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1"/>
  </p:notesMasterIdLst>
  <p:handoutMasterIdLst>
    <p:handoutMasterId r:id="rId62"/>
  </p:handoutMasterIdLst>
  <p:sldIdLst>
    <p:sldId id="619" r:id="rId2"/>
    <p:sldId id="524" r:id="rId3"/>
    <p:sldId id="631" r:id="rId4"/>
    <p:sldId id="526" r:id="rId5"/>
    <p:sldId id="385" r:id="rId6"/>
    <p:sldId id="288" r:id="rId7"/>
    <p:sldId id="290" r:id="rId8"/>
    <p:sldId id="436" r:id="rId9"/>
    <p:sldId id="437" r:id="rId10"/>
    <p:sldId id="620" r:id="rId11"/>
    <p:sldId id="621" r:id="rId12"/>
    <p:sldId id="622" r:id="rId13"/>
    <p:sldId id="623" r:id="rId14"/>
    <p:sldId id="624" r:id="rId15"/>
    <p:sldId id="438" r:id="rId16"/>
    <p:sldId id="567" r:id="rId17"/>
    <p:sldId id="568" r:id="rId18"/>
    <p:sldId id="569" r:id="rId19"/>
    <p:sldId id="570" r:id="rId20"/>
    <p:sldId id="571" r:id="rId21"/>
    <p:sldId id="572" r:id="rId22"/>
    <p:sldId id="573" r:id="rId23"/>
    <p:sldId id="626" r:id="rId24"/>
    <p:sldId id="574" r:id="rId25"/>
    <p:sldId id="575" r:id="rId26"/>
    <p:sldId id="439" r:id="rId27"/>
    <p:sldId id="291" r:id="rId28"/>
    <p:sldId id="292" r:id="rId29"/>
    <p:sldId id="440" r:id="rId30"/>
    <p:sldId id="610" r:id="rId31"/>
    <p:sldId id="630" r:id="rId32"/>
    <p:sldId id="611" r:id="rId33"/>
    <p:sldId id="612" r:id="rId34"/>
    <p:sldId id="489" r:id="rId35"/>
    <p:sldId id="490" r:id="rId36"/>
    <p:sldId id="527" r:id="rId37"/>
    <p:sldId id="528" r:id="rId38"/>
    <p:sldId id="613" r:id="rId39"/>
    <p:sldId id="614" r:id="rId40"/>
    <p:sldId id="441" r:id="rId41"/>
    <p:sldId id="442" r:id="rId42"/>
    <p:sldId id="529" r:id="rId43"/>
    <p:sldId id="628" r:id="rId44"/>
    <p:sldId id="615" r:id="rId45"/>
    <p:sldId id="616" r:id="rId46"/>
    <p:sldId id="530" r:id="rId47"/>
    <p:sldId id="531" r:id="rId48"/>
    <p:sldId id="532" r:id="rId49"/>
    <p:sldId id="533" r:id="rId50"/>
    <p:sldId id="534" r:id="rId51"/>
    <p:sldId id="535" r:id="rId52"/>
    <p:sldId id="536" r:id="rId53"/>
    <p:sldId id="537" r:id="rId54"/>
    <p:sldId id="629" r:id="rId55"/>
    <p:sldId id="617" r:id="rId56"/>
    <p:sldId id="618" r:id="rId57"/>
    <p:sldId id="373" r:id="rId58"/>
    <p:sldId id="321" r:id="rId59"/>
    <p:sldId id="272" r:id="rId6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888" userDrawn="1">
          <p15:clr>
            <a:srgbClr val="A4A3A4"/>
          </p15:clr>
        </p15:guide>
        <p15:guide id="2" pos="80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uSina"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B7DB2"/>
    <a:srgbClr val="DBEEF4"/>
    <a:srgbClr val="FF9966"/>
    <a:srgbClr val="A3F6FF"/>
    <a:srgbClr val="0B80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862" autoAdjust="0"/>
  </p:normalViewPr>
  <p:slideViewPr>
    <p:cSldViewPr>
      <p:cViewPr varScale="1">
        <p:scale>
          <a:sx n="62" d="100"/>
          <a:sy n="62" d="100"/>
        </p:scale>
        <p:origin x="-1080" y="-77"/>
      </p:cViewPr>
      <p:guideLst>
        <p:guide orient="horz" pos="1888"/>
        <p:guide pos="80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3F5602-84CD-44C4-808E-D7CBA2D9F613}" type="datetimeFigureOut">
              <a:rPr lang="zh-CN" altLang="en-US" smtClean="0"/>
              <a:t>2021/8/6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DE2B1F-C0D9-474A-B57F-5E032DC11150}" type="slidenum">
              <a:rPr lang="zh-CN" altLang="en-US" smtClean="0"/>
              <a:t>‹#›</a:t>
            </a:fld>
            <a:endParaRPr lang="zh-CN" altLang="en-US"/>
          </a:p>
        </p:txBody>
      </p:sp>
    </p:spTree>
    <p:extLst>
      <p:ext uri="{BB962C8B-B14F-4D97-AF65-F5344CB8AC3E}">
        <p14:creationId xmlns:p14="http://schemas.microsoft.com/office/powerpoint/2010/main" val="146371554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CBDEAB-ACF2-4352-BB39-1444ECD60BE4}" type="datetimeFigureOut">
              <a:rPr lang="zh-CN" altLang="en-US" smtClean="0"/>
              <a:t>2021/8/6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C29506-1211-4FEA-9AB4-E1631E686600}" type="slidenum">
              <a:rPr lang="zh-CN" altLang="en-US" smtClean="0"/>
              <a:t>‹#›</a:t>
            </a:fld>
            <a:endParaRPr lang="zh-CN" altLang="en-US"/>
          </a:p>
        </p:txBody>
      </p:sp>
    </p:spTree>
    <p:extLst>
      <p:ext uri="{BB962C8B-B14F-4D97-AF65-F5344CB8AC3E}">
        <p14:creationId xmlns:p14="http://schemas.microsoft.com/office/powerpoint/2010/main" val="151921352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10"/>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8B0D9A1-03DC-4BEB-937C-28DC56886078}" type="slidenum">
              <a:rPr lang="zh-CN" altLang="en-US"/>
              <a:pPr>
                <a:defRPr/>
              </a:pPr>
              <a:t>12</a:t>
            </a:fld>
            <a:endParaRPr lang="en-US" altLang="zh-CN"/>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教学指导：</a:t>
            </a:r>
          </a:p>
          <a:p>
            <a:endParaRPr lang="zh-CN" altLang="zh-CN" dirty="0" smtClean="0">
              <a:sym typeface="+mn-ea"/>
            </a:endParaRPr>
          </a:p>
          <a:p>
            <a:endParaRPr lang="zh-CN" altLang="en-US" dirty="0"/>
          </a:p>
          <a:p>
            <a:endParaRPr lang="zh-CN" altLang="en-US" dirty="0" smtClean="0">
              <a:ea typeface="宋体" panose="02010600030101010101" pitchFamily="2" charset="-122"/>
            </a:endParaRPr>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8B0D9A1-03DC-4BEB-937C-28DC56886078}" type="slidenum">
              <a:rPr lang="zh-CN" altLang="en-US"/>
              <a:pPr>
                <a:defRPr/>
              </a:pPr>
              <a:t>13</a:t>
            </a:fld>
            <a:endParaRPr lang="en-US" altLang="zh-CN"/>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教学指导：</a:t>
            </a:r>
          </a:p>
          <a:p>
            <a:endParaRPr lang="zh-CN" altLang="zh-CN" dirty="0" smtClean="0">
              <a:sym typeface="+mn-ea"/>
            </a:endParaRPr>
          </a:p>
          <a:p>
            <a:endParaRPr lang="zh-CN" altLang="en-US" dirty="0"/>
          </a:p>
          <a:p>
            <a:endParaRPr lang="zh-CN" altLang="en-US" dirty="0" smtClean="0">
              <a:ea typeface="宋体" panose="02010600030101010101" pitchFamily="2" charset="-122"/>
            </a:endParaRPr>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8B0D9A1-03DC-4BEB-937C-28DC56886078}" type="slidenum">
              <a:rPr lang="zh-CN" altLang="en-US"/>
              <a:pPr>
                <a:defRPr/>
              </a:pPr>
              <a:t>14</a:t>
            </a:fld>
            <a:endParaRPr lang="en-US" altLang="zh-CN"/>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教学指导：</a:t>
            </a:r>
          </a:p>
          <a:p>
            <a:endParaRPr lang="zh-CN" altLang="zh-CN" dirty="0" smtClean="0">
              <a:sym typeface="+mn-ea"/>
            </a:endParaRPr>
          </a:p>
          <a:p>
            <a:endParaRPr lang="zh-CN" altLang="en-US" dirty="0"/>
          </a:p>
          <a:p>
            <a:endParaRPr lang="zh-CN" altLang="en-US" dirty="0" smtClean="0">
              <a:ea typeface="宋体" panose="02010600030101010101" pitchFamily="2" charset="-122"/>
            </a:endParaRPr>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8B0D9A1-03DC-4BEB-937C-28DC56886078}" type="slidenum">
              <a:rPr lang="zh-CN" altLang="en-US"/>
              <a:t>15</a:t>
            </a:fld>
            <a:endParaRPr lang="en-US" altLang="zh-CN"/>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sym typeface="+mn-ea"/>
              </a:rPr>
              <a:t>教学指导：</a:t>
            </a:r>
            <a:endParaRPr lang="zh-CN" altLang="en-US" smtClean="0"/>
          </a:p>
          <a:p>
            <a:r>
              <a:rPr lang="zh-CN" altLang="en-US" smtClean="0">
                <a:sym typeface="+mn-ea"/>
              </a:rPr>
              <a:t>讲解在</a:t>
            </a:r>
            <a:r>
              <a:rPr lang="en-US" altLang="zh-CN" smtClean="0">
                <a:sym typeface="+mn-ea"/>
              </a:rPr>
              <a:t>JS</a:t>
            </a:r>
            <a:r>
              <a:rPr lang="zh-CN" altLang="en-US" smtClean="0">
                <a:sym typeface="+mn-ea"/>
              </a:rPr>
              <a:t>中，通常使用</a:t>
            </a:r>
            <a:r>
              <a:rPr lang="en-US" altLang="zh-CN" smtClean="0">
                <a:sym typeface="+mn-ea"/>
              </a:rPr>
              <a:t>var</a:t>
            </a:r>
            <a:r>
              <a:rPr lang="zh-CN" altLang="en-US" smtClean="0">
                <a:sym typeface="+mn-ea"/>
              </a:rPr>
              <a:t>声明一个变量或常量，从而引出在</a:t>
            </a:r>
            <a:r>
              <a:rPr lang="en-US" altLang="zh-CN" smtClean="0">
                <a:sym typeface="+mn-ea"/>
              </a:rPr>
              <a:t>ES6</a:t>
            </a:r>
            <a:r>
              <a:rPr lang="zh-CN" altLang="en-US" smtClean="0">
                <a:sym typeface="+mn-ea"/>
              </a:rPr>
              <a:t>中增加的</a:t>
            </a:r>
            <a:r>
              <a:rPr lang="en-US" altLang="zh-CN">
                <a:sym typeface="+mn-ea"/>
              </a:rPr>
              <a:t>let</a:t>
            </a:r>
            <a:r>
              <a:rPr lang="zh-CN" altLang="en-US">
                <a:sym typeface="+mn-ea"/>
              </a:rPr>
              <a:t>命令和</a:t>
            </a:r>
            <a:r>
              <a:rPr lang="en-US" altLang="zh-CN">
                <a:sym typeface="+mn-ea"/>
              </a:rPr>
              <a:t>const</a:t>
            </a:r>
            <a:r>
              <a:rPr lang="zh-CN" altLang="en-US">
                <a:sym typeface="+mn-ea"/>
              </a:rPr>
              <a:t>命令</a:t>
            </a:r>
            <a:endParaRPr lang="zh-CN" altLang="zh-CN" smtClean="0">
              <a:sym typeface="+mn-ea"/>
            </a:endParaRPr>
          </a:p>
          <a:p>
            <a:endParaRPr lang="zh-CN" altLang="zh-CN" smtClean="0">
              <a:sym typeface="+mn-ea"/>
            </a:endParaRPr>
          </a:p>
          <a:p>
            <a:endParaRPr lang="zh-CN" altLang="en-US"/>
          </a:p>
          <a:p>
            <a:endParaRPr lang="zh-CN" altLang="en-US" smtClean="0">
              <a:ea typeface="宋体" panose="02010600030101010101" pitchFamily="2" charset="-122"/>
            </a:endParaRPr>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8B0D9A1-03DC-4BEB-937C-28DC56886078}" type="slidenum">
              <a:rPr lang="zh-CN" altLang="en-US"/>
              <a:t>16</a:t>
            </a:fld>
            <a:endParaRPr lang="en-US" altLang="zh-CN"/>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sym typeface="+mn-ea"/>
              </a:rPr>
              <a:t>教学指导：</a:t>
            </a:r>
            <a:endParaRPr lang="zh-CN" altLang="en-US" smtClean="0"/>
          </a:p>
          <a:p>
            <a:r>
              <a:rPr lang="en-US" smtClean="0">
                <a:sym typeface="+mn-ea"/>
              </a:rPr>
              <a:t>1</a:t>
            </a:r>
            <a:r>
              <a:rPr lang="zh-CN" altLang="en-US" smtClean="0">
                <a:sym typeface="+mn-ea"/>
              </a:rPr>
              <a:t>、回顾</a:t>
            </a:r>
            <a:r>
              <a:rPr lang="en-US" altLang="zh-CN" smtClean="0">
                <a:sym typeface="+mn-ea"/>
              </a:rPr>
              <a:t>ES5</a:t>
            </a:r>
            <a:r>
              <a:rPr lang="zh-CN" altLang="en-US" smtClean="0">
                <a:sym typeface="+mn-ea"/>
              </a:rPr>
              <a:t>中，没有块级作用域，且有预解析的概念，即变量可提升</a:t>
            </a:r>
            <a:endParaRPr lang="zh-CN" altLang="en-US" smtClean="0"/>
          </a:p>
          <a:p>
            <a:r>
              <a:rPr lang="en-US" altLang="zh-CN" smtClean="0">
                <a:sym typeface="+mn-ea"/>
              </a:rPr>
              <a:t>2</a:t>
            </a:r>
            <a:r>
              <a:rPr lang="zh-CN" altLang="en-US" smtClean="0">
                <a:sym typeface="+mn-ea"/>
              </a:rPr>
              <a:t>、</a:t>
            </a:r>
            <a:r>
              <a:rPr lang="en-US" altLang="zh-CN" smtClean="0">
                <a:sym typeface="+mn-ea"/>
              </a:rPr>
              <a:t>ES6</a:t>
            </a:r>
            <a:r>
              <a:rPr lang="zh-CN" altLang="en-US" smtClean="0">
                <a:sym typeface="+mn-ea"/>
              </a:rPr>
              <a:t>中的</a:t>
            </a:r>
            <a:r>
              <a:rPr lang="en-US" altLang="zh-CN" smtClean="0">
                <a:sym typeface="+mn-ea"/>
              </a:rPr>
              <a:t>let</a:t>
            </a:r>
            <a:r>
              <a:rPr lang="zh-CN" altLang="en-US" smtClean="0">
                <a:sym typeface="+mn-ea"/>
              </a:rPr>
              <a:t>命令只在</a:t>
            </a:r>
            <a:r>
              <a:rPr lang="en-US" altLang="zh-CN" smtClean="0">
                <a:sym typeface="+mn-ea"/>
              </a:rPr>
              <a:t>let</a:t>
            </a:r>
            <a:r>
              <a:rPr lang="zh-CN" altLang="en-US" smtClean="0">
                <a:sym typeface="+mn-ea"/>
              </a:rPr>
              <a:t>命令所在的代码内有效</a:t>
            </a:r>
            <a:endParaRPr lang="zh-CN" altLang="en-US" smtClean="0"/>
          </a:p>
          <a:p>
            <a:r>
              <a:rPr lang="en-US" altLang="zh-CN" smtClean="0">
                <a:sym typeface="+mn-ea"/>
              </a:rPr>
              <a:t>3</a:t>
            </a:r>
            <a:r>
              <a:rPr lang="zh-CN" altLang="en-US" smtClean="0">
                <a:sym typeface="+mn-ea"/>
              </a:rPr>
              <a:t>、分别使用</a:t>
            </a:r>
            <a:r>
              <a:rPr lang="en-US" altLang="zh-CN" smtClean="0">
                <a:sym typeface="+mn-ea"/>
              </a:rPr>
              <a:t>let</a:t>
            </a:r>
            <a:r>
              <a:rPr lang="zh-CN" altLang="en-US" smtClean="0">
                <a:sym typeface="+mn-ea"/>
              </a:rPr>
              <a:t>和</a:t>
            </a:r>
            <a:r>
              <a:rPr lang="en-US" altLang="zh-CN" smtClean="0">
                <a:sym typeface="+mn-ea"/>
              </a:rPr>
              <a:t>var</a:t>
            </a:r>
            <a:r>
              <a:rPr lang="zh-CN" altLang="en-US" smtClean="0">
                <a:sym typeface="+mn-ea"/>
              </a:rPr>
              <a:t>声明两个变量，对比讲解</a:t>
            </a:r>
            <a:endParaRPr lang="zh-CN" altLang="en-US" smtClean="0"/>
          </a:p>
          <a:p>
            <a:endParaRPr lang="zh-CN" altLang="zh-CN" smtClean="0">
              <a:sym typeface="+mn-ea"/>
            </a:endParaRPr>
          </a:p>
          <a:p>
            <a:endParaRPr lang="zh-CN" altLang="zh-CN" smtClean="0">
              <a:sym typeface="+mn-ea"/>
            </a:endParaRPr>
          </a:p>
          <a:p>
            <a:endParaRPr lang="zh-CN" altLang="en-US"/>
          </a:p>
          <a:p>
            <a:endParaRPr lang="zh-CN" altLang="en-US" smtClean="0">
              <a:ea typeface="宋体" panose="02010600030101010101" pitchFamily="2" charset="-122"/>
            </a:endParaRPr>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8B0D9A1-03DC-4BEB-937C-28DC56886078}" type="slidenum">
              <a:rPr lang="zh-CN" altLang="en-US"/>
              <a:t>17</a:t>
            </a:fld>
            <a:endParaRPr lang="en-US" altLang="zh-CN"/>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sym typeface="+mn-ea"/>
              </a:rPr>
              <a:t>教学指导：</a:t>
            </a:r>
            <a:endParaRPr lang="zh-CN" altLang="en-US" smtClean="0"/>
          </a:p>
          <a:p>
            <a:r>
              <a:rPr lang="en-US" smtClean="0">
                <a:sym typeface="+mn-ea"/>
              </a:rPr>
              <a:t>1</a:t>
            </a:r>
            <a:r>
              <a:rPr lang="zh-CN" altLang="en-US" smtClean="0">
                <a:sym typeface="+mn-ea"/>
              </a:rPr>
              <a:t>、回顾</a:t>
            </a:r>
            <a:r>
              <a:rPr lang="en-US" altLang="zh-CN" smtClean="0">
                <a:sym typeface="+mn-ea"/>
              </a:rPr>
              <a:t>ES5</a:t>
            </a:r>
            <a:r>
              <a:rPr lang="zh-CN" altLang="en-US" smtClean="0">
                <a:sym typeface="+mn-ea"/>
              </a:rPr>
              <a:t>中，使用</a:t>
            </a:r>
            <a:r>
              <a:rPr lang="en-US" altLang="zh-CN" smtClean="0">
                <a:sym typeface="+mn-ea"/>
              </a:rPr>
              <a:t>var</a:t>
            </a:r>
            <a:r>
              <a:rPr lang="zh-CN" altLang="en-US" smtClean="0">
                <a:sym typeface="+mn-ea"/>
              </a:rPr>
              <a:t>命令会发生</a:t>
            </a:r>
            <a:r>
              <a:rPr lang="en-US" altLang="zh-CN" smtClean="0">
                <a:sym typeface="+mn-ea"/>
              </a:rPr>
              <a:t>“</a:t>
            </a:r>
            <a:r>
              <a:rPr lang="zh-CN" altLang="en-US" smtClean="0">
                <a:sym typeface="+mn-ea"/>
              </a:rPr>
              <a:t>变量提升</a:t>
            </a:r>
            <a:r>
              <a:rPr lang="en-US" altLang="zh-CN" smtClean="0">
                <a:sym typeface="+mn-ea"/>
              </a:rPr>
              <a:t>“</a:t>
            </a:r>
            <a:r>
              <a:rPr lang="zh-CN" altLang="en-US" smtClean="0">
                <a:sym typeface="+mn-ea"/>
              </a:rPr>
              <a:t>的现象</a:t>
            </a:r>
          </a:p>
          <a:p>
            <a:r>
              <a:rPr lang="en-US" altLang="zh-CN" smtClean="0">
                <a:sym typeface="+mn-ea"/>
              </a:rPr>
              <a:t>2</a:t>
            </a:r>
            <a:r>
              <a:rPr lang="zh-CN" altLang="en-US" smtClean="0">
                <a:sym typeface="+mn-ea"/>
              </a:rPr>
              <a:t>、</a:t>
            </a:r>
            <a:r>
              <a:rPr lang="en-US" altLang="zh-CN" smtClean="0">
                <a:sym typeface="+mn-ea"/>
              </a:rPr>
              <a:t>ES6</a:t>
            </a:r>
            <a:r>
              <a:rPr lang="zh-CN" altLang="en-US" smtClean="0">
                <a:sym typeface="+mn-ea"/>
              </a:rPr>
              <a:t>中的</a:t>
            </a:r>
            <a:r>
              <a:rPr lang="en-US" altLang="zh-CN" smtClean="0">
                <a:sym typeface="+mn-ea"/>
              </a:rPr>
              <a:t>let</a:t>
            </a:r>
            <a:r>
              <a:rPr lang="zh-CN" altLang="en-US" smtClean="0">
                <a:sym typeface="+mn-ea"/>
              </a:rPr>
              <a:t>命令</a:t>
            </a:r>
            <a:r>
              <a:rPr lang="zh-CN" altLang="zh-CN" smtClean="0">
                <a:sym typeface="+mn-ea"/>
              </a:rPr>
              <a:t>所声明的变量一定要在声明后使用，否则报错</a:t>
            </a:r>
          </a:p>
          <a:p>
            <a:r>
              <a:rPr lang="en-US" altLang="zh-CN" smtClean="0">
                <a:sym typeface="+mn-ea"/>
              </a:rPr>
              <a:t>3</a:t>
            </a:r>
            <a:r>
              <a:rPr lang="zh-CN" altLang="en-US" smtClean="0">
                <a:sym typeface="+mn-ea"/>
              </a:rPr>
              <a:t>、分别使用</a:t>
            </a:r>
            <a:r>
              <a:rPr lang="en-US" altLang="zh-CN" smtClean="0">
                <a:sym typeface="+mn-ea"/>
              </a:rPr>
              <a:t>let</a:t>
            </a:r>
            <a:r>
              <a:rPr lang="zh-CN" altLang="en-US" smtClean="0">
                <a:sym typeface="+mn-ea"/>
              </a:rPr>
              <a:t>和</a:t>
            </a:r>
            <a:r>
              <a:rPr lang="en-US" altLang="zh-CN" smtClean="0">
                <a:sym typeface="+mn-ea"/>
              </a:rPr>
              <a:t>var</a:t>
            </a:r>
            <a:r>
              <a:rPr lang="zh-CN" altLang="en-US" smtClean="0">
                <a:sym typeface="+mn-ea"/>
              </a:rPr>
              <a:t>声明两个变量，对比讲解</a:t>
            </a:r>
          </a:p>
          <a:p>
            <a:endParaRPr lang="zh-CN" altLang="en-US" smtClean="0"/>
          </a:p>
          <a:p>
            <a:endParaRPr lang="zh-CN" altLang="zh-CN" smtClean="0">
              <a:sym typeface="+mn-ea"/>
            </a:endParaRPr>
          </a:p>
          <a:p>
            <a:endParaRPr lang="zh-CN" altLang="zh-CN" smtClean="0">
              <a:sym typeface="+mn-ea"/>
            </a:endParaRPr>
          </a:p>
          <a:p>
            <a:endParaRPr lang="zh-CN" altLang="en-US"/>
          </a:p>
          <a:p>
            <a:endParaRPr lang="zh-CN" altLang="en-US" smtClean="0">
              <a:ea typeface="宋体" panose="02010600030101010101" pitchFamily="2" charset="-122"/>
            </a:endParaRPr>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8B0D9A1-03DC-4BEB-937C-28DC56886078}" type="slidenum">
              <a:rPr lang="zh-CN" altLang="en-US"/>
              <a:t>18</a:t>
            </a:fld>
            <a:endParaRPr lang="en-US" altLang="zh-CN"/>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sym typeface="+mn-ea"/>
              </a:rPr>
              <a:t>教学指导：</a:t>
            </a:r>
            <a:endParaRPr lang="zh-CN" altLang="en-US" smtClean="0"/>
          </a:p>
          <a:p>
            <a:r>
              <a:rPr lang="en-US" smtClean="0">
                <a:sym typeface="+mn-ea"/>
              </a:rPr>
              <a:t>1</a:t>
            </a:r>
            <a:r>
              <a:rPr lang="zh-CN" altLang="en-US" smtClean="0">
                <a:sym typeface="+mn-ea"/>
              </a:rPr>
              <a:t>、了解暂时性死区的概念</a:t>
            </a:r>
            <a:endParaRPr lang="zh-CN" altLang="en-US" smtClean="0"/>
          </a:p>
          <a:p>
            <a:r>
              <a:rPr lang="en-US" altLang="zh-CN" smtClean="0">
                <a:sym typeface="+mn-ea"/>
              </a:rPr>
              <a:t>2</a:t>
            </a:r>
            <a:r>
              <a:rPr lang="zh-CN" altLang="en-US" smtClean="0">
                <a:sym typeface="+mn-ea"/>
              </a:rPr>
              <a:t>、通过示例</a:t>
            </a:r>
            <a:r>
              <a:rPr lang="en-US" altLang="zh-CN" smtClean="0">
                <a:sym typeface="+mn-ea"/>
              </a:rPr>
              <a:t>3</a:t>
            </a:r>
            <a:r>
              <a:rPr lang="zh-CN" altLang="en-US" smtClean="0">
                <a:sym typeface="+mn-ea"/>
              </a:rPr>
              <a:t>学习暂时性死区</a:t>
            </a:r>
            <a:endParaRPr lang="zh-CN" altLang="en-US" smtClean="0"/>
          </a:p>
          <a:p>
            <a:r>
              <a:rPr lang="en-US" altLang="zh-CN" smtClean="0">
                <a:sym typeface="+mn-ea"/>
              </a:rPr>
              <a:t>3</a:t>
            </a:r>
            <a:r>
              <a:rPr lang="zh-CN" altLang="en-US" smtClean="0">
                <a:sym typeface="+mn-ea"/>
              </a:rPr>
              <a:t>、运行示例</a:t>
            </a:r>
            <a:r>
              <a:rPr lang="en-US" altLang="zh-CN" smtClean="0">
                <a:sym typeface="+mn-ea"/>
              </a:rPr>
              <a:t>3</a:t>
            </a:r>
            <a:r>
              <a:rPr lang="zh-CN" altLang="en-US" smtClean="0">
                <a:sym typeface="+mn-ea"/>
              </a:rPr>
              <a:t>代码会发现是报错，原因是：在let命令声明变量tmp之前，都属于变量tmp的“死区”。总之，暂时性死区的本质就是，只要一进入当前作用域，所要使用的变量就已经存在了，但是不可获取，只有等到声明变量的那一行代码出现，才可以获取和使用该变量。</a:t>
            </a:r>
            <a:endParaRPr lang="zh-CN" altLang="en-US" smtClean="0"/>
          </a:p>
          <a:p>
            <a:endParaRPr lang="zh-CN" altLang="en-US" smtClean="0">
              <a:sym typeface="+mn-ea"/>
            </a:endParaRPr>
          </a:p>
          <a:p>
            <a:endParaRPr lang="zh-CN" altLang="en-US" smtClean="0"/>
          </a:p>
          <a:p>
            <a:endParaRPr lang="zh-CN" altLang="zh-CN" smtClean="0">
              <a:sym typeface="+mn-ea"/>
            </a:endParaRPr>
          </a:p>
          <a:p>
            <a:endParaRPr lang="zh-CN" altLang="zh-CN" smtClean="0">
              <a:sym typeface="+mn-ea"/>
            </a:endParaRPr>
          </a:p>
          <a:p>
            <a:endParaRPr lang="zh-CN" altLang="en-US"/>
          </a:p>
          <a:p>
            <a:endParaRPr lang="zh-CN" altLang="en-US" smtClean="0">
              <a:ea typeface="宋体" panose="02010600030101010101" pitchFamily="2" charset="-122"/>
            </a:endParaRPr>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8B0D9A1-03DC-4BEB-937C-28DC56886078}" type="slidenum">
              <a:rPr lang="zh-CN" altLang="en-US"/>
              <a:t>19</a:t>
            </a:fld>
            <a:endParaRPr lang="en-US" altLang="zh-CN"/>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sym typeface="+mn-ea"/>
              </a:rPr>
              <a:t>教学指导：</a:t>
            </a:r>
            <a:endParaRPr lang="zh-CN" altLang="en-US" smtClean="0"/>
          </a:p>
          <a:p>
            <a:r>
              <a:rPr lang="en-US" smtClean="0">
                <a:sym typeface="+mn-ea"/>
              </a:rPr>
              <a:t>1</a:t>
            </a:r>
            <a:r>
              <a:rPr lang="zh-CN" altLang="en-US" smtClean="0">
                <a:sym typeface="+mn-ea"/>
              </a:rPr>
              <a:t>、回顾</a:t>
            </a:r>
            <a:r>
              <a:rPr lang="en-US" altLang="zh-CN" smtClean="0">
                <a:sym typeface="+mn-ea"/>
              </a:rPr>
              <a:t>ES5</a:t>
            </a:r>
            <a:r>
              <a:rPr lang="zh-CN" altLang="en-US" smtClean="0">
                <a:sym typeface="+mn-ea"/>
              </a:rPr>
              <a:t>中，使用</a:t>
            </a:r>
            <a:r>
              <a:rPr lang="en-US" altLang="zh-CN" smtClean="0">
                <a:sym typeface="+mn-ea"/>
              </a:rPr>
              <a:t>var</a:t>
            </a:r>
            <a:r>
              <a:rPr lang="zh-CN" altLang="en-US" smtClean="0">
                <a:sym typeface="+mn-ea"/>
              </a:rPr>
              <a:t>命令可以重复声明，即后声明的变量覆盖之前声明的变量</a:t>
            </a:r>
          </a:p>
          <a:p>
            <a:r>
              <a:rPr lang="en-US" altLang="zh-CN" smtClean="0">
                <a:sym typeface="+mn-ea"/>
              </a:rPr>
              <a:t>2</a:t>
            </a:r>
            <a:r>
              <a:rPr lang="zh-CN" altLang="en-US" smtClean="0">
                <a:sym typeface="+mn-ea"/>
              </a:rPr>
              <a:t>、</a:t>
            </a:r>
            <a:r>
              <a:rPr lang="en-US" altLang="zh-CN" smtClean="0">
                <a:sym typeface="+mn-ea"/>
              </a:rPr>
              <a:t>ES6</a:t>
            </a:r>
            <a:r>
              <a:rPr lang="zh-CN" altLang="en-US" smtClean="0">
                <a:sym typeface="+mn-ea"/>
              </a:rPr>
              <a:t>中的</a:t>
            </a:r>
            <a:r>
              <a:rPr lang="zh-CN" altLang="zh-CN" smtClean="0">
                <a:sym typeface="+mn-ea"/>
              </a:rPr>
              <a:t>let不允许在相同作用域内，重复声明同一个变量</a:t>
            </a:r>
          </a:p>
          <a:p>
            <a:r>
              <a:rPr lang="en-US" altLang="zh-CN" smtClean="0">
                <a:sym typeface="+mn-ea"/>
              </a:rPr>
              <a:t>3</a:t>
            </a:r>
            <a:r>
              <a:rPr lang="zh-CN" altLang="en-US" smtClean="0">
                <a:sym typeface="+mn-ea"/>
              </a:rPr>
              <a:t>、分别使用</a:t>
            </a:r>
            <a:r>
              <a:rPr lang="en-US" altLang="zh-CN" smtClean="0">
                <a:sym typeface="+mn-ea"/>
              </a:rPr>
              <a:t>let</a:t>
            </a:r>
            <a:r>
              <a:rPr lang="zh-CN" altLang="en-US" smtClean="0">
                <a:sym typeface="+mn-ea"/>
              </a:rPr>
              <a:t>和</a:t>
            </a:r>
            <a:r>
              <a:rPr lang="en-US" altLang="zh-CN" smtClean="0">
                <a:sym typeface="+mn-ea"/>
              </a:rPr>
              <a:t>var</a:t>
            </a:r>
            <a:r>
              <a:rPr lang="zh-CN" altLang="en-US" smtClean="0">
                <a:sym typeface="+mn-ea"/>
              </a:rPr>
              <a:t>声明变量，对比讲解</a:t>
            </a:r>
          </a:p>
          <a:p>
            <a:endParaRPr lang="zh-CN" altLang="en-US" smtClean="0"/>
          </a:p>
          <a:p>
            <a:endParaRPr lang="zh-CN" altLang="zh-CN" smtClean="0">
              <a:sym typeface="+mn-ea"/>
            </a:endParaRPr>
          </a:p>
          <a:p>
            <a:endParaRPr lang="zh-CN" altLang="zh-CN" smtClean="0">
              <a:sym typeface="+mn-ea"/>
            </a:endParaRPr>
          </a:p>
          <a:p>
            <a:endParaRPr lang="zh-CN" altLang="en-US"/>
          </a:p>
          <a:p>
            <a:endParaRPr lang="zh-CN" altLang="en-US" smtClean="0">
              <a:ea typeface="宋体" panose="02010600030101010101" pitchFamily="2" charset="-122"/>
            </a:endParaRPr>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8B0D9A1-03DC-4BEB-937C-28DC56886078}" type="slidenum">
              <a:rPr lang="zh-CN" altLang="en-US"/>
              <a:t>20</a:t>
            </a:fld>
            <a:endParaRPr lang="en-US" altLang="zh-CN"/>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sym typeface="+mn-ea"/>
              </a:rPr>
              <a:t>教学指导：</a:t>
            </a:r>
            <a:endParaRPr lang="zh-CN" altLang="en-US" smtClean="0"/>
          </a:p>
          <a:p>
            <a:r>
              <a:rPr lang="en-US" altLang="zh-CN" smtClean="0">
                <a:sym typeface="+mn-ea"/>
              </a:rPr>
              <a:t>1</a:t>
            </a:r>
            <a:r>
              <a:rPr lang="zh-CN" altLang="en-US" smtClean="0">
                <a:sym typeface="+mn-ea"/>
              </a:rPr>
              <a:t>、之前所学的JavaScript只有全局作用域和函数作用域，并没有块级作用域，从而思考引出思考的问题。</a:t>
            </a:r>
            <a:endParaRPr lang="zh-CN" altLang="en-US" smtClean="0"/>
          </a:p>
          <a:p>
            <a:r>
              <a:rPr lang="en-US" altLang="zh-CN" smtClean="0">
                <a:sym typeface="+mn-ea"/>
              </a:rPr>
              <a:t>2</a:t>
            </a:r>
            <a:r>
              <a:rPr lang="zh-CN" altLang="en-US" smtClean="0">
                <a:sym typeface="+mn-ea"/>
              </a:rPr>
              <a:t>、讲解主要原因</a:t>
            </a:r>
            <a:endParaRPr lang="zh-CN" altLang="en-US" smtClean="0"/>
          </a:p>
          <a:p>
            <a:r>
              <a:rPr lang="en-US" altLang="zh-CN" smtClean="0">
                <a:sym typeface="+mn-ea"/>
              </a:rPr>
              <a:t>3</a:t>
            </a:r>
            <a:r>
              <a:rPr lang="zh-CN" altLang="en-US" smtClean="0">
                <a:sym typeface="+mn-ea"/>
              </a:rPr>
              <a:t>、得出结论</a:t>
            </a:r>
            <a:endParaRPr lang="zh-CN" altLang="en-US" smtClean="0"/>
          </a:p>
          <a:p>
            <a:r>
              <a:rPr lang="en-US" altLang="zh-CN" smtClean="0">
                <a:sym typeface="+mn-ea"/>
              </a:rPr>
              <a:t>4</a:t>
            </a:r>
            <a:r>
              <a:rPr lang="zh-CN" altLang="en-US" smtClean="0">
                <a:sym typeface="+mn-ea"/>
              </a:rPr>
              <a:t>、通过示例</a:t>
            </a:r>
            <a:r>
              <a:rPr lang="en-US" altLang="zh-CN" smtClean="0">
                <a:sym typeface="+mn-ea"/>
              </a:rPr>
              <a:t>5</a:t>
            </a:r>
            <a:r>
              <a:rPr lang="zh-CN" altLang="en-US" smtClean="0">
                <a:sym typeface="+mn-ea"/>
              </a:rPr>
              <a:t>代码讲解块级作用域可得出结论：通过示例5代码发现，有两个代码块，且都声明了变量n，运行后输出的值为5。这表示外层的代码块不受内层代码块的影响。那如果说将let两次声明的变量n改为使用var声明，最后输出的值为10</a:t>
            </a:r>
          </a:p>
          <a:p>
            <a:endParaRPr lang="zh-CN" altLang="en-US" smtClean="0"/>
          </a:p>
          <a:p>
            <a:endParaRPr lang="zh-CN" altLang="zh-CN" smtClean="0">
              <a:sym typeface="+mn-ea"/>
            </a:endParaRPr>
          </a:p>
          <a:p>
            <a:endParaRPr lang="zh-CN" altLang="zh-CN" smtClean="0">
              <a:sym typeface="+mn-ea"/>
            </a:endParaRPr>
          </a:p>
          <a:p>
            <a:endParaRPr lang="zh-CN" altLang="en-US"/>
          </a:p>
          <a:p>
            <a:endParaRPr lang="zh-CN" altLang="en-US" smtClean="0">
              <a:ea typeface="宋体" panose="02010600030101010101" pitchFamily="2" charset="-122"/>
            </a:endParaRPr>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8B0D9A1-03DC-4BEB-937C-28DC56886078}" type="slidenum">
              <a:rPr lang="zh-CN" altLang="en-US"/>
              <a:t>21</a:t>
            </a:fld>
            <a:endParaRPr lang="en-US" altLang="zh-CN"/>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sym typeface="+mn-ea"/>
              </a:rPr>
              <a:t>教学指导：</a:t>
            </a:r>
            <a:endParaRPr lang="zh-CN" altLang="en-US" smtClean="0"/>
          </a:p>
          <a:p>
            <a:r>
              <a:rPr lang="en-US" altLang="zh-CN" smtClean="0">
                <a:sym typeface="+mn-ea"/>
              </a:rPr>
              <a:t>1</a:t>
            </a:r>
            <a:r>
              <a:rPr lang="zh-CN" altLang="en-US" smtClean="0">
                <a:sym typeface="+mn-ea"/>
              </a:rPr>
              <a:t>、讲解</a:t>
            </a:r>
            <a:r>
              <a:rPr lang="en-US" altLang="zh-CN">
                <a:sym typeface="+mn-ea"/>
              </a:rPr>
              <a:t>const</a:t>
            </a:r>
            <a:r>
              <a:rPr lang="zh-CN" altLang="en-US">
                <a:sym typeface="+mn-ea"/>
              </a:rPr>
              <a:t>命令基本概念及作用</a:t>
            </a:r>
          </a:p>
          <a:p>
            <a:r>
              <a:rPr lang="en-US" altLang="zh-CN">
                <a:sym typeface="+mn-ea"/>
              </a:rPr>
              <a:t>2</a:t>
            </a:r>
            <a:r>
              <a:rPr lang="zh-CN" altLang="en-US">
                <a:sym typeface="+mn-ea"/>
              </a:rPr>
              <a:t>、示例</a:t>
            </a:r>
            <a:r>
              <a:rPr lang="en-US" altLang="zh-CN">
                <a:sym typeface="+mn-ea"/>
              </a:rPr>
              <a:t>6,</a:t>
            </a:r>
            <a:r>
              <a:rPr lang="zh-CN" altLang="en-US">
                <a:sym typeface="+mn-ea"/>
              </a:rPr>
              <a:t>使用</a:t>
            </a:r>
            <a:r>
              <a:rPr lang="en-US" altLang="zh-CN">
                <a:sym typeface="+mn-ea"/>
              </a:rPr>
              <a:t>const</a:t>
            </a:r>
            <a:r>
              <a:rPr lang="zh-CN" altLang="en-US">
                <a:sym typeface="+mn-ea"/>
              </a:rPr>
              <a:t>命令声明一个常量，然后再改变常量的值，会发现：改变常量的值会报错，这意味着，const一旦声明变量，就必须立即初始化，不能留到以后赋值。例如，const foo；这段代码就只有声明没有赋值，就一定会报错</a:t>
            </a:r>
          </a:p>
          <a:p>
            <a:r>
              <a:rPr lang="en-US" altLang="zh-CN">
                <a:sym typeface="+mn-ea"/>
              </a:rPr>
              <a:t>3</a:t>
            </a:r>
            <a:r>
              <a:rPr lang="zh-CN" altLang="en-US">
                <a:sym typeface="+mn-ea"/>
              </a:rPr>
              <a:t>、</a:t>
            </a:r>
            <a:r>
              <a:rPr lang="en-US" altLang="zh-CN">
                <a:sym typeface="+mn-ea"/>
              </a:rPr>
              <a:t>const</a:t>
            </a:r>
            <a:r>
              <a:rPr lang="zh-CN" altLang="en-US">
                <a:sym typeface="+mn-ea"/>
              </a:rPr>
              <a:t>命令除了这一特性以外，它与let命令相同，引出下页</a:t>
            </a:r>
          </a:p>
          <a:p>
            <a:endParaRPr lang="zh-CN" altLang="en-US" smtClean="0">
              <a:sym typeface="+mn-ea"/>
            </a:endParaRPr>
          </a:p>
          <a:p>
            <a:endParaRPr lang="zh-CN" altLang="en-US" smtClean="0"/>
          </a:p>
          <a:p>
            <a:endParaRPr lang="zh-CN" altLang="zh-CN" smtClean="0">
              <a:sym typeface="+mn-ea"/>
            </a:endParaRPr>
          </a:p>
          <a:p>
            <a:endParaRPr lang="zh-CN" altLang="zh-CN" smtClean="0">
              <a:sym typeface="+mn-ea"/>
            </a:endParaRPr>
          </a:p>
          <a:p>
            <a:endParaRPr lang="zh-CN" altLang="en-US"/>
          </a:p>
          <a:p>
            <a:endParaRPr lang="zh-CN" altLang="en-US" smtClean="0">
              <a:ea typeface="宋体" panose="02010600030101010101" pitchFamily="2" charset="-122"/>
            </a:endParaRPr>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p:sp>
      <p:sp>
        <p:nvSpPr>
          <p:cNvPr id="665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2949D542-68E1-4E8A-AF1A-2A52CB0B8570}" type="slidenum">
              <a:rPr lang="zh-CN" altLang="en-US" smtClean="0"/>
              <a:t>2</a:t>
            </a:fld>
            <a:endParaRPr lang="en-US" altLang="zh-CN"/>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8B0D9A1-03DC-4BEB-937C-28DC56886078}" type="slidenum">
              <a:rPr lang="zh-CN" altLang="en-US"/>
              <a:t>22</a:t>
            </a:fld>
            <a:endParaRPr lang="en-US" altLang="zh-CN"/>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sym typeface="+mn-ea"/>
              </a:rPr>
              <a:t>教学指导：</a:t>
            </a:r>
            <a:endParaRPr lang="zh-CN" altLang="en-US" smtClean="0"/>
          </a:p>
          <a:p>
            <a:r>
              <a:rPr lang="zh-CN" altLang="en-US" smtClean="0">
                <a:sym typeface="+mn-ea"/>
              </a:rPr>
              <a:t>与</a:t>
            </a:r>
            <a:r>
              <a:rPr lang="en-US" altLang="zh-CN" smtClean="0">
                <a:sym typeface="+mn-ea"/>
              </a:rPr>
              <a:t>let</a:t>
            </a:r>
            <a:r>
              <a:rPr lang="zh-CN" altLang="en-US" smtClean="0">
                <a:sym typeface="+mn-ea"/>
              </a:rPr>
              <a:t>命令特性一样，不再过多赘述</a:t>
            </a:r>
            <a:endParaRPr lang="zh-CN" altLang="en-US" smtClean="0"/>
          </a:p>
          <a:p>
            <a:endParaRPr lang="zh-CN" altLang="en-US">
              <a:sym typeface="+mn-ea"/>
            </a:endParaRPr>
          </a:p>
          <a:p>
            <a:endParaRPr lang="zh-CN" altLang="en-US" smtClean="0">
              <a:sym typeface="+mn-ea"/>
            </a:endParaRPr>
          </a:p>
          <a:p>
            <a:endParaRPr lang="zh-CN" altLang="en-US" smtClean="0"/>
          </a:p>
          <a:p>
            <a:endParaRPr lang="zh-CN" altLang="zh-CN" smtClean="0">
              <a:sym typeface="+mn-ea"/>
            </a:endParaRPr>
          </a:p>
          <a:p>
            <a:endParaRPr lang="zh-CN" altLang="zh-CN" smtClean="0">
              <a:sym typeface="+mn-ea"/>
            </a:endParaRPr>
          </a:p>
          <a:p>
            <a:endParaRPr lang="zh-CN" altLang="en-US"/>
          </a:p>
          <a:p>
            <a:endParaRPr lang="zh-CN" altLang="en-US" smtClean="0">
              <a:ea typeface="宋体" panose="02010600030101010101" pitchFamily="2" charset="-122"/>
            </a:endParaRPr>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7BC29506-1211-4FEA-9AB4-E1631E686600}" type="slidenum">
              <a:rPr lang="zh-CN" altLang="en-US" smtClean="0"/>
              <a:t>23</a:t>
            </a:fld>
            <a:endParaRPr lang="zh-CN" altLang="en-US"/>
          </a:p>
        </p:txBody>
      </p:sp>
    </p:spTree>
    <p:extLst>
      <p:ext uri="{BB962C8B-B14F-4D97-AF65-F5344CB8AC3E}">
        <p14:creationId xmlns:p14="http://schemas.microsoft.com/office/powerpoint/2010/main" val="31070025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AB0B413-A4C3-4E04-9199-3A8BE879EB5A}" type="slidenum">
              <a:rPr lang="zh-CN" altLang="en-US"/>
              <a:t>24</a:t>
            </a:fld>
            <a:endParaRPr lang="en-US" altLang="zh-CN"/>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ea typeface="宋体" panose="02010600030101010101" pitchFamily="2" charset="-122"/>
            </a:endParaRPr>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p:sp>
      <p:sp>
        <p:nvSpPr>
          <p:cNvPr id="93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ea typeface="宋体" panose="02010600030101010101" pitchFamily="2" charset="-122"/>
              </a:rPr>
              <a:t>教学指导：</a:t>
            </a:r>
            <a:endParaRPr lang="en-US" altLang="zh-CN" dirty="0" smtClean="0">
              <a:ea typeface="宋体" panose="02010600030101010101" pitchFamily="2" charset="-122"/>
            </a:endParaRPr>
          </a:p>
          <a:p>
            <a:r>
              <a:rPr lang="en-US" altLang="zh-CN" dirty="0" err="1" smtClean="0">
                <a:ea typeface="宋体" panose="02010600030101010101" pitchFamily="2" charset="-122"/>
              </a:rPr>
              <a:t>xxxxxxx</a:t>
            </a:r>
            <a:endParaRPr lang="zh-CN" altLang="en-US" dirty="0" smtClean="0">
              <a:ea typeface="宋体" panose="02010600030101010101" pitchFamily="2" charset="-122"/>
            </a:endParaRPr>
          </a:p>
          <a:p>
            <a:endParaRPr lang="zh-CN" altLang="en-US" dirty="0" smtClean="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D99826CD-1F04-49EB-81B2-DAC10A739E45}" type="slidenum">
              <a:rPr lang="zh-CN" altLang="en-US" smtClean="0"/>
              <a:t>25</a:t>
            </a:fld>
            <a:endParaRPr lang="en-US" altLang="zh-CN"/>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8B0D9A1-03DC-4BEB-937C-28DC56886078}" type="slidenum">
              <a:rPr lang="zh-CN" altLang="en-US"/>
              <a:t>26</a:t>
            </a:fld>
            <a:endParaRPr lang="en-US" altLang="zh-CN"/>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sym typeface="+mn-ea"/>
              </a:rPr>
              <a:t>教学指导：</a:t>
            </a:r>
            <a:endParaRPr lang="zh-CN" altLang="en-US" smtClean="0"/>
          </a:p>
          <a:p>
            <a:r>
              <a:rPr lang="en-US" altLang="zh-CN" smtClean="0">
                <a:sym typeface="+mn-ea"/>
              </a:rPr>
              <a:t>1</a:t>
            </a:r>
            <a:r>
              <a:rPr lang="zh-CN" altLang="en-US" smtClean="0">
                <a:sym typeface="+mn-ea"/>
              </a:rPr>
              <a:t>、了解解构赋值概念</a:t>
            </a:r>
            <a:endParaRPr lang="zh-CN" altLang="en-US" smtClean="0"/>
          </a:p>
          <a:p>
            <a:r>
              <a:rPr lang="en-US" altLang="zh-CN" smtClean="0">
                <a:sym typeface="+mn-ea"/>
              </a:rPr>
              <a:t>2</a:t>
            </a:r>
            <a:r>
              <a:rPr lang="zh-CN" altLang="en-US" smtClean="0">
                <a:sym typeface="+mn-ea"/>
              </a:rPr>
              <a:t>、了解将学习的几种解构赋值</a:t>
            </a:r>
            <a:endParaRPr lang="zh-CN" altLang="en-US" smtClean="0"/>
          </a:p>
          <a:p>
            <a:r>
              <a:rPr lang="en-US" altLang="zh-CN" smtClean="0">
                <a:sym typeface="+mn-ea"/>
              </a:rPr>
              <a:t>3</a:t>
            </a:r>
            <a:r>
              <a:rPr lang="zh-CN" altLang="en-US" smtClean="0">
                <a:sym typeface="+mn-ea"/>
              </a:rPr>
              <a:t>、告知学员最后还将讲解解构赋值的用途，使大家知其然，更知其所以然</a:t>
            </a:r>
            <a:endParaRPr lang="zh-CN" altLang="en-US" smtClean="0"/>
          </a:p>
          <a:p>
            <a:endParaRPr lang="zh-CN" altLang="en-US" dirty="0" smtClean="0">
              <a:ea typeface="宋体" panose="02010600030101010101" pitchFamily="2" charset="-122"/>
            </a:endParaRPr>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sym typeface="+mn-ea"/>
              </a:rPr>
              <a:t>教学指导：</a:t>
            </a:r>
            <a:endParaRPr lang="zh-CN" altLang="en-US" smtClean="0"/>
          </a:p>
          <a:p>
            <a:r>
              <a:rPr lang="en-US" altLang="zh-CN" smtClean="0">
                <a:sym typeface="+mn-ea"/>
              </a:rPr>
              <a:t>1</a:t>
            </a:r>
            <a:r>
              <a:rPr lang="zh-CN" altLang="en-US" smtClean="0">
                <a:sym typeface="+mn-ea"/>
              </a:rPr>
              <a:t>、先讲解</a:t>
            </a:r>
            <a:r>
              <a:rPr lang="en-US" altLang="zh-CN" smtClean="0">
                <a:sym typeface="+mn-ea"/>
              </a:rPr>
              <a:t>ES5</a:t>
            </a:r>
            <a:r>
              <a:rPr lang="zh-CN" altLang="en-US" smtClean="0">
                <a:sym typeface="+mn-ea"/>
              </a:rPr>
              <a:t>中为变量是如何赋值的</a:t>
            </a:r>
            <a:endParaRPr lang="zh-CN" altLang="en-US" smtClean="0"/>
          </a:p>
          <a:p>
            <a:r>
              <a:rPr lang="en-US" altLang="zh-CN" smtClean="0">
                <a:sym typeface="+mn-ea"/>
              </a:rPr>
              <a:t>2</a:t>
            </a:r>
            <a:r>
              <a:rPr lang="zh-CN" altLang="en-US" smtClean="0">
                <a:sym typeface="+mn-ea"/>
              </a:rPr>
              <a:t>、再讲解在</a:t>
            </a:r>
            <a:r>
              <a:rPr lang="en-US" altLang="zh-CN" smtClean="0">
                <a:sym typeface="+mn-ea"/>
              </a:rPr>
              <a:t>ES6</a:t>
            </a:r>
            <a:r>
              <a:rPr lang="zh-CN" altLang="en-US" smtClean="0">
                <a:sym typeface="+mn-ea"/>
              </a:rPr>
              <a:t>中是如何为变量赋值的</a:t>
            </a:r>
          </a:p>
          <a:p>
            <a:r>
              <a:rPr lang="en-US" altLang="zh-CN" smtClean="0">
                <a:sym typeface="+mn-ea"/>
              </a:rPr>
              <a:t>3</a:t>
            </a:r>
            <a:r>
              <a:rPr lang="zh-CN" altLang="en-US" smtClean="0">
                <a:sym typeface="+mn-ea"/>
              </a:rPr>
              <a:t>、除了基本用法之外，数组还有其他的一些操作，比如可嵌套、可忽略、不完全解构、剩余运算符、解构默认值。从而引出下页</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BC29506-1211-4FEA-9AB4-E1631E686600}" type="slidenum">
              <a:rPr lang="zh-CN" altLang="en-US" smtClean="0"/>
              <a:t>27</a:t>
            </a:fld>
            <a:endParaRPr lang="zh-CN" altLang="en-US"/>
          </a:p>
        </p:txBody>
      </p:sp>
      <p:sp>
        <p:nvSpPr>
          <p:cNvPr id="5" name="页脚占位符 4"/>
          <p:cNvSpPr>
            <a:spLocks noGrp="1"/>
          </p:cNvSpPr>
          <p:nvPr>
            <p:ph type="ftr" sz="quarter" idx="11"/>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1A9659C-4261-4336-908C-A9301592E7D4}" type="slidenum">
              <a:rPr lang="zh-CN" altLang="en-US"/>
              <a:t>28</a:t>
            </a:fld>
            <a:endParaRPr lang="en-US" altLang="zh-CN"/>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sym typeface="+mn-ea"/>
              </a:rPr>
              <a:t>教学指导：</a:t>
            </a:r>
            <a:endParaRPr lang="zh-CN" altLang="en-US" smtClean="0"/>
          </a:p>
          <a:p>
            <a:r>
              <a:rPr lang="en-US" altLang="zh-CN" smtClean="0">
                <a:sym typeface="+mn-ea"/>
              </a:rPr>
              <a:t>1</a:t>
            </a:r>
            <a:r>
              <a:rPr lang="zh-CN" altLang="en-US" smtClean="0">
                <a:sym typeface="+mn-ea"/>
              </a:rPr>
              <a:t>、通过示例</a:t>
            </a:r>
            <a:r>
              <a:rPr lang="en-US" altLang="zh-CN" smtClean="0">
                <a:sym typeface="+mn-ea"/>
              </a:rPr>
              <a:t>7</a:t>
            </a:r>
            <a:r>
              <a:rPr lang="zh-CN" altLang="en-US" smtClean="0">
                <a:sym typeface="+mn-ea"/>
              </a:rPr>
              <a:t>代码可以发现：不管是在数组中嵌套数组，还是左右两边的数组缺少变量或值，均可解构成功，如果解构不成功，变量的值就等于</a:t>
            </a:r>
            <a:r>
              <a:rPr lang="en-US" altLang="zh-CN" smtClean="0">
                <a:sym typeface="+mn-ea"/>
              </a:rPr>
              <a:t>undefined</a:t>
            </a:r>
            <a:endParaRPr lang="en-US" altLang="zh-CN" smtClean="0"/>
          </a:p>
          <a:p>
            <a:r>
              <a:rPr lang="en-US" altLang="zh-CN" smtClean="0">
                <a:sym typeface="+mn-ea"/>
              </a:rPr>
              <a:t>2</a:t>
            </a:r>
            <a:r>
              <a:rPr lang="zh-CN" altLang="en-US" smtClean="0">
                <a:sym typeface="+mn-ea"/>
              </a:rPr>
              <a:t>、解构不仅可以用于数组，还可以用于对象从而引出后面要讲解的对象的解构赋值</a:t>
            </a:r>
            <a:endParaRPr lang="zh-CN" altLang="en-US" dirty="0" smtClean="0"/>
          </a:p>
          <a:p>
            <a:endParaRPr lang="en-US" altLang="zh-CN" dirty="0" smtClean="0">
              <a:sym typeface="+mn-ea"/>
            </a:endParaRPr>
          </a:p>
          <a:p>
            <a:endParaRPr lang="en-US" altLang="zh-CN" dirty="0" smtClean="0">
              <a:ea typeface="宋体" panose="02010600030101010101" pitchFamily="2" charset="-122"/>
            </a:endParaRPr>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1A9659C-4261-4336-908C-A9301592E7D4}" type="slidenum">
              <a:rPr lang="zh-CN" altLang="en-US"/>
              <a:t>29</a:t>
            </a:fld>
            <a:endParaRPr lang="en-US" altLang="zh-CN"/>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教学指导：</a:t>
            </a:r>
          </a:p>
          <a:p>
            <a:r>
              <a:rPr lang="en-US" altLang="zh-CN" dirty="0" smtClean="0"/>
              <a:t>1</a:t>
            </a:r>
            <a:r>
              <a:rPr lang="zh-CN" altLang="en-US" smtClean="0"/>
              <a:t>、在开发者工具的控制台面板，调试信息以 info 的形式给出，其信息有Page的注册，页面路由，数据更新，事件触发等</a:t>
            </a:r>
          </a:p>
          <a:p>
            <a:endParaRPr lang="en-US" altLang="zh-CN" dirty="0" smtClean="0">
              <a:ea typeface="宋体" panose="02010600030101010101" pitchFamily="2" charset="-122"/>
            </a:endParaRPr>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1A9659C-4261-4336-908C-A9301592E7D4}" type="slidenum">
              <a:rPr lang="zh-CN" altLang="en-US"/>
              <a:t>30</a:t>
            </a:fld>
            <a:endParaRPr lang="en-US" altLang="zh-CN"/>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sym typeface="+mn-ea"/>
              </a:rPr>
              <a:t>教学指导：</a:t>
            </a:r>
            <a:endParaRPr lang="zh-CN" altLang="en-US" smtClean="0"/>
          </a:p>
          <a:p>
            <a:r>
              <a:rPr lang="en-US" altLang="zh-CN" smtClean="0">
                <a:sym typeface="+mn-ea"/>
              </a:rPr>
              <a:t>1</a:t>
            </a:r>
            <a:r>
              <a:rPr lang="zh-CN" altLang="en-US" smtClean="0">
                <a:sym typeface="+mn-ea"/>
              </a:rPr>
              <a:t>、通过示例</a:t>
            </a:r>
            <a:r>
              <a:rPr lang="en-US" altLang="zh-CN" smtClean="0">
                <a:sym typeface="+mn-ea"/>
              </a:rPr>
              <a:t>9</a:t>
            </a:r>
            <a:r>
              <a:rPr lang="zh-CN" altLang="en-US" smtClean="0">
                <a:sym typeface="+mn-ea"/>
              </a:rPr>
              <a:t>代码会发现：不管是在对象中嵌套对象，还是左右两边的对象缺少变量，均可解构成功</a:t>
            </a:r>
            <a:endParaRPr lang="zh-CN" altLang="en-US" smtClean="0"/>
          </a:p>
          <a:p>
            <a:r>
              <a:rPr lang="en-US" altLang="zh-CN" smtClean="0">
                <a:sym typeface="+mn-ea"/>
              </a:rPr>
              <a:t>2</a:t>
            </a:r>
            <a:r>
              <a:rPr lang="zh-CN" altLang="en-US" smtClean="0">
                <a:sym typeface="+mn-ea"/>
              </a:rPr>
              <a:t>、提示：默认值生效的条件是，对象的属性值严格等于</a:t>
            </a:r>
            <a:r>
              <a:rPr lang="en-US" altLang="zh-CN" smtClean="0">
                <a:sym typeface="+mn-ea"/>
              </a:rPr>
              <a:t>undefined</a:t>
            </a:r>
            <a:endParaRPr lang="en-US" altLang="zh-CN" smtClean="0"/>
          </a:p>
          <a:p>
            <a:endParaRPr lang="zh-CN" altLang="en-US" dirty="0" smtClean="0"/>
          </a:p>
          <a:p>
            <a:endParaRPr lang="en-US" altLang="zh-CN" dirty="0" smtClean="0">
              <a:sym typeface="+mn-ea"/>
            </a:endParaRPr>
          </a:p>
          <a:p>
            <a:endParaRPr lang="en-US" altLang="zh-CN" dirty="0" smtClean="0">
              <a:ea typeface="宋体" panose="02010600030101010101" pitchFamily="2" charset="-122"/>
            </a:endParaRPr>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教学指导：</a:t>
            </a:r>
            <a:endParaRPr lang="en-US" altLang="zh-CN" dirty="0" smtClean="0"/>
          </a:p>
          <a:p>
            <a:r>
              <a:rPr lang="zh-CN" altLang="en-US" dirty="0" smtClean="0"/>
              <a:t>建议教员在开发环境中执行代码，让学员直观的看到代码运行结果</a:t>
            </a:r>
            <a:endParaRPr lang="en-US" altLang="zh-CN" dirty="0" smtClean="0"/>
          </a:p>
          <a:p>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7BC29506-1211-4FEA-9AB4-E1631E686600}" type="slidenum">
              <a:rPr lang="zh-CN" altLang="en-US" smtClean="0"/>
              <a:t>31</a:t>
            </a:fld>
            <a:endParaRPr lang="zh-CN" altLang="en-US"/>
          </a:p>
        </p:txBody>
      </p:sp>
    </p:spTree>
    <p:extLst>
      <p:ext uri="{BB962C8B-B14F-4D97-AF65-F5344CB8AC3E}">
        <p14:creationId xmlns:p14="http://schemas.microsoft.com/office/powerpoint/2010/main" val="3107002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教师根据班级学员完成作业的情况，填写本页表格数据。</a:t>
            </a:r>
            <a:endParaRPr lang="zh-CN" altLang="en-US" dirty="0"/>
          </a:p>
        </p:txBody>
      </p:sp>
      <p:sp>
        <p:nvSpPr>
          <p:cNvPr id="4" name="灯片编号占位符 3"/>
          <p:cNvSpPr>
            <a:spLocks noGrp="1"/>
          </p:cNvSpPr>
          <p:nvPr>
            <p:ph type="sldNum" sz="quarter" idx="10"/>
          </p:nvPr>
        </p:nvSpPr>
        <p:spPr/>
        <p:txBody>
          <a:bodyPr/>
          <a:lstStyle/>
          <a:p>
            <a:fld id="{7BC29506-1211-4FEA-9AB4-E1631E686600}" type="slidenum">
              <a:rPr lang="zh-CN" altLang="en-US" smtClean="0"/>
              <a:t>3</a:t>
            </a:fld>
            <a:endParaRPr lang="zh-CN" altLang="en-US"/>
          </a:p>
        </p:txBody>
      </p:sp>
    </p:spTree>
    <p:extLst>
      <p:ext uri="{BB962C8B-B14F-4D97-AF65-F5344CB8AC3E}">
        <p14:creationId xmlns:p14="http://schemas.microsoft.com/office/powerpoint/2010/main" val="23081947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AB0B413-A4C3-4E04-9199-3A8BE879EB5A}" type="slidenum">
              <a:rPr lang="zh-CN" altLang="en-US"/>
              <a:t>32</a:t>
            </a:fld>
            <a:endParaRPr lang="en-US" altLang="zh-CN"/>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ea typeface="宋体" panose="02010600030101010101" pitchFamily="2" charset="-122"/>
            </a:endParaRPr>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p:sp>
      <p:sp>
        <p:nvSpPr>
          <p:cNvPr id="93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ea typeface="宋体" panose="02010600030101010101" pitchFamily="2" charset="-122"/>
              </a:rPr>
              <a:t>教学指导：</a:t>
            </a:r>
            <a:endParaRPr lang="en-US" altLang="zh-CN" dirty="0" smtClean="0">
              <a:ea typeface="宋体" panose="02010600030101010101" pitchFamily="2" charset="-122"/>
            </a:endParaRPr>
          </a:p>
          <a:p>
            <a:r>
              <a:rPr lang="en-US" altLang="zh-CN" dirty="0" err="1" smtClean="0">
                <a:ea typeface="宋体" panose="02010600030101010101" pitchFamily="2" charset="-122"/>
              </a:rPr>
              <a:t>xxxxxxx</a:t>
            </a:r>
            <a:endParaRPr lang="zh-CN" altLang="en-US" dirty="0" smtClean="0">
              <a:ea typeface="宋体" panose="02010600030101010101" pitchFamily="2" charset="-122"/>
            </a:endParaRPr>
          </a:p>
          <a:p>
            <a:endParaRPr lang="zh-CN" altLang="en-US" dirty="0" smtClean="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D99826CD-1F04-49EB-81B2-DAC10A739E45}" type="slidenum">
              <a:rPr lang="zh-CN" altLang="en-US" smtClean="0"/>
              <a:t>33</a:t>
            </a:fld>
            <a:endParaRPr lang="en-US" altLang="zh-CN"/>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1A9659C-4261-4336-908C-A9301592E7D4}" type="slidenum">
              <a:rPr lang="zh-CN" altLang="en-US"/>
              <a:t>34</a:t>
            </a:fld>
            <a:endParaRPr lang="en-US" altLang="zh-CN"/>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sym typeface="+mn-ea"/>
              </a:rPr>
              <a:t>教学指导：</a:t>
            </a:r>
            <a:endParaRPr lang="zh-CN" altLang="en-US" dirty="0" smtClean="0"/>
          </a:p>
          <a:p>
            <a:r>
              <a:rPr lang="zh-CN" altLang="en-US" dirty="0" smtClean="0">
                <a:sym typeface="+mn-ea"/>
              </a:rPr>
              <a:t>不作为重点讲解，了解即可</a:t>
            </a:r>
            <a:endParaRPr lang="zh-CN" altLang="en-US" dirty="0" smtClean="0"/>
          </a:p>
          <a:p>
            <a:r>
              <a:rPr lang="zh-CN" altLang="en-US" dirty="0" smtClean="0">
                <a:sym typeface="+mn-ea"/>
              </a:rPr>
              <a:t>数值和布尔值的解构赋值代码详解：数值和布尔值的包装对象都有toString属性，因此变量s都能取到值</a:t>
            </a:r>
            <a:endParaRPr lang="zh-CN" altLang="en-US" dirty="0" smtClean="0"/>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1A9659C-4261-4336-908C-A9301592E7D4}" type="slidenum">
              <a:rPr lang="zh-CN" altLang="en-US"/>
              <a:t>35</a:t>
            </a:fld>
            <a:endParaRPr lang="en-US" altLang="zh-CN"/>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教学指导：</a:t>
            </a:r>
          </a:p>
          <a:p>
            <a:r>
              <a:rPr lang="en-US" altLang="zh-CN" dirty="0" smtClean="0"/>
              <a:t>1</a:t>
            </a:r>
            <a:r>
              <a:rPr lang="zh-CN" altLang="zh-CN" dirty="0" smtClean="0"/>
              <a:t>、</a:t>
            </a:r>
            <a:r>
              <a:rPr lang="zh-CN" altLang="en-US" dirty="0" smtClean="0">
                <a:sym typeface="+mn-ea"/>
              </a:rPr>
              <a:t>定义一个</a:t>
            </a:r>
            <a:r>
              <a:rPr lang="en-US" altLang="zh-CN" dirty="0" smtClean="0">
                <a:sym typeface="+mn-ea"/>
              </a:rPr>
              <a:t>add</a:t>
            </a:r>
            <a:r>
              <a:rPr lang="zh-CN" altLang="en-US" dirty="0" smtClean="0">
                <a:sym typeface="+mn-ea"/>
              </a:rPr>
              <a:t>函数，传入</a:t>
            </a:r>
            <a:r>
              <a:rPr lang="en-US" altLang="zh-CN" dirty="0" err="1" smtClean="0">
                <a:sym typeface="+mn-ea"/>
              </a:rPr>
              <a:t>x,y</a:t>
            </a:r>
            <a:r>
              <a:rPr lang="zh-CN" altLang="en-US" dirty="0" smtClean="0">
                <a:sym typeface="+mn-ea"/>
              </a:rPr>
              <a:t>两个参数，会发现结果为</a:t>
            </a:r>
            <a:r>
              <a:rPr lang="en-US" altLang="zh-CN" dirty="0" smtClean="0">
                <a:sym typeface="+mn-ea"/>
              </a:rPr>
              <a:t>3</a:t>
            </a:r>
            <a:r>
              <a:rPr lang="zh-CN" altLang="en-US" dirty="0" smtClean="0">
                <a:sym typeface="+mn-ea"/>
              </a:rPr>
              <a:t>。原因是：函数</a:t>
            </a:r>
            <a:r>
              <a:rPr lang="en-US" altLang="zh-CN" dirty="0" smtClean="0">
                <a:sym typeface="+mn-ea"/>
              </a:rPr>
              <a:t>add</a:t>
            </a:r>
            <a:r>
              <a:rPr lang="zh-CN" altLang="en-US" dirty="0" smtClean="0">
                <a:sym typeface="+mn-ea"/>
              </a:rPr>
              <a:t>的参数表面上是一个数组，但是在传入参数的那一刻，数组的参数就被解构成变量</a:t>
            </a:r>
            <a:r>
              <a:rPr lang="en-US" altLang="zh-CN" dirty="0" smtClean="0">
                <a:sym typeface="+mn-ea"/>
              </a:rPr>
              <a:t>x</a:t>
            </a:r>
            <a:r>
              <a:rPr lang="zh-CN" altLang="en-US" dirty="0" smtClean="0">
                <a:sym typeface="+mn-ea"/>
              </a:rPr>
              <a:t>和</a:t>
            </a:r>
            <a:r>
              <a:rPr lang="en-US" altLang="zh-CN" dirty="0" smtClean="0">
                <a:sym typeface="+mn-ea"/>
              </a:rPr>
              <a:t>y</a:t>
            </a:r>
            <a:r>
              <a:rPr lang="zh-CN" altLang="en-US" dirty="0" smtClean="0">
                <a:sym typeface="+mn-ea"/>
              </a:rPr>
              <a:t>，对于函数内部的代码来说，他们能感受到参数就是</a:t>
            </a:r>
            <a:r>
              <a:rPr lang="en-US" altLang="zh-CN" dirty="0" smtClean="0">
                <a:sym typeface="+mn-ea"/>
              </a:rPr>
              <a:t>x</a:t>
            </a:r>
            <a:r>
              <a:rPr lang="zh-CN" altLang="en-US" dirty="0" smtClean="0">
                <a:sym typeface="+mn-ea"/>
              </a:rPr>
              <a:t>和</a:t>
            </a:r>
            <a:r>
              <a:rPr lang="en-US" altLang="zh-CN" dirty="0" smtClean="0">
                <a:sym typeface="+mn-ea"/>
              </a:rPr>
              <a:t>y</a:t>
            </a:r>
            <a:endParaRPr lang="en-US" altLang="zh-CN" dirty="0" smtClean="0"/>
          </a:p>
          <a:p>
            <a:r>
              <a:rPr lang="en-US" altLang="zh-CN" dirty="0" smtClean="0">
                <a:sym typeface="+mn-ea"/>
              </a:rPr>
              <a:t>2</a:t>
            </a:r>
            <a:r>
              <a:rPr lang="zh-CN" altLang="en-US" dirty="0" smtClean="0">
                <a:sym typeface="+mn-ea"/>
              </a:rPr>
              <a:t>、除了基本用法外，函数参数的解构还可以使用默认值，引出下页</a:t>
            </a:r>
            <a:endParaRPr lang="zh-CN" altLang="zh-CN" dirty="0" smtClean="0"/>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1A9659C-4261-4336-908C-A9301592E7D4}" type="slidenum">
              <a:rPr lang="zh-CN" altLang="en-US"/>
              <a:t>36</a:t>
            </a:fld>
            <a:endParaRPr lang="en-US" altLang="zh-CN"/>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sym typeface="+mn-ea"/>
              </a:rPr>
              <a:t>教学指导：</a:t>
            </a:r>
            <a:endParaRPr lang="zh-CN" altLang="en-US" smtClean="0"/>
          </a:p>
          <a:p>
            <a:r>
              <a:rPr lang="en-US" altLang="zh-CN" smtClean="0">
                <a:sym typeface="+mn-ea"/>
              </a:rPr>
              <a:t>1</a:t>
            </a:r>
            <a:r>
              <a:rPr lang="zh-CN" altLang="en-US" smtClean="0">
                <a:sym typeface="+mn-ea"/>
              </a:rPr>
              <a:t>、会发现最终</a:t>
            </a:r>
            <a:r>
              <a:rPr lang="en-US" altLang="zh-CN" smtClean="0">
                <a:sym typeface="+mn-ea"/>
              </a:rPr>
              <a:t>x</a:t>
            </a:r>
            <a:r>
              <a:rPr lang="zh-CN" altLang="en-US" smtClean="0">
                <a:sym typeface="+mn-ea"/>
              </a:rPr>
              <a:t>和</a:t>
            </a:r>
            <a:r>
              <a:rPr lang="en-US" altLang="zh-CN" smtClean="0">
                <a:sym typeface="+mn-ea"/>
              </a:rPr>
              <a:t>y</a:t>
            </a:r>
            <a:r>
              <a:rPr lang="zh-CN" altLang="en-US" smtClean="0">
                <a:sym typeface="+mn-ea"/>
              </a:rPr>
              <a:t>的值也不同，因此可得出：函数</a:t>
            </a:r>
            <a:r>
              <a:rPr lang="en-US" altLang="zh-CN" smtClean="0">
                <a:sym typeface="+mn-ea"/>
              </a:rPr>
              <a:t>move</a:t>
            </a:r>
            <a:r>
              <a:rPr lang="zh-CN" altLang="en-US" smtClean="0">
                <a:sym typeface="+mn-ea"/>
              </a:rPr>
              <a:t>的参数是一个对象，通过对这个对象进行解构，得到变量</a:t>
            </a:r>
            <a:r>
              <a:rPr lang="en-US" altLang="zh-CN" smtClean="0">
                <a:sym typeface="+mn-ea"/>
              </a:rPr>
              <a:t>x</a:t>
            </a:r>
            <a:r>
              <a:rPr lang="zh-CN" altLang="en-US" smtClean="0">
                <a:sym typeface="+mn-ea"/>
              </a:rPr>
              <a:t>和</a:t>
            </a:r>
            <a:r>
              <a:rPr lang="en-US" altLang="zh-CN" smtClean="0">
                <a:sym typeface="+mn-ea"/>
              </a:rPr>
              <a:t>y</a:t>
            </a:r>
            <a:r>
              <a:rPr lang="zh-CN" altLang="en-US" smtClean="0">
                <a:sym typeface="+mn-ea"/>
              </a:rPr>
              <a:t>的值，如果解构失败，</a:t>
            </a:r>
            <a:r>
              <a:rPr lang="en-US" altLang="zh-CN" smtClean="0">
                <a:sym typeface="+mn-ea"/>
              </a:rPr>
              <a:t>x</a:t>
            </a:r>
            <a:r>
              <a:rPr lang="zh-CN" altLang="en-US" smtClean="0">
                <a:sym typeface="+mn-ea"/>
              </a:rPr>
              <a:t>和</a:t>
            </a:r>
            <a:r>
              <a:rPr lang="en-US" altLang="zh-CN" smtClean="0">
                <a:sym typeface="+mn-ea"/>
              </a:rPr>
              <a:t>y</a:t>
            </a:r>
            <a:r>
              <a:rPr lang="zh-CN" altLang="en-US" smtClean="0">
                <a:sym typeface="+mn-ea"/>
              </a:rPr>
              <a:t>等于默认值</a:t>
            </a:r>
            <a:endParaRPr lang="zh-CN" altLang="en-US" smtClean="0"/>
          </a:p>
          <a:p>
            <a:r>
              <a:rPr lang="en-US" altLang="zh-CN" smtClean="0">
                <a:sym typeface="+mn-ea"/>
              </a:rPr>
              <a:t>2</a:t>
            </a:r>
            <a:r>
              <a:rPr lang="zh-CN" altLang="en-US" smtClean="0">
                <a:sym typeface="+mn-ea"/>
              </a:rPr>
              <a:t>、修改代码，为函数</a:t>
            </a:r>
            <a:r>
              <a:rPr lang="en-US" altLang="zh-CN" smtClean="0">
                <a:sym typeface="+mn-ea"/>
              </a:rPr>
              <a:t>move</a:t>
            </a:r>
            <a:r>
              <a:rPr lang="zh-CN" altLang="en-US" smtClean="0">
                <a:sym typeface="+mn-ea"/>
              </a:rPr>
              <a:t>的参数指定默认值（函数参数默认值接下来会讲解，这里只需带过即可），而不是为变量</a:t>
            </a:r>
            <a:r>
              <a:rPr lang="en-US" altLang="zh-CN" smtClean="0">
                <a:sym typeface="+mn-ea"/>
              </a:rPr>
              <a:t>x</a:t>
            </a:r>
            <a:r>
              <a:rPr lang="zh-CN" altLang="en-US" smtClean="0">
                <a:sym typeface="+mn-ea"/>
              </a:rPr>
              <a:t>和</a:t>
            </a:r>
            <a:r>
              <a:rPr lang="en-US" altLang="zh-CN" smtClean="0">
                <a:sym typeface="+mn-ea"/>
              </a:rPr>
              <a:t>y</a:t>
            </a:r>
            <a:r>
              <a:rPr lang="zh-CN" altLang="en-US" smtClean="0">
                <a:sym typeface="+mn-ea"/>
              </a:rPr>
              <a:t>指定默认值，所以会得到不同的结果</a:t>
            </a:r>
            <a:endParaRPr lang="zh-CN" altLang="en-US" smtClean="0"/>
          </a:p>
          <a:p>
            <a:endParaRPr lang="zh-CN" altLang="zh-CN" dirty="0" smtClean="0"/>
          </a:p>
          <a:p>
            <a:endParaRPr lang="zh-CN" altLang="zh-CN" dirty="0" smtClean="0"/>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1A9659C-4261-4336-908C-A9301592E7D4}" type="slidenum">
              <a:rPr lang="zh-CN" altLang="en-US"/>
              <a:t>37</a:t>
            </a:fld>
            <a:endParaRPr lang="en-US" altLang="zh-CN"/>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sym typeface="+mn-ea"/>
              </a:rPr>
              <a:t>教学指导：</a:t>
            </a:r>
            <a:endParaRPr lang="zh-CN" altLang="en-US" dirty="0" smtClean="0"/>
          </a:p>
          <a:p>
            <a:r>
              <a:rPr lang="en-US" altLang="zh-CN" dirty="0" smtClean="0">
                <a:sym typeface="+mn-ea"/>
              </a:rPr>
              <a:t>1</a:t>
            </a:r>
            <a:r>
              <a:rPr lang="zh-CN" altLang="en-US" dirty="0" smtClean="0">
                <a:sym typeface="+mn-ea"/>
              </a:rPr>
              <a:t>、过渡：通过前面所学的数组、对象、字符串、函数参数等的解构赋值都有什么用？具体可以使用到哪里？</a:t>
            </a:r>
            <a:endParaRPr lang="zh-CN" altLang="en-US" dirty="0" smtClean="0"/>
          </a:p>
          <a:p>
            <a:r>
              <a:rPr lang="en-US" altLang="zh-CN" dirty="0" smtClean="0">
                <a:sym typeface="+mn-ea"/>
              </a:rPr>
              <a:t>2</a:t>
            </a:r>
            <a:r>
              <a:rPr lang="zh-CN" altLang="en-US" dirty="0" smtClean="0">
                <a:sym typeface="+mn-ea"/>
              </a:rPr>
              <a:t>、引出本小节要讲解的内容</a:t>
            </a:r>
            <a:r>
              <a:rPr lang="en-US" altLang="zh-CN" dirty="0" smtClean="0">
                <a:sym typeface="+mn-ea"/>
              </a:rPr>
              <a:t>——</a:t>
            </a:r>
            <a:r>
              <a:rPr lang="zh-CN" altLang="en-US" dirty="0">
                <a:sym typeface="+mn-ea"/>
              </a:rPr>
              <a:t>变量解构赋值的用途</a:t>
            </a:r>
            <a:endParaRPr lang="zh-CN" altLang="en-US" dirty="0"/>
          </a:p>
          <a:p>
            <a:r>
              <a:rPr lang="en-US" altLang="zh-CN" dirty="0" smtClean="0">
                <a:sym typeface="+mn-ea"/>
              </a:rPr>
              <a:t>3</a:t>
            </a:r>
            <a:r>
              <a:rPr lang="zh-CN" altLang="en-US" dirty="0" smtClean="0">
                <a:sym typeface="+mn-ea"/>
              </a:rPr>
              <a:t>、讲解时可参考阮一峰的电子书中内容，网址：http://es6.ruanyifeng.com/#docs/destructuring</a:t>
            </a:r>
            <a:endParaRPr lang="zh-CN" altLang="en-US" dirty="0" smtClean="0"/>
          </a:p>
          <a:p>
            <a:r>
              <a:rPr lang="en-US" altLang="zh-CN" dirty="0" smtClean="0">
                <a:sym typeface="+mn-ea"/>
              </a:rPr>
              <a:t>4</a:t>
            </a:r>
            <a:r>
              <a:rPr lang="zh-CN" altLang="en-US" dirty="0" smtClean="0">
                <a:sym typeface="+mn-ea"/>
              </a:rPr>
              <a:t>、除了这些用途以外，还有遍历 Map 结构、输入模块的指定方法这两个用途，在这里了解即可，后续会讲解到</a:t>
            </a:r>
            <a:r>
              <a:rPr lang="en-US" altLang="zh-CN" dirty="0" smtClean="0">
                <a:sym typeface="+mn-ea"/>
              </a:rPr>
              <a:t>Map</a:t>
            </a:r>
            <a:r>
              <a:rPr lang="zh-CN" altLang="en-US" dirty="0" smtClean="0">
                <a:sym typeface="+mn-ea"/>
              </a:rPr>
              <a:t>数据结构以及模块</a:t>
            </a:r>
            <a:endParaRPr lang="zh-CN" altLang="en-US" dirty="0" smtClean="0"/>
          </a:p>
          <a:p>
            <a:endParaRPr lang="zh-CN" altLang="en-US" dirty="0" smtClean="0"/>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1A9659C-4261-4336-908C-A9301592E7D4}" type="slidenum">
              <a:rPr lang="zh-CN" altLang="en-US"/>
              <a:t>38</a:t>
            </a:fld>
            <a:endParaRPr lang="en-US" altLang="zh-CN"/>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sym typeface="+mn-ea"/>
              </a:rPr>
              <a:t>教学指导：</a:t>
            </a:r>
            <a:endParaRPr lang="zh-CN" altLang="en-US"/>
          </a:p>
          <a:p>
            <a:r>
              <a:rPr lang="zh-CN" altLang="en-US">
                <a:sym typeface="+mn-ea"/>
              </a:rPr>
              <a:t>过渡页，了解即可</a:t>
            </a:r>
            <a:endParaRPr lang="zh-CN" altLang="en-US"/>
          </a:p>
          <a:p>
            <a:r>
              <a:rPr lang="zh-CN" altLang="en-US">
                <a:sym typeface="+mn-ea"/>
              </a:rPr>
              <a:t>先讲解其基本用法，通过基本用法总结他的优点和局限性，然后再讲解其他特性</a:t>
            </a:r>
            <a:endParaRPr lang="zh-CN" altLang="en-US"/>
          </a:p>
          <a:p>
            <a:endParaRPr lang="zh-CN" altLang="en-US" dirty="0" smtClean="0"/>
          </a:p>
          <a:p>
            <a:endParaRPr lang="zh-CN" altLang="en-US" dirty="0" smtClean="0"/>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1A9659C-4261-4336-908C-A9301592E7D4}" type="slidenum">
              <a:rPr lang="zh-CN" altLang="en-US"/>
              <a:t>39</a:t>
            </a:fld>
            <a:endParaRPr lang="en-US" altLang="zh-CN"/>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sym typeface="+mn-ea"/>
              </a:rPr>
              <a:t>教学指导：</a:t>
            </a:r>
            <a:endParaRPr lang="zh-CN" altLang="en-US"/>
          </a:p>
          <a:p>
            <a:r>
              <a:rPr lang="en-US" altLang="zh-CN">
                <a:sym typeface="+mn-ea"/>
              </a:rPr>
              <a:t>1</a:t>
            </a:r>
            <a:r>
              <a:rPr lang="zh-CN" altLang="en-US">
                <a:sym typeface="+mn-ea"/>
              </a:rPr>
              <a:t>、提问，让学员思考</a:t>
            </a:r>
            <a:endParaRPr lang="zh-CN" altLang="en-US"/>
          </a:p>
          <a:p>
            <a:r>
              <a:rPr lang="en-US" altLang="zh-CN">
                <a:sym typeface="+mn-ea"/>
              </a:rPr>
              <a:t>2</a:t>
            </a:r>
            <a:r>
              <a:rPr lang="zh-CN" altLang="en-US">
                <a:sym typeface="+mn-ea"/>
              </a:rPr>
              <a:t>、解答：在</a:t>
            </a:r>
            <a:r>
              <a:rPr lang="en-US" altLang="zh-CN">
                <a:sym typeface="+mn-ea"/>
              </a:rPr>
              <a:t>ES6</a:t>
            </a:r>
            <a:r>
              <a:rPr lang="zh-CN" altLang="en-US">
                <a:sym typeface="+mn-ea"/>
              </a:rPr>
              <a:t>之前，不可以</a:t>
            </a:r>
            <a:r>
              <a:rPr lang="zh-CN" altLang="en-US">
                <a:solidFill>
                  <a:srgbClr val="FF0000"/>
                </a:solidFill>
                <a:sym typeface="+mn-ea"/>
              </a:rPr>
              <a:t>直接</a:t>
            </a:r>
            <a:r>
              <a:rPr lang="zh-CN" altLang="en-US">
                <a:sym typeface="+mn-ea"/>
              </a:rPr>
              <a:t>为函数的参数指定默认值，只能采用变通的方法</a:t>
            </a:r>
          </a:p>
          <a:p>
            <a:r>
              <a:rPr lang="zh-CN" altLang="en-US" b="1">
                <a:solidFill>
                  <a:srgbClr val="FF0000"/>
                </a:solidFill>
                <a:sym typeface="+mn-ea"/>
              </a:rPr>
              <a:t>（代码块</a:t>
            </a:r>
            <a:r>
              <a:rPr lang="en-US" altLang="zh-CN" b="1">
                <a:solidFill>
                  <a:srgbClr val="FF0000"/>
                </a:solidFill>
                <a:sym typeface="+mn-ea"/>
              </a:rPr>
              <a:t>1</a:t>
            </a:r>
            <a:r>
              <a:rPr lang="zh-CN" altLang="en-US" b="1">
                <a:solidFill>
                  <a:srgbClr val="FF0000"/>
                </a:solidFill>
                <a:sym typeface="+mn-ea"/>
              </a:rPr>
              <a:t>）</a:t>
            </a:r>
            <a:r>
              <a:rPr lang="zh-CN" altLang="en-US">
                <a:sym typeface="+mn-ea"/>
              </a:rPr>
              <a:t>上面代码检查函数</a:t>
            </a:r>
            <a:r>
              <a:rPr lang="en-US" altLang="zh-CN">
                <a:sym typeface="+mn-ea"/>
              </a:rPr>
              <a:t>foo</a:t>
            </a:r>
            <a:r>
              <a:rPr lang="zh-CN" altLang="en-US">
                <a:sym typeface="+mn-ea"/>
              </a:rPr>
              <a:t>的参数y有没有赋值，如果没有，则指定默认值为World。这种写法的缺点在于，如果参数y赋值了，但是对应的布尔值为false，则该赋值不起作用。就像上面代码的最后一行，参数y等于空字符，结果被改为默认值。</a:t>
            </a:r>
          </a:p>
          <a:p>
            <a:r>
              <a:rPr lang="en-US" altLang="zh-CN">
                <a:sym typeface="+mn-ea"/>
              </a:rPr>
              <a:t>2</a:t>
            </a:r>
            <a:r>
              <a:rPr lang="zh-CN" altLang="en-US">
                <a:sym typeface="+mn-ea"/>
              </a:rPr>
              <a:t>、通过</a:t>
            </a:r>
            <a:r>
              <a:rPr lang="en-US" altLang="zh-CN">
                <a:sym typeface="+mn-ea"/>
              </a:rPr>
              <a:t>ES6</a:t>
            </a:r>
            <a:r>
              <a:rPr lang="zh-CN" altLang="en-US">
                <a:sym typeface="+mn-ea"/>
              </a:rPr>
              <a:t>之间的变通方式为函数的参数指定默认值后，引出</a:t>
            </a:r>
            <a:r>
              <a:rPr lang="en-US" altLang="zh-CN">
                <a:sym typeface="+mn-ea"/>
              </a:rPr>
              <a:t>ES6</a:t>
            </a:r>
            <a:r>
              <a:rPr lang="zh-CN" altLang="en-US">
                <a:sym typeface="+mn-ea"/>
              </a:rPr>
              <a:t>直接给函数的参数指定默认值</a:t>
            </a:r>
            <a:r>
              <a:rPr lang="zh-CN" altLang="en-US" b="1">
                <a:sym typeface="+mn-ea"/>
              </a:rPr>
              <a:t>（代码块</a:t>
            </a:r>
            <a:r>
              <a:rPr lang="en-US" altLang="zh-CN" b="1">
                <a:sym typeface="+mn-ea"/>
              </a:rPr>
              <a:t>2</a:t>
            </a:r>
            <a:r>
              <a:rPr lang="zh-CN" altLang="en-US" b="1">
                <a:sym typeface="+mn-ea"/>
              </a:rPr>
              <a:t>）</a:t>
            </a:r>
          </a:p>
          <a:p>
            <a:r>
              <a:rPr lang="zh-CN" altLang="en-US">
                <a:sym typeface="+mn-ea"/>
              </a:rPr>
              <a:t>通过</a:t>
            </a:r>
            <a:r>
              <a:rPr lang="en-US" altLang="zh-CN">
                <a:sym typeface="+mn-ea"/>
              </a:rPr>
              <a:t>ES6</a:t>
            </a:r>
            <a:r>
              <a:rPr lang="zh-CN" altLang="en-US">
                <a:sym typeface="+mn-ea"/>
              </a:rPr>
              <a:t>的方法直接为函数的参数指定默认值，因此可得出函数参数默认值</a:t>
            </a:r>
            <a:r>
              <a:rPr lang="en-US" altLang="zh-CN">
                <a:sym typeface="+mn-ea"/>
              </a:rPr>
              <a:t>-</a:t>
            </a:r>
            <a:r>
              <a:rPr lang="zh-CN" altLang="en-US">
                <a:sym typeface="+mn-ea"/>
              </a:rPr>
              <a:t>优点：简洁、提高代码的阅读性、</a:t>
            </a:r>
            <a:r>
              <a:rPr lang="en-US" altLang="zh-CN">
                <a:sym typeface="+mn-ea"/>
              </a:rPr>
              <a:t>有利于将来</a:t>
            </a:r>
            <a:r>
              <a:rPr lang="zh-CN" altLang="en-US">
                <a:sym typeface="+mn-ea"/>
              </a:rPr>
              <a:t>的</a:t>
            </a:r>
            <a:r>
              <a:rPr lang="en-US" altLang="zh-CN">
                <a:sym typeface="+mn-ea"/>
              </a:rPr>
              <a:t>代码优化</a:t>
            </a:r>
            <a:endParaRPr lang="zh-CN" altLang="en-US" b="1">
              <a:sym typeface="+mn-ea"/>
            </a:endParaRPr>
          </a:p>
          <a:p>
            <a:endParaRPr lang="zh-CN" altLang="en-US"/>
          </a:p>
          <a:p>
            <a:endParaRPr lang="zh-CN" altLang="en-US" dirty="0" smtClean="0"/>
          </a:p>
          <a:p>
            <a:endParaRPr lang="zh-CN" altLang="en-US" dirty="0" smtClean="0"/>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5EB1AD8-BCBE-43F8-87F0-D4389C0DFE22}" type="slidenum">
              <a:rPr lang="zh-CN" altLang="en-US"/>
              <a:t>40</a:t>
            </a:fld>
            <a:endParaRPr lang="en-US" altLang="zh-CN"/>
          </a:p>
        </p:txBody>
      </p:sp>
      <p:sp>
        <p:nvSpPr>
          <p:cNvPr id="70659" name="Rectangle 2"/>
          <p:cNvSpPr>
            <a:spLocks noGrp="1" noRot="1" noChangeAspect="1" noChangeArrowheads="1" noTextEdit="1"/>
          </p:cNvSpPr>
          <p:nvPr>
            <p:ph type="sldImg"/>
          </p:nvPr>
        </p:nvSpPr>
        <p:spPr/>
      </p:sp>
      <p:sp>
        <p:nvSpPr>
          <p:cNvPr id="706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sym typeface="+mn-ea"/>
              </a:rPr>
              <a:t>1</a:t>
            </a:r>
            <a:r>
              <a:rPr lang="zh-CN" altLang="en-US">
                <a:sym typeface="+mn-ea"/>
              </a:rPr>
              <a:t>、</a:t>
            </a:r>
            <a:r>
              <a:rPr lang="en-US" altLang="zh-CN">
                <a:sym typeface="+mn-ea"/>
              </a:rPr>
              <a:t>参数变量是默认声明的，所以不能用let或const再次声明</a:t>
            </a:r>
            <a:r>
              <a:rPr lang="zh-CN" altLang="en-US">
                <a:sym typeface="+mn-ea"/>
              </a:rPr>
              <a:t>：代码块</a:t>
            </a:r>
            <a:r>
              <a:rPr lang="en-US" altLang="zh-CN">
                <a:sym typeface="+mn-ea"/>
              </a:rPr>
              <a:t>1</a:t>
            </a:r>
            <a:r>
              <a:rPr lang="zh-CN" altLang="en-US">
                <a:sym typeface="+mn-ea"/>
              </a:rPr>
              <a:t>中，由于参数变量x是默认声明的，所以在函数体中，不能用let或const再次声明，否则会报错</a:t>
            </a:r>
          </a:p>
          <a:p>
            <a:r>
              <a:rPr lang="en-US" altLang="zh-CN">
                <a:sym typeface="+mn-ea"/>
              </a:rPr>
              <a:t>2</a:t>
            </a:r>
            <a:r>
              <a:rPr lang="zh-CN" altLang="en-US">
                <a:sym typeface="+mn-ea"/>
              </a:rPr>
              <a:t>、</a:t>
            </a:r>
            <a:r>
              <a:rPr lang="en-US" altLang="zh-CN">
                <a:sym typeface="+mn-ea"/>
              </a:rPr>
              <a:t>使用参数默认值时，函数不能有同名参数</a:t>
            </a:r>
            <a:r>
              <a:rPr lang="zh-CN" altLang="en-US">
                <a:sym typeface="+mn-ea"/>
              </a:rPr>
              <a:t>：不报错的情况：虽有同名参数，但不报错，是因为没有使用</a:t>
            </a:r>
            <a:r>
              <a:rPr lang="en-US" altLang="zh-CN">
                <a:sym typeface="+mn-ea"/>
              </a:rPr>
              <a:t>参数默认值</a:t>
            </a:r>
            <a:r>
              <a:rPr lang="zh-CN" altLang="en-US">
                <a:sym typeface="+mn-ea"/>
              </a:rPr>
              <a:t>；报错的情况：有同名参数，但报错，是因为使用了</a:t>
            </a:r>
            <a:r>
              <a:rPr lang="en-US" altLang="zh-CN">
                <a:sym typeface="+mn-ea"/>
              </a:rPr>
              <a:t>参数默认值</a:t>
            </a:r>
            <a:endParaRPr lang="zh-CN" altLang="en-US">
              <a:sym typeface="+mn-ea"/>
            </a:endParaRPr>
          </a:p>
          <a:p>
            <a:r>
              <a:rPr lang="zh-CN" altLang="en-US">
                <a:sym typeface="+mn-ea"/>
              </a:rPr>
              <a:t>这是通过函数参数指定默认值的基本用法，给大家总结的函数参数默认值的优点和局限性，其实，除此之外，函数参数默认值还可以与解构赋值默认值结合使用，引出下页</a:t>
            </a:r>
            <a:endParaRPr lang="zh-CN" altLang="en-US" dirty="0" smtClean="0">
              <a:ea typeface="宋体" panose="02010600030101010101" pitchFamily="2" charset="-122"/>
            </a:endParaRPr>
          </a:p>
          <a:p>
            <a:endParaRPr lang="zh-CN" altLang="en-US" dirty="0" smtClean="0">
              <a:ea typeface="宋体" panose="02010600030101010101" pitchFamily="2" charset="-122"/>
            </a:endParaRPr>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5EB1AD8-BCBE-43F8-87F0-D4389C0DFE22}" type="slidenum">
              <a:rPr lang="zh-CN" altLang="en-US"/>
              <a:t>41</a:t>
            </a:fld>
            <a:endParaRPr lang="en-US" altLang="zh-CN"/>
          </a:p>
        </p:txBody>
      </p:sp>
      <p:sp>
        <p:nvSpPr>
          <p:cNvPr id="70659" name="Rectangle 2"/>
          <p:cNvSpPr>
            <a:spLocks noGrp="1" noRot="1" noChangeAspect="1" noChangeArrowheads="1" noTextEdit="1"/>
          </p:cNvSpPr>
          <p:nvPr>
            <p:ph type="sldImg"/>
          </p:nvPr>
        </p:nvSpPr>
        <p:spPr/>
      </p:sp>
      <p:sp>
        <p:nvSpPr>
          <p:cNvPr id="706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sym typeface="+mn-ea"/>
              </a:rPr>
              <a:t>教学指导：</a:t>
            </a:r>
            <a:endParaRPr lang="zh-CN"/>
          </a:p>
          <a:p>
            <a:r>
              <a:rPr>
                <a:sym typeface="+mn-ea"/>
              </a:rPr>
              <a:t>上面代码只使用了对象的解构赋值默认值。只有当函数foo的参数是一个对象时，变量x和y才会通过解构赋值生成。如果函数foo调用时没提供参数，变量x和y就不会生成，从而报错</a:t>
            </a:r>
            <a:r>
              <a:rPr lang="zh-CN">
                <a:sym typeface="+mn-ea"/>
              </a:rPr>
              <a:t>。</a:t>
            </a:r>
            <a:endParaRPr lang="zh-CN" altLang="en-US" dirty="0" smtClean="0"/>
          </a:p>
          <a:p>
            <a:endParaRPr lang="zh-CN" altLang="en-US" dirty="0" smtClean="0"/>
          </a:p>
          <a:p>
            <a:endParaRPr lang="zh-CN" altLang="en-US" dirty="0" smtClean="0">
              <a:ea typeface="宋体" panose="02010600030101010101" pitchFamily="2" charset="-122"/>
            </a:endParaRPr>
          </a:p>
          <a:p>
            <a:endParaRPr lang="zh-CN" altLang="en-US" dirty="0" smtClean="0">
              <a:ea typeface="宋体" panose="02010600030101010101" pitchFamily="2" charset="-122"/>
            </a:endParaRPr>
          </a:p>
          <a:p>
            <a:endParaRPr lang="zh-CN" altLang="en-US" dirty="0" smtClean="0">
              <a:ea typeface="宋体" panose="02010600030101010101" pitchFamily="2" charset="-122"/>
            </a:endParaRPr>
          </a:p>
          <a:p>
            <a:endParaRPr lang="zh-CN" altLang="en-US" dirty="0" smtClean="0">
              <a:ea typeface="宋体" panose="02010600030101010101" pitchFamily="2" charset="-122"/>
            </a:endParaRPr>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回顾：上次课的</a:t>
            </a:r>
          </a:p>
        </p:txBody>
      </p:sp>
      <p:sp>
        <p:nvSpPr>
          <p:cNvPr id="4" name="页脚占位符 3"/>
          <p:cNvSpPr>
            <a:spLocks noGrp="1"/>
          </p:cNvSpPr>
          <p:nvPr>
            <p:ph type="ftr" sz="quarter" idx="10"/>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474FE18-6169-46B0-995F-2E9D2D965B14}" type="slidenum">
              <a:rPr lang="zh-CN" altLang="en-US"/>
              <a:t>42</a:t>
            </a:fld>
            <a:endParaRPr lang="en-US" altLang="zh-CN"/>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dirty="0" err="1">
                <a:sym typeface="+mn-ea"/>
              </a:rPr>
              <a:t>参数默认值的位置</a:t>
            </a:r>
            <a:r>
              <a:rPr lang="en-US" altLang="zh-CN" b="1" dirty="0">
                <a:sym typeface="+mn-ea"/>
              </a:rPr>
              <a:t>:</a:t>
            </a:r>
            <a:endParaRPr lang="zh-CN" altLang="en-US" dirty="0"/>
          </a:p>
          <a:p>
            <a:r>
              <a:rPr lang="zh-CN" altLang="en-US" dirty="0">
                <a:sym typeface="+mn-ea"/>
              </a:rPr>
              <a:t>通常情况下，定义了默认值的参数，应该是函数的尾参数。因为这样比较容易看出来，到底省略了哪些参数。如果非尾部的参数设置默认值，实际上这个参数是没法省略的。上面代码中，上面代码中，有默认值的参数都不是尾参数。这时，无法只省略该参数，而不省略它后面的参数，除非显式输入undefined。如果传入undefined，将触发该参数等于默认值，null则没有这个效果。</a:t>
            </a:r>
            <a:endParaRPr lang="zh-CN" altLang="en-US" dirty="0"/>
          </a:p>
          <a:p>
            <a:r>
              <a:rPr lang="en-US" altLang="zh-CN" b="1" dirty="0" err="1">
                <a:solidFill>
                  <a:srgbClr val="FF0000"/>
                </a:solidFill>
                <a:sym typeface="+mn-ea"/>
              </a:rPr>
              <a:t>函数的</a:t>
            </a:r>
            <a:r>
              <a:rPr lang="en-US" altLang="zh-CN" b="1" dirty="0">
                <a:solidFill>
                  <a:srgbClr val="FF0000"/>
                </a:solidFill>
                <a:sym typeface="+mn-ea"/>
              </a:rPr>
              <a:t> length </a:t>
            </a:r>
            <a:r>
              <a:rPr lang="en-US" altLang="zh-CN" b="1" dirty="0" err="1">
                <a:solidFill>
                  <a:srgbClr val="FF0000"/>
                </a:solidFill>
                <a:sym typeface="+mn-ea"/>
              </a:rPr>
              <a:t>属性</a:t>
            </a:r>
            <a:r>
              <a:rPr lang="en-US" altLang="zh-CN" b="1" dirty="0">
                <a:solidFill>
                  <a:srgbClr val="FF0000"/>
                </a:solidFill>
                <a:sym typeface="+mn-ea"/>
              </a:rPr>
              <a:t>:</a:t>
            </a:r>
            <a:endParaRPr lang="zh-CN" altLang="en-US" dirty="0"/>
          </a:p>
          <a:p>
            <a:r>
              <a:rPr lang="zh-CN" altLang="en-US" dirty="0">
                <a:sym typeface="+mn-ea"/>
              </a:rPr>
              <a:t>指定了默认值以后，函数的length属性，将返回没有指定默认值的参数个数。也就是说，指定了默认值后，length属性将失真。上面代码中，length属性的返回值，等于函数的参数个数减去指定了默认值的参数个数。比如，上面最后一个函数，定义了 3 个参数，其中有一个参数c指定了默认值，因此length属性等于3减去1，最后得到2</a:t>
            </a:r>
            <a:endParaRPr lang="zh-CN" altLang="en-US" dirty="0"/>
          </a:p>
          <a:p>
            <a:r>
              <a:rPr lang="zh-CN" altLang="en-US" b="1" dirty="0">
                <a:sym typeface="+mn-ea"/>
              </a:rPr>
              <a:t>作用域</a:t>
            </a:r>
            <a:r>
              <a:rPr lang="en-US" altLang="zh-CN" b="1" dirty="0">
                <a:sym typeface="+mn-ea"/>
              </a:rPr>
              <a:t>:</a:t>
            </a:r>
            <a:endParaRPr lang="zh-CN" altLang="en-US" dirty="0"/>
          </a:p>
          <a:p>
            <a:r>
              <a:rPr lang="zh-CN" altLang="en-US" dirty="0">
                <a:sym typeface="+mn-ea"/>
              </a:rPr>
              <a:t>一旦设置了参数的默认值，函数进行声明初始化时，参数会形成一个单独的作用域（context）。等到初始化结束，这个作用域就会消失。这种语法行为，在不设置参数默认值时，是不会出现的。上面代码中，参数y的默认值等于变量x。调用函数f时，参数形成一个单独的作用域。在这个作用域里面，默认值变量x指向第一个参数x，而不是全局变量x，所以输出是</a:t>
            </a:r>
            <a:r>
              <a:rPr lang="en-US" altLang="zh-CN" dirty="0">
                <a:sym typeface="+mn-ea"/>
              </a:rPr>
              <a:t>10</a:t>
            </a:r>
            <a:r>
              <a:rPr lang="zh-CN" altLang="en-US" dirty="0">
                <a:sym typeface="+mn-ea"/>
              </a:rPr>
              <a:t>。</a:t>
            </a:r>
            <a:endParaRPr lang="zh-CN" altLang="en-US" dirty="0"/>
          </a:p>
          <a:p>
            <a:r>
              <a:rPr lang="en-US" altLang="zh-CN" b="1" dirty="0">
                <a:sym typeface="+mn-ea"/>
              </a:rPr>
              <a:t>rest </a:t>
            </a:r>
            <a:r>
              <a:rPr lang="en-US" altLang="zh-CN" b="1" dirty="0" err="1">
                <a:sym typeface="+mn-ea"/>
              </a:rPr>
              <a:t>参数</a:t>
            </a:r>
            <a:r>
              <a:rPr lang="en-US" altLang="zh-CN" b="1" dirty="0">
                <a:sym typeface="+mn-ea"/>
              </a:rPr>
              <a:t>:</a:t>
            </a:r>
          </a:p>
          <a:p>
            <a:r>
              <a:rPr lang="en-US" altLang="zh-CN" dirty="0">
                <a:sym typeface="+mn-ea"/>
              </a:rPr>
              <a:t>ES6 </a:t>
            </a:r>
            <a:r>
              <a:rPr lang="en-US" altLang="zh-CN" dirty="0" err="1">
                <a:sym typeface="+mn-ea"/>
              </a:rPr>
              <a:t>引入</a:t>
            </a:r>
            <a:r>
              <a:rPr lang="en-US" altLang="zh-CN" dirty="0">
                <a:sym typeface="+mn-ea"/>
              </a:rPr>
              <a:t> rest </a:t>
            </a:r>
            <a:r>
              <a:rPr lang="en-US" altLang="zh-CN" dirty="0" err="1">
                <a:sym typeface="+mn-ea"/>
              </a:rPr>
              <a:t>参数（形式为</a:t>
            </a:r>
            <a:r>
              <a:rPr lang="en-US" altLang="zh-CN" dirty="0">
                <a:sym typeface="+mn-ea"/>
              </a:rPr>
              <a:t>...</a:t>
            </a:r>
            <a:r>
              <a:rPr lang="en-US" altLang="zh-CN" dirty="0" err="1">
                <a:sym typeface="+mn-ea"/>
              </a:rPr>
              <a:t>变量名</a:t>
            </a:r>
            <a:r>
              <a:rPr lang="en-US" altLang="zh-CN" dirty="0">
                <a:sym typeface="+mn-ea"/>
              </a:rPr>
              <a:t>），</a:t>
            </a:r>
            <a:r>
              <a:rPr lang="en-US" altLang="zh-CN" dirty="0" err="1">
                <a:sym typeface="+mn-ea"/>
              </a:rPr>
              <a:t>用于获取函数的多余参数，这样就不需要使用arguments对象了。rest</a:t>
            </a:r>
            <a:r>
              <a:rPr lang="en-US" altLang="zh-CN" dirty="0">
                <a:sym typeface="+mn-ea"/>
              </a:rPr>
              <a:t> </a:t>
            </a:r>
            <a:r>
              <a:rPr lang="en-US" altLang="zh-CN" dirty="0" err="1">
                <a:sym typeface="+mn-ea"/>
              </a:rPr>
              <a:t>参数搭配的变量是一个数组，该变量将多余的参数放入数组中。上面代码的add函数是一个求和函数，利用</a:t>
            </a:r>
            <a:r>
              <a:rPr lang="en-US" altLang="zh-CN" dirty="0">
                <a:sym typeface="+mn-ea"/>
              </a:rPr>
              <a:t> rest </a:t>
            </a:r>
            <a:r>
              <a:rPr lang="en-US" altLang="zh-CN" dirty="0" err="1">
                <a:sym typeface="+mn-ea"/>
              </a:rPr>
              <a:t>参数，可以向该函数传入任意数目的参数</a:t>
            </a:r>
            <a:r>
              <a:rPr lang="en-US" altLang="zh-CN" dirty="0">
                <a:sym typeface="+mn-ea"/>
              </a:rPr>
              <a:t>。</a:t>
            </a:r>
            <a:endParaRPr lang="en-US" altLang="zh-CN" dirty="0" smtClean="0">
              <a:ea typeface="宋体" panose="02010600030101010101" pitchFamily="2" charset="-122"/>
            </a:endParaRPr>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AB0B413-A4C3-4E04-9199-3A8BE879EB5A}" type="slidenum">
              <a:rPr lang="zh-CN" altLang="en-US"/>
              <a:t>44</a:t>
            </a:fld>
            <a:endParaRPr lang="en-US" altLang="zh-CN"/>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ea typeface="宋体" panose="02010600030101010101" pitchFamily="2" charset="-122"/>
            </a:endParaRPr>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p:sp>
      <p:sp>
        <p:nvSpPr>
          <p:cNvPr id="93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ea typeface="宋体" panose="02010600030101010101" pitchFamily="2" charset="-122"/>
              </a:rPr>
              <a:t>教学指导：</a:t>
            </a:r>
            <a:endParaRPr lang="en-US" altLang="zh-CN" dirty="0" smtClean="0">
              <a:ea typeface="宋体" panose="02010600030101010101" pitchFamily="2" charset="-122"/>
            </a:endParaRPr>
          </a:p>
          <a:p>
            <a:r>
              <a:rPr lang="en-US" altLang="zh-CN" dirty="0" err="1" smtClean="0">
                <a:ea typeface="宋体" panose="02010600030101010101" pitchFamily="2" charset="-122"/>
              </a:rPr>
              <a:t>xxxxxxx</a:t>
            </a:r>
            <a:endParaRPr lang="zh-CN" altLang="en-US" dirty="0" smtClean="0">
              <a:ea typeface="宋体" panose="02010600030101010101" pitchFamily="2" charset="-122"/>
            </a:endParaRPr>
          </a:p>
          <a:p>
            <a:endParaRPr lang="zh-CN" altLang="en-US" dirty="0" smtClean="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D99826CD-1F04-49EB-81B2-DAC10A739E45}" type="slidenum">
              <a:rPr lang="zh-CN" altLang="en-US" smtClean="0"/>
              <a:t>45</a:t>
            </a:fld>
            <a:endParaRPr lang="en-US" altLang="zh-CN"/>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474FE18-6169-46B0-995F-2E9D2D965B14}" type="slidenum">
              <a:rPr lang="zh-CN" altLang="en-US"/>
              <a:t>46</a:t>
            </a:fld>
            <a:endParaRPr lang="en-US" altLang="zh-CN"/>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ea typeface="宋体" panose="02010600030101010101" pitchFamily="2" charset="-122"/>
            </a:endParaRPr>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474FE18-6169-46B0-995F-2E9D2D965B14}" type="slidenum">
              <a:rPr lang="zh-CN" altLang="en-US"/>
              <a:t>47</a:t>
            </a:fld>
            <a:endParaRPr lang="en-US" altLang="zh-CN"/>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sym typeface="+mn-ea"/>
              </a:rPr>
              <a:t>教学指导：</a:t>
            </a:r>
            <a:endParaRPr lang="zh-CN" altLang="en-US"/>
          </a:p>
          <a:p>
            <a:r>
              <a:rPr lang="en-US" altLang="zh-CN">
                <a:sym typeface="+mn-ea"/>
              </a:rPr>
              <a:t>1</a:t>
            </a:r>
            <a:r>
              <a:rPr lang="zh-CN" altLang="en-US">
                <a:sym typeface="+mn-ea"/>
              </a:rPr>
              <a:t>、箭头函数基本概念</a:t>
            </a:r>
            <a:endParaRPr lang="zh-CN" altLang="en-US"/>
          </a:p>
          <a:p>
            <a:r>
              <a:rPr lang="en-US" altLang="zh-CN">
                <a:sym typeface="+mn-ea"/>
              </a:rPr>
              <a:t>2</a:t>
            </a:r>
            <a:r>
              <a:rPr lang="zh-CN" altLang="en-US">
                <a:sym typeface="+mn-ea"/>
              </a:rPr>
              <a:t>、写一个箭头函数代码，并与</a:t>
            </a:r>
            <a:r>
              <a:rPr lang="en-US" altLang="zh-CN">
                <a:sym typeface="+mn-ea"/>
              </a:rPr>
              <a:t>ES5</a:t>
            </a:r>
            <a:r>
              <a:rPr lang="zh-CN" altLang="en-US">
                <a:sym typeface="+mn-ea"/>
              </a:rPr>
              <a:t>相比，总结几个特点</a:t>
            </a:r>
            <a:endParaRPr lang="zh-CN" altLang="en-US"/>
          </a:p>
          <a:p>
            <a:r>
              <a:rPr lang="en-US" altLang="zh-CN">
                <a:sym typeface="+mn-ea"/>
              </a:rPr>
              <a:t>3</a:t>
            </a:r>
            <a:r>
              <a:rPr lang="zh-CN" altLang="en-US">
                <a:sym typeface="+mn-ea"/>
              </a:rPr>
              <a:t>、通过特点分别分析箭头函数参数的几种情况与箭头函数函数体的几种情况</a:t>
            </a:r>
            <a:endParaRPr lang="zh-CN" altLang="en-US"/>
          </a:p>
          <a:p>
            <a:r>
              <a:rPr lang="zh-CN" altLang="en-US">
                <a:sym typeface="+mn-ea"/>
              </a:rPr>
              <a:t>引出下页</a:t>
            </a:r>
            <a:endParaRPr lang="en-US" altLang="zh-CN" dirty="0" smtClean="0"/>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474FE18-6169-46B0-995F-2E9D2D965B14}" type="slidenum">
              <a:rPr lang="zh-CN" altLang="en-US"/>
              <a:t>48</a:t>
            </a:fld>
            <a:endParaRPr lang="en-US" altLang="zh-CN"/>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sym typeface="+mn-ea"/>
            </a:endParaRPr>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474FE18-6169-46B0-995F-2E9D2D965B14}" type="slidenum">
              <a:rPr lang="zh-CN" altLang="en-US"/>
              <a:t>49</a:t>
            </a:fld>
            <a:endParaRPr lang="en-US" altLang="zh-CN"/>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723900" rtl="0" eaLnBrk="1" fontAlgn="base" latinLnBrk="0" hangingPunct="1">
              <a:lnSpc>
                <a:spcPct val="140000"/>
              </a:lnSpc>
              <a:spcBef>
                <a:spcPct val="0"/>
              </a:spcBef>
              <a:spcAft>
                <a:spcPct val="0"/>
              </a:spcAft>
              <a:buClr>
                <a:schemeClr val="folHlink"/>
              </a:buClr>
              <a:buSzPct val="60000"/>
              <a:buFont typeface="Arial" panose="020B0604020202020204" pitchFamily="34" charset="0"/>
              <a:buNone/>
              <a:tabLst>
                <a:tab pos="444500" algn="l"/>
              </a:tabLst>
              <a:defRPr/>
            </a:pPr>
            <a:r>
              <a:rPr lang="zh-CN" altLang="en-US">
                <a:sym typeface="+mn-ea"/>
              </a:rPr>
              <a:t>教学指导：</a:t>
            </a:r>
          </a:p>
          <a:p>
            <a:pPr marL="0" marR="0" lvl="0" indent="0" algn="l" defTabSz="723900" rtl="0" eaLnBrk="1" fontAlgn="base" latinLnBrk="0" hangingPunct="1">
              <a:lnSpc>
                <a:spcPct val="140000"/>
              </a:lnSpc>
              <a:spcBef>
                <a:spcPct val="0"/>
              </a:spcBef>
              <a:spcAft>
                <a:spcPct val="0"/>
              </a:spcAft>
              <a:buClr>
                <a:schemeClr val="folHlink"/>
              </a:buClr>
              <a:buSzPct val="60000"/>
              <a:buFont typeface="Arial" panose="020B0604020202020204" pitchFamily="34" charset="0"/>
              <a:buNone/>
              <a:tabLst>
                <a:tab pos="444500" algn="l"/>
              </a:tabLst>
              <a:defRPr/>
            </a:pPr>
            <a:r>
              <a:rPr lang="zh-CN" altLang="en-US">
                <a:sym typeface="+mn-ea"/>
              </a:rPr>
              <a:t>根据示例代码，分析箭头函数是否可以省略</a:t>
            </a:r>
            <a:r>
              <a:rPr lang="en-US" altLang="zh-CN">
                <a:sym typeface="+mn-ea"/>
              </a:rPr>
              <a:t>{}</a:t>
            </a:r>
          </a:p>
          <a:p>
            <a:pPr marL="0" marR="0" lvl="1" indent="0" algn="l" defTabSz="723900" rtl="0" eaLnBrk="1" fontAlgn="base" latinLnBrk="0" hangingPunct="1">
              <a:lnSpc>
                <a:spcPct val="140000"/>
              </a:lnSpc>
              <a:spcBef>
                <a:spcPct val="0"/>
              </a:spcBef>
              <a:spcAft>
                <a:spcPct val="0"/>
              </a:spcAft>
              <a:buClr>
                <a:schemeClr val="folHlink"/>
              </a:buClr>
              <a:buSzPct val="60000"/>
              <a:buFont typeface="Arial" panose="020B0604020202020204" pitchFamily="34" charset="0"/>
              <a:buNone/>
              <a:tabLst>
                <a:tab pos="444500" algn="l"/>
              </a:tabLst>
              <a:defRPr/>
            </a:pPr>
            <a:r>
              <a:rPr lang="zh-CN" altLang="en-US">
                <a:sym typeface="+mn-ea"/>
              </a:rPr>
              <a:t>注意：只有</a:t>
            </a:r>
            <a:r>
              <a:rPr lang="zh-CN" altLang="en-US" smtClean="0">
                <a:latin typeface="微软雅黑" panose="020B0503020204020204" pitchFamily="34" charset="-122"/>
                <a:ea typeface="微软雅黑" panose="020B0503020204020204" pitchFamily="34" charset="-122"/>
                <a:sym typeface="+mn-ea"/>
              </a:rPr>
              <a:t>一条语句或者表达式，</a:t>
            </a:r>
            <a:r>
              <a:rPr lang="en-US" kern="0" dirty="0">
                <a:solidFill>
                  <a:schemeClr val="bg1"/>
                </a:solidFill>
                <a:latin typeface="Arial" panose="020B0604020202020204"/>
                <a:ea typeface="黑体" panose="02010609060101010101" pitchFamily="49" charset="-122"/>
                <a:sym typeface="+mn-ea"/>
              </a:rPr>
              <a:t>{ }</a:t>
            </a:r>
            <a:r>
              <a:rPr lang="zh-CN" altLang="en-US" kern="0" dirty="0">
                <a:solidFill>
                  <a:schemeClr val="bg1"/>
                </a:solidFill>
                <a:latin typeface="Arial" panose="020B0604020202020204"/>
                <a:ea typeface="黑体" panose="02010609060101010101" pitchFamily="49" charset="-122"/>
                <a:sym typeface="+mn-ea"/>
              </a:rPr>
              <a:t>可以省略，因为会自动返回语句执行的结果；但是</a:t>
            </a:r>
            <a:r>
              <a:rPr lang="zh-CN" altLang="en-US" smtClean="0">
                <a:latin typeface="微软雅黑" panose="020B0503020204020204" pitchFamily="34" charset="-122"/>
                <a:ea typeface="微软雅黑" panose="020B0503020204020204" pitchFamily="34" charset="-122"/>
                <a:sym typeface="+mn-ea"/>
              </a:rPr>
              <a:t>不止一条语句或者表达式，</a:t>
            </a:r>
            <a:r>
              <a:rPr lang="en-US" altLang="zh-CN" smtClean="0">
                <a:latin typeface="微软雅黑" panose="020B0503020204020204" pitchFamily="34" charset="-122"/>
                <a:ea typeface="微软雅黑" panose="020B0503020204020204" pitchFamily="34" charset="-122"/>
                <a:sym typeface="+mn-ea"/>
              </a:rPr>
              <a:t>{}</a:t>
            </a:r>
            <a:r>
              <a:rPr lang="zh-CN" altLang="en-US" smtClean="0">
                <a:latin typeface="微软雅黑" panose="020B0503020204020204" pitchFamily="34" charset="-122"/>
                <a:ea typeface="微软雅黑" panose="020B0503020204020204" pitchFamily="34" charset="-122"/>
                <a:sym typeface="+mn-ea"/>
              </a:rPr>
              <a:t>不可以省略，且</a:t>
            </a:r>
            <a:r>
              <a:rPr lang="zh-CN" altLang="en-US" kern="0" dirty="0">
                <a:solidFill>
                  <a:schemeClr val="bg1"/>
                </a:solidFill>
                <a:latin typeface="Arial" panose="020B0604020202020204"/>
                <a:ea typeface="黑体" panose="02010609060101010101" pitchFamily="49" charset="-122"/>
                <a:sym typeface="+mn-ea"/>
              </a:rPr>
              <a:t>添加</a:t>
            </a:r>
            <a:r>
              <a:rPr lang="en-US" altLang="zh-CN" kern="0" dirty="0">
                <a:solidFill>
                  <a:schemeClr val="bg1"/>
                </a:solidFill>
                <a:latin typeface="Arial" panose="020B0604020202020204"/>
                <a:ea typeface="黑体" panose="02010609060101010101" pitchFamily="49" charset="-122"/>
                <a:sym typeface="+mn-ea"/>
              </a:rPr>
              <a:t>{ }</a:t>
            </a:r>
            <a:r>
              <a:rPr lang="zh-CN" altLang="en-US" kern="0" dirty="0">
                <a:solidFill>
                  <a:schemeClr val="bg1"/>
                </a:solidFill>
                <a:latin typeface="Arial" panose="020B0604020202020204"/>
                <a:ea typeface="黑体" panose="02010609060101010101" pitchFamily="49" charset="-122"/>
                <a:sym typeface="+mn-ea"/>
              </a:rPr>
              <a:t>时返回结果一定要有</a:t>
            </a:r>
            <a:r>
              <a:rPr lang="en-US" altLang="zh-CN" kern="0" dirty="0">
                <a:solidFill>
                  <a:schemeClr val="bg1"/>
                </a:solidFill>
                <a:latin typeface="Arial" panose="020B0604020202020204"/>
                <a:ea typeface="黑体" panose="02010609060101010101" pitchFamily="49" charset="-122"/>
                <a:sym typeface="+mn-ea"/>
              </a:rPr>
              <a:t>return</a:t>
            </a:r>
            <a:r>
              <a:rPr lang="zh-CN" altLang="en-US" kern="0" dirty="0">
                <a:solidFill>
                  <a:schemeClr val="bg1"/>
                </a:solidFill>
                <a:latin typeface="Arial" panose="020B0604020202020204"/>
                <a:ea typeface="黑体" panose="02010609060101010101" pitchFamily="49" charset="-122"/>
                <a:sym typeface="+mn-ea"/>
              </a:rPr>
              <a:t>，相当于是手动返回结果</a:t>
            </a:r>
            <a:endParaRPr lang="zh-CN" altLang="en-US" dirty="0" smtClean="0"/>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474FE18-6169-46B0-995F-2E9D2D965B14}" type="slidenum">
              <a:rPr lang="zh-CN" altLang="en-US"/>
              <a:t>50</a:t>
            </a:fld>
            <a:endParaRPr lang="en-US" altLang="zh-CN"/>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sym typeface="+mn-ea"/>
              </a:rPr>
              <a:t>教学指导：</a:t>
            </a:r>
            <a:endParaRPr lang="zh-CN" altLang="en-US"/>
          </a:p>
          <a:p>
            <a:r>
              <a:rPr lang="en-US" altLang="zh-CN">
                <a:sym typeface="+mn-ea"/>
              </a:rPr>
              <a:t>1</a:t>
            </a:r>
            <a:r>
              <a:rPr lang="zh-CN" altLang="en-US">
                <a:sym typeface="+mn-ea"/>
              </a:rPr>
              <a:t>、先抛出问题，让学员思考</a:t>
            </a:r>
          </a:p>
          <a:p>
            <a:r>
              <a:rPr lang="en-US" altLang="zh-CN">
                <a:sym typeface="+mn-ea"/>
              </a:rPr>
              <a:t>2</a:t>
            </a:r>
            <a:r>
              <a:rPr lang="zh-CN" altLang="en-US">
                <a:sym typeface="+mn-ea"/>
              </a:rPr>
              <a:t>、给出答案，并以第二个为例，详细讲解一下箭头函数中的this</a:t>
            </a:r>
          </a:p>
          <a:p>
            <a:r>
              <a:rPr lang="en-US" altLang="zh-CN">
                <a:sym typeface="+mn-ea"/>
              </a:rPr>
              <a:t>3</a:t>
            </a:r>
            <a:r>
              <a:rPr lang="zh-CN" altLang="en-US">
                <a:sym typeface="+mn-ea"/>
              </a:rPr>
              <a:t>、上面代码中，Timer函数内部设置了两个定时器，分别使用了箭头函数和普通函数。前者的this绑定定义时所在的作用域（即Timer函数），后者的this指向运行时所在的作用域（即全局对象）。所以，3100 毫秒之后，timer.s1被更新了 3 次，而timer.s2一次都没更新。</a:t>
            </a:r>
            <a:endParaRPr lang="zh-CN" altLang="en-US"/>
          </a:p>
          <a:p>
            <a:r>
              <a:rPr lang="zh-CN" altLang="en-US">
                <a:sym typeface="+mn-ea"/>
              </a:rPr>
              <a:t>因此，箭头函数可以让setTimeout里面的this，绑定定义时所在的作用域，而不是指向运行时所在的作用域</a:t>
            </a:r>
            <a:endParaRPr lang="zh-CN" altLang="en-US" dirty="0" smtClean="0">
              <a:sym typeface="+mn-ea"/>
            </a:endParaRPr>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474FE18-6169-46B0-995F-2E9D2D965B14}" type="slidenum">
              <a:rPr lang="zh-CN" altLang="en-US"/>
              <a:t>51</a:t>
            </a:fld>
            <a:endParaRPr lang="en-US" altLang="zh-CN"/>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sym typeface="+mn-ea"/>
              </a:rPr>
              <a:t>教学指导：</a:t>
            </a:r>
            <a:endParaRPr lang="zh-CN" altLang="en-US" dirty="0"/>
          </a:p>
          <a:p>
            <a:r>
              <a:rPr lang="en-US" altLang="zh-CN" dirty="0">
                <a:sym typeface="+mn-ea"/>
              </a:rPr>
              <a:t>1</a:t>
            </a:r>
            <a:r>
              <a:rPr lang="zh-CN" altLang="en-US" dirty="0">
                <a:sym typeface="+mn-ea"/>
              </a:rPr>
              <a:t>、先讲解概念，再通过示例讲解概念所表达的意思</a:t>
            </a:r>
            <a:endParaRPr lang="zh-CN" altLang="en-US" dirty="0"/>
          </a:p>
          <a:p>
            <a:r>
              <a:rPr lang="en-US" altLang="zh-CN" dirty="0">
                <a:sym typeface="+mn-ea"/>
              </a:rPr>
              <a:t>2</a:t>
            </a:r>
            <a:r>
              <a:rPr lang="zh-CN" altLang="en-US" dirty="0">
                <a:sym typeface="+mn-ea"/>
              </a:rPr>
              <a:t>、示例中分别写两次代码，一次是</a:t>
            </a:r>
            <a:r>
              <a:rPr lang="en-US" altLang="zh-CN" dirty="0">
                <a:sym typeface="+mn-ea"/>
              </a:rPr>
              <a:t>ES5</a:t>
            </a:r>
            <a:r>
              <a:rPr lang="zh-CN" altLang="en-US" dirty="0">
                <a:sym typeface="+mn-ea"/>
              </a:rPr>
              <a:t>中的</a:t>
            </a:r>
            <a:r>
              <a:rPr lang="en-US" altLang="zh-CN" dirty="0">
                <a:sym typeface="+mn-ea"/>
              </a:rPr>
              <a:t>this</a:t>
            </a:r>
            <a:r>
              <a:rPr lang="zh-CN" altLang="en-US" dirty="0">
                <a:sym typeface="+mn-ea"/>
              </a:rPr>
              <a:t>，另一个是</a:t>
            </a:r>
            <a:r>
              <a:rPr lang="en-US" altLang="zh-CN" dirty="0">
                <a:sym typeface="+mn-ea"/>
              </a:rPr>
              <a:t>ES6</a:t>
            </a:r>
            <a:r>
              <a:rPr lang="zh-CN" altLang="en-US" dirty="0">
                <a:sym typeface="+mn-ea"/>
              </a:rPr>
              <a:t>中的</a:t>
            </a:r>
            <a:r>
              <a:rPr lang="en-US" altLang="zh-CN" dirty="0">
                <a:sym typeface="+mn-ea"/>
              </a:rPr>
              <a:t>this</a:t>
            </a:r>
            <a:r>
              <a:rPr lang="zh-CN" altLang="en-US" dirty="0">
                <a:sym typeface="+mn-ea"/>
              </a:rPr>
              <a:t>，从而对比讲解二者的区别</a:t>
            </a:r>
            <a:endParaRPr lang="zh-CN" altLang="en-US" dirty="0"/>
          </a:p>
          <a:p>
            <a:r>
              <a:rPr lang="en-US" altLang="zh-CN" dirty="0">
                <a:sym typeface="+mn-ea"/>
              </a:rPr>
              <a:t>3</a:t>
            </a:r>
            <a:r>
              <a:rPr lang="zh-CN" altLang="en-US" dirty="0">
                <a:sym typeface="+mn-ea"/>
              </a:rPr>
              <a:t>、修改代码，分析</a:t>
            </a:r>
            <a:r>
              <a:rPr lang="en-US" altLang="zh-CN" dirty="0">
                <a:sym typeface="+mn-ea"/>
              </a:rPr>
              <a:t>this</a:t>
            </a:r>
            <a:r>
              <a:rPr lang="zh-CN" altLang="en-US" dirty="0">
                <a:sym typeface="+mn-ea"/>
              </a:rPr>
              <a:t>指向（也可提问，叫学员回答）</a:t>
            </a:r>
            <a:endParaRPr lang="zh-CN" altLang="en-US" dirty="0"/>
          </a:p>
          <a:p>
            <a:r>
              <a:rPr lang="en-US" altLang="zh-CN" dirty="0">
                <a:sym typeface="+mn-ea"/>
              </a:rPr>
              <a:t>4</a:t>
            </a:r>
            <a:r>
              <a:rPr lang="zh-CN" altLang="en-US" dirty="0">
                <a:sym typeface="+mn-ea"/>
              </a:rPr>
              <a:t>、再次修改代码，分析</a:t>
            </a:r>
            <a:r>
              <a:rPr lang="en-US" altLang="zh-CN" dirty="0">
                <a:sym typeface="+mn-ea"/>
              </a:rPr>
              <a:t>this</a:t>
            </a:r>
            <a:r>
              <a:rPr lang="zh-CN" altLang="en-US" dirty="0">
                <a:sym typeface="+mn-ea"/>
              </a:rPr>
              <a:t>指向（也可提问，叫学员回答）</a:t>
            </a:r>
            <a:endParaRPr lang="zh-CN" altLang="en-US" dirty="0"/>
          </a:p>
          <a:p>
            <a:endParaRPr lang="zh-CN" altLang="en-US" dirty="0" smtClean="0"/>
          </a:p>
          <a:p>
            <a:endParaRPr lang="zh-CN" altLang="en-US" dirty="0" smtClean="0">
              <a:sym typeface="+mn-ea"/>
            </a:endParaRPr>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474FE18-6169-46B0-995F-2E9D2D965B14}" type="slidenum">
              <a:rPr lang="zh-CN" altLang="en-US"/>
              <a:t>52</a:t>
            </a:fld>
            <a:endParaRPr lang="en-US" altLang="zh-CN"/>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sym typeface="+mn-ea"/>
              </a:rPr>
              <a:t>教学指导：</a:t>
            </a:r>
            <a:endParaRPr lang="zh-CN" altLang="en-US"/>
          </a:p>
          <a:p>
            <a:r>
              <a:rPr lang="en-US" altLang="zh-CN">
                <a:sym typeface="+mn-ea"/>
              </a:rPr>
              <a:t>1</a:t>
            </a:r>
            <a:r>
              <a:rPr lang="zh-CN" altLang="en-US">
                <a:sym typeface="+mn-ea"/>
              </a:rPr>
              <a:t>、函数体内的this对象，就是定义时所在的对象，而不是使用时所在的对象</a:t>
            </a:r>
          </a:p>
          <a:p>
            <a:r>
              <a:rPr lang="en-US" altLang="zh-CN">
                <a:sym typeface="+mn-ea"/>
              </a:rPr>
              <a:t>2</a:t>
            </a:r>
            <a:r>
              <a:rPr lang="zh-CN" altLang="en-US">
                <a:sym typeface="+mn-ea"/>
              </a:rPr>
              <a:t>、不可以当作构造函数，也就是说，不可以使用new命令，否则会抛出一个错误</a:t>
            </a:r>
          </a:p>
          <a:p>
            <a:r>
              <a:rPr lang="en-US" altLang="zh-CN">
                <a:sym typeface="+mn-ea"/>
              </a:rPr>
              <a:t>3</a:t>
            </a:r>
            <a:r>
              <a:rPr lang="zh-CN" altLang="en-US">
                <a:sym typeface="+mn-ea"/>
              </a:rPr>
              <a:t>、不可以使用arguments对象，该对象在函数体内不存在。如果要用，可以用 rest 参数代替</a:t>
            </a:r>
          </a:p>
          <a:p>
            <a:r>
              <a:rPr lang="zh-CN" altLang="en-US">
                <a:sym typeface="+mn-ea"/>
              </a:rPr>
              <a:t>其中，第一点尤其重要，需要记住，前面也已给大家讲解</a:t>
            </a:r>
            <a:endParaRPr lang="zh-CN" altLang="en-US" dirty="0" smtClean="0">
              <a:sym typeface="+mn-ea"/>
            </a:endParaRPr>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8B0D9A1-03DC-4BEB-937C-28DC56886078}" type="slidenum">
              <a:rPr lang="zh-CN" altLang="en-US"/>
              <a:t>7</a:t>
            </a:fld>
            <a:endParaRPr lang="en-US" altLang="zh-CN"/>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sym typeface="+mn-ea"/>
              </a:rPr>
              <a:t>教学指导：</a:t>
            </a:r>
            <a:endParaRPr lang="zh-CN" altLang="en-US" smtClean="0"/>
          </a:p>
          <a:p>
            <a:r>
              <a:rPr lang="zh-CN" altLang="en-US" smtClean="0">
                <a:sym typeface="+mn-ea"/>
              </a:rPr>
              <a:t>引出问题后，学习思考</a:t>
            </a:r>
            <a:r>
              <a:rPr lang="en-US" altLang="zh-CN" smtClean="0">
                <a:sym typeface="+mn-ea"/>
              </a:rPr>
              <a:t>30</a:t>
            </a:r>
            <a:r>
              <a:rPr lang="zh-CN" altLang="en-US" smtClean="0">
                <a:sym typeface="+mn-ea"/>
              </a:rPr>
              <a:t>秒，教员给出答案，并给出如下合理解释：</a:t>
            </a:r>
            <a:endParaRPr lang="zh-CN" altLang="en-US" smtClean="0"/>
          </a:p>
          <a:p>
            <a:r>
              <a:rPr lang="zh-CN" altLang="en-US" smtClean="0">
                <a:sym typeface="+mn-ea"/>
              </a:rPr>
              <a:t>要讲清楚这个问题，需要回顾历史。1996 年 11 月，JavaScript 的创造者 Netscape 公司，决定将 JavaScript 提交给标准化组织 ECMA，希望这种语言能够成为国际标准。次年，ECMA 发布 262 号标准文件（ECMA-262）的第一版，规定了浏览器脚本语言的标准，并将这种语言称为 ECMAScript，这个版本就是 1.0 版。</a:t>
            </a:r>
            <a:endParaRPr lang="zh-CN" altLang="en-US" smtClean="0"/>
          </a:p>
          <a:p>
            <a:r>
              <a:rPr lang="zh-CN" altLang="en-US" smtClean="0">
                <a:sym typeface="+mn-ea"/>
              </a:rPr>
              <a:t>该标准从一开始就是针对 JavaScript 语言制定的，但是之所以不叫 JavaScript，有两个原因。一是商标，Java 是 Sun 公司的商标，根据授权协议，只有 Netscape 公司可以合法地使用 JavaScript 这个名字，且 JavaScript 本身也已经被 Netscape 公司注册为商标。二是想体现这门语言的制定者是 ECMA，不是 Netscape，这样有利于保证这门语言的开放性和中立性。</a:t>
            </a:r>
            <a:endParaRPr lang="zh-CN" altLang="en-US" smtClean="0"/>
          </a:p>
          <a:p>
            <a:r>
              <a:rPr lang="zh-CN" altLang="en-US" smtClean="0">
                <a:sym typeface="+mn-ea"/>
              </a:rPr>
              <a:t>因此，ECMAScript 和 JavaScript 的关系是，前者是后者的规格，后者是前者的一种实现</a:t>
            </a:r>
            <a:endParaRPr lang="zh-CN" altLang="en-US" smtClean="0">
              <a:ea typeface="宋体" panose="02010600030101010101" pitchFamily="2" charset="-122"/>
            </a:endParaRPr>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474FE18-6169-46B0-995F-2E9D2D965B14}" type="slidenum">
              <a:rPr lang="zh-CN" altLang="en-US"/>
              <a:t>53</a:t>
            </a:fld>
            <a:endParaRPr lang="en-US" altLang="zh-CN"/>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sym typeface="+mn-ea"/>
              </a:rPr>
              <a:t>教学指导：</a:t>
            </a:r>
            <a:endParaRPr lang="zh-CN" altLang="en-US"/>
          </a:p>
          <a:p>
            <a:r>
              <a:rPr lang="zh-CN" altLang="en-US">
                <a:sym typeface="+mn-ea"/>
              </a:rPr>
              <a:t>代码块</a:t>
            </a:r>
            <a:r>
              <a:rPr lang="en-US" altLang="zh-CN">
                <a:sym typeface="+mn-ea"/>
              </a:rPr>
              <a:t>1</a:t>
            </a:r>
            <a:r>
              <a:rPr lang="zh-CN" altLang="en-US">
                <a:sym typeface="+mn-ea"/>
              </a:rPr>
              <a:t>，解释第一句话：cat.jumps()方法是一个箭头函数，这是错误的。调用cat.jumps()时，如果是普通函数，该方法内部的this指向cat；如果写成上面那样的箭头函数，使得this指向全局对象，因此不会得到预期结果。这是因为对象不构成单独的作用域，导致jumps箭头函数定义时的作用域就是全局作用域</a:t>
            </a:r>
            <a:endParaRPr lang="zh-CN" altLang="en-US"/>
          </a:p>
          <a:p>
            <a:r>
              <a:rPr lang="zh-CN" altLang="en-US">
                <a:sym typeface="+mn-ea"/>
              </a:rPr>
              <a:t>代码块</a:t>
            </a:r>
            <a:r>
              <a:rPr lang="en-US" altLang="zh-CN">
                <a:sym typeface="+mn-ea"/>
              </a:rPr>
              <a:t>2.</a:t>
            </a:r>
            <a:r>
              <a:rPr lang="zh-CN" altLang="en-US">
                <a:sym typeface="+mn-ea"/>
              </a:rPr>
              <a:t>解释第二句话：点击按钮会报错，因为button的监听函数是一个箭头函数，导致里面的this就是全局对象。如果改成普通函数，this就会动态指向被点击的按钮对象</a:t>
            </a:r>
            <a:endParaRPr lang="zh-CN" altLang="en-US" dirty="0" smtClean="0">
              <a:sym typeface="+mn-ea"/>
            </a:endParaRPr>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7BC29506-1211-4FEA-9AB4-E1631E686600}" type="slidenum">
              <a:rPr lang="zh-CN" altLang="en-US" smtClean="0"/>
              <a:t>54</a:t>
            </a:fld>
            <a:endParaRPr lang="zh-CN" altLang="en-US"/>
          </a:p>
        </p:txBody>
      </p:sp>
    </p:spTree>
    <p:extLst>
      <p:ext uri="{BB962C8B-B14F-4D97-AF65-F5344CB8AC3E}">
        <p14:creationId xmlns:p14="http://schemas.microsoft.com/office/powerpoint/2010/main" val="5981982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AB0B413-A4C3-4E04-9199-3A8BE879EB5A}" type="slidenum">
              <a:rPr lang="zh-CN" altLang="en-US"/>
              <a:t>55</a:t>
            </a:fld>
            <a:endParaRPr lang="en-US" altLang="zh-CN"/>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ea typeface="宋体" panose="02010600030101010101" pitchFamily="2" charset="-122"/>
            </a:endParaRPr>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p:sp>
      <p:sp>
        <p:nvSpPr>
          <p:cNvPr id="93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ea typeface="宋体" panose="02010600030101010101" pitchFamily="2" charset="-122"/>
              </a:rPr>
              <a:t>教学指导：</a:t>
            </a:r>
            <a:endParaRPr lang="en-US" altLang="zh-CN" dirty="0" smtClean="0">
              <a:ea typeface="宋体" panose="02010600030101010101" pitchFamily="2" charset="-122"/>
            </a:endParaRPr>
          </a:p>
          <a:p>
            <a:r>
              <a:rPr lang="en-US" altLang="zh-CN" dirty="0" err="1" smtClean="0">
                <a:ea typeface="宋体" panose="02010600030101010101" pitchFamily="2" charset="-122"/>
              </a:rPr>
              <a:t>xxxxxxx</a:t>
            </a:r>
            <a:endParaRPr lang="zh-CN" altLang="en-US" dirty="0" smtClean="0">
              <a:ea typeface="宋体" panose="02010600030101010101" pitchFamily="2" charset="-122"/>
            </a:endParaRPr>
          </a:p>
          <a:p>
            <a:endParaRPr lang="zh-CN" altLang="en-US" dirty="0" smtClean="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D99826CD-1F04-49EB-81B2-DAC10A739E45}" type="slidenum">
              <a:rPr lang="zh-CN" altLang="en-US" smtClean="0"/>
              <a:t>56</a:t>
            </a:fld>
            <a:endParaRPr lang="en-US" altLang="zh-CN"/>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7BC29506-1211-4FEA-9AB4-E1631E686600}" type="slidenum">
              <a:rPr lang="zh-CN" altLang="en-US" smtClean="0"/>
              <a:t>57</a:t>
            </a:fld>
            <a:endParaRPr lang="zh-CN" altLang="en-US"/>
          </a:p>
        </p:txBody>
      </p:sp>
    </p:spTree>
    <p:extLst>
      <p:ext uri="{BB962C8B-B14F-4D97-AF65-F5344CB8AC3E}">
        <p14:creationId xmlns:p14="http://schemas.microsoft.com/office/powerpoint/2010/main" val="314070059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p:sp>
      <p:sp>
        <p:nvSpPr>
          <p:cNvPr id="952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ea typeface="宋体" panose="02010600030101010101" pitchFamily="2" charset="-122"/>
              </a:rPr>
              <a:t>教学指导：</a:t>
            </a:r>
            <a:endParaRPr lang="en-US" altLang="zh-CN" dirty="0" smtClean="0">
              <a:ea typeface="宋体" panose="02010600030101010101" pitchFamily="2" charset="-122"/>
            </a:endParaRPr>
          </a:p>
          <a:p>
            <a:pPr eaLnBrk="1" hangingPunct="1"/>
            <a:r>
              <a:rPr lang="zh-CN" altLang="en-US" dirty="0" smtClean="0">
                <a:ea typeface="宋体" panose="02010600030101010101" pitchFamily="2" charset="-122"/>
              </a:rPr>
              <a:t>预习作业测试题用于下次上课前进行全班同学集中测试。因此教员要在本次课布置下去。布置预习测试题的目的是要求学员进行预习，保障下次学员学习质量。</a:t>
            </a:r>
            <a:endParaRPr lang="en-US" altLang="zh-CN" dirty="0" smtClean="0">
              <a:ea typeface="宋体" panose="02010600030101010101" pitchFamily="2" charset="-122"/>
            </a:endParaRPr>
          </a:p>
          <a:p>
            <a:pPr eaLnBrk="1" hangingPunct="1"/>
            <a:r>
              <a:rPr lang="zh-CN" altLang="en-US" dirty="0" smtClean="0">
                <a:ea typeface="宋体" panose="02010600030101010101" pitchFamily="2" charset="-122"/>
              </a:rPr>
              <a:t>不少于</a:t>
            </a:r>
            <a:r>
              <a:rPr lang="en-US" altLang="zh-CN" dirty="0" smtClean="0">
                <a:ea typeface="宋体" panose="02010600030101010101" pitchFamily="2" charset="-122"/>
              </a:rPr>
              <a:t>4</a:t>
            </a:r>
            <a:r>
              <a:rPr lang="zh-CN" altLang="en-US" dirty="0" smtClean="0">
                <a:ea typeface="宋体" panose="02010600030101010101" pitchFamily="2" charset="-122"/>
              </a:rPr>
              <a:t>道题，其中至少包含一道简述题，主要了解学员对重要知识点的理解程度</a:t>
            </a:r>
            <a:endParaRPr lang="en-US" altLang="zh-CN" dirty="0" smtClean="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1D0BF157-06B5-475B-8C82-64F6153EAFD0}" type="slidenum">
              <a:rPr lang="zh-CN" altLang="en-US" smtClean="0"/>
              <a:t>58</a:t>
            </a:fld>
            <a:endParaRPr lang="en-US" altLang="zh-CN"/>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p:sp>
      <p:sp>
        <p:nvSpPr>
          <p:cNvPr id="100355" name="备注占位符 2"/>
          <p:cNvSpPr>
            <a:spLocks noGrp="1"/>
          </p:cNvSpPr>
          <p:nvPr>
            <p:ph type="body" idx="1"/>
          </p:nvPr>
        </p:nvSpPr>
        <p:spPr>
          <a:noFill/>
        </p:spPr>
        <p:txBody>
          <a:bodyPr/>
          <a:lstStyle/>
          <a:p>
            <a:pPr eaLnBrk="1" hangingPunct="1">
              <a:spcBef>
                <a:spcPct val="0"/>
              </a:spcBef>
            </a:pPr>
            <a:endParaRPr lang="zh-CN" altLang="en-US" smtClean="0"/>
          </a:p>
        </p:txBody>
      </p:sp>
      <p:sp>
        <p:nvSpPr>
          <p:cNvPr id="97284" name="灯片编号占位符 3"/>
          <p:cNvSpPr>
            <a:spLocks noGrp="1"/>
          </p:cNvSpPr>
          <p:nvPr>
            <p:ph type="sldNum" sz="quarter" idx="5"/>
          </p:nvPr>
        </p:nvSpPr>
        <p:spPr/>
        <p:txBody>
          <a:bodyPr/>
          <a:lstStyle/>
          <a:p>
            <a:pPr>
              <a:defRPr/>
            </a:pPr>
            <a:fld id="{1EF86E28-65EC-4422-B97E-9104403699F0}" type="slidenum">
              <a:rPr lang="zh-CN" altLang="en-US" smtClean="0">
                <a:latin typeface="Calibri" panose="020F0502020204030204" pitchFamily="34" charset="0"/>
              </a:rPr>
              <a:t>59</a:t>
            </a:fld>
            <a:endParaRPr lang="zh-CN" altLang="en-US" smtClean="0">
              <a:latin typeface="Calibri" panose="020F0502020204030204" pitchFamily="34" charset="0"/>
            </a:endParaRPr>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8B0D9A1-03DC-4BEB-937C-28DC56886078}" type="slidenum">
              <a:rPr lang="zh-CN" altLang="en-US"/>
              <a:t>8</a:t>
            </a:fld>
            <a:endParaRPr lang="en-US" altLang="zh-CN"/>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sym typeface="+mn-ea"/>
              </a:rPr>
              <a:t>了解</a:t>
            </a:r>
            <a:r>
              <a:rPr lang="zh-CN" altLang="zh-CN" smtClean="0">
                <a:sym typeface="+mn-ea"/>
              </a:rPr>
              <a:t>ECMAScript 和 JavaScript是什么关系后，再引出ES6 与 ECMAScript 2015 的关系</a:t>
            </a:r>
          </a:p>
          <a:p>
            <a:r>
              <a:rPr lang="zh-CN" altLang="zh-CN" smtClean="0">
                <a:sym typeface="+mn-ea"/>
              </a:rPr>
              <a:t>ECMAScript 2015（简称 ES2015）这个词，也是经常可以看到的。它与 ES6 是什么关系呢？</a:t>
            </a:r>
          </a:p>
          <a:p>
            <a:r>
              <a:rPr lang="zh-CN" altLang="zh-CN" smtClean="0">
                <a:sym typeface="+mn-ea"/>
              </a:rPr>
              <a:t>2011 年，ECMAScript 5.1 版发布后，就开始制定 6.0 版了。因此，ES6 这个词的原意，就是指 JavaScript 语言的下一个版本。</a:t>
            </a:r>
          </a:p>
          <a:p>
            <a:r>
              <a:rPr lang="zh-CN" altLang="zh-CN" smtClean="0">
                <a:sym typeface="+mn-ea"/>
              </a:rPr>
              <a:t>但是，因为这个版本引入的语法功能太多，而且制定过程当中，还有很多组织和个人不断提交新功能。事情很快就变得清楚了，不可能在一个版本里面包括所有将要引入的功能。常规的做法是先发布 6.0 版，过一段时间再发 6.1 版，然后是 6.2 版、6.3 版等等。</a:t>
            </a:r>
          </a:p>
          <a:p>
            <a:r>
              <a:rPr lang="zh-CN" altLang="zh-CN" smtClean="0">
                <a:sym typeface="+mn-ea"/>
              </a:rPr>
              <a:t>但是，标准的制定者不想这样做。他们想让标准的升级成为常规流程：任何人在任何时候，都可以向标准委员会提交新语法的提案，然后标准委员会每个月开一次会，评估这些提案是否可以接受，需要哪些改进。如果经过多次会议以后，一个提案足够成熟了，就可以正式进入标准了。这就是说，标准的版本升级成为了一个不断滚动的流程，每个月都会有变动。</a:t>
            </a:r>
          </a:p>
          <a:p>
            <a:r>
              <a:rPr lang="zh-CN" altLang="zh-CN" smtClean="0">
                <a:sym typeface="+mn-ea"/>
              </a:rPr>
              <a:t>标准委员会最终决定，标准在每年的 6 月份正式发布一次，作为当年的正式版本。接下来的时间，就在这个版本的基础上做改动，直到下一年的 6 月份，草案就自然变成了新一年的版本。这样一来，就不需要以前的版本号了，只要用年份标记就可以了。</a:t>
            </a:r>
          </a:p>
          <a:p>
            <a:r>
              <a:rPr lang="zh-CN" altLang="zh-CN" smtClean="0">
                <a:sym typeface="+mn-ea"/>
              </a:rPr>
              <a:t>ES6 的第一个版本，就这样在 2015 年 6 月发布了，正式名称就是《ECMAScript 2015 标准》（简称 ES2015）。2016 年 6 月，小幅修订的《ECMAScript 2016 标准》（简称 ES2016）如期发布，这个版本可以看作是 ES6.1 版，因为两者的差异非常小（只新增了数组实例的includes方法和指数运算符），基本上是同一个标准。根据计划，2017 年 6 月发布 ES2017 标准。</a:t>
            </a:r>
          </a:p>
          <a:p>
            <a:r>
              <a:rPr lang="zh-CN" altLang="zh-CN" smtClean="0">
                <a:sym typeface="+mn-ea"/>
              </a:rPr>
              <a:t>因此，ES6 既是一个历史名词，也是一个泛指，含义是 5.1 版以后的 JavaScript 的下一代标准，涵盖了 ES2015、ES2016、ES2017 等等，而 ES2015 则是正式名称，特指该年发布的正式版本的语言标准。本书中提到 ES6 的地方，一般是指 ES2015 标准，但有时也是泛指“下一代 JavaScript 语言”。</a:t>
            </a:r>
            <a:endParaRPr lang="zh-CN" altLang="en-US" smtClean="0"/>
          </a:p>
          <a:p>
            <a:endParaRPr lang="zh-CN" altLang="en-US" smtClean="0">
              <a:ea typeface="宋体" panose="02010600030101010101" pitchFamily="2" charset="-122"/>
            </a:endParaRPr>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8B0D9A1-03DC-4BEB-937C-28DC56886078}" type="slidenum">
              <a:rPr lang="zh-CN" altLang="en-US"/>
              <a:t>9</a:t>
            </a:fld>
            <a:endParaRPr lang="en-US" altLang="zh-CN"/>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sym typeface="+mn-ea"/>
              </a:rPr>
              <a:t>教学指导：</a:t>
            </a:r>
            <a:endParaRPr lang="zh-CN" altLang="en-US" smtClean="0"/>
          </a:p>
          <a:p>
            <a:r>
              <a:rPr lang="en-US" altLang="zh-CN" smtClean="0">
                <a:sym typeface="+mn-ea"/>
              </a:rPr>
              <a:t>1</a:t>
            </a:r>
            <a:r>
              <a:rPr lang="zh-CN" altLang="en-US" smtClean="0">
                <a:sym typeface="+mn-ea"/>
              </a:rPr>
              <a:t>、</a:t>
            </a:r>
            <a:r>
              <a:rPr lang="zh-CN" altLang="zh-CN" smtClean="0">
                <a:sym typeface="+mn-ea"/>
              </a:rPr>
              <a:t>各大浏览器对 ES6 的支持可以查看kangax.github.io/compat-table/es6/</a:t>
            </a:r>
          </a:p>
          <a:p>
            <a:r>
              <a:rPr lang="en-US" altLang="zh-CN" smtClean="0">
                <a:sym typeface="+mn-ea"/>
              </a:rPr>
              <a:t>2</a:t>
            </a:r>
            <a:r>
              <a:rPr lang="zh-CN" altLang="en-US" smtClean="0">
                <a:sym typeface="+mn-ea"/>
              </a:rPr>
              <a:t>、下面正式进入</a:t>
            </a:r>
            <a:r>
              <a:rPr lang="en-US" altLang="zh-CN" smtClean="0">
                <a:sym typeface="+mn-ea"/>
              </a:rPr>
              <a:t>ES6</a:t>
            </a:r>
            <a:r>
              <a:rPr lang="zh-CN" altLang="en-US" smtClean="0">
                <a:sym typeface="+mn-ea"/>
              </a:rPr>
              <a:t>的讲解</a:t>
            </a:r>
            <a:endParaRPr lang="en-US" altLang="zh-CN" smtClean="0"/>
          </a:p>
          <a:p>
            <a:endParaRPr lang="zh-CN" altLang="zh-CN" dirty="0" smtClean="0">
              <a:sym typeface="+mn-ea"/>
            </a:endParaRPr>
          </a:p>
          <a:p>
            <a:endParaRPr lang="zh-CN" altLang="en-US" dirty="0"/>
          </a:p>
          <a:p>
            <a:endParaRPr lang="zh-CN" altLang="en-US" dirty="0" smtClean="0">
              <a:ea typeface="宋体" panose="02010600030101010101" pitchFamily="2" charset="-122"/>
            </a:endParaRPr>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8B0D9A1-03DC-4BEB-937C-28DC56886078}" type="slidenum">
              <a:rPr lang="zh-CN" altLang="en-US"/>
              <a:pPr>
                <a:defRPr/>
              </a:pPr>
              <a:t>10</a:t>
            </a:fld>
            <a:endParaRPr lang="en-US" altLang="zh-CN"/>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教学指导：</a:t>
            </a:r>
          </a:p>
          <a:p>
            <a:r>
              <a:rPr lang="en-US" dirty="0" smtClean="0"/>
              <a:t>1</a:t>
            </a:r>
            <a:r>
              <a:rPr lang="zh-CN" altLang="en-US" dirty="0" smtClean="0"/>
              <a:t>、讲解</a:t>
            </a:r>
            <a:r>
              <a:rPr lang="en-US" altLang="zh-CN" dirty="0" smtClean="0"/>
              <a:t>Babel</a:t>
            </a:r>
            <a:r>
              <a:rPr lang="zh-CN" altLang="en-US" dirty="0" smtClean="0"/>
              <a:t>转码器作用，并通过</a:t>
            </a:r>
            <a:r>
              <a:rPr lang="en-US" altLang="zh-CN" dirty="0" smtClean="0"/>
              <a:t>PPT</a:t>
            </a:r>
            <a:r>
              <a:rPr lang="zh-CN" altLang="en-US" dirty="0" smtClean="0"/>
              <a:t>中的代码讲解其作用</a:t>
            </a:r>
          </a:p>
          <a:p>
            <a:r>
              <a:rPr lang="en-US" altLang="zh-CN" dirty="0" smtClean="0"/>
              <a:t>2</a:t>
            </a:r>
            <a:r>
              <a:rPr lang="zh-CN" altLang="en-US" dirty="0" smtClean="0"/>
              <a:t>、通过分析代码可得出：上面的原始代码用了箭头函数，Babel 将其转为普通函数，就能在不支持箭头函数的 JavaScript 环境执行了。</a:t>
            </a:r>
          </a:p>
          <a:p>
            <a:r>
              <a:rPr lang="zh-CN" altLang="en-US" dirty="0" smtClean="0"/>
              <a:t>告知学员了解</a:t>
            </a:r>
            <a:r>
              <a:rPr lang="en-US" altLang="zh-CN" dirty="0" smtClean="0">
                <a:sym typeface="+mn-ea"/>
              </a:rPr>
              <a:t>Babel</a:t>
            </a:r>
            <a:r>
              <a:rPr lang="zh-CN" altLang="en-US" dirty="0" smtClean="0">
                <a:sym typeface="+mn-ea"/>
              </a:rPr>
              <a:t>转码器作用即可，箭头函数后续会讲解到</a:t>
            </a:r>
            <a:endParaRPr lang="zh-CN" altLang="en-US" dirty="0" smtClean="0"/>
          </a:p>
          <a:p>
            <a:endParaRPr lang="zh-CN" altLang="zh-CN" dirty="0" smtClean="0">
              <a:sym typeface="+mn-ea"/>
            </a:endParaRPr>
          </a:p>
          <a:p>
            <a:endParaRPr lang="zh-CN" altLang="en-US" dirty="0"/>
          </a:p>
          <a:p>
            <a:endParaRPr lang="zh-CN" altLang="en-US" dirty="0" smtClean="0">
              <a:ea typeface="宋体" panose="02010600030101010101" pitchFamily="2" charset="-122"/>
            </a:endParaRPr>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8B0D9A1-03DC-4BEB-937C-28DC56886078}" type="slidenum">
              <a:rPr lang="zh-CN" altLang="en-US"/>
              <a:pPr>
                <a:defRPr/>
              </a:pPr>
              <a:t>11</a:t>
            </a:fld>
            <a:endParaRPr lang="en-US" altLang="zh-CN"/>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教学指导：</a:t>
            </a:r>
          </a:p>
          <a:p>
            <a:endParaRPr lang="zh-CN" altLang="zh-CN" dirty="0" smtClean="0">
              <a:sym typeface="+mn-ea"/>
            </a:endParaRPr>
          </a:p>
          <a:p>
            <a:endParaRPr lang="zh-CN" altLang="en-US" dirty="0"/>
          </a:p>
          <a:p>
            <a:endParaRPr lang="zh-CN" altLang="en-US" dirty="0" smtClean="0">
              <a:ea typeface="宋体" panose="02010600030101010101" pitchFamily="2" charset="-122"/>
            </a:endParaRPr>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有图标页面分级内容1-4">
    <p:spTree>
      <p:nvGrpSpPr>
        <p:cNvPr id="1" name=""/>
        <p:cNvGrpSpPr/>
        <p:nvPr/>
      </p:nvGrpSpPr>
      <p:grpSpPr>
        <a:xfrm>
          <a:off x="0" y="0"/>
          <a:ext cx="0" cy="0"/>
          <a:chOff x="0" y="0"/>
          <a:chExt cx="0" cy="0"/>
        </a:xfrm>
      </p:grpSpPr>
      <p:pic>
        <p:nvPicPr>
          <p:cNvPr id="30" name="图片 29"/>
          <p:cNvPicPr>
            <a:picLocks noChangeAspect="1"/>
          </p:cNvPicPr>
          <p:nvPr userDrawn="1"/>
        </p:nvPicPr>
        <p:blipFill rotWithShape="1">
          <a:blip r:embed="rId2">
            <a:extLst>
              <a:ext uri="{28A0092B-C50C-407E-A947-70E740481C1C}">
                <a14:useLocalDpi xmlns:a14="http://schemas.microsoft.com/office/drawing/2010/main" val="0"/>
              </a:ext>
            </a:extLst>
          </a:blip>
          <a:srcRect t="67503"/>
          <a:stretch>
            <a:fillRect/>
          </a:stretch>
        </p:blipFill>
        <p:spPr>
          <a:xfrm>
            <a:off x="0" y="16160"/>
            <a:ext cx="9144001" cy="1293032"/>
          </a:xfrm>
          <a:prstGeom prst="rect">
            <a:avLst/>
          </a:prstGeom>
        </p:spPr>
      </p:pic>
      <p:sp>
        <p:nvSpPr>
          <p:cNvPr id="4" name="日期占位符 3"/>
          <p:cNvSpPr>
            <a:spLocks noGrp="1"/>
          </p:cNvSpPr>
          <p:nvPr>
            <p:ph type="dt" sz="half" idx="10"/>
          </p:nvPr>
        </p:nvSpPr>
        <p:spPr/>
        <p:txBody>
          <a:bodyPr/>
          <a:lstStyle/>
          <a:p>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6830888" y="6356350"/>
            <a:ext cx="2133600" cy="365125"/>
          </a:xfrm>
        </p:spPr>
        <p:txBody>
          <a:bodyPr/>
          <a:lstStyle>
            <a:lvl1pPr>
              <a:defRPr>
                <a:latin typeface="Arial" panose="020B0604020202020204" pitchFamily="34" charset="0"/>
                <a:cs typeface="Arial" panose="020B0604020202020204" pitchFamily="34" charset="0"/>
              </a:defRPr>
            </a:lvl1pPr>
          </a:lstStyle>
          <a:p>
            <a:fld id="{0C913308-F349-4B6D-A68A-DD1791B4A57B}" type="slidenum">
              <a:rPr lang="zh-CN" altLang="en-US" smtClean="0"/>
              <a:pPr/>
              <a:t>‹#›</a:t>
            </a:fld>
            <a:r>
              <a:rPr lang="en-US" altLang="zh-CN" dirty="0" smtClean="0"/>
              <a:t>/59</a:t>
            </a:r>
            <a:endParaRPr lang="zh-CN" altLang="en-US" dirty="0"/>
          </a:p>
        </p:txBody>
      </p:sp>
      <p:sp>
        <p:nvSpPr>
          <p:cNvPr id="18" name="标题 1"/>
          <p:cNvSpPr>
            <a:spLocks noGrp="1"/>
          </p:cNvSpPr>
          <p:nvPr>
            <p:ph type="title" hasCustomPrompt="1"/>
          </p:nvPr>
        </p:nvSpPr>
        <p:spPr>
          <a:xfrm>
            <a:off x="914400" y="279496"/>
            <a:ext cx="7762056" cy="413200"/>
          </a:xfrm>
        </p:spPr>
        <p:txBody>
          <a:bodyPr>
            <a:noAutofit/>
          </a:bodyPr>
          <a:lstStyle>
            <a:lvl1pPr algn="r">
              <a:defRPr sz="2800" b="1">
                <a:solidFill>
                  <a:srgbClr val="0B7DB2"/>
                </a:solidFill>
                <a:latin typeface="Arial" panose="020B0604020202020204" pitchFamily="34" charset="0"/>
                <a:ea typeface="微软雅黑" panose="020B0503020204020204" pitchFamily="34" charset="-122"/>
                <a:cs typeface="Arial" panose="020B0604020202020204" pitchFamily="34" charset="0"/>
              </a:defRPr>
            </a:lvl1pPr>
          </a:lstStyle>
          <a:p>
            <a:r>
              <a:rPr lang="zh-CN" altLang="en-US" dirty="0" smtClean="0"/>
              <a:t>课程内容标题</a:t>
            </a:r>
            <a:endParaRPr lang="zh-CN" altLang="en-US" dirty="0"/>
          </a:p>
        </p:txBody>
      </p:sp>
      <p:sp>
        <p:nvSpPr>
          <p:cNvPr id="9" name="内容占位符 2"/>
          <p:cNvSpPr>
            <a:spLocks noGrp="1"/>
          </p:cNvSpPr>
          <p:nvPr>
            <p:ph idx="13"/>
          </p:nvPr>
        </p:nvSpPr>
        <p:spPr>
          <a:xfrm>
            <a:off x="914400" y="1124744"/>
            <a:ext cx="7762056" cy="4320480"/>
          </a:xfrm>
        </p:spPr>
        <p:txBody>
          <a:bodyPr>
            <a:noAutofit/>
          </a:bodyPr>
          <a:lstStyle>
            <a:lvl1pPr marL="342900" indent="-342900">
              <a:lnSpc>
                <a:spcPct val="120000"/>
              </a:lnSpc>
              <a:buClr>
                <a:srgbClr val="0B7DB2"/>
              </a:buClr>
              <a:buFont typeface="Wingdings" panose="05000000000000000000" pitchFamily="2" charset="2"/>
              <a:buChar char="u"/>
              <a:defRPr sz="2000" b="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defRPr>
            </a:lvl1pPr>
            <a:lvl2pPr marL="539750" indent="-274955">
              <a:lnSpc>
                <a:spcPct val="120000"/>
              </a:lnSpc>
              <a:buClr>
                <a:schemeClr val="tx1">
                  <a:lumMod val="75000"/>
                  <a:lumOff val="25000"/>
                </a:schemeClr>
              </a:buClr>
              <a:buFont typeface="Wingdings" panose="05000000000000000000" pitchFamily="2" charset="2"/>
              <a:buChar char="u"/>
              <a:defRPr sz="18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defRPr>
            </a:lvl2pPr>
            <a:lvl3pPr marL="805180" indent="-265430">
              <a:lnSpc>
                <a:spcPct val="120000"/>
              </a:lnSpc>
              <a:buSzPct val="90000"/>
              <a:buFont typeface="Wingdings" panose="05000000000000000000" pitchFamily="2" charset="2"/>
              <a:buChar char="u"/>
              <a:defRPr sz="16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defRPr>
            </a:lvl3pPr>
            <a:lvl4pPr marL="1079500" indent="-274955">
              <a:lnSpc>
                <a:spcPct val="120000"/>
              </a:lnSpc>
              <a:buFont typeface="Wingdings" panose="05000000000000000000" pitchFamily="2" charset="2"/>
              <a:buChar char="u"/>
              <a:defRPr sz="14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defRPr>
            </a:lvl4pPr>
          </a:lstStyle>
          <a:p>
            <a:pPr lvl="0"/>
            <a:r>
              <a:rPr lang="zh-CN" altLang="en-US" dirty="0" smtClean="0"/>
              <a:t>单击此处编辑母版文本样式</a:t>
            </a:r>
            <a:endParaRPr lang="en-US" altLang="zh-CN" dirty="0" smtClean="0"/>
          </a:p>
          <a:p>
            <a:pPr lvl="1"/>
            <a:r>
              <a:rPr lang="en-US" altLang="zh-CN" dirty="0" smtClean="0"/>
              <a:t>33333333333333</a:t>
            </a:r>
          </a:p>
          <a:p>
            <a:pPr lvl="2"/>
            <a:r>
              <a:rPr lang="en-US" altLang="zh-CN" dirty="0" smtClean="0"/>
              <a:t>444444444444444</a:t>
            </a:r>
          </a:p>
          <a:p>
            <a:pPr lvl="3"/>
            <a:r>
              <a:rPr lang="en-US" altLang="zh-CN" dirty="0" smtClean="0"/>
              <a:t>555555555555</a:t>
            </a:r>
          </a:p>
          <a:p>
            <a:pPr lvl="2"/>
            <a:endParaRPr lang="zh-CN" altLang="en-US" dirty="0" smtClean="0"/>
          </a:p>
        </p:txBody>
      </p:sp>
      <p:sp>
        <p:nvSpPr>
          <p:cNvPr id="8" name="TextBox 43"/>
          <p:cNvSpPr txBox="1"/>
          <p:nvPr userDrawn="1"/>
        </p:nvSpPr>
        <p:spPr>
          <a:xfrm>
            <a:off x="461144" y="6391488"/>
            <a:ext cx="2310656" cy="313932"/>
          </a:xfrm>
          <a:prstGeom prst="rect">
            <a:avLst/>
          </a:prstGeom>
          <a:noFill/>
        </p:spPr>
        <p:txBody>
          <a:bodyPr wrap="square" rtlCol="0">
            <a:spAutoFit/>
          </a:bodyPr>
          <a:lstStyle/>
          <a:p>
            <a:pPr algn="l">
              <a:lnSpc>
                <a:spcPct val="120000"/>
              </a:lnSpc>
              <a:spcBef>
                <a:spcPts val="0"/>
              </a:spcBef>
              <a:spcAft>
                <a:spcPts val="0"/>
              </a:spcAft>
              <a:defRPr/>
            </a:pPr>
            <a:r>
              <a:rPr lang="zh-CN" altLang="en-US" sz="1200" b="0" dirty="0" smtClean="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北大青鸟文教集团研究院 出品</a:t>
            </a:r>
            <a:endParaRPr lang="zh-CN" altLang="en-US" sz="1200" b="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pic>
        <p:nvPicPr>
          <p:cNvPr id="12" name="图片 11" descr="PPT封底-01"/>
          <p:cNvPicPr>
            <a:picLocks noChangeAspect="1"/>
          </p:cNvPicPr>
          <p:nvPr userDrawn="1"/>
        </p:nvPicPr>
        <p:blipFill>
          <a:blip r:embed="rId2"/>
          <a:stretch>
            <a:fillRect/>
          </a:stretch>
        </p:blipFill>
        <p:spPr>
          <a:xfrm>
            <a:off x="3810" y="5143500"/>
            <a:ext cx="9144000" cy="1714500"/>
          </a:xfrm>
          <a:prstGeom prst="rect">
            <a:avLst/>
          </a:prstGeom>
        </p:spPr>
      </p:pic>
      <p:sp>
        <p:nvSpPr>
          <p:cNvPr id="13" name="TextBox 4"/>
          <p:cNvSpPr txBox="1">
            <a:spLocks noChangeArrowheads="1"/>
          </p:cNvSpPr>
          <p:nvPr userDrawn="1"/>
        </p:nvSpPr>
        <p:spPr bwMode="auto">
          <a:xfrm>
            <a:off x="2635250" y="5387073"/>
            <a:ext cx="3881120" cy="418191"/>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spcBef>
                <a:spcPts val="0"/>
              </a:spcBef>
              <a:spcAft>
                <a:spcPts val="0"/>
              </a:spcAft>
              <a:defRP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北大青鸟文教集团研究院 出品</a:t>
            </a:r>
          </a:p>
        </p:txBody>
      </p:sp>
      <p:pic>
        <p:nvPicPr>
          <p:cNvPr id="14" name="图片 13"/>
          <p:cNvPicPr>
            <a:picLocks noChangeAspect="1"/>
          </p:cNvPicPr>
          <p:nvPr userDrawn="1"/>
        </p:nvPicPr>
        <p:blipFill>
          <a:blip r:embed="rId3"/>
          <a:stretch>
            <a:fillRect/>
          </a:stretch>
        </p:blipFill>
        <p:spPr>
          <a:xfrm>
            <a:off x="956310" y="2595245"/>
            <a:ext cx="7139305" cy="1529080"/>
          </a:xfrm>
          <a:prstGeom prst="rect">
            <a:avLst/>
          </a:prstGeom>
        </p:spPr>
      </p:pic>
      <p:cxnSp>
        <p:nvCxnSpPr>
          <p:cNvPr id="15" name="直接连接符 14"/>
          <p:cNvCxnSpPr/>
          <p:nvPr userDrawn="1"/>
        </p:nvCxnSpPr>
        <p:spPr>
          <a:xfrm>
            <a:off x="2068195" y="349250"/>
            <a:ext cx="0" cy="193675"/>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p:spPr>
      </p:cxnSp>
      <p:pic>
        <p:nvPicPr>
          <p:cNvPr id="16" name="图片 15" descr="BCSP LOGO横版"/>
          <p:cNvPicPr>
            <a:picLocks noChangeAspect="1"/>
          </p:cNvPicPr>
          <p:nvPr userDrawn="1"/>
        </p:nvPicPr>
        <p:blipFill>
          <a:blip r:embed="rId4"/>
          <a:stretch>
            <a:fillRect/>
          </a:stretch>
        </p:blipFill>
        <p:spPr>
          <a:xfrm>
            <a:off x="2108200" y="128270"/>
            <a:ext cx="1017905" cy="556895"/>
          </a:xfrm>
          <a:prstGeom prst="rect">
            <a:avLst/>
          </a:prstGeom>
        </p:spPr>
      </p:pic>
      <p:pic>
        <p:nvPicPr>
          <p:cNvPr id="17" name="图片 16"/>
          <p:cNvPicPr>
            <a:picLocks noChangeAspect="1"/>
          </p:cNvPicPr>
          <p:nvPr userDrawn="1"/>
        </p:nvPicPr>
        <p:blipFill>
          <a:blip r:embed="rId3"/>
          <a:stretch>
            <a:fillRect/>
          </a:stretch>
        </p:blipFill>
        <p:spPr>
          <a:xfrm>
            <a:off x="1002030" y="2595245"/>
            <a:ext cx="7139305" cy="1529080"/>
          </a:xfrm>
          <a:prstGeom prst="rect">
            <a:avLst/>
          </a:prstGeom>
        </p:spPr>
      </p:pic>
      <p:pic>
        <p:nvPicPr>
          <p:cNvPr id="18" name="图片 17"/>
          <p:cNvPicPr>
            <a:picLocks noChangeAspect="1"/>
          </p:cNvPicPr>
          <p:nvPr userDrawn="1"/>
        </p:nvPicPr>
        <p:blipFill>
          <a:blip r:embed="rId5"/>
          <a:stretch>
            <a:fillRect/>
          </a:stretch>
        </p:blipFill>
        <p:spPr>
          <a:xfrm>
            <a:off x="204668" y="248312"/>
            <a:ext cx="1823523" cy="338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r>
              <a:rPr lang="en-US" altLang="zh-CN" dirty="0" smtClean="0"/>
              <a:t>/59</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2.png"/></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30.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3" descr="D:\马家自留地（重要啊，切误删啊）\06.ACCP\ACCP9\水晶按钮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1329" y="1907185"/>
            <a:ext cx="1687975" cy="501003"/>
          </a:xfrm>
          <a:prstGeom prst="rect">
            <a:avLst/>
          </a:prstGeom>
          <a:noFill/>
          <a:extLst>
            <a:ext uri="{909E8E84-426E-40DD-AFC4-6F175D3DCCD1}">
              <a14:hiddenFill xmlns:a14="http://schemas.microsoft.com/office/drawing/2010/main">
                <a:solidFill>
                  <a:srgbClr val="FFFFFF"/>
                </a:solidFill>
              </a14:hiddenFill>
            </a:ext>
          </a:extLst>
        </p:spPr>
      </p:pic>
      <p:pic>
        <p:nvPicPr>
          <p:cNvPr id="54" name="图片 53" descr="PPT封面素材-03"/>
          <p:cNvPicPr>
            <a:picLocks noChangeAspect="1"/>
          </p:cNvPicPr>
          <p:nvPr/>
        </p:nvPicPr>
        <p:blipFill>
          <a:blip r:embed="rId4" cstate="print"/>
          <a:stretch>
            <a:fillRect/>
          </a:stretch>
        </p:blipFill>
        <p:spPr>
          <a:xfrm>
            <a:off x="-33655" y="1711325"/>
            <a:ext cx="6269990" cy="5123180"/>
          </a:xfrm>
          <a:prstGeom prst="rect">
            <a:avLst/>
          </a:prstGeom>
        </p:spPr>
      </p:pic>
      <p:sp>
        <p:nvSpPr>
          <p:cNvPr id="16" name="矩形 15"/>
          <p:cNvSpPr/>
          <p:nvPr/>
        </p:nvSpPr>
        <p:spPr>
          <a:xfrm>
            <a:off x="4044315" y="2562860"/>
            <a:ext cx="4497705" cy="412115"/>
          </a:xfrm>
          <a:prstGeom prst="rect">
            <a:avLst/>
          </a:prstGeom>
          <a:solidFill>
            <a:srgbClr val="595959"/>
          </a:solidFill>
          <a:ln cmpd="sng">
            <a:noFill/>
            <a:headEnd type="none"/>
            <a:tailEnd type="triangle"/>
          </a:ln>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endParaRPr lang="zh-CN" altLang="en-US"/>
          </a:p>
        </p:txBody>
      </p:sp>
      <p:grpSp>
        <p:nvGrpSpPr>
          <p:cNvPr id="17" name="Group 6"/>
          <p:cNvGrpSpPr/>
          <p:nvPr/>
        </p:nvGrpSpPr>
        <p:grpSpPr>
          <a:xfrm flipH="1">
            <a:off x="-511175" y="3190240"/>
            <a:ext cx="6083935" cy="4609465"/>
            <a:chOff x="3943629" y="1765230"/>
            <a:chExt cx="8733041" cy="6614959"/>
          </a:xfrm>
        </p:grpSpPr>
        <p:sp>
          <p:nvSpPr>
            <p:cNvPr id="18" name="Donut 7"/>
            <p:cNvSpPr/>
            <p:nvPr/>
          </p:nvSpPr>
          <p:spPr>
            <a:xfrm rot="6104502">
              <a:off x="10513894" y="4182360"/>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9" name="Donut 8"/>
            <p:cNvSpPr/>
            <p:nvPr/>
          </p:nvSpPr>
          <p:spPr>
            <a:xfrm rot="6104502">
              <a:off x="11635129" y="3232034"/>
              <a:ext cx="1041541" cy="1041541"/>
            </a:xfrm>
            <a:prstGeom prst="donut">
              <a:avLst>
                <a:gd name="adj" fmla="val 15926"/>
              </a:avLst>
            </a:prstGeom>
            <a:solidFill>
              <a:schemeClr val="bg1">
                <a:lumMod val="95000"/>
                <a:alpha val="31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20" name="Donut 9"/>
            <p:cNvSpPr/>
            <p:nvPr/>
          </p:nvSpPr>
          <p:spPr>
            <a:xfrm rot="6104502">
              <a:off x="4885213" y="5754088"/>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21" name="Donut 10"/>
            <p:cNvSpPr/>
            <p:nvPr/>
          </p:nvSpPr>
          <p:spPr>
            <a:xfrm rot="6104502">
              <a:off x="9890317" y="6328310"/>
              <a:ext cx="1074806" cy="1074806"/>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22" name="Donut 11"/>
            <p:cNvSpPr/>
            <p:nvPr/>
          </p:nvSpPr>
          <p:spPr>
            <a:xfrm rot="6104502">
              <a:off x="11280398" y="2773446"/>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23" name="Oval 12"/>
            <p:cNvSpPr/>
            <p:nvPr/>
          </p:nvSpPr>
          <p:spPr>
            <a:xfrm rot="6104502">
              <a:off x="11255956" y="4096902"/>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Oval 13"/>
            <p:cNvSpPr/>
            <p:nvPr/>
          </p:nvSpPr>
          <p:spPr>
            <a:xfrm rot="6104502">
              <a:off x="10988857" y="3411415"/>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Donut 14"/>
            <p:cNvSpPr/>
            <p:nvPr/>
          </p:nvSpPr>
          <p:spPr>
            <a:xfrm rot="20504502">
              <a:off x="8157576" y="4967821"/>
              <a:ext cx="1778283" cy="1778283"/>
            </a:xfrm>
            <a:prstGeom prst="donut">
              <a:avLst>
                <a:gd name="adj" fmla="val 15926"/>
              </a:avLst>
            </a:prstGeom>
            <a:solidFill>
              <a:schemeClr val="bg1">
                <a:lumMod val="95000"/>
                <a:alpha val="42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1" name="Donut 15"/>
            <p:cNvSpPr/>
            <p:nvPr/>
          </p:nvSpPr>
          <p:spPr>
            <a:xfrm rot="20504502">
              <a:off x="5967631" y="5517505"/>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2" name="Oval 16"/>
            <p:cNvSpPr/>
            <p:nvPr/>
          </p:nvSpPr>
          <p:spPr>
            <a:xfrm rot="20504502">
              <a:off x="7106071" y="6040256"/>
              <a:ext cx="688490" cy="688490"/>
            </a:xfrm>
            <a:prstGeom prst="ellipse">
              <a:avLst/>
            </a:prstGeom>
            <a:solidFill>
              <a:schemeClr val="bg1">
                <a:lumMod val="95000"/>
                <a:alpha val="39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Oval 17"/>
            <p:cNvSpPr/>
            <p:nvPr/>
          </p:nvSpPr>
          <p:spPr>
            <a:xfrm rot="20504502">
              <a:off x="8828367" y="4697538"/>
              <a:ext cx="536090" cy="536090"/>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Donut 18"/>
            <p:cNvSpPr/>
            <p:nvPr/>
          </p:nvSpPr>
          <p:spPr>
            <a:xfrm rot="20504502">
              <a:off x="7272388" y="5137491"/>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30" name="Donut 19"/>
            <p:cNvSpPr/>
            <p:nvPr/>
          </p:nvSpPr>
          <p:spPr>
            <a:xfrm rot="20504502">
              <a:off x="9359434" y="5596700"/>
              <a:ext cx="1074806" cy="1074806"/>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31" name="Donut 20"/>
            <p:cNvSpPr/>
            <p:nvPr/>
          </p:nvSpPr>
          <p:spPr>
            <a:xfrm rot="20504502">
              <a:off x="9482547" y="4659556"/>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32" name="Donut 21"/>
            <p:cNvSpPr/>
            <p:nvPr/>
          </p:nvSpPr>
          <p:spPr>
            <a:xfrm rot="20504502">
              <a:off x="11146308" y="5868777"/>
              <a:ext cx="1074806" cy="1074806"/>
            </a:xfrm>
            <a:prstGeom prst="donut">
              <a:avLst>
                <a:gd name="adj" fmla="val 24020"/>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4" name="Oval 22"/>
            <p:cNvSpPr/>
            <p:nvPr/>
          </p:nvSpPr>
          <p:spPr>
            <a:xfrm rot="20504502">
              <a:off x="7238767" y="5017013"/>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Oval 23"/>
            <p:cNvSpPr/>
            <p:nvPr/>
          </p:nvSpPr>
          <p:spPr>
            <a:xfrm rot="20504502">
              <a:off x="3943629" y="6130310"/>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Oval 24"/>
            <p:cNvSpPr/>
            <p:nvPr/>
          </p:nvSpPr>
          <p:spPr>
            <a:xfrm rot="20504502">
              <a:off x="6479821" y="5990866"/>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Oval 25"/>
            <p:cNvSpPr/>
            <p:nvPr/>
          </p:nvSpPr>
          <p:spPr>
            <a:xfrm rot="20504502">
              <a:off x="9327833" y="4273371"/>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Donut 26"/>
            <p:cNvSpPr/>
            <p:nvPr/>
          </p:nvSpPr>
          <p:spPr>
            <a:xfrm rot="10604502">
              <a:off x="10421842" y="5527974"/>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38" name="Donut 27"/>
            <p:cNvSpPr/>
            <p:nvPr/>
          </p:nvSpPr>
          <p:spPr>
            <a:xfrm rot="10604502">
              <a:off x="11502978" y="1935344"/>
              <a:ext cx="1041541" cy="1041541"/>
            </a:xfrm>
            <a:prstGeom prst="donut">
              <a:avLst>
                <a:gd name="adj" fmla="val 15926"/>
              </a:avLst>
            </a:prstGeom>
            <a:solidFill>
              <a:schemeClr val="bg1">
                <a:lumMod val="95000"/>
                <a:alpha val="31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39" name="Oval 28"/>
            <p:cNvSpPr/>
            <p:nvPr/>
          </p:nvSpPr>
          <p:spPr>
            <a:xfrm rot="10604502">
              <a:off x="11886320" y="1765230"/>
              <a:ext cx="536090" cy="536090"/>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Donut 29"/>
            <p:cNvSpPr/>
            <p:nvPr/>
          </p:nvSpPr>
          <p:spPr>
            <a:xfrm rot="10604502">
              <a:off x="9874667" y="3536070"/>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41" name="Donut 30"/>
            <p:cNvSpPr/>
            <p:nvPr/>
          </p:nvSpPr>
          <p:spPr>
            <a:xfrm rot="10604502">
              <a:off x="10759809" y="3214182"/>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42" name="Donut 31"/>
            <p:cNvSpPr/>
            <p:nvPr/>
          </p:nvSpPr>
          <p:spPr>
            <a:xfrm rot="10604502">
              <a:off x="4248675" y="6231127"/>
              <a:ext cx="1074806" cy="1074806"/>
            </a:xfrm>
            <a:prstGeom prst="donut">
              <a:avLst>
                <a:gd name="adj" fmla="val 24020"/>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43" name="Oval 32"/>
            <p:cNvSpPr/>
            <p:nvPr/>
          </p:nvSpPr>
          <p:spPr>
            <a:xfrm rot="10604502">
              <a:off x="11516462" y="3055947"/>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4" name="Oval 33"/>
            <p:cNvSpPr/>
            <p:nvPr/>
          </p:nvSpPr>
          <p:spPr>
            <a:xfrm rot="10604502">
              <a:off x="8086333" y="6082900"/>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Oval 34"/>
            <p:cNvSpPr/>
            <p:nvPr/>
          </p:nvSpPr>
          <p:spPr>
            <a:xfrm rot="10604502">
              <a:off x="4659440" y="5686338"/>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55" name="TextBox 4"/>
          <p:cNvSpPr txBox="1">
            <a:spLocks noChangeArrowheads="1"/>
          </p:cNvSpPr>
          <p:nvPr/>
        </p:nvSpPr>
        <p:spPr bwMode="auto">
          <a:xfrm>
            <a:off x="4944110" y="6075045"/>
            <a:ext cx="2952750" cy="533400"/>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lnSpc>
                <a:spcPct val="120000"/>
              </a:lnSpc>
              <a:spcBef>
                <a:spcPts val="0"/>
              </a:spcBef>
              <a:spcAft>
                <a:spcPts val="0"/>
              </a:spcAft>
              <a:defRPr/>
            </a:pPr>
            <a:r>
              <a:rPr lang="zh-CN" altLang="en-US" sz="1200" b="1" dirty="0" smtClean="0">
                <a:solidFill>
                  <a:schemeClr val="bg1"/>
                </a:solidFill>
                <a:latin typeface="微软雅黑" panose="020B0503020204020204" pitchFamily="34" charset="-122"/>
                <a:ea typeface="微软雅黑" panose="020B0503020204020204" pitchFamily="34" charset="-122"/>
              </a:rPr>
              <a:t>北大青鸟研究院</a:t>
            </a:r>
            <a:endParaRPr lang="en-US" altLang="zh-CN" sz="1200" b="1" dirty="0" smtClean="0">
              <a:solidFill>
                <a:schemeClr val="bg1"/>
              </a:solidFill>
              <a:latin typeface="微软雅黑" panose="020B0503020204020204" pitchFamily="34" charset="-122"/>
              <a:ea typeface="微软雅黑" panose="020B0503020204020204" pitchFamily="34" charset="-122"/>
            </a:endParaRPr>
          </a:p>
          <a:p>
            <a:pPr algn="r">
              <a:lnSpc>
                <a:spcPct val="120000"/>
              </a:lnSpc>
              <a:spcBef>
                <a:spcPts val="0"/>
              </a:spcBef>
              <a:spcAft>
                <a:spcPts val="0"/>
              </a:spcAft>
              <a:defRPr/>
            </a:pPr>
            <a:r>
              <a:rPr lang="zh-CN" altLang="en-US" sz="1200" b="1" dirty="0" smtClean="0">
                <a:solidFill>
                  <a:schemeClr val="bg1"/>
                </a:solidFill>
                <a:latin typeface="微软雅黑" panose="020B0503020204020204" pitchFamily="34" charset="-122"/>
                <a:ea typeface="微软雅黑" panose="020B0503020204020204" pitchFamily="34" charset="-122"/>
              </a:rPr>
              <a:t>北京青鸟职业教育科技发展有限公司</a:t>
            </a:r>
          </a:p>
        </p:txBody>
      </p:sp>
      <p:sp>
        <p:nvSpPr>
          <p:cNvPr id="26" name="TextBox 25"/>
          <p:cNvSpPr txBox="1"/>
          <p:nvPr/>
        </p:nvSpPr>
        <p:spPr>
          <a:xfrm>
            <a:off x="7288256" y="2570227"/>
            <a:ext cx="1029449" cy="400110"/>
          </a:xfrm>
          <a:prstGeom prst="rect">
            <a:avLst/>
          </a:prstGeom>
          <a:noFill/>
        </p:spPr>
        <p:txBody>
          <a:bodyPr wrap="none" rtlCol="0">
            <a:spAutoFit/>
          </a:bodyPr>
          <a:lstStyle/>
          <a:p>
            <a:pPr algn="l"/>
            <a:r>
              <a:rPr lang="zh-CN" altLang="en-US" sz="2000" dirty="0" smtClean="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第七章 </a:t>
            </a:r>
            <a:endParaRPr lang="zh-CN" altLang="en-US" sz="2000" dirty="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 name="TextBox 26"/>
          <p:cNvSpPr txBox="1"/>
          <p:nvPr/>
        </p:nvSpPr>
        <p:spPr>
          <a:xfrm>
            <a:off x="3855046" y="2994849"/>
            <a:ext cx="4745210" cy="707886"/>
          </a:xfrm>
          <a:prstGeom prst="rect">
            <a:avLst/>
          </a:prstGeom>
          <a:noFill/>
        </p:spPr>
        <p:txBody>
          <a:bodyPr wrap="none" rtlCol="0">
            <a:spAutoFit/>
          </a:bodyPr>
          <a:lstStyle>
            <a:defPPr>
              <a:defRPr lang="zh-CN"/>
            </a:defPPr>
            <a:lvl1pPr algn="r">
              <a:defRPr sz="4000" b="1">
                <a:solidFill>
                  <a:schemeClr val="tx1">
                    <a:lumMod val="65000"/>
                    <a:lumOff val="35000"/>
                  </a:schemeClr>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defRPr>
            </a:lvl1pPr>
          </a:lstStyle>
          <a:p>
            <a:r>
              <a:rPr lang="en-US" dirty="0"/>
              <a:t> </a:t>
            </a:r>
            <a:r>
              <a:rPr lang="en-US" altLang="zh-CN" dirty="0"/>
              <a:t>ECMAScript 6</a:t>
            </a:r>
            <a:r>
              <a:rPr lang="zh-CN" altLang="en-US" dirty="0"/>
              <a:t>基础</a:t>
            </a:r>
            <a:endParaRPr dirty="0"/>
          </a:p>
        </p:txBody>
      </p:sp>
      <p:sp>
        <p:nvSpPr>
          <p:cNvPr id="51" name="矩形 16"/>
          <p:cNvSpPr>
            <a:spLocks noChangeArrowheads="1"/>
          </p:cNvSpPr>
          <p:nvPr/>
        </p:nvSpPr>
        <p:spPr bwMode="auto">
          <a:xfrm>
            <a:off x="6939197" y="1944571"/>
            <a:ext cx="1453961" cy="430887"/>
          </a:xfrm>
          <a:prstGeom prst="rect">
            <a:avLst/>
          </a:prstGeom>
          <a:noFill/>
          <a:ln w="9525">
            <a:noFill/>
            <a:miter lim="800000"/>
          </a:ln>
          <a:effectLst>
            <a:outerShdw blurRad="50800" dist="38100" dir="2700000" algn="tl" rotWithShape="0">
              <a:prstClr val="black">
                <a:alpha val="61000"/>
              </a:prstClr>
            </a:outerShdw>
          </a:effectLst>
        </p:spPr>
        <p:txBody>
          <a:bodyPr wrap="square">
            <a:spAutoFit/>
          </a:bodyPr>
          <a:lstStyle/>
          <a:p>
            <a:pPr algn="ctr"/>
            <a:r>
              <a:rPr lang="zh-CN" altLang="en-US" sz="2200" b="1" dirty="0" smtClean="0">
                <a:solidFill>
                  <a:schemeClr val="bg1"/>
                </a:solidFill>
                <a:latin typeface="+mj-lt"/>
                <a:ea typeface="微软雅黑" panose="020B0503020204020204" pitchFamily="34" charset="-122"/>
                <a:cs typeface="+mj-lt"/>
              </a:rPr>
              <a:t>第二学期</a:t>
            </a:r>
            <a:endParaRPr lang="zh-CN" altLang="zh-CN" sz="2200" b="1" dirty="0">
              <a:solidFill>
                <a:schemeClr val="bg1"/>
              </a:solidFill>
              <a:latin typeface="+mj-lt"/>
              <a:ea typeface="微软雅黑" panose="020B0503020204020204" pitchFamily="34" charset="-122"/>
              <a:cs typeface="+mj-lt"/>
            </a:endParaRPr>
          </a:p>
        </p:txBody>
      </p:sp>
      <p:pic>
        <p:nvPicPr>
          <p:cNvPr id="33" name="图片 32" descr="BCSP字"/>
          <p:cNvPicPr>
            <a:picLocks noChangeAspect="1"/>
          </p:cNvPicPr>
          <p:nvPr/>
        </p:nvPicPr>
        <p:blipFill>
          <a:blip r:embed="rId5" cstate="print"/>
          <a:stretch>
            <a:fillRect/>
          </a:stretch>
        </p:blipFill>
        <p:spPr>
          <a:xfrm>
            <a:off x="4110355" y="1711960"/>
            <a:ext cx="2740025" cy="914400"/>
          </a:xfrm>
          <a:prstGeom prst="rect">
            <a:avLst/>
          </a:prstGeom>
        </p:spPr>
      </p:pic>
      <p:cxnSp>
        <p:nvCxnSpPr>
          <p:cNvPr id="46" name="直接连接符 45"/>
          <p:cNvCxnSpPr/>
          <p:nvPr/>
        </p:nvCxnSpPr>
        <p:spPr>
          <a:xfrm>
            <a:off x="2068195" y="349250"/>
            <a:ext cx="0" cy="193675"/>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p:spPr>
      </p:cxnSp>
      <p:pic>
        <p:nvPicPr>
          <p:cNvPr id="48" name="图片 47" descr="BCSP LOGO横版"/>
          <p:cNvPicPr>
            <a:picLocks noChangeAspect="1"/>
          </p:cNvPicPr>
          <p:nvPr/>
        </p:nvPicPr>
        <p:blipFill>
          <a:blip r:embed="rId6" cstate="print"/>
          <a:stretch>
            <a:fillRect/>
          </a:stretch>
        </p:blipFill>
        <p:spPr>
          <a:xfrm>
            <a:off x="2108200" y="139065"/>
            <a:ext cx="1017905" cy="556895"/>
          </a:xfrm>
          <a:prstGeom prst="rect">
            <a:avLst/>
          </a:prstGeom>
        </p:spPr>
      </p:pic>
      <p:pic>
        <p:nvPicPr>
          <p:cNvPr id="50" name="图片 49"/>
          <p:cNvPicPr>
            <a:picLocks noChangeAspect="1"/>
          </p:cNvPicPr>
          <p:nvPr/>
        </p:nvPicPr>
        <p:blipFill>
          <a:blip r:embed="rId7"/>
          <a:stretch>
            <a:fillRect/>
          </a:stretch>
        </p:blipFill>
        <p:spPr>
          <a:xfrm>
            <a:off x="204668" y="248312"/>
            <a:ext cx="1823523" cy="338400"/>
          </a:xfrm>
          <a:prstGeom prst="rect">
            <a:avLst/>
          </a:prstGeom>
        </p:spPr>
      </p:pic>
      <p:sp>
        <p:nvSpPr>
          <p:cNvPr id="47" name="TextBox 46"/>
          <p:cNvSpPr txBox="1"/>
          <p:nvPr/>
        </p:nvSpPr>
        <p:spPr>
          <a:xfrm>
            <a:off x="5076056" y="5710360"/>
            <a:ext cx="3606800" cy="328936"/>
          </a:xfrm>
          <a:prstGeom prst="rect">
            <a:avLst/>
          </a:prstGeom>
          <a:noFill/>
        </p:spPr>
        <p:txBody>
          <a:bodyPr wrap="square" rtlCol="0">
            <a:spAutoFit/>
          </a:bodyPr>
          <a:lstStyle/>
          <a:p>
            <a:pPr algn="r">
              <a:lnSpc>
                <a:spcPct val="120000"/>
              </a:lnSpc>
              <a:spcBef>
                <a:spcPts val="0"/>
              </a:spcBef>
              <a:spcAft>
                <a:spcPts val="0"/>
              </a:spcAft>
              <a:defRPr/>
            </a:pP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北大青鸟文教集团研究院 出品</a:t>
            </a:r>
            <a:endPar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extLst>
      <p:ext uri="{BB962C8B-B14F-4D97-AF65-F5344CB8AC3E}">
        <p14:creationId xmlns:p14="http://schemas.microsoft.com/office/powerpoint/2010/main" val="14603134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zh-CN" altLang="en-US" dirty="0" smtClean="0"/>
              <a:t>Babel转码器</a:t>
            </a:r>
            <a:endParaRPr lang="zh-CN" altLang="en-US" dirty="0"/>
          </a:p>
        </p:txBody>
      </p:sp>
      <p:sp>
        <p:nvSpPr>
          <p:cNvPr id="477206" name="Rectangle 22"/>
          <p:cNvSpPr>
            <a:spLocks noGrp="1" noChangeArrowheads="1"/>
          </p:cNvSpPr>
          <p:nvPr>
            <p:ph idx="13"/>
          </p:nvPr>
        </p:nvSpPr>
        <p:spPr/>
        <p:txBody>
          <a:bodyPr/>
          <a:lstStyle/>
          <a:p>
            <a:pPr>
              <a:defRPr/>
            </a:pPr>
            <a:r>
              <a:rPr lang="zh-CN" altLang="zh-CN" dirty="0" smtClean="0"/>
              <a:t>可以将ES6代码转为ES5代码，从而在现有环境执行</a:t>
            </a:r>
          </a:p>
          <a:p>
            <a:endParaRPr lang="en-US" altLang="zh-CN" dirty="0" smtClean="0"/>
          </a:p>
          <a:p>
            <a:endParaRPr lang="zh-CN" altLang="zh-CN" dirty="0" smtClean="0"/>
          </a:p>
          <a:p>
            <a:endParaRPr lang="zh-CN" altLang="zh-CN" dirty="0" smtClean="0"/>
          </a:p>
          <a:p>
            <a:pPr lvl="0"/>
            <a:endParaRPr lang="zh-CN" altLang="en-US" dirty="0" smtClean="0"/>
          </a:p>
          <a:p>
            <a:pPr lvl="2"/>
            <a:endParaRPr lang="en-US" altLang="zh-CN" dirty="0" smtClean="0"/>
          </a:p>
          <a:p>
            <a:pPr lvl="1"/>
            <a:endParaRPr lang="en-US" altLang="zh-CN" dirty="0"/>
          </a:p>
        </p:txBody>
      </p:sp>
      <p:sp>
        <p:nvSpPr>
          <p:cNvPr id="5" name="AutoShape 8"/>
          <p:cNvSpPr>
            <a:spLocks noChangeArrowheads="1"/>
          </p:cNvSpPr>
          <p:nvPr/>
        </p:nvSpPr>
        <p:spPr bwMode="auto">
          <a:xfrm>
            <a:off x="2096135" y="1714488"/>
            <a:ext cx="5165725" cy="2650616"/>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 </a:t>
            </a:r>
            <a:r>
              <a:rPr lang="zh-CN" alt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转码前</a:t>
            </a: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input.map(item =&gt; item + 1);</a:t>
            </a:r>
          </a:p>
          <a:p>
            <a:pPr defTabSz="381000">
              <a:lnSpc>
                <a:spcPct val="130000"/>
              </a:lnSpc>
              <a:buClr>
                <a:schemeClr val="folHlink"/>
              </a:buClr>
              <a:buSzPct val="60000"/>
              <a:buFont typeface="Wingdings" panose="05000000000000000000" pitchFamily="2" charset="2"/>
              <a:buNone/>
              <a:defRPr/>
            </a:pPr>
            <a:endPar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endParaRP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 </a:t>
            </a:r>
            <a:r>
              <a:rPr lang="zh-CN" alt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转码后</a:t>
            </a: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input.map(function (item) {</a:t>
            </a: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  return item + 1;</a:t>
            </a: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a:t>
            </a:r>
          </a:p>
        </p:txBody>
      </p:sp>
      <p:pic>
        <p:nvPicPr>
          <p:cNvPr id="8" name="图片 7" descr="示例"/>
          <p:cNvPicPr>
            <a:picLocks noChangeAspect="1"/>
          </p:cNvPicPr>
          <p:nvPr/>
        </p:nvPicPr>
        <p:blipFill>
          <a:blip r:embed="rId3" cstate="print"/>
          <a:stretch>
            <a:fillRect/>
          </a:stretch>
        </p:blipFill>
        <p:spPr>
          <a:xfrm>
            <a:off x="6087" y="1772816"/>
            <a:ext cx="1800000" cy="448069"/>
          </a:xfrm>
          <a:prstGeom prst="rect">
            <a:avLst/>
          </a:prstGeom>
          <a:ln>
            <a:noFill/>
          </a:ln>
        </p:spPr>
      </p:pic>
      <p:sp>
        <p:nvSpPr>
          <p:cNvPr id="2" name="灯片编号占位符 1"/>
          <p:cNvSpPr>
            <a:spLocks noGrp="1"/>
          </p:cNvSpPr>
          <p:nvPr>
            <p:ph type="sldNum" sz="quarter" idx="12"/>
          </p:nvPr>
        </p:nvSpPr>
        <p:spPr/>
        <p:txBody>
          <a:bodyPr/>
          <a:lstStyle/>
          <a:p>
            <a:fld id="{0C913308-F349-4B6D-A68A-DD1791B4A57B}" type="slidenum">
              <a:rPr lang="zh-CN" altLang="en-US" smtClean="0"/>
              <a:pPr/>
              <a:t>10</a:t>
            </a:fld>
            <a:r>
              <a:rPr lang="en-US" altLang="zh-CN" smtClean="0"/>
              <a:t>/59</a:t>
            </a:r>
            <a:endParaRPr lang="zh-CN" altLang="en-US" dirty="0"/>
          </a:p>
        </p:txBody>
      </p:sp>
    </p:spTree>
    <p:extLst>
      <p:ext uri="{BB962C8B-B14F-4D97-AF65-F5344CB8AC3E}">
        <p14:creationId xmlns:p14="http://schemas.microsoft.com/office/powerpoint/2010/main" val="3838164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zh-CN" altLang="en-US" dirty="0" smtClean="0"/>
              <a:t>配置</a:t>
            </a:r>
            <a:r>
              <a:rPr lang="en-US" altLang="zh-CN" dirty="0" smtClean="0"/>
              <a:t>b</a:t>
            </a:r>
            <a:r>
              <a:rPr lang="zh-CN" altLang="en-US" dirty="0" smtClean="0"/>
              <a:t>abel转ES6为ES5步骤</a:t>
            </a:r>
            <a:r>
              <a:rPr lang="en-US" altLang="zh-CN" dirty="0" smtClean="0"/>
              <a:t>4-1</a:t>
            </a:r>
            <a:endParaRPr lang="zh-CN" altLang="en-US" dirty="0"/>
          </a:p>
        </p:txBody>
      </p:sp>
      <p:sp>
        <p:nvSpPr>
          <p:cNvPr id="477206" name="Rectangle 22"/>
          <p:cNvSpPr>
            <a:spLocks noGrp="1" noChangeArrowheads="1"/>
          </p:cNvSpPr>
          <p:nvPr>
            <p:ph idx="13"/>
          </p:nvPr>
        </p:nvSpPr>
        <p:spPr/>
        <p:txBody>
          <a:bodyPr/>
          <a:lstStyle/>
          <a:p>
            <a:pPr>
              <a:defRPr/>
            </a:pPr>
            <a:r>
              <a:rPr lang="zh-CN" altLang="zh-CN" dirty="0" smtClean="0"/>
              <a:t>步骤</a:t>
            </a:r>
            <a:r>
              <a:rPr lang="en-US" altLang="zh-CN" dirty="0" smtClean="0"/>
              <a:t>1</a:t>
            </a:r>
            <a:r>
              <a:rPr lang="zh-CN" altLang="en-US" dirty="0" smtClean="0"/>
              <a:t>：</a:t>
            </a:r>
            <a:r>
              <a:rPr lang="zh-CN" altLang="en-US" dirty="0"/>
              <a:t>初始化</a:t>
            </a:r>
            <a:r>
              <a:rPr lang="en-US" altLang="zh-CN" dirty="0" smtClean="0"/>
              <a:t>ES6</a:t>
            </a:r>
            <a:r>
              <a:rPr lang="zh-CN" altLang="en-US" dirty="0" smtClean="0"/>
              <a:t>项目，执行</a:t>
            </a:r>
            <a:endParaRPr lang="en-US" altLang="zh-CN" dirty="0" smtClean="0"/>
          </a:p>
          <a:p>
            <a:pPr>
              <a:buNone/>
              <a:defRPr/>
            </a:pPr>
            <a:endParaRPr lang="en-US" altLang="zh-CN" dirty="0" smtClean="0"/>
          </a:p>
          <a:p>
            <a:pPr>
              <a:defRPr/>
            </a:pPr>
            <a:r>
              <a:rPr lang="zh-CN" altLang="en-US" dirty="0" smtClean="0"/>
              <a:t>步骤</a:t>
            </a:r>
            <a:r>
              <a:rPr lang="en-US" altLang="zh-CN" dirty="0" smtClean="0"/>
              <a:t>2</a:t>
            </a:r>
            <a:r>
              <a:rPr lang="zh-CN" altLang="en-US" dirty="0" smtClean="0"/>
              <a:t>：在与</a:t>
            </a:r>
            <a:r>
              <a:rPr lang="en-US" altLang="zh-CN" dirty="0" err="1" smtClean="0"/>
              <a:t>package.json</a:t>
            </a:r>
            <a:r>
              <a:rPr lang="zh-CN" altLang="en-US" dirty="0" smtClean="0"/>
              <a:t>同一目录下编写配置文件</a:t>
            </a:r>
            <a:r>
              <a:rPr lang="en-US" altLang="zh-CN" dirty="0" smtClean="0"/>
              <a:t>.</a:t>
            </a:r>
            <a:r>
              <a:rPr lang="en-US" altLang="zh-CN" dirty="0" err="1" smtClean="0"/>
              <a:t>babelrc</a:t>
            </a:r>
            <a:endParaRPr lang="zh-CN" altLang="zh-CN" dirty="0" smtClean="0"/>
          </a:p>
          <a:p>
            <a:pPr>
              <a:buNone/>
            </a:pPr>
            <a:endParaRPr lang="zh-CN" altLang="zh-CN" dirty="0" smtClean="0"/>
          </a:p>
          <a:p>
            <a:r>
              <a:rPr lang="zh-CN" altLang="zh-CN" dirty="0" smtClean="0"/>
              <a:t>步骤</a:t>
            </a:r>
            <a:r>
              <a:rPr lang="en-US" altLang="zh-CN" dirty="0" smtClean="0"/>
              <a:t>3</a:t>
            </a:r>
            <a:r>
              <a:rPr lang="zh-CN" altLang="en-US" dirty="0" smtClean="0"/>
              <a:t>：安装babel转码规则</a:t>
            </a:r>
          </a:p>
          <a:p>
            <a:endParaRPr lang="zh-CN" altLang="zh-CN" dirty="0" smtClean="0"/>
          </a:p>
          <a:p>
            <a:pPr lvl="0"/>
            <a:endParaRPr lang="zh-CN" altLang="en-US" dirty="0" smtClean="0"/>
          </a:p>
          <a:p>
            <a:pPr lvl="2"/>
            <a:endParaRPr lang="en-US" altLang="zh-CN" dirty="0" smtClean="0"/>
          </a:p>
          <a:p>
            <a:pPr lvl="1"/>
            <a:endParaRPr lang="en-US" altLang="zh-CN" dirty="0"/>
          </a:p>
        </p:txBody>
      </p:sp>
      <p:sp>
        <p:nvSpPr>
          <p:cNvPr id="5" name="AutoShape 8"/>
          <p:cNvSpPr>
            <a:spLocks noChangeArrowheads="1"/>
          </p:cNvSpPr>
          <p:nvPr/>
        </p:nvSpPr>
        <p:spPr bwMode="auto">
          <a:xfrm>
            <a:off x="1049349" y="1599377"/>
            <a:ext cx="7165989" cy="357190"/>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nchor="ctr" anchorCtr="0"/>
          <a:lstStyle/>
          <a:p>
            <a:pPr defTabSz="381000">
              <a:lnSpc>
                <a:spcPct val="130000"/>
              </a:lnSpc>
              <a:buClr>
                <a:schemeClr val="folHlink"/>
              </a:buClr>
              <a:buSzPct val="60000"/>
              <a:buFont typeface="Wingdings" panose="05000000000000000000" pitchFamily="2" charset="2"/>
              <a:buNone/>
              <a:defRPr/>
            </a:pPr>
            <a:r>
              <a:rPr lang="en-US" altLang="zh-CN" dirty="0" err="1" smtClean="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npm</a:t>
            </a:r>
            <a:r>
              <a:rPr lang="en-US" altLang="zh-CN" dirty="0" smtClean="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 init      //</a:t>
            </a:r>
            <a:r>
              <a:rPr lang="zh-CN" altLang="en-US" dirty="0" smtClean="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初始化</a:t>
            </a:r>
            <a:r>
              <a:rPr lang="en-US" altLang="zh-CN" dirty="0" err="1" smtClean="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package.json</a:t>
            </a:r>
            <a:endParaRPr lang="en-US" altLang="zh-CN" dirty="0" err="1" smtClean="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sym typeface="+mn-ea"/>
            </a:endParaRPr>
          </a:p>
        </p:txBody>
      </p:sp>
      <p:sp>
        <p:nvSpPr>
          <p:cNvPr id="7" name="AutoShape 8"/>
          <p:cNvSpPr>
            <a:spLocks noChangeArrowheads="1"/>
          </p:cNvSpPr>
          <p:nvPr/>
        </p:nvSpPr>
        <p:spPr bwMode="auto">
          <a:xfrm>
            <a:off x="1071538" y="2428868"/>
            <a:ext cx="7135208" cy="428628"/>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nchor="ctr" anchorCtr="0"/>
          <a:lstStyle/>
          <a:p>
            <a:pPr defTabSz="381000">
              <a:lnSpc>
                <a:spcPct val="130000"/>
              </a:lnSpc>
              <a:buClr>
                <a:schemeClr val="folHlink"/>
              </a:buClr>
              <a:buSzPct val="60000"/>
              <a:buFont typeface="Wingdings" panose="05000000000000000000" pitchFamily="2" charset="2"/>
              <a:buNone/>
              <a:defRPr/>
            </a:pPr>
            <a:r>
              <a:rPr lang="en-US" altLang="zh-CN" dirty="0" smtClean="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      "presets": [],   "</a:t>
            </a:r>
            <a:r>
              <a:rPr lang="en-US" altLang="zh-CN" dirty="0" err="1" smtClean="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plugins</a:t>
            </a:r>
            <a:r>
              <a:rPr lang="en-US" altLang="zh-CN" dirty="0" smtClean="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 []    }</a:t>
            </a:r>
            <a:endParaRPr lang="en-US" altLang="zh-CN" dirty="0" smtClean="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sym typeface="+mn-ea"/>
            </a:endParaRPr>
          </a:p>
        </p:txBody>
      </p:sp>
      <p:sp>
        <p:nvSpPr>
          <p:cNvPr id="8" name="AutoShape 8"/>
          <p:cNvSpPr>
            <a:spLocks noChangeArrowheads="1"/>
          </p:cNvSpPr>
          <p:nvPr/>
        </p:nvSpPr>
        <p:spPr bwMode="auto">
          <a:xfrm>
            <a:off x="1071538" y="3358702"/>
            <a:ext cx="7143800" cy="2734594"/>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nchor="ctr" anchorCtr="0"/>
          <a:lstStyle/>
          <a:p>
            <a:pPr defTabSz="381000">
              <a:lnSpc>
                <a:spcPct val="130000"/>
              </a:lnSpc>
              <a:buClr>
                <a:schemeClr val="folHlink"/>
              </a:buClr>
              <a:buSzPct val="60000"/>
              <a:buFont typeface="Wingdings" panose="05000000000000000000" pitchFamily="2" charset="2"/>
              <a:buNone/>
              <a:defRPr/>
            </a:pP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 ES2015</a:t>
            </a:r>
            <a:r>
              <a:rPr lang="zh-CN" alt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转码规则</a:t>
            </a:r>
          </a:p>
          <a:p>
            <a:pPr defTabSz="381000">
              <a:lnSpc>
                <a:spcPct val="130000"/>
              </a:lnSpc>
              <a:buClr>
                <a:schemeClr val="folHlink"/>
              </a:buClr>
              <a:buSzPct val="60000"/>
              <a:buFont typeface="Wingdings" panose="05000000000000000000" pitchFamily="2" charset="2"/>
              <a:buNone/>
              <a:defRPr/>
            </a:pPr>
            <a:r>
              <a:rPr lang="en-US" altLang="zh-CN" dirty="0" err="1"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npm</a:t>
            </a: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 install --save-dev babel-preset-es2015</a:t>
            </a:r>
          </a:p>
          <a:p>
            <a:pPr defTabSz="381000">
              <a:lnSpc>
                <a:spcPct val="130000"/>
              </a:lnSpc>
              <a:buClr>
                <a:schemeClr val="folHlink"/>
              </a:buClr>
              <a:buSzPct val="60000"/>
              <a:buFont typeface="Wingdings" panose="05000000000000000000" pitchFamily="2" charset="2"/>
              <a:buNone/>
              <a:defRPr/>
            </a:pP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 ES7</a:t>
            </a:r>
            <a:r>
              <a:rPr lang="zh-CN" alt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不同阶段语法提案的转码规则（共有</a:t>
            </a: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4</a:t>
            </a:r>
            <a:r>
              <a:rPr lang="zh-CN" alt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个阶段），选装一个</a:t>
            </a:r>
          </a:p>
          <a:p>
            <a:pPr defTabSz="381000">
              <a:lnSpc>
                <a:spcPct val="130000"/>
              </a:lnSpc>
              <a:buClr>
                <a:schemeClr val="folHlink"/>
              </a:buClr>
              <a:buSzPct val="60000"/>
              <a:buFont typeface="Wingdings" panose="05000000000000000000" pitchFamily="2" charset="2"/>
              <a:buNone/>
              <a:defRPr/>
            </a:pPr>
            <a:r>
              <a:rPr lang="en-US" altLang="zh-CN" dirty="0" err="1"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npm</a:t>
            </a: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 install --save-dev babel-preset-stage-0</a:t>
            </a:r>
          </a:p>
          <a:p>
            <a:pPr defTabSz="381000">
              <a:lnSpc>
                <a:spcPct val="130000"/>
              </a:lnSpc>
              <a:buClr>
                <a:schemeClr val="folHlink"/>
              </a:buClr>
              <a:buSzPct val="60000"/>
              <a:buFont typeface="Wingdings" panose="05000000000000000000" pitchFamily="2" charset="2"/>
              <a:buNone/>
              <a:defRPr/>
            </a:pPr>
            <a:r>
              <a:rPr lang="en-US" altLang="zh-CN" dirty="0" err="1"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npm</a:t>
            </a: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 install --save-dev babel-preset-stage-1</a:t>
            </a:r>
          </a:p>
          <a:p>
            <a:pPr defTabSz="381000">
              <a:lnSpc>
                <a:spcPct val="130000"/>
              </a:lnSpc>
              <a:buClr>
                <a:schemeClr val="folHlink"/>
              </a:buClr>
              <a:buSzPct val="60000"/>
              <a:buFont typeface="Wingdings" panose="05000000000000000000" pitchFamily="2" charset="2"/>
              <a:buNone/>
              <a:defRPr/>
            </a:pPr>
            <a:r>
              <a:rPr lang="en-US" altLang="zh-CN" dirty="0" err="1"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npm</a:t>
            </a: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 install --save-dev babel-preset-stage-2</a:t>
            </a:r>
          </a:p>
          <a:p>
            <a:pPr defTabSz="381000">
              <a:lnSpc>
                <a:spcPct val="130000"/>
              </a:lnSpc>
              <a:buClr>
                <a:schemeClr val="folHlink"/>
              </a:buClr>
              <a:buSzPct val="60000"/>
              <a:buFont typeface="Wingdings" panose="05000000000000000000" pitchFamily="2" charset="2"/>
              <a:buNone/>
              <a:defRPr/>
            </a:pPr>
            <a:r>
              <a:rPr lang="en-US" altLang="zh-CN" dirty="0" err="1"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npm</a:t>
            </a: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 install --save-dev babel-preset-stage-3</a:t>
            </a:r>
            <a:endPar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11</a:t>
            </a:fld>
            <a:r>
              <a:rPr lang="en-US" altLang="zh-CN" smtClean="0"/>
              <a:t>/59</a:t>
            </a:r>
            <a:endParaRPr lang="zh-CN" altLang="en-US" dirty="0"/>
          </a:p>
        </p:txBody>
      </p:sp>
    </p:spTree>
    <p:extLst>
      <p:ext uri="{BB962C8B-B14F-4D97-AF65-F5344CB8AC3E}">
        <p14:creationId xmlns:p14="http://schemas.microsoft.com/office/powerpoint/2010/main" val="35958150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zh-CN" altLang="en-US" dirty="0" smtClean="0"/>
              <a:t>配置</a:t>
            </a:r>
            <a:r>
              <a:rPr lang="en-US" altLang="zh-CN" dirty="0" smtClean="0"/>
              <a:t>b</a:t>
            </a:r>
            <a:r>
              <a:rPr lang="zh-CN" altLang="en-US" dirty="0" smtClean="0"/>
              <a:t>abel转ES6为ES5步骤</a:t>
            </a:r>
            <a:r>
              <a:rPr lang="en-US" altLang="zh-CN" dirty="0" smtClean="0"/>
              <a:t>4-2</a:t>
            </a:r>
            <a:endParaRPr lang="zh-CN" altLang="en-US" dirty="0"/>
          </a:p>
        </p:txBody>
      </p:sp>
      <p:sp>
        <p:nvSpPr>
          <p:cNvPr id="477206" name="Rectangle 22"/>
          <p:cNvSpPr>
            <a:spLocks noGrp="1" noChangeArrowheads="1"/>
          </p:cNvSpPr>
          <p:nvPr>
            <p:ph idx="13"/>
          </p:nvPr>
        </p:nvSpPr>
        <p:spPr/>
        <p:txBody>
          <a:bodyPr/>
          <a:lstStyle/>
          <a:p>
            <a:pPr>
              <a:defRPr/>
            </a:pPr>
            <a:r>
              <a:rPr lang="zh-CN" altLang="zh-CN" dirty="0" smtClean="0"/>
              <a:t>步骤</a:t>
            </a:r>
            <a:r>
              <a:rPr lang="en-US" altLang="zh-CN" dirty="0" smtClean="0"/>
              <a:t>4</a:t>
            </a:r>
            <a:r>
              <a:rPr lang="zh-CN" altLang="en-US" dirty="0" smtClean="0"/>
              <a:t>：安装好的规则加入到 .babelrc</a:t>
            </a:r>
          </a:p>
          <a:p>
            <a:pPr>
              <a:buNone/>
              <a:defRPr/>
            </a:pPr>
            <a:endParaRPr lang="en-US" altLang="zh-CN" dirty="0" smtClean="0"/>
          </a:p>
          <a:p>
            <a:pPr>
              <a:buNone/>
              <a:defRPr/>
            </a:pPr>
            <a:endParaRPr lang="en-US" altLang="zh-CN" dirty="0" smtClean="0"/>
          </a:p>
          <a:p>
            <a:pPr>
              <a:buNone/>
              <a:defRPr/>
            </a:pPr>
            <a:endParaRPr lang="en-US" altLang="zh-CN" dirty="0" smtClean="0"/>
          </a:p>
          <a:p>
            <a:pPr>
              <a:buNone/>
              <a:defRPr/>
            </a:pPr>
            <a:endParaRPr lang="en-US" altLang="zh-CN" dirty="0" smtClean="0"/>
          </a:p>
          <a:p>
            <a:pPr>
              <a:buNone/>
              <a:defRPr/>
            </a:pPr>
            <a:endParaRPr lang="en-US" altLang="zh-CN" dirty="0" smtClean="0"/>
          </a:p>
          <a:p>
            <a:pPr>
              <a:buNone/>
              <a:defRPr/>
            </a:pPr>
            <a:endParaRPr lang="en-US" altLang="zh-CN" dirty="0" smtClean="0"/>
          </a:p>
          <a:p>
            <a:endParaRPr lang="zh-CN" altLang="zh-CN" dirty="0" smtClean="0"/>
          </a:p>
          <a:p>
            <a:pPr lvl="0"/>
            <a:endParaRPr lang="zh-CN" altLang="en-US" dirty="0" smtClean="0"/>
          </a:p>
          <a:p>
            <a:pPr lvl="2"/>
            <a:endParaRPr lang="en-US" altLang="zh-CN" dirty="0" smtClean="0"/>
          </a:p>
          <a:p>
            <a:pPr lvl="1"/>
            <a:endParaRPr lang="en-US" altLang="zh-CN" dirty="0"/>
          </a:p>
        </p:txBody>
      </p:sp>
      <p:sp>
        <p:nvSpPr>
          <p:cNvPr id="5" name="AutoShape 8"/>
          <p:cNvSpPr>
            <a:spLocks noChangeArrowheads="1"/>
          </p:cNvSpPr>
          <p:nvPr/>
        </p:nvSpPr>
        <p:spPr bwMode="auto">
          <a:xfrm>
            <a:off x="1142976" y="1785926"/>
            <a:ext cx="5165725" cy="2579178"/>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altLang="zh-CN" dirty="0" smtClean="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  </a:t>
            </a:r>
          </a:p>
          <a:p>
            <a:pPr defTabSz="381000">
              <a:lnSpc>
                <a:spcPct val="130000"/>
              </a:lnSpc>
              <a:buClr>
                <a:schemeClr val="folHlink"/>
              </a:buClr>
              <a:buSzPct val="60000"/>
              <a:buFont typeface="Wingdings" panose="05000000000000000000" pitchFamily="2" charset="2"/>
              <a:buNone/>
              <a:defRPr/>
            </a:pPr>
            <a:r>
              <a:rPr lang="en-US" altLang="zh-CN" dirty="0" smtClean="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"presets": [</a:t>
            </a:r>
          </a:p>
          <a:p>
            <a:pPr defTabSz="381000">
              <a:lnSpc>
                <a:spcPct val="130000"/>
              </a:lnSpc>
              <a:buClr>
                <a:schemeClr val="folHlink"/>
              </a:buClr>
              <a:buSzPct val="60000"/>
              <a:buFont typeface="Wingdings" panose="05000000000000000000" pitchFamily="2" charset="2"/>
              <a:buNone/>
              <a:defRPr/>
            </a:pPr>
            <a:r>
              <a:rPr lang="en-US" altLang="zh-CN" dirty="0" smtClean="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    "es2015",</a:t>
            </a:r>
          </a:p>
          <a:p>
            <a:pPr defTabSz="381000">
              <a:lnSpc>
                <a:spcPct val="130000"/>
              </a:lnSpc>
              <a:buClr>
                <a:schemeClr val="folHlink"/>
              </a:buClr>
              <a:buSzPct val="60000"/>
              <a:buFont typeface="Wingdings" panose="05000000000000000000" pitchFamily="2" charset="2"/>
              <a:buNone/>
              <a:defRPr/>
            </a:pPr>
            <a:r>
              <a:rPr lang="en-US" altLang="zh-CN" dirty="0" smtClean="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    "stage-0"</a:t>
            </a:r>
          </a:p>
          <a:p>
            <a:pPr defTabSz="381000">
              <a:lnSpc>
                <a:spcPct val="130000"/>
              </a:lnSpc>
              <a:buClr>
                <a:schemeClr val="folHlink"/>
              </a:buClr>
              <a:buSzPct val="60000"/>
              <a:buFont typeface="Wingdings" panose="05000000000000000000" pitchFamily="2" charset="2"/>
              <a:buNone/>
              <a:defRPr/>
            </a:pPr>
            <a:r>
              <a:rPr lang="en-US" altLang="zh-CN" dirty="0" smtClean="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  ],</a:t>
            </a:r>
          </a:p>
          <a:p>
            <a:pPr defTabSz="381000">
              <a:lnSpc>
                <a:spcPct val="130000"/>
              </a:lnSpc>
              <a:buClr>
                <a:schemeClr val="folHlink"/>
              </a:buClr>
              <a:buSzPct val="60000"/>
              <a:buFont typeface="Wingdings" panose="05000000000000000000" pitchFamily="2" charset="2"/>
              <a:buNone/>
              <a:defRPr/>
            </a:pPr>
            <a:r>
              <a:rPr lang="en-US" altLang="zh-CN" dirty="0" smtClean="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  "</a:t>
            </a:r>
            <a:r>
              <a:rPr lang="en-US" altLang="zh-CN" dirty="0" err="1" smtClean="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plugins</a:t>
            </a:r>
            <a:r>
              <a:rPr lang="en-US" altLang="zh-CN" dirty="0" smtClean="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 []</a:t>
            </a:r>
          </a:p>
          <a:p>
            <a:pPr defTabSz="381000">
              <a:lnSpc>
                <a:spcPct val="130000"/>
              </a:lnSpc>
              <a:buClr>
                <a:schemeClr val="folHlink"/>
              </a:buClr>
              <a:buSzPct val="60000"/>
              <a:buFont typeface="Wingdings" panose="05000000000000000000" pitchFamily="2" charset="2"/>
              <a:buNone/>
              <a:defRPr/>
            </a:pPr>
            <a:r>
              <a:rPr lang="en-US" altLang="zh-CN" dirty="0" smtClean="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a:t>
            </a:r>
            <a:endParaRPr lang="en-US" altLang="zh-CN" dirty="0" smtClean="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sym typeface="+mn-ea"/>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12</a:t>
            </a:fld>
            <a:r>
              <a:rPr lang="en-US" altLang="zh-CN" smtClean="0"/>
              <a:t>/59</a:t>
            </a:r>
            <a:endParaRPr lang="zh-CN" altLang="en-US" dirty="0"/>
          </a:p>
        </p:txBody>
      </p:sp>
    </p:spTree>
    <p:extLst>
      <p:ext uri="{BB962C8B-B14F-4D97-AF65-F5344CB8AC3E}">
        <p14:creationId xmlns:p14="http://schemas.microsoft.com/office/powerpoint/2010/main" val="3510767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zh-CN" altLang="en-US" dirty="0" smtClean="0"/>
              <a:t>配置</a:t>
            </a:r>
            <a:r>
              <a:rPr lang="en-US" altLang="zh-CN" dirty="0" smtClean="0"/>
              <a:t>b</a:t>
            </a:r>
            <a:r>
              <a:rPr lang="zh-CN" altLang="en-US" dirty="0" smtClean="0"/>
              <a:t>abel转ES6为ES5步骤</a:t>
            </a:r>
            <a:r>
              <a:rPr lang="en-US" altLang="zh-CN" dirty="0" smtClean="0"/>
              <a:t>4-3</a:t>
            </a:r>
            <a:endParaRPr lang="zh-CN" altLang="en-US" dirty="0"/>
          </a:p>
        </p:txBody>
      </p:sp>
      <p:sp>
        <p:nvSpPr>
          <p:cNvPr id="477206" name="Rectangle 22"/>
          <p:cNvSpPr>
            <a:spLocks noGrp="1" noChangeArrowheads="1"/>
          </p:cNvSpPr>
          <p:nvPr>
            <p:ph idx="13"/>
          </p:nvPr>
        </p:nvSpPr>
        <p:spPr/>
        <p:txBody>
          <a:bodyPr/>
          <a:lstStyle/>
          <a:p>
            <a:pPr>
              <a:defRPr/>
            </a:pPr>
            <a:r>
              <a:rPr lang="zh-CN" altLang="en-US" dirty="0" smtClean="0">
                <a:sym typeface="+mn-ea"/>
              </a:rPr>
              <a:t>步骤</a:t>
            </a:r>
            <a:r>
              <a:rPr lang="en-US" altLang="zh-CN" dirty="0" smtClean="0">
                <a:sym typeface="+mn-ea"/>
              </a:rPr>
              <a:t>5</a:t>
            </a:r>
            <a:r>
              <a:rPr lang="zh-CN" altLang="en-US" dirty="0" smtClean="0">
                <a:sym typeface="+mn-ea"/>
              </a:rPr>
              <a:t>：安装babel-cli工具，用于命令行转码</a:t>
            </a:r>
            <a:endParaRPr lang="zh-CN" altLang="zh-CN" dirty="0" smtClean="0"/>
          </a:p>
          <a:p>
            <a:pPr>
              <a:defRPr/>
            </a:pPr>
            <a:endParaRPr lang="zh-CN" altLang="en-US" dirty="0" smtClean="0"/>
          </a:p>
          <a:p>
            <a:pPr>
              <a:buNone/>
              <a:defRPr/>
            </a:pPr>
            <a:endParaRPr lang="en-US" altLang="zh-CN" dirty="0" smtClean="0"/>
          </a:p>
          <a:p>
            <a:pPr>
              <a:buNone/>
              <a:defRPr/>
            </a:pPr>
            <a:endParaRPr lang="en-US" altLang="zh-CN" dirty="0" smtClean="0"/>
          </a:p>
          <a:p>
            <a:pPr>
              <a:buNone/>
              <a:defRPr/>
            </a:pPr>
            <a:endParaRPr lang="en-US" altLang="zh-CN" dirty="0" smtClean="0"/>
          </a:p>
          <a:p>
            <a:pPr>
              <a:buNone/>
              <a:defRPr/>
            </a:pPr>
            <a:endParaRPr lang="en-US" altLang="zh-CN" dirty="0" smtClean="0"/>
          </a:p>
          <a:p>
            <a:pPr>
              <a:buNone/>
              <a:defRPr/>
            </a:pPr>
            <a:endParaRPr lang="en-US" altLang="zh-CN" dirty="0" smtClean="0"/>
          </a:p>
          <a:p>
            <a:pPr>
              <a:buNone/>
              <a:defRPr/>
            </a:pPr>
            <a:endParaRPr lang="en-US" altLang="zh-CN" dirty="0" smtClean="0"/>
          </a:p>
          <a:p>
            <a:endParaRPr lang="zh-CN" altLang="zh-CN" dirty="0" smtClean="0"/>
          </a:p>
          <a:p>
            <a:pPr lvl="0"/>
            <a:endParaRPr lang="zh-CN" altLang="en-US" dirty="0" smtClean="0"/>
          </a:p>
          <a:p>
            <a:pPr lvl="2"/>
            <a:endParaRPr lang="en-US" altLang="zh-CN" dirty="0" smtClean="0"/>
          </a:p>
          <a:p>
            <a:pPr lvl="1"/>
            <a:endParaRPr lang="en-US" altLang="zh-CN" dirty="0"/>
          </a:p>
        </p:txBody>
      </p:sp>
      <p:sp>
        <p:nvSpPr>
          <p:cNvPr id="5" name="AutoShape 8"/>
          <p:cNvSpPr>
            <a:spLocks noChangeArrowheads="1"/>
          </p:cNvSpPr>
          <p:nvPr/>
        </p:nvSpPr>
        <p:spPr bwMode="auto">
          <a:xfrm>
            <a:off x="1142976" y="1643050"/>
            <a:ext cx="5572164" cy="4143404"/>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nchor="ctr" anchorCtr="0"/>
          <a:lstStyle/>
          <a:p>
            <a:pPr defTabSz="381000">
              <a:lnSpc>
                <a:spcPct val="130000"/>
              </a:lnSpc>
              <a:buClr>
                <a:schemeClr val="folHlink"/>
              </a:buClr>
              <a:buSzPct val="60000"/>
              <a:buFont typeface="Wingdings" panose="05000000000000000000" pitchFamily="2" charset="2"/>
              <a:buNone/>
              <a:defRPr/>
            </a:pPr>
            <a:r>
              <a:rPr lang="en-US" altLang="zh-CN" dirty="0" err="1"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npm</a:t>
            </a: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 install --global </a:t>
            </a:r>
            <a:r>
              <a:rPr lang="en-US" altLang="zh-CN" dirty="0" err="1"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babel-cli</a:t>
            </a:r>
            <a:endPar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p>
            <a:pPr defTabSz="381000">
              <a:lnSpc>
                <a:spcPct val="130000"/>
              </a:lnSpc>
              <a:buClr>
                <a:schemeClr val="folHlink"/>
              </a:buClr>
              <a:buSzPct val="60000"/>
              <a:buFont typeface="Wingdings" panose="05000000000000000000" pitchFamily="2" charset="2"/>
              <a:buNone/>
              <a:defRPr/>
            </a:pP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 </a:t>
            </a:r>
            <a:r>
              <a:rPr lang="zh-CN" alt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转码输出文件</a:t>
            </a:r>
          </a:p>
          <a:p>
            <a:pPr defTabSz="381000">
              <a:lnSpc>
                <a:spcPct val="130000"/>
              </a:lnSpc>
              <a:buClr>
                <a:schemeClr val="folHlink"/>
              </a:buClr>
              <a:buSzPct val="60000"/>
              <a:buFont typeface="Wingdings" panose="05000000000000000000" pitchFamily="2" charset="2"/>
              <a:buNone/>
              <a:defRPr/>
            </a:pP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example.js</a:t>
            </a:r>
          </a:p>
          <a:p>
            <a:pPr defTabSz="381000">
              <a:lnSpc>
                <a:spcPct val="130000"/>
              </a:lnSpc>
              <a:buClr>
                <a:schemeClr val="folHlink"/>
              </a:buClr>
              <a:buSzPct val="60000"/>
              <a:buFont typeface="Wingdings" panose="05000000000000000000" pitchFamily="2" charset="2"/>
              <a:buNone/>
              <a:defRPr/>
            </a:pP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[1,2,3].map(x =&gt; x*x);</a:t>
            </a:r>
          </a:p>
          <a:p>
            <a:pPr defTabSz="381000">
              <a:lnSpc>
                <a:spcPct val="130000"/>
              </a:lnSpc>
              <a:buClr>
                <a:schemeClr val="folHlink"/>
              </a:buClr>
              <a:buSzPct val="60000"/>
              <a:buFont typeface="Wingdings" panose="05000000000000000000" pitchFamily="2" charset="2"/>
              <a:buNone/>
              <a:defRPr/>
            </a:pP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 </a:t>
            </a:r>
            <a:r>
              <a:rPr lang="zh-CN" alt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执行转码</a:t>
            </a:r>
          </a:p>
          <a:p>
            <a:pPr defTabSz="381000">
              <a:lnSpc>
                <a:spcPct val="130000"/>
              </a:lnSpc>
              <a:buClr>
                <a:schemeClr val="folHlink"/>
              </a:buClr>
              <a:buSzPct val="60000"/>
              <a:buFont typeface="Wingdings" panose="05000000000000000000" pitchFamily="2" charset="2"/>
              <a:buNone/>
              <a:defRPr/>
            </a:pPr>
            <a:r>
              <a:rPr lang="en-US" altLang="zh-CN" dirty="0" err="1"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babel</a:t>
            </a: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 example.js -o compile.js --presets es2015</a:t>
            </a:r>
          </a:p>
          <a:p>
            <a:pPr defTabSz="381000">
              <a:lnSpc>
                <a:spcPct val="130000"/>
              </a:lnSpc>
              <a:buClr>
                <a:schemeClr val="folHlink"/>
              </a:buClr>
              <a:buSzPct val="60000"/>
              <a:buFont typeface="Wingdings" panose="05000000000000000000" pitchFamily="2" charset="2"/>
              <a:buNone/>
              <a:defRPr/>
            </a:pPr>
            <a:r>
              <a:rPr lang="zh-CN" alt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转码后的</a:t>
            </a: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compiled.js</a:t>
            </a:r>
            <a:r>
              <a:rPr lang="zh-CN" alt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文件：</a:t>
            </a:r>
          </a:p>
          <a:p>
            <a:pPr defTabSz="381000">
              <a:lnSpc>
                <a:spcPct val="130000"/>
              </a:lnSpc>
              <a:buClr>
                <a:schemeClr val="folHlink"/>
              </a:buClr>
              <a:buSzPct val="60000"/>
              <a:buFont typeface="Wingdings" panose="05000000000000000000" pitchFamily="2" charset="2"/>
              <a:buNone/>
              <a:defRPr/>
            </a:pP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"use strict";</a:t>
            </a:r>
          </a:p>
          <a:p>
            <a:pPr defTabSz="381000">
              <a:lnSpc>
                <a:spcPct val="130000"/>
              </a:lnSpc>
              <a:buClr>
                <a:schemeClr val="folHlink"/>
              </a:buClr>
              <a:buSzPct val="60000"/>
              <a:buFont typeface="Wingdings" panose="05000000000000000000" pitchFamily="2" charset="2"/>
              <a:buNone/>
              <a:defRPr/>
            </a:pP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[1, 2, 3].map(function (x) {</a:t>
            </a:r>
          </a:p>
          <a:p>
            <a:pPr defTabSz="381000">
              <a:lnSpc>
                <a:spcPct val="130000"/>
              </a:lnSpc>
              <a:buClr>
                <a:schemeClr val="folHlink"/>
              </a:buClr>
              <a:buSzPct val="60000"/>
              <a:buFont typeface="Wingdings" panose="05000000000000000000" pitchFamily="2" charset="2"/>
              <a:buNone/>
              <a:defRPr/>
            </a:pP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    return x * x;</a:t>
            </a:r>
          </a:p>
          <a:p>
            <a:pPr defTabSz="381000">
              <a:lnSpc>
                <a:spcPct val="130000"/>
              </a:lnSpc>
              <a:buClr>
                <a:schemeClr val="folHlink"/>
              </a:buClr>
              <a:buSzPct val="60000"/>
              <a:buFont typeface="Wingdings" panose="05000000000000000000" pitchFamily="2" charset="2"/>
              <a:buNone/>
              <a:defRPr/>
            </a:pP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13</a:t>
            </a:fld>
            <a:r>
              <a:rPr lang="en-US" altLang="zh-CN" smtClean="0"/>
              <a:t>/59</a:t>
            </a:r>
            <a:endParaRPr lang="zh-CN" altLang="en-US" dirty="0"/>
          </a:p>
        </p:txBody>
      </p:sp>
    </p:spTree>
    <p:extLst>
      <p:ext uri="{BB962C8B-B14F-4D97-AF65-F5344CB8AC3E}">
        <p14:creationId xmlns:p14="http://schemas.microsoft.com/office/powerpoint/2010/main" val="39261808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zh-CN" altLang="en-US" dirty="0" smtClean="0"/>
              <a:t>配置</a:t>
            </a:r>
            <a:r>
              <a:rPr lang="en-US" altLang="zh-CN" dirty="0" smtClean="0"/>
              <a:t>b</a:t>
            </a:r>
            <a:r>
              <a:rPr lang="zh-CN" altLang="en-US" dirty="0" smtClean="0"/>
              <a:t>abel转ES6为ES5步骤</a:t>
            </a:r>
            <a:r>
              <a:rPr lang="en-US" altLang="zh-CN" dirty="0" smtClean="0"/>
              <a:t>4-4</a:t>
            </a:r>
            <a:endParaRPr lang="zh-CN" altLang="en-US" dirty="0"/>
          </a:p>
        </p:txBody>
      </p:sp>
      <p:sp>
        <p:nvSpPr>
          <p:cNvPr id="477206" name="Rectangle 22"/>
          <p:cNvSpPr>
            <a:spLocks noGrp="1" noChangeArrowheads="1"/>
          </p:cNvSpPr>
          <p:nvPr>
            <p:ph idx="13"/>
          </p:nvPr>
        </p:nvSpPr>
        <p:spPr/>
        <p:txBody>
          <a:bodyPr/>
          <a:lstStyle/>
          <a:p>
            <a:pPr>
              <a:defRPr/>
            </a:pPr>
            <a:r>
              <a:rPr lang="zh-CN" altLang="zh-CN" dirty="0" smtClean="0"/>
              <a:t>步骤</a:t>
            </a:r>
            <a:r>
              <a:rPr lang="en-US" altLang="zh-CN" dirty="0" smtClean="0"/>
              <a:t>6</a:t>
            </a:r>
            <a:r>
              <a:rPr lang="zh-CN" altLang="en-US" dirty="0" smtClean="0"/>
              <a:t>：实时监听编译文件</a:t>
            </a:r>
          </a:p>
          <a:p>
            <a:pPr>
              <a:defRPr/>
            </a:pPr>
            <a:endParaRPr lang="zh-CN" altLang="en-US" dirty="0" smtClean="0"/>
          </a:p>
          <a:p>
            <a:pPr>
              <a:defRPr/>
            </a:pPr>
            <a:endParaRPr lang="zh-CN" altLang="en-US" dirty="0" smtClean="0"/>
          </a:p>
          <a:p>
            <a:pPr>
              <a:defRPr/>
            </a:pPr>
            <a:endParaRPr lang="zh-CN" altLang="en-US" dirty="0" smtClean="0"/>
          </a:p>
          <a:p>
            <a:pPr>
              <a:defRPr/>
            </a:pPr>
            <a:endParaRPr lang="zh-CN" altLang="en-US" dirty="0" smtClean="0"/>
          </a:p>
          <a:p>
            <a:pPr>
              <a:defRPr/>
            </a:pPr>
            <a:r>
              <a:rPr lang="en-US" altLang="zh-CN" dirty="0" smtClean="0">
                <a:sym typeface="+mn-ea"/>
              </a:rPr>
              <a:t>除了自行配置babel将ES6代码转为ES5代码以外，还可以使用babel在线转码工具</a:t>
            </a:r>
            <a:endParaRPr lang="zh-CN" altLang="en-US" dirty="0" smtClean="0"/>
          </a:p>
          <a:p>
            <a:pPr>
              <a:defRPr/>
            </a:pPr>
            <a:endParaRPr lang="zh-CN" altLang="en-US" dirty="0" smtClean="0"/>
          </a:p>
          <a:p>
            <a:pPr>
              <a:buNone/>
              <a:defRPr/>
            </a:pPr>
            <a:endParaRPr lang="en-US" altLang="zh-CN" dirty="0" smtClean="0"/>
          </a:p>
          <a:p>
            <a:pPr>
              <a:buNone/>
              <a:defRPr/>
            </a:pPr>
            <a:endParaRPr lang="en-US" altLang="zh-CN" dirty="0" smtClean="0"/>
          </a:p>
          <a:p>
            <a:pPr>
              <a:buNone/>
              <a:defRPr/>
            </a:pPr>
            <a:endParaRPr lang="en-US" altLang="zh-CN" dirty="0" smtClean="0"/>
          </a:p>
          <a:p>
            <a:pPr>
              <a:buNone/>
              <a:defRPr/>
            </a:pPr>
            <a:endParaRPr lang="en-US" altLang="zh-CN" dirty="0" smtClean="0"/>
          </a:p>
          <a:p>
            <a:pPr>
              <a:buNone/>
              <a:defRPr/>
            </a:pPr>
            <a:endParaRPr lang="en-US" altLang="zh-CN" dirty="0" smtClean="0"/>
          </a:p>
          <a:p>
            <a:pPr>
              <a:buNone/>
              <a:defRPr/>
            </a:pPr>
            <a:endParaRPr lang="en-US" altLang="zh-CN" dirty="0" smtClean="0"/>
          </a:p>
          <a:p>
            <a:endParaRPr lang="zh-CN" altLang="zh-CN" dirty="0" smtClean="0"/>
          </a:p>
          <a:p>
            <a:pPr lvl="0"/>
            <a:endParaRPr lang="zh-CN" altLang="en-US" dirty="0" smtClean="0"/>
          </a:p>
          <a:p>
            <a:pPr lvl="2"/>
            <a:endParaRPr lang="en-US" altLang="zh-CN" dirty="0" smtClean="0"/>
          </a:p>
          <a:p>
            <a:pPr lvl="1"/>
            <a:endParaRPr lang="en-US" altLang="zh-CN" dirty="0"/>
          </a:p>
        </p:txBody>
      </p:sp>
      <p:sp>
        <p:nvSpPr>
          <p:cNvPr id="5" name="AutoShape 8"/>
          <p:cNvSpPr>
            <a:spLocks noChangeArrowheads="1"/>
          </p:cNvSpPr>
          <p:nvPr/>
        </p:nvSpPr>
        <p:spPr bwMode="auto">
          <a:xfrm>
            <a:off x="1142976" y="1643050"/>
            <a:ext cx="7500990" cy="760738"/>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nchor="ctr" anchorCtr="0">
            <a:noAutofit/>
          </a:bodyPr>
          <a:lstStyle/>
          <a:p>
            <a:pPr lvl="0" algn="l" defTabSz="381000">
              <a:lnSpc>
                <a:spcPct val="130000"/>
              </a:lnSpc>
              <a:buClr>
                <a:schemeClr val="folHlink"/>
              </a:buClr>
              <a:buSzPct val="60000"/>
              <a:buFont typeface="Wingdings" panose="05000000000000000000" pitchFamily="2" charset="2"/>
              <a:defRPr/>
            </a:pPr>
            <a:r>
              <a:rPr lang="en-US" altLang="zh-CN" sz="1600"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To compile a file every time that you change it, use the --watch or -w option:</a:t>
            </a:r>
          </a:p>
          <a:p>
            <a:pPr lvl="0" algn="l" defTabSz="381000">
              <a:lnSpc>
                <a:spcPct val="130000"/>
              </a:lnSpc>
              <a:buClr>
                <a:schemeClr val="folHlink"/>
              </a:buClr>
              <a:buSzPct val="60000"/>
              <a:buFont typeface="Wingdings" panose="05000000000000000000" pitchFamily="2" charset="2"/>
              <a:defRPr/>
            </a:pPr>
            <a:r>
              <a:rPr lang="en-US" altLang="zh-CN" sz="1600"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 babel example.js --watch -o compiled.js --presets es2015</a:t>
            </a:r>
          </a:p>
        </p:txBody>
      </p:sp>
      <p:sp>
        <p:nvSpPr>
          <p:cNvPr id="6" name="AutoShape 8"/>
          <p:cNvSpPr>
            <a:spLocks noChangeArrowheads="1"/>
          </p:cNvSpPr>
          <p:nvPr/>
        </p:nvSpPr>
        <p:spPr bwMode="auto">
          <a:xfrm>
            <a:off x="1143000" y="4240531"/>
            <a:ext cx="7644765" cy="556622"/>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nchor="ctr" anchorCtr="0">
            <a:noAutofit/>
          </a:bodyPr>
          <a:lstStyle/>
          <a:p>
            <a:pPr lvl="0" algn="l" defTabSz="381000">
              <a:lnSpc>
                <a:spcPct val="130000"/>
              </a:lnSpc>
              <a:buClr>
                <a:schemeClr val="folHlink"/>
              </a:buClr>
              <a:buSzPct val="60000"/>
              <a:buFont typeface="Wingdings" panose="05000000000000000000" pitchFamily="2" charset="2"/>
              <a:defRPr/>
            </a:pP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https://babeljs.io/repl</a:t>
            </a:r>
          </a:p>
        </p:txBody>
      </p:sp>
      <p:pic>
        <p:nvPicPr>
          <p:cNvPr id="8" name="图片 7" descr="提示"/>
          <p:cNvPicPr>
            <a:picLocks noChangeAspect="1"/>
          </p:cNvPicPr>
          <p:nvPr/>
        </p:nvPicPr>
        <p:blipFill>
          <a:blip r:embed="rId3" cstate="print"/>
          <a:stretch>
            <a:fillRect/>
          </a:stretch>
        </p:blipFill>
        <p:spPr>
          <a:xfrm>
            <a:off x="0" y="2835836"/>
            <a:ext cx="1800000" cy="448069"/>
          </a:xfrm>
          <a:prstGeom prst="rect">
            <a:avLst/>
          </a:prstGeom>
          <a:ln>
            <a:noFill/>
          </a:ln>
        </p:spPr>
      </p:pic>
      <p:grpSp>
        <p:nvGrpSpPr>
          <p:cNvPr id="9" name="组合 8"/>
          <p:cNvGrpSpPr/>
          <p:nvPr/>
        </p:nvGrpSpPr>
        <p:grpSpPr>
          <a:xfrm>
            <a:off x="2324963" y="6024458"/>
            <a:ext cx="4983341" cy="428625"/>
            <a:chOff x="1496565" y="6000750"/>
            <a:chExt cx="4983341" cy="428625"/>
          </a:xfrm>
        </p:grpSpPr>
        <p:sp>
          <p:nvSpPr>
            <p:cNvPr id="10" name="圆角矩形 9"/>
            <p:cNvSpPr/>
            <p:nvPr/>
          </p:nvSpPr>
          <p:spPr bwMode="auto">
            <a:xfrm>
              <a:off x="1509666" y="6000750"/>
              <a:ext cx="500043" cy="428625"/>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latin typeface="Arial" panose="020B0604020202020204" pitchFamily="34" charset="0"/>
                <a:cs typeface="Arial" panose="020B0604020202020204" pitchFamily="34" charset="0"/>
              </a:endParaRPr>
            </a:p>
          </p:txBody>
        </p:sp>
        <p:sp>
          <p:nvSpPr>
            <p:cNvPr id="12" name="圆角矩形 11"/>
            <p:cNvSpPr/>
            <p:nvPr/>
          </p:nvSpPr>
          <p:spPr bwMode="auto">
            <a:xfrm>
              <a:off x="2081400" y="6000750"/>
              <a:ext cx="4398506" cy="428625"/>
            </a:xfrm>
            <a:prstGeom prst="roundRect">
              <a:avLst>
                <a:gd name="adj" fmla="val 0"/>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r">
                <a:defRPr/>
              </a:pPr>
              <a:endParaRPr lang="zh-CN" altLang="en-US" dirty="0">
                <a:latin typeface="Arial" panose="020B0604020202020204" pitchFamily="34" charset="0"/>
                <a:cs typeface="Arial" panose="020B0604020202020204" pitchFamily="34" charset="0"/>
              </a:endParaRPr>
            </a:p>
          </p:txBody>
        </p:sp>
        <p:pic>
          <p:nvPicPr>
            <p:cNvPr id="13"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6565" y="6039254"/>
              <a:ext cx="571479" cy="342074"/>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24"/>
            <p:cNvSpPr txBox="1"/>
            <p:nvPr/>
          </p:nvSpPr>
          <p:spPr bwMode="auto">
            <a:xfrm>
              <a:off x="2155064" y="6019948"/>
              <a:ext cx="4108818" cy="338554"/>
            </a:xfrm>
            <a:prstGeom prst="rect">
              <a:avLst/>
            </a:prstGeom>
            <a:noFill/>
            <a:effectLst/>
          </p:spPr>
          <p:txBody>
            <a:bodyPr wrap="none">
              <a:spAutoFit/>
            </a:bodyPr>
            <a:lstStyle/>
            <a:p>
              <a:pPr algn="ctr">
                <a:defRPr/>
              </a:pPr>
              <a:r>
                <a:rPr lang="zh-CN" altLang="en-US" sz="1600" b="1" spc="300" dirty="0">
                  <a:solidFill>
                    <a:srgbClr val="FBFFFE"/>
                  </a:solidFill>
                  <a:latin typeface="Arial" panose="020B0604020202020204" pitchFamily="34" charset="0"/>
                  <a:ea typeface="微软雅黑" panose="020B0503020204020204" pitchFamily="34" charset="-122"/>
                  <a:cs typeface="Arial" panose="020B0604020202020204" pitchFamily="34" charset="0"/>
                </a:rPr>
                <a:t>演示：配置</a:t>
              </a:r>
              <a:r>
                <a:rPr lang="en-US" altLang="zh-CN" sz="1600" b="1" spc="300" dirty="0">
                  <a:solidFill>
                    <a:srgbClr val="FBFFFE"/>
                  </a:solidFill>
                  <a:latin typeface="Arial" panose="020B0604020202020204" pitchFamily="34" charset="0"/>
                  <a:ea typeface="微软雅黑" panose="020B0503020204020204" pitchFamily="34" charset="-122"/>
                  <a:cs typeface="Arial" panose="020B0604020202020204" pitchFamily="34" charset="0"/>
                </a:rPr>
                <a:t>babel</a:t>
              </a:r>
              <a:r>
                <a:rPr lang="zh-CN" altLang="en-US" sz="1600" b="1" spc="300" dirty="0">
                  <a:solidFill>
                    <a:srgbClr val="FBFFFE"/>
                  </a:solidFill>
                  <a:latin typeface="Arial" panose="020B0604020202020204" pitchFamily="34" charset="0"/>
                  <a:ea typeface="微软雅黑" panose="020B0503020204020204" pitchFamily="34" charset="-122"/>
                  <a:cs typeface="Arial" panose="020B0604020202020204" pitchFamily="34" charset="0"/>
                </a:rPr>
                <a:t>转</a:t>
              </a:r>
              <a:r>
                <a:rPr lang="en-US" altLang="zh-CN" sz="1600" b="1" spc="300" dirty="0">
                  <a:solidFill>
                    <a:srgbClr val="FBFFFE"/>
                  </a:solidFill>
                  <a:latin typeface="Arial" panose="020B0604020202020204" pitchFamily="34" charset="0"/>
                  <a:ea typeface="微软雅黑" panose="020B0503020204020204" pitchFamily="34" charset="-122"/>
                  <a:cs typeface="Arial" panose="020B0604020202020204" pitchFamily="34" charset="0"/>
                </a:rPr>
                <a:t>ES6</a:t>
              </a:r>
              <a:r>
                <a:rPr lang="zh-CN" altLang="en-US" sz="1600" b="1" spc="300" dirty="0">
                  <a:solidFill>
                    <a:srgbClr val="FBFFFE"/>
                  </a:solidFill>
                  <a:latin typeface="Arial" panose="020B0604020202020204" pitchFamily="34" charset="0"/>
                  <a:ea typeface="微软雅黑" panose="020B0503020204020204" pitchFamily="34" charset="-122"/>
                  <a:cs typeface="Arial" panose="020B0604020202020204" pitchFamily="34" charset="0"/>
                </a:rPr>
                <a:t>为</a:t>
              </a:r>
              <a:r>
                <a:rPr lang="en-US" altLang="zh-CN" sz="1600" b="1" spc="300" dirty="0">
                  <a:solidFill>
                    <a:srgbClr val="FBFFFE"/>
                  </a:solidFill>
                  <a:latin typeface="Arial" panose="020B0604020202020204" pitchFamily="34" charset="0"/>
                  <a:ea typeface="微软雅黑" panose="020B0503020204020204" pitchFamily="34" charset="-122"/>
                  <a:cs typeface="Arial" panose="020B0604020202020204" pitchFamily="34" charset="0"/>
                </a:rPr>
                <a:t>ES5</a:t>
              </a:r>
              <a:r>
                <a:rPr lang="zh-CN" altLang="en-US" sz="1600" b="1" spc="300" dirty="0">
                  <a:solidFill>
                    <a:srgbClr val="FBFFFE"/>
                  </a:solidFill>
                  <a:latin typeface="Arial" panose="020B0604020202020204" pitchFamily="34" charset="0"/>
                  <a:ea typeface="微软雅黑" panose="020B0503020204020204" pitchFamily="34" charset="-122"/>
                  <a:cs typeface="Arial" panose="020B0604020202020204" pitchFamily="34" charset="0"/>
                </a:rPr>
                <a:t>步骤</a:t>
              </a:r>
              <a:endParaRPr lang="zh-CN" altLang="en-US"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2" name="灯片编号占位符 1"/>
          <p:cNvSpPr>
            <a:spLocks noGrp="1"/>
          </p:cNvSpPr>
          <p:nvPr>
            <p:ph type="sldNum" sz="quarter" idx="12"/>
          </p:nvPr>
        </p:nvSpPr>
        <p:spPr/>
        <p:txBody>
          <a:bodyPr/>
          <a:lstStyle/>
          <a:p>
            <a:fld id="{0C913308-F349-4B6D-A68A-DD1791B4A57B}" type="slidenum">
              <a:rPr lang="zh-CN" altLang="en-US" smtClean="0"/>
              <a:pPr/>
              <a:t>14</a:t>
            </a:fld>
            <a:r>
              <a:rPr lang="en-US" altLang="zh-CN" smtClean="0"/>
              <a:t>/59</a:t>
            </a:r>
            <a:endParaRPr lang="zh-CN" altLang="en-US" dirty="0"/>
          </a:p>
        </p:txBody>
      </p:sp>
    </p:spTree>
    <p:extLst>
      <p:ext uri="{BB962C8B-B14F-4D97-AF65-F5344CB8AC3E}">
        <p14:creationId xmlns:p14="http://schemas.microsoft.com/office/powerpoint/2010/main" val="426397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77206">
                                            <p:txEl>
                                              <p:pRg st="5" end="5"/>
                                            </p:txEl>
                                          </p:spTgt>
                                        </p:tgtEl>
                                        <p:attrNameLst>
                                          <p:attrName>style.visibility</p:attrName>
                                        </p:attrNameLst>
                                      </p:cBhvr>
                                      <p:to>
                                        <p:strVal val="visible"/>
                                      </p:to>
                                    </p:set>
                                    <p:animEffect transition="in" filter="wipe(left)">
                                      <p:cBhvr>
                                        <p:cTn id="11" dur="500"/>
                                        <p:tgtEl>
                                          <p:spTgt spid="477206">
                                            <p:txEl>
                                              <p:pRg st="5" end="5"/>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altLang="zh-CN">
                <a:sym typeface="+mn-ea"/>
              </a:rPr>
              <a:t>ES6</a:t>
            </a:r>
            <a:r>
              <a:rPr lang="zh-CN" altLang="en-US">
                <a:sym typeface="+mn-ea"/>
              </a:rPr>
              <a:t>新增命令</a:t>
            </a:r>
            <a:endParaRPr lang="zh-CN" altLang="en-US" dirty="0"/>
          </a:p>
        </p:txBody>
      </p:sp>
      <p:sp>
        <p:nvSpPr>
          <p:cNvPr id="477206" name="Rectangle 22"/>
          <p:cNvSpPr>
            <a:spLocks noGrp="1" noChangeArrowheads="1"/>
          </p:cNvSpPr>
          <p:nvPr>
            <p:ph idx="13"/>
          </p:nvPr>
        </p:nvSpPr>
        <p:spPr/>
        <p:txBody>
          <a:bodyPr/>
          <a:lstStyle/>
          <a:p>
            <a:pPr eaLnBrk="1" hangingPunct="1">
              <a:defRPr/>
            </a:pPr>
            <a:r>
              <a:rPr lang="en-US" altLang="zh-CN" dirty="0">
                <a:sym typeface="+mn-ea"/>
              </a:rPr>
              <a:t>let</a:t>
            </a:r>
            <a:r>
              <a:rPr lang="zh-CN" altLang="en-US" dirty="0">
                <a:sym typeface="+mn-ea"/>
              </a:rPr>
              <a:t>命令</a:t>
            </a:r>
          </a:p>
          <a:p>
            <a:pPr lvl="1" eaLnBrk="1" hangingPunct="1">
              <a:defRPr/>
            </a:pPr>
            <a:r>
              <a:rPr lang="zh-CN" altLang="zh-CN" dirty="0" smtClean="0">
                <a:sym typeface="+mn-ea"/>
              </a:rPr>
              <a:t>声明变量</a:t>
            </a:r>
            <a:endParaRPr lang="en-US" altLang="zh-CN" dirty="0" smtClean="0">
              <a:sym typeface="+mn-ea"/>
            </a:endParaRPr>
          </a:p>
          <a:p>
            <a:pPr lvl="1" eaLnBrk="1" hangingPunct="1">
              <a:defRPr/>
            </a:pPr>
            <a:r>
              <a:rPr lang="zh-CN" altLang="zh-CN" dirty="0" smtClean="0">
                <a:sym typeface="+mn-ea"/>
              </a:rPr>
              <a:t>用法类似于var</a:t>
            </a:r>
            <a:endParaRPr lang="en-US" altLang="zh-CN" dirty="0" smtClean="0">
              <a:sym typeface="+mn-ea"/>
            </a:endParaRPr>
          </a:p>
          <a:p>
            <a:pPr lvl="1" eaLnBrk="1" hangingPunct="1">
              <a:defRPr/>
            </a:pPr>
            <a:r>
              <a:rPr lang="zh-CN" altLang="zh-CN" dirty="0" smtClean="0">
                <a:sym typeface="+mn-ea"/>
              </a:rPr>
              <a:t>但是</a:t>
            </a:r>
            <a:r>
              <a:rPr lang="zh-CN" altLang="en-US" dirty="0" smtClean="0">
                <a:sym typeface="+mn-ea"/>
              </a:rPr>
              <a:t>，</a:t>
            </a:r>
            <a:r>
              <a:rPr lang="zh-CN" altLang="zh-CN" dirty="0" smtClean="0">
                <a:sym typeface="+mn-ea"/>
              </a:rPr>
              <a:t>所声明的变量，只在let命令所在的代码块内有效</a:t>
            </a:r>
            <a:endParaRPr lang="zh-CN" altLang="zh-CN" dirty="0" smtClean="0"/>
          </a:p>
          <a:p>
            <a:r>
              <a:rPr lang="en-US" altLang="zh-CN" dirty="0" err="1">
                <a:sym typeface="+mn-ea"/>
              </a:rPr>
              <a:t>const</a:t>
            </a:r>
            <a:r>
              <a:rPr lang="zh-CN" altLang="en-US" dirty="0">
                <a:sym typeface="+mn-ea"/>
              </a:rPr>
              <a:t>命令</a:t>
            </a:r>
          </a:p>
          <a:p>
            <a:pPr lvl="1"/>
            <a:r>
              <a:rPr lang="zh-CN" altLang="zh-CN" dirty="0" smtClean="0">
                <a:sym typeface="+mn-ea"/>
              </a:rPr>
              <a:t>声明一个只读的常量</a:t>
            </a:r>
            <a:endParaRPr lang="en-US" altLang="zh-CN" dirty="0" smtClean="0">
              <a:sym typeface="+mn-ea"/>
            </a:endParaRPr>
          </a:p>
          <a:p>
            <a:pPr lvl="1"/>
            <a:r>
              <a:rPr lang="zh-CN" altLang="zh-CN" dirty="0" smtClean="0">
                <a:sym typeface="+mn-ea"/>
              </a:rPr>
              <a:t>一旦声明，常量的值就不能改变</a:t>
            </a:r>
            <a:endParaRPr lang="zh-CN" altLang="zh-CN" dirty="0" smtClean="0"/>
          </a:p>
          <a:p>
            <a:endParaRPr lang="en-US" altLang="zh-CN" dirty="0" smtClean="0"/>
          </a:p>
          <a:p>
            <a:endParaRPr lang="zh-CN" altLang="zh-CN" dirty="0" smtClean="0"/>
          </a:p>
          <a:p>
            <a:endParaRPr lang="zh-CN" altLang="zh-CN" dirty="0" smtClean="0"/>
          </a:p>
          <a:p>
            <a:pPr lvl="0"/>
            <a:endParaRPr lang="zh-CN" altLang="en-US" dirty="0" smtClean="0"/>
          </a:p>
          <a:p>
            <a:pPr lvl="2"/>
            <a:endParaRPr lang="en-US" altLang="zh-CN" dirty="0" smtClean="0"/>
          </a:p>
          <a:p>
            <a:pPr lvl="1"/>
            <a:endParaRPr lang="en-US" altLang="zh-CN"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15</a:t>
            </a:fld>
            <a:r>
              <a:rPr lang="en-US" altLang="zh-CN" smtClean="0"/>
              <a:t>/59</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altLang="zh-CN">
                <a:sym typeface="+mn-ea"/>
              </a:rPr>
              <a:t>let</a:t>
            </a:r>
            <a:r>
              <a:rPr lang="zh-CN" altLang="en-US">
                <a:sym typeface="+mn-ea"/>
              </a:rPr>
              <a:t>命令</a:t>
            </a:r>
            <a:r>
              <a:rPr lang="en-US" altLang="zh-CN">
                <a:sym typeface="+mn-ea"/>
              </a:rPr>
              <a:t>-</a:t>
            </a:r>
            <a:r>
              <a:rPr lang="zh-CN" altLang="en-US">
                <a:sym typeface="+mn-ea"/>
              </a:rPr>
              <a:t>基本使用</a:t>
            </a:r>
            <a:endParaRPr lang="zh-CN" altLang="en-US" dirty="0">
              <a:sym typeface="+mn-ea"/>
            </a:endParaRPr>
          </a:p>
        </p:txBody>
      </p:sp>
      <p:sp>
        <p:nvSpPr>
          <p:cNvPr id="477206" name="Rectangle 22"/>
          <p:cNvSpPr>
            <a:spLocks noGrp="1" noChangeArrowheads="1"/>
          </p:cNvSpPr>
          <p:nvPr>
            <p:ph idx="13"/>
          </p:nvPr>
        </p:nvSpPr>
        <p:spPr/>
        <p:txBody>
          <a:bodyPr/>
          <a:lstStyle/>
          <a:p>
            <a:pPr eaLnBrk="1" hangingPunct="1">
              <a:defRPr/>
            </a:pPr>
            <a:r>
              <a:rPr lang="zh-CN" altLang="en-US" dirty="0">
                <a:sym typeface="+mn-ea"/>
              </a:rPr>
              <a:t>使用</a:t>
            </a:r>
            <a:r>
              <a:rPr lang="en-US" altLang="zh-CN" dirty="0">
                <a:sym typeface="+mn-ea"/>
              </a:rPr>
              <a:t>let</a:t>
            </a:r>
            <a:r>
              <a:rPr lang="zh-CN" altLang="en-US" dirty="0">
                <a:sym typeface="+mn-ea"/>
              </a:rPr>
              <a:t>命令声明变量</a:t>
            </a:r>
          </a:p>
          <a:p>
            <a:pPr lvl="1" eaLnBrk="1" hangingPunct="1">
              <a:defRPr/>
            </a:pPr>
            <a:endParaRPr lang="zh-CN" altLang="zh-CN" dirty="0" smtClean="0"/>
          </a:p>
          <a:p>
            <a:endParaRPr lang="en-US" altLang="zh-CN" dirty="0" smtClean="0"/>
          </a:p>
          <a:p>
            <a:endParaRPr lang="zh-CN" altLang="zh-CN" dirty="0" smtClean="0"/>
          </a:p>
          <a:p>
            <a:endParaRPr lang="zh-CN" altLang="zh-CN" dirty="0" smtClean="0"/>
          </a:p>
          <a:p>
            <a:pPr lvl="0"/>
            <a:endParaRPr lang="zh-CN" altLang="en-US" dirty="0" smtClean="0"/>
          </a:p>
          <a:p>
            <a:pPr lvl="2"/>
            <a:endParaRPr lang="en-US" altLang="zh-CN" dirty="0" smtClean="0"/>
          </a:p>
          <a:p>
            <a:pPr lvl="1"/>
            <a:endParaRPr lang="en-US" altLang="zh-CN" dirty="0"/>
          </a:p>
        </p:txBody>
      </p:sp>
      <p:pic>
        <p:nvPicPr>
          <p:cNvPr id="24" name="图片 23" descr="示例"/>
          <p:cNvPicPr>
            <a:picLocks noChangeAspect="1"/>
          </p:cNvPicPr>
          <p:nvPr/>
        </p:nvPicPr>
        <p:blipFill>
          <a:blip r:embed="rId3" cstate="print"/>
          <a:stretch>
            <a:fillRect/>
          </a:stretch>
        </p:blipFill>
        <p:spPr>
          <a:xfrm>
            <a:off x="6087" y="1722044"/>
            <a:ext cx="1800000" cy="448069"/>
          </a:xfrm>
          <a:prstGeom prst="rect">
            <a:avLst/>
          </a:prstGeom>
          <a:ln>
            <a:noFill/>
          </a:ln>
        </p:spPr>
      </p:pic>
      <p:sp>
        <p:nvSpPr>
          <p:cNvPr id="548872" name="AutoShape 8"/>
          <p:cNvSpPr>
            <a:spLocks noChangeArrowheads="1"/>
          </p:cNvSpPr>
          <p:nvPr/>
        </p:nvSpPr>
        <p:spPr bwMode="auto">
          <a:xfrm>
            <a:off x="1000125" y="2353310"/>
            <a:ext cx="7343775" cy="2343150"/>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    var a = 1;</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    let b = 2;</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console.log(a);   //1</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console.log(b);   //ReferenceError: b is not defined</a:t>
            </a:r>
          </a:p>
        </p:txBody>
      </p:sp>
      <p:grpSp>
        <p:nvGrpSpPr>
          <p:cNvPr id="15" name="组合 14"/>
          <p:cNvGrpSpPr/>
          <p:nvPr/>
        </p:nvGrpSpPr>
        <p:grpSpPr>
          <a:xfrm>
            <a:off x="2324963" y="6024458"/>
            <a:ext cx="4048760" cy="428625"/>
            <a:chOff x="1496565" y="6000750"/>
            <a:chExt cx="4048760" cy="428625"/>
          </a:xfrm>
        </p:grpSpPr>
        <p:sp>
          <p:nvSpPr>
            <p:cNvPr id="16" name="圆角矩形 15"/>
            <p:cNvSpPr/>
            <p:nvPr/>
          </p:nvSpPr>
          <p:spPr bwMode="auto">
            <a:xfrm>
              <a:off x="1509666" y="6000750"/>
              <a:ext cx="500043" cy="428625"/>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latin typeface="Arial" panose="020B0604020202020204" pitchFamily="34" charset="0"/>
                <a:cs typeface="Arial" panose="020B0604020202020204" pitchFamily="34" charset="0"/>
              </a:endParaRPr>
            </a:p>
          </p:txBody>
        </p:sp>
        <p:sp>
          <p:nvSpPr>
            <p:cNvPr id="17" name="圆角矩形 16"/>
            <p:cNvSpPr/>
            <p:nvPr/>
          </p:nvSpPr>
          <p:spPr bwMode="auto">
            <a:xfrm>
              <a:off x="2081400" y="6000750"/>
              <a:ext cx="3463925" cy="428625"/>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r">
                <a:defRPr/>
              </a:pPr>
              <a:endParaRPr lang="zh-CN" altLang="en-US" dirty="0">
                <a:latin typeface="Arial" panose="020B0604020202020204" pitchFamily="34" charset="0"/>
                <a:cs typeface="Arial" panose="020B0604020202020204" pitchFamily="34" charset="0"/>
              </a:endParaRPr>
            </a:p>
          </p:txBody>
        </p:sp>
        <p:pic>
          <p:nvPicPr>
            <p:cNvPr id="22"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6565" y="6039254"/>
              <a:ext cx="571479" cy="342074"/>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p:cNvSpPr txBox="1"/>
            <p:nvPr/>
          </p:nvSpPr>
          <p:spPr bwMode="auto">
            <a:xfrm>
              <a:off x="2050732" y="6019948"/>
              <a:ext cx="3446145" cy="337185"/>
            </a:xfrm>
            <a:prstGeom prst="rect">
              <a:avLst/>
            </a:prstGeom>
            <a:noFill/>
            <a:effectLst/>
          </p:spPr>
          <p:txBody>
            <a:bodyPr wrap="none">
              <a:spAutoFit/>
            </a:bodyPr>
            <a:lstStyle/>
            <a:p>
              <a:pPr algn="ctr">
                <a:defRPr/>
              </a:pPr>
              <a:r>
                <a:rPr lang="zh-CN" altLang="en-US" sz="1600" b="1" spc="300" dirty="0">
                  <a:solidFill>
                    <a:srgbClr val="FBFFFE"/>
                  </a:solidFill>
                  <a:latin typeface="Arial" panose="020B0604020202020204" pitchFamily="34" charset="0"/>
                  <a:ea typeface="微软雅黑" panose="020B0503020204020204" pitchFamily="34" charset="-122"/>
                  <a:cs typeface="Arial" panose="020B0604020202020204" pitchFamily="34" charset="0"/>
                </a:rPr>
                <a:t>演示</a:t>
              </a:r>
              <a:r>
                <a:rPr lang="zh-CN" altLang="en-US"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示例</a:t>
              </a:r>
              <a:r>
                <a:rPr lang="en-US" altLang="zh-CN"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1</a:t>
              </a:r>
              <a:r>
                <a:rPr lang="zh-CN" altLang="en-US"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a:t>
              </a:r>
              <a:r>
                <a:rPr lang="en-US" altLang="zh-CN"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let</a:t>
              </a:r>
              <a:r>
                <a:rPr lang="zh-CN" altLang="en-US"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命令</a:t>
              </a:r>
              <a:r>
                <a:rPr lang="en-US" altLang="zh-CN"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a:t>
              </a:r>
              <a:r>
                <a:rPr lang="zh-CN" altLang="en-US"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基本使用</a:t>
              </a:r>
            </a:p>
          </p:txBody>
        </p:sp>
      </p:grpSp>
      <p:sp>
        <p:nvSpPr>
          <p:cNvPr id="3" name="灯片编号占位符 2"/>
          <p:cNvSpPr>
            <a:spLocks noGrp="1"/>
          </p:cNvSpPr>
          <p:nvPr>
            <p:ph type="sldNum" sz="quarter" idx="12"/>
          </p:nvPr>
        </p:nvSpPr>
        <p:spPr/>
        <p:txBody>
          <a:bodyPr/>
          <a:lstStyle/>
          <a:p>
            <a:fld id="{0C913308-F349-4B6D-A68A-DD1791B4A57B}" type="slidenum">
              <a:rPr lang="zh-CN" altLang="en-US" smtClean="0"/>
              <a:pPr/>
              <a:t>16</a:t>
            </a:fld>
            <a:r>
              <a:rPr lang="en-US" altLang="zh-CN" smtClean="0"/>
              <a:t>/59</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altLang="zh-CN">
                <a:sym typeface="+mn-ea"/>
              </a:rPr>
              <a:t>let</a:t>
            </a:r>
            <a:r>
              <a:rPr lang="zh-CN" altLang="en-US">
                <a:sym typeface="+mn-ea"/>
              </a:rPr>
              <a:t>命令</a:t>
            </a:r>
            <a:r>
              <a:rPr lang="en-US" altLang="zh-CN">
                <a:sym typeface="+mn-ea"/>
              </a:rPr>
              <a:t>-</a:t>
            </a:r>
            <a:r>
              <a:rPr lang="zh-CN" altLang="en-US">
                <a:sym typeface="+mn-ea"/>
              </a:rPr>
              <a:t>不存在变量提升</a:t>
            </a:r>
            <a:endParaRPr lang="zh-CN" altLang="en-US" dirty="0">
              <a:sym typeface="+mn-ea"/>
            </a:endParaRPr>
          </a:p>
        </p:txBody>
      </p:sp>
      <p:sp>
        <p:nvSpPr>
          <p:cNvPr id="477206" name="Rectangle 22"/>
          <p:cNvSpPr>
            <a:spLocks noGrp="1" noChangeArrowheads="1"/>
          </p:cNvSpPr>
          <p:nvPr>
            <p:ph idx="13"/>
          </p:nvPr>
        </p:nvSpPr>
        <p:spPr/>
        <p:txBody>
          <a:bodyPr/>
          <a:lstStyle/>
          <a:p>
            <a:pPr eaLnBrk="1" hangingPunct="1">
              <a:defRPr/>
            </a:pPr>
            <a:r>
              <a:rPr lang="zh-CN" altLang="zh-CN" smtClean="0">
                <a:sym typeface="+mn-ea"/>
              </a:rPr>
              <a:t>let命令所声明的变量一定要在声明后使用，否则报错</a:t>
            </a:r>
            <a:endParaRPr lang="zh-CN" altLang="en-US">
              <a:sym typeface="+mn-ea"/>
            </a:endParaRPr>
          </a:p>
          <a:p>
            <a:pPr lvl="1" eaLnBrk="1" hangingPunct="1">
              <a:defRPr/>
            </a:pPr>
            <a:endParaRPr lang="zh-CN" altLang="zh-CN" smtClean="0"/>
          </a:p>
          <a:p>
            <a:endParaRPr lang="en-US" altLang="zh-CN" smtClean="0"/>
          </a:p>
          <a:p>
            <a:endParaRPr lang="zh-CN" altLang="zh-CN" smtClean="0"/>
          </a:p>
          <a:p>
            <a:endParaRPr lang="zh-CN" altLang="zh-CN" smtClean="0"/>
          </a:p>
          <a:p>
            <a:pPr lvl="0"/>
            <a:endParaRPr lang="zh-CN" altLang="en-US" smtClean="0"/>
          </a:p>
          <a:p>
            <a:pPr lvl="2"/>
            <a:endParaRPr lang="en-US" altLang="zh-CN" smtClean="0"/>
          </a:p>
          <a:p>
            <a:pPr lvl="1"/>
            <a:endParaRPr lang="en-US" altLang="zh-CN" dirty="0"/>
          </a:p>
        </p:txBody>
      </p:sp>
      <p:pic>
        <p:nvPicPr>
          <p:cNvPr id="24" name="图片 23" descr="示例"/>
          <p:cNvPicPr>
            <a:picLocks noChangeAspect="1"/>
          </p:cNvPicPr>
          <p:nvPr/>
        </p:nvPicPr>
        <p:blipFill>
          <a:blip r:embed="rId3" cstate="print"/>
          <a:stretch>
            <a:fillRect/>
          </a:stretch>
        </p:blipFill>
        <p:spPr>
          <a:xfrm>
            <a:off x="6087" y="1722044"/>
            <a:ext cx="1800000" cy="448069"/>
          </a:xfrm>
          <a:prstGeom prst="rect">
            <a:avLst/>
          </a:prstGeom>
          <a:ln>
            <a:noFill/>
          </a:ln>
        </p:spPr>
      </p:pic>
      <p:sp>
        <p:nvSpPr>
          <p:cNvPr id="548872" name="AutoShape 8"/>
          <p:cNvSpPr>
            <a:spLocks noChangeArrowheads="1"/>
          </p:cNvSpPr>
          <p:nvPr/>
        </p:nvSpPr>
        <p:spPr bwMode="auto">
          <a:xfrm>
            <a:off x="1000125" y="2353310"/>
            <a:ext cx="7343775" cy="2733675"/>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//使用var的情况</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console.log(a);  //undefined</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var a = 1;</a:t>
            </a:r>
          </a:p>
          <a:p>
            <a:pPr defTabSz="381000">
              <a:lnSpc>
                <a:spcPct val="130000"/>
              </a:lnSpc>
              <a:buClr>
                <a:schemeClr val="folHlink"/>
              </a:buClr>
              <a:buSzPct val="60000"/>
              <a:buFont typeface="Wingdings" panose="05000000000000000000" pitchFamily="2" charset="2"/>
              <a:buNone/>
              <a:defRPr/>
            </a:pPr>
            <a:endPar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endParaRP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//使用let的情况</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console.log(b);  //ReferenceError: b is not defined</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let b = 2;</a:t>
            </a:r>
          </a:p>
        </p:txBody>
      </p:sp>
      <p:grpSp>
        <p:nvGrpSpPr>
          <p:cNvPr id="15" name="组合 14"/>
          <p:cNvGrpSpPr/>
          <p:nvPr/>
        </p:nvGrpSpPr>
        <p:grpSpPr>
          <a:xfrm>
            <a:off x="2355443" y="5927938"/>
            <a:ext cx="5316220" cy="428625"/>
            <a:chOff x="1496565" y="6000750"/>
            <a:chExt cx="5316220" cy="428625"/>
          </a:xfrm>
        </p:grpSpPr>
        <p:sp>
          <p:nvSpPr>
            <p:cNvPr id="16" name="圆角矩形 15"/>
            <p:cNvSpPr/>
            <p:nvPr/>
          </p:nvSpPr>
          <p:spPr bwMode="auto">
            <a:xfrm>
              <a:off x="1509666" y="6000750"/>
              <a:ext cx="500043" cy="428625"/>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latin typeface="Arial" panose="020B0604020202020204" pitchFamily="34" charset="0"/>
                <a:cs typeface="Arial" panose="020B0604020202020204" pitchFamily="34" charset="0"/>
              </a:endParaRPr>
            </a:p>
          </p:txBody>
        </p:sp>
        <p:sp>
          <p:nvSpPr>
            <p:cNvPr id="17" name="圆角矩形 16"/>
            <p:cNvSpPr/>
            <p:nvPr/>
          </p:nvSpPr>
          <p:spPr bwMode="auto">
            <a:xfrm>
              <a:off x="2081400" y="6000750"/>
              <a:ext cx="4731385" cy="428625"/>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r">
                <a:defRPr/>
              </a:pPr>
              <a:endParaRPr lang="zh-CN" altLang="en-US" dirty="0">
                <a:latin typeface="Arial" panose="020B0604020202020204" pitchFamily="34" charset="0"/>
                <a:cs typeface="Arial" panose="020B0604020202020204" pitchFamily="34" charset="0"/>
              </a:endParaRPr>
            </a:p>
          </p:txBody>
        </p:sp>
        <p:pic>
          <p:nvPicPr>
            <p:cNvPr id="22"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6565" y="6039254"/>
              <a:ext cx="571479" cy="342074"/>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p:cNvSpPr txBox="1"/>
            <p:nvPr/>
          </p:nvSpPr>
          <p:spPr bwMode="auto">
            <a:xfrm>
              <a:off x="2123310" y="6072505"/>
              <a:ext cx="4448175" cy="337185"/>
            </a:xfrm>
            <a:prstGeom prst="rect">
              <a:avLst/>
            </a:prstGeom>
            <a:noFill/>
            <a:effectLst/>
          </p:spPr>
          <p:txBody>
            <a:bodyPr wrap="square">
              <a:spAutoFit/>
            </a:bodyPr>
            <a:lstStyle/>
            <a:p>
              <a:pPr algn="ctr">
                <a:defRPr/>
              </a:pPr>
              <a:r>
                <a:rPr lang="zh-CN" altLang="en-US" sz="1600" b="1" spc="300" dirty="0">
                  <a:solidFill>
                    <a:srgbClr val="FBFFFE"/>
                  </a:solidFill>
                  <a:latin typeface="Arial" panose="020B0604020202020204" pitchFamily="34" charset="0"/>
                  <a:ea typeface="微软雅黑" panose="020B0503020204020204" pitchFamily="34" charset="-122"/>
                  <a:cs typeface="Arial" panose="020B0604020202020204" pitchFamily="34" charset="0"/>
                </a:rPr>
                <a:t>演示</a:t>
              </a:r>
              <a:r>
                <a:rPr lang="zh-CN" altLang="en-US"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示例</a:t>
              </a:r>
              <a:r>
                <a:rPr lang="en-US" altLang="zh-CN"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2</a:t>
              </a:r>
              <a:r>
                <a:rPr lang="zh-CN" altLang="en-US"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a:t>
              </a:r>
              <a:r>
                <a:rPr lang="en-US" altLang="zh-CN"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let</a:t>
              </a:r>
              <a:r>
                <a:rPr lang="zh-CN" altLang="en-US"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命令</a:t>
              </a:r>
              <a:r>
                <a:rPr lang="en-US" altLang="zh-CN"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a:t>
              </a:r>
              <a:r>
                <a:rPr lang="zh-CN" altLang="en-US"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不存在变量提升</a:t>
              </a:r>
            </a:p>
          </p:txBody>
        </p:sp>
      </p:grpSp>
      <p:sp>
        <p:nvSpPr>
          <p:cNvPr id="3" name="灯片编号占位符 2"/>
          <p:cNvSpPr>
            <a:spLocks noGrp="1"/>
          </p:cNvSpPr>
          <p:nvPr>
            <p:ph type="sldNum" sz="quarter" idx="12"/>
          </p:nvPr>
        </p:nvSpPr>
        <p:spPr/>
        <p:txBody>
          <a:bodyPr/>
          <a:lstStyle/>
          <a:p>
            <a:fld id="{0C913308-F349-4B6D-A68A-DD1791B4A57B}" type="slidenum">
              <a:rPr lang="zh-CN" altLang="en-US" smtClean="0"/>
              <a:pPr/>
              <a:t>17</a:t>
            </a:fld>
            <a:r>
              <a:rPr lang="en-US" altLang="zh-CN" smtClean="0"/>
              <a:t>/59</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altLang="zh-CN">
                <a:sym typeface="+mn-ea"/>
              </a:rPr>
              <a:t>let</a:t>
            </a:r>
            <a:r>
              <a:rPr lang="zh-CN" altLang="en-US">
                <a:sym typeface="+mn-ea"/>
              </a:rPr>
              <a:t>命令</a:t>
            </a:r>
            <a:r>
              <a:rPr lang="en-US" altLang="zh-CN">
                <a:sym typeface="+mn-ea"/>
              </a:rPr>
              <a:t>-</a:t>
            </a:r>
            <a:r>
              <a:rPr lang="zh-CN" altLang="zh-CN" smtClean="0">
                <a:sym typeface="+mn-ea"/>
              </a:rPr>
              <a:t>暂时性死区</a:t>
            </a:r>
            <a:endParaRPr lang="zh-CN" altLang="en-US" dirty="0">
              <a:sym typeface="+mn-ea"/>
            </a:endParaRPr>
          </a:p>
        </p:txBody>
      </p:sp>
      <p:sp>
        <p:nvSpPr>
          <p:cNvPr id="477206" name="Rectangle 22"/>
          <p:cNvSpPr>
            <a:spLocks noGrp="1" noChangeArrowheads="1"/>
          </p:cNvSpPr>
          <p:nvPr>
            <p:ph idx="13"/>
          </p:nvPr>
        </p:nvSpPr>
        <p:spPr/>
        <p:txBody>
          <a:bodyPr/>
          <a:lstStyle/>
          <a:p>
            <a:pPr eaLnBrk="1" hangingPunct="1">
              <a:defRPr/>
            </a:pPr>
            <a:r>
              <a:rPr lang="zh-CN" altLang="zh-CN" dirty="0" smtClean="0">
                <a:sym typeface="+mn-ea"/>
              </a:rPr>
              <a:t>在代码块内，使用let命令声明变量之前，该变量都是不可用的</a:t>
            </a:r>
            <a:endParaRPr lang="en-US" altLang="zh-CN" dirty="0" smtClean="0">
              <a:sym typeface="+mn-ea"/>
            </a:endParaRPr>
          </a:p>
          <a:p>
            <a:pPr eaLnBrk="1" hangingPunct="1">
              <a:defRPr/>
            </a:pPr>
            <a:r>
              <a:rPr lang="zh-CN" altLang="zh-CN" dirty="0" smtClean="0">
                <a:sym typeface="+mn-ea"/>
              </a:rPr>
              <a:t>在语法上，称为“暂时性死区”</a:t>
            </a:r>
            <a:endParaRPr lang="zh-CN" altLang="en-US" dirty="0">
              <a:sym typeface="+mn-ea"/>
            </a:endParaRPr>
          </a:p>
          <a:p>
            <a:pPr lvl="1" eaLnBrk="1" hangingPunct="1">
              <a:defRPr/>
            </a:pPr>
            <a:endParaRPr lang="zh-CN" altLang="zh-CN" dirty="0" smtClean="0"/>
          </a:p>
          <a:p>
            <a:endParaRPr lang="en-US" altLang="zh-CN" dirty="0" smtClean="0"/>
          </a:p>
          <a:p>
            <a:endParaRPr lang="zh-CN" altLang="zh-CN" dirty="0" smtClean="0"/>
          </a:p>
          <a:p>
            <a:endParaRPr lang="zh-CN" altLang="zh-CN" dirty="0" smtClean="0"/>
          </a:p>
          <a:p>
            <a:pPr lvl="0"/>
            <a:endParaRPr lang="zh-CN" altLang="en-US" dirty="0" smtClean="0"/>
          </a:p>
          <a:p>
            <a:pPr lvl="2"/>
            <a:endParaRPr lang="en-US" altLang="zh-CN" dirty="0" smtClean="0"/>
          </a:p>
          <a:p>
            <a:pPr lvl="1"/>
            <a:endParaRPr lang="en-US" altLang="zh-CN" dirty="0"/>
          </a:p>
        </p:txBody>
      </p:sp>
      <p:pic>
        <p:nvPicPr>
          <p:cNvPr id="24" name="图片 23" descr="示例"/>
          <p:cNvPicPr>
            <a:picLocks noChangeAspect="1"/>
          </p:cNvPicPr>
          <p:nvPr/>
        </p:nvPicPr>
        <p:blipFill>
          <a:blip r:embed="rId3" cstate="print"/>
          <a:stretch>
            <a:fillRect/>
          </a:stretch>
        </p:blipFill>
        <p:spPr>
          <a:xfrm>
            <a:off x="6087" y="2009064"/>
            <a:ext cx="1800000" cy="448069"/>
          </a:xfrm>
          <a:prstGeom prst="rect">
            <a:avLst/>
          </a:prstGeom>
          <a:ln>
            <a:noFill/>
          </a:ln>
        </p:spPr>
      </p:pic>
      <p:sp>
        <p:nvSpPr>
          <p:cNvPr id="548872" name="AutoShape 8"/>
          <p:cNvSpPr>
            <a:spLocks noChangeArrowheads="1"/>
          </p:cNvSpPr>
          <p:nvPr/>
        </p:nvSpPr>
        <p:spPr bwMode="auto">
          <a:xfrm>
            <a:off x="928370" y="2529205"/>
            <a:ext cx="7343775" cy="3288030"/>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if (true) {</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    // 暂时性死区开始</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    tmp = 'abc'; // ReferenceError</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    console.log(tmp); // ReferenceError</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    let tmp; // TDZ结束</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    console.log(tmp); // undefined</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    tmp = 123;</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    console.log(tmp); // 123</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a:t>
            </a:r>
          </a:p>
        </p:txBody>
      </p:sp>
      <p:grpSp>
        <p:nvGrpSpPr>
          <p:cNvPr id="15" name="组合 14"/>
          <p:cNvGrpSpPr/>
          <p:nvPr/>
        </p:nvGrpSpPr>
        <p:grpSpPr>
          <a:xfrm>
            <a:off x="2355443" y="5927938"/>
            <a:ext cx="5316220" cy="428625"/>
            <a:chOff x="1496565" y="6000750"/>
            <a:chExt cx="5316220" cy="428625"/>
          </a:xfrm>
        </p:grpSpPr>
        <p:sp>
          <p:nvSpPr>
            <p:cNvPr id="16" name="圆角矩形 15"/>
            <p:cNvSpPr/>
            <p:nvPr/>
          </p:nvSpPr>
          <p:spPr bwMode="auto">
            <a:xfrm>
              <a:off x="1509666" y="6000750"/>
              <a:ext cx="500043" cy="428625"/>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latin typeface="Arial" panose="020B0604020202020204" pitchFamily="34" charset="0"/>
                <a:cs typeface="Arial" panose="020B0604020202020204" pitchFamily="34" charset="0"/>
              </a:endParaRPr>
            </a:p>
          </p:txBody>
        </p:sp>
        <p:sp>
          <p:nvSpPr>
            <p:cNvPr id="17" name="圆角矩形 16"/>
            <p:cNvSpPr/>
            <p:nvPr/>
          </p:nvSpPr>
          <p:spPr bwMode="auto">
            <a:xfrm>
              <a:off x="2081400" y="6000750"/>
              <a:ext cx="4731385" cy="428625"/>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r">
                <a:defRPr/>
              </a:pPr>
              <a:endParaRPr lang="zh-CN" altLang="en-US" dirty="0">
                <a:latin typeface="Arial" panose="020B0604020202020204" pitchFamily="34" charset="0"/>
                <a:cs typeface="Arial" panose="020B0604020202020204" pitchFamily="34" charset="0"/>
              </a:endParaRPr>
            </a:p>
          </p:txBody>
        </p:sp>
        <p:pic>
          <p:nvPicPr>
            <p:cNvPr id="22"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6565" y="6039254"/>
              <a:ext cx="571479" cy="342074"/>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p:cNvSpPr txBox="1"/>
            <p:nvPr/>
          </p:nvSpPr>
          <p:spPr bwMode="auto">
            <a:xfrm>
              <a:off x="2123310" y="6072505"/>
              <a:ext cx="4448175" cy="337185"/>
            </a:xfrm>
            <a:prstGeom prst="rect">
              <a:avLst/>
            </a:prstGeom>
            <a:noFill/>
            <a:effectLst/>
          </p:spPr>
          <p:txBody>
            <a:bodyPr wrap="square">
              <a:spAutoFit/>
            </a:bodyPr>
            <a:lstStyle/>
            <a:p>
              <a:pPr algn="ctr">
                <a:defRPr/>
              </a:pPr>
              <a:r>
                <a:rPr lang="zh-CN" altLang="en-US" sz="1600" b="1" spc="300" dirty="0">
                  <a:solidFill>
                    <a:srgbClr val="FBFFFE"/>
                  </a:solidFill>
                  <a:latin typeface="Arial" panose="020B0604020202020204" pitchFamily="34" charset="0"/>
                  <a:ea typeface="微软雅黑" panose="020B0503020204020204" pitchFamily="34" charset="-122"/>
                  <a:cs typeface="Arial" panose="020B0604020202020204" pitchFamily="34" charset="0"/>
                </a:rPr>
                <a:t>演示</a:t>
              </a:r>
              <a:r>
                <a:rPr lang="zh-CN" altLang="en-US"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示例</a:t>
              </a:r>
              <a:r>
                <a:rPr lang="en-US" altLang="zh-CN"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3</a:t>
              </a:r>
              <a:r>
                <a:rPr lang="zh-CN" altLang="en-US"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a:t>
              </a:r>
              <a:r>
                <a:rPr lang="en-US" altLang="zh-CN"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let</a:t>
              </a:r>
              <a:r>
                <a:rPr lang="zh-CN" altLang="en-US"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命令</a:t>
              </a:r>
              <a:r>
                <a:rPr lang="en-US" altLang="zh-CN"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a:t>
              </a:r>
              <a:r>
                <a:rPr lang="zh-CN" altLang="en-US"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暂时性死区</a:t>
              </a:r>
            </a:p>
          </p:txBody>
        </p:sp>
      </p:grpSp>
      <p:sp>
        <p:nvSpPr>
          <p:cNvPr id="3" name="灯片编号占位符 2"/>
          <p:cNvSpPr>
            <a:spLocks noGrp="1"/>
          </p:cNvSpPr>
          <p:nvPr>
            <p:ph type="sldNum" sz="quarter" idx="12"/>
          </p:nvPr>
        </p:nvSpPr>
        <p:spPr/>
        <p:txBody>
          <a:bodyPr/>
          <a:lstStyle/>
          <a:p>
            <a:fld id="{0C913308-F349-4B6D-A68A-DD1791B4A57B}" type="slidenum">
              <a:rPr lang="zh-CN" altLang="en-US" smtClean="0"/>
              <a:pPr/>
              <a:t>18</a:t>
            </a:fld>
            <a:r>
              <a:rPr lang="en-US" altLang="zh-CN" smtClean="0"/>
              <a:t>/59</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altLang="zh-CN">
                <a:sym typeface="+mn-ea"/>
              </a:rPr>
              <a:t>let</a:t>
            </a:r>
            <a:r>
              <a:rPr lang="zh-CN" altLang="en-US">
                <a:sym typeface="+mn-ea"/>
              </a:rPr>
              <a:t>命令</a:t>
            </a:r>
            <a:r>
              <a:rPr lang="en-US" altLang="zh-CN">
                <a:sym typeface="+mn-ea"/>
              </a:rPr>
              <a:t>-</a:t>
            </a:r>
            <a:r>
              <a:rPr lang="zh-CN" altLang="en-US">
                <a:sym typeface="+mn-ea"/>
              </a:rPr>
              <a:t>不允许重复声明</a:t>
            </a:r>
            <a:endParaRPr lang="zh-CN" altLang="en-US" dirty="0">
              <a:sym typeface="+mn-ea"/>
            </a:endParaRPr>
          </a:p>
        </p:txBody>
      </p:sp>
      <p:sp>
        <p:nvSpPr>
          <p:cNvPr id="477206" name="Rectangle 22"/>
          <p:cNvSpPr>
            <a:spLocks noGrp="1" noChangeArrowheads="1"/>
          </p:cNvSpPr>
          <p:nvPr>
            <p:ph idx="13"/>
          </p:nvPr>
        </p:nvSpPr>
        <p:spPr/>
        <p:txBody>
          <a:bodyPr/>
          <a:lstStyle/>
          <a:p>
            <a:pPr>
              <a:defRPr/>
            </a:pPr>
            <a:r>
              <a:rPr lang="zh-CN" altLang="zh-CN" dirty="0" smtClean="0">
                <a:sym typeface="+mn-ea"/>
              </a:rPr>
              <a:t>let</a:t>
            </a:r>
            <a:r>
              <a:rPr lang="zh-CN" altLang="en-US" dirty="0">
                <a:sym typeface="+mn-ea"/>
              </a:rPr>
              <a:t>命令</a:t>
            </a:r>
            <a:r>
              <a:rPr lang="zh-CN" altLang="zh-CN" dirty="0" smtClean="0">
                <a:sym typeface="+mn-ea"/>
              </a:rPr>
              <a:t>不允许在相同作用域内，重复声明同一个变量</a:t>
            </a:r>
            <a:endParaRPr lang="zh-CN" altLang="en-US" dirty="0">
              <a:sym typeface="+mn-ea"/>
            </a:endParaRPr>
          </a:p>
          <a:p>
            <a:pPr lvl="1" eaLnBrk="1" hangingPunct="1">
              <a:defRPr/>
            </a:pPr>
            <a:endParaRPr lang="zh-CN" altLang="zh-CN" dirty="0" smtClean="0"/>
          </a:p>
          <a:p>
            <a:endParaRPr lang="en-US" altLang="zh-CN" dirty="0" smtClean="0"/>
          </a:p>
          <a:p>
            <a:endParaRPr lang="zh-CN" altLang="zh-CN" dirty="0" smtClean="0"/>
          </a:p>
          <a:p>
            <a:endParaRPr lang="zh-CN" altLang="zh-CN" dirty="0" smtClean="0"/>
          </a:p>
          <a:p>
            <a:pPr lvl="0"/>
            <a:endParaRPr lang="zh-CN" altLang="en-US" dirty="0" smtClean="0"/>
          </a:p>
          <a:p>
            <a:pPr lvl="2"/>
            <a:endParaRPr lang="en-US" altLang="zh-CN" dirty="0" smtClean="0"/>
          </a:p>
          <a:p>
            <a:pPr lvl="1"/>
            <a:endParaRPr lang="en-US" altLang="zh-CN" dirty="0"/>
          </a:p>
        </p:txBody>
      </p:sp>
      <p:pic>
        <p:nvPicPr>
          <p:cNvPr id="24" name="图片 23" descr="示例"/>
          <p:cNvPicPr>
            <a:picLocks noChangeAspect="1"/>
          </p:cNvPicPr>
          <p:nvPr/>
        </p:nvPicPr>
        <p:blipFill>
          <a:blip r:embed="rId3" cstate="print"/>
          <a:stretch>
            <a:fillRect/>
          </a:stretch>
        </p:blipFill>
        <p:spPr>
          <a:xfrm>
            <a:off x="6087" y="2009064"/>
            <a:ext cx="1800000" cy="448069"/>
          </a:xfrm>
          <a:prstGeom prst="rect">
            <a:avLst/>
          </a:prstGeom>
          <a:ln>
            <a:noFill/>
          </a:ln>
        </p:spPr>
      </p:pic>
      <p:sp>
        <p:nvSpPr>
          <p:cNvPr id="548872" name="AutoShape 8"/>
          <p:cNvSpPr>
            <a:spLocks noChangeArrowheads="1"/>
          </p:cNvSpPr>
          <p:nvPr/>
        </p:nvSpPr>
        <p:spPr bwMode="auto">
          <a:xfrm>
            <a:off x="742315" y="2658110"/>
            <a:ext cx="7343775" cy="2317115"/>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let a = 1;</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let a = 2;</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console.log(a);  // Identifier 'a' has already been declared</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var b = 3;</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var b = 4;</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console.log(b);  // 4</a:t>
            </a:r>
          </a:p>
        </p:txBody>
      </p:sp>
      <p:grpSp>
        <p:nvGrpSpPr>
          <p:cNvPr id="15" name="组合 14"/>
          <p:cNvGrpSpPr/>
          <p:nvPr/>
        </p:nvGrpSpPr>
        <p:grpSpPr>
          <a:xfrm>
            <a:off x="2355443" y="5927938"/>
            <a:ext cx="5316220" cy="428625"/>
            <a:chOff x="1496565" y="6000750"/>
            <a:chExt cx="5316220" cy="428625"/>
          </a:xfrm>
        </p:grpSpPr>
        <p:sp>
          <p:nvSpPr>
            <p:cNvPr id="16" name="圆角矩形 15"/>
            <p:cNvSpPr/>
            <p:nvPr/>
          </p:nvSpPr>
          <p:spPr bwMode="auto">
            <a:xfrm>
              <a:off x="1509666" y="6000750"/>
              <a:ext cx="500043" cy="428625"/>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latin typeface="Arial" panose="020B0604020202020204" pitchFamily="34" charset="0"/>
                <a:cs typeface="Arial" panose="020B0604020202020204" pitchFamily="34" charset="0"/>
              </a:endParaRPr>
            </a:p>
          </p:txBody>
        </p:sp>
        <p:sp>
          <p:nvSpPr>
            <p:cNvPr id="17" name="圆角矩形 16"/>
            <p:cNvSpPr/>
            <p:nvPr/>
          </p:nvSpPr>
          <p:spPr bwMode="auto">
            <a:xfrm>
              <a:off x="2081400" y="6000750"/>
              <a:ext cx="4731385" cy="428625"/>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r">
                <a:defRPr/>
              </a:pPr>
              <a:endParaRPr lang="zh-CN" altLang="en-US" dirty="0">
                <a:latin typeface="Arial" panose="020B0604020202020204" pitchFamily="34" charset="0"/>
                <a:cs typeface="Arial" panose="020B0604020202020204" pitchFamily="34" charset="0"/>
              </a:endParaRPr>
            </a:p>
          </p:txBody>
        </p:sp>
        <p:pic>
          <p:nvPicPr>
            <p:cNvPr id="22"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6565" y="6039254"/>
              <a:ext cx="571479" cy="342074"/>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p:cNvSpPr txBox="1"/>
            <p:nvPr/>
          </p:nvSpPr>
          <p:spPr bwMode="auto">
            <a:xfrm>
              <a:off x="2123310" y="6072505"/>
              <a:ext cx="4448175" cy="337185"/>
            </a:xfrm>
            <a:prstGeom prst="rect">
              <a:avLst/>
            </a:prstGeom>
            <a:noFill/>
            <a:effectLst/>
          </p:spPr>
          <p:txBody>
            <a:bodyPr wrap="square">
              <a:spAutoFit/>
            </a:bodyPr>
            <a:lstStyle/>
            <a:p>
              <a:pPr algn="ctr">
                <a:defRPr/>
              </a:pPr>
              <a:r>
                <a:rPr lang="zh-CN" altLang="en-US" sz="1600" b="1" spc="300" dirty="0">
                  <a:solidFill>
                    <a:srgbClr val="FBFFFE"/>
                  </a:solidFill>
                  <a:latin typeface="Arial" panose="020B0604020202020204" pitchFamily="34" charset="0"/>
                  <a:ea typeface="微软雅黑" panose="020B0503020204020204" pitchFamily="34" charset="-122"/>
                  <a:cs typeface="Arial" panose="020B0604020202020204" pitchFamily="34" charset="0"/>
                </a:rPr>
                <a:t>演示</a:t>
              </a:r>
              <a:r>
                <a:rPr lang="zh-CN" altLang="en-US"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示例</a:t>
              </a:r>
              <a:r>
                <a:rPr lang="en-US" altLang="zh-CN"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4</a:t>
              </a:r>
              <a:r>
                <a:rPr lang="zh-CN" altLang="en-US"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a:t>
              </a:r>
              <a:r>
                <a:rPr lang="en-US" altLang="zh-CN"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let</a:t>
              </a:r>
              <a:r>
                <a:rPr lang="zh-CN" altLang="en-US"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命令</a:t>
              </a:r>
              <a:r>
                <a:rPr lang="en-US" altLang="zh-CN"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a:t>
              </a:r>
              <a:r>
                <a:rPr lang="zh-CN" altLang="en-US"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不允许重复声明</a:t>
              </a:r>
            </a:p>
          </p:txBody>
        </p:sp>
      </p:grpSp>
      <p:sp>
        <p:nvSpPr>
          <p:cNvPr id="3" name="灯片编号占位符 2"/>
          <p:cNvSpPr>
            <a:spLocks noGrp="1"/>
          </p:cNvSpPr>
          <p:nvPr>
            <p:ph type="sldNum" sz="quarter" idx="12"/>
          </p:nvPr>
        </p:nvSpPr>
        <p:spPr/>
        <p:txBody>
          <a:bodyPr/>
          <a:lstStyle/>
          <a:p>
            <a:fld id="{0C913308-F349-4B6D-A68A-DD1791B4A57B}" type="slidenum">
              <a:rPr lang="zh-CN" altLang="en-US" smtClean="0"/>
              <a:pPr/>
              <a:t>19</a:t>
            </a:fld>
            <a:r>
              <a:rPr lang="en-US" altLang="zh-CN" smtClean="0"/>
              <a:t>/59</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80" name="Rectangle 4"/>
          <p:cNvSpPr>
            <a:spLocks noGrp="1" noChangeArrowheads="1"/>
          </p:cNvSpPr>
          <p:nvPr>
            <p:ph type="title"/>
          </p:nvPr>
        </p:nvSpPr>
        <p:spPr/>
        <p:txBody>
          <a:bodyPr/>
          <a:lstStyle/>
          <a:p>
            <a:r>
              <a:rPr lang="zh-CN" smtClean="0"/>
              <a:t>预习检查</a:t>
            </a:r>
            <a:endParaRPr lang="zh-CN" dirty="0"/>
          </a:p>
        </p:txBody>
      </p:sp>
      <p:sp>
        <p:nvSpPr>
          <p:cNvPr id="3" name="内容占位符 2"/>
          <p:cNvSpPr>
            <a:spLocks noGrp="1"/>
          </p:cNvSpPr>
          <p:nvPr>
            <p:ph idx="13"/>
          </p:nvPr>
        </p:nvSpPr>
        <p:spPr/>
        <p:txBody>
          <a:bodyPr/>
          <a:lstStyle/>
          <a:p>
            <a:r>
              <a:rPr lang="en-US" altLang="zh-CN" smtClean="0"/>
              <a:t>let</a:t>
            </a:r>
            <a:r>
              <a:rPr lang="zh-CN" altLang="en-US" smtClean="0"/>
              <a:t>命令的特性有哪些？</a:t>
            </a:r>
          </a:p>
          <a:p>
            <a:r>
              <a:rPr lang="en-US" altLang="zh-CN" smtClean="0">
                <a:sym typeface="+mn-ea"/>
              </a:rPr>
              <a:t>ES6</a:t>
            </a:r>
            <a:r>
              <a:rPr lang="zh-CN" altLang="en-US" smtClean="0">
                <a:sym typeface="+mn-ea"/>
              </a:rPr>
              <a:t>中常用的解构赋值有哪些？</a:t>
            </a:r>
            <a:endParaRPr lang="zh-CN" altLang="en-US" smtClean="0"/>
          </a:p>
          <a:p>
            <a:r>
              <a:rPr lang="zh-CN" altLang="en-US" smtClean="0"/>
              <a:t>箭头函数的特点有哪些？</a:t>
            </a:r>
            <a:endParaRPr lang="zh-CN" altLang="en-US" dirty="0"/>
          </a:p>
        </p:txBody>
      </p:sp>
      <p:pic>
        <p:nvPicPr>
          <p:cNvPr id="11" name="图片 10" descr="集中测试"/>
          <p:cNvPicPr>
            <a:picLocks noChangeAspect="1"/>
          </p:cNvPicPr>
          <p:nvPr/>
        </p:nvPicPr>
        <p:blipFill>
          <a:blip r:embed="rId3" cstate="print"/>
          <a:stretch>
            <a:fillRect/>
          </a:stretch>
        </p:blipFill>
        <p:spPr>
          <a:xfrm>
            <a:off x="-36512" y="692696"/>
            <a:ext cx="1800000" cy="448069"/>
          </a:xfrm>
          <a:prstGeom prst="rect">
            <a:avLst/>
          </a:prstGeom>
          <a:ln>
            <a:noFill/>
          </a:ln>
        </p:spPr>
      </p:pic>
      <p:sp>
        <p:nvSpPr>
          <p:cNvPr id="4" name="灯片编号占位符 3"/>
          <p:cNvSpPr>
            <a:spLocks noGrp="1"/>
          </p:cNvSpPr>
          <p:nvPr>
            <p:ph type="sldNum" sz="quarter" idx="12"/>
          </p:nvPr>
        </p:nvSpPr>
        <p:spPr/>
        <p:txBody>
          <a:bodyPr/>
          <a:lstStyle/>
          <a:p>
            <a:fld id="{0C913308-F349-4B6D-A68A-DD1791B4A57B}" type="slidenum">
              <a:rPr lang="zh-CN" altLang="en-US" smtClean="0"/>
              <a:pPr/>
              <a:t>2</a:t>
            </a:fld>
            <a:r>
              <a:rPr lang="en-US" altLang="zh-CN" smtClean="0"/>
              <a:t>/59</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altLang="zh-CN">
                <a:sym typeface="+mn-ea"/>
              </a:rPr>
              <a:t>let</a:t>
            </a:r>
            <a:r>
              <a:rPr lang="zh-CN" altLang="en-US">
                <a:sym typeface="+mn-ea"/>
              </a:rPr>
              <a:t>命令</a:t>
            </a:r>
            <a:r>
              <a:rPr lang="en-US" altLang="zh-CN">
                <a:sym typeface="+mn-ea"/>
              </a:rPr>
              <a:t>-</a:t>
            </a:r>
            <a:r>
              <a:rPr lang="zh-CN" altLang="en-US">
                <a:sym typeface="+mn-ea"/>
              </a:rPr>
              <a:t>块级作用域</a:t>
            </a:r>
            <a:endParaRPr lang="zh-CN" altLang="en-US" dirty="0">
              <a:sym typeface="+mn-ea"/>
            </a:endParaRPr>
          </a:p>
        </p:txBody>
      </p:sp>
      <p:sp>
        <p:nvSpPr>
          <p:cNvPr id="477206" name="Rectangle 22"/>
          <p:cNvSpPr>
            <a:spLocks noGrp="1" noChangeArrowheads="1"/>
          </p:cNvSpPr>
          <p:nvPr>
            <p:ph idx="13"/>
          </p:nvPr>
        </p:nvSpPr>
        <p:spPr/>
        <p:txBody>
          <a:bodyPr/>
          <a:lstStyle/>
          <a:p>
            <a:pPr eaLnBrk="1" hangingPunct="1">
              <a:defRPr/>
            </a:pPr>
            <a:r>
              <a:rPr lang="zh-CN" altLang="zh-CN" sz="2000" dirty="0" smtClean="0">
                <a:sym typeface="+mn-ea"/>
              </a:rPr>
              <a:t>在ES6中，为什么新增</a:t>
            </a:r>
            <a:r>
              <a:rPr lang="zh-CN" altLang="en-US" sz="2000" dirty="0" smtClean="0">
                <a:sym typeface="+mn-ea"/>
              </a:rPr>
              <a:t>了</a:t>
            </a:r>
            <a:r>
              <a:rPr lang="zh-CN" altLang="zh-CN" sz="2000" dirty="0" smtClean="0">
                <a:sym typeface="+mn-ea"/>
              </a:rPr>
              <a:t>块级作用域？</a:t>
            </a:r>
            <a:endParaRPr lang="zh-CN" altLang="zh-CN" sz="2000" dirty="0" smtClean="0"/>
          </a:p>
          <a:p>
            <a:pPr lvl="1"/>
            <a:r>
              <a:rPr lang="zh-CN" altLang="zh-CN" sz="2000" dirty="0" smtClean="0">
                <a:sym typeface="+mn-ea"/>
              </a:rPr>
              <a:t>内层变量可能会覆盖外层变量</a:t>
            </a:r>
            <a:endParaRPr lang="zh-CN" altLang="zh-CN" sz="2000" dirty="0" smtClean="0"/>
          </a:p>
          <a:p>
            <a:pPr lvl="1"/>
            <a:r>
              <a:rPr lang="zh-CN" altLang="zh-CN" sz="2000" dirty="0" smtClean="0">
                <a:sym typeface="+mn-ea"/>
              </a:rPr>
              <a:t>用来计数的循环变量泄露为全局变量</a:t>
            </a:r>
            <a:endParaRPr lang="zh-CN" altLang="en-US" dirty="0">
              <a:sym typeface="+mn-ea"/>
            </a:endParaRPr>
          </a:p>
          <a:p>
            <a:pPr lvl="1" eaLnBrk="1" hangingPunct="1">
              <a:defRPr/>
            </a:pPr>
            <a:endParaRPr lang="zh-CN" altLang="zh-CN" dirty="0" smtClean="0"/>
          </a:p>
          <a:p>
            <a:endParaRPr lang="en-US" altLang="zh-CN" dirty="0" smtClean="0"/>
          </a:p>
          <a:p>
            <a:endParaRPr lang="zh-CN" altLang="zh-CN" dirty="0" smtClean="0"/>
          </a:p>
          <a:p>
            <a:endParaRPr lang="zh-CN" altLang="zh-CN" dirty="0" smtClean="0"/>
          </a:p>
          <a:p>
            <a:pPr lvl="0"/>
            <a:endParaRPr lang="zh-CN" altLang="en-US" dirty="0" smtClean="0"/>
          </a:p>
          <a:p>
            <a:pPr lvl="2"/>
            <a:endParaRPr lang="en-US" altLang="zh-CN" dirty="0" smtClean="0"/>
          </a:p>
          <a:p>
            <a:pPr lvl="1"/>
            <a:endParaRPr lang="en-US" altLang="zh-CN" dirty="0"/>
          </a:p>
        </p:txBody>
      </p:sp>
      <p:pic>
        <p:nvPicPr>
          <p:cNvPr id="24" name="图片 23" descr="示例"/>
          <p:cNvPicPr>
            <a:picLocks noChangeAspect="1"/>
          </p:cNvPicPr>
          <p:nvPr/>
        </p:nvPicPr>
        <p:blipFill>
          <a:blip r:embed="rId3" cstate="print"/>
          <a:stretch>
            <a:fillRect/>
          </a:stretch>
        </p:blipFill>
        <p:spPr>
          <a:xfrm>
            <a:off x="6087" y="2439594"/>
            <a:ext cx="1800000" cy="448069"/>
          </a:xfrm>
          <a:prstGeom prst="rect">
            <a:avLst/>
          </a:prstGeom>
          <a:ln>
            <a:noFill/>
          </a:ln>
        </p:spPr>
      </p:pic>
      <p:sp>
        <p:nvSpPr>
          <p:cNvPr id="548872" name="AutoShape 8"/>
          <p:cNvSpPr>
            <a:spLocks noChangeArrowheads="1"/>
          </p:cNvSpPr>
          <p:nvPr/>
        </p:nvSpPr>
        <p:spPr bwMode="auto">
          <a:xfrm>
            <a:off x="742315" y="2960370"/>
            <a:ext cx="7343775" cy="2875915"/>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function f1() {</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    let n = 5;</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    if (true) {</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        let n = 10;</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    }</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    console.log(n); // 5</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f1();</a:t>
            </a:r>
          </a:p>
        </p:txBody>
      </p:sp>
      <p:grpSp>
        <p:nvGrpSpPr>
          <p:cNvPr id="15" name="组合 14"/>
          <p:cNvGrpSpPr/>
          <p:nvPr/>
        </p:nvGrpSpPr>
        <p:grpSpPr>
          <a:xfrm>
            <a:off x="2355443" y="5927938"/>
            <a:ext cx="5316220" cy="428625"/>
            <a:chOff x="1496565" y="6000750"/>
            <a:chExt cx="5316220" cy="428625"/>
          </a:xfrm>
        </p:grpSpPr>
        <p:sp>
          <p:nvSpPr>
            <p:cNvPr id="16" name="圆角矩形 15"/>
            <p:cNvSpPr/>
            <p:nvPr/>
          </p:nvSpPr>
          <p:spPr bwMode="auto">
            <a:xfrm>
              <a:off x="1509666" y="6000750"/>
              <a:ext cx="500043" cy="428625"/>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latin typeface="Arial" panose="020B0604020202020204" pitchFamily="34" charset="0"/>
                <a:cs typeface="Arial" panose="020B0604020202020204" pitchFamily="34" charset="0"/>
              </a:endParaRPr>
            </a:p>
          </p:txBody>
        </p:sp>
        <p:sp>
          <p:nvSpPr>
            <p:cNvPr id="17" name="圆角矩形 16"/>
            <p:cNvSpPr/>
            <p:nvPr/>
          </p:nvSpPr>
          <p:spPr bwMode="auto">
            <a:xfrm>
              <a:off x="2081400" y="6000750"/>
              <a:ext cx="4731385" cy="428625"/>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r">
                <a:defRPr/>
              </a:pPr>
              <a:endParaRPr lang="zh-CN" altLang="en-US" dirty="0">
                <a:latin typeface="Arial" panose="020B0604020202020204" pitchFamily="34" charset="0"/>
                <a:cs typeface="Arial" panose="020B0604020202020204" pitchFamily="34" charset="0"/>
              </a:endParaRPr>
            </a:p>
          </p:txBody>
        </p:sp>
        <p:pic>
          <p:nvPicPr>
            <p:cNvPr id="22"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6565" y="6039254"/>
              <a:ext cx="571479" cy="342074"/>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p:cNvSpPr txBox="1"/>
            <p:nvPr/>
          </p:nvSpPr>
          <p:spPr bwMode="auto">
            <a:xfrm>
              <a:off x="2123310" y="6072505"/>
              <a:ext cx="4448175" cy="337185"/>
            </a:xfrm>
            <a:prstGeom prst="rect">
              <a:avLst/>
            </a:prstGeom>
            <a:noFill/>
            <a:effectLst/>
          </p:spPr>
          <p:txBody>
            <a:bodyPr wrap="square">
              <a:spAutoFit/>
            </a:bodyPr>
            <a:lstStyle/>
            <a:p>
              <a:pPr algn="ctr">
                <a:defRPr/>
              </a:pPr>
              <a:r>
                <a:rPr lang="zh-CN" altLang="en-US" sz="1600" b="1" spc="300" dirty="0">
                  <a:solidFill>
                    <a:srgbClr val="FBFFFE"/>
                  </a:solidFill>
                  <a:latin typeface="Arial" panose="020B0604020202020204" pitchFamily="34" charset="0"/>
                  <a:ea typeface="微软雅黑" panose="020B0503020204020204" pitchFamily="34" charset="-122"/>
                  <a:cs typeface="Arial" panose="020B0604020202020204" pitchFamily="34" charset="0"/>
                </a:rPr>
                <a:t>演示</a:t>
              </a:r>
              <a:r>
                <a:rPr lang="zh-CN" altLang="en-US"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示例</a:t>
              </a:r>
              <a:r>
                <a:rPr lang="en-US" altLang="zh-CN"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5</a:t>
              </a:r>
              <a:r>
                <a:rPr lang="zh-CN" altLang="en-US"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a:t>
              </a:r>
              <a:r>
                <a:rPr lang="en-US" altLang="zh-CN"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let</a:t>
              </a:r>
              <a:r>
                <a:rPr lang="zh-CN" altLang="en-US"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命令</a:t>
              </a:r>
              <a:r>
                <a:rPr lang="en-US" altLang="zh-CN"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a:t>
              </a:r>
              <a:r>
                <a:rPr lang="zh-CN" altLang="en-US"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块级作用域</a:t>
              </a:r>
            </a:p>
          </p:txBody>
        </p:sp>
      </p:grpSp>
      <p:pic>
        <p:nvPicPr>
          <p:cNvPr id="2" name="图片 1" descr="提问"/>
          <p:cNvPicPr>
            <a:picLocks noChangeAspect="1"/>
          </p:cNvPicPr>
          <p:nvPr/>
        </p:nvPicPr>
        <p:blipFill>
          <a:blip r:embed="rId5" cstate="print"/>
          <a:stretch>
            <a:fillRect/>
          </a:stretch>
        </p:blipFill>
        <p:spPr>
          <a:xfrm>
            <a:off x="0" y="692696"/>
            <a:ext cx="1800000" cy="448069"/>
          </a:xfrm>
          <a:prstGeom prst="rect">
            <a:avLst/>
          </a:prstGeom>
          <a:ln>
            <a:noFill/>
          </a:ln>
        </p:spPr>
      </p:pic>
      <p:sp>
        <p:nvSpPr>
          <p:cNvPr id="4" name="灯片编号占位符 3"/>
          <p:cNvSpPr>
            <a:spLocks noGrp="1"/>
          </p:cNvSpPr>
          <p:nvPr>
            <p:ph type="sldNum" sz="quarter" idx="12"/>
          </p:nvPr>
        </p:nvSpPr>
        <p:spPr/>
        <p:txBody>
          <a:bodyPr/>
          <a:lstStyle/>
          <a:p>
            <a:fld id="{0C913308-F349-4B6D-A68A-DD1791B4A57B}" type="slidenum">
              <a:rPr lang="zh-CN" altLang="en-US" smtClean="0"/>
              <a:pPr/>
              <a:t>20</a:t>
            </a:fld>
            <a:r>
              <a:rPr lang="en-US" altLang="zh-CN" smtClean="0"/>
              <a:t>/59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77206">
                                            <p:txEl>
                                              <p:pRg st="1" end="1"/>
                                            </p:txEl>
                                          </p:spTgt>
                                        </p:tgtEl>
                                        <p:attrNameLst>
                                          <p:attrName>style.visibility</p:attrName>
                                        </p:attrNameLst>
                                      </p:cBhvr>
                                      <p:to>
                                        <p:strVal val="visible"/>
                                      </p:to>
                                    </p:set>
                                    <p:animEffect transition="in" filter="wipe(left)">
                                      <p:cBhvr>
                                        <p:cTn id="7" dur="500"/>
                                        <p:tgtEl>
                                          <p:spTgt spid="477206">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77206">
                                            <p:txEl>
                                              <p:pRg st="2" end="2"/>
                                            </p:txEl>
                                          </p:spTgt>
                                        </p:tgtEl>
                                        <p:attrNameLst>
                                          <p:attrName>style.visibility</p:attrName>
                                        </p:attrNameLst>
                                      </p:cBhvr>
                                      <p:to>
                                        <p:strVal val="visible"/>
                                      </p:to>
                                    </p:set>
                                    <p:animEffect transition="in" filter="wipe(left)">
                                      <p:cBhvr>
                                        <p:cTn id="10" dur="500"/>
                                        <p:tgtEl>
                                          <p:spTgt spid="47720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48872"/>
                                        </p:tgtEl>
                                        <p:attrNameLst>
                                          <p:attrName>style.visibility</p:attrName>
                                        </p:attrNameLst>
                                      </p:cBhvr>
                                      <p:to>
                                        <p:strVal val="visible"/>
                                      </p:to>
                                    </p:set>
                                    <p:animEffect transition="in" filter="wipe(left)">
                                      <p:cBhvr>
                                        <p:cTn id="18" dur="500"/>
                                        <p:tgtEl>
                                          <p:spTgt spid="548872"/>
                                        </p:tgtEl>
                                      </p:cBhvr>
                                    </p:animEffect>
                                  </p:childTnLst>
                                </p:cTn>
                              </p:par>
                              <p:par>
                                <p:cTn id="19" presetID="22" presetClass="entr" presetSubtype="8"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7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altLang="zh-CN">
                <a:sym typeface="+mn-ea"/>
              </a:rPr>
              <a:t>const</a:t>
            </a:r>
            <a:r>
              <a:rPr lang="zh-CN" altLang="en-US">
                <a:sym typeface="+mn-ea"/>
              </a:rPr>
              <a:t>命令</a:t>
            </a:r>
            <a:r>
              <a:rPr lang="en-US" altLang="zh-CN">
                <a:sym typeface="+mn-ea"/>
              </a:rPr>
              <a:t>-</a:t>
            </a:r>
            <a:r>
              <a:rPr lang="zh-CN" altLang="en-US">
                <a:sym typeface="+mn-ea"/>
              </a:rPr>
              <a:t>基本用法</a:t>
            </a:r>
            <a:endParaRPr lang="zh-CN" altLang="en-US" dirty="0">
              <a:sym typeface="+mn-ea"/>
            </a:endParaRPr>
          </a:p>
        </p:txBody>
      </p:sp>
      <p:sp>
        <p:nvSpPr>
          <p:cNvPr id="477206" name="Rectangle 22"/>
          <p:cNvSpPr>
            <a:spLocks noGrp="1" noChangeArrowheads="1"/>
          </p:cNvSpPr>
          <p:nvPr>
            <p:ph idx="13"/>
          </p:nvPr>
        </p:nvSpPr>
        <p:spPr/>
        <p:txBody>
          <a:bodyPr/>
          <a:lstStyle/>
          <a:p>
            <a:pPr eaLnBrk="1" hangingPunct="1">
              <a:defRPr/>
            </a:pPr>
            <a:r>
              <a:rPr lang="zh-CN" altLang="en-US" dirty="0">
                <a:sym typeface="+mn-ea"/>
              </a:rPr>
              <a:t>使用</a:t>
            </a:r>
            <a:r>
              <a:rPr lang="en-US" altLang="zh-CN" dirty="0" err="1">
                <a:sym typeface="+mn-ea"/>
              </a:rPr>
              <a:t>const</a:t>
            </a:r>
            <a:r>
              <a:rPr lang="zh-CN" altLang="en-US" dirty="0" smtClean="0">
                <a:sym typeface="+mn-ea"/>
              </a:rPr>
              <a:t>命令定义</a:t>
            </a:r>
            <a:r>
              <a:rPr lang="zh-CN" altLang="en-US" dirty="0">
                <a:sym typeface="+mn-ea"/>
              </a:rPr>
              <a:t>变量</a:t>
            </a:r>
          </a:p>
          <a:p>
            <a:pPr lvl="1" eaLnBrk="1" hangingPunct="1">
              <a:defRPr/>
            </a:pPr>
            <a:endParaRPr lang="zh-CN" altLang="zh-CN" dirty="0" smtClean="0"/>
          </a:p>
          <a:p>
            <a:endParaRPr lang="en-US" altLang="zh-CN" dirty="0" smtClean="0"/>
          </a:p>
          <a:p>
            <a:endParaRPr lang="zh-CN" altLang="zh-CN" dirty="0" smtClean="0"/>
          </a:p>
          <a:p>
            <a:endParaRPr lang="zh-CN" altLang="zh-CN" dirty="0" smtClean="0"/>
          </a:p>
          <a:p>
            <a:pPr lvl="0"/>
            <a:endParaRPr lang="zh-CN" altLang="en-US" dirty="0" smtClean="0"/>
          </a:p>
          <a:p>
            <a:pPr lvl="2"/>
            <a:endParaRPr lang="en-US" altLang="zh-CN" dirty="0" smtClean="0"/>
          </a:p>
          <a:p>
            <a:pPr lvl="1"/>
            <a:endParaRPr lang="en-US" altLang="zh-CN" dirty="0"/>
          </a:p>
        </p:txBody>
      </p:sp>
      <p:pic>
        <p:nvPicPr>
          <p:cNvPr id="24" name="图片 23" descr="示例"/>
          <p:cNvPicPr>
            <a:picLocks noChangeAspect="1"/>
          </p:cNvPicPr>
          <p:nvPr/>
        </p:nvPicPr>
        <p:blipFill>
          <a:blip r:embed="rId3" cstate="print"/>
          <a:stretch>
            <a:fillRect/>
          </a:stretch>
        </p:blipFill>
        <p:spPr>
          <a:xfrm>
            <a:off x="6087" y="1722044"/>
            <a:ext cx="1800000" cy="448069"/>
          </a:xfrm>
          <a:prstGeom prst="rect">
            <a:avLst/>
          </a:prstGeom>
          <a:ln>
            <a:noFill/>
          </a:ln>
        </p:spPr>
      </p:pic>
      <p:sp>
        <p:nvSpPr>
          <p:cNvPr id="548872" name="AutoShape 8"/>
          <p:cNvSpPr>
            <a:spLocks noChangeArrowheads="1"/>
          </p:cNvSpPr>
          <p:nvPr/>
        </p:nvSpPr>
        <p:spPr bwMode="auto">
          <a:xfrm>
            <a:off x="742315" y="2261870"/>
            <a:ext cx="7343775" cy="1241425"/>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const PI = 3.1415;</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console.log(PI); // 3.1415</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PI = 3;  // TypeError: Assignment to constant variable</a:t>
            </a:r>
          </a:p>
        </p:txBody>
      </p:sp>
      <p:grpSp>
        <p:nvGrpSpPr>
          <p:cNvPr id="15" name="组合 14"/>
          <p:cNvGrpSpPr/>
          <p:nvPr/>
        </p:nvGrpSpPr>
        <p:grpSpPr>
          <a:xfrm>
            <a:off x="2355443" y="5927938"/>
            <a:ext cx="5316220" cy="428625"/>
            <a:chOff x="1496565" y="6000750"/>
            <a:chExt cx="5316220" cy="428625"/>
          </a:xfrm>
        </p:grpSpPr>
        <p:sp>
          <p:nvSpPr>
            <p:cNvPr id="16" name="圆角矩形 15"/>
            <p:cNvSpPr/>
            <p:nvPr/>
          </p:nvSpPr>
          <p:spPr bwMode="auto">
            <a:xfrm>
              <a:off x="1509666" y="6000750"/>
              <a:ext cx="500043" cy="428625"/>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latin typeface="Arial" panose="020B0604020202020204" pitchFamily="34" charset="0"/>
                <a:cs typeface="Arial" panose="020B0604020202020204" pitchFamily="34" charset="0"/>
              </a:endParaRPr>
            </a:p>
          </p:txBody>
        </p:sp>
        <p:sp>
          <p:nvSpPr>
            <p:cNvPr id="17" name="圆角矩形 16"/>
            <p:cNvSpPr/>
            <p:nvPr/>
          </p:nvSpPr>
          <p:spPr bwMode="auto">
            <a:xfrm>
              <a:off x="2081400" y="6000750"/>
              <a:ext cx="4731385" cy="428625"/>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r">
                <a:defRPr/>
              </a:pPr>
              <a:endParaRPr lang="zh-CN" altLang="en-US" dirty="0">
                <a:latin typeface="Arial" panose="020B0604020202020204" pitchFamily="34" charset="0"/>
                <a:cs typeface="Arial" panose="020B0604020202020204" pitchFamily="34" charset="0"/>
              </a:endParaRPr>
            </a:p>
          </p:txBody>
        </p:sp>
        <p:pic>
          <p:nvPicPr>
            <p:cNvPr id="22"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6565" y="6039254"/>
              <a:ext cx="571479" cy="342074"/>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p:cNvSpPr txBox="1"/>
            <p:nvPr/>
          </p:nvSpPr>
          <p:spPr bwMode="auto">
            <a:xfrm>
              <a:off x="2123310" y="6072505"/>
              <a:ext cx="4448175" cy="337185"/>
            </a:xfrm>
            <a:prstGeom prst="rect">
              <a:avLst/>
            </a:prstGeom>
            <a:noFill/>
            <a:effectLst/>
          </p:spPr>
          <p:txBody>
            <a:bodyPr wrap="square">
              <a:spAutoFit/>
            </a:bodyPr>
            <a:lstStyle/>
            <a:p>
              <a:pPr algn="ctr">
                <a:defRPr/>
              </a:pPr>
              <a:r>
                <a:rPr lang="zh-CN" altLang="en-US" sz="1600" b="1" spc="300" dirty="0">
                  <a:solidFill>
                    <a:srgbClr val="FBFFFE"/>
                  </a:solidFill>
                  <a:latin typeface="Arial" panose="020B0604020202020204" pitchFamily="34" charset="0"/>
                  <a:ea typeface="微软雅黑" panose="020B0503020204020204" pitchFamily="34" charset="-122"/>
                  <a:cs typeface="Arial" panose="020B0604020202020204" pitchFamily="34" charset="0"/>
                </a:rPr>
                <a:t>演示</a:t>
              </a:r>
              <a:r>
                <a:rPr lang="zh-CN" altLang="en-US"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示例</a:t>
              </a:r>
              <a:r>
                <a:rPr lang="en-US" altLang="zh-CN"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6</a:t>
              </a:r>
              <a:r>
                <a:rPr lang="zh-CN" altLang="en-US"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a:t>
              </a:r>
              <a:r>
                <a:rPr lang="en-US" altLang="zh-CN"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const</a:t>
              </a:r>
              <a:r>
                <a:rPr lang="zh-CN" altLang="en-US"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命令</a:t>
              </a:r>
              <a:r>
                <a:rPr lang="en-US" altLang="zh-CN"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a:t>
              </a:r>
              <a:r>
                <a:rPr lang="zh-CN" altLang="en-US"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基本用法</a:t>
              </a:r>
            </a:p>
          </p:txBody>
        </p:sp>
      </p:grpSp>
      <p:sp>
        <p:nvSpPr>
          <p:cNvPr id="3" name="灯片编号占位符 2"/>
          <p:cNvSpPr>
            <a:spLocks noGrp="1"/>
          </p:cNvSpPr>
          <p:nvPr>
            <p:ph type="sldNum" sz="quarter" idx="12"/>
          </p:nvPr>
        </p:nvSpPr>
        <p:spPr/>
        <p:txBody>
          <a:bodyPr/>
          <a:lstStyle/>
          <a:p>
            <a:fld id="{0C913308-F349-4B6D-A68A-DD1791B4A57B}" type="slidenum">
              <a:rPr lang="zh-CN" altLang="en-US" smtClean="0"/>
              <a:pPr/>
              <a:t>21</a:t>
            </a:fld>
            <a:r>
              <a:rPr lang="en-US" altLang="zh-CN" smtClean="0"/>
              <a:t>/59</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altLang="zh-CN">
                <a:sym typeface="+mn-ea"/>
              </a:rPr>
              <a:t>const</a:t>
            </a:r>
            <a:r>
              <a:rPr lang="zh-CN" altLang="en-US">
                <a:sym typeface="+mn-ea"/>
              </a:rPr>
              <a:t>命令其他特性</a:t>
            </a:r>
            <a:endParaRPr lang="zh-CN" altLang="en-US" dirty="0">
              <a:sym typeface="+mn-ea"/>
            </a:endParaRPr>
          </a:p>
        </p:txBody>
      </p:sp>
      <p:sp>
        <p:nvSpPr>
          <p:cNvPr id="477206" name="Rectangle 22"/>
          <p:cNvSpPr>
            <a:spLocks noGrp="1" noChangeArrowheads="1"/>
          </p:cNvSpPr>
          <p:nvPr>
            <p:ph idx="13"/>
          </p:nvPr>
        </p:nvSpPr>
        <p:spPr/>
        <p:txBody>
          <a:bodyPr/>
          <a:lstStyle/>
          <a:p>
            <a:pPr eaLnBrk="1" hangingPunct="1">
              <a:defRPr/>
            </a:pPr>
            <a:r>
              <a:rPr lang="zh-CN" altLang="zh-CN" smtClean="0">
                <a:sym typeface="+mn-ea"/>
              </a:rPr>
              <a:t>只在声明所在的块级作用域内有效</a:t>
            </a:r>
            <a:endParaRPr lang="zh-CN" altLang="zh-CN" smtClean="0"/>
          </a:p>
          <a:p>
            <a:pPr eaLnBrk="1" hangingPunct="1">
              <a:defRPr/>
            </a:pPr>
            <a:r>
              <a:rPr lang="en-US" altLang="zh-CN" smtClean="0">
                <a:sym typeface="+mn-ea"/>
              </a:rPr>
              <a:t>const</a:t>
            </a:r>
            <a:r>
              <a:rPr lang="zh-CN" altLang="zh-CN" smtClean="0">
                <a:sym typeface="+mn-ea"/>
              </a:rPr>
              <a:t>命令声明的常量不提升</a:t>
            </a:r>
          </a:p>
          <a:p>
            <a:pPr eaLnBrk="1" hangingPunct="1">
              <a:defRPr/>
            </a:pPr>
            <a:r>
              <a:rPr lang="zh-CN" altLang="zh-CN" smtClean="0">
                <a:sym typeface="+mn-ea"/>
              </a:rPr>
              <a:t>存在暂时性死区，只能在声明的位置后面使用</a:t>
            </a:r>
            <a:endParaRPr lang="zh-CN" altLang="zh-CN" smtClean="0"/>
          </a:p>
          <a:p>
            <a:pPr eaLnBrk="1" hangingPunct="1">
              <a:defRPr/>
            </a:pPr>
            <a:r>
              <a:rPr lang="zh-CN" altLang="zh-CN" smtClean="0">
                <a:sym typeface="+mn-ea"/>
              </a:rPr>
              <a:t>声明的常量，也与let一样不可重复声明</a:t>
            </a:r>
            <a:endParaRPr lang="zh-CN" altLang="en-US">
              <a:sym typeface="+mn-ea"/>
            </a:endParaRPr>
          </a:p>
          <a:p>
            <a:pPr lvl="1" eaLnBrk="1" hangingPunct="1">
              <a:defRPr/>
            </a:pPr>
            <a:endParaRPr lang="zh-CN" altLang="zh-CN" smtClean="0"/>
          </a:p>
          <a:p>
            <a:endParaRPr lang="en-US" altLang="zh-CN" smtClean="0"/>
          </a:p>
          <a:p>
            <a:endParaRPr lang="zh-CN" altLang="zh-CN" smtClean="0"/>
          </a:p>
          <a:p>
            <a:endParaRPr lang="zh-CN" altLang="zh-CN" smtClean="0"/>
          </a:p>
          <a:p>
            <a:pPr lvl="0"/>
            <a:endParaRPr lang="zh-CN" altLang="en-US" smtClean="0"/>
          </a:p>
          <a:p>
            <a:pPr lvl="2"/>
            <a:endParaRPr lang="en-US" altLang="zh-CN" smtClean="0"/>
          </a:p>
          <a:p>
            <a:pPr lvl="1"/>
            <a:endParaRPr lang="en-US" altLang="zh-CN"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22</a:t>
            </a:fld>
            <a:r>
              <a:rPr lang="en-US" altLang="zh-CN" smtClean="0"/>
              <a:t>/59</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小结</a:t>
            </a:r>
            <a:endParaRPr lang="zh-CN" altLang="en-US" dirty="0"/>
          </a:p>
        </p:txBody>
      </p:sp>
      <p:sp>
        <p:nvSpPr>
          <p:cNvPr id="4" name="内容占位符 3"/>
          <p:cNvSpPr>
            <a:spLocks noGrp="1"/>
          </p:cNvSpPr>
          <p:nvPr>
            <p:ph idx="13"/>
          </p:nvPr>
        </p:nvSpPr>
        <p:spPr/>
        <p:txBody>
          <a:bodyPr/>
          <a:lstStyle/>
          <a:p>
            <a:r>
              <a:rPr lang="zh-CN" altLang="en-US" dirty="0" smtClean="0"/>
              <a:t>请说出以下代码的运行结果</a:t>
            </a:r>
            <a:endParaRPr lang="zh-CN" altLang="en-US" dirty="0"/>
          </a:p>
        </p:txBody>
      </p:sp>
      <p:sp>
        <p:nvSpPr>
          <p:cNvPr id="6" name="AutoShape 8"/>
          <p:cNvSpPr>
            <a:spLocks noChangeArrowheads="1"/>
          </p:cNvSpPr>
          <p:nvPr/>
        </p:nvSpPr>
        <p:spPr bwMode="auto">
          <a:xfrm>
            <a:off x="900000" y="1603822"/>
            <a:ext cx="7343775" cy="3337346"/>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dirty="0" smtClean="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function </a:t>
            </a: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f1() {</a:t>
            </a:r>
          </a:p>
          <a:p>
            <a:pPr defTabSz="381000">
              <a:lnSpc>
                <a:spcPct val="130000"/>
              </a:lnSpc>
              <a:buClr>
                <a:schemeClr val="folHlink"/>
              </a:buClr>
              <a:buSzPct val="60000"/>
              <a:buFont typeface="Wingdings" panose="05000000000000000000" pitchFamily="2" charset="2"/>
              <a:buNone/>
              <a:defRPr/>
            </a:pPr>
            <a:r>
              <a:rPr dirty="0" smtClean="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    </a:t>
            </a:r>
            <a:r>
              <a:rPr lang="en-US" altLang="zh-CN" dirty="0" err="1" smtClean="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const</a:t>
            </a:r>
            <a:r>
              <a:rPr lang="en-US" altLang="zh-CN" dirty="0" smtClean="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 m = 10;</a:t>
            </a:r>
            <a:endParaRPr dirty="0" smtClean="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endParaRPr>
          </a:p>
          <a:p>
            <a:pPr defTabSz="381000">
              <a:lnSpc>
                <a:spcPct val="130000"/>
              </a:lnSpc>
              <a:buClr>
                <a:schemeClr val="folHlink"/>
              </a:buClr>
              <a:buSzPct val="60000"/>
              <a:buFont typeface="Wingdings" panose="05000000000000000000" pitchFamily="2" charset="2"/>
              <a:buNone/>
              <a:defRPr/>
            </a:pPr>
            <a:r>
              <a:rPr dirty="0" smtClean="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    if (true) {</a:t>
            </a:r>
          </a:p>
          <a:p>
            <a:pPr defTabSz="381000">
              <a:lnSpc>
                <a:spcPct val="130000"/>
              </a:lnSpc>
              <a:buClr>
                <a:schemeClr val="folHlink"/>
              </a:buClr>
              <a:buSzPct val="60000"/>
              <a:buFont typeface="Wingdings" panose="05000000000000000000" pitchFamily="2" charset="2"/>
              <a:buNone/>
              <a:defRPr/>
            </a:pPr>
            <a:r>
              <a:rPr dirty="0" smtClean="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        </a:t>
            </a: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let n = 10</a:t>
            </a:r>
            <a:r>
              <a:rPr dirty="0" smtClean="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a:t>
            </a:r>
            <a:endParaRPr lang="en-US" dirty="0" smtClean="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endParaRPr>
          </a:p>
          <a:p>
            <a:pPr defTabSz="381000">
              <a:lnSpc>
                <a:spcPct val="130000"/>
              </a:lnSpc>
              <a:buClr>
                <a:schemeClr val="folHlink"/>
              </a:buClr>
              <a:buSzPct val="60000"/>
              <a:buFont typeface="Wingdings" panose="05000000000000000000" pitchFamily="2" charset="2"/>
              <a:buNone/>
              <a:defRPr/>
            </a:pPr>
            <a:r>
              <a:rPr lang="en-US"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 </a:t>
            </a:r>
            <a:r>
              <a:rPr lang="en-US" dirty="0" smtClean="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       m = 20;</a:t>
            </a:r>
            <a:endPar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endParaRP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    }</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    console.log(n); // 5</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f1();</a:t>
            </a:r>
          </a:p>
        </p:txBody>
      </p:sp>
      <p:pic>
        <p:nvPicPr>
          <p:cNvPr id="7" name="图片 6" descr="代码阅读"/>
          <p:cNvPicPr>
            <a:picLocks noChangeAspect="1"/>
          </p:cNvPicPr>
          <p:nvPr/>
        </p:nvPicPr>
        <p:blipFill>
          <a:blip r:embed="rId3" cstate="print"/>
          <a:stretch>
            <a:fillRect/>
          </a:stretch>
        </p:blipFill>
        <p:spPr>
          <a:xfrm>
            <a:off x="7200" y="748683"/>
            <a:ext cx="1800000" cy="448069"/>
          </a:xfrm>
          <a:prstGeom prst="rect">
            <a:avLst/>
          </a:prstGeom>
          <a:ln>
            <a:noFill/>
          </a:ln>
        </p:spPr>
      </p:pic>
      <p:sp>
        <p:nvSpPr>
          <p:cNvPr id="8" name="灯片编号占位符 7"/>
          <p:cNvSpPr>
            <a:spLocks noGrp="1"/>
          </p:cNvSpPr>
          <p:nvPr>
            <p:ph type="sldNum" sz="quarter" idx="12"/>
          </p:nvPr>
        </p:nvSpPr>
        <p:spPr/>
        <p:txBody>
          <a:bodyPr/>
          <a:lstStyle/>
          <a:p>
            <a:fld id="{0C913308-F349-4B6D-A68A-DD1791B4A57B}" type="slidenum">
              <a:rPr lang="zh-CN" altLang="en-US" smtClean="0"/>
              <a:pPr/>
              <a:t>23</a:t>
            </a:fld>
            <a:r>
              <a:rPr lang="en-US" altLang="zh-CN" smtClean="0"/>
              <a:t>/59</a:t>
            </a:r>
            <a:endParaRPr lang="zh-CN" altLang="en-US" dirty="0"/>
          </a:p>
        </p:txBody>
      </p:sp>
    </p:spTree>
    <p:extLst>
      <p:ext uri="{BB962C8B-B14F-4D97-AF65-F5344CB8AC3E}">
        <p14:creationId xmlns:p14="http://schemas.microsoft.com/office/powerpoint/2010/main" val="2353526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r>
              <a:rPr lang="zh-CN" altLang="en-US" smtClean="0"/>
              <a:t>学员操作</a:t>
            </a:r>
            <a:r>
              <a:rPr lang="en-US" altLang="zh-CN" smtClean="0"/>
              <a:t>—</a:t>
            </a:r>
            <a:r>
              <a:rPr lang="zh-CN" altLang="en-US">
                <a:sym typeface="+mn-ea"/>
              </a:rPr>
              <a:t>弹出按钮下标</a:t>
            </a:r>
            <a:endParaRPr lang="zh-CN" altLang="en-US" dirty="0"/>
          </a:p>
        </p:txBody>
      </p:sp>
      <p:sp>
        <p:nvSpPr>
          <p:cNvPr id="481283" name="Rectangle 3"/>
          <p:cNvSpPr>
            <a:spLocks noGrp="1" noChangeArrowheads="1"/>
          </p:cNvSpPr>
          <p:nvPr>
            <p:ph idx="13"/>
          </p:nvPr>
        </p:nvSpPr>
        <p:spPr/>
        <p:txBody>
          <a:bodyPr/>
          <a:lstStyle/>
          <a:p>
            <a:r>
              <a:rPr lang="zh-CN" altLang="en-US" dirty="0" smtClean="0"/>
              <a:t>需求说明</a:t>
            </a:r>
          </a:p>
          <a:p>
            <a:pPr lvl="1"/>
            <a:r>
              <a:rPr lang="zh-CN" altLang="en-US" dirty="0">
                <a:sym typeface="+mn-ea"/>
              </a:rPr>
              <a:t>使用</a:t>
            </a:r>
            <a:r>
              <a:rPr lang="en-US" altLang="zh-CN" dirty="0">
                <a:sym typeface="+mn-ea"/>
              </a:rPr>
              <a:t>let</a:t>
            </a:r>
            <a:r>
              <a:rPr lang="zh-CN" altLang="en-US" dirty="0">
                <a:sym typeface="+mn-ea"/>
              </a:rPr>
              <a:t>命令及闭包的方式</a:t>
            </a:r>
            <a:r>
              <a:rPr lang="zh-CN" altLang="en-US" dirty="0" smtClean="0">
                <a:sym typeface="+mn-ea"/>
              </a:rPr>
              <a:t>实现</a:t>
            </a:r>
            <a:endParaRPr lang="en-US" altLang="zh-CN" dirty="0" smtClean="0">
              <a:sym typeface="+mn-ea"/>
            </a:endParaRPr>
          </a:p>
          <a:p>
            <a:pPr lvl="2"/>
            <a:r>
              <a:rPr lang="zh-CN" altLang="en-US" dirty="0" smtClean="0">
                <a:sym typeface="+mn-ea"/>
              </a:rPr>
              <a:t>当</a:t>
            </a:r>
            <a:r>
              <a:rPr lang="zh-CN" altLang="en-US" dirty="0">
                <a:sym typeface="+mn-ea"/>
              </a:rPr>
              <a:t>点击三个按钮任意一个按钮时弹出对应</a:t>
            </a:r>
            <a:r>
              <a:rPr lang="zh-CN" altLang="en-US" dirty="0" smtClean="0">
                <a:sym typeface="+mn-ea"/>
              </a:rPr>
              <a:t>下标</a:t>
            </a:r>
            <a:endParaRPr lang="zh-CN" altLang="en-US" dirty="0" smtClean="0"/>
          </a:p>
          <a:p>
            <a:endParaRPr lang="en-US" altLang="zh-CN" dirty="0" smtClean="0"/>
          </a:p>
          <a:p>
            <a:endParaRPr lang="zh-CN" dirty="0" smtClean="0"/>
          </a:p>
          <a:p>
            <a:pPr lvl="1"/>
            <a:endParaRPr lang="zh-CN" altLang="en-US" dirty="0"/>
          </a:p>
        </p:txBody>
      </p:sp>
      <p:grpSp>
        <p:nvGrpSpPr>
          <p:cNvPr id="3" name="组合 19"/>
          <p:cNvGrpSpPr/>
          <p:nvPr/>
        </p:nvGrpSpPr>
        <p:grpSpPr bwMode="auto">
          <a:xfrm>
            <a:off x="2895897" y="5635008"/>
            <a:ext cx="2786062" cy="428625"/>
            <a:chOff x="3714744" y="5143512"/>
            <a:chExt cx="2786082" cy="428628"/>
          </a:xfrm>
        </p:grpSpPr>
        <p:sp>
          <p:nvSpPr>
            <p:cNvPr id="13" name="圆角矩形 12"/>
            <p:cNvSpPr/>
            <p:nvPr/>
          </p:nvSpPr>
          <p:spPr bwMode="auto">
            <a:xfrm>
              <a:off x="3714744" y="5143512"/>
              <a:ext cx="2786082" cy="428628"/>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4" name="TextBox 13"/>
            <p:cNvSpPr txBox="1"/>
            <p:nvPr/>
          </p:nvSpPr>
          <p:spPr bwMode="auto">
            <a:xfrm>
              <a:off x="3984723" y="5187962"/>
              <a:ext cx="2198386"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smtClean="0">
                  <a:solidFill>
                    <a:srgbClr val="FBFFFE"/>
                  </a:solidFill>
                  <a:latin typeface="微软雅黑" panose="020B0503020204020204" pitchFamily="34" charset="-122"/>
                  <a:ea typeface="微软雅黑" panose="020B0503020204020204" pitchFamily="34" charset="-122"/>
                </a:rPr>
                <a:t>10</a:t>
              </a:r>
              <a:r>
                <a:rPr lang="zh-CN" altLang="en-US" sz="1600" b="1" spc="300" dirty="0" smtClean="0">
                  <a:solidFill>
                    <a:srgbClr val="FBFFFE"/>
                  </a:solidFill>
                  <a:latin typeface="微软雅黑" panose="020B0503020204020204" pitchFamily="34" charset="-122"/>
                  <a:ea typeface="微软雅黑" panose="020B0503020204020204" pitchFamily="34" charset="-122"/>
                </a:rPr>
                <a:t>分钟</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pic>
        <p:nvPicPr>
          <p:cNvPr id="136" name="图片 135" descr="练习"/>
          <p:cNvPicPr>
            <a:picLocks noChangeAspect="1"/>
          </p:cNvPicPr>
          <p:nvPr/>
        </p:nvPicPr>
        <p:blipFill>
          <a:blip r:embed="rId3" cstate="print"/>
          <a:stretch>
            <a:fillRect/>
          </a:stretch>
        </p:blipFill>
        <p:spPr>
          <a:xfrm>
            <a:off x="-3810" y="692785"/>
            <a:ext cx="1800000" cy="448069"/>
          </a:xfrm>
          <a:prstGeom prst="rect">
            <a:avLst/>
          </a:prstGeom>
          <a:ln>
            <a:noFill/>
          </a:ln>
        </p:spPr>
      </p:pic>
      <p:pic>
        <p:nvPicPr>
          <p:cNvPr id="4" name="图片 3" descr="图5.24 第一个按钮弹出下标效果图"/>
          <p:cNvPicPr>
            <a:picLocks noChangeAspect="1"/>
          </p:cNvPicPr>
          <p:nvPr/>
        </p:nvPicPr>
        <p:blipFill>
          <a:blip r:embed="rId4"/>
          <a:stretch>
            <a:fillRect/>
          </a:stretch>
        </p:blipFill>
        <p:spPr>
          <a:xfrm>
            <a:off x="1796415" y="2644140"/>
            <a:ext cx="5835015" cy="1570355"/>
          </a:xfrm>
          <a:prstGeom prst="rect">
            <a:avLst/>
          </a:prstGeom>
          <a:ln>
            <a:solidFill>
              <a:schemeClr val="tx1"/>
            </a:solidFill>
          </a:ln>
        </p:spPr>
      </p:pic>
      <p:sp>
        <p:nvSpPr>
          <p:cNvPr id="5" name="灯片编号占位符 4"/>
          <p:cNvSpPr>
            <a:spLocks noGrp="1"/>
          </p:cNvSpPr>
          <p:nvPr>
            <p:ph type="sldNum" sz="quarter" idx="12"/>
          </p:nvPr>
        </p:nvSpPr>
        <p:spPr/>
        <p:txBody>
          <a:bodyPr/>
          <a:lstStyle/>
          <a:p>
            <a:fld id="{0C913308-F349-4B6D-A68A-DD1791B4A57B}" type="slidenum">
              <a:rPr lang="zh-CN" altLang="en-US" smtClean="0"/>
              <a:pPr/>
              <a:t>24</a:t>
            </a:fld>
            <a:r>
              <a:rPr lang="en-US" altLang="zh-CN" smtClean="0"/>
              <a:t>/59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pPr>
              <a:defRPr/>
            </a:pPr>
            <a:r>
              <a:rPr smtClean="0"/>
              <a:t>共性问题集中讲解</a:t>
            </a:r>
          </a:p>
        </p:txBody>
      </p:sp>
      <p:sp>
        <p:nvSpPr>
          <p:cNvPr id="25604" name="内容占位符 2"/>
          <p:cNvSpPr>
            <a:spLocks noGrp="1"/>
          </p:cNvSpPr>
          <p:nvPr>
            <p:ph idx="13"/>
          </p:nvPr>
        </p:nvSpPr>
        <p:spPr/>
        <p:txBody>
          <a:bodyPr/>
          <a:lstStyle/>
          <a:p>
            <a:pPr>
              <a:defRPr/>
            </a:pPr>
            <a:r>
              <a:rPr lang="zh-CN" altLang="en-US" dirty="0" smtClean="0"/>
              <a:t>常见问题及解决办法</a:t>
            </a:r>
            <a:endParaRPr lang="en-US" altLang="zh-CN" dirty="0" smtClean="0"/>
          </a:p>
          <a:p>
            <a:pPr>
              <a:defRPr/>
            </a:pPr>
            <a:r>
              <a:rPr lang="zh-CN" altLang="en-US" dirty="0" smtClean="0"/>
              <a:t>代码规范问题</a:t>
            </a:r>
          </a:p>
          <a:p>
            <a:pPr>
              <a:defRPr/>
            </a:pPr>
            <a:r>
              <a:rPr lang="zh-CN" altLang="en-US" dirty="0" smtClean="0"/>
              <a:t>调试技巧</a:t>
            </a:r>
            <a:endParaRPr lang="en-US" altLang="zh-CN" dirty="0" smtClean="0"/>
          </a:p>
          <a:p>
            <a:pPr>
              <a:defRPr/>
            </a:pPr>
            <a:endParaRPr lang="zh-CN" altLang="en-US" dirty="0" smtClean="0"/>
          </a:p>
          <a:p>
            <a:pPr>
              <a:defRPr/>
            </a:pPr>
            <a:endParaRPr lang="zh-CN" altLang="en-US" dirty="0" smtClean="0"/>
          </a:p>
        </p:txBody>
      </p:sp>
      <p:grpSp>
        <p:nvGrpSpPr>
          <p:cNvPr id="55301" name="组合 29"/>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5303" name="组合 7"/>
            <p:cNvGrpSpPr/>
            <p:nvPr/>
          </p:nvGrpSpPr>
          <p:grpSpPr bwMode="auto">
            <a:xfrm>
              <a:off x="1923997" y="3214688"/>
              <a:ext cx="5862712" cy="2058988"/>
              <a:chOff x="2066281" y="2227264"/>
              <a:chExt cx="5862790" cy="2059017"/>
            </a:xfrm>
          </p:grpSpPr>
          <p:grpSp>
            <p:nvGrpSpPr>
              <p:cNvPr id="55304" name="组合 19"/>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5309" name="组合 17"/>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34" charset="-122"/>
                        <a:ea typeface="微软雅黑" panose="020B0503020204020204" pitchFamily="34" charset="-122"/>
                      </a:rPr>
                      <a:t>共性问题集中讲解   </a:t>
                    </a:r>
                    <a:endParaRPr lang="en-US" altLang="zh-CN" sz="3200" b="1" kern="0" spc="300" dirty="0">
                      <a:solidFill>
                        <a:schemeClr val="tx2">
                          <a:lumMod val="50000"/>
                        </a:schemeClr>
                      </a:solidFill>
                      <a:latin typeface="微软雅黑" panose="020B0503020204020204" pitchFamily="34" charset="-122"/>
                      <a:ea typeface="微软雅黑" panose="020B0503020204020204"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55305"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p:cNvSpPr>
            <a:spLocks noGrp="1"/>
          </p:cNvSpPr>
          <p:nvPr>
            <p:ph type="sldNum" sz="quarter" idx="12"/>
          </p:nvPr>
        </p:nvSpPr>
        <p:spPr/>
        <p:txBody>
          <a:bodyPr/>
          <a:lstStyle/>
          <a:p>
            <a:fld id="{0C913308-F349-4B6D-A68A-DD1791B4A57B}" type="slidenum">
              <a:rPr lang="zh-CN" altLang="en-US" smtClean="0"/>
              <a:pPr/>
              <a:t>25</a:t>
            </a:fld>
            <a:r>
              <a:rPr lang="en-US" altLang="zh-CN" smtClean="0"/>
              <a:t>/59</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zh-CN" altLang="en-US" dirty="0">
                <a:sym typeface="+mn-ea"/>
              </a:rPr>
              <a:t>变量的解构赋值</a:t>
            </a:r>
            <a:endParaRPr lang="zh-CN" altLang="en-US" dirty="0"/>
          </a:p>
        </p:txBody>
      </p:sp>
      <p:sp>
        <p:nvSpPr>
          <p:cNvPr id="477206" name="Rectangle 22"/>
          <p:cNvSpPr>
            <a:spLocks noGrp="1" noChangeArrowheads="1"/>
          </p:cNvSpPr>
          <p:nvPr>
            <p:ph idx="13"/>
          </p:nvPr>
        </p:nvSpPr>
        <p:spPr/>
        <p:txBody>
          <a:bodyPr/>
          <a:lstStyle/>
          <a:p>
            <a:pPr eaLnBrk="1" hangingPunct="1">
              <a:defRPr/>
            </a:pPr>
            <a:r>
              <a:rPr lang="zh-CN" altLang="zh-CN" sz="2000" dirty="0" smtClean="0">
                <a:sym typeface="+mn-ea"/>
              </a:rPr>
              <a:t>解构赋值是对赋值运算符的扩展</a:t>
            </a:r>
            <a:endParaRPr lang="en-US" altLang="zh-CN" sz="2000" dirty="0" smtClean="0">
              <a:sym typeface="+mn-ea"/>
            </a:endParaRPr>
          </a:p>
          <a:p>
            <a:pPr eaLnBrk="1" hangingPunct="1">
              <a:defRPr/>
            </a:pPr>
            <a:r>
              <a:rPr lang="zh-CN" altLang="zh-CN" sz="2000" dirty="0" smtClean="0">
                <a:sym typeface="+mn-ea"/>
              </a:rPr>
              <a:t>针对数组或者对象</a:t>
            </a:r>
            <a:r>
              <a:rPr lang="zh-CN" altLang="en-US" dirty="0">
                <a:sym typeface="+mn-ea"/>
              </a:rPr>
              <a:t>先</a:t>
            </a:r>
            <a:r>
              <a:rPr lang="zh-CN" altLang="zh-CN" sz="2000" dirty="0" smtClean="0">
                <a:sym typeface="+mn-ea"/>
              </a:rPr>
              <a:t>进行模式匹配，然后对其中的变量进行赋值</a:t>
            </a:r>
            <a:endParaRPr lang="zh-CN" altLang="zh-CN" sz="2000" dirty="0" smtClean="0"/>
          </a:p>
          <a:p>
            <a:pPr lvl="1" eaLnBrk="1" hangingPunct="1">
              <a:defRPr/>
            </a:pPr>
            <a:r>
              <a:rPr lang="zh-CN" altLang="zh-CN" sz="2000" dirty="0" smtClean="0">
                <a:sym typeface="+mn-ea"/>
              </a:rPr>
              <a:t>数组的解构赋值</a:t>
            </a:r>
            <a:endParaRPr lang="zh-CN" altLang="zh-CN" sz="2000" dirty="0" smtClean="0"/>
          </a:p>
          <a:p>
            <a:pPr lvl="1" eaLnBrk="1" hangingPunct="1">
              <a:defRPr/>
            </a:pPr>
            <a:r>
              <a:rPr lang="zh-CN" altLang="zh-CN" sz="2000" dirty="0" smtClean="0">
                <a:sym typeface="+mn-ea"/>
              </a:rPr>
              <a:t>对象的解构赋值</a:t>
            </a:r>
            <a:endParaRPr lang="zh-CN" altLang="zh-CN" sz="2000" dirty="0" smtClean="0"/>
          </a:p>
          <a:p>
            <a:pPr lvl="1" eaLnBrk="1" hangingPunct="1">
              <a:defRPr/>
            </a:pPr>
            <a:r>
              <a:rPr lang="zh-CN" altLang="zh-CN" sz="2000" dirty="0" smtClean="0">
                <a:sym typeface="+mn-ea"/>
              </a:rPr>
              <a:t>字符串的解构赋值</a:t>
            </a:r>
            <a:endParaRPr lang="zh-CN" altLang="zh-CN" sz="2000" dirty="0" smtClean="0"/>
          </a:p>
          <a:p>
            <a:pPr lvl="1" eaLnBrk="1" hangingPunct="1">
              <a:defRPr/>
            </a:pPr>
            <a:r>
              <a:rPr lang="zh-CN" altLang="zh-CN" sz="2000" dirty="0" smtClean="0">
                <a:sym typeface="+mn-ea"/>
              </a:rPr>
              <a:t>数值和布尔值的解构赋值</a:t>
            </a:r>
            <a:endParaRPr lang="zh-CN" altLang="zh-CN" sz="2000" dirty="0" smtClean="0"/>
          </a:p>
          <a:p>
            <a:pPr lvl="1"/>
            <a:r>
              <a:rPr lang="zh-CN" altLang="zh-CN" sz="2000" dirty="0" smtClean="0">
                <a:sym typeface="+mn-ea"/>
              </a:rPr>
              <a:t>函数参数的解构赋值 </a:t>
            </a:r>
            <a:endParaRPr lang="zh-CN" altLang="zh-CN" sz="2000" dirty="0" smtClean="0"/>
          </a:p>
          <a:p>
            <a:endParaRPr lang="zh-CN" altLang="zh-CN" dirty="0" smtClean="0"/>
          </a:p>
          <a:p>
            <a:endParaRPr lang="zh-CN" altLang="zh-CN" dirty="0" smtClean="0"/>
          </a:p>
          <a:p>
            <a:endParaRPr lang="zh-CN" altLang="zh-CN" dirty="0" smtClean="0"/>
          </a:p>
          <a:p>
            <a:endParaRPr lang="zh-CN" altLang="zh-CN" dirty="0" smtClean="0"/>
          </a:p>
          <a:p>
            <a:pPr lvl="0"/>
            <a:endParaRPr lang="zh-CN" altLang="en-US" dirty="0" smtClean="0"/>
          </a:p>
          <a:p>
            <a:pPr lvl="2"/>
            <a:endParaRPr lang="en-US" altLang="zh-CN" dirty="0" smtClean="0"/>
          </a:p>
          <a:p>
            <a:pPr lvl="1"/>
            <a:endParaRPr lang="en-US" altLang="zh-CN"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26</a:t>
            </a:fld>
            <a:r>
              <a:rPr lang="en-US" altLang="zh-CN" smtClean="0"/>
              <a:t>/59</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76" name="Rectangle 12"/>
          <p:cNvSpPr>
            <a:spLocks noGrp="1" noChangeArrowheads="1"/>
          </p:cNvSpPr>
          <p:nvPr>
            <p:ph type="title"/>
          </p:nvPr>
        </p:nvSpPr>
        <p:spPr/>
        <p:txBody>
          <a:bodyPr/>
          <a:lstStyle/>
          <a:p>
            <a:r>
              <a:rPr lang="zh-CN" altLang="en-US" dirty="0">
                <a:sym typeface="+mn-ea"/>
              </a:rPr>
              <a:t>数组的解构赋值</a:t>
            </a:r>
            <a:r>
              <a:rPr lang="en-US" altLang="zh-CN" dirty="0">
                <a:sym typeface="+mn-ea"/>
              </a:rPr>
              <a:t>-</a:t>
            </a:r>
            <a:r>
              <a:rPr lang="zh-CN" altLang="en-US" dirty="0">
                <a:sym typeface="+mn-ea"/>
              </a:rPr>
              <a:t>基本用法</a:t>
            </a:r>
            <a:endParaRPr lang="zh-CN" altLang="en-US" dirty="0"/>
          </a:p>
        </p:txBody>
      </p:sp>
      <p:sp>
        <p:nvSpPr>
          <p:cNvPr id="477206" name="Rectangle 22"/>
          <p:cNvSpPr>
            <a:spLocks noGrp="1" noChangeArrowheads="1"/>
          </p:cNvSpPr>
          <p:nvPr>
            <p:ph idx="13"/>
          </p:nvPr>
        </p:nvSpPr>
        <p:spPr/>
        <p:txBody>
          <a:bodyPr/>
          <a:lstStyle/>
          <a:p>
            <a:r>
              <a:rPr lang="zh-CN" altLang="en-US" smtClean="0">
                <a:sym typeface="+mn-ea"/>
              </a:rPr>
              <a:t>在</a:t>
            </a:r>
            <a:r>
              <a:rPr lang="en-US" altLang="zh-CN" smtClean="0">
                <a:sym typeface="+mn-ea"/>
              </a:rPr>
              <a:t>ES5</a:t>
            </a:r>
            <a:r>
              <a:rPr lang="zh-CN" altLang="en-US" smtClean="0">
                <a:sym typeface="+mn-ea"/>
              </a:rPr>
              <a:t>中，为变量赋值，只能直接指定值</a:t>
            </a:r>
          </a:p>
          <a:p>
            <a:endParaRPr lang="zh-CN" altLang="en-US" smtClean="0">
              <a:sym typeface="+mn-ea"/>
            </a:endParaRPr>
          </a:p>
          <a:p>
            <a:endParaRPr lang="zh-CN" altLang="en-US" dirty="0" smtClean="0">
              <a:sym typeface="+mn-ea"/>
            </a:endParaRPr>
          </a:p>
          <a:p>
            <a:endParaRPr lang="zh-CN" altLang="en-US" dirty="0" smtClean="0">
              <a:sym typeface="+mn-ea"/>
            </a:endParaRPr>
          </a:p>
          <a:p>
            <a:endParaRPr lang="zh-CN" altLang="en-US" dirty="0" smtClean="0">
              <a:sym typeface="+mn-ea"/>
            </a:endParaRPr>
          </a:p>
          <a:p>
            <a:r>
              <a:rPr lang="zh-CN" altLang="zh-CN" smtClean="0">
                <a:sym typeface="+mn-ea"/>
              </a:rPr>
              <a:t>在</a:t>
            </a:r>
            <a:r>
              <a:rPr lang="en-US" altLang="zh-CN" smtClean="0">
                <a:sym typeface="+mn-ea"/>
              </a:rPr>
              <a:t>ES6</a:t>
            </a:r>
            <a:r>
              <a:rPr lang="zh-CN" altLang="en-US" smtClean="0">
                <a:sym typeface="+mn-ea"/>
              </a:rPr>
              <a:t>中，可以从数组中提取值，按照对应位置，对变量赋值</a:t>
            </a:r>
            <a:endParaRPr lang="zh-CN" altLang="en-US" smtClean="0"/>
          </a:p>
          <a:p>
            <a:endParaRPr lang="en-US" altLang="zh-CN" dirty="0" smtClean="0"/>
          </a:p>
          <a:p>
            <a:endParaRPr lang="en-US" altLang="zh-CN" dirty="0" smtClean="0"/>
          </a:p>
          <a:p>
            <a:endParaRPr lang="zh-CN" altLang="zh-CN" dirty="0" smtClean="0"/>
          </a:p>
          <a:p>
            <a:endParaRPr lang="zh-CN" altLang="zh-CN" dirty="0" smtClean="0"/>
          </a:p>
          <a:p>
            <a:endParaRPr lang="zh-CN" altLang="zh-CN" dirty="0" smtClean="0"/>
          </a:p>
          <a:p>
            <a:pPr lvl="0"/>
            <a:endParaRPr lang="zh-CN" altLang="en-US" dirty="0" smtClean="0"/>
          </a:p>
          <a:p>
            <a:pPr lvl="2"/>
            <a:endParaRPr lang="en-US" altLang="zh-CN" dirty="0" smtClean="0"/>
          </a:p>
          <a:p>
            <a:pPr lvl="1"/>
            <a:endParaRPr lang="zh-CN" altLang="en-US" dirty="0"/>
          </a:p>
        </p:txBody>
      </p:sp>
      <p:sp>
        <p:nvSpPr>
          <p:cNvPr id="7" name="AutoShape 8"/>
          <p:cNvSpPr>
            <a:spLocks noChangeArrowheads="1"/>
          </p:cNvSpPr>
          <p:nvPr/>
        </p:nvSpPr>
        <p:spPr bwMode="auto">
          <a:xfrm>
            <a:off x="1051560" y="1640205"/>
            <a:ext cx="6535420" cy="1310005"/>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let a = 1;</a:t>
            </a:r>
          </a:p>
          <a:p>
            <a:pPr defTabSz="381000">
              <a:lnSpc>
                <a:spcPct val="130000"/>
              </a:lnSpc>
              <a:buClr>
                <a:schemeClr val="folHlink"/>
              </a:buClr>
              <a:buSzPct val="60000"/>
              <a:buFont typeface="Wingdings" panose="05000000000000000000" pitchFamily="2" charset="2"/>
              <a:buNone/>
              <a:defRPr/>
            </a:pP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let b = 2;</a:t>
            </a:r>
          </a:p>
          <a:p>
            <a:pPr defTabSz="381000">
              <a:lnSpc>
                <a:spcPct val="130000"/>
              </a:lnSpc>
              <a:buClr>
                <a:schemeClr val="folHlink"/>
              </a:buClr>
              <a:buSzPct val="60000"/>
              <a:buFont typeface="Wingdings" panose="05000000000000000000" pitchFamily="2" charset="2"/>
              <a:buNone/>
              <a:defRPr/>
            </a:pP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let c = 3;</a:t>
            </a:r>
          </a:p>
        </p:txBody>
      </p:sp>
      <p:sp>
        <p:nvSpPr>
          <p:cNvPr id="3" name="AutoShape 8"/>
          <p:cNvSpPr>
            <a:spLocks noChangeArrowheads="1"/>
          </p:cNvSpPr>
          <p:nvPr/>
        </p:nvSpPr>
        <p:spPr bwMode="auto">
          <a:xfrm>
            <a:off x="1106805" y="3848100"/>
            <a:ext cx="6535420" cy="533400"/>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let [a,b,c]=[1,2,3];</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solidFill>
                  <a:schemeClr val="tx1">
                    <a:lumMod val="65000"/>
                    <a:lumOff val="35000"/>
                  </a:schemeClr>
                </a:solidFill>
              </a:rPr>
              <a:pPr/>
              <a:t>27</a:t>
            </a:fld>
            <a:r>
              <a:rPr lang="en-US" altLang="zh-CN" smtClean="0">
                <a:solidFill>
                  <a:schemeClr val="tx1">
                    <a:lumMod val="65000"/>
                    <a:lumOff val="35000"/>
                  </a:schemeClr>
                </a:solidFill>
              </a:rPr>
              <a:t>/59</a:t>
            </a:r>
            <a:endParaRPr lang="zh-CN" altLang="en-US" dirty="0">
              <a:solidFill>
                <a:schemeClr val="tx1">
                  <a:lumMod val="65000"/>
                  <a:lumOff val="3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77206">
                                            <p:txEl>
                                              <p:pRg st="5" end="5"/>
                                            </p:txEl>
                                          </p:spTgt>
                                        </p:tgtEl>
                                        <p:attrNameLst>
                                          <p:attrName>style.visibility</p:attrName>
                                        </p:attrNameLst>
                                      </p:cBhvr>
                                      <p:to>
                                        <p:strVal val="visible"/>
                                      </p:to>
                                    </p:set>
                                    <p:animEffect transition="in" filter="wipe(left)">
                                      <p:cBhvr>
                                        <p:cTn id="7" dur="500"/>
                                        <p:tgtEl>
                                          <p:spTgt spid="477206">
                                            <p:txEl>
                                              <p:pRg st="5" end="5"/>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52" name="Rectangle 16"/>
          <p:cNvSpPr>
            <a:spLocks noGrp="1" noChangeArrowheads="1"/>
          </p:cNvSpPr>
          <p:nvPr>
            <p:ph type="title"/>
          </p:nvPr>
        </p:nvSpPr>
        <p:spPr/>
        <p:txBody>
          <a:bodyPr/>
          <a:lstStyle/>
          <a:p>
            <a:r>
              <a:rPr lang="zh-CN" altLang="en-US">
                <a:sym typeface="+mn-ea"/>
              </a:rPr>
              <a:t>数组的解构赋值</a:t>
            </a:r>
            <a:r>
              <a:rPr lang="en-US" altLang="zh-CN">
                <a:sym typeface="+mn-ea"/>
              </a:rPr>
              <a:t>-</a:t>
            </a:r>
            <a:r>
              <a:rPr lang="zh-CN" altLang="en-US">
                <a:sym typeface="+mn-ea"/>
              </a:rPr>
              <a:t>其他特性</a:t>
            </a:r>
            <a:endParaRPr lang="zh-CN" altLang="en-US" dirty="0"/>
          </a:p>
        </p:txBody>
      </p:sp>
      <p:sp>
        <p:nvSpPr>
          <p:cNvPr id="500739" name="Rectangle 3"/>
          <p:cNvSpPr>
            <a:spLocks noGrp="1" noChangeArrowheads="1"/>
          </p:cNvSpPr>
          <p:nvPr>
            <p:ph idx="13"/>
          </p:nvPr>
        </p:nvSpPr>
        <p:spPr/>
        <p:txBody>
          <a:bodyPr/>
          <a:lstStyle/>
          <a:p>
            <a:endParaRPr lang="zh-CN" altLang="en-US" dirty="0" smtClean="0"/>
          </a:p>
          <a:p>
            <a:endParaRPr lang="zh-CN" altLang="en-US" dirty="0"/>
          </a:p>
        </p:txBody>
      </p:sp>
      <p:pic>
        <p:nvPicPr>
          <p:cNvPr id="24" name="图片 23" descr="示例"/>
          <p:cNvPicPr>
            <a:picLocks noChangeAspect="1"/>
          </p:cNvPicPr>
          <p:nvPr/>
        </p:nvPicPr>
        <p:blipFill>
          <a:blip r:embed="rId3" cstate="print"/>
          <a:stretch>
            <a:fillRect/>
          </a:stretch>
        </p:blipFill>
        <p:spPr>
          <a:xfrm>
            <a:off x="6087" y="502209"/>
            <a:ext cx="1800000" cy="448069"/>
          </a:xfrm>
          <a:prstGeom prst="rect">
            <a:avLst/>
          </a:prstGeom>
          <a:ln>
            <a:noFill/>
          </a:ln>
        </p:spPr>
      </p:pic>
      <p:sp>
        <p:nvSpPr>
          <p:cNvPr id="548872" name="AutoShape 8"/>
          <p:cNvSpPr>
            <a:spLocks noChangeArrowheads="1"/>
          </p:cNvSpPr>
          <p:nvPr/>
        </p:nvSpPr>
        <p:spPr bwMode="auto">
          <a:xfrm>
            <a:off x="85725" y="1414145"/>
            <a:ext cx="2896235" cy="3529330"/>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//可嵌套</a:t>
            </a:r>
          </a:p>
          <a:p>
            <a:pPr defTabSz="381000">
              <a:lnSpc>
                <a:spcPct val="130000"/>
              </a:lnSpc>
              <a:buClr>
                <a:schemeClr val="folHlink"/>
              </a:buClr>
              <a:buSzPct val="60000"/>
              <a:buFont typeface="Wingdings" panose="05000000000000000000" pitchFamily="2" charset="2"/>
              <a:buNone/>
              <a:defRPr/>
            </a:pPr>
            <a:r>
              <a:rPr dirty="0">
                <a:solidFill>
                  <a:srgbClr val="C00000"/>
                </a:solidFill>
                <a:latin typeface="Arial" panose="020B0604020202020204" pitchFamily="34" charset="0"/>
                <a:ea typeface="黑体" panose="02010609060101010101" pitchFamily="49" charset="-122"/>
                <a:cs typeface="Arial" panose="020B0604020202020204" pitchFamily="34" charset="0"/>
              </a:rPr>
              <a:t>let [a, [[b], c]] = [1, [[2], 3]];</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console.log(a); //1</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console.log(b); //2</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console.log(c); //3</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//可忽略</a:t>
            </a:r>
          </a:p>
          <a:p>
            <a:pPr defTabSz="381000">
              <a:lnSpc>
                <a:spcPct val="130000"/>
              </a:lnSpc>
              <a:buClr>
                <a:schemeClr val="folHlink"/>
              </a:buClr>
              <a:buSzPct val="60000"/>
              <a:buFont typeface="Wingdings" panose="05000000000000000000" pitchFamily="2" charset="2"/>
              <a:buNone/>
              <a:defRPr/>
            </a:pPr>
            <a:r>
              <a:rPr dirty="0">
                <a:solidFill>
                  <a:srgbClr val="C00000"/>
                </a:solidFill>
                <a:latin typeface="Arial" panose="020B0604020202020204" pitchFamily="34" charset="0"/>
                <a:ea typeface="黑体" panose="02010609060101010101" pitchFamily="49" charset="-122"/>
                <a:cs typeface="Arial" panose="020B0604020202020204" pitchFamily="34" charset="0"/>
              </a:rPr>
              <a:t>let [a, , b] = [1, 2, 3];</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console.log(a); //1</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console.log(b); //3</a:t>
            </a:r>
          </a:p>
        </p:txBody>
      </p:sp>
      <p:grpSp>
        <p:nvGrpSpPr>
          <p:cNvPr id="15" name="组合 14"/>
          <p:cNvGrpSpPr/>
          <p:nvPr/>
        </p:nvGrpSpPr>
        <p:grpSpPr>
          <a:xfrm>
            <a:off x="2355443" y="5927938"/>
            <a:ext cx="5316220" cy="428625"/>
            <a:chOff x="1496565" y="6000750"/>
            <a:chExt cx="5316220" cy="428625"/>
          </a:xfrm>
        </p:grpSpPr>
        <p:sp>
          <p:nvSpPr>
            <p:cNvPr id="16" name="圆角矩形 15"/>
            <p:cNvSpPr/>
            <p:nvPr/>
          </p:nvSpPr>
          <p:spPr bwMode="auto">
            <a:xfrm>
              <a:off x="1509666" y="6000750"/>
              <a:ext cx="500043" cy="428625"/>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latin typeface="Arial" panose="020B0604020202020204" pitchFamily="34" charset="0"/>
                <a:cs typeface="Arial" panose="020B0604020202020204" pitchFamily="34" charset="0"/>
              </a:endParaRPr>
            </a:p>
          </p:txBody>
        </p:sp>
        <p:sp>
          <p:nvSpPr>
            <p:cNvPr id="17" name="圆角矩形 16"/>
            <p:cNvSpPr/>
            <p:nvPr/>
          </p:nvSpPr>
          <p:spPr bwMode="auto">
            <a:xfrm>
              <a:off x="2081400" y="6000750"/>
              <a:ext cx="4731385" cy="428625"/>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r">
                <a:defRPr/>
              </a:pPr>
              <a:endParaRPr lang="zh-CN" altLang="en-US" dirty="0">
                <a:latin typeface="Arial" panose="020B0604020202020204" pitchFamily="34" charset="0"/>
                <a:cs typeface="Arial" panose="020B0604020202020204" pitchFamily="34" charset="0"/>
              </a:endParaRPr>
            </a:p>
          </p:txBody>
        </p:sp>
        <p:pic>
          <p:nvPicPr>
            <p:cNvPr id="22"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6565" y="6039254"/>
              <a:ext cx="571479" cy="342074"/>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p:cNvSpPr txBox="1"/>
            <p:nvPr/>
          </p:nvSpPr>
          <p:spPr bwMode="auto">
            <a:xfrm>
              <a:off x="2123310" y="6072505"/>
              <a:ext cx="4448175" cy="337185"/>
            </a:xfrm>
            <a:prstGeom prst="rect">
              <a:avLst/>
            </a:prstGeom>
            <a:noFill/>
            <a:effectLst/>
          </p:spPr>
          <p:txBody>
            <a:bodyPr wrap="square">
              <a:spAutoFit/>
            </a:bodyPr>
            <a:lstStyle/>
            <a:p>
              <a:pPr algn="ctr">
                <a:defRPr/>
              </a:pPr>
              <a:r>
                <a:rPr lang="zh-CN" altLang="en-US" sz="1600" b="1" spc="300" dirty="0">
                  <a:solidFill>
                    <a:srgbClr val="FBFFFE"/>
                  </a:solidFill>
                  <a:latin typeface="Arial" panose="020B0604020202020204" pitchFamily="34" charset="0"/>
                  <a:ea typeface="微软雅黑" panose="020B0503020204020204" pitchFamily="34" charset="-122"/>
                  <a:cs typeface="Arial" panose="020B0604020202020204" pitchFamily="34" charset="0"/>
                </a:rPr>
                <a:t>演示</a:t>
              </a:r>
              <a:r>
                <a:rPr lang="zh-CN" altLang="en-US"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示例</a:t>
              </a:r>
              <a:r>
                <a:rPr lang="en-US" altLang="zh-CN"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7</a:t>
              </a:r>
              <a:r>
                <a:rPr lang="zh-CN" altLang="en-US"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：数组的解构赋值</a:t>
              </a:r>
            </a:p>
          </p:txBody>
        </p:sp>
      </p:grpSp>
      <p:sp>
        <p:nvSpPr>
          <p:cNvPr id="2" name="AutoShape 8"/>
          <p:cNvSpPr>
            <a:spLocks noChangeArrowheads="1"/>
          </p:cNvSpPr>
          <p:nvPr/>
        </p:nvSpPr>
        <p:spPr bwMode="auto">
          <a:xfrm>
            <a:off x="3132455" y="1414145"/>
            <a:ext cx="2896235" cy="3529330"/>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//不完全解构</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let [a, b] = [1, 2, 3]; </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console.log(a); //1</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console.log(b); //2</a:t>
            </a:r>
          </a:p>
          <a:p>
            <a:pPr defTabSz="381000">
              <a:lnSpc>
                <a:spcPct val="130000"/>
              </a:lnSpc>
              <a:buClr>
                <a:schemeClr val="folHlink"/>
              </a:buClr>
              <a:buSzPct val="60000"/>
              <a:buFont typeface="Wingdings" panose="05000000000000000000" pitchFamily="2" charset="2"/>
              <a:buNone/>
              <a:defRPr/>
            </a:pPr>
            <a:r>
              <a:rPr dirty="0">
                <a:solidFill>
                  <a:srgbClr val="C00000"/>
                </a:solidFill>
                <a:latin typeface="Arial" panose="020B0604020202020204" pitchFamily="34" charset="0"/>
                <a:ea typeface="黑体" panose="02010609060101010101" pitchFamily="49" charset="-122"/>
                <a:cs typeface="Arial" panose="020B0604020202020204" pitchFamily="34" charset="0"/>
              </a:rPr>
              <a:t>let [a, [b], c] = [1, [2, 3], 4];</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console.log(a); //1</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console.log(b); //2</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console.log(c); //4</a:t>
            </a:r>
          </a:p>
        </p:txBody>
      </p:sp>
      <p:sp>
        <p:nvSpPr>
          <p:cNvPr id="3" name="AutoShape 8"/>
          <p:cNvSpPr>
            <a:spLocks noChangeArrowheads="1"/>
          </p:cNvSpPr>
          <p:nvPr/>
        </p:nvSpPr>
        <p:spPr bwMode="auto">
          <a:xfrm>
            <a:off x="6172200" y="1414145"/>
            <a:ext cx="2896235" cy="3529330"/>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//剩余运算符</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let [a, ..</a:t>
            </a:r>
            <a:r>
              <a:rPr dirty="0">
                <a:solidFill>
                  <a:srgbClr val="FF0000"/>
                </a:solidFill>
                <a:latin typeface="Arial" panose="020B0604020202020204" pitchFamily="34" charset="0"/>
                <a:ea typeface="黑体" panose="02010609060101010101" pitchFamily="49" charset="-122"/>
                <a:cs typeface="Arial" panose="020B0604020202020204" pitchFamily="34" charset="0"/>
              </a:rPr>
              <a:t>.</a:t>
            </a:r>
            <a:r>
              <a:rPr dirty="0">
                <a:solidFill>
                  <a:srgbClr val="C00000"/>
                </a:solidFill>
                <a:latin typeface="Arial" panose="020B0604020202020204" pitchFamily="34" charset="0"/>
                <a:ea typeface="黑体" panose="02010609060101010101" pitchFamily="49" charset="-122"/>
                <a:cs typeface="Arial" panose="020B0604020202020204" pitchFamily="34" charset="0"/>
              </a:rPr>
              <a:t>b</a:t>
            </a: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 = [1, 2, 3];</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console.log(a); //1</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console.log(b); //[2, 3]</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//解构默认值</a:t>
            </a:r>
          </a:p>
          <a:p>
            <a:pPr defTabSz="381000">
              <a:lnSpc>
                <a:spcPct val="130000"/>
              </a:lnSpc>
              <a:buClr>
                <a:schemeClr val="folHlink"/>
              </a:buClr>
              <a:buSzPct val="60000"/>
              <a:buFont typeface="Wingdings" panose="05000000000000000000" pitchFamily="2" charset="2"/>
              <a:buNone/>
              <a:defRPr/>
            </a:pPr>
            <a:r>
              <a:rPr dirty="0">
                <a:solidFill>
                  <a:srgbClr val="C00000"/>
                </a:solidFill>
                <a:latin typeface="Arial" panose="020B0604020202020204" pitchFamily="34" charset="0"/>
                <a:ea typeface="黑体" panose="02010609060101010101" pitchFamily="49" charset="-122"/>
                <a:cs typeface="Arial" panose="020B0604020202020204" pitchFamily="34" charset="0"/>
              </a:rPr>
              <a:t>let [x, y = 'b'] = ['a']; </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console.log(x); //'a'</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console.log(y); //'b'</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28</a:t>
            </a:fld>
            <a:r>
              <a:rPr lang="en-US" altLang="zh-CN" smtClean="0"/>
              <a:t>/59</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52" name="Rectangle 16"/>
          <p:cNvSpPr>
            <a:spLocks noGrp="1" noChangeArrowheads="1"/>
          </p:cNvSpPr>
          <p:nvPr>
            <p:ph type="title"/>
          </p:nvPr>
        </p:nvSpPr>
        <p:spPr/>
        <p:txBody>
          <a:bodyPr/>
          <a:lstStyle/>
          <a:p>
            <a:r>
              <a:rPr lang="zh-CN" altLang="en-US">
                <a:sym typeface="+mn-ea"/>
              </a:rPr>
              <a:t>对象的解构赋值</a:t>
            </a:r>
            <a:r>
              <a:rPr lang="en-US" altLang="zh-CN">
                <a:sym typeface="+mn-ea"/>
              </a:rPr>
              <a:t>-</a:t>
            </a:r>
            <a:r>
              <a:rPr lang="zh-CN" altLang="en-US">
                <a:sym typeface="+mn-ea"/>
              </a:rPr>
              <a:t>基本用法</a:t>
            </a:r>
            <a:endParaRPr lang="zh-CN" altLang="en-US" dirty="0"/>
          </a:p>
        </p:txBody>
      </p:sp>
      <p:sp>
        <p:nvSpPr>
          <p:cNvPr id="500739" name="Rectangle 3"/>
          <p:cNvSpPr>
            <a:spLocks noGrp="1" noChangeArrowheads="1"/>
          </p:cNvSpPr>
          <p:nvPr>
            <p:ph idx="13"/>
          </p:nvPr>
        </p:nvSpPr>
        <p:spPr/>
        <p:txBody>
          <a:bodyPr/>
          <a:lstStyle/>
          <a:p>
            <a:r>
              <a:rPr lang="zh-CN" altLang="zh-CN" dirty="0" smtClean="0">
                <a:sym typeface="+mn-ea"/>
              </a:rPr>
              <a:t>数组的元素是按次序排列的，变量的取值由它的位置决定</a:t>
            </a:r>
            <a:endParaRPr lang="en-US" altLang="zh-CN" dirty="0" smtClean="0">
              <a:sym typeface="+mn-ea"/>
            </a:endParaRPr>
          </a:p>
          <a:p>
            <a:r>
              <a:rPr lang="zh-CN" altLang="zh-CN" dirty="0" smtClean="0">
                <a:sym typeface="+mn-ea"/>
              </a:rPr>
              <a:t>对象的属性没有次序，变量必须与属性同名，才能取到正确的值</a:t>
            </a:r>
            <a:endParaRPr lang="zh-CN" altLang="en-US" dirty="0" smtClean="0"/>
          </a:p>
        </p:txBody>
      </p:sp>
      <p:pic>
        <p:nvPicPr>
          <p:cNvPr id="24" name="图片 23" descr="示例"/>
          <p:cNvPicPr>
            <a:picLocks noChangeAspect="1"/>
          </p:cNvPicPr>
          <p:nvPr/>
        </p:nvPicPr>
        <p:blipFill>
          <a:blip r:embed="rId3" cstate="print"/>
          <a:stretch>
            <a:fillRect/>
          </a:stretch>
        </p:blipFill>
        <p:spPr>
          <a:xfrm>
            <a:off x="6087" y="2152574"/>
            <a:ext cx="1800000" cy="448069"/>
          </a:xfrm>
          <a:prstGeom prst="rect">
            <a:avLst/>
          </a:prstGeom>
          <a:ln>
            <a:noFill/>
          </a:ln>
        </p:spPr>
      </p:pic>
      <p:sp>
        <p:nvSpPr>
          <p:cNvPr id="548872" name="AutoShape 8"/>
          <p:cNvSpPr>
            <a:spLocks noChangeArrowheads="1"/>
          </p:cNvSpPr>
          <p:nvPr/>
        </p:nvSpPr>
        <p:spPr bwMode="auto">
          <a:xfrm>
            <a:off x="1277938" y="2769235"/>
            <a:ext cx="7091362" cy="1883901"/>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let {bar,foo}={</a:t>
            </a:r>
            <a:r>
              <a:rPr dirty="0" err="1">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foo:"ECMAScript</a:t>
            </a: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 6.0",bar:"hello"};</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console.log(bar); //hello</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console.log(foo); //ECMAScript 6.0</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let {abc} = {</a:t>
            </a:r>
            <a:r>
              <a:rPr dirty="0" err="1">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foo:"ECMAScript</a:t>
            </a: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 6.0",bar:"hello"};</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console.log(abc); //undefined</a:t>
            </a:r>
          </a:p>
        </p:txBody>
      </p:sp>
      <p:grpSp>
        <p:nvGrpSpPr>
          <p:cNvPr id="15" name="组合 14"/>
          <p:cNvGrpSpPr/>
          <p:nvPr/>
        </p:nvGrpSpPr>
        <p:grpSpPr>
          <a:xfrm>
            <a:off x="2355443" y="5927938"/>
            <a:ext cx="5316855" cy="428625"/>
            <a:chOff x="1496565" y="6000750"/>
            <a:chExt cx="5316855" cy="428625"/>
          </a:xfrm>
        </p:grpSpPr>
        <p:sp>
          <p:nvSpPr>
            <p:cNvPr id="16" name="圆角矩形 15"/>
            <p:cNvSpPr/>
            <p:nvPr/>
          </p:nvSpPr>
          <p:spPr bwMode="auto">
            <a:xfrm>
              <a:off x="1509666" y="6000750"/>
              <a:ext cx="500043" cy="428625"/>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latin typeface="Arial" panose="020B0604020202020204" pitchFamily="34" charset="0"/>
                <a:cs typeface="Arial" panose="020B0604020202020204" pitchFamily="34" charset="0"/>
              </a:endParaRPr>
            </a:p>
          </p:txBody>
        </p:sp>
        <p:sp>
          <p:nvSpPr>
            <p:cNvPr id="17" name="圆角矩形 16"/>
            <p:cNvSpPr/>
            <p:nvPr/>
          </p:nvSpPr>
          <p:spPr bwMode="auto">
            <a:xfrm>
              <a:off x="2081400" y="6000750"/>
              <a:ext cx="4731385" cy="428625"/>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r">
                <a:defRPr/>
              </a:pPr>
              <a:endParaRPr lang="zh-CN" altLang="en-US" dirty="0">
                <a:latin typeface="Arial" panose="020B0604020202020204" pitchFamily="34" charset="0"/>
                <a:cs typeface="Arial" panose="020B0604020202020204" pitchFamily="34" charset="0"/>
              </a:endParaRPr>
            </a:p>
          </p:txBody>
        </p:sp>
        <p:pic>
          <p:nvPicPr>
            <p:cNvPr id="22"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6565" y="6039254"/>
              <a:ext cx="571479" cy="342074"/>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p:cNvSpPr txBox="1"/>
            <p:nvPr/>
          </p:nvSpPr>
          <p:spPr bwMode="auto">
            <a:xfrm>
              <a:off x="2123310" y="6072505"/>
              <a:ext cx="4690110" cy="337185"/>
            </a:xfrm>
            <a:prstGeom prst="rect">
              <a:avLst/>
            </a:prstGeom>
            <a:noFill/>
            <a:effectLst/>
          </p:spPr>
          <p:txBody>
            <a:bodyPr wrap="square">
              <a:spAutoFit/>
            </a:bodyPr>
            <a:lstStyle/>
            <a:p>
              <a:pPr algn="ctr">
                <a:defRPr/>
              </a:pPr>
              <a:r>
                <a:rPr lang="zh-CN" altLang="en-US" sz="1600" b="1" spc="300" dirty="0">
                  <a:solidFill>
                    <a:srgbClr val="FBFFFE"/>
                  </a:solidFill>
                  <a:latin typeface="Arial" panose="020B0604020202020204" pitchFamily="34" charset="0"/>
                  <a:ea typeface="微软雅黑" panose="020B0503020204020204" pitchFamily="34" charset="-122"/>
                  <a:cs typeface="Arial" panose="020B0604020202020204" pitchFamily="34" charset="0"/>
                </a:rPr>
                <a:t>演示</a:t>
              </a:r>
              <a:r>
                <a:rPr lang="zh-CN" altLang="en-US"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示例</a:t>
              </a:r>
              <a:r>
                <a:rPr lang="en-US" altLang="zh-CN"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8</a:t>
              </a:r>
              <a:r>
                <a:rPr lang="zh-CN" altLang="en-US"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：对象的解构赋值 - 基本用法</a:t>
              </a:r>
            </a:p>
          </p:txBody>
        </p:sp>
      </p:grpSp>
      <p:sp>
        <p:nvSpPr>
          <p:cNvPr id="3" name="灯片编号占位符 2"/>
          <p:cNvSpPr>
            <a:spLocks noGrp="1"/>
          </p:cNvSpPr>
          <p:nvPr>
            <p:ph type="sldNum" sz="quarter" idx="12"/>
          </p:nvPr>
        </p:nvSpPr>
        <p:spPr/>
        <p:txBody>
          <a:bodyPr/>
          <a:lstStyle/>
          <a:p>
            <a:fld id="{0C913308-F349-4B6D-A68A-DD1791B4A57B}" type="slidenum">
              <a:rPr lang="zh-CN" altLang="en-US" smtClean="0"/>
              <a:pPr/>
              <a:t>29</a:t>
            </a:fld>
            <a:r>
              <a:rPr lang="en-US" altLang="zh-CN" smtClean="0"/>
              <a:t>/59</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p:cNvSpPr>
          <p:nvPr>
            <p:ph idx="13"/>
          </p:nvPr>
        </p:nvSpPr>
        <p:spPr/>
        <p:txBody>
          <a:bodyPr>
            <a:normAutofit/>
          </a:bodyPr>
          <a:lstStyle/>
          <a:p>
            <a:pPr algn="l" eaLnBrk="0" fontAlgn="base" hangingPunct="0">
              <a:lnSpc>
                <a:spcPct val="150000"/>
              </a:lnSpc>
              <a:buClr>
                <a:srgbClr val="0E9CDE"/>
              </a:buClr>
              <a:buFont typeface="Wingdings" panose="05000000000000000000" charset="0"/>
              <a:buChar char="u"/>
              <a:defRPr/>
            </a:pPr>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优秀榜</a:t>
            </a:r>
          </a:p>
        </p:txBody>
      </p:sp>
      <p:graphicFrame>
        <p:nvGraphicFramePr>
          <p:cNvPr id="2" name="表格 1"/>
          <p:cNvGraphicFramePr/>
          <p:nvPr>
            <p:extLst>
              <p:ext uri="{D42A27DB-BD31-4B8C-83A1-F6EECF244321}">
                <p14:modId xmlns:p14="http://schemas.microsoft.com/office/powerpoint/2010/main" val="2055079699"/>
              </p:ext>
            </p:extLst>
          </p:nvPr>
        </p:nvGraphicFramePr>
        <p:xfrm>
          <a:off x="621665" y="1761490"/>
          <a:ext cx="7791450" cy="1411605"/>
        </p:xfrm>
        <a:graphic>
          <a:graphicData uri="http://schemas.openxmlformats.org/drawingml/2006/table">
            <a:tbl>
              <a:tblPr firstRow="1" firstCol="1" lastRow="1" lastCol="1" bandRow="1" bandCol="1">
                <a:effectLst>
                  <a:outerShdw blurRad="88900" dist="38100" dir="1680000" algn="tl" rotWithShape="0">
                    <a:prstClr val="black">
                      <a:alpha val="40000"/>
                    </a:prstClr>
                  </a:outerShdw>
                </a:effectLst>
                <a:tableStyleId>{D113A9D2-9D6B-4929-AA2D-F23B5EE8CBE7}</a:tableStyleId>
              </a:tblPr>
              <a:tblGrid>
                <a:gridCol w="1298575">
                  <a:extLst>
                    <a:ext uri="{9D8B030D-6E8A-4147-A177-3AD203B41FA5}">
                      <a16:colId xmlns="" xmlns:a16="http://schemas.microsoft.com/office/drawing/2014/main" val="20000"/>
                    </a:ext>
                  </a:extLst>
                </a:gridCol>
                <a:gridCol w="1298575">
                  <a:extLst>
                    <a:ext uri="{9D8B030D-6E8A-4147-A177-3AD203B41FA5}">
                      <a16:colId xmlns="" xmlns:a16="http://schemas.microsoft.com/office/drawing/2014/main" val="20001"/>
                    </a:ext>
                  </a:extLst>
                </a:gridCol>
                <a:gridCol w="1298575">
                  <a:extLst>
                    <a:ext uri="{9D8B030D-6E8A-4147-A177-3AD203B41FA5}">
                      <a16:colId xmlns="" xmlns:a16="http://schemas.microsoft.com/office/drawing/2014/main" val="20002"/>
                    </a:ext>
                  </a:extLst>
                </a:gridCol>
                <a:gridCol w="1298575">
                  <a:extLst>
                    <a:ext uri="{9D8B030D-6E8A-4147-A177-3AD203B41FA5}">
                      <a16:colId xmlns="" xmlns:a16="http://schemas.microsoft.com/office/drawing/2014/main" val="20003"/>
                    </a:ext>
                  </a:extLst>
                </a:gridCol>
                <a:gridCol w="1298575">
                  <a:extLst>
                    <a:ext uri="{9D8B030D-6E8A-4147-A177-3AD203B41FA5}">
                      <a16:colId xmlns="" xmlns:a16="http://schemas.microsoft.com/office/drawing/2014/main" val="20004"/>
                    </a:ext>
                  </a:extLst>
                </a:gridCol>
                <a:gridCol w="1298575">
                  <a:extLst>
                    <a:ext uri="{9D8B030D-6E8A-4147-A177-3AD203B41FA5}">
                      <a16:colId xmlns="" xmlns:a16="http://schemas.microsoft.com/office/drawing/2014/main" val="20005"/>
                    </a:ext>
                  </a:extLst>
                </a:gridCol>
              </a:tblGrid>
              <a:tr h="470535">
                <a:tc>
                  <a:txBody>
                    <a:bodyPr/>
                    <a:lstStyle/>
                    <a:p>
                      <a:pPr algn="ctr">
                        <a:buNone/>
                      </a:pPr>
                      <a:r>
                        <a:rPr lang="zh-CN" altLang="en-US" dirty="0">
                          <a:latin typeface="Arial" panose="020B0604020202020204" pitchFamily="34" charset="0"/>
                          <a:ea typeface="微软雅黑" panose="020B0503020204020204" pitchFamily="34" charset="-122"/>
                          <a:cs typeface="Arial" panose="020B0604020202020204" pitchFamily="34" charset="0"/>
                        </a:rPr>
                        <a:t>第一小组</a:t>
                      </a:r>
                    </a:p>
                  </a:txBody>
                  <a:tcPr anchor="ctr">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rgbClr val="075E86"/>
                    </a:solidFill>
                  </a:tcPr>
                </a:tc>
                <a:tc>
                  <a:txBody>
                    <a:bodyPr/>
                    <a:lstStyle/>
                    <a:p>
                      <a:pPr>
                        <a:buNone/>
                      </a:pPr>
                      <a:endParaRPr lang="zh-CN" altLang="en-US">
                        <a:latin typeface="Arial" panose="020B0604020202020204" pitchFamily="34" charset="0"/>
                        <a:ea typeface="微软雅黑" panose="020B0503020204020204" pitchFamily="34" charset="-122"/>
                        <a:cs typeface="Arial" panose="020B0604020202020204" pitchFamily="34" charset="0"/>
                      </a:endParaRPr>
                    </a:p>
                  </a:txBody>
                  <a:tcPr anchor="ctr">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rgbClr val="075E86"/>
                    </a:solidFill>
                  </a:tcPr>
                </a:tc>
                <a:tc>
                  <a:txBody>
                    <a:bodyPr/>
                    <a:lstStyle/>
                    <a:p>
                      <a:pPr>
                        <a:buNone/>
                      </a:pPr>
                      <a:endParaRPr lang="zh-CN" altLang="en-US">
                        <a:latin typeface="Arial" panose="020B0604020202020204" pitchFamily="34" charset="0"/>
                        <a:ea typeface="微软雅黑" panose="020B0503020204020204" pitchFamily="34" charset="-122"/>
                        <a:cs typeface="Arial" panose="020B0604020202020204" pitchFamily="34" charset="0"/>
                      </a:endParaRPr>
                    </a:p>
                  </a:txBody>
                  <a:tcPr anchor="ctr">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rgbClr val="075E86"/>
                    </a:solidFill>
                  </a:tcPr>
                </a:tc>
                <a:tc>
                  <a:txBody>
                    <a:bodyPr/>
                    <a:lstStyle/>
                    <a:p>
                      <a:pPr>
                        <a:buNone/>
                      </a:pPr>
                      <a:endParaRPr lang="zh-CN" altLang="en-US">
                        <a:latin typeface="Arial" panose="020B0604020202020204" pitchFamily="34" charset="0"/>
                        <a:ea typeface="微软雅黑" panose="020B0503020204020204" pitchFamily="34" charset="-122"/>
                        <a:cs typeface="Arial" panose="020B0604020202020204" pitchFamily="34" charset="0"/>
                      </a:endParaRPr>
                    </a:p>
                  </a:txBody>
                  <a:tcPr anchor="ctr">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rgbClr val="075E86"/>
                    </a:solidFill>
                  </a:tcPr>
                </a:tc>
                <a:tc>
                  <a:txBody>
                    <a:bodyPr/>
                    <a:lstStyle/>
                    <a:p>
                      <a:pPr>
                        <a:buNone/>
                      </a:pPr>
                      <a:endParaRPr lang="zh-CN" altLang="en-US">
                        <a:latin typeface="Arial" panose="020B0604020202020204" pitchFamily="34" charset="0"/>
                        <a:ea typeface="微软雅黑" panose="020B0503020204020204" pitchFamily="34" charset="-122"/>
                        <a:cs typeface="Arial" panose="020B0604020202020204" pitchFamily="34" charset="0"/>
                      </a:endParaRPr>
                    </a:p>
                  </a:txBody>
                  <a:tcPr anchor="ctr">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rgbClr val="075E86"/>
                    </a:solidFill>
                  </a:tcPr>
                </a:tc>
                <a:tc>
                  <a:txBody>
                    <a:bodyPr/>
                    <a:lstStyle/>
                    <a:p>
                      <a:pPr>
                        <a:buNone/>
                      </a:pPr>
                      <a:endParaRPr lang="zh-CN" altLang="en-US">
                        <a:latin typeface="Arial" panose="020B0604020202020204" pitchFamily="34" charset="0"/>
                        <a:ea typeface="微软雅黑" panose="020B0503020204020204" pitchFamily="34" charset="-122"/>
                        <a:cs typeface="Arial" panose="020B0604020202020204" pitchFamily="34" charset="0"/>
                      </a:endParaRPr>
                    </a:p>
                  </a:txBody>
                  <a:tcPr anchor="ctr">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rgbClr val="075E86"/>
                    </a:solidFill>
                  </a:tcPr>
                </a:tc>
                <a:extLst>
                  <a:ext uri="{0D108BD9-81ED-4DB2-BD59-A6C34878D82A}">
                    <a16:rowId xmlns="" xmlns:a16="http://schemas.microsoft.com/office/drawing/2014/main" val="10000"/>
                  </a:ext>
                </a:extLst>
              </a:tr>
              <a:tr h="470535">
                <a:tc>
                  <a:txBody>
                    <a:bodyPr/>
                    <a:lstStyle/>
                    <a:p>
                      <a:pPr algn="ctr">
                        <a:buNone/>
                      </a:pPr>
                      <a:r>
                        <a:rPr lang="zh-CN" altLang="en-US" sz="1800" dirty="0">
                          <a:solidFill>
                            <a:srgbClr val="075E86"/>
                          </a:solidFill>
                          <a:latin typeface="Arial" panose="020B0604020202020204" pitchFamily="34" charset="0"/>
                          <a:ea typeface="微软雅黑" panose="020B0503020204020204" pitchFamily="34" charset="-122"/>
                          <a:cs typeface="Arial" panose="020B0604020202020204" pitchFamily="34" charset="0"/>
                          <a:sym typeface="+mn-ea"/>
                        </a:rPr>
                        <a:t>第二小组</a:t>
                      </a:r>
                    </a:p>
                  </a:txBody>
                  <a:tcPr anchor="ctr">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chemeClr val="bg1">
                        <a:lumMod val="75000"/>
                      </a:schemeClr>
                    </a:solidFill>
                  </a:tcPr>
                </a:tc>
                <a:tc>
                  <a:txBody>
                    <a:bodyPr/>
                    <a:lstStyle/>
                    <a:p>
                      <a:pPr>
                        <a:buNone/>
                      </a:pPr>
                      <a:endParaRPr lang="zh-CN" altLang="en-US" dirty="0">
                        <a:solidFill>
                          <a:srgbClr val="075E86"/>
                        </a:solidFill>
                        <a:latin typeface="Arial" panose="020B0604020202020204" pitchFamily="34" charset="0"/>
                        <a:ea typeface="微软雅黑" panose="020B0503020204020204" pitchFamily="34" charset="-122"/>
                        <a:cs typeface="Arial" panose="020B0604020202020204" pitchFamily="34" charset="0"/>
                      </a:endParaRPr>
                    </a:p>
                  </a:txBody>
                  <a:tcPr anchor="ctr">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chemeClr val="bg1">
                        <a:lumMod val="75000"/>
                      </a:schemeClr>
                    </a:solidFill>
                  </a:tcPr>
                </a:tc>
                <a:tc>
                  <a:txBody>
                    <a:bodyPr/>
                    <a:lstStyle/>
                    <a:p>
                      <a:pPr>
                        <a:buNone/>
                      </a:pPr>
                      <a:endParaRPr lang="zh-CN" altLang="en-US">
                        <a:solidFill>
                          <a:srgbClr val="075E86"/>
                        </a:solidFill>
                        <a:latin typeface="Arial" panose="020B0604020202020204" pitchFamily="34" charset="0"/>
                        <a:ea typeface="微软雅黑" panose="020B0503020204020204" pitchFamily="34" charset="-122"/>
                        <a:cs typeface="Arial" panose="020B0604020202020204" pitchFamily="34" charset="0"/>
                      </a:endParaRPr>
                    </a:p>
                  </a:txBody>
                  <a:tcPr anchor="ctr">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chemeClr val="bg1">
                        <a:lumMod val="75000"/>
                      </a:schemeClr>
                    </a:solidFill>
                  </a:tcPr>
                </a:tc>
                <a:tc>
                  <a:txBody>
                    <a:bodyPr/>
                    <a:lstStyle/>
                    <a:p>
                      <a:pPr>
                        <a:buNone/>
                      </a:pPr>
                      <a:endParaRPr lang="zh-CN" altLang="en-US">
                        <a:solidFill>
                          <a:srgbClr val="075E86"/>
                        </a:solidFill>
                        <a:latin typeface="Arial" panose="020B0604020202020204" pitchFamily="34" charset="0"/>
                        <a:ea typeface="微软雅黑" panose="020B0503020204020204" pitchFamily="34" charset="-122"/>
                        <a:cs typeface="Arial" panose="020B0604020202020204" pitchFamily="34" charset="0"/>
                      </a:endParaRPr>
                    </a:p>
                  </a:txBody>
                  <a:tcPr anchor="ctr">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chemeClr val="bg1">
                        <a:lumMod val="75000"/>
                      </a:schemeClr>
                    </a:solidFill>
                  </a:tcPr>
                </a:tc>
                <a:tc>
                  <a:txBody>
                    <a:bodyPr/>
                    <a:lstStyle/>
                    <a:p>
                      <a:pPr>
                        <a:buNone/>
                      </a:pPr>
                      <a:endParaRPr lang="zh-CN" altLang="en-US">
                        <a:solidFill>
                          <a:srgbClr val="075E86"/>
                        </a:solidFill>
                        <a:latin typeface="Arial" panose="020B0604020202020204" pitchFamily="34" charset="0"/>
                        <a:ea typeface="微软雅黑" panose="020B0503020204020204" pitchFamily="34" charset="-122"/>
                        <a:cs typeface="Arial" panose="020B0604020202020204" pitchFamily="34" charset="0"/>
                      </a:endParaRPr>
                    </a:p>
                  </a:txBody>
                  <a:tcPr anchor="ctr">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chemeClr val="bg1">
                        <a:lumMod val="75000"/>
                      </a:schemeClr>
                    </a:solidFill>
                  </a:tcPr>
                </a:tc>
                <a:tc>
                  <a:txBody>
                    <a:bodyPr/>
                    <a:lstStyle/>
                    <a:p>
                      <a:pPr>
                        <a:buNone/>
                      </a:pPr>
                      <a:endParaRPr lang="zh-CN" altLang="en-US">
                        <a:solidFill>
                          <a:srgbClr val="075E86"/>
                        </a:solidFill>
                        <a:latin typeface="Arial" panose="020B0604020202020204" pitchFamily="34" charset="0"/>
                        <a:ea typeface="微软雅黑" panose="020B0503020204020204" pitchFamily="34" charset="-122"/>
                        <a:cs typeface="Arial" panose="020B0604020202020204" pitchFamily="34" charset="0"/>
                      </a:endParaRPr>
                    </a:p>
                  </a:txBody>
                  <a:tcPr anchor="ctr">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chemeClr val="bg1">
                        <a:lumMod val="75000"/>
                      </a:schemeClr>
                    </a:solidFill>
                  </a:tcPr>
                </a:tc>
                <a:extLst>
                  <a:ext uri="{0D108BD9-81ED-4DB2-BD59-A6C34878D82A}">
                    <a16:rowId xmlns="" xmlns:a16="http://schemas.microsoft.com/office/drawing/2014/main" val="10001"/>
                  </a:ext>
                </a:extLst>
              </a:tr>
              <a:tr h="470535">
                <a:tc>
                  <a:txBody>
                    <a:bodyPr/>
                    <a:lstStyle/>
                    <a:p>
                      <a:pPr algn="ctr">
                        <a:buNone/>
                      </a:pPr>
                      <a:r>
                        <a:rPr lang="zh-CN" altLang="en-US" sz="1800">
                          <a:latin typeface="Arial" panose="020B0604020202020204" pitchFamily="34" charset="0"/>
                          <a:ea typeface="微软雅黑" panose="020B0503020204020204" pitchFamily="34" charset="-122"/>
                          <a:cs typeface="Arial" panose="020B0604020202020204" pitchFamily="34" charset="0"/>
                          <a:sym typeface="+mn-ea"/>
                        </a:rPr>
                        <a:t>第三小组</a:t>
                      </a:r>
                    </a:p>
                  </a:txBody>
                  <a:tcPr anchor="ctr">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rgbClr val="075E86"/>
                    </a:solidFill>
                  </a:tcPr>
                </a:tc>
                <a:tc>
                  <a:txBody>
                    <a:bodyPr/>
                    <a:lstStyle/>
                    <a:p>
                      <a:pPr>
                        <a:buNone/>
                      </a:pPr>
                      <a:endParaRPr lang="zh-CN" altLang="en-US">
                        <a:latin typeface="Arial" panose="020B0604020202020204" pitchFamily="34" charset="0"/>
                        <a:ea typeface="微软雅黑" panose="020B0503020204020204" pitchFamily="34" charset="-122"/>
                        <a:cs typeface="Arial" panose="020B0604020202020204" pitchFamily="34" charset="0"/>
                      </a:endParaRPr>
                    </a:p>
                  </a:txBody>
                  <a:tcPr anchor="ctr">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rgbClr val="075E86"/>
                    </a:solidFill>
                  </a:tcPr>
                </a:tc>
                <a:tc>
                  <a:txBody>
                    <a:bodyPr/>
                    <a:lstStyle/>
                    <a:p>
                      <a:pPr>
                        <a:buNone/>
                      </a:pPr>
                      <a:endParaRPr lang="zh-CN" altLang="en-US">
                        <a:latin typeface="Arial" panose="020B0604020202020204" pitchFamily="34" charset="0"/>
                        <a:ea typeface="微软雅黑" panose="020B0503020204020204" pitchFamily="34" charset="-122"/>
                        <a:cs typeface="Arial" panose="020B0604020202020204" pitchFamily="34" charset="0"/>
                      </a:endParaRPr>
                    </a:p>
                  </a:txBody>
                  <a:tcPr anchor="ctr">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rgbClr val="075E86"/>
                    </a:solidFill>
                  </a:tcPr>
                </a:tc>
                <a:tc>
                  <a:txBody>
                    <a:bodyPr/>
                    <a:lstStyle/>
                    <a:p>
                      <a:pPr>
                        <a:buNone/>
                      </a:pPr>
                      <a:endParaRPr lang="zh-CN" altLang="en-US">
                        <a:latin typeface="Arial" panose="020B0604020202020204" pitchFamily="34" charset="0"/>
                        <a:ea typeface="微软雅黑" panose="020B0503020204020204" pitchFamily="34" charset="-122"/>
                        <a:cs typeface="Arial" panose="020B0604020202020204" pitchFamily="34" charset="0"/>
                      </a:endParaRPr>
                    </a:p>
                  </a:txBody>
                  <a:tcPr anchor="ctr">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rgbClr val="075E86"/>
                    </a:solidFill>
                  </a:tcPr>
                </a:tc>
                <a:tc>
                  <a:txBody>
                    <a:bodyPr/>
                    <a:lstStyle/>
                    <a:p>
                      <a:pPr>
                        <a:buNone/>
                      </a:pPr>
                      <a:endParaRPr lang="zh-CN" altLang="en-US">
                        <a:latin typeface="Arial" panose="020B0604020202020204" pitchFamily="34" charset="0"/>
                        <a:ea typeface="微软雅黑" panose="020B0503020204020204" pitchFamily="34" charset="-122"/>
                        <a:cs typeface="Arial" panose="020B0604020202020204" pitchFamily="34" charset="0"/>
                      </a:endParaRPr>
                    </a:p>
                  </a:txBody>
                  <a:tcPr anchor="ctr">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rgbClr val="075E86"/>
                    </a:solidFill>
                  </a:tcPr>
                </a:tc>
                <a:tc>
                  <a:txBody>
                    <a:bodyPr/>
                    <a:lstStyle/>
                    <a:p>
                      <a:pPr>
                        <a:buNone/>
                      </a:pPr>
                      <a:endParaRPr lang="zh-CN" altLang="en-US" dirty="0">
                        <a:latin typeface="Arial" panose="020B0604020202020204" pitchFamily="34" charset="0"/>
                        <a:ea typeface="微软雅黑" panose="020B0503020204020204" pitchFamily="34" charset="-122"/>
                        <a:cs typeface="Arial" panose="020B0604020202020204" pitchFamily="34" charset="0"/>
                      </a:endParaRPr>
                    </a:p>
                  </a:txBody>
                  <a:tcPr anchor="ctr">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rgbClr val="075E86"/>
                    </a:solidFill>
                  </a:tcPr>
                </a:tc>
                <a:extLst>
                  <a:ext uri="{0D108BD9-81ED-4DB2-BD59-A6C34878D82A}">
                    <a16:rowId xmlns="" xmlns:a16="http://schemas.microsoft.com/office/drawing/2014/main" val="10002"/>
                  </a:ext>
                </a:extLst>
              </a:tr>
            </a:tbl>
          </a:graphicData>
        </a:graphic>
      </p:graphicFrame>
      <p:graphicFrame>
        <p:nvGraphicFramePr>
          <p:cNvPr id="3" name="表格 2"/>
          <p:cNvGraphicFramePr/>
          <p:nvPr/>
        </p:nvGraphicFramePr>
        <p:xfrm>
          <a:off x="621665" y="4347845"/>
          <a:ext cx="7791450" cy="1411605"/>
        </p:xfrm>
        <a:graphic>
          <a:graphicData uri="http://schemas.openxmlformats.org/drawingml/2006/table">
            <a:tbl>
              <a:tblPr firstRow="1" firstCol="1" lastRow="1" lastCol="1" bandRow="1" bandCol="1">
                <a:effectLst>
                  <a:outerShdw blurRad="88900" dist="38100" dir="1680000" algn="tl" rotWithShape="0">
                    <a:prstClr val="black">
                      <a:alpha val="40000"/>
                    </a:prstClr>
                  </a:outerShdw>
                </a:effectLst>
                <a:tableStyleId>{D113A9D2-9D6B-4929-AA2D-F23B5EE8CBE7}</a:tableStyleId>
              </a:tblPr>
              <a:tblGrid>
                <a:gridCol w="1298575">
                  <a:extLst>
                    <a:ext uri="{9D8B030D-6E8A-4147-A177-3AD203B41FA5}">
                      <a16:colId xmlns="" xmlns:a16="http://schemas.microsoft.com/office/drawing/2014/main" val="20000"/>
                    </a:ext>
                  </a:extLst>
                </a:gridCol>
                <a:gridCol w="1298575">
                  <a:extLst>
                    <a:ext uri="{9D8B030D-6E8A-4147-A177-3AD203B41FA5}">
                      <a16:colId xmlns="" xmlns:a16="http://schemas.microsoft.com/office/drawing/2014/main" val="20001"/>
                    </a:ext>
                  </a:extLst>
                </a:gridCol>
                <a:gridCol w="1298575">
                  <a:extLst>
                    <a:ext uri="{9D8B030D-6E8A-4147-A177-3AD203B41FA5}">
                      <a16:colId xmlns="" xmlns:a16="http://schemas.microsoft.com/office/drawing/2014/main" val="20002"/>
                    </a:ext>
                  </a:extLst>
                </a:gridCol>
                <a:gridCol w="1298575">
                  <a:extLst>
                    <a:ext uri="{9D8B030D-6E8A-4147-A177-3AD203B41FA5}">
                      <a16:colId xmlns="" xmlns:a16="http://schemas.microsoft.com/office/drawing/2014/main" val="20003"/>
                    </a:ext>
                  </a:extLst>
                </a:gridCol>
                <a:gridCol w="1298575">
                  <a:extLst>
                    <a:ext uri="{9D8B030D-6E8A-4147-A177-3AD203B41FA5}">
                      <a16:colId xmlns="" xmlns:a16="http://schemas.microsoft.com/office/drawing/2014/main" val="20004"/>
                    </a:ext>
                  </a:extLst>
                </a:gridCol>
                <a:gridCol w="1298575">
                  <a:extLst>
                    <a:ext uri="{9D8B030D-6E8A-4147-A177-3AD203B41FA5}">
                      <a16:colId xmlns="" xmlns:a16="http://schemas.microsoft.com/office/drawing/2014/main" val="20005"/>
                    </a:ext>
                  </a:extLst>
                </a:gridCol>
              </a:tblGrid>
              <a:tr h="470535">
                <a:tc>
                  <a:txBody>
                    <a:bodyPr/>
                    <a:lstStyle/>
                    <a:p>
                      <a:pPr algn="ctr">
                        <a:buNone/>
                      </a:pPr>
                      <a:r>
                        <a:rPr lang="zh-CN" altLang="en-US" dirty="0">
                          <a:solidFill>
                            <a:srgbClr val="075E86"/>
                          </a:solidFill>
                          <a:latin typeface="Arial" panose="020B0604020202020204" pitchFamily="34" charset="0"/>
                          <a:ea typeface="微软雅黑" panose="020B0503020204020204" pitchFamily="34" charset="-122"/>
                          <a:cs typeface="Arial" panose="020B0604020202020204" pitchFamily="34" charset="0"/>
                        </a:rPr>
                        <a:t>张三</a:t>
                      </a:r>
                    </a:p>
                  </a:txBody>
                  <a:tcPr anchor="ctr">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chemeClr val="bg1">
                        <a:lumMod val="75000"/>
                      </a:schemeClr>
                    </a:solidFill>
                  </a:tcPr>
                </a:tc>
                <a:tc>
                  <a:txBody>
                    <a:bodyPr/>
                    <a:lstStyle/>
                    <a:p>
                      <a:pPr algn="ctr">
                        <a:buNone/>
                      </a:pPr>
                      <a:r>
                        <a:rPr lang="zh-CN" altLang="en-US">
                          <a:solidFill>
                            <a:schemeClr val="bg1"/>
                          </a:solidFill>
                          <a:latin typeface="Arial" panose="020B0604020202020204" pitchFamily="34" charset="0"/>
                          <a:ea typeface="微软雅黑" panose="020B0503020204020204" pitchFamily="34" charset="-122"/>
                          <a:cs typeface="Arial" panose="020B0604020202020204" pitchFamily="34" charset="0"/>
                        </a:rPr>
                        <a:t>李四</a:t>
                      </a:r>
                    </a:p>
                  </a:txBody>
                  <a:tcPr anchor="ctr">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rgbClr val="075E86"/>
                    </a:solidFill>
                  </a:tcPr>
                </a:tc>
                <a:tc>
                  <a:txBody>
                    <a:bodyPr/>
                    <a:lstStyle/>
                    <a:p>
                      <a:pPr algn="ctr">
                        <a:buNone/>
                      </a:pPr>
                      <a:r>
                        <a:rPr lang="zh-CN" altLang="en-US">
                          <a:solidFill>
                            <a:srgbClr val="075E86"/>
                          </a:solidFill>
                          <a:latin typeface="Arial" panose="020B0604020202020204" pitchFamily="34" charset="0"/>
                          <a:ea typeface="微软雅黑" panose="020B0503020204020204" pitchFamily="34" charset="-122"/>
                          <a:cs typeface="Arial" panose="020B0604020202020204" pitchFamily="34" charset="0"/>
                        </a:rPr>
                        <a:t>张三</a:t>
                      </a:r>
                    </a:p>
                  </a:txBody>
                  <a:tcPr anchor="ctr">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chemeClr val="bg1">
                        <a:lumMod val="75000"/>
                      </a:schemeClr>
                    </a:solidFill>
                  </a:tcPr>
                </a:tc>
                <a:tc>
                  <a:txBody>
                    <a:bodyPr/>
                    <a:lstStyle/>
                    <a:p>
                      <a:pPr algn="ctr">
                        <a:buNone/>
                      </a:pPr>
                      <a:r>
                        <a:rPr lang="zh-CN" altLang="en-US">
                          <a:solidFill>
                            <a:schemeClr val="bg1"/>
                          </a:solidFill>
                          <a:latin typeface="Arial" panose="020B0604020202020204" pitchFamily="34" charset="0"/>
                          <a:ea typeface="微软雅黑" panose="020B0503020204020204" pitchFamily="34" charset="-122"/>
                          <a:cs typeface="Arial" panose="020B0604020202020204" pitchFamily="34" charset="0"/>
                        </a:rPr>
                        <a:t>李四</a:t>
                      </a:r>
                    </a:p>
                  </a:txBody>
                  <a:tcPr anchor="ctr">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rgbClr val="075E86"/>
                    </a:solidFill>
                  </a:tcPr>
                </a:tc>
                <a:tc>
                  <a:txBody>
                    <a:bodyPr/>
                    <a:lstStyle/>
                    <a:p>
                      <a:pPr algn="ctr">
                        <a:buNone/>
                      </a:pPr>
                      <a:r>
                        <a:rPr lang="zh-CN" altLang="en-US">
                          <a:solidFill>
                            <a:srgbClr val="075E86"/>
                          </a:solidFill>
                          <a:latin typeface="Arial" panose="020B0604020202020204" pitchFamily="34" charset="0"/>
                          <a:ea typeface="微软雅黑" panose="020B0503020204020204" pitchFamily="34" charset="-122"/>
                          <a:cs typeface="Arial" panose="020B0604020202020204" pitchFamily="34" charset="0"/>
                        </a:rPr>
                        <a:t>张三</a:t>
                      </a:r>
                    </a:p>
                  </a:txBody>
                  <a:tcPr anchor="ctr">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chemeClr val="bg1">
                        <a:lumMod val="75000"/>
                      </a:schemeClr>
                    </a:solidFill>
                  </a:tcPr>
                </a:tc>
                <a:tc>
                  <a:txBody>
                    <a:bodyPr/>
                    <a:lstStyle/>
                    <a:p>
                      <a:pPr algn="ctr">
                        <a:buNone/>
                      </a:pPr>
                      <a:r>
                        <a:rPr lang="zh-CN" altLang="en-US">
                          <a:solidFill>
                            <a:schemeClr val="bg1"/>
                          </a:solidFill>
                          <a:latin typeface="Arial" panose="020B0604020202020204" pitchFamily="34" charset="0"/>
                          <a:ea typeface="微软雅黑" panose="020B0503020204020204" pitchFamily="34" charset="-122"/>
                          <a:cs typeface="Arial" panose="020B0604020202020204" pitchFamily="34" charset="0"/>
                        </a:rPr>
                        <a:t>李四</a:t>
                      </a:r>
                    </a:p>
                  </a:txBody>
                  <a:tcPr anchor="ctr">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rgbClr val="075E86"/>
                    </a:solidFill>
                  </a:tcPr>
                </a:tc>
                <a:extLst>
                  <a:ext uri="{0D108BD9-81ED-4DB2-BD59-A6C34878D82A}">
                    <a16:rowId xmlns="" xmlns:a16="http://schemas.microsoft.com/office/drawing/2014/main" val="10000"/>
                  </a:ext>
                </a:extLst>
              </a:tr>
              <a:tr h="470535">
                <a:tc>
                  <a:txBody>
                    <a:bodyPr/>
                    <a:lstStyle/>
                    <a:p>
                      <a:pPr algn="ctr">
                        <a:buNone/>
                      </a:pPr>
                      <a:r>
                        <a:rPr lang="en-US" altLang="zh-CN" sz="1800" b="0">
                          <a:solidFill>
                            <a:srgbClr val="075E86"/>
                          </a:solidFill>
                          <a:latin typeface="Arial" panose="020B0604020202020204" pitchFamily="34" charset="0"/>
                          <a:ea typeface="微软雅黑" panose="020B0503020204020204" pitchFamily="34" charset="-122"/>
                          <a:cs typeface="Arial" panose="020B0604020202020204" pitchFamily="34" charset="0"/>
                          <a:sym typeface="+mn-ea"/>
                        </a:rPr>
                        <a:t>000</a:t>
                      </a:r>
                    </a:p>
                  </a:txBody>
                  <a:tcPr anchor="ctr">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chemeClr val="bg1">
                        <a:lumMod val="75000"/>
                      </a:schemeClr>
                    </a:solidFill>
                  </a:tcPr>
                </a:tc>
                <a:tc>
                  <a:txBody>
                    <a:bodyPr/>
                    <a:lstStyle/>
                    <a:p>
                      <a:pPr algn="ctr">
                        <a:buNone/>
                      </a:pPr>
                      <a:r>
                        <a:rPr lang="en-US" altLang="zh-CN" b="0" dirty="0">
                          <a:solidFill>
                            <a:schemeClr val="bg1"/>
                          </a:solidFill>
                          <a:latin typeface="Arial" panose="020B0604020202020204" pitchFamily="34" charset="0"/>
                          <a:ea typeface="微软雅黑" panose="020B0503020204020204" pitchFamily="34" charset="-122"/>
                          <a:cs typeface="Arial" panose="020B0604020202020204" pitchFamily="34" charset="0"/>
                        </a:rPr>
                        <a:t>000</a:t>
                      </a:r>
                    </a:p>
                  </a:txBody>
                  <a:tcPr anchor="ctr">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rgbClr val="075E86"/>
                    </a:solidFill>
                  </a:tcPr>
                </a:tc>
                <a:tc>
                  <a:txBody>
                    <a:bodyPr/>
                    <a:lstStyle/>
                    <a:p>
                      <a:pPr algn="ctr">
                        <a:buNone/>
                      </a:pPr>
                      <a:r>
                        <a:rPr lang="en-US" altLang="zh-CN" sz="1800" b="0">
                          <a:solidFill>
                            <a:srgbClr val="075E86"/>
                          </a:solidFill>
                          <a:latin typeface="Arial" panose="020B0604020202020204" pitchFamily="34" charset="0"/>
                          <a:ea typeface="微软雅黑" panose="020B0503020204020204" pitchFamily="34" charset="-122"/>
                          <a:cs typeface="Arial" panose="020B0604020202020204" pitchFamily="34" charset="0"/>
                          <a:sym typeface="+mn-ea"/>
                        </a:rPr>
                        <a:t>000</a:t>
                      </a:r>
                    </a:p>
                  </a:txBody>
                  <a:tcPr anchor="ctr">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chemeClr val="bg1">
                        <a:lumMod val="75000"/>
                      </a:schemeClr>
                    </a:solidFill>
                  </a:tcPr>
                </a:tc>
                <a:tc>
                  <a:txBody>
                    <a:bodyPr/>
                    <a:lstStyle/>
                    <a:p>
                      <a:pPr algn="ctr">
                        <a:buNone/>
                      </a:pPr>
                      <a:r>
                        <a:rPr lang="en-US" altLang="zh-CN" b="0">
                          <a:solidFill>
                            <a:schemeClr val="bg1"/>
                          </a:solidFill>
                          <a:latin typeface="Arial" panose="020B0604020202020204" pitchFamily="34" charset="0"/>
                          <a:ea typeface="微软雅黑" panose="020B0503020204020204" pitchFamily="34" charset="-122"/>
                          <a:cs typeface="Arial" panose="020B0604020202020204" pitchFamily="34" charset="0"/>
                        </a:rPr>
                        <a:t>000</a:t>
                      </a:r>
                    </a:p>
                  </a:txBody>
                  <a:tcPr anchor="ctr">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rgbClr val="075E86"/>
                    </a:solidFill>
                  </a:tcPr>
                </a:tc>
                <a:tc>
                  <a:txBody>
                    <a:bodyPr/>
                    <a:lstStyle/>
                    <a:p>
                      <a:pPr algn="ctr">
                        <a:buNone/>
                      </a:pPr>
                      <a:r>
                        <a:rPr lang="en-US" altLang="zh-CN" sz="1800" b="0">
                          <a:solidFill>
                            <a:srgbClr val="075E86"/>
                          </a:solidFill>
                          <a:latin typeface="Arial" panose="020B0604020202020204" pitchFamily="34" charset="0"/>
                          <a:ea typeface="微软雅黑" panose="020B0503020204020204" pitchFamily="34" charset="-122"/>
                          <a:cs typeface="Arial" panose="020B0604020202020204" pitchFamily="34" charset="0"/>
                          <a:sym typeface="+mn-ea"/>
                        </a:rPr>
                        <a:t>000</a:t>
                      </a:r>
                    </a:p>
                  </a:txBody>
                  <a:tcPr anchor="ctr">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chemeClr val="bg1">
                        <a:lumMod val="75000"/>
                      </a:schemeClr>
                    </a:solidFill>
                  </a:tcPr>
                </a:tc>
                <a:tc>
                  <a:txBody>
                    <a:bodyPr/>
                    <a:lstStyle/>
                    <a:p>
                      <a:pPr algn="ctr">
                        <a:buNone/>
                      </a:pPr>
                      <a:r>
                        <a:rPr lang="en-US" altLang="zh-CN" b="0">
                          <a:solidFill>
                            <a:schemeClr val="bg1"/>
                          </a:solidFill>
                          <a:latin typeface="Arial" panose="020B0604020202020204" pitchFamily="34" charset="0"/>
                          <a:ea typeface="微软雅黑" panose="020B0503020204020204" pitchFamily="34" charset="-122"/>
                          <a:cs typeface="Arial" panose="020B0604020202020204" pitchFamily="34" charset="0"/>
                        </a:rPr>
                        <a:t>000</a:t>
                      </a:r>
                    </a:p>
                  </a:txBody>
                  <a:tcPr anchor="ctr">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rgbClr val="075E86"/>
                    </a:solidFill>
                  </a:tcPr>
                </a:tc>
                <a:extLst>
                  <a:ext uri="{0D108BD9-81ED-4DB2-BD59-A6C34878D82A}">
                    <a16:rowId xmlns="" xmlns:a16="http://schemas.microsoft.com/office/drawing/2014/main" val="10001"/>
                  </a:ext>
                </a:extLst>
              </a:tr>
              <a:tr h="470535">
                <a:tc>
                  <a:txBody>
                    <a:bodyPr/>
                    <a:lstStyle/>
                    <a:p>
                      <a:pPr algn="ctr">
                        <a:buNone/>
                      </a:pPr>
                      <a:r>
                        <a:rPr lang="en-US" altLang="zh-CN" sz="1800" b="0">
                          <a:solidFill>
                            <a:srgbClr val="075E86"/>
                          </a:solidFill>
                          <a:latin typeface="Arial" panose="020B0604020202020204" pitchFamily="34" charset="0"/>
                          <a:ea typeface="微软雅黑" panose="020B0503020204020204" pitchFamily="34" charset="-122"/>
                          <a:cs typeface="Arial" panose="020B0604020202020204" pitchFamily="34" charset="0"/>
                          <a:sym typeface="+mn-ea"/>
                        </a:rPr>
                        <a:t>000</a:t>
                      </a:r>
                      <a:endParaRPr lang="zh-CN" altLang="en-US" b="0">
                        <a:latin typeface="Arial" panose="020B0604020202020204" pitchFamily="34" charset="0"/>
                        <a:ea typeface="微软雅黑" panose="020B0503020204020204" pitchFamily="34" charset="-122"/>
                        <a:cs typeface="Arial" panose="020B0604020202020204" pitchFamily="34" charset="0"/>
                      </a:endParaRPr>
                    </a:p>
                  </a:txBody>
                  <a:tcPr anchor="ctr">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chemeClr val="bg1">
                        <a:lumMod val="75000"/>
                      </a:schemeClr>
                    </a:solidFill>
                  </a:tcPr>
                </a:tc>
                <a:tc>
                  <a:txBody>
                    <a:bodyPr/>
                    <a:lstStyle/>
                    <a:p>
                      <a:pPr algn="ctr">
                        <a:buNone/>
                      </a:pPr>
                      <a:r>
                        <a:rPr lang="en-US" altLang="zh-CN" sz="1800" b="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000</a:t>
                      </a:r>
                      <a:endParaRPr lang="zh-CN" altLang="en-US" b="0">
                        <a:solidFill>
                          <a:schemeClr val="bg1"/>
                        </a:solidFill>
                        <a:latin typeface="Arial" panose="020B0604020202020204" pitchFamily="34" charset="0"/>
                        <a:ea typeface="微软雅黑" panose="020B0503020204020204" pitchFamily="34" charset="-122"/>
                        <a:cs typeface="Arial" panose="020B0604020202020204" pitchFamily="34" charset="0"/>
                      </a:endParaRPr>
                    </a:p>
                  </a:txBody>
                  <a:tcPr anchor="ctr">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rgbClr val="075E86"/>
                    </a:solidFill>
                  </a:tcPr>
                </a:tc>
                <a:tc>
                  <a:txBody>
                    <a:bodyPr/>
                    <a:lstStyle/>
                    <a:p>
                      <a:pPr algn="ctr">
                        <a:buNone/>
                      </a:pPr>
                      <a:r>
                        <a:rPr lang="en-US" altLang="zh-CN" sz="1800" b="0">
                          <a:solidFill>
                            <a:srgbClr val="075E86"/>
                          </a:solidFill>
                          <a:latin typeface="Arial" panose="020B0604020202020204" pitchFamily="34" charset="0"/>
                          <a:ea typeface="微软雅黑" panose="020B0503020204020204" pitchFamily="34" charset="-122"/>
                          <a:cs typeface="Arial" panose="020B0604020202020204" pitchFamily="34" charset="0"/>
                          <a:sym typeface="+mn-ea"/>
                        </a:rPr>
                        <a:t>000</a:t>
                      </a:r>
                      <a:endParaRPr lang="zh-CN" altLang="en-US" b="0">
                        <a:latin typeface="Arial" panose="020B0604020202020204" pitchFamily="34" charset="0"/>
                        <a:ea typeface="微软雅黑" panose="020B0503020204020204" pitchFamily="34" charset="-122"/>
                        <a:cs typeface="Arial" panose="020B0604020202020204" pitchFamily="34" charset="0"/>
                      </a:endParaRPr>
                    </a:p>
                  </a:txBody>
                  <a:tcPr anchor="ctr">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chemeClr val="bg1">
                        <a:lumMod val="75000"/>
                      </a:schemeClr>
                    </a:solidFill>
                  </a:tcPr>
                </a:tc>
                <a:tc>
                  <a:txBody>
                    <a:bodyPr/>
                    <a:lstStyle/>
                    <a:p>
                      <a:pPr algn="ctr">
                        <a:buNone/>
                      </a:pPr>
                      <a:r>
                        <a:rPr lang="en-US" altLang="zh-CN" sz="1800" b="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000</a:t>
                      </a:r>
                      <a:endParaRPr lang="zh-CN" altLang="en-US" b="0">
                        <a:solidFill>
                          <a:schemeClr val="bg1"/>
                        </a:solidFill>
                        <a:latin typeface="Arial" panose="020B0604020202020204" pitchFamily="34" charset="0"/>
                        <a:ea typeface="微软雅黑" panose="020B0503020204020204" pitchFamily="34" charset="-122"/>
                        <a:cs typeface="Arial" panose="020B0604020202020204" pitchFamily="34" charset="0"/>
                      </a:endParaRPr>
                    </a:p>
                  </a:txBody>
                  <a:tcPr anchor="ctr">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rgbClr val="075E86"/>
                    </a:solidFill>
                  </a:tcPr>
                </a:tc>
                <a:tc>
                  <a:txBody>
                    <a:bodyPr/>
                    <a:lstStyle/>
                    <a:p>
                      <a:pPr algn="ctr">
                        <a:buNone/>
                      </a:pPr>
                      <a:r>
                        <a:rPr lang="en-US" altLang="zh-CN" sz="1800" b="0">
                          <a:solidFill>
                            <a:srgbClr val="075E86"/>
                          </a:solidFill>
                          <a:latin typeface="Arial" panose="020B0604020202020204" pitchFamily="34" charset="0"/>
                          <a:ea typeface="微软雅黑" panose="020B0503020204020204" pitchFamily="34" charset="-122"/>
                          <a:cs typeface="Arial" panose="020B0604020202020204" pitchFamily="34" charset="0"/>
                          <a:sym typeface="+mn-ea"/>
                        </a:rPr>
                        <a:t>000</a:t>
                      </a:r>
                      <a:endParaRPr lang="zh-CN" altLang="en-US" b="0">
                        <a:latin typeface="Arial" panose="020B0604020202020204" pitchFamily="34" charset="0"/>
                        <a:ea typeface="微软雅黑" panose="020B0503020204020204" pitchFamily="34" charset="-122"/>
                        <a:cs typeface="Arial" panose="020B0604020202020204" pitchFamily="34" charset="0"/>
                      </a:endParaRPr>
                    </a:p>
                  </a:txBody>
                  <a:tcPr anchor="ctr">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chemeClr val="bg1">
                        <a:lumMod val="75000"/>
                      </a:schemeClr>
                    </a:solidFill>
                  </a:tcPr>
                </a:tc>
                <a:tc>
                  <a:txBody>
                    <a:bodyPr/>
                    <a:lstStyle/>
                    <a:p>
                      <a:pPr algn="ctr">
                        <a:buNone/>
                      </a:pPr>
                      <a:r>
                        <a:rPr lang="en-US" altLang="zh-CN" sz="1800" b="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000</a:t>
                      </a:r>
                      <a:endParaRPr lang="zh-CN" altLang="en-US" b="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a:txBody>
                  <a:tcPr anchor="ctr">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rgbClr val="075E86"/>
                    </a:solidFill>
                  </a:tcPr>
                </a:tc>
                <a:extLst>
                  <a:ext uri="{0D108BD9-81ED-4DB2-BD59-A6C34878D82A}">
                    <a16:rowId xmlns="" xmlns:a16="http://schemas.microsoft.com/office/drawing/2014/main" val="10002"/>
                  </a:ext>
                </a:extLst>
              </a:tr>
            </a:tbl>
          </a:graphicData>
        </a:graphic>
      </p:graphicFrame>
      <p:sp>
        <p:nvSpPr>
          <p:cNvPr id="16" name="内容占位符 2"/>
          <p:cNvSpPr>
            <a:spLocks noGrp="1"/>
          </p:cNvSpPr>
          <p:nvPr/>
        </p:nvSpPr>
        <p:spPr>
          <a:xfrm>
            <a:off x="871855" y="3799840"/>
            <a:ext cx="1684020" cy="51689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2000" b="1">
                <a:solidFill>
                  <a:schemeClr val="tx1"/>
                </a:solidFill>
                <a:latin typeface="+mn-lt"/>
                <a:ea typeface="楷体_GB2312" pitchFamily="49" charset="-122"/>
                <a:cs typeface="楷体_GB2312"/>
              </a:defRPr>
            </a:lvl4pPr>
            <a:lvl5pPr marL="2057400" indent="-228600" algn="l" rtl="0" eaLnBrk="0" fontAlgn="base" hangingPunct="0">
              <a:spcBef>
                <a:spcPct val="20000"/>
              </a:spcBef>
              <a:spcAft>
                <a:spcPct val="0"/>
              </a:spcAft>
              <a:buChar char="»"/>
              <a:defRPr sz="2000" b="1">
                <a:solidFill>
                  <a:schemeClr val="tx1"/>
                </a:solidFill>
                <a:latin typeface="+mn-lt"/>
                <a:ea typeface="楷体_GB2312" pitchFamily="49" charset="-122"/>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a:lnSpc>
                <a:spcPct val="150000"/>
              </a:lnSpc>
              <a:buFont typeface="Wingdings" panose="05000000000000000000" charset="0"/>
              <a:buChar char="u"/>
              <a:defRPr/>
            </a:pPr>
            <a:r>
              <a:rPr lang="zh-CN" altLang="en-US" sz="2000" dirty="0" smtClean="0">
                <a:solidFill>
                  <a:schemeClr val="tx1">
                    <a:lumMod val="65000"/>
                    <a:lumOff val="35000"/>
                  </a:schemeClr>
                </a:solidFill>
              </a:rPr>
              <a:t>进步榜</a:t>
            </a:r>
          </a:p>
        </p:txBody>
      </p:sp>
      <p:sp>
        <p:nvSpPr>
          <p:cNvPr id="7" name="标题 6"/>
          <p:cNvSpPr>
            <a:spLocks noGrp="1"/>
          </p:cNvSpPr>
          <p:nvPr>
            <p:ph type="title"/>
          </p:nvPr>
        </p:nvSpPr>
        <p:spPr/>
        <p:txBody>
          <a:bodyPr>
            <a:normAutofit fontScale="90000"/>
          </a:bodyPr>
          <a:lstStyle/>
          <a:p>
            <a:pPr algn="r" eaLnBrk="0" fontAlgn="base" hangingPunct="0"/>
            <a:r>
              <a:rPr lang="zh-CN" altLang="en-US" sz="2800" b="1" kern="0">
                <a:solidFill>
                  <a:srgbClr val="1D83AF"/>
                </a:solidFill>
                <a:latin typeface="微软雅黑" panose="020B0503020204020204" pitchFamily="34" charset="-122"/>
                <a:ea typeface="微软雅黑" panose="020B0503020204020204" pitchFamily="34" charset="-122"/>
              </a:rPr>
              <a:t>金榜秀一秀</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a:t>
            </a:fld>
            <a:r>
              <a:rPr lang="en-US" altLang="zh-CN" smtClean="0"/>
              <a:t>/59</a:t>
            </a:r>
            <a:endParaRPr lang="zh-CN" altLang="en-US" dirty="0"/>
          </a:p>
        </p:txBody>
      </p:sp>
    </p:spTree>
    <p:extLst>
      <p:ext uri="{BB962C8B-B14F-4D97-AF65-F5344CB8AC3E}">
        <p14:creationId xmlns:p14="http://schemas.microsoft.com/office/powerpoint/2010/main" val="22255028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52" name="Rectangle 16"/>
          <p:cNvSpPr>
            <a:spLocks noGrp="1" noChangeArrowheads="1"/>
          </p:cNvSpPr>
          <p:nvPr>
            <p:ph type="title"/>
          </p:nvPr>
        </p:nvSpPr>
        <p:spPr/>
        <p:txBody>
          <a:bodyPr/>
          <a:lstStyle/>
          <a:p>
            <a:r>
              <a:rPr lang="zh-CN" altLang="en-US">
                <a:sym typeface="+mn-ea"/>
              </a:rPr>
              <a:t>对象的解构赋值</a:t>
            </a:r>
            <a:r>
              <a:rPr lang="en-US" altLang="zh-CN">
                <a:sym typeface="+mn-ea"/>
              </a:rPr>
              <a:t>-</a:t>
            </a:r>
            <a:r>
              <a:rPr lang="zh-CN" altLang="en-US">
                <a:sym typeface="+mn-ea"/>
              </a:rPr>
              <a:t>其他特性</a:t>
            </a:r>
            <a:endParaRPr lang="zh-CN" altLang="en-US" dirty="0"/>
          </a:p>
        </p:txBody>
      </p:sp>
      <p:sp>
        <p:nvSpPr>
          <p:cNvPr id="500739" name="Rectangle 3"/>
          <p:cNvSpPr>
            <a:spLocks noGrp="1" noChangeArrowheads="1"/>
          </p:cNvSpPr>
          <p:nvPr>
            <p:ph idx="13"/>
          </p:nvPr>
        </p:nvSpPr>
        <p:spPr/>
        <p:txBody>
          <a:bodyPr/>
          <a:lstStyle/>
          <a:p>
            <a:endParaRPr lang="zh-CN" altLang="en-US" dirty="0" smtClean="0"/>
          </a:p>
          <a:p>
            <a:endParaRPr lang="zh-CN" altLang="en-US" dirty="0"/>
          </a:p>
        </p:txBody>
      </p:sp>
      <p:pic>
        <p:nvPicPr>
          <p:cNvPr id="24" name="图片 23" descr="示例"/>
          <p:cNvPicPr>
            <a:picLocks noChangeAspect="1"/>
          </p:cNvPicPr>
          <p:nvPr/>
        </p:nvPicPr>
        <p:blipFill>
          <a:blip r:embed="rId3" cstate="print"/>
          <a:stretch>
            <a:fillRect/>
          </a:stretch>
        </p:blipFill>
        <p:spPr>
          <a:xfrm>
            <a:off x="6087" y="502209"/>
            <a:ext cx="1800000" cy="448069"/>
          </a:xfrm>
          <a:prstGeom prst="rect">
            <a:avLst/>
          </a:prstGeom>
          <a:ln>
            <a:noFill/>
          </a:ln>
        </p:spPr>
      </p:pic>
      <p:sp>
        <p:nvSpPr>
          <p:cNvPr id="548872" name="AutoShape 8"/>
          <p:cNvSpPr>
            <a:spLocks noChangeArrowheads="1"/>
          </p:cNvSpPr>
          <p:nvPr/>
        </p:nvSpPr>
        <p:spPr bwMode="auto">
          <a:xfrm>
            <a:off x="85725" y="1285240"/>
            <a:ext cx="2896235" cy="4482465"/>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//可嵌套</a:t>
            </a:r>
          </a:p>
          <a:p>
            <a:pPr defTabSz="381000">
              <a:lnSpc>
                <a:spcPct val="130000"/>
              </a:lnSpc>
              <a:buClr>
                <a:schemeClr val="folHlink"/>
              </a:buClr>
              <a:buSzPct val="60000"/>
              <a:buFont typeface="Wingdings" panose="05000000000000000000" pitchFamily="2" charset="2"/>
              <a:buNone/>
              <a:defRPr/>
            </a:pPr>
            <a:r>
              <a:rPr dirty="0">
                <a:solidFill>
                  <a:srgbClr val="C00000"/>
                </a:solidFill>
                <a:latin typeface="Arial" panose="020B0604020202020204" pitchFamily="34" charset="0"/>
                <a:ea typeface="黑体" panose="02010609060101010101" pitchFamily="49" charset="-122"/>
                <a:cs typeface="Arial" panose="020B0604020202020204" pitchFamily="34" charset="0"/>
              </a:rPr>
              <a:t>let obj = {p: ['hello', {y: 'world'}] }; </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let {p: [x, { y }] } = obj;</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console.log(x); //hello</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console.log(y); //world</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//可忽略</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let obj = {p: ['hello', {y: 'world'}, 'ECMAScript'] }; </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let {p: [x, { y }] } = obj;</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console.log(x); //hello</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console.log(y); //world</a:t>
            </a:r>
          </a:p>
        </p:txBody>
      </p:sp>
      <p:grpSp>
        <p:nvGrpSpPr>
          <p:cNvPr id="15" name="组合 14"/>
          <p:cNvGrpSpPr/>
          <p:nvPr/>
        </p:nvGrpSpPr>
        <p:grpSpPr>
          <a:xfrm>
            <a:off x="2355443" y="5927938"/>
            <a:ext cx="5316220" cy="428625"/>
            <a:chOff x="1496565" y="6000750"/>
            <a:chExt cx="5316220" cy="428625"/>
          </a:xfrm>
        </p:grpSpPr>
        <p:sp>
          <p:nvSpPr>
            <p:cNvPr id="16" name="圆角矩形 15"/>
            <p:cNvSpPr/>
            <p:nvPr/>
          </p:nvSpPr>
          <p:spPr bwMode="auto">
            <a:xfrm>
              <a:off x="1509666" y="6000750"/>
              <a:ext cx="500043" cy="428625"/>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latin typeface="Arial" panose="020B0604020202020204" pitchFamily="34" charset="0"/>
                <a:cs typeface="Arial" panose="020B0604020202020204" pitchFamily="34" charset="0"/>
              </a:endParaRPr>
            </a:p>
          </p:txBody>
        </p:sp>
        <p:sp>
          <p:nvSpPr>
            <p:cNvPr id="17" name="圆角矩形 16"/>
            <p:cNvSpPr/>
            <p:nvPr/>
          </p:nvSpPr>
          <p:spPr bwMode="auto">
            <a:xfrm>
              <a:off x="2081400" y="6000750"/>
              <a:ext cx="4731385" cy="428625"/>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r">
                <a:defRPr/>
              </a:pPr>
              <a:endParaRPr lang="zh-CN" altLang="en-US" dirty="0">
                <a:latin typeface="Arial" panose="020B0604020202020204" pitchFamily="34" charset="0"/>
                <a:cs typeface="Arial" panose="020B0604020202020204" pitchFamily="34" charset="0"/>
              </a:endParaRPr>
            </a:p>
          </p:txBody>
        </p:sp>
        <p:pic>
          <p:nvPicPr>
            <p:cNvPr id="22"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6565" y="6039254"/>
              <a:ext cx="571479" cy="342074"/>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p:cNvSpPr txBox="1"/>
            <p:nvPr/>
          </p:nvSpPr>
          <p:spPr bwMode="auto">
            <a:xfrm>
              <a:off x="2123310" y="6072505"/>
              <a:ext cx="4448175" cy="337185"/>
            </a:xfrm>
            <a:prstGeom prst="rect">
              <a:avLst/>
            </a:prstGeom>
            <a:noFill/>
            <a:effectLst/>
          </p:spPr>
          <p:txBody>
            <a:bodyPr wrap="square">
              <a:spAutoFit/>
            </a:bodyPr>
            <a:lstStyle/>
            <a:p>
              <a:pPr algn="ctr">
                <a:defRPr/>
              </a:pPr>
              <a:r>
                <a:rPr lang="zh-CN" altLang="en-US" sz="1600" b="1" spc="300" dirty="0">
                  <a:solidFill>
                    <a:srgbClr val="FBFFFE"/>
                  </a:solidFill>
                  <a:latin typeface="Arial" panose="020B0604020202020204" pitchFamily="34" charset="0"/>
                  <a:ea typeface="微软雅黑" panose="020B0503020204020204" pitchFamily="34" charset="-122"/>
                  <a:cs typeface="Arial" panose="020B0604020202020204" pitchFamily="34" charset="0"/>
                </a:rPr>
                <a:t>演示</a:t>
              </a:r>
              <a:r>
                <a:rPr lang="zh-CN" altLang="en-US"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示例</a:t>
              </a:r>
              <a:r>
                <a:rPr lang="en-US" altLang="zh-CN"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9</a:t>
              </a:r>
              <a:r>
                <a:rPr lang="zh-CN" altLang="en-US"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：对象的解构赋值</a:t>
              </a:r>
            </a:p>
          </p:txBody>
        </p:sp>
      </p:grpSp>
      <p:sp>
        <p:nvSpPr>
          <p:cNvPr id="2" name="AutoShape 8"/>
          <p:cNvSpPr>
            <a:spLocks noChangeArrowheads="1"/>
          </p:cNvSpPr>
          <p:nvPr/>
        </p:nvSpPr>
        <p:spPr bwMode="auto">
          <a:xfrm>
            <a:off x="3132455" y="1270635"/>
            <a:ext cx="2896235" cy="4497070"/>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//不完全解构</a:t>
            </a:r>
          </a:p>
          <a:p>
            <a:pPr defTabSz="381000">
              <a:lnSpc>
                <a:spcPct val="130000"/>
              </a:lnSpc>
              <a:buClr>
                <a:schemeClr val="folHlink"/>
              </a:buClr>
              <a:buSzPct val="60000"/>
              <a:buFont typeface="Wingdings" panose="05000000000000000000" pitchFamily="2" charset="2"/>
              <a:buNone/>
              <a:defRPr/>
            </a:pPr>
            <a:r>
              <a:rPr dirty="0">
                <a:solidFill>
                  <a:srgbClr val="C00000"/>
                </a:solidFill>
                <a:latin typeface="Arial" panose="020B0604020202020204" pitchFamily="34" charset="0"/>
                <a:ea typeface="黑体" panose="02010609060101010101" pitchFamily="49" charset="-122"/>
                <a:cs typeface="Arial" panose="020B0604020202020204" pitchFamily="34" charset="0"/>
              </a:rPr>
              <a:t>let obj = {p: [{y: 'world'}, 'hello'] }; </a:t>
            </a:r>
          </a:p>
          <a:p>
            <a:pPr defTabSz="381000">
              <a:lnSpc>
                <a:spcPct val="130000"/>
              </a:lnSpc>
              <a:buClr>
                <a:schemeClr val="folHlink"/>
              </a:buClr>
              <a:buSzPct val="60000"/>
              <a:buFont typeface="Wingdings" panose="05000000000000000000" pitchFamily="2" charset="2"/>
              <a:buNone/>
              <a:defRPr/>
            </a:pPr>
            <a:r>
              <a:rPr dirty="0">
                <a:solidFill>
                  <a:srgbClr val="C00000"/>
                </a:solidFill>
                <a:latin typeface="Arial" panose="020B0604020202020204" pitchFamily="34" charset="0"/>
                <a:ea typeface="黑体" panose="02010609060101010101" pitchFamily="49" charset="-122"/>
                <a:cs typeface="Arial" panose="020B0604020202020204" pitchFamily="34" charset="0"/>
              </a:rPr>
              <a:t>let {p: [{ y }, x, z ] } = obj;</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console.log(x</a:t>
            </a:r>
            <a:r>
              <a:rPr lang="en-US"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,y,z</a:t>
            </a: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 //hello </a:t>
            </a:r>
            <a:r>
              <a:rPr lang="en-US"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a:t>
            </a: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world</a:t>
            </a:r>
            <a:r>
              <a:rPr lang="en-US"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a:t>
            </a: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undefined</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//剩余运算符</a:t>
            </a:r>
          </a:p>
          <a:p>
            <a:pPr defTabSz="381000">
              <a:lnSpc>
                <a:spcPct val="130000"/>
              </a:lnSpc>
              <a:buClr>
                <a:schemeClr val="folHlink"/>
              </a:buClr>
              <a:buSzPct val="60000"/>
              <a:buFont typeface="Wingdings" panose="05000000000000000000" pitchFamily="2" charset="2"/>
              <a:buNone/>
              <a:defRPr/>
            </a:pPr>
            <a:r>
              <a:rPr dirty="0">
                <a:solidFill>
                  <a:srgbClr val="C00000"/>
                </a:solidFill>
                <a:latin typeface="Arial" panose="020B0604020202020204" pitchFamily="34" charset="0"/>
                <a:ea typeface="黑体" panose="02010609060101010101" pitchFamily="49" charset="-122"/>
                <a:cs typeface="Arial" panose="020B0604020202020204" pitchFamily="34" charset="0"/>
              </a:rPr>
              <a:t>let {a, b, ...rest} = {a: 10, b: 20, c: 30, d: 40}; </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console.log(a</a:t>
            </a:r>
            <a:r>
              <a:rPr lang="en-US"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,b</a:t>
            </a: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 //10</a:t>
            </a:r>
            <a:r>
              <a:rPr lang="en-US"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a:t>
            </a: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20</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console.log(rest); //{c: 30, d: 40}</a:t>
            </a:r>
          </a:p>
        </p:txBody>
      </p:sp>
      <p:sp>
        <p:nvSpPr>
          <p:cNvPr id="3" name="AutoShape 8"/>
          <p:cNvSpPr>
            <a:spLocks noChangeArrowheads="1"/>
          </p:cNvSpPr>
          <p:nvPr/>
        </p:nvSpPr>
        <p:spPr bwMode="auto">
          <a:xfrm>
            <a:off x="6172200" y="1270635"/>
            <a:ext cx="2896235" cy="3042285"/>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//解构默认值</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let {a = 10, b = 5} = {a: 3};</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console.log(a); //3</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console.log(b); //5</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let {a: aa = 10, b: bb = 5} = {a: 3}; </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console.log(aa); //3</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console.log(bb); //5</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30</a:t>
            </a:fld>
            <a:r>
              <a:rPr lang="en-US" altLang="zh-CN" smtClean="0"/>
              <a:t>/59</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小结</a:t>
            </a:r>
            <a:endParaRPr lang="zh-CN" altLang="en-US" dirty="0"/>
          </a:p>
        </p:txBody>
      </p:sp>
      <p:sp>
        <p:nvSpPr>
          <p:cNvPr id="4" name="内容占位符 3"/>
          <p:cNvSpPr>
            <a:spLocks noGrp="1"/>
          </p:cNvSpPr>
          <p:nvPr>
            <p:ph idx="13"/>
          </p:nvPr>
        </p:nvSpPr>
        <p:spPr/>
        <p:txBody>
          <a:bodyPr/>
          <a:lstStyle/>
          <a:p>
            <a:r>
              <a:rPr lang="zh-CN" altLang="en-US" dirty="0" smtClean="0"/>
              <a:t>请说出以下代码的运行结果</a:t>
            </a:r>
            <a:endParaRPr lang="zh-CN" altLang="en-US" dirty="0"/>
          </a:p>
        </p:txBody>
      </p:sp>
      <p:sp>
        <p:nvSpPr>
          <p:cNvPr id="6" name="AutoShape 8"/>
          <p:cNvSpPr>
            <a:spLocks noChangeArrowheads="1"/>
          </p:cNvSpPr>
          <p:nvPr/>
        </p:nvSpPr>
        <p:spPr bwMode="auto">
          <a:xfrm>
            <a:off x="900000" y="1603822"/>
            <a:ext cx="7343775" cy="1668673"/>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altLang="zh-CN"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let </a:t>
            </a:r>
            <a:r>
              <a:rPr lang="en-US" altLang="zh-CN" dirty="0" err="1">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obj</a:t>
            </a:r>
            <a:r>
              <a:rPr lang="en-US" altLang="zh-CN"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 = {p: ['hello', {y: </a:t>
            </a:r>
            <a:r>
              <a:rPr lang="en-US" altLang="zh-CN" dirty="0" smtClean="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{z: </a:t>
            </a:r>
            <a:r>
              <a:rPr lang="en-US" altLang="zh-CN"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'world</a:t>
            </a:r>
            <a:r>
              <a:rPr lang="en-US" altLang="zh-CN" dirty="0" smtClean="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 </a:t>
            </a:r>
            <a:r>
              <a:rPr lang="en-US" altLang="zh-CN"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a:t>
            </a:r>
            <a:r>
              <a:rPr lang="en-US" altLang="zh-CN" dirty="0" err="1">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ECMAScript</a:t>
            </a:r>
            <a:r>
              <a:rPr lang="en-US" altLang="zh-CN"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 }; </a:t>
            </a:r>
          </a:p>
          <a:p>
            <a:pPr defTabSz="381000">
              <a:lnSpc>
                <a:spcPct val="130000"/>
              </a:lnSpc>
              <a:buClr>
                <a:schemeClr val="folHlink"/>
              </a:buClr>
              <a:buSzPct val="60000"/>
              <a:buFont typeface="Wingdings" panose="05000000000000000000" pitchFamily="2" charset="2"/>
              <a:buNone/>
              <a:defRPr/>
            </a:pPr>
            <a:r>
              <a:rPr lang="en-US" altLang="zh-CN"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let {p: [x, { y }] } = </a:t>
            </a:r>
            <a:r>
              <a:rPr lang="en-US" altLang="zh-CN" dirty="0" err="1">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obj</a:t>
            </a:r>
            <a:r>
              <a:rPr lang="en-US" altLang="zh-CN"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a:t>
            </a:r>
          </a:p>
          <a:p>
            <a:pPr defTabSz="381000">
              <a:lnSpc>
                <a:spcPct val="130000"/>
              </a:lnSpc>
              <a:buClr>
                <a:schemeClr val="folHlink"/>
              </a:buClr>
              <a:buSzPct val="60000"/>
              <a:buFont typeface="Wingdings" panose="05000000000000000000" pitchFamily="2" charset="2"/>
              <a:buNone/>
              <a:defRPr/>
            </a:pPr>
            <a:r>
              <a:rPr lang="en-US" altLang="zh-CN"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console.log(x); </a:t>
            </a:r>
          </a:p>
          <a:p>
            <a:pPr defTabSz="381000">
              <a:lnSpc>
                <a:spcPct val="130000"/>
              </a:lnSpc>
              <a:buClr>
                <a:schemeClr val="folHlink"/>
              </a:buClr>
              <a:buSzPct val="60000"/>
              <a:buFont typeface="Wingdings" panose="05000000000000000000" pitchFamily="2" charset="2"/>
              <a:buNone/>
              <a:defRPr/>
            </a:pPr>
            <a:r>
              <a:rPr lang="en-US" altLang="zh-CN" dirty="0">
                <a:solidFill>
                  <a:schemeClr val="tx1">
                    <a:lumMod val="65000"/>
                    <a:lumOff val="35000"/>
                  </a:schemeClr>
                </a:solidFill>
                <a:latin typeface="Arial" panose="020B0604020202020204" pitchFamily="34" charset="0"/>
                <a:ea typeface="黑体" panose="02010609060101010101" pitchFamily="49" charset="-122"/>
                <a:cs typeface="Arial" panose="020B0604020202020204" pitchFamily="34" charset="0"/>
              </a:rPr>
              <a:t>console.log(y); </a:t>
            </a:r>
          </a:p>
        </p:txBody>
      </p:sp>
      <p:pic>
        <p:nvPicPr>
          <p:cNvPr id="7" name="图片 6" descr="代码阅读"/>
          <p:cNvPicPr>
            <a:picLocks noChangeAspect="1"/>
          </p:cNvPicPr>
          <p:nvPr/>
        </p:nvPicPr>
        <p:blipFill>
          <a:blip r:embed="rId3" cstate="print"/>
          <a:stretch>
            <a:fillRect/>
          </a:stretch>
        </p:blipFill>
        <p:spPr>
          <a:xfrm>
            <a:off x="7200" y="748683"/>
            <a:ext cx="1800000" cy="448069"/>
          </a:xfrm>
          <a:prstGeom prst="rect">
            <a:avLst/>
          </a:prstGeom>
          <a:ln>
            <a:noFill/>
          </a:ln>
        </p:spPr>
      </p:pic>
      <p:sp>
        <p:nvSpPr>
          <p:cNvPr id="8" name="灯片编号占位符 7"/>
          <p:cNvSpPr>
            <a:spLocks noGrp="1"/>
          </p:cNvSpPr>
          <p:nvPr>
            <p:ph type="sldNum" sz="quarter" idx="12"/>
          </p:nvPr>
        </p:nvSpPr>
        <p:spPr/>
        <p:txBody>
          <a:bodyPr/>
          <a:lstStyle/>
          <a:p>
            <a:fld id="{0C913308-F349-4B6D-A68A-DD1791B4A57B}" type="slidenum">
              <a:rPr lang="zh-CN" altLang="en-US" smtClean="0"/>
              <a:pPr/>
              <a:t>31</a:t>
            </a:fld>
            <a:r>
              <a:rPr lang="en-US" altLang="zh-CN" smtClean="0"/>
              <a:t>/59</a:t>
            </a:r>
            <a:endParaRPr lang="zh-CN" altLang="en-US" dirty="0"/>
          </a:p>
        </p:txBody>
      </p:sp>
    </p:spTree>
    <p:extLst>
      <p:ext uri="{BB962C8B-B14F-4D97-AF65-F5344CB8AC3E}">
        <p14:creationId xmlns:p14="http://schemas.microsoft.com/office/powerpoint/2010/main" val="176225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r>
              <a:rPr lang="zh-CN" altLang="en-US" smtClean="0"/>
              <a:t>学员操作</a:t>
            </a:r>
            <a:r>
              <a:rPr lang="en-US" altLang="zh-CN" smtClean="0"/>
              <a:t>—</a:t>
            </a:r>
            <a:r>
              <a:rPr lang="en-US" altLang="zh-CN">
                <a:sym typeface="+mn-ea"/>
              </a:rPr>
              <a:t>在控制台输出个人信息及朋友姓名</a:t>
            </a:r>
            <a:endParaRPr lang="zh-CN" altLang="en-US" dirty="0"/>
          </a:p>
        </p:txBody>
      </p:sp>
      <p:sp>
        <p:nvSpPr>
          <p:cNvPr id="481283" name="Rectangle 3"/>
          <p:cNvSpPr>
            <a:spLocks noGrp="1" noChangeArrowheads="1"/>
          </p:cNvSpPr>
          <p:nvPr>
            <p:ph idx="13"/>
          </p:nvPr>
        </p:nvSpPr>
        <p:spPr/>
        <p:txBody>
          <a:bodyPr/>
          <a:lstStyle/>
          <a:p>
            <a:r>
              <a:rPr lang="zh-CN" altLang="en-US" dirty="0" smtClean="0"/>
              <a:t>需求说明</a:t>
            </a:r>
          </a:p>
          <a:p>
            <a:pPr lvl="1"/>
            <a:r>
              <a:rPr lang="zh-CN" altLang="zh-CN" dirty="0" smtClean="0">
                <a:solidFill>
                  <a:schemeClr val="tx1">
                    <a:lumMod val="75000"/>
                    <a:lumOff val="25000"/>
                  </a:schemeClr>
                </a:solidFill>
                <a:sym typeface="+mn-ea"/>
              </a:rPr>
              <a:t>使用</a:t>
            </a:r>
            <a:r>
              <a:rPr lang="en-US" altLang="zh-CN" dirty="0" smtClean="0">
                <a:solidFill>
                  <a:schemeClr val="tx1">
                    <a:lumMod val="75000"/>
                    <a:lumOff val="25000"/>
                  </a:schemeClr>
                </a:solidFill>
                <a:sym typeface="+mn-ea"/>
              </a:rPr>
              <a:t>let</a:t>
            </a:r>
            <a:r>
              <a:rPr lang="zh-CN" altLang="en-US" dirty="0" smtClean="0">
                <a:solidFill>
                  <a:schemeClr val="tx1">
                    <a:lumMod val="75000"/>
                    <a:lumOff val="25000"/>
                  </a:schemeClr>
                </a:solidFill>
                <a:sym typeface="+mn-ea"/>
              </a:rPr>
              <a:t>声明变量及</a:t>
            </a:r>
            <a:r>
              <a:rPr lang="zh-CN" altLang="zh-CN" dirty="0" smtClean="0">
                <a:solidFill>
                  <a:schemeClr val="tx1">
                    <a:lumMod val="75000"/>
                    <a:lumOff val="25000"/>
                  </a:schemeClr>
                </a:solidFill>
                <a:sym typeface="+mn-ea"/>
              </a:rPr>
              <a:t>两种不同的方法在控制台打印出自己的姓名、年龄、性别以及两个朋友的姓名</a:t>
            </a:r>
            <a:endParaRPr lang="en-US" altLang="zh-CN" dirty="0" smtClean="0">
              <a:solidFill>
                <a:schemeClr val="tx1">
                  <a:lumMod val="75000"/>
                  <a:lumOff val="25000"/>
                </a:schemeClr>
              </a:solidFill>
              <a:sym typeface="+mn-ea"/>
            </a:endParaRPr>
          </a:p>
          <a:p>
            <a:pPr lvl="1"/>
            <a:r>
              <a:rPr lang="zh-CN" altLang="en-US" dirty="0">
                <a:solidFill>
                  <a:schemeClr val="tx1">
                    <a:lumMod val="75000"/>
                    <a:lumOff val="25000"/>
                  </a:schemeClr>
                </a:solidFill>
                <a:sym typeface="+mn-ea"/>
              </a:rPr>
              <a:t>要求</a:t>
            </a:r>
            <a:endParaRPr lang="zh-CN" altLang="zh-CN" dirty="0" smtClean="0">
              <a:solidFill>
                <a:schemeClr val="tx1">
                  <a:lumMod val="75000"/>
                  <a:lumOff val="25000"/>
                </a:schemeClr>
              </a:solidFill>
              <a:sym typeface="+mn-ea"/>
            </a:endParaRPr>
          </a:p>
          <a:p>
            <a:pPr lvl="2"/>
            <a:r>
              <a:rPr lang="zh-CN" altLang="zh-CN" dirty="0" smtClean="0">
                <a:solidFill>
                  <a:schemeClr val="tx1">
                    <a:lumMod val="75000"/>
                    <a:lumOff val="25000"/>
                  </a:schemeClr>
                </a:solidFill>
                <a:sym typeface="+mn-ea"/>
              </a:rPr>
              <a:t>方法一：数组的解构赋值</a:t>
            </a:r>
          </a:p>
          <a:p>
            <a:pPr lvl="2"/>
            <a:r>
              <a:rPr lang="zh-CN" altLang="zh-CN" dirty="0" smtClean="0">
                <a:solidFill>
                  <a:schemeClr val="tx1">
                    <a:lumMod val="75000"/>
                    <a:lumOff val="25000"/>
                  </a:schemeClr>
                </a:solidFill>
                <a:sym typeface="+mn-ea"/>
              </a:rPr>
              <a:t>方法二：对象的解构赋值</a:t>
            </a:r>
            <a:endParaRPr lang="zh-CN" altLang="en-US" dirty="0" smtClean="0"/>
          </a:p>
          <a:p>
            <a:endParaRPr lang="en-US" altLang="zh-CN" dirty="0" smtClean="0"/>
          </a:p>
          <a:p>
            <a:endParaRPr lang="zh-CN" dirty="0" smtClean="0"/>
          </a:p>
          <a:p>
            <a:pPr lvl="1"/>
            <a:endParaRPr lang="zh-CN" altLang="en-US" dirty="0"/>
          </a:p>
        </p:txBody>
      </p:sp>
      <p:grpSp>
        <p:nvGrpSpPr>
          <p:cNvPr id="3" name="组合 19"/>
          <p:cNvGrpSpPr/>
          <p:nvPr/>
        </p:nvGrpSpPr>
        <p:grpSpPr bwMode="auto">
          <a:xfrm>
            <a:off x="2895897" y="5635008"/>
            <a:ext cx="2786062" cy="428625"/>
            <a:chOff x="3714744" y="5143512"/>
            <a:chExt cx="2786082" cy="428628"/>
          </a:xfrm>
        </p:grpSpPr>
        <p:sp>
          <p:nvSpPr>
            <p:cNvPr id="13" name="圆角矩形 12"/>
            <p:cNvSpPr/>
            <p:nvPr/>
          </p:nvSpPr>
          <p:spPr bwMode="auto">
            <a:xfrm>
              <a:off x="3714744" y="5143512"/>
              <a:ext cx="2786082" cy="428628"/>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4" name="TextBox 13"/>
            <p:cNvSpPr txBox="1"/>
            <p:nvPr/>
          </p:nvSpPr>
          <p:spPr bwMode="auto">
            <a:xfrm>
              <a:off x="3984723" y="5187962"/>
              <a:ext cx="2198386"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smtClean="0">
                  <a:solidFill>
                    <a:srgbClr val="FBFFFE"/>
                  </a:solidFill>
                  <a:latin typeface="微软雅黑" panose="020B0503020204020204" pitchFamily="34" charset="-122"/>
                  <a:ea typeface="微软雅黑" panose="020B0503020204020204" pitchFamily="34" charset="-122"/>
                </a:rPr>
                <a:t>10</a:t>
              </a:r>
              <a:r>
                <a:rPr lang="zh-CN" altLang="en-US" sz="1600" b="1" spc="300" dirty="0" smtClean="0">
                  <a:solidFill>
                    <a:srgbClr val="FBFFFE"/>
                  </a:solidFill>
                  <a:latin typeface="微软雅黑" panose="020B0503020204020204" pitchFamily="34" charset="-122"/>
                  <a:ea typeface="微软雅黑" panose="020B0503020204020204" pitchFamily="34" charset="-122"/>
                </a:rPr>
                <a:t>分钟</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pic>
        <p:nvPicPr>
          <p:cNvPr id="136" name="图片 135" descr="练习"/>
          <p:cNvPicPr>
            <a:picLocks noChangeAspect="1"/>
          </p:cNvPicPr>
          <p:nvPr/>
        </p:nvPicPr>
        <p:blipFill>
          <a:blip r:embed="rId3" cstate="print"/>
          <a:stretch>
            <a:fillRect/>
          </a:stretch>
        </p:blipFill>
        <p:spPr>
          <a:xfrm>
            <a:off x="-3810" y="748683"/>
            <a:ext cx="1800000" cy="448069"/>
          </a:xfrm>
          <a:prstGeom prst="rect">
            <a:avLst/>
          </a:prstGeom>
          <a:ln>
            <a:noFill/>
          </a:ln>
        </p:spPr>
      </p:pic>
      <p:pic>
        <p:nvPicPr>
          <p:cNvPr id="6" name="图片 5"/>
          <p:cNvPicPr>
            <a:picLocks noChangeAspect="1"/>
          </p:cNvPicPr>
          <p:nvPr/>
        </p:nvPicPr>
        <p:blipFill>
          <a:blip r:embed="rId4"/>
          <a:stretch>
            <a:fillRect/>
          </a:stretch>
        </p:blipFill>
        <p:spPr>
          <a:xfrm>
            <a:off x="2245360" y="3333750"/>
            <a:ext cx="4086225" cy="1819910"/>
          </a:xfrm>
          <a:prstGeom prst="rect">
            <a:avLst/>
          </a:prstGeom>
          <a:ln>
            <a:solidFill>
              <a:schemeClr val="tx1"/>
            </a:solidFill>
          </a:ln>
        </p:spPr>
      </p:pic>
      <p:sp>
        <p:nvSpPr>
          <p:cNvPr id="4" name="灯片编号占位符 3"/>
          <p:cNvSpPr>
            <a:spLocks noGrp="1"/>
          </p:cNvSpPr>
          <p:nvPr>
            <p:ph type="sldNum" sz="quarter" idx="12"/>
          </p:nvPr>
        </p:nvSpPr>
        <p:spPr/>
        <p:txBody>
          <a:bodyPr/>
          <a:lstStyle/>
          <a:p>
            <a:fld id="{0C913308-F349-4B6D-A68A-DD1791B4A57B}" type="slidenum">
              <a:rPr lang="zh-CN" altLang="en-US" smtClean="0"/>
              <a:pPr/>
              <a:t>32</a:t>
            </a:fld>
            <a:r>
              <a:rPr lang="en-US" altLang="zh-CN" smtClean="0"/>
              <a:t>/59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pPr>
              <a:defRPr/>
            </a:pPr>
            <a:r>
              <a:rPr smtClean="0"/>
              <a:t>共性问题集中讲解</a:t>
            </a:r>
          </a:p>
        </p:txBody>
      </p:sp>
      <p:sp>
        <p:nvSpPr>
          <p:cNvPr id="25604" name="内容占位符 2"/>
          <p:cNvSpPr>
            <a:spLocks noGrp="1"/>
          </p:cNvSpPr>
          <p:nvPr>
            <p:ph idx="13"/>
          </p:nvPr>
        </p:nvSpPr>
        <p:spPr/>
        <p:txBody>
          <a:bodyPr/>
          <a:lstStyle/>
          <a:p>
            <a:pPr>
              <a:defRPr/>
            </a:pPr>
            <a:r>
              <a:rPr lang="zh-CN" altLang="en-US" dirty="0" smtClean="0"/>
              <a:t>常见问题及解决办法</a:t>
            </a:r>
            <a:endParaRPr lang="en-US" altLang="zh-CN" dirty="0" smtClean="0"/>
          </a:p>
          <a:p>
            <a:pPr>
              <a:defRPr/>
            </a:pPr>
            <a:r>
              <a:rPr lang="zh-CN" altLang="en-US" dirty="0" smtClean="0"/>
              <a:t>代码规范问题</a:t>
            </a:r>
          </a:p>
          <a:p>
            <a:pPr>
              <a:defRPr/>
            </a:pPr>
            <a:r>
              <a:rPr lang="zh-CN" altLang="en-US" dirty="0" smtClean="0"/>
              <a:t>调试技巧</a:t>
            </a:r>
            <a:endParaRPr lang="en-US" altLang="zh-CN" dirty="0" smtClean="0"/>
          </a:p>
          <a:p>
            <a:pPr>
              <a:defRPr/>
            </a:pPr>
            <a:endParaRPr lang="zh-CN" altLang="en-US" dirty="0" smtClean="0"/>
          </a:p>
          <a:p>
            <a:pPr>
              <a:defRPr/>
            </a:pPr>
            <a:endParaRPr lang="zh-CN" altLang="en-US" dirty="0" smtClean="0"/>
          </a:p>
        </p:txBody>
      </p:sp>
      <p:grpSp>
        <p:nvGrpSpPr>
          <p:cNvPr id="55301" name="组合 29"/>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5303" name="组合 7"/>
            <p:cNvGrpSpPr/>
            <p:nvPr/>
          </p:nvGrpSpPr>
          <p:grpSpPr bwMode="auto">
            <a:xfrm>
              <a:off x="1923997" y="3214688"/>
              <a:ext cx="5862712" cy="2058988"/>
              <a:chOff x="2066281" y="2227264"/>
              <a:chExt cx="5862790" cy="2059017"/>
            </a:xfrm>
          </p:grpSpPr>
          <p:grpSp>
            <p:nvGrpSpPr>
              <p:cNvPr id="55304" name="组合 19"/>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5309" name="组合 17"/>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34" charset="-122"/>
                        <a:ea typeface="微软雅黑" panose="020B0503020204020204" pitchFamily="34" charset="-122"/>
                      </a:rPr>
                      <a:t>共性问题集中讲解   </a:t>
                    </a:r>
                    <a:endParaRPr lang="en-US" altLang="zh-CN" sz="3200" b="1" kern="0" spc="300" dirty="0">
                      <a:solidFill>
                        <a:schemeClr val="tx2">
                          <a:lumMod val="50000"/>
                        </a:schemeClr>
                      </a:solidFill>
                      <a:latin typeface="微软雅黑" panose="020B0503020204020204" pitchFamily="34" charset="-122"/>
                      <a:ea typeface="微软雅黑" panose="020B0503020204020204"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55305"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p:cNvSpPr>
            <a:spLocks noGrp="1"/>
          </p:cNvSpPr>
          <p:nvPr>
            <p:ph type="sldNum" sz="quarter" idx="12"/>
          </p:nvPr>
        </p:nvSpPr>
        <p:spPr/>
        <p:txBody>
          <a:bodyPr/>
          <a:lstStyle/>
          <a:p>
            <a:fld id="{0C913308-F349-4B6D-A68A-DD1791B4A57B}" type="slidenum">
              <a:rPr lang="zh-CN" altLang="en-US" smtClean="0"/>
              <a:pPr/>
              <a:t>33</a:t>
            </a:fld>
            <a:r>
              <a:rPr lang="en-US" altLang="zh-CN" smtClean="0"/>
              <a:t>/59</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52" name="Rectangle 16"/>
          <p:cNvSpPr>
            <a:spLocks noGrp="1" noChangeArrowheads="1"/>
          </p:cNvSpPr>
          <p:nvPr>
            <p:ph type="title"/>
          </p:nvPr>
        </p:nvSpPr>
        <p:spPr/>
        <p:txBody>
          <a:bodyPr/>
          <a:lstStyle/>
          <a:p>
            <a:r>
              <a:rPr lang="zh-CN" altLang="en-US">
                <a:sym typeface="+mn-ea"/>
              </a:rPr>
              <a:t>字符串、数值和布尔值的解构赋值</a:t>
            </a:r>
            <a:endParaRPr lang="en-US" dirty="0"/>
          </a:p>
        </p:txBody>
      </p:sp>
      <p:sp>
        <p:nvSpPr>
          <p:cNvPr id="500739" name="Rectangle 3"/>
          <p:cNvSpPr>
            <a:spLocks noGrp="1" noChangeArrowheads="1"/>
          </p:cNvSpPr>
          <p:nvPr>
            <p:ph idx="13"/>
          </p:nvPr>
        </p:nvSpPr>
        <p:spPr/>
        <p:txBody>
          <a:bodyPr/>
          <a:lstStyle/>
          <a:p>
            <a:r>
              <a:rPr lang="zh-CN" altLang="zh-CN" dirty="0" smtClean="0">
                <a:sym typeface="+mn-ea"/>
              </a:rPr>
              <a:t>字符串解构赋值</a:t>
            </a:r>
            <a:endParaRPr lang="en-US" altLang="zh-CN" dirty="0" smtClean="0">
              <a:sym typeface="+mn-ea"/>
            </a:endParaRPr>
          </a:p>
          <a:p>
            <a:pPr lvl="1"/>
            <a:r>
              <a:rPr lang="en-US" altLang="zh-CN" dirty="0" err="1" smtClean="0">
                <a:sym typeface="+mn-ea"/>
              </a:rPr>
              <a:t>字符串被转换成了一个类似数组的对象</a:t>
            </a:r>
            <a:endParaRPr lang="en-US" altLang="zh-CN" dirty="0" smtClean="0">
              <a:sym typeface="+mn-ea"/>
            </a:endParaRPr>
          </a:p>
          <a:p>
            <a:endParaRPr lang="en-US" altLang="zh-CN" dirty="0" smtClean="0">
              <a:sym typeface="+mn-ea"/>
            </a:endParaRPr>
          </a:p>
          <a:p>
            <a:endParaRPr lang="en-US" altLang="zh-CN" dirty="0" smtClean="0">
              <a:sym typeface="+mn-ea"/>
            </a:endParaRPr>
          </a:p>
          <a:p>
            <a:endParaRPr lang="en-US" altLang="zh-CN" dirty="0" smtClean="0">
              <a:sym typeface="+mn-ea"/>
            </a:endParaRPr>
          </a:p>
          <a:p>
            <a:endParaRPr lang="en-US" altLang="zh-CN" dirty="0" smtClean="0">
              <a:sym typeface="+mn-ea"/>
            </a:endParaRPr>
          </a:p>
          <a:p>
            <a:r>
              <a:rPr lang="zh-CN" altLang="en-US" dirty="0" smtClean="0">
                <a:sym typeface="+mn-ea"/>
              </a:rPr>
              <a:t>数值和布尔值的解构赋值</a:t>
            </a:r>
            <a:endParaRPr lang="en-US" altLang="zh-CN" dirty="0" smtClean="0">
              <a:sym typeface="+mn-ea"/>
            </a:endParaRPr>
          </a:p>
          <a:p>
            <a:pPr lvl="1"/>
            <a:r>
              <a:rPr lang="zh-CN" altLang="en-US" dirty="0" smtClean="0">
                <a:sym typeface="+mn-ea"/>
              </a:rPr>
              <a:t>如果等号右边是数值和布尔值，会先转为对象</a:t>
            </a:r>
            <a:endParaRPr lang="zh-CN" altLang="en-US" dirty="0" smtClean="0"/>
          </a:p>
          <a:p>
            <a:pPr lvl="1"/>
            <a:endParaRPr lang="zh-CN" altLang="en-US" dirty="0" smtClean="0"/>
          </a:p>
          <a:p>
            <a:pPr lvl="0"/>
            <a:endParaRPr lang="zh-CN" altLang="en-US" dirty="0"/>
          </a:p>
        </p:txBody>
      </p:sp>
      <p:sp>
        <p:nvSpPr>
          <p:cNvPr id="7" name="AutoShape 8"/>
          <p:cNvSpPr>
            <a:spLocks noChangeArrowheads="1"/>
          </p:cNvSpPr>
          <p:nvPr/>
        </p:nvSpPr>
        <p:spPr bwMode="auto">
          <a:xfrm>
            <a:off x="1133420" y="1916832"/>
            <a:ext cx="7343775" cy="1600200"/>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const [a, b, c] = 'yes';</a:t>
            </a:r>
          </a:p>
          <a:p>
            <a:pPr defTabSz="381000">
              <a:lnSpc>
                <a:spcPct val="130000"/>
              </a:lnSpc>
              <a:buClr>
                <a:schemeClr val="folHlink"/>
              </a:buClr>
              <a:buSzPct val="60000"/>
              <a:buFont typeface="Wingdings" panose="05000000000000000000" pitchFamily="2" charset="2"/>
              <a:buNone/>
              <a:defRPr/>
            </a:pP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console.log(a)  //y</a:t>
            </a:r>
          </a:p>
          <a:p>
            <a:pPr defTabSz="381000">
              <a:lnSpc>
                <a:spcPct val="130000"/>
              </a:lnSpc>
              <a:buClr>
                <a:schemeClr val="folHlink"/>
              </a:buClr>
              <a:buSzPct val="60000"/>
              <a:buFont typeface="Wingdings" panose="05000000000000000000" pitchFamily="2" charset="2"/>
              <a:buNone/>
              <a:defRPr/>
            </a:pP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console.log(b)  //e</a:t>
            </a:r>
          </a:p>
          <a:p>
            <a:pPr defTabSz="381000">
              <a:lnSpc>
                <a:spcPct val="130000"/>
              </a:lnSpc>
              <a:buClr>
                <a:schemeClr val="folHlink"/>
              </a:buClr>
              <a:buSzPct val="60000"/>
              <a:buFont typeface="Wingdings" panose="05000000000000000000" pitchFamily="2" charset="2"/>
              <a:buNone/>
              <a:defRPr/>
            </a:pP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console.log(c)  //s</a:t>
            </a:r>
          </a:p>
        </p:txBody>
      </p:sp>
      <p:sp>
        <p:nvSpPr>
          <p:cNvPr id="2" name="AutoShape 8"/>
          <p:cNvSpPr>
            <a:spLocks noChangeArrowheads="1"/>
          </p:cNvSpPr>
          <p:nvPr/>
        </p:nvSpPr>
        <p:spPr bwMode="auto">
          <a:xfrm>
            <a:off x="1133420" y="4509120"/>
            <a:ext cx="7343775" cy="1600200"/>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let {toString: s} = 123;</a:t>
            </a:r>
          </a:p>
          <a:p>
            <a:pPr defTabSz="381000">
              <a:lnSpc>
                <a:spcPct val="130000"/>
              </a:lnSpc>
              <a:buClr>
                <a:schemeClr val="folHlink"/>
              </a:buClr>
              <a:buSzPct val="60000"/>
              <a:buFont typeface="Wingdings" panose="05000000000000000000" pitchFamily="2" charset="2"/>
              <a:buNone/>
              <a:defRPr/>
            </a:pP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s === Number.prototype.toString // true</a:t>
            </a:r>
          </a:p>
          <a:p>
            <a:pPr defTabSz="381000">
              <a:lnSpc>
                <a:spcPct val="130000"/>
              </a:lnSpc>
              <a:buClr>
                <a:schemeClr val="folHlink"/>
              </a:buClr>
              <a:buSzPct val="60000"/>
              <a:buFont typeface="Wingdings" panose="05000000000000000000" pitchFamily="2" charset="2"/>
              <a:buNone/>
              <a:defRPr/>
            </a:pP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let {toString: s} = true;</a:t>
            </a:r>
          </a:p>
          <a:p>
            <a:pPr defTabSz="381000">
              <a:lnSpc>
                <a:spcPct val="130000"/>
              </a:lnSpc>
              <a:buClr>
                <a:schemeClr val="folHlink"/>
              </a:buClr>
              <a:buSzPct val="60000"/>
              <a:buFont typeface="Wingdings" panose="05000000000000000000" pitchFamily="2" charset="2"/>
              <a:buNone/>
              <a:defRPr/>
            </a:pP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s === Boolean.prototype.toString // true</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34</a:t>
            </a:fld>
            <a:r>
              <a:rPr lang="en-US" altLang="zh-CN" smtClean="0"/>
              <a:t>/59</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52" name="Rectangle 16"/>
          <p:cNvSpPr>
            <a:spLocks noGrp="1" noChangeArrowheads="1"/>
          </p:cNvSpPr>
          <p:nvPr>
            <p:ph type="title"/>
          </p:nvPr>
        </p:nvSpPr>
        <p:spPr/>
        <p:txBody>
          <a:bodyPr/>
          <a:lstStyle/>
          <a:p>
            <a:r>
              <a:rPr lang="zh-CN" altLang="en-US">
                <a:sym typeface="+mn-ea"/>
              </a:rPr>
              <a:t>函数参数的解构赋值</a:t>
            </a:r>
            <a:r>
              <a:rPr lang="en-US" altLang="zh-CN">
                <a:sym typeface="+mn-ea"/>
              </a:rPr>
              <a:t>-</a:t>
            </a:r>
            <a:r>
              <a:rPr lang="zh-CN" altLang="zh-CN" smtClean="0">
                <a:sym typeface="+mn-ea"/>
              </a:rPr>
              <a:t>基本用法</a:t>
            </a:r>
            <a:endParaRPr lang="en-US" dirty="0"/>
          </a:p>
        </p:txBody>
      </p:sp>
      <p:sp>
        <p:nvSpPr>
          <p:cNvPr id="500739" name="Rectangle 3"/>
          <p:cNvSpPr>
            <a:spLocks noGrp="1" noChangeArrowheads="1"/>
          </p:cNvSpPr>
          <p:nvPr>
            <p:ph idx="13"/>
          </p:nvPr>
        </p:nvSpPr>
        <p:spPr/>
        <p:txBody>
          <a:bodyPr/>
          <a:lstStyle/>
          <a:p>
            <a:r>
              <a:rPr lang="zh-CN" altLang="en-US" smtClean="0">
                <a:sym typeface="+mn-ea"/>
              </a:rPr>
              <a:t>除了数组、对象、字符串等可以解构赋值以外，函数的参数也可以使用解构赋值</a:t>
            </a:r>
            <a:endParaRPr lang="zh-CN" altLang="en-US" smtClean="0"/>
          </a:p>
          <a:p>
            <a:pPr lvl="1"/>
            <a:endParaRPr lang="zh-CN" altLang="en-US" smtClean="0"/>
          </a:p>
          <a:p>
            <a:pPr lvl="0"/>
            <a:endParaRPr lang="zh-CN" altLang="en-US" dirty="0"/>
          </a:p>
        </p:txBody>
      </p:sp>
      <p:pic>
        <p:nvPicPr>
          <p:cNvPr id="4" name="图片 3" descr="示例"/>
          <p:cNvPicPr>
            <a:picLocks noChangeAspect="1"/>
          </p:cNvPicPr>
          <p:nvPr/>
        </p:nvPicPr>
        <p:blipFill>
          <a:blip r:embed="rId3" cstate="print"/>
          <a:stretch>
            <a:fillRect/>
          </a:stretch>
        </p:blipFill>
        <p:spPr>
          <a:xfrm>
            <a:off x="6087" y="2070410"/>
            <a:ext cx="1800000" cy="448069"/>
          </a:xfrm>
          <a:prstGeom prst="rect">
            <a:avLst/>
          </a:prstGeom>
          <a:ln>
            <a:noFill/>
          </a:ln>
        </p:spPr>
      </p:pic>
      <p:sp>
        <p:nvSpPr>
          <p:cNvPr id="5" name="AutoShape 8"/>
          <p:cNvSpPr>
            <a:spLocks noChangeArrowheads="1"/>
          </p:cNvSpPr>
          <p:nvPr/>
        </p:nvSpPr>
        <p:spPr bwMode="auto">
          <a:xfrm>
            <a:off x="1277938" y="2686050"/>
            <a:ext cx="6980237" cy="1677670"/>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ea typeface="微软雅黑" panose="020B0503020204020204" pitchFamily="34" charset="-122"/>
                <a:sym typeface="+mn-ea"/>
              </a:rPr>
              <a:t>function add([</a:t>
            </a:r>
            <a:r>
              <a:rPr dirty="0" err="1">
                <a:solidFill>
                  <a:schemeClr val="tx1">
                    <a:lumMod val="65000"/>
                    <a:lumOff val="35000"/>
                  </a:schemeClr>
                </a:solidFill>
                <a:ea typeface="微软雅黑" panose="020B0503020204020204" pitchFamily="34" charset="-122"/>
                <a:sym typeface="+mn-ea"/>
              </a:rPr>
              <a:t>x,y</a:t>
            </a:r>
            <a:r>
              <a:rPr dirty="0">
                <a:solidFill>
                  <a:schemeClr val="tx1">
                    <a:lumMod val="65000"/>
                    <a:lumOff val="35000"/>
                  </a:schemeClr>
                </a:solidFill>
                <a:ea typeface="微软雅黑" panose="020B0503020204020204" pitchFamily="34" charset="-122"/>
                <a:sym typeface="+mn-ea"/>
              </a:rPr>
              <a:t>]){</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ea typeface="微软雅黑" panose="020B0503020204020204" pitchFamily="34" charset="-122"/>
                <a:sym typeface="+mn-ea"/>
              </a:rPr>
              <a:t>    console.log(x + y); //3</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ea typeface="微软雅黑" panose="020B0503020204020204" pitchFamily="34" charset="-122"/>
                <a:sym typeface="+mn-ea"/>
              </a:rPr>
              <a:t>}</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ea typeface="微软雅黑" panose="020B0503020204020204" pitchFamily="34" charset="-122"/>
                <a:sym typeface="+mn-ea"/>
              </a:rPr>
              <a:t>add([1,2])</a:t>
            </a:r>
          </a:p>
        </p:txBody>
      </p:sp>
      <p:grpSp>
        <p:nvGrpSpPr>
          <p:cNvPr id="6" name="组合 5"/>
          <p:cNvGrpSpPr/>
          <p:nvPr/>
        </p:nvGrpSpPr>
        <p:grpSpPr>
          <a:xfrm>
            <a:off x="2324963" y="6000768"/>
            <a:ext cx="5753100" cy="452315"/>
            <a:chOff x="1496565" y="5977060"/>
            <a:chExt cx="5753100" cy="452315"/>
          </a:xfrm>
        </p:grpSpPr>
        <p:sp>
          <p:nvSpPr>
            <p:cNvPr id="7" name="圆角矩形 6"/>
            <p:cNvSpPr/>
            <p:nvPr/>
          </p:nvSpPr>
          <p:spPr bwMode="auto">
            <a:xfrm>
              <a:off x="1509666" y="6000750"/>
              <a:ext cx="500043" cy="428625"/>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latin typeface="Arial" panose="020B0604020202020204" pitchFamily="34" charset="0"/>
                <a:cs typeface="Arial" panose="020B0604020202020204" pitchFamily="34" charset="0"/>
              </a:endParaRPr>
            </a:p>
          </p:txBody>
        </p:sp>
        <p:sp>
          <p:nvSpPr>
            <p:cNvPr id="8" name="圆角矩形 7"/>
            <p:cNvSpPr/>
            <p:nvPr/>
          </p:nvSpPr>
          <p:spPr bwMode="auto">
            <a:xfrm>
              <a:off x="2081400" y="5977060"/>
              <a:ext cx="4881245" cy="452120"/>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r">
                <a:defRPr/>
              </a:pPr>
              <a:endParaRPr lang="zh-CN" altLang="en-US" dirty="0">
                <a:latin typeface="Arial" panose="020B0604020202020204" pitchFamily="34" charset="0"/>
                <a:cs typeface="Arial" panose="020B0604020202020204" pitchFamily="34" charset="0"/>
              </a:endParaRPr>
            </a:p>
          </p:txBody>
        </p:sp>
        <p:pic>
          <p:nvPicPr>
            <p:cNvPr id="9"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6565" y="6039254"/>
              <a:ext cx="571479" cy="342074"/>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bwMode="auto">
            <a:xfrm>
              <a:off x="1845815" y="6020240"/>
              <a:ext cx="5403850" cy="337185"/>
            </a:xfrm>
            <a:prstGeom prst="rect">
              <a:avLst/>
            </a:prstGeom>
            <a:noFill/>
            <a:effectLst/>
          </p:spPr>
          <p:txBody>
            <a:bodyPr wrap="square">
              <a:spAutoFit/>
            </a:bodyPr>
            <a:lstStyle/>
            <a:p>
              <a:pPr algn="ctr">
                <a:defRPr/>
              </a:pPr>
              <a:r>
                <a:rPr lang="zh-CN" altLang="en-US" sz="1600" b="1" spc="300" dirty="0">
                  <a:solidFill>
                    <a:srgbClr val="FBFFFE"/>
                  </a:solidFill>
                  <a:latin typeface="Arial" panose="020B0604020202020204" pitchFamily="34" charset="0"/>
                  <a:ea typeface="微软雅黑" panose="020B0503020204020204" pitchFamily="34" charset="-122"/>
                  <a:cs typeface="Arial" panose="020B0604020202020204" pitchFamily="34" charset="0"/>
                </a:rPr>
                <a:t>演示</a:t>
              </a:r>
              <a:r>
                <a:rPr lang="zh-CN" altLang="en-US"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示例</a:t>
              </a:r>
              <a:r>
                <a:rPr lang="en-US" altLang="zh-CN"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10</a:t>
              </a:r>
              <a:r>
                <a:rPr lang="zh-CN" altLang="en-US"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：函数参数的解构赋值- 基本用法</a:t>
              </a:r>
              <a:endParaRPr lang="zh-CN" altLang="en-US" sz="1600" b="1" spc="300" dirty="0">
                <a:solidFill>
                  <a:srgbClr val="FBFFFE"/>
                </a:solidFill>
                <a:latin typeface="Arial" panose="020B0604020202020204" pitchFamily="34" charset="0"/>
                <a:ea typeface="微软雅黑" panose="020B0503020204020204" pitchFamily="34" charset="-122"/>
                <a:cs typeface="Arial" panose="020B0604020202020204" pitchFamily="34" charset="0"/>
                <a:sym typeface="+mn-ea"/>
              </a:endParaRPr>
            </a:p>
          </p:txBody>
        </p:sp>
      </p:grpSp>
      <p:sp>
        <p:nvSpPr>
          <p:cNvPr id="3" name="灯片编号占位符 2"/>
          <p:cNvSpPr>
            <a:spLocks noGrp="1"/>
          </p:cNvSpPr>
          <p:nvPr>
            <p:ph type="sldNum" sz="quarter" idx="12"/>
          </p:nvPr>
        </p:nvSpPr>
        <p:spPr/>
        <p:txBody>
          <a:bodyPr/>
          <a:lstStyle/>
          <a:p>
            <a:fld id="{0C913308-F349-4B6D-A68A-DD1791B4A57B}" type="slidenum">
              <a:rPr lang="zh-CN" altLang="en-US" smtClean="0"/>
              <a:pPr/>
              <a:t>35</a:t>
            </a:fld>
            <a:r>
              <a:rPr lang="en-US" altLang="zh-CN" smtClean="0"/>
              <a:t>/59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52" name="Rectangle 16"/>
          <p:cNvSpPr>
            <a:spLocks noGrp="1" noChangeArrowheads="1"/>
          </p:cNvSpPr>
          <p:nvPr>
            <p:ph type="title"/>
          </p:nvPr>
        </p:nvSpPr>
        <p:spPr/>
        <p:txBody>
          <a:bodyPr/>
          <a:lstStyle/>
          <a:p>
            <a:r>
              <a:rPr lang="zh-CN" altLang="en-US">
                <a:sym typeface="+mn-ea"/>
              </a:rPr>
              <a:t>函数参数的解构赋值</a:t>
            </a:r>
            <a:r>
              <a:rPr lang="en-US" altLang="zh-CN">
                <a:sym typeface="+mn-ea"/>
              </a:rPr>
              <a:t>-</a:t>
            </a:r>
            <a:r>
              <a:rPr lang="zh-CN" altLang="en-US">
                <a:sym typeface="+mn-ea"/>
              </a:rPr>
              <a:t>使用默认值</a:t>
            </a:r>
            <a:endParaRPr lang="en-US" dirty="0"/>
          </a:p>
        </p:txBody>
      </p:sp>
      <p:sp>
        <p:nvSpPr>
          <p:cNvPr id="500739" name="Rectangle 3"/>
          <p:cNvSpPr>
            <a:spLocks noGrp="1" noChangeArrowheads="1"/>
          </p:cNvSpPr>
          <p:nvPr>
            <p:ph idx="13"/>
          </p:nvPr>
        </p:nvSpPr>
        <p:spPr/>
        <p:txBody>
          <a:bodyPr/>
          <a:lstStyle/>
          <a:p>
            <a:r>
              <a:rPr lang="zh-CN" altLang="en-US" dirty="0" smtClean="0">
                <a:sym typeface="+mn-ea"/>
              </a:rPr>
              <a:t>定义一个</a:t>
            </a:r>
            <a:r>
              <a:rPr lang="en-US" altLang="zh-CN" dirty="0" smtClean="0">
                <a:sym typeface="+mn-ea"/>
              </a:rPr>
              <a:t>move()</a:t>
            </a:r>
            <a:r>
              <a:rPr lang="zh-CN" altLang="en-US" dirty="0" smtClean="0">
                <a:sym typeface="+mn-ea"/>
              </a:rPr>
              <a:t>函数，在调用时传入不同的参数</a:t>
            </a:r>
            <a:endParaRPr lang="zh-CN" altLang="en-US" dirty="0" smtClean="0"/>
          </a:p>
          <a:p>
            <a:pPr lvl="1"/>
            <a:endParaRPr lang="zh-CN" altLang="en-US" dirty="0" smtClean="0"/>
          </a:p>
          <a:p>
            <a:pPr lvl="0"/>
            <a:endParaRPr lang="zh-CN" altLang="en-US" dirty="0"/>
          </a:p>
        </p:txBody>
      </p:sp>
      <p:pic>
        <p:nvPicPr>
          <p:cNvPr id="4" name="图片 3" descr="示例"/>
          <p:cNvPicPr>
            <a:picLocks noChangeAspect="1"/>
          </p:cNvPicPr>
          <p:nvPr/>
        </p:nvPicPr>
        <p:blipFill>
          <a:blip r:embed="rId3" cstate="print"/>
          <a:stretch>
            <a:fillRect/>
          </a:stretch>
        </p:blipFill>
        <p:spPr>
          <a:xfrm>
            <a:off x="6087" y="1639880"/>
            <a:ext cx="1800000" cy="448069"/>
          </a:xfrm>
          <a:prstGeom prst="rect">
            <a:avLst/>
          </a:prstGeom>
          <a:ln>
            <a:noFill/>
          </a:ln>
        </p:spPr>
      </p:pic>
      <p:sp>
        <p:nvSpPr>
          <p:cNvPr id="2" name="AutoShape 8"/>
          <p:cNvSpPr>
            <a:spLocks noChangeArrowheads="1"/>
          </p:cNvSpPr>
          <p:nvPr/>
        </p:nvSpPr>
        <p:spPr bwMode="auto">
          <a:xfrm>
            <a:off x="593725" y="2195195"/>
            <a:ext cx="3882390" cy="2618467"/>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function move({x = 0, y = 0} = {}) {</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    console.log([x, y]);</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move({x: 3, y: 8}); // [3, 8]</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move({x: 3}); // [3, 0]</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move({}); // [0, 0]</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move(); // [0, 0]</a:t>
            </a:r>
          </a:p>
        </p:txBody>
      </p:sp>
      <p:grpSp>
        <p:nvGrpSpPr>
          <p:cNvPr id="6" name="组合 5"/>
          <p:cNvGrpSpPr/>
          <p:nvPr/>
        </p:nvGrpSpPr>
        <p:grpSpPr>
          <a:xfrm>
            <a:off x="2324963" y="6000768"/>
            <a:ext cx="5937885" cy="452315"/>
            <a:chOff x="1496565" y="5977060"/>
            <a:chExt cx="5937885" cy="452315"/>
          </a:xfrm>
        </p:grpSpPr>
        <p:sp>
          <p:nvSpPr>
            <p:cNvPr id="7" name="圆角矩形 6"/>
            <p:cNvSpPr/>
            <p:nvPr/>
          </p:nvSpPr>
          <p:spPr bwMode="auto">
            <a:xfrm>
              <a:off x="1509666" y="6000750"/>
              <a:ext cx="500043" cy="428625"/>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latin typeface="Arial" panose="020B0604020202020204" pitchFamily="34" charset="0"/>
                <a:cs typeface="Arial" panose="020B0604020202020204" pitchFamily="34" charset="0"/>
              </a:endParaRPr>
            </a:p>
          </p:txBody>
        </p:sp>
        <p:sp>
          <p:nvSpPr>
            <p:cNvPr id="8" name="圆角矩形 7"/>
            <p:cNvSpPr/>
            <p:nvPr/>
          </p:nvSpPr>
          <p:spPr bwMode="auto">
            <a:xfrm>
              <a:off x="2068065" y="5977060"/>
              <a:ext cx="5366385" cy="452120"/>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r">
                <a:defRPr/>
              </a:pPr>
              <a:endParaRPr lang="zh-CN" altLang="en-US" dirty="0">
                <a:latin typeface="Arial" panose="020B0604020202020204" pitchFamily="34" charset="0"/>
                <a:cs typeface="Arial" panose="020B0604020202020204" pitchFamily="34" charset="0"/>
              </a:endParaRPr>
            </a:p>
          </p:txBody>
        </p:sp>
        <p:pic>
          <p:nvPicPr>
            <p:cNvPr id="9"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6565" y="6039254"/>
              <a:ext cx="571479" cy="342074"/>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bwMode="auto">
            <a:xfrm>
              <a:off x="1845815" y="6020240"/>
              <a:ext cx="5588635" cy="337185"/>
            </a:xfrm>
            <a:prstGeom prst="rect">
              <a:avLst/>
            </a:prstGeom>
            <a:noFill/>
            <a:effectLst/>
          </p:spPr>
          <p:txBody>
            <a:bodyPr wrap="square">
              <a:spAutoFit/>
            </a:bodyPr>
            <a:lstStyle/>
            <a:p>
              <a:pPr algn="ctr">
                <a:defRPr/>
              </a:pPr>
              <a:r>
                <a:rPr lang="zh-CN" altLang="en-US" sz="1600" b="1" spc="300" dirty="0">
                  <a:solidFill>
                    <a:srgbClr val="FBFFFE"/>
                  </a:solidFill>
                  <a:latin typeface="Arial" panose="020B0604020202020204" pitchFamily="34" charset="0"/>
                  <a:ea typeface="微软雅黑" panose="020B0503020204020204" pitchFamily="34" charset="-122"/>
                  <a:cs typeface="Arial" panose="020B0604020202020204" pitchFamily="34" charset="0"/>
                </a:rPr>
                <a:t>演示</a:t>
              </a:r>
              <a:r>
                <a:rPr lang="zh-CN" altLang="en-US"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示例</a:t>
              </a:r>
              <a:r>
                <a:rPr lang="en-US" altLang="zh-CN"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11:函数参数的解构赋值- 使用默认值</a:t>
              </a:r>
            </a:p>
          </p:txBody>
        </p:sp>
      </p:grpSp>
      <p:sp>
        <p:nvSpPr>
          <p:cNvPr id="3" name="AutoShape 8"/>
          <p:cNvSpPr>
            <a:spLocks noChangeArrowheads="1"/>
          </p:cNvSpPr>
          <p:nvPr/>
        </p:nvSpPr>
        <p:spPr bwMode="auto">
          <a:xfrm>
            <a:off x="4739005" y="2178685"/>
            <a:ext cx="3882390" cy="2618467"/>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function move({x, y} = { x: 0, y: 0 }) {</a:t>
            </a:r>
          </a:p>
          <a:p>
            <a:pPr defTabSz="381000">
              <a:lnSpc>
                <a:spcPct val="130000"/>
              </a:lnSpc>
              <a:buClr>
                <a:schemeClr val="folHlink"/>
              </a:buClr>
              <a:buSzPct val="60000"/>
              <a:buFont typeface="Wingdings" panose="05000000000000000000" pitchFamily="2" charset="2"/>
              <a:buNone/>
              <a:defRPr/>
            </a:pPr>
            <a:r>
              <a:rPr>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    console.log([x, y]);</a:t>
            </a:r>
          </a:p>
          <a:p>
            <a:pPr defTabSz="381000">
              <a:lnSpc>
                <a:spcPct val="130000"/>
              </a:lnSpc>
              <a:buClr>
                <a:schemeClr val="folHlink"/>
              </a:buClr>
              <a:buSzPct val="60000"/>
              <a:buFont typeface="Wingdings" panose="05000000000000000000" pitchFamily="2" charset="2"/>
              <a:buNone/>
              <a:defRPr/>
            </a:pPr>
            <a:r>
              <a:rPr>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a:t>
            </a:r>
          </a:p>
          <a:p>
            <a:pPr defTabSz="381000">
              <a:lnSpc>
                <a:spcPct val="130000"/>
              </a:lnSpc>
              <a:buClr>
                <a:schemeClr val="folHlink"/>
              </a:buClr>
              <a:buSzPct val="60000"/>
              <a:buFont typeface="Wingdings" panose="05000000000000000000" pitchFamily="2" charset="2"/>
              <a:buNone/>
              <a:defRPr/>
            </a:pPr>
            <a:r>
              <a:rPr>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move({x: 3, y: 8}); // [3, 8]</a:t>
            </a:r>
          </a:p>
          <a:p>
            <a:pPr defTabSz="381000">
              <a:lnSpc>
                <a:spcPct val="130000"/>
              </a:lnSpc>
              <a:buClr>
                <a:schemeClr val="folHlink"/>
              </a:buClr>
              <a:buSzPct val="60000"/>
              <a:buFont typeface="Wingdings" panose="05000000000000000000" pitchFamily="2" charset="2"/>
              <a:buNone/>
              <a:defRPr/>
            </a:pPr>
            <a:r>
              <a:rPr>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move({x: 3}); // [3, undefined]</a:t>
            </a:r>
          </a:p>
          <a:p>
            <a:pPr defTabSz="381000">
              <a:lnSpc>
                <a:spcPct val="130000"/>
              </a:lnSpc>
              <a:buClr>
                <a:schemeClr val="folHlink"/>
              </a:buClr>
              <a:buSzPct val="60000"/>
              <a:buFont typeface="Wingdings" panose="05000000000000000000" pitchFamily="2" charset="2"/>
              <a:buNone/>
              <a:defRPr/>
            </a:pPr>
            <a:r>
              <a:rPr>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move({}); // [undefined, undefined]</a:t>
            </a:r>
          </a:p>
          <a:p>
            <a:pPr defTabSz="381000">
              <a:lnSpc>
                <a:spcPct val="130000"/>
              </a:lnSpc>
              <a:buClr>
                <a:schemeClr val="folHlink"/>
              </a:buClr>
              <a:buSzPct val="60000"/>
              <a:buFont typeface="Wingdings" panose="05000000000000000000" pitchFamily="2" charset="2"/>
              <a:buNone/>
              <a:defRPr/>
            </a:pPr>
            <a:r>
              <a:rPr>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move(); // [0, 0]</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36</a:t>
            </a:fld>
            <a:r>
              <a:rPr lang="en-US" altLang="zh-CN" smtClean="0"/>
              <a:t>/59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52" name="Rectangle 16"/>
          <p:cNvSpPr>
            <a:spLocks noGrp="1" noChangeArrowheads="1"/>
          </p:cNvSpPr>
          <p:nvPr>
            <p:ph type="title"/>
          </p:nvPr>
        </p:nvSpPr>
        <p:spPr/>
        <p:txBody>
          <a:bodyPr/>
          <a:lstStyle/>
          <a:p>
            <a:r>
              <a:rPr lang="zh-CN" altLang="en-US">
                <a:sym typeface="+mn-ea"/>
              </a:rPr>
              <a:t>变量解构赋值的用途</a:t>
            </a:r>
            <a:endParaRPr lang="en-US" dirty="0"/>
          </a:p>
        </p:txBody>
      </p:sp>
      <p:sp>
        <p:nvSpPr>
          <p:cNvPr id="500739" name="Rectangle 3"/>
          <p:cNvSpPr>
            <a:spLocks noGrp="1" noChangeArrowheads="1"/>
          </p:cNvSpPr>
          <p:nvPr>
            <p:ph idx="13"/>
          </p:nvPr>
        </p:nvSpPr>
        <p:spPr/>
        <p:txBody>
          <a:bodyPr/>
          <a:lstStyle/>
          <a:p>
            <a:pPr eaLnBrk="1" hangingPunct="1">
              <a:defRPr/>
            </a:pPr>
            <a:r>
              <a:rPr lang="zh-CN" altLang="zh-CN" dirty="0" smtClean="0">
                <a:sym typeface="+mn-ea"/>
              </a:rPr>
              <a:t>交换变量的值</a:t>
            </a:r>
            <a:endParaRPr lang="zh-CN" altLang="zh-CN" dirty="0" smtClean="0"/>
          </a:p>
          <a:p>
            <a:pPr eaLnBrk="1" hangingPunct="1">
              <a:defRPr/>
            </a:pPr>
            <a:r>
              <a:rPr lang="zh-CN" altLang="zh-CN" dirty="0" smtClean="0">
                <a:sym typeface="+mn-ea"/>
              </a:rPr>
              <a:t>从函数返回多个值</a:t>
            </a:r>
            <a:endParaRPr lang="zh-CN" altLang="zh-CN" dirty="0" smtClean="0"/>
          </a:p>
          <a:p>
            <a:r>
              <a:rPr lang="zh-CN" altLang="zh-CN" dirty="0" smtClean="0">
                <a:sym typeface="+mn-ea"/>
              </a:rPr>
              <a:t>函数参数的定义</a:t>
            </a:r>
            <a:endParaRPr lang="zh-CN" altLang="zh-CN" dirty="0" smtClean="0"/>
          </a:p>
          <a:p>
            <a:r>
              <a:rPr lang="zh-CN" altLang="zh-CN" dirty="0" smtClean="0">
                <a:solidFill>
                  <a:srgbClr val="C00000"/>
                </a:solidFill>
                <a:sym typeface="+mn-ea"/>
              </a:rPr>
              <a:t>提取 JSON 数据</a:t>
            </a:r>
          </a:p>
          <a:p>
            <a:endParaRPr lang="en-US" altLang="zh-CN" dirty="0" smtClean="0">
              <a:solidFill>
                <a:srgbClr val="FF0000"/>
              </a:solidFill>
              <a:sym typeface="+mn-ea"/>
            </a:endParaRPr>
          </a:p>
          <a:p>
            <a:pPr lvl="1"/>
            <a:endParaRPr lang="zh-CN" altLang="zh-CN" dirty="0" smtClean="0">
              <a:solidFill>
                <a:srgbClr val="FF0000"/>
              </a:solidFill>
              <a:sym typeface="+mn-ea"/>
            </a:endParaRPr>
          </a:p>
          <a:p>
            <a:pPr lvl="1"/>
            <a:endParaRPr lang="zh-CN" altLang="zh-CN" dirty="0" smtClean="0">
              <a:solidFill>
                <a:srgbClr val="FF0000"/>
              </a:solidFill>
              <a:sym typeface="+mn-ea"/>
            </a:endParaRPr>
          </a:p>
          <a:p>
            <a:pPr lvl="1"/>
            <a:endParaRPr lang="zh-CN" altLang="zh-CN" dirty="0" smtClean="0">
              <a:solidFill>
                <a:srgbClr val="FF0000"/>
              </a:solidFill>
              <a:sym typeface="+mn-ea"/>
            </a:endParaRPr>
          </a:p>
          <a:p>
            <a:pPr lvl="1"/>
            <a:endParaRPr lang="en-US" altLang="zh-CN" dirty="0" smtClean="0">
              <a:solidFill>
                <a:srgbClr val="FF0000"/>
              </a:solidFill>
              <a:sym typeface="+mn-ea"/>
            </a:endParaRPr>
          </a:p>
          <a:p>
            <a:pPr lvl="1"/>
            <a:endParaRPr lang="zh-CN" altLang="zh-CN" dirty="0" smtClean="0">
              <a:solidFill>
                <a:srgbClr val="FF0000"/>
              </a:solidFill>
              <a:sym typeface="+mn-ea"/>
            </a:endParaRPr>
          </a:p>
          <a:p>
            <a:pPr lvl="1"/>
            <a:endParaRPr lang="zh-CN" altLang="zh-CN" dirty="0" smtClean="0"/>
          </a:p>
          <a:p>
            <a:r>
              <a:rPr lang="zh-CN" altLang="zh-CN" dirty="0" smtClean="0">
                <a:sym typeface="+mn-ea"/>
              </a:rPr>
              <a:t>函数参数的默认值</a:t>
            </a:r>
            <a:endParaRPr lang="zh-CN" altLang="en-US" dirty="0" smtClean="0">
              <a:sym typeface="+mn-ea"/>
            </a:endParaRPr>
          </a:p>
          <a:p>
            <a:pPr lvl="1"/>
            <a:endParaRPr lang="zh-CN" altLang="en-US" dirty="0" smtClean="0"/>
          </a:p>
          <a:p>
            <a:pPr lvl="0"/>
            <a:endParaRPr lang="zh-CN" altLang="en-US" dirty="0"/>
          </a:p>
        </p:txBody>
      </p:sp>
      <p:sp>
        <p:nvSpPr>
          <p:cNvPr id="3" name="AutoShape 8"/>
          <p:cNvSpPr>
            <a:spLocks noChangeArrowheads="1"/>
          </p:cNvSpPr>
          <p:nvPr/>
        </p:nvSpPr>
        <p:spPr bwMode="auto">
          <a:xfrm>
            <a:off x="1277938" y="3301005"/>
            <a:ext cx="5165725" cy="2233017"/>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let </a:t>
            </a:r>
            <a:r>
              <a:rPr dirty="0" err="1">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jsonData</a:t>
            </a:r>
            <a:r>
              <a:rPr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 = {</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  id: 42,</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  status: "OK",</a:t>
            </a:r>
          </a:p>
          <a:p>
            <a:pPr defTabSz="381000">
              <a:lnSpc>
                <a:spcPct val="130000"/>
              </a:lnSpc>
              <a:buClr>
                <a:schemeClr val="folHlink"/>
              </a:buClr>
              <a:buSzPct val="60000"/>
              <a:buFont typeface="Wingdings" panose="05000000000000000000" pitchFamily="2" charset="2"/>
              <a:buNone/>
              <a:defRPr/>
            </a:pPr>
            <a:r>
              <a:rPr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  data: [867, 5309]   </a:t>
            </a:r>
            <a:endPar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endParaRPr>
          </a:p>
          <a:p>
            <a:pPr defTabSz="381000">
              <a:lnSpc>
                <a:spcPct val="130000"/>
              </a:lnSpc>
              <a:buClr>
                <a:schemeClr val="folHlink"/>
              </a:buClr>
              <a:buSzPct val="60000"/>
              <a:buFont typeface="Wingdings" panose="05000000000000000000" pitchFamily="2" charset="2"/>
              <a:buNone/>
              <a:defRPr/>
            </a:pPr>
            <a:r>
              <a:rPr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a:t>
            </a:r>
            <a:endParaRPr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endParaRPr>
          </a:p>
          <a:p>
            <a:pPr defTabSz="381000">
              <a:lnSpc>
                <a:spcPct val="130000"/>
              </a:lnSpc>
              <a:buClr>
                <a:schemeClr val="folHlink"/>
              </a:buClr>
              <a:buSzPct val="60000"/>
              <a:buFont typeface="Wingdings" panose="05000000000000000000" pitchFamily="2" charset="2"/>
              <a:buNone/>
              <a:defRPr/>
            </a:pPr>
            <a:r>
              <a:rPr dirty="0">
                <a:solidFill>
                  <a:srgbClr val="C00000"/>
                </a:solidFill>
                <a:latin typeface="Arial" panose="020B0604020202020204" pitchFamily="34" charset="0"/>
                <a:ea typeface="微软雅黑" panose="020B0503020204020204" pitchFamily="34" charset="-122"/>
                <a:cs typeface="Arial" panose="020B0604020202020204" pitchFamily="34" charset="0"/>
                <a:sym typeface="+mn-ea"/>
              </a:rPr>
              <a:t>let { id, status, data: number } = </a:t>
            </a:r>
            <a:r>
              <a:rPr dirty="0" err="1">
                <a:solidFill>
                  <a:srgbClr val="C00000"/>
                </a:solidFill>
                <a:latin typeface="Arial" panose="020B0604020202020204" pitchFamily="34" charset="0"/>
                <a:ea typeface="微软雅黑" panose="020B0503020204020204" pitchFamily="34" charset="-122"/>
                <a:cs typeface="Arial" panose="020B0604020202020204" pitchFamily="34" charset="0"/>
                <a:sym typeface="+mn-ea"/>
              </a:rPr>
              <a:t>jsonData</a:t>
            </a:r>
            <a:r>
              <a:rPr dirty="0">
                <a:solidFill>
                  <a:srgbClr val="C00000"/>
                </a:solidFill>
                <a:latin typeface="Arial" panose="020B0604020202020204" pitchFamily="34" charset="0"/>
                <a:ea typeface="微软雅黑" panose="020B0503020204020204" pitchFamily="34" charset="-122"/>
                <a:cs typeface="Arial" panose="020B0604020202020204" pitchFamily="34" charset="0"/>
                <a:sym typeface="+mn-ea"/>
              </a:rPr>
              <a:t>;</a:t>
            </a:r>
          </a:p>
        </p:txBody>
      </p:sp>
      <p:pic>
        <p:nvPicPr>
          <p:cNvPr id="116" name="图片 115" descr="分析-new"/>
          <p:cNvPicPr>
            <a:picLocks noChangeAspect="1"/>
          </p:cNvPicPr>
          <p:nvPr/>
        </p:nvPicPr>
        <p:blipFill>
          <a:blip r:embed="rId3" cstate="print"/>
          <a:stretch>
            <a:fillRect/>
          </a:stretch>
        </p:blipFill>
        <p:spPr>
          <a:xfrm>
            <a:off x="-635" y="2810072"/>
            <a:ext cx="1800000" cy="448069"/>
          </a:xfrm>
          <a:prstGeom prst="rect">
            <a:avLst/>
          </a:prstGeom>
          <a:ln>
            <a:noFill/>
          </a:ln>
        </p:spPr>
      </p:pic>
      <p:sp>
        <p:nvSpPr>
          <p:cNvPr id="7" name="AutoShape 27"/>
          <p:cNvSpPr>
            <a:spLocks noChangeArrowheads="1"/>
          </p:cNvSpPr>
          <p:nvPr/>
        </p:nvSpPr>
        <p:spPr bwMode="auto">
          <a:xfrm>
            <a:off x="4883586" y="4381895"/>
            <a:ext cx="2195905" cy="408623"/>
          </a:xfrm>
          <a:prstGeom prst="wedgeRoundRectCallout">
            <a:avLst>
              <a:gd name="adj1" fmla="val -49836"/>
              <a:gd name="adj2" fmla="val 6803"/>
              <a:gd name="adj3" fmla="val 16667"/>
            </a:avLst>
          </a:prstGeom>
          <a:solidFill>
            <a:srgbClr val="0B7DB2"/>
          </a:solidFill>
          <a:ln w="9525" cap="flat" cmpd="sng" algn="ctr">
            <a:solidFill>
              <a:srgbClr val="0B7DB2"/>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ctr">
            <a:spAutoFit/>
          </a:bodyPr>
          <a:lstStyle/>
          <a:p>
            <a:r>
              <a:rPr lang="zh-CN" altLang="en-US" b="1" dirty="0">
                <a:solidFill>
                  <a:schemeClr val="bg1"/>
                </a:solidFill>
                <a:latin typeface="Arial" panose="020B0604020202020204" pitchFamily="34" charset="0"/>
                <a:ea typeface="黑体" panose="02010609060101010101" charset="-122"/>
                <a:cs typeface="Arial" panose="020B0604020202020204" pitchFamily="34" charset="0"/>
              </a:rPr>
              <a:t>解析</a:t>
            </a:r>
            <a:r>
              <a:rPr lang="en-US" altLang="zh-CN" b="1" dirty="0" err="1" smtClean="0">
                <a:solidFill>
                  <a:schemeClr val="bg1"/>
                </a:solidFill>
                <a:latin typeface="Arial" panose="020B0604020202020204" pitchFamily="34" charset="0"/>
                <a:ea typeface="黑体" panose="02010609060101010101" charset="-122"/>
                <a:cs typeface="Arial" panose="020B0604020202020204" pitchFamily="34" charset="0"/>
              </a:rPr>
              <a:t>jsonData</a:t>
            </a:r>
            <a:r>
              <a:rPr lang="zh-CN" altLang="en-US" b="1" dirty="0" smtClean="0">
                <a:solidFill>
                  <a:schemeClr val="bg1"/>
                </a:solidFill>
                <a:latin typeface="Arial" panose="020B0604020202020204" pitchFamily="34" charset="0"/>
                <a:ea typeface="黑体" panose="02010609060101010101" charset="-122"/>
                <a:cs typeface="Arial" panose="020B0604020202020204" pitchFamily="34" charset="0"/>
              </a:rPr>
              <a:t>的值</a:t>
            </a:r>
            <a:endParaRPr lang="zh-CN" altLang="en-US" b="1" dirty="0">
              <a:solidFill>
                <a:schemeClr val="bg1"/>
              </a:solidFill>
              <a:latin typeface="Arial" panose="020B0604020202020204" pitchFamily="34" charset="0"/>
              <a:ea typeface="黑体" panose="02010609060101010101" charset="-122"/>
              <a:cs typeface="Arial" panose="020B060402020202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37</a:t>
            </a:fld>
            <a:r>
              <a:rPr lang="en-US" altLang="zh-CN" smtClean="0"/>
              <a:t>/59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52" name="Rectangle 16"/>
          <p:cNvSpPr>
            <a:spLocks noGrp="1" noChangeArrowheads="1"/>
          </p:cNvSpPr>
          <p:nvPr>
            <p:ph type="title"/>
          </p:nvPr>
        </p:nvSpPr>
        <p:spPr/>
        <p:txBody>
          <a:bodyPr/>
          <a:lstStyle/>
          <a:p>
            <a:r>
              <a:rPr lang="zh-CN" altLang="en-US">
                <a:sym typeface="+mn-ea"/>
              </a:rPr>
              <a:t>函数参数默认值</a:t>
            </a:r>
            <a:endParaRPr lang="en-US" dirty="0"/>
          </a:p>
        </p:txBody>
      </p:sp>
      <p:sp>
        <p:nvSpPr>
          <p:cNvPr id="500739" name="Rectangle 3"/>
          <p:cNvSpPr>
            <a:spLocks noGrp="1" noChangeArrowheads="1"/>
          </p:cNvSpPr>
          <p:nvPr>
            <p:ph idx="13"/>
          </p:nvPr>
        </p:nvSpPr>
        <p:spPr/>
        <p:txBody>
          <a:bodyPr/>
          <a:lstStyle/>
          <a:p>
            <a:pPr eaLnBrk="1" hangingPunct="1">
              <a:defRPr/>
            </a:pPr>
            <a:r>
              <a:rPr lang="zh-CN" altLang="en-US">
                <a:sym typeface="+mn-ea"/>
              </a:rPr>
              <a:t>基本用法</a:t>
            </a:r>
            <a:endParaRPr lang="zh-CN" altLang="en-US"/>
          </a:p>
          <a:p>
            <a:pPr eaLnBrk="1" hangingPunct="1">
              <a:defRPr/>
            </a:pPr>
            <a:r>
              <a:rPr lang="zh-CN" altLang="en-US">
                <a:sym typeface="+mn-ea"/>
              </a:rPr>
              <a:t>优点和局限性</a:t>
            </a:r>
            <a:endParaRPr lang="zh-CN" altLang="en-US"/>
          </a:p>
          <a:p>
            <a:pPr eaLnBrk="1" hangingPunct="1">
              <a:defRPr/>
            </a:pPr>
            <a:r>
              <a:rPr lang="zh-CN" altLang="en-US">
                <a:sym typeface="+mn-ea"/>
              </a:rPr>
              <a:t>与解构赋值默认值结合使用</a:t>
            </a:r>
          </a:p>
          <a:p>
            <a:pPr eaLnBrk="1" hangingPunct="1">
              <a:defRPr/>
            </a:pPr>
            <a:r>
              <a:rPr lang="zh-CN" altLang="en-US">
                <a:sym typeface="+mn-ea"/>
              </a:rPr>
              <a:t>其他特性</a:t>
            </a:r>
            <a:endParaRPr lang="zh-CN" altLang="en-US" dirty="0" smtClean="0">
              <a:sym typeface="+mn-ea"/>
            </a:endParaRPr>
          </a:p>
          <a:p>
            <a:pPr lvl="1"/>
            <a:endParaRPr lang="zh-CN" altLang="en-US" dirty="0" smtClean="0"/>
          </a:p>
          <a:p>
            <a:pPr lvl="0"/>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38</a:t>
            </a:fld>
            <a:r>
              <a:rPr lang="en-US" altLang="zh-CN" smtClean="0"/>
              <a:t>/59</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52" name="Rectangle 16"/>
          <p:cNvSpPr>
            <a:spLocks noGrp="1" noChangeArrowheads="1"/>
          </p:cNvSpPr>
          <p:nvPr>
            <p:ph type="title"/>
          </p:nvPr>
        </p:nvSpPr>
        <p:spPr/>
        <p:txBody>
          <a:bodyPr/>
          <a:lstStyle/>
          <a:p>
            <a:r>
              <a:rPr lang="zh-CN" altLang="en-US">
                <a:sym typeface="+mn-ea"/>
              </a:rPr>
              <a:t>函数参数默认值</a:t>
            </a:r>
            <a:r>
              <a:rPr lang="en-US" altLang="zh-CN">
                <a:sym typeface="+mn-ea"/>
              </a:rPr>
              <a:t>-</a:t>
            </a:r>
            <a:r>
              <a:rPr lang="zh-CN" altLang="en-US">
                <a:sym typeface="+mn-ea"/>
              </a:rPr>
              <a:t>基本用法</a:t>
            </a:r>
            <a:endParaRPr lang="en-US" dirty="0"/>
          </a:p>
        </p:txBody>
      </p:sp>
      <p:sp>
        <p:nvSpPr>
          <p:cNvPr id="500739" name="Rectangle 3"/>
          <p:cNvSpPr>
            <a:spLocks noGrp="1" noChangeArrowheads="1"/>
          </p:cNvSpPr>
          <p:nvPr>
            <p:ph idx="13"/>
          </p:nvPr>
        </p:nvSpPr>
        <p:spPr/>
        <p:txBody>
          <a:bodyPr/>
          <a:lstStyle/>
          <a:p>
            <a:pPr eaLnBrk="1" hangingPunct="1">
              <a:defRPr/>
            </a:pPr>
            <a:r>
              <a:rPr lang="zh-CN" altLang="en-US" dirty="0">
                <a:sym typeface="+mn-ea"/>
              </a:rPr>
              <a:t>在</a:t>
            </a:r>
            <a:r>
              <a:rPr lang="en-US" altLang="zh-CN" dirty="0">
                <a:sym typeface="+mn-ea"/>
              </a:rPr>
              <a:t>ES6</a:t>
            </a:r>
            <a:r>
              <a:rPr lang="zh-CN" altLang="en-US" dirty="0">
                <a:sym typeface="+mn-ea"/>
              </a:rPr>
              <a:t>之前，是否可以</a:t>
            </a:r>
            <a:r>
              <a:rPr lang="zh-CN" altLang="en-US" dirty="0">
                <a:solidFill>
                  <a:srgbClr val="C00000"/>
                </a:solidFill>
                <a:sym typeface="+mn-ea"/>
              </a:rPr>
              <a:t>直接</a:t>
            </a:r>
            <a:r>
              <a:rPr lang="zh-CN" altLang="en-US" dirty="0">
                <a:sym typeface="+mn-ea"/>
              </a:rPr>
              <a:t>为函数的参数指定默认值？</a:t>
            </a:r>
            <a:endParaRPr lang="zh-CN" altLang="en-US" dirty="0" smtClean="0">
              <a:sym typeface="+mn-ea"/>
            </a:endParaRPr>
          </a:p>
          <a:p>
            <a:pPr lvl="1"/>
            <a:endParaRPr lang="zh-CN" altLang="en-US" dirty="0" smtClean="0"/>
          </a:p>
          <a:p>
            <a:pPr lvl="0"/>
            <a:endParaRPr lang="zh-CN" altLang="en-US" dirty="0"/>
          </a:p>
        </p:txBody>
      </p:sp>
      <p:pic>
        <p:nvPicPr>
          <p:cNvPr id="109" name="图片 108" descr="问题"/>
          <p:cNvPicPr>
            <a:picLocks noChangeAspect="1"/>
          </p:cNvPicPr>
          <p:nvPr/>
        </p:nvPicPr>
        <p:blipFill>
          <a:blip r:embed="rId3" cstate="print"/>
          <a:stretch>
            <a:fillRect/>
          </a:stretch>
        </p:blipFill>
        <p:spPr>
          <a:xfrm>
            <a:off x="-1270" y="679450"/>
            <a:ext cx="1800000" cy="448069"/>
          </a:xfrm>
          <a:prstGeom prst="rect">
            <a:avLst/>
          </a:prstGeom>
          <a:ln>
            <a:noFill/>
          </a:ln>
        </p:spPr>
      </p:pic>
      <p:pic>
        <p:nvPicPr>
          <p:cNvPr id="7" name="图片 6" descr="示例"/>
          <p:cNvPicPr>
            <a:picLocks noChangeAspect="1"/>
          </p:cNvPicPr>
          <p:nvPr/>
        </p:nvPicPr>
        <p:blipFill>
          <a:blip r:embed="rId4" cstate="print"/>
          <a:stretch>
            <a:fillRect/>
          </a:stretch>
        </p:blipFill>
        <p:spPr>
          <a:xfrm>
            <a:off x="6087" y="1650289"/>
            <a:ext cx="1800000" cy="448069"/>
          </a:xfrm>
          <a:prstGeom prst="rect">
            <a:avLst/>
          </a:prstGeom>
          <a:ln>
            <a:noFill/>
          </a:ln>
        </p:spPr>
      </p:pic>
      <p:sp>
        <p:nvSpPr>
          <p:cNvPr id="8" name="AutoShape 8"/>
          <p:cNvSpPr>
            <a:spLocks noChangeArrowheads="1"/>
          </p:cNvSpPr>
          <p:nvPr/>
        </p:nvSpPr>
        <p:spPr bwMode="auto">
          <a:xfrm>
            <a:off x="501650" y="2242185"/>
            <a:ext cx="3575685" cy="2705735"/>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dirty="0" smtClean="0">
                <a:solidFill>
                  <a:schemeClr val="accent5">
                    <a:lumMod val="10000"/>
                  </a:schemeClr>
                </a:solidFill>
                <a:latin typeface="Arial" panose="020B0604020202020204" pitchFamily="34" charset="0"/>
                <a:ea typeface="微软雅黑" panose="020B0503020204020204" pitchFamily="34" charset="-122"/>
                <a:cs typeface="Arial" panose="020B0604020202020204" pitchFamily="34" charset="0"/>
                <a:sym typeface="+mn-ea"/>
              </a:rPr>
              <a:t>function foo(x, y) {</a:t>
            </a:r>
          </a:p>
          <a:p>
            <a:pPr defTabSz="381000">
              <a:lnSpc>
                <a:spcPct val="130000"/>
              </a:lnSpc>
              <a:buClr>
                <a:schemeClr val="folHlink"/>
              </a:buClr>
              <a:buSzPct val="60000"/>
              <a:buFont typeface="Wingdings" panose="05000000000000000000" pitchFamily="2" charset="2"/>
              <a:buNone/>
              <a:defRPr/>
            </a:pPr>
            <a:r>
              <a:rPr lang="en-US" dirty="0" smtClean="0">
                <a:solidFill>
                  <a:schemeClr val="accent5">
                    <a:lumMod val="10000"/>
                  </a:schemeClr>
                </a:solidFill>
                <a:latin typeface="Arial" panose="020B0604020202020204" pitchFamily="34" charset="0"/>
                <a:ea typeface="微软雅黑" panose="020B0503020204020204" pitchFamily="34" charset="-122"/>
                <a:cs typeface="Arial" panose="020B0604020202020204" pitchFamily="34" charset="0"/>
                <a:sym typeface="+mn-ea"/>
              </a:rPr>
              <a:t>  </a:t>
            </a:r>
            <a:r>
              <a:rPr lang="en-US" dirty="0" smtClean="0">
                <a:solidFill>
                  <a:srgbClr val="FF0000"/>
                </a:solidFill>
                <a:latin typeface="Arial" panose="020B0604020202020204" pitchFamily="34" charset="0"/>
                <a:ea typeface="微软雅黑" panose="020B0503020204020204" pitchFamily="34" charset="-122"/>
                <a:cs typeface="Arial" panose="020B0604020202020204" pitchFamily="34" charset="0"/>
                <a:sym typeface="+mn-ea"/>
              </a:rPr>
              <a:t>y = y || 'World';</a:t>
            </a:r>
            <a:endParaRPr lang="en-US" dirty="0" smtClean="0">
              <a:solidFill>
                <a:schemeClr val="accent5">
                  <a:lumMod val="10000"/>
                </a:schemeClr>
              </a:solidFill>
              <a:latin typeface="Arial" panose="020B0604020202020204" pitchFamily="34" charset="0"/>
              <a:ea typeface="微软雅黑" panose="020B0503020204020204" pitchFamily="34" charset="-122"/>
              <a:cs typeface="Arial" panose="020B0604020202020204" pitchFamily="34" charset="0"/>
              <a:sym typeface="+mn-ea"/>
            </a:endParaRPr>
          </a:p>
          <a:p>
            <a:pPr defTabSz="381000">
              <a:lnSpc>
                <a:spcPct val="130000"/>
              </a:lnSpc>
              <a:buClr>
                <a:schemeClr val="folHlink"/>
              </a:buClr>
              <a:buSzPct val="60000"/>
              <a:buFont typeface="Wingdings" panose="05000000000000000000" pitchFamily="2" charset="2"/>
              <a:buNone/>
              <a:defRPr/>
            </a:pPr>
            <a:r>
              <a:rPr lang="en-US" dirty="0" smtClean="0">
                <a:solidFill>
                  <a:schemeClr val="accent5">
                    <a:lumMod val="10000"/>
                  </a:schemeClr>
                </a:solidFill>
                <a:latin typeface="Arial" panose="020B0604020202020204" pitchFamily="34" charset="0"/>
                <a:ea typeface="微软雅黑" panose="020B0503020204020204" pitchFamily="34" charset="-122"/>
                <a:cs typeface="Arial" panose="020B0604020202020204" pitchFamily="34" charset="0"/>
                <a:sym typeface="+mn-ea"/>
              </a:rPr>
              <a:t>  console.log(x, y);</a:t>
            </a:r>
          </a:p>
          <a:p>
            <a:pPr defTabSz="381000">
              <a:lnSpc>
                <a:spcPct val="130000"/>
              </a:lnSpc>
              <a:buClr>
                <a:schemeClr val="folHlink"/>
              </a:buClr>
              <a:buSzPct val="60000"/>
              <a:buFont typeface="Wingdings" panose="05000000000000000000" pitchFamily="2" charset="2"/>
              <a:buNone/>
              <a:defRPr/>
            </a:pPr>
            <a:r>
              <a:rPr lang="en-US" dirty="0" smtClean="0">
                <a:solidFill>
                  <a:schemeClr val="accent5">
                    <a:lumMod val="10000"/>
                  </a:schemeClr>
                </a:solidFill>
                <a:latin typeface="Arial" panose="020B0604020202020204" pitchFamily="34" charset="0"/>
                <a:ea typeface="微软雅黑" panose="020B0503020204020204" pitchFamily="34" charset="-122"/>
                <a:cs typeface="Arial" panose="020B0604020202020204" pitchFamily="34" charset="0"/>
                <a:sym typeface="+mn-ea"/>
              </a:rPr>
              <a:t>}</a:t>
            </a:r>
          </a:p>
          <a:p>
            <a:pPr defTabSz="381000">
              <a:lnSpc>
                <a:spcPct val="130000"/>
              </a:lnSpc>
              <a:buClr>
                <a:schemeClr val="folHlink"/>
              </a:buClr>
              <a:buSzPct val="60000"/>
              <a:buFont typeface="Wingdings" panose="05000000000000000000" pitchFamily="2" charset="2"/>
              <a:buNone/>
              <a:defRPr/>
            </a:pPr>
            <a:r>
              <a:rPr lang="en-US" dirty="0" smtClean="0">
                <a:solidFill>
                  <a:schemeClr val="accent5">
                    <a:lumMod val="10000"/>
                  </a:schemeClr>
                </a:solidFill>
                <a:latin typeface="Arial" panose="020B0604020202020204" pitchFamily="34" charset="0"/>
                <a:ea typeface="微软雅黑" panose="020B0503020204020204" pitchFamily="34" charset="-122"/>
                <a:cs typeface="Arial" panose="020B0604020202020204" pitchFamily="34" charset="0"/>
                <a:sym typeface="+mn-ea"/>
              </a:rPr>
              <a:t>foo('Hello') // Hello World</a:t>
            </a:r>
          </a:p>
          <a:p>
            <a:pPr defTabSz="381000">
              <a:lnSpc>
                <a:spcPct val="130000"/>
              </a:lnSpc>
              <a:buClr>
                <a:schemeClr val="folHlink"/>
              </a:buClr>
              <a:buSzPct val="60000"/>
              <a:buFont typeface="Wingdings" panose="05000000000000000000" pitchFamily="2" charset="2"/>
              <a:buNone/>
              <a:defRPr/>
            </a:pPr>
            <a:r>
              <a:rPr lang="en-US" dirty="0" smtClean="0">
                <a:solidFill>
                  <a:schemeClr val="accent5">
                    <a:lumMod val="10000"/>
                  </a:schemeClr>
                </a:solidFill>
                <a:latin typeface="Arial" panose="020B0604020202020204" pitchFamily="34" charset="0"/>
                <a:ea typeface="微软雅黑" panose="020B0503020204020204" pitchFamily="34" charset="-122"/>
                <a:cs typeface="Arial" panose="020B0604020202020204" pitchFamily="34" charset="0"/>
                <a:sym typeface="+mn-ea"/>
              </a:rPr>
              <a:t>foo('Hello', 'ES6') // Hello ES6</a:t>
            </a:r>
          </a:p>
          <a:p>
            <a:pPr defTabSz="381000">
              <a:lnSpc>
                <a:spcPct val="130000"/>
              </a:lnSpc>
              <a:buClr>
                <a:schemeClr val="folHlink"/>
              </a:buClr>
              <a:buSzPct val="60000"/>
              <a:buFont typeface="Wingdings" panose="05000000000000000000" pitchFamily="2" charset="2"/>
              <a:buNone/>
              <a:defRPr/>
            </a:pPr>
            <a:r>
              <a:rPr lang="en-US" dirty="0" smtClean="0">
                <a:solidFill>
                  <a:schemeClr val="accent5">
                    <a:lumMod val="10000"/>
                  </a:schemeClr>
                </a:solidFill>
                <a:latin typeface="Arial" panose="020B0604020202020204" pitchFamily="34" charset="0"/>
                <a:ea typeface="微软雅黑" panose="020B0503020204020204" pitchFamily="34" charset="-122"/>
                <a:cs typeface="Arial" panose="020B0604020202020204" pitchFamily="34" charset="0"/>
                <a:sym typeface="+mn-ea"/>
              </a:rPr>
              <a:t>foo('Hello', '') // Hello World</a:t>
            </a:r>
          </a:p>
          <a:p>
            <a:pPr defTabSz="381000">
              <a:lnSpc>
                <a:spcPct val="130000"/>
              </a:lnSpc>
              <a:buClr>
                <a:schemeClr val="folHlink"/>
              </a:buClr>
              <a:buSzPct val="60000"/>
              <a:buFont typeface="Wingdings" panose="05000000000000000000" pitchFamily="2" charset="2"/>
              <a:buNone/>
              <a:defRPr/>
            </a:pPr>
            <a:endParaRPr lang="en-US" altLang="zh-CN" sz="18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2" name="AutoShape 8"/>
          <p:cNvSpPr>
            <a:spLocks noChangeArrowheads="1"/>
          </p:cNvSpPr>
          <p:nvPr/>
        </p:nvSpPr>
        <p:spPr bwMode="auto">
          <a:xfrm>
            <a:off x="4511040" y="2242185"/>
            <a:ext cx="3575685" cy="2705735"/>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function foo(x, </a:t>
            </a:r>
            <a:r>
              <a:rPr lang="en-US" dirty="0" smtClean="0">
                <a:solidFill>
                  <a:srgbClr val="C00000"/>
                </a:solidFill>
                <a:latin typeface="Arial" panose="020B0604020202020204" pitchFamily="34" charset="0"/>
                <a:ea typeface="微软雅黑" panose="020B0503020204020204" pitchFamily="34" charset="-122"/>
                <a:cs typeface="Arial" panose="020B0604020202020204" pitchFamily="34" charset="0"/>
                <a:sym typeface="+mn-ea"/>
              </a:rPr>
              <a:t>y = 'World'</a:t>
            </a: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 {</a:t>
            </a: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  console.log(x, y);</a:t>
            </a: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a:t>
            </a: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foo('Hello') // Hello World</a:t>
            </a: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foo('Hello', 'ES6') // Hello ES6</a:t>
            </a: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foo('Hello', '') // Hello</a:t>
            </a:r>
          </a:p>
          <a:p>
            <a:pPr defTabSz="381000">
              <a:lnSpc>
                <a:spcPct val="130000"/>
              </a:lnSpc>
              <a:buClr>
                <a:schemeClr val="folHlink"/>
              </a:buClr>
              <a:buSzPct val="60000"/>
              <a:buFont typeface="Wingdings" panose="05000000000000000000" pitchFamily="2" charset="2"/>
              <a:buNone/>
              <a:defRPr/>
            </a:pPr>
            <a:endParaRPr lang="en-US" altLang="zh-CN" sz="18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6" name="组合 5"/>
          <p:cNvGrpSpPr/>
          <p:nvPr/>
        </p:nvGrpSpPr>
        <p:grpSpPr>
          <a:xfrm>
            <a:off x="1279118" y="5832493"/>
            <a:ext cx="5937885" cy="452315"/>
            <a:chOff x="1496565" y="5977060"/>
            <a:chExt cx="5937885" cy="452315"/>
          </a:xfrm>
        </p:grpSpPr>
        <p:sp>
          <p:nvSpPr>
            <p:cNvPr id="3" name="圆角矩形 2"/>
            <p:cNvSpPr/>
            <p:nvPr/>
          </p:nvSpPr>
          <p:spPr bwMode="auto">
            <a:xfrm>
              <a:off x="1509666" y="6000750"/>
              <a:ext cx="500043" cy="428625"/>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latin typeface="Arial" panose="020B0604020202020204" pitchFamily="34" charset="0"/>
                <a:cs typeface="Arial" panose="020B0604020202020204" pitchFamily="34" charset="0"/>
              </a:endParaRPr>
            </a:p>
          </p:txBody>
        </p:sp>
        <p:sp>
          <p:nvSpPr>
            <p:cNvPr id="4" name="圆角矩形 3"/>
            <p:cNvSpPr/>
            <p:nvPr/>
          </p:nvSpPr>
          <p:spPr bwMode="auto">
            <a:xfrm>
              <a:off x="2068065" y="5977060"/>
              <a:ext cx="5366385" cy="452120"/>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r">
                <a:defRPr/>
              </a:pPr>
              <a:endParaRPr lang="zh-CN" altLang="en-US" dirty="0">
                <a:latin typeface="Arial" panose="020B0604020202020204" pitchFamily="34" charset="0"/>
                <a:cs typeface="Arial" panose="020B0604020202020204" pitchFamily="34" charset="0"/>
              </a:endParaRPr>
            </a:p>
          </p:txBody>
        </p:sp>
        <p:pic>
          <p:nvPicPr>
            <p:cNvPr id="9" name="Picture 8" descr="说话气泡n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6565" y="6039254"/>
              <a:ext cx="571479" cy="342074"/>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bwMode="auto">
            <a:xfrm>
              <a:off x="1845815" y="6020240"/>
              <a:ext cx="5588635" cy="337185"/>
            </a:xfrm>
            <a:prstGeom prst="rect">
              <a:avLst/>
            </a:prstGeom>
            <a:noFill/>
            <a:effectLst/>
          </p:spPr>
          <p:txBody>
            <a:bodyPr wrap="square">
              <a:spAutoFit/>
            </a:bodyPr>
            <a:lstStyle/>
            <a:p>
              <a:pPr algn="ctr">
                <a:defRPr/>
              </a:pPr>
              <a:r>
                <a:rPr lang="zh-CN" altLang="en-US" sz="1600" b="1" spc="300" dirty="0">
                  <a:solidFill>
                    <a:srgbClr val="FBFFFE"/>
                  </a:solidFill>
                  <a:latin typeface="Arial" panose="020B0604020202020204" pitchFamily="34" charset="0"/>
                  <a:ea typeface="微软雅黑" panose="020B0503020204020204" pitchFamily="34" charset="-122"/>
                  <a:cs typeface="Arial" panose="020B0604020202020204" pitchFamily="34" charset="0"/>
                </a:rPr>
                <a:t>演示</a:t>
              </a:r>
              <a:r>
                <a:rPr lang="zh-CN" altLang="en-US"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示例</a:t>
              </a:r>
              <a:r>
                <a:rPr lang="en-US" altLang="zh-CN"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12:函数参数默认值-基本用法</a:t>
              </a:r>
            </a:p>
          </p:txBody>
        </p:sp>
      </p:grpSp>
      <p:pic>
        <p:nvPicPr>
          <p:cNvPr id="5" name="图片 4" descr="示例"/>
          <p:cNvPicPr>
            <a:picLocks noChangeAspect="1"/>
          </p:cNvPicPr>
          <p:nvPr/>
        </p:nvPicPr>
        <p:blipFill>
          <a:blip r:embed="rId4" cstate="print"/>
          <a:stretch>
            <a:fillRect/>
          </a:stretch>
        </p:blipFill>
        <p:spPr>
          <a:xfrm>
            <a:off x="6087" y="1666164"/>
            <a:ext cx="1800000" cy="448069"/>
          </a:xfrm>
          <a:prstGeom prst="rect">
            <a:avLst/>
          </a:prstGeom>
          <a:ln>
            <a:noFill/>
          </a:ln>
        </p:spPr>
      </p:pic>
      <p:sp>
        <p:nvSpPr>
          <p:cNvPr id="11" name="AutoShape 8"/>
          <p:cNvSpPr>
            <a:spLocks noChangeArrowheads="1"/>
          </p:cNvSpPr>
          <p:nvPr/>
        </p:nvSpPr>
        <p:spPr bwMode="auto">
          <a:xfrm>
            <a:off x="501650" y="2258060"/>
            <a:ext cx="3575685" cy="2705735"/>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pPr>
            <a:r>
              <a:rPr lang="en-US"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function foo(x, y) {</a:t>
            </a:r>
          </a:p>
          <a:p>
            <a:pPr defTabSz="381000">
              <a:lnSpc>
                <a:spcPct val="130000"/>
              </a:lnSpc>
              <a:buClr>
                <a:schemeClr val="folHlink"/>
              </a:buClr>
              <a:buSzPct val="60000"/>
              <a:buFont typeface="Wingdings" panose="05000000000000000000" pitchFamily="2" charset="2"/>
              <a:buNone/>
            </a:pPr>
            <a:r>
              <a:rPr lang="en-US" dirty="0">
                <a:solidFill>
                  <a:srgbClr val="C00000"/>
                </a:solidFill>
                <a:latin typeface="Arial" panose="020B0604020202020204" pitchFamily="34" charset="0"/>
                <a:ea typeface="微软雅黑" panose="020B0503020204020204" pitchFamily="34" charset="-122"/>
                <a:cs typeface="Arial" panose="020B0604020202020204" pitchFamily="34" charset="0"/>
                <a:sym typeface="+mn-ea"/>
              </a:rPr>
              <a:t>  y = y || 'World';</a:t>
            </a:r>
          </a:p>
          <a:p>
            <a:pPr defTabSz="381000">
              <a:lnSpc>
                <a:spcPct val="130000"/>
              </a:lnSpc>
              <a:buClr>
                <a:schemeClr val="folHlink"/>
              </a:buClr>
              <a:buSzPct val="60000"/>
              <a:buFont typeface="Wingdings" panose="05000000000000000000" pitchFamily="2" charset="2"/>
              <a:buNone/>
            </a:pPr>
            <a:r>
              <a:rPr lang="en-US"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  console.log(x, y);</a:t>
            </a:r>
          </a:p>
          <a:p>
            <a:pPr defTabSz="381000">
              <a:lnSpc>
                <a:spcPct val="130000"/>
              </a:lnSpc>
              <a:buClr>
                <a:schemeClr val="folHlink"/>
              </a:buClr>
              <a:buSzPct val="60000"/>
              <a:buFont typeface="Wingdings" panose="05000000000000000000" pitchFamily="2" charset="2"/>
              <a:buNone/>
            </a:pPr>
            <a:r>
              <a:rPr lang="en-US"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a:t>
            </a:r>
          </a:p>
          <a:p>
            <a:pPr defTabSz="381000">
              <a:lnSpc>
                <a:spcPct val="130000"/>
              </a:lnSpc>
              <a:buClr>
                <a:schemeClr val="folHlink"/>
              </a:buClr>
              <a:buSzPct val="60000"/>
              <a:buFont typeface="Wingdings" panose="05000000000000000000" pitchFamily="2" charset="2"/>
              <a:buNone/>
            </a:pPr>
            <a:r>
              <a:rPr lang="en-US"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foo('Hello') // Hello World</a:t>
            </a:r>
          </a:p>
          <a:p>
            <a:pPr defTabSz="381000">
              <a:lnSpc>
                <a:spcPct val="130000"/>
              </a:lnSpc>
              <a:buClr>
                <a:schemeClr val="folHlink"/>
              </a:buClr>
              <a:buSzPct val="60000"/>
              <a:buFont typeface="Wingdings" panose="05000000000000000000" pitchFamily="2" charset="2"/>
              <a:buNone/>
            </a:pPr>
            <a:r>
              <a:rPr lang="en-US"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foo('Hello', 'ES6') // Hello ES6</a:t>
            </a:r>
          </a:p>
          <a:p>
            <a:pPr defTabSz="381000">
              <a:lnSpc>
                <a:spcPct val="130000"/>
              </a:lnSpc>
              <a:buClr>
                <a:schemeClr val="folHlink"/>
              </a:buClr>
              <a:buSzPct val="60000"/>
              <a:buFont typeface="Wingdings" panose="05000000000000000000" pitchFamily="2" charset="2"/>
              <a:buNone/>
            </a:pPr>
            <a:r>
              <a:rPr lang="en-US"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foo('Hello', '') // Hello World</a:t>
            </a:r>
          </a:p>
          <a:p>
            <a:pPr defTabSz="381000">
              <a:lnSpc>
                <a:spcPct val="130000"/>
              </a:lnSpc>
              <a:buClr>
                <a:schemeClr val="folHlink"/>
              </a:buClr>
              <a:buSzPct val="60000"/>
              <a:buFont typeface="Wingdings" panose="05000000000000000000" pitchFamily="2" charset="2"/>
              <a:buNone/>
            </a:pPr>
            <a:endParaRPr lang="en-US" altLang="zh-CN"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12" name="组合 11"/>
          <p:cNvGrpSpPr/>
          <p:nvPr/>
        </p:nvGrpSpPr>
        <p:grpSpPr>
          <a:xfrm>
            <a:off x="1279118" y="5848368"/>
            <a:ext cx="5937885" cy="452315"/>
            <a:chOff x="1496565" y="5977060"/>
            <a:chExt cx="5937885" cy="452315"/>
          </a:xfrm>
        </p:grpSpPr>
        <p:sp>
          <p:nvSpPr>
            <p:cNvPr id="14" name="圆角矩形 13"/>
            <p:cNvSpPr/>
            <p:nvPr/>
          </p:nvSpPr>
          <p:spPr bwMode="auto">
            <a:xfrm>
              <a:off x="1509666" y="6000750"/>
              <a:ext cx="500043" cy="428625"/>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latin typeface="Arial" panose="020B0604020202020204" pitchFamily="34" charset="0"/>
                <a:cs typeface="Arial" panose="020B0604020202020204" pitchFamily="34" charset="0"/>
              </a:endParaRPr>
            </a:p>
          </p:txBody>
        </p:sp>
        <p:sp>
          <p:nvSpPr>
            <p:cNvPr id="15" name="圆角矩形 14"/>
            <p:cNvSpPr/>
            <p:nvPr/>
          </p:nvSpPr>
          <p:spPr bwMode="auto">
            <a:xfrm>
              <a:off x="2068065" y="5977060"/>
              <a:ext cx="5366385" cy="452120"/>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r">
                <a:defRPr/>
              </a:pPr>
              <a:endParaRPr lang="zh-CN" altLang="en-US" dirty="0">
                <a:latin typeface="Arial" panose="020B0604020202020204" pitchFamily="34" charset="0"/>
                <a:cs typeface="Arial" panose="020B0604020202020204" pitchFamily="34" charset="0"/>
              </a:endParaRPr>
            </a:p>
          </p:txBody>
        </p:sp>
        <p:pic>
          <p:nvPicPr>
            <p:cNvPr id="16" name="Picture 8" descr="说话气泡n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6565" y="6039254"/>
              <a:ext cx="571479" cy="342074"/>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9"/>
            <p:cNvSpPr txBox="1"/>
            <p:nvPr/>
          </p:nvSpPr>
          <p:spPr bwMode="auto">
            <a:xfrm>
              <a:off x="1845815" y="6020240"/>
              <a:ext cx="5588635" cy="337185"/>
            </a:xfrm>
            <a:prstGeom prst="rect">
              <a:avLst/>
            </a:prstGeom>
            <a:noFill/>
            <a:effectLst/>
          </p:spPr>
          <p:txBody>
            <a:bodyPr wrap="square">
              <a:spAutoFit/>
            </a:bodyPr>
            <a:lstStyle/>
            <a:p>
              <a:pPr algn="ctr">
                <a:defRPr/>
              </a:pPr>
              <a:r>
                <a:rPr lang="zh-CN" altLang="en-US" sz="1600" b="1" spc="300" dirty="0">
                  <a:solidFill>
                    <a:srgbClr val="FBFFFE"/>
                  </a:solidFill>
                  <a:latin typeface="Arial" panose="020B0604020202020204" pitchFamily="34" charset="0"/>
                  <a:ea typeface="微软雅黑" panose="020B0503020204020204" pitchFamily="34" charset="-122"/>
                  <a:cs typeface="Arial" panose="020B0604020202020204" pitchFamily="34" charset="0"/>
                </a:rPr>
                <a:t>演示</a:t>
              </a:r>
              <a:r>
                <a:rPr lang="zh-CN" altLang="en-US"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示例</a:t>
              </a:r>
              <a:r>
                <a:rPr lang="en-US" altLang="zh-CN"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12:函数参数默认值-基本用法</a:t>
              </a:r>
            </a:p>
          </p:txBody>
        </p:sp>
      </p:grpSp>
      <p:sp>
        <p:nvSpPr>
          <p:cNvPr id="13" name="灯片编号占位符 12"/>
          <p:cNvSpPr>
            <a:spLocks noGrp="1"/>
          </p:cNvSpPr>
          <p:nvPr>
            <p:ph type="sldNum" sz="quarter" idx="12"/>
          </p:nvPr>
        </p:nvSpPr>
        <p:spPr/>
        <p:txBody>
          <a:bodyPr/>
          <a:lstStyle/>
          <a:p>
            <a:fld id="{0C913308-F349-4B6D-A68A-DD1791B4A57B}" type="slidenum">
              <a:rPr lang="zh-CN" altLang="en-US" smtClean="0"/>
              <a:pPr/>
              <a:t>39</a:t>
            </a:fld>
            <a:r>
              <a:rPr lang="en-US" altLang="zh-CN" smtClean="0"/>
              <a:t>/59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回顾与作业点评</a:t>
            </a:r>
            <a:endParaRPr lang="zh-CN" altLang="en-US"/>
          </a:p>
        </p:txBody>
      </p:sp>
      <p:sp>
        <p:nvSpPr>
          <p:cNvPr id="3" name="内容占位符 2"/>
          <p:cNvSpPr>
            <a:spLocks noGrp="1"/>
          </p:cNvSpPr>
          <p:nvPr>
            <p:ph idx="13"/>
          </p:nvPr>
        </p:nvSpPr>
        <p:spPr/>
        <p:txBody>
          <a:bodyPr/>
          <a:lstStyle/>
          <a:p>
            <a:r>
              <a:rPr lang="zh-CN" altLang="en-US" dirty="0" smtClean="0"/>
              <a:t>如何创建通用对象？</a:t>
            </a:r>
          </a:p>
          <a:p>
            <a:r>
              <a:rPr lang="zh-CN" altLang="en-US" dirty="0" smtClean="0"/>
              <a:t>构造函数与普通函数的区别？</a:t>
            </a:r>
            <a:endParaRPr lang="en-US" altLang="zh-CN" dirty="0" smtClean="0"/>
          </a:p>
          <a:p>
            <a:r>
              <a:rPr lang="zh-CN" altLang="en-US" dirty="0" smtClean="0"/>
              <a:t>如何实现组合继承？</a:t>
            </a:r>
          </a:p>
          <a:p>
            <a:endParaRPr lang="zh-CN" altLang="en-US" dirty="0" smtClean="0"/>
          </a:p>
          <a:p>
            <a:endParaRPr lang="zh-CN" altLang="en-US" dirty="0" smtClean="0"/>
          </a:p>
          <a:p>
            <a:endParaRPr lang="zh-CN" altLang="en-US" dirty="0" smtClean="0"/>
          </a:p>
          <a:p>
            <a:r>
              <a:rPr lang="zh-CN" altLang="en-US" dirty="0" smtClean="0">
                <a:solidFill>
                  <a:srgbClr val="FF0000"/>
                </a:solidFill>
              </a:rPr>
              <a:t>点评作业的提交情况和共性问题</a:t>
            </a:r>
          </a:p>
        </p:txBody>
      </p:sp>
      <p:pic>
        <p:nvPicPr>
          <p:cNvPr id="131" name="图片 130" descr="作品点评"/>
          <p:cNvPicPr>
            <a:picLocks noChangeAspect="1"/>
          </p:cNvPicPr>
          <p:nvPr/>
        </p:nvPicPr>
        <p:blipFill>
          <a:blip r:embed="rId3" cstate="print"/>
          <a:stretch>
            <a:fillRect/>
          </a:stretch>
        </p:blipFill>
        <p:spPr>
          <a:xfrm>
            <a:off x="-20320" y="3196955"/>
            <a:ext cx="1800000" cy="448069"/>
          </a:xfrm>
          <a:prstGeom prst="rect">
            <a:avLst/>
          </a:prstGeom>
          <a:ln>
            <a:noFill/>
          </a:ln>
        </p:spPr>
      </p:pic>
      <p:pic>
        <p:nvPicPr>
          <p:cNvPr id="9" name="图片 8" descr="提问"/>
          <p:cNvPicPr>
            <a:picLocks noChangeAspect="1"/>
          </p:cNvPicPr>
          <p:nvPr/>
        </p:nvPicPr>
        <p:blipFill>
          <a:blip r:embed="rId4" cstate="print"/>
          <a:stretch>
            <a:fillRect/>
          </a:stretch>
        </p:blipFill>
        <p:spPr>
          <a:xfrm>
            <a:off x="0" y="692696"/>
            <a:ext cx="1800000" cy="448069"/>
          </a:xfrm>
          <a:prstGeom prst="rect">
            <a:avLst/>
          </a:prstGeom>
          <a:ln>
            <a:noFill/>
          </a:ln>
        </p:spPr>
      </p:pic>
      <p:sp>
        <p:nvSpPr>
          <p:cNvPr id="5" name="灯片编号占位符 4"/>
          <p:cNvSpPr>
            <a:spLocks noGrp="1"/>
          </p:cNvSpPr>
          <p:nvPr>
            <p:ph type="sldNum" sz="quarter" idx="12"/>
          </p:nvPr>
        </p:nvSpPr>
        <p:spPr/>
        <p:txBody>
          <a:bodyPr/>
          <a:lstStyle/>
          <a:p>
            <a:fld id="{0C913308-F349-4B6D-A68A-DD1791B4A57B}" type="slidenum">
              <a:rPr lang="zh-CN" altLang="en-US" smtClean="0"/>
              <a:pPr/>
              <a:t>4</a:t>
            </a:fld>
            <a:r>
              <a:rPr lang="en-US" altLang="zh-CN" smtClean="0"/>
              <a:t>/59</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45" name="Rectangle 13"/>
          <p:cNvSpPr>
            <a:spLocks noGrp="1" noChangeArrowheads="1"/>
          </p:cNvSpPr>
          <p:nvPr>
            <p:ph type="title"/>
          </p:nvPr>
        </p:nvSpPr>
        <p:spPr/>
        <p:txBody>
          <a:bodyPr/>
          <a:lstStyle/>
          <a:p>
            <a:pPr>
              <a:defRPr/>
            </a:pPr>
            <a:r>
              <a:rPr lang="zh-CN" altLang="en-US">
                <a:sym typeface="+mn-ea"/>
              </a:rPr>
              <a:t>函数参数默认值</a:t>
            </a:r>
            <a:r>
              <a:rPr lang="en-US" altLang="zh-CN">
                <a:sym typeface="+mn-ea"/>
              </a:rPr>
              <a:t>-</a:t>
            </a:r>
            <a:r>
              <a:rPr lang="zh-CN" altLang="en-US">
                <a:sym typeface="+mn-ea"/>
              </a:rPr>
              <a:t>局限性</a:t>
            </a:r>
            <a:endParaRPr dirty="0"/>
          </a:p>
        </p:txBody>
      </p:sp>
      <p:sp>
        <p:nvSpPr>
          <p:cNvPr id="14" name="内容占位符 13"/>
          <p:cNvSpPr>
            <a:spLocks noGrp="1"/>
          </p:cNvSpPr>
          <p:nvPr>
            <p:ph idx="13"/>
          </p:nvPr>
        </p:nvSpPr>
        <p:spPr/>
        <p:txBody>
          <a:bodyPr/>
          <a:lstStyle/>
          <a:p>
            <a:pPr eaLnBrk="1" hangingPunct="1">
              <a:defRPr/>
            </a:pPr>
            <a:r>
              <a:rPr lang="en-US" altLang="zh-CN">
                <a:sym typeface="+mn-ea"/>
              </a:rPr>
              <a:t>参数变量是默认声明的，所以不能用let或const再次声明</a:t>
            </a:r>
            <a:endParaRPr lang="en-US" altLang="zh-CN"/>
          </a:p>
          <a:p>
            <a:pPr eaLnBrk="1" hangingPunct="1">
              <a:defRPr/>
            </a:pPr>
            <a:r>
              <a:rPr lang="en-US" altLang="zh-CN">
                <a:sym typeface="+mn-ea"/>
              </a:rPr>
              <a:t>使用参数默认值时，函数不能有同名参数</a:t>
            </a:r>
            <a:endParaRPr lang="zh-CN" altLang="en-US" dirty="0" smtClean="0"/>
          </a:p>
          <a:p>
            <a:pPr eaLnBrk="1" hangingPunct="1">
              <a:defRPr/>
            </a:pPr>
            <a:endParaRPr dirty="0" smtClean="0"/>
          </a:p>
          <a:p>
            <a:pPr eaLnBrk="1" hangingPunct="1">
              <a:defRPr/>
            </a:pPr>
            <a:endParaRPr lang="zh-CN" altLang="zh-CN" dirty="0" smtClean="0"/>
          </a:p>
          <a:p>
            <a:pPr eaLnBrk="1" hangingPunct="1">
              <a:defRPr/>
            </a:pPr>
            <a:endParaRPr lang="zh-CN" altLang="en-US" dirty="0"/>
          </a:p>
        </p:txBody>
      </p:sp>
      <p:pic>
        <p:nvPicPr>
          <p:cNvPr id="2" name="图片 1" descr="示例"/>
          <p:cNvPicPr>
            <a:picLocks noChangeAspect="1"/>
          </p:cNvPicPr>
          <p:nvPr/>
        </p:nvPicPr>
        <p:blipFill>
          <a:blip r:embed="rId3" cstate="print"/>
          <a:stretch>
            <a:fillRect/>
          </a:stretch>
        </p:blipFill>
        <p:spPr>
          <a:xfrm>
            <a:off x="6087" y="2080819"/>
            <a:ext cx="1800000" cy="448069"/>
          </a:xfrm>
          <a:prstGeom prst="rect">
            <a:avLst/>
          </a:prstGeom>
          <a:ln>
            <a:noFill/>
          </a:ln>
        </p:spPr>
      </p:pic>
      <p:sp>
        <p:nvSpPr>
          <p:cNvPr id="3" name="AutoShape 8"/>
          <p:cNvSpPr>
            <a:spLocks noChangeArrowheads="1"/>
          </p:cNvSpPr>
          <p:nvPr/>
        </p:nvSpPr>
        <p:spPr bwMode="auto">
          <a:xfrm>
            <a:off x="501650" y="2744471"/>
            <a:ext cx="3349625" cy="2213208"/>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function foo(</a:t>
            </a:r>
            <a:r>
              <a:rPr lang="en-US" dirty="0" smtClean="0">
                <a:solidFill>
                  <a:srgbClr val="C00000"/>
                </a:solidFill>
                <a:latin typeface="Arial" panose="020B0604020202020204" pitchFamily="34" charset="0"/>
                <a:ea typeface="微软雅黑" panose="020B0503020204020204" pitchFamily="34" charset="-122"/>
                <a:cs typeface="Arial" panose="020B0604020202020204" pitchFamily="34" charset="0"/>
                <a:sym typeface="+mn-ea"/>
              </a:rPr>
              <a:t>x = 5</a:t>
            </a: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 {</a:t>
            </a: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    let x = 1; // error</a:t>
            </a: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    const x = 2; // error</a:t>
            </a: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a:t>
            </a: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foo();</a:t>
            </a:r>
          </a:p>
          <a:p>
            <a:pPr defTabSz="381000">
              <a:lnSpc>
                <a:spcPct val="130000"/>
              </a:lnSpc>
              <a:buClr>
                <a:schemeClr val="folHlink"/>
              </a:buClr>
              <a:buSzPct val="60000"/>
              <a:buFont typeface="Wingdings" panose="05000000000000000000" pitchFamily="2" charset="2"/>
              <a:buNone/>
              <a:defRPr/>
            </a:pPr>
            <a:endParaRPr lang="en-US" altLang="zh-CN" sz="18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1279118" y="5832493"/>
            <a:ext cx="5937885" cy="452315"/>
            <a:chOff x="1496565" y="5977060"/>
            <a:chExt cx="5937885" cy="452315"/>
          </a:xfrm>
        </p:grpSpPr>
        <p:sp>
          <p:nvSpPr>
            <p:cNvPr id="5" name="圆角矩形 4"/>
            <p:cNvSpPr/>
            <p:nvPr/>
          </p:nvSpPr>
          <p:spPr bwMode="auto">
            <a:xfrm>
              <a:off x="1509666" y="6000750"/>
              <a:ext cx="500043" cy="428625"/>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latin typeface="Arial" panose="020B0604020202020204" pitchFamily="34" charset="0"/>
                <a:cs typeface="Arial" panose="020B0604020202020204" pitchFamily="34" charset="0"/>
              </a:endParaRPr>
            </a:p>
          </p:txBody>
        </p:sp>
        <p:sp>
          <p:nvSpPr>
            <p:cNvPr id="16" name="圆角矩形 15"/>
            <p:cNvSpPr/>
            <p:nvPr/>
          </p:nvSpPr>
          <p:spPr bwMode="auto">
            <a:xfrm>
              <a:off x="2068065" y="5977060"/>
              <a:ext cx="5366385" cy="452120"/>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r">
                <a:defRPr/>
              </a:pPr>
              <a:endParaRPr lang="zh-CN" altLang="en-US" dirty="0">
                <a:latin typeface="Arial" panose="020B0604020202020204" pitchFamily="34" charset="0"/>
                <a:cs typeface="Arial" panose="020B0604020202020204" pitchFamily="34" charset="0"/>
              </a:endParaRPr>
            </a:p>
          </p:txBody>
        </p:sp>
        <p:pic>
          <p:nvPicPr>
            <p:cNvPr id="17"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6565" y="6039254"/>
              <a:ext cx="571479" cy="342074"/>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9"/>
            <p:cNvSpPr txBox="1"/>
            <p:nvPr/>
          </p:nvSpPr>
          <p:spPr bwMode="auto">
            <a:xfrm>
              <a:off x="1845815" y="6020240"/>
              <a:ext cx="5588635" cy="337185"/>
            </a:xfrm>
            <a:prstGeom prst="rect">
              <a:avLst/>
            </a:prstGeom>
            <a:noFill/>
            <a:effectLst/>
          </p:spPr>
          <p:txBody>
            <a:bodyPr wrap="square">
              <a:spAutoFit/>
            </a:bodyPr>
            <a:lstStyle/>
            <a:p>
              <a:pPr algn="ctr">
                <a:defRPr/>
              </a:pPr>
              <a:r>
                <a:rPr lang="zh-CN" altLang="en-US" sz="1600" b="1" spc="300" dirty="0">
                  <a:solidFill>
                    <a:srgbClr val="FBFFFE"/>
                  </a:solidFill>
                  <a:latin typeface="Arial" panose="020B0604020202020204" pitchFamily="34" charset="0"/>
                  <a:ea typeface="微软雅黑" panose="020B0503020204020204" pitchFamily="34" charset="-122"/>
                  <a:cs typeface="Arial" panose="020B0604020202020204" pitchFamily="34" charset="0"/>
                </a:rPr>
                <a:t>演示</a:t>
              </a:r>
              <a:r>
                <a:rPr lang="zh-CN" altLang="en-US"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示例</a:t>
              </a:r>
              <a:r>
                <a:rPr lang="en-US" altLang="zh-CN"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13:函数参数默认值-局限性</a:t>
              </a:r>
            </a:p>
          </p:txBody>
        </p:sp>
      </p:grpSp>
      <p:sp>
        <p:nvSpPr>
          <p:cNvPr id="19" name="AutoShape 8"/>
          <p:cNvSpPr>
            <a:spLocks noChangeArrowheads="1"/>
          </p:cNvSpPr>
          <p:nvPr/>
        </p:nvSpPr>
        <p:spPr bwMode="auto">
          <a:xfrm>
            <a:off x="4144645" y="2727961"/>
            <a:ext cx="3349625" cy="2213208"/>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//不报错</a:t>
            </a: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function foo(x, x, y) {// ...}</a:t>
            </a: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foo();</a:t>
            </a: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 报错</a:t>
            </a: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function foo(x, x, </a:t>
            </a:r>
            <a:r>
              <a:rPr lang="en-US" dirty="0" smtClean="0">
                <a:solidFill>
                  <a:srgbClr val="C00000"/>
                </a:solidFill>
                <a:latin typeface="Arial" panose="020B0604020202020204" pitchFamily="34" charset="0"/>
                <a:ea typeface="微软雅黑" panose="020B0503020204020204" pitchFamily="34" charset="-122"/>
                <a:cs typeface="Arial" panose="020B0604020202020204" pitchFamily="34" charset="0"/>
                <a:sym typeface="+mn-ea"/>
              </a:rPr>
              <a:t>y = 1</a:t>
            </a: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 { // ...}</a:t>
            </a: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foo();</a:t>
            </a:r>
          </a:p>
          <a:p>
            <a:pPr defTabSz="381000">
              <a:lnSpc>
                <a:spcPct val="130000"/>
              </a:lnSpc>
              <a:buClr>
                <a:schemeClr val="folHlink"/>
              </a:buClr>
              <a:buSzPct val="60000"/>
              <a:buFont typeface="Wingdings" panose="05000000000000000000" pitchFamily="2" charset="2"/>
              <a:buNone/>
              <a:defRPr/>
            </a:pPr>
            <a:endParaRPr lang="en-US" altLang="zh-CN" sz="18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40</a:t>
            </a:fld>
            <a:r>
              <a:rPr lang="en-US" altLang="zh-CN" smtClean="0"/>
              <a:t>/59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9"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45" name="Rectangle 13"/>
          <p:cNvSpPr>
            <a:spLocks noGrp="1" noChangeArrowheads="1"/>
          </p:cNvSpPr>
          <p:nvPr>
            <p:ph type="title"/>
          </p:nvPr>
        </p:nvSpPr>
        <p:spPr/>
        <p:txBody>
          <a:bodyPr/>
          <a:lstStyle/>
          <a:p>
            <a:r>
              <a:rPr lang="zh-CN" altLang="en-US">
                <a:sym typeface="+mn-ea"/>
              </a:rPr>
              <a:t>函数参数默认值</a:t>
            </a:r>
            <a:r>
              <a:rPr lang="en-US" altLang="zh-CN">
                <a:sym typeface="+mn-ea"/>
              </a:rPr>
              <a:t>-</a:t>
            </a:r>
            <a:r>
              <a:rPr lang="zh-CN" altLang="en-US">
                <a:sym typeface="+mn-ea"/>
              </a:rPr>
              <a:t>与解构赋值默认值结合</a:t>
            </a:r>
            <a:endParaRPr lang="en-US" dirty="0"/>
          </a:p>
        </p:txBody>
      </p:sp>
      <p:sp>
        <p:nvSpPr>
          <p:cNvPr id="14" name="内容占位符 13"/>
          <p:cNvSpPr>
            <a:spLocks noGrp="1"/>
          </p:cNvSpPr>
          <p:nvPr>
            <p:ph idx="13"/>
          </p:nvPr>
        </p:nvSpPr>
        <p:spPr/>
        <p:txBody>
          <a:bodyPr/>
          <a:lstStyle/>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endParaRPr lang="zh-CN" altLang="en-US" dirty="0"/>
          </a:p>
        </p:txBody>
      </p:sp>
      <p:pic>
        <p:nvPicPr>
          <p:cNvPr id="5" name="图片 4" descr="示例"/>
          <p:cNvPicPr>
            <a:picLocks noChangeAspect="1"/>
          </p:cNvPicPr>
          <p:nvPr/>
        </p:nvPicPr>
        <p:blipFill>
          <a:blip r:embed="rId3" cstate="print"/>
          <a:stretch>
            <a:fillRect/>
          </a:stretch>
        </p:blipFill>
        <p:spPr>
          <a:xfrm>
            <a:off x="6087" y="1307389"/>
            <a:ext cx="1800000" cy="448069"/>
          </a:xfrm>
          <a:prstGeom prst="rect">
            <a:avLst/>
          </a:prstGeom>
          <a:ln>
            <a:noFill/>
          </a:ln>
        </p:spPr>
      </p:pic>
      <p:sp>
        <p:nvSpPr>
          <p:cNvPr id="2" name="AutoShape 8"/>
          <p:cNvSpPr>
            <a:spLocks noChangeArrowheads="1"/>
          </p:cNvSpPr>
          <p:nvPr/>
        </p:nvSpPr>
        <p:spPr bwMode="auto">
          <a:xfrm>
            <a:off x="501650" y="1918970"/>
            <a:ext cx="7218045" cy="2703195"/>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function foo({</a:t>
            </a:r>
            <a:r>
              <a:rPr lang="en-US" dirty="0" smtClean="0">
                <a:solidFill>
                  <a:srgbClr val="C00000"/>
                </a:solidFill>
                <a:latin typeface="Arial" panose="020B0604020202020204" pitchFamily="34" charset="0"/>
                <a:ea typeface="微软雅黑" panose="020B0503020204020204" pitchFamily="34" charset="-122"/>
                <a:cs typeface="Arial" panose="020B0604020202020204" pitchFamily="34" charset="0"/>
                <a:sym typeface="+mn-ea"/>
              </a:rPr>
              <a:t>x, y = 5</a:t>
            </a: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 {</a:t>
            </a: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  console.log(x, y);</a:t>
            </a: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a:t>
            </a: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foo({}) // undefined 5</a:t>
            </a: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foo({x: 1}) // 1 5</a:t>
            </a: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foo({x: 1, y: 2}) // 1 2</a:t>
            </a: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foo() // TypeError: Cannot read property 'x' of undefined</a:t>
            </a:r>
          </a:p>
          <a:p>
            <a:pPr defTabSz="381000">
              <a:lnSpc>
                <a:spcPct val="130000"/>
              </a:lnSpc>
              <a:buClr>
                <a:schemeClr val="folHlink"/>
              </a:buClr>
              <a:buSzPct val="60000"/>
              <a:buFont typeface="Wingdings" panose="05000000000000000000" pitchFamily="2" charset="2"/>
              <a:buNone/>
              <a:defRPr/>
            </a:pPr>
            <a:endParaRPr lang="en-US" altLang="zh-CN" sz="18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12" name="组合 11"/>
          <p:cNvGrpSpPr/>
          <p:nvPr/>
        </p:nvGrpSpPr>
        <p:grpSpPr>
          <a:xfrm>
            <a:off x="1279118" y="5848368"/>
            <a:ext cx="5937885" cy="452315"/>
            <a:chOff x="1496565" y="5977060"/>
            <a:chExt cx="5937885" cy="452315"/>
          </a:xfrm>
        </p:grpSpPr>
        <p:sp>
          <p:nvSpPr>
            <p:cNvPr id="3" name="圆角矩形 2"/>
            <p:cNvSpPr/>
            <p:nvPr/>
          </p:nvSpPr>
          <p:spPr bwMode="auto">
            <a:xfrm>
              <a:off x="1509666" y="6000750"/>
              <a:ext cx="500043" cy="428625"/>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latin typeface="Arial" panose="020B0604020202020204" pitchFamily="34" charset="0"/>
                <a:cs typeface="Arial" panose="020B0604020202020204" pitchFamily="34" charset="0"/>
              </a:endParaRPr>
            </a:p>
          </p:txBody>
        </p:sp>
        <p:sp>
          <p:nvSpPr>
            <p:cNvPr id="4" name="圆角矩形 3"/>
            <p:cNvSpPr/>
            <p:nvPr/>
          </p:nvSpPr>
          <p:spPr bwMode="auto">
            <a:xfrm>
              <a:off x="2068065" y="5977060"/>
              <a:ext cx="5366385" cy="452120"/>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r">
                <a:defRPr/>
              </a:pPr>
              <a:endParaRPr lang="zh-CN" altLang="en-US" dirty="0">
                <a:latin typeface="Arial" panose="020B0604020202020204" pitchFamily="34" charset="0"/>
                <a:cs typeface="Arial" panose="020B0604020202020204" pitchFamily="34" charset="0"/>
              </a:endParaRPr>
            </a:p>
          </p:txBody>
        </p:sp>
        <p:pic>
          <p:nvPicPr>
            <p:cNvPr id="6"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6565" y="6039254"/>
              <a:ext cx="571479" cy="342074"/>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9"/>
            <p:cNvSpPr txBox="1"/>
            <p:nvPr/>
          </p:nvSpPr>
          <p:spPr bwMode="auto">
            <a:xfrm>
              <a:off x="1845815" y="6020240"/>
              <a:ext cx="5588635" cy="337185"/>
            </a:xfrm>
            <a:prstGeom prst="rect">
              <a:avLst/>
            </a:prstGeom>
            <a:noFill/>
            <a:effectLst/>
          </p:spPr>
          <p:txBody>
            <a:bodyPr wrap="square">
              <a:spAutoFit/>
            </a:bodyPr>
            <a:lstStyle/>
            <a:p>
              <a:pPr algn="ctr">
                <a:defRPr/>
              </a:pPr>
              <a:r>
                <a:rPr lang="zh-CN" altLang="en-US" sz="1600" b="1" spc="300" dirty="0">
                  <a:solidFill>
                    <a:srgbClr val="FBFFFE"/>
                  </a:solidFill>
                  <a:latin typeface="Arial" panose="020B0604020202020204" pitchFamily="34" charset="0"/>
                  <a:ea typeface="微软雅黑" panose="020B0503020204020204" pitchFamily="34" charset="-122"/>
                  <a:cs typeface="Arial" panose="020B0604020202020204" pitchFamily="34" charset="0"/>
                </a:rPr>
                <a:t>演示</a:t>
              </a:r>
              <a:r>
                <a:rPr lang="zh-CN" altLang="en-US"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示例</a:t>
              </a:r>
              <a:r>
                <a:rPr lang="en-US" altLang="zh-CN"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14:函数参数默认值-解构赋值默认值</a:t>
              </a:r>
            </a:p>
          </p:txBody>
        </p:sp>
      </p:grpSp>
      <p:sp>
        <p:nvSpPr>
          <p:cNvPr id="9" name="灯片编号占位符 8"/>
          <p:cNvSpPr>
            <a:spLocks noGrp="1"/>
          </p:cNvSpPr>
          <p:nvPr>
            <p:ph type="sldNum" sz="quarter" idx="12"/>
          </p:nvPr>
        </p:nvSpPr>
        <p:spPr/>
        <p:txBody>
          <a:bodyPr/>
          <a:lstStyle/>
          <a:p>
            <a:fld id="{0C913308-F349-4B6D-A68A-DD1791B4A57B}" type="slidenum">
              <a:rPr lang="zh-CN" altLang="en-US" smtClean="0"/>
              <a:pPr/>
              <a:t>41</a:t>
            </a:fld>
            <a:r>
              <a:rPr lang="en-US" altLang="zh-CN" smtClean="0"/>
              <a:t>/59</a:t>
            </a: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82" name="Rectangle 6"/>
          <p:cNvSpPr>
            <a:spLocks noGrp="1" noChangeArrowheads="1"/>
          </p:cNvSpPr>
          <p:nvPr>
            <p:ph type="title"/>
          </p:nvPr>
        </p:nvSpPr>
        <p:spPr/>
        <p:txBody>
          <a:bodyPr/>
          <a:lstStyle/>
          <a:p>
            <a:r>
              <a:rPr lang="zh-CN" altLang="en-US">
                <a:sym typeface="+mn-ea"/>
              </a:rPr>
              <a:t>函数参数默认值</a:t>
            </a:r>
            <a:r>
              <a:rPr lang="en-US" altLang="zh-CN">
                <a:sym typeface="+mn-ea"/>
              </a:rPr>
              <a:t>-</a:t>
            </a:r>
            <a:r>
              <a:rPr lang="zh-CN" altLang="en-US">
                <a:sym typeface="+mn-ea"/>
              </a:rPr>
              <a:t>其他特性</a:t>
            </a:r>
            <a:endParaRPr lang="zh-CN" altLang="en-US" dirty="0"/>
          </a:p>
        </p:txBody>
      </p:sp>
      <p:sp>
        <p:nvSpPr>
          <p:cNvPr id="510980" name="Rectangle 4"/>
          <p:cNvSpPr>
            <a:spLocks noGrp="1" noChangeArrowheads="1"/>
          </p:cNvSpPr>
          <p:nvPr>
            <p:ph idx="13"/>
          </p:nvPr>
        </p:nvSpPr>
        <p:spPr/>
        <p:txBody>
          <a:bodyPr/>
          <a:lstStyle/>
          <a:p>
            <a:r>
              <a:rPr lang="en-US" altLang="zh-CN" sz="2000" dirty="0" err="1">
                <a:sym typeface="+mn-ea"/>
              </a:rPr>
              <a:t>参数默认值的位置</a:t>
            </a:r>
            <a:endParaRPr lang="en-US" altLang="zh-CN" sz="2000" dirty="0"/>
          </a:p>
          <a:p>
            <a:r>
              <a:rPr lang="en-US" altLang="zh-CN" sz="2000" dirty="0" err="1">
                <a:sym typeface="+mn-ea"/>
              </a:rPr>
              <a:t>函数的</a:t>
            </a:r>
            <a:r>
              <a:rPr lang="en-US" altLang="zh-CN" sz="2000" dirty="0">
                <a:sym typeface="+mn-ea"/>
              </a:rPr>
              <a:t> length </a:t>
            </a:r>
            <a:r>
              <a:rPr lang="en-US" altLang="zh-CN" sz="2000" dirty="0" err="1">
                <a:sym typeface="+mn-ea"/>
              </a:rPr>
              <a:t>属性</a:t>
            </a:r>
            <a:endParaRPr lang="en-US" altLang="zh-CN" sz="2000" dirty="0"/>
          </a:p>
          <a:p>
            <a:pPr lvl="1"/>
            <a:r>
              <a:rPr lang="zh-CN" altLang="en-US" sz="2000" dirty="0">
                <a:sym typeface="+mn-ea"/>
              </a:rPr>
              <a:t>返回没有指定默认值的参数个数</a:t>
            </a:r>
            <a:endParaRPr lang="en-US" altLang="zh-CN" sz="2000" dirty="0"/>
          </a:p>
          <a:p>
            <a:pPr marL="342900" lvl="1" indent="-342900">
              <a:buClr>
                <a:srgbClr val="0B7DB2"/>
              </a:buClr>
            </a:pPr>
            <a:r>
              <a:rPr lang="zh-CN" altLang="en-US" sz="2000" dirty="0" smtClean="0">
                <a:sym typeface="+mn-ea"/>
              </a:rPr>
              <a:t>作用域</a:t>
            </a:r>
            <a:r>
              <a:rPr lang="zh-CN" altLang="en-US" dirty="0"/>
              <a:t>（</a:t>
            </a:r>
            <a:r>
              <a:rPr lang="en-US" altLang="zh-CN" dirty="0"/>
              <a:t>context</a:t>
            </a:r>
            <a:r>
              <a:rPr lang="zh-CN" altLang="en-US" dirty="0"/>
              <a:t>）</a:t>
            </a:r>
          </a:p>
          <a:p>
            <a:pPr lvl="1"/>
            <a:r>
              <a:rPr lang="zh-CN" altLang="en-US" dirty="0" smtClean="0"/>
              <a:t>一旦</a:t>
            </a:r>
            <a:r>
              <a:rPr lang="zh-CN" altLang="en-US" dirty="0"/>
              <a:t>设置了参数的默认值，函数进行声明初始化时，参数会形成一个单独的</a:t>
            </a:r>
            <a:r>
              <a:rPr lang="zh-CN" altLang="en-US" dirty="0" smtClean="0"/>
              <a:t>作用域</a:t>
            </a:r>
            <a:endParaRPr lang="en-US" altLang="zh-CN" dirty="0" smtClean="0"/>
          </a:p>
          <a:p>
            <a:pPr lvl="1"/>
            <a:r>
              <a:rPr lang="zh-CN" altLang="en-US" dirty="0" smtClean="0"/>
              <a:t>等到</a:t>
            </a:r>
            <a:r>
              <a:rPr lang="zh-CN" altLang="en-US" dirty="0"/>
              <a:t>初始化结束，这个作用域就会消失</a:t>
            </a:r>
          </a:p>
          <a:p>
            <a:r>
              <a:rPr lang="en-US" altLang="zh-CN" sz="2000" dirty="0">
                <a:sym typeface="+mn-ea"/>
              </a:rPr>
              <a:t>rest </a:t>
            </a:r>
            <a:r>
              <a:rPr lang="en-US" altLang="zh-CN" sz="2000" dirty="0" err="1">
                <a:sym typeface="+mn-ea"/>
              </a:rPr>
              <a:t>参数</a:t>
            </a:r>
            <a:endParaRPr lang="en-US" altLang="zh-CN" sz="2000" dirty="0"/>
          </a:p>
          <a:p>
            <a:pPr lvl="1"/>
            <a:r>
              <a:rPr lang="en-US" altLang="zh-CN" sz="2000" dirty="0" err="1" smtClean="0">
                <a:sym typeface="+mn-ea"/>
              </a:rPr>
              <a:t>用于获取函数的多余参数</a:t>
            </a:r>
            <a:endParaRPr lang="en-US" altLang="zh-CN" sz="2000" dirty="0" smtClean="0">
              <a:sym typeface="+mn-ea"/>
            </a:endParaRPr>
          </a:p>
          <a:p>
            <a:endParaRPr lang="zh-CN" altLang="zh-CN" dirty="0" smtClean="0"/>
          </a:p>
          <a:p>
            <a:endParaRPr lang="zh-CN" altLang="en-US" dirty="0"/>
          </a:p>
        </p:txBody>
      </p:sp>
      <p:pic>
        <p:nvPicPr>
          <p:cNvPr id="5" name="图片 4" descr="示例"/>
          <p:cNvPicPr>
            <a:picLocks noChangeAspect="1"/>
          </p:cNvPicPr>
          <p:nvPr/>
        </p:nvPicPr>
        <p:blipFill>
          <a:blip r:embed="rId3" cstate="print"/>
          <a:stretch>
            <a:fillRect/>
          </a:stretch>
        </p:blipFill>
        <p:spPr>
          <a:xfrm>
            <a:off x="-22489" y="446329"/>
            <a:ext cx="1800000" cy="448069"/>
          </a:xfrm>
          <a:prstGeom prst="rect">
            <a:avLst/>
          </a:prstGeom>
          <a:ln>
            <a:noFill/>
          </a:ln>
        </p:spPr>
      </p:pic>
      <p:grpSp>
        <p:nvGrpSpPr>
          <p:cNvPr id="12" name="组合 11"/>
          <p:cNvGrpSpPr/>
          <p:nvPr/>
        </p:nvGrpSpPr>
        <p:grpSpPr>
          <a:xfrm>
            <a:off x="2234515" y="6289053"/>
            <a:ext cx="5937885" cy="452315"/>
            <a:chOff x="1496565" y="5977060"/>
            <a:chExt cx="5937885" cy="452315"/>
          </a:xfrm>
        </p:grpSpPr>
        <p:sp>
          <p:nvSpPr>
            <p:cNvPr id="3" name="圆角矩形 2"/>
            <p:cNvSpPr/>
            <p:nvPr/>
          </p:nvSpPr>
          <p:spPr bwMode="auto">
            <a:xfrm>
              <a:off x="1509666" y="6000750"/>
              <a:ext cx="500043" cy="428625"/>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latin typeface="Arial" panose="020B0604020202020204" pitchFamily="34" charset="0"/>
                <a:cs typeface="Arial" panose="020B0604020202020204" pitchFamily="34" charset="0"/>
              </a:endParaRPr>
            </a:p>
          </p:txBody>
        </p:sp>
        <p:sp>
          <p:nvSpPr>
            <p:cNvPr id="4" name="圆角矩形 3"/>
            <p:cNvSpPr/>
            <p:nvPr/>
          </p:nvSpPr>
          <p:spPr bwMode="auto">
            <a:xfrm>
              <a:off x="2068065" y="5977060"/>
              <a:ext cx="5366385" cy="452120"/>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r">
                <a:defRPr/>
              </a:pPr>
              <a:endParaRPr lang="zh-CN" altLang="en-US" dirty="0">
                <a:latin typeface="Arial" panose="020B0604020202020204" pitchFamily="34" charset="0"/>
                <a:cs typeface="Arial" panose="020B0604020202020204" pitchFamily="34" charset="0"/>
              </a:endParaRPr>
            </a:p>
          </p:txBody>
        </p:sp>
        <p:pic>
          <p:nvPicPr>
            <p:cNvPr id="6"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6565" y="6039254"/>
              <a:ext cx="571479" cy="342074"/>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9"/>
            <p:cNvSpPr txBox="1"/>
            <p:nvPr/>
          </p:nvSpPr>
          <p:spPr bwMode="auto">
            <a:xfrm>
              <a:off x="1845815" y="6020240"/>
              <a:ext cx="5588635" cy="337185"/>
            </a:xfrm>
            <a:prstGeom prst="rect">
              <a:avLst/>
            </a:prstGeom>
            <a:noFill/>
            <a:effectLst/>
          </p:spPr>
          <p:txBody>
            <a:bodyPr wrap="square">
              <a:spAutoFit/>
            </a:bodyPr>
            <a:lstStyle/>
            <a:p>
              <a:pPr algn="ctr">
                <a:defRPr/>
              </a:pPr>
              <a:r>
                <a:rPr lang="zh-CN" altLang="en-US" sz="1600" b="1" spc="300" dirty="0">
                  <a:solidFill>
                    <a:srgbClr val="FBFFFE"/>
                  </a:solidFill>
                  <a:latin typeface="Arial" panose="020B0604020202020204" pitchFamily="34" charset="0"/>
                  <a:ea typeface="微软雅黑" panose="020B0503020204020204" pitchFamily="34" charset="-122"/>
                  <a:cs typeface="Arial" panose="020B0604020202020204" pitchFamily="34" charset="0"/>
                </a:rPr>
                <a:t>演示</a:t>
              </a:r>
              <a:r>
                <a:rPr lang="zh-CN" altLang="en-US"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示例</a:t>
              </a:r>
              <a:r>
                <a:rPr lang="en-US" altLang="zh-CN"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15:函数参数默认值-其他特性</a:t>
              </a:r>
            </a:p>
          </p:txBody>
        </p:sp>
      </p:grpSp>
      <p:pic>
        <p:nvPicPr>
          <p:cNvPr id="13" name="图片 12" descr="语法"/>
          <p:cNvPicPr>
            <a:picLocks noChangeAspect="1"/>
          </p:cNvPicPr>
          <p:nvPr/>
        </p:nvPicPr>
        <p:blipFill>
          <a:blip r:embed="rId5" cstate="print"/>
          <a:stretch>
            <a:fillRect/>
          </a:stretch>
        </p:blipFill>
        <p:spPr>
          <a:xfrm>
            <a:off x="-22489" y="4725144"/>
            <a:ext cx="1800000" cy="448069"/>
          </a:xfrm>
          <a:prstGeom prst="rect">
            <a:avLst/>
          </a:prstGeom>
          <a:ln>
            <a:noFill/>
          </a:ln>
        </p:spPr>
      </p:pic>
      <p:sp>
        <p:nvSpPr>
          <p:cNvPr id="14" name="AutoShape 8"/>
          <p:cNvSpPr>
            <a:spLocks noChangeArrowheads="1"/>
          </p:cNvSpPr>
          <p:nvPr/>
        </p:nvSpPr>
        <p:spPr bwMode="auto">
          <a:xfrm>
            <a:off x="1277938" y="5229200"/>
            <a:ext cx="4452620" cy="460470"/>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altLang="zh-CN"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变量名</a:t>
            </a:r>
            <a:endParaRPr lang="en-US" altLang="zh-CN" sz="18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AutoShape 8"/>
          <p:cNvSpPr>
            <a:spLocks noChangeArrowheads="1"/>
          </p:cNvSpPr>
          <p:nvPr/>
        </p:nvSpPr>
        <p:spPr bwMode="auto">
          <a:xfrm>
            <a:off x="4511675" y="1002665"/>
            <a:ext cx="4452620" cy="5069840"/>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//作用域</a:t>
            </a: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var x = 5;</a:t>
            </a: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function f(</a:t>
            </a:r>
            <a:r>
              <a:rPr lang="en-US" dirty="0" smtClean="0">
                <a:solidFill>
                  <a:srgbClr val="C00000"/>
                </a:solidFill>
                <a:latin typeface="Arial" panose="020B0604020202020204" pitchFamily="34" charset="0"/>
                <a:ea typeface="微软雅黑" panose="020B0503020204020204" pitchFamily="34" charset="-122"/>
                <a:cs typeface="Arial" panose="020B0604020202020204" pitchFamily="34" charset="0"/>
                <a:sym typeface="+mn-ea"/>
              </a:rPr>
              <a:t>x, y = x</a:t>
            </a: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 {console.log(y);}</a:t>
            </a: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f(10); // 10</a:t>
            </a: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//rest 参数实现求和</a:t>
            </a: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function add(</a:t>
            </a:r>
            <a:r>
              <a:rPr lang="en-US" dirty="0" smtClean="0">
                <a:solidFill>
                  <a:srgbClr val="C00000"/>
                </a:solidFill>
                <a:latin typeface="Arial" panose="020B0604020202020204" pitchFamily="34" charset="0"/>
                <a:ea typeface="微软雅黑" panose="020B0503020204020204" pitchFamily="34" charset="-122"/>
                <a:cs typeface="Arial" panose="020B0604020202020204" pitchFamily="34" charset="0"/>
                <a:sym typeface="+mn-ea"/>
              </a:rPr>
              <a:t>...values</a:t>
            </a: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 {</a:t>
            </a: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    let sum = 0;</a:t>
            </a: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    for (var val of values) {sum += val;}</a:t>
            </a: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    console.log(sum);</a:t>
            </a: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a:t>
            </a: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add(1, 2, 3) // 6</a:t>
            </a:r>
          </a:p>
          <a:p>
            <a:pPr defTabSz="381000">
              <a:lnSpc>
                <a:spcPct val="130000"/>
              </a:lnSpc>
              <a:buClr>
                <a:schemeClr val="folHlink"/>
              </a:buClr>
              <a:buSzPct val="60000"/>
              <a:buFont typeface="Wingdings" panose="05000000000000000000" pitchFamily="2" charset="2"/>
              <a:buNone/>
              <a:defRPr/>
            </a:pPr>
            <a:endParaRPr lang="en-US" altLang="zh-CN" sz="18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2" name="AutoShape 8"/>
          <p:cNvSpPr>
            <a:spLocks noChangeArrowheads="1"/>
          </p:cNvSpPr>
          <p:nvPr/>
        </p:nvSpPr>
        <p:spPr bwMode="auto">
          <a:xfrm>
            <a:off x="196215" y="1003300"/>
            <a:ext cx="4081145" cy="5069205"/>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//参数默认值的位置</a:t>
            </a: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function foo(x = 1, y) {console.log(x,y);}</a:t>
            </a: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foo(); // [1, undefined]</a:t>
            </a: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//foo(2); // [2, undefined])</a:t>
            </a: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//foo(, 1); // 报错</a:t>
            </a: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//foo(undefined, 1); // [1, 1]</a:t>
            </a: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//foo(null, 1);</a:t>
            </a: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//函数的 length 属性</a:t>
            </a: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console.log((function (</a:t>
            </a:r>
            <a:r>
              <a:rPr lang="en-US" dirty="0" smtClean="0">
                <a:solidFill>
                  <a:srgbClr val="C00000"/>
                </a:solidFill>
                <a:latin typeface="Arial" panose="020B0604020202020204" pitchFamily="34" charset="0"/>
                <a:ea typeface="微软雅黑" panose="020B0503020204020204" pitchFamily="34" charset="-122"/>
                <a:cs typeface="Arial" panose="020B0604020202020204" pitchFamily="34" charset="0"/>
                <a:sym typeface="+mn-ea"/>
              </a:rPr>
              <a:t>a</a:t>
            </a: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 {}).length) // 1</a:t>
            </a: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console.log((function (</a:t>
            </a:r>
            <a:r>
              <a:rPr lang="en-US" dirty="0" smtClean="0">
                <a:solidFill>
                  <a:srgbClr val="C00000"/>
                </a:solidFill>
                <a:latin typeface="Arial" panose="020B0604020202020204" pitchFamily="34" charset="0"/>
                <a:ea typeface="微软雅黑" panose="020B0503020204020204" pitchFamily="34" charset="-122"/>
                <a:cs typeface="Arial" panose="020B0604020202020204" pitchFamily="34" charset="0"/>
                <a:sym typeface="+mn-ea"/>
              </a:rPr>
              <a:t>a = 5</a:t>
            </a: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 {}).length) // 0</a:t>
            </a:r>
          </a:p>
          <a:p>
            <a:pPr defTabSz="381000">
              <a:lnSpc>
                <a:spcPct val="130000"/>
              </a:lnSpc>
              <a:buClr>
                <a:schemeClr val="folHlink"/>
              </a:buClr>
              <a:buSzPct val="60000"/>
              <a:buFont typeface="Wingdings" panose="05000000000000000000" pitchFamily="2" charset="2"/>
              <a:buNone/>
              <a:defRPr/>
            </a:pP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console.log((function (a, b, </a:t>
            </a:r>
            <a:r>
              <a:rPr lang="en-US" dirty="0" smtClean="0">
                <a:solidFill>
                  <a:srgbClr val="C00000"/>
                </a:solidFill>
                <a:latin typeface="Arial" panose="020B0604020202020204" pitchFamily="34" charset="0"/>
                <a:ea typeface="微软雅黑" panose="020B0503020204020204" pitchFamily="34" charset="-122"/>
                <a:cs typeface="Arial" panose="020B0604020202020204" pitchFamily="34" charset="0"/>
                <a:sym typeface="+mn-ea"/>
              </a:rPr>
              <a:t>c = 5</a:t>
            </a:r>
            <a:r>
              <a:rPr 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 {}).length) // 2</a:t>
            </a:r>
          </a:p>
          <a:p>
            <a:pPr defTabSz="381000">
              <a:lnSpc>
                <a:spcPct val="130000"/>
              </a:lnSpc>
              <a:buClr>
                <a:schemeClr val="folHlink"/>
              </a:buClr>
              <a:buSzPct val="60000"/>
              <a:buFont typeface="Wingdings" panose="05000000000000000000" pitchFamily="2" charset="2"/>
              <a:buNone/>
              <a:defRPr/>
            </a:pPr>
            <a:endParaRPr lang="en-US" altLang="zh-CN" sz="18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42</a:t>
            </a:fld>
            <a:r>
              <a:rPr lang="en-US" altLang="zh-CN" smtClean="0"/>
              <a:t>/59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nodeType="clickEffect">
                                  <p:stCondLst>
                                    <p:cond delay="0"/>
                                  </p:stCondLst>
                                  <p:childTnLst>
                                    <p:animEffect transition="out" filter="wipe(left)">
                                      <p:cBhvr>
                                        <p:cTn id="6" dur="500"/>
                                        <p:tgtEl>
                                          <p:spTgt spid="510980">
                                            <p:txEl>
                                              <p:pRg st="0" end="0"/>
                                            </p:txEl>
                                          </p:spTgt>
                                        </p:tgtEl>
                                      </p:cBhvr>
                                    </p:animEffect>
                                    <p:set>
                                      <p:cBhvr>
                                        <p:cTn id="7" dur="1" fill="hold">
                                          <p:stCondLst>
                                            <p:cond delay="499"/>
                                          </p:stCondLst>
                                        </p:cTn>
                                        <p:tgtEl>
                                          <p:spTgt spid="510980">
                                            <p:txEl>
                                              <p:pRg st="0" end="0"/>
                                            </p:txEl>
                                          </p:spTgt>
                                        </p:tgtEl>
                                        <p:attrNameLst>
                                          <p:attrName>style.visibility</p:attrName>
                                        </p:attrNameLst>
                                      </p:cBhvr>
                                      <p:to>
                                        <p:strVal val="hidden"/>
                                      </p:to>
                                    </p:set>
                                  </p:childTnLst>
                                </p:cTn>
                              </p:par>
                              <p:par>
                                <p:cTn id="8" presetID="22" presetClass="exit" presetSubtype="8" fill="hold" nodeType="withEffect">
                                  <p:stCondLst>
                                    <p:cond delay="0"/>
                                  </p:stCondLst>
                                  <p:childTnLst>
                                    <p:animEffect transition="out" filter="wipe(left)">
                                      <p:cBhvr>
                                        <p:cTn id="9" dur="500"/>
                                        <p:tgtEl>
                                          <p:spTgt spid="510980">
                                            <p:txEl>
                                              <p:pRg st="1" end="1"/>
                                            </p:txEl>
                                          </p:spTgt>
                                        </p:tgtEl>
                                      </p:cBhvr>
                                    </p:animEffect>
                                    <p:set>
                                      <p:cBhvr>
                                        <p:cTn id="10" dur="1" fill="hold">
                                          <p:stCondLst>
                                            <p:cond delay="499"/>
                                          </p:stCondLst>
                                        </p:cTn>
                                        <p:tgtEl>
                                          <p:spTgt spid="510980">
                                            <p:txEl>
                                              <p:pRg st="1" end="1"/>
                                            </p:txEl>
                                          </p:spTgt>
                                        </p:tgtEl>
                                        <p:attrNameLst>
                                          <p:attrName>style.visibility</p:attrName>
                                        </p:attrNameLst>
                                      </p:cBhvr>
                                      <p:to>
                                        <p:strVal val="hidden"/>
                                      </p:to>
                                    </p:set>
                                  </p:childTnLst>
                                </p:cTn>
                              </p:par>
                              <p:par>
                                <p:cTn id="11" presetID="22" presetClass="exit" presetSubtype="8" fill="hold" nodeType="withEffect">
                                  <p:stCondLst>
                                    <p:cond delay="0"/>
                                  </p:stCondLst>
                                  <p:childTnLst>
                                    <p:animEffect transition="out" filter="wipe(left)">
                                      <p:cBhvr>
                                        <p:cTn id="12" dur="500"/>
                                        <p:tgtEl>
                                          <p:spTgt spid="510980">
                                            <p:txEl>
                                              <p:pRg st="2" end="2"/>
                                            </p:txEl>
                                          </p:spTgt>
                                        </p:tgtEl>
                                      </p:cBhvr>
                                    </p:animEffect>
                                    <p:set>
                                      <p:cBhvr>
                                        <p:cTn id="13" dur="1" fill="hold">
                                          <p:stCondLst>
                                            <p:cond delay="499"/>
                                          </p:stCondLst>
                                        </p:cTn>
                                        <p:tgtEl>
                                          <p:spTgt spid="510980">
                                            <p:txEl>
                                              <p:pRg st="2" end="2"/>
                                            </p:txEl>
                                          </p:spTgt>
                                        </p:tgtEl>
                                        <p:attrNameLst>
                                          <p:attrName>style.visibility</p:attrName>
                                        </p:attrNameLst>
                                      </p:cBhvr>
                                      <p:to>
                                        <p:strVal val="hidden"/>
                                      </p:to>
                                    </p:set>
                                  </p:childTnLst>
                                </p:cTn>
                              </p:par>
                              <p:par>
                                <p:cTn id="14" presetID="22" presetClass="exit" presetSubtype="8" fill="hold" nodeType="withEffect">
                                  <p:stCondLst>
                                    <p:cond delay="0"/>
                                  </p:stCondLst>
                                  <p:childTnLst>
                                    <p:animEffect transition="out" filter="wipe(left)">
                                      <p:cBhvr>
                                        <p:cTn id="15" dur="500"/>
                                        <p:tgtEl>
                                          <p:spTgt spid="510980">
                                            <p:txEl>
                                              <p:pRg st="3" end="3"/>
                                            </p:txEl>
                                          </p:spTgt>
                                        </p:tgtEl>
                                      </p:cBhvr>
                                    </p:animEffect>
                                    <p:set>
                                      <p:cBhvr>
                                        <p:cTn id="16" dur="1" fill="hold">
                                          <p:stCondLst>
                                            <p:cond delay="499"/>
                                          </p:stCondLst>
                                        </p:cTn>
                                        <p:tgtEl>
                                          <p:spTgt spid="510980">
                                            <p:txEl>
                                              <p:pRg st="3" end="3"/>
                                            </p:txEl>
                                          </p:spTgt>
                                        </p:tgtEl>
                                        <p:attrNameLst>
                                          <p:attrName>style.visibility</p:attrName>
                                        </p:attrNameLst>
                                      </p:cBhvr>
                                      <p:to>
                                        <p:strVal val="hidden"/>
                                      </p:to>
                                    </p:set>
                                  </p:childTnLst>
                                </p:cTn>
                              </p:par>
                              <p:par>
                                <p:cTn id="17" presetID="22" presetClass="exit" presetSubtype="8" fill="hold" nodeType="withEffect">
                                  <p:stCondLst>
                                    <p:cond delay="0"/>
                                  </p:stCondLst>
                                  <p:childTnLst>
                                    <p:animEffect transition="out" filter="wipe(left)">
                                      <p:cBhvr>
                                        <p:cTn id="18" dur="500"/>
                                        <p:tgtEl>
                                          <p:spTgt spid="510980">
                                            <p:txEl>
                                              <p:pRg st="4" end="4"/>
                                            </p:txEl>
                                          </p:spTgt>
                                        </p:tgtEl>
                                      </p:cBhvr>
                                    </p:animEffect>
                                    <p:set>
                                      <p:cBhvr>
                                        <p:cTn id="19" dur="1" fill="hold">
                                          <p:stCondLst>
                                            <p:cond delay="499"/>
                                          </p:stCondLst>
                                        </p:cTn>
                                        <p:tgtEl>
                                          <p:spTgt spid="510980">
                                            <p:txEl>
                                              <p:pRg st="4" end="4"/>
                                            </p:txEl>
                                          </p:spTgt>
                                        </p:tgtEl>
                                        <p:attrNameLst>
                                          <p:attrName>style.visibility</p:attrName>
                                        </p:attrNameLst>
                                      </p:cBhvr>
                                      <p:to>
                                        <p:strVal val="hidden"/>
                                      </p:to>
                                    </p:set>
                                  </p:childTnLst>
                                </p:cTn>
                              </p:par>
                              <p:par>
                                <p:cTn id="20" presetID="22" presetClass="exit" presetSubtype="8" fill="hold" nodeType="withEffect">
                                  <p:stCondLst>
                                    <p:cond delay="0"/>
                                  </p:stCondLst>
                                  <p:childTnLst>
                                    <p:animEffect transition="out" filter="wipe(left)">
                                      <p:cBhvr>
                                        <p:cTn id="21" dur="500"/>
                                        <p:tgtEl>
                                          <p:spTgt spid="510980">
                                            <p:txEl>
                                              <p:pRg st="5" end="5"/>
                                            </p:txEl>
                                          </p:spTgt>
                                        </p:tgtEl>
                                      </p:cBhvr>
                                    </p:animEffect>
                                    <p:set>
                                      <p:cBhvr>
                                        <p:cTn id="22" dur="1" fill="hold">
                                          <p:stCondLst>
                                            <p:cond delay="499"/>
                                          </p:stCondLst>
                                        </p:cTn>
                                        <p:tgtEl>
                                          <p:spTgt spid="510980">
                                            <p:txEl>
                                              <p:pRg st="5" end="5"/>
                                            </p:txEl>
                                          </p:spTgt>
                                        </p:tgtEl>
                                        <p:attrNameLst>
                                          <p:attrName>style.visibility</p:attrName>
                                        </p:attrNameLst>
                                      </p:cBhvr>
                                      <p:to>
                                        <p:strVal val="hidden"/>
                                      </p:to>
                                    </p:set>
                                  </p:childTnLst>
                                </p:cTn>
                              </p:par>
                              <p:par>
                                <p:cTn id="23" presetID="22" presetClass="exit" presetSubtype="8" fill="hold" nodeType="withEffect">
                                  <p:stCondLst>
                                    <p:cond delay="0"/>
                                  </p:stCondLst>
                                  <p:childTnLst>
                                    <p:animEffect transition="out" filter="wipe(left)">
                                      <p:cBhvr>
                                        <p:cTn id="24" dur="500"/>
                                        <p:tgtEl>
                                          <p:spTgt spid="510980">
                                            <p:txEl>
                                              <p:pRg st="6" end="6"/>
                                            </p:txEl>
                                          </p:spTgt>
                                        </p:tgtEl>
                                      </p:cBhvr>
                                    </p:animEffect>
                                    <p:set>
                                      <p:cBhvr>
                                        <p:cTn id="25" dur="1" fill="hold">
                                          <p:stCondLst>
                                            <p:cond delay="499"/>
                                          </p:stCondLst>
                                        </p:cTn>
                                        <p:tgtEl>
                                          <p:spTgt spid="510980">
                                            <p:txEl>
                                              <p:pRg st="6" end="6"/>
                                            </p:txEl>
                                          </p:spTgt>
                                        </p:tgtEl>
                                        <p:attrNameLst>
                                          <p:attrName>style.visibility</p:attrName>
                                        </p:attrNameLst>
                                      </p:cBhvr>
                                      <p:to>
                                        <p:strVal val="hidden"/>
                                      </p:to>
                                    </p:set>
                                  </p:childTnLst>
                                </p:cTn>
                              </p:par>
                              <p:par>
                                <p:cTn id="26" presetID="22" presetClass="exit" presetSubtype="8" fill="hold" nodeType="withEffect">
                                  <p:stCondLst>
                                    <p:cond delay="0"/>
                                  </p:stCondLst>
                                  <p:childTnLst>
                                    <p:animEffect transition="out" filter="wipe(left)">
                                      <p:cBhvr>
                                        <p:cTn id="27" dur="500"/>
                                        <p:tgtEl>
                                          <p:spTgt spid="510980">
                                            <p:txEl>
                                              <p:pRg st="7" end="7"/>
                                            </p:txEl>
                                          </p:spTgt>
                                        </p:tgtEl>
                                      </p:cBhvr>
                                    </p:animEffect>
                                    <p:set>
                                      <p:cBhvr>
                                        <p:cTn id="28" dur="1" fill="hold">
                                          <p:stCondLst>
                                            <p:cond delay="499"/>
                                          </p:stCondLst>
                                        </p:cTn>
                                        <p:tgtEl>
                                          <p:spTgt spid="510980">
                                            <p:txEl>
                                              <p:pRg st="7" end="7"/>
                                            </p:txEl>
                                          </p:spTgt>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4"/>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3"/>
                                        </p:tgtEl>
                                        <p:attrNameLst>
                                          <p:attrName>style.visibility</p:attrName>
                                        </p:attrNameLst>
                                      </p:cBhvr>
                                      <p:to>
                                        <p:strVal val="hidden"/>
                                      </p:to>
                                    </p:se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wipe(left)">
                                      <p:cBhvr>
                                        <p:cTn id="40" dur="500"/>
                                        <p:tgtEl>
                                          <p:spTgt spid="2"/>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left)">
                                      <p:cBhvr>
                                        <p:cTn id="44" dur="500"/>
                                        <p:tgtEl>
                                          <p:spTgt spid="8"/>
                                        </p:tgtEl>
                                      </p:cBhvr>
                                    </p:animEffect>
                                  </p:childTnLst>
                                </p:cTn>
                              </p:par>
                            </p:childTnLst>
                          </p:cTn>
                        </p:par>
                        <p:par>
                          <p:cTn id="45" fill="hold">
                            <p:stCondLst>
                              <p:cond delay="2000"/>
                            </p:stCondLst>
                            <p:childTnLst>
                              <p:par>
                                <p:cTn id="46" presetID="22" presetClass="entr" presetSubtype="8" fill="hold"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left)">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1" animBg="1"/>
      <p:bldP spid="8" grpId="0" bldLvl="0" animBg="1"/>
      <p:bldP spid="2"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小结</a:t>
            </a:r>
            <a:endParaRPr lang="zh-CN" altLang="en-US" dirty="0"/>
          </a:p>
        </p:txBody>
      </p:sp>
      <p:sp>
        <p:nvSpPr>
          <p:cNvPr id="4" name="内容占位符 3"/>
          <p:cNvSpPr>
            <a:spLocks noGrp="1"/>
          </p:cNvSpPr>
          <p:nvPr>
            <p:ph idx="13"/>
          </p:nvPr>
        </p:nvSpPr>
        <p:spPr/>
        <p:txBody>
          <a:bodyPr/>
          <a:lstStyle/>
          <a:p>
            <a:r>
              <a:rPr lang="en-US" altLang="zh-CN" dirty="0" smtClean="0"/>
              <a:t>ES6</a:t>
            </a:r>
            <a:r>
              <a:rPr lang="zh-CN" altLang="en-US" dirty="0" smtClean="0"/>
              <a:t>中</a:t>
            </a:r>
            <a:r>
              <a:rPr lang="en-US" altLang="zh-CN" dirty="0" smtClean="0"/>
              <a:t>rest</a:t>
            </a:r>
            <a:r>
              <a:rPr lang="zh-CN" altLang="en-US" dirty="0" smtClean="0"/>
              <a:t>参数有什么作用？</a:t>
            </a:r>
            <a:endParaRPr lang="en-US" altLang="zh-CN" dirty="0" smtClean="0"/>
          </a:p>
          <a:p>
            <a:r>
              <a:rPr lang="en-US" altLang="zh-CN" dirty="0" smtClean="0"/>
              <a:t>ES5</a:t>
            </a:r>
            <a:r>
              <a:rPr lang="zh-CN" altLang="en-US" dirty="0" smtClean="0"/>
              <a:t>和</a:t>
            </a:r>
            <a:r>
              <a:rPr lang="en-US" altLang="zh-CN" dirty="0" smtClean="0"/>
              <a:t>ES6</a:t>
            </a:r>
            <a:r>
              <a:rPr lang="zh-CN" altLang="en-US" dirty="0" smtClean="0"/>
              <a:t>中如何实现指定函数参数的默认值？</a:t>
            </a:r>
            <a:endParaRPr lang="zh-CN" altLang="en-US" dirty="0"/>
          </a:p>
        </p:txBody>
      </p:sp>
      <p:pic>
        <p:nvPicPr>
          <p:cNvPr id="8" name="图片 7" descr="提问"/>
          <p:cNvPicPr>
            <a:picLocks noChangeAspect="1"/>
          </p:cNvPicPr>
          <p:nvPr/>
        </p:nvPicPr>
        <p:blipFill>
          <a:blip r:embed="rId2" cstate="print"/>
          <a:stretch>
            <a:fillRect/>
          </a:stretch>
        </p:blipFill>
        <p:spPr>
          <a:xfrm>
            <a:off x="0" y="684686"/>
            <a:ext cx="1800000" cy="448069"/>
          </a:xfrm>
          <a:prstGeom prst="rect">
            <a:avLst/>
          </a:prstGeom>
          <a:ln>
            <a:noFill/>
          </a:ln>
        </p:spPr>
      </p:pic>
      <p:sp>
        <p:nvSpPr>
          <p:cNvPr id="5" name="灯片编号占位符 4"/>
          <p:cNvSpPr>
            <a:spLocks noGrp="1"/>
          </p:cNvSpPr>
          <p:nvPr>
            <p:ph type="sldNum" sz="quarter" idx="12"/>
          </p:nvPr>
        </p:nvSpPr>
        <p:spPr/>
        <p:txBody>
          <a:bodyPr/>
          <a:lstStyle/>
          <a:p>
            <a:fld id="{0C913308-F349-4B6D-A68A-DD1791B4A57B}" type="slidenum">
              <a:rPr lang="zh-CN" altLang="en-US" smtClean="0"/>
              <a:pPr/>
              <a:t>43</a:t>
            </a:fld>
            <a:r>
              <a:rPr lang="en-US" altLang="zh-CN" smtClean="0"/>
              <a:t>/59</a:t>
            </a:r>
            <a:endParaRPr lang="zh-CN" altLang="en-US" dirty="0"/>
          </a:p>
        </p:txBody>
      </p:sp>
    </p:spTree>
    <p:extLst>
      <p:ext uri="{BB962C8B-B14F-4D97-AF65-F5344CB8AC3E}">
        <p14:creationId xmlns:p14="http://schemas.microsoft.com/office/powerpoint/2010/main" val="35487220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r>
              <a:rPr lang="zh-CN" altLang="en-US" smtClean="0"/>
              <a:t>学员操作</a:t>
            </a:r>
            <a:r>
              <a:rPr lang="en-US" altLang="zh-CN" smtClean="0"/>
              <a:t>—</a:t>
            </a:r>
            <a:r>
              <a:rPr lang="zh-CN" altLang="en-US">
                <a:sym typeface="+mn-ea"/>
              </a:rPr>
              <a:t>计算两数的乘积</a:t>
            </a:r>
            <a:endParaRPr lang="zh-CN" altLang="en-US" dirty="0"/>
          </a:p>
        </p:txBody>
      </p:sp>
      <p:sp>
        <p:nvSpPr>
          <p:cNvPr id="481283" name="Rectangle 3"/>
          <p:cNvSpPr>
            <a:spLocks noGrp="1" noChangeArrowheads="1"/>
          </p:cNvSpPr>
          <p:nvPr>
            <p:ph idx="13"/>
          </p:nvPr>
        </p:nvSpPr>
        <p:spPr/>
        <p:txBody>
          <a:bodyPr/>
          <a:lstStyle/>
          <a:p>
            <a:r>
              <a:rPr lang="zh-CN" altLang="en-US" dirty="0" smtClean="0"/>
              <a:t>需求说明</a:t>
            </a:r>
          </a:p>
          <a:p>
            <a:pPr lvl="1"/>
            <a:r>
              <a:rPr lang="zh-CN" altLang="en-US" dirty="0">
                <a:sym typeface="+mn-ea"/>
              </a:rPr>
              <a:t>使用</a:t>
            </a:r>
            <a:r>
              <a:rPr lang="en-US" altLang="zh-CN" dirty="0">
                <a:sym typeface="+mn-ea"/>
              </a:rPr>
              <a:t>rest</a:t>
            </a:r>
            <a:r>
              <a:rPr lang="zh-CN" altLang="en-US" dirty="0">
                <a:sym typeface="+mn-ea"/>
              </a:rPr>
              <a:t>参数将两数相乘，并使用模板字符串将结果输出在页面中</a:t>
            </a:r>
            <a:endParaRPr lang="zh-CN" altLang="en-US" dirty="0"/>
          </a:p>
          <a:p>
            <a:pPr lvl="1"/>
            <a:r>
              <a:rPr lang="zh-CN" altLang="en-US" dirty="0">
                <a:sym typeface="+mn-ea"/>
              </a:rPr>
              <a:t>由于传入的数为</a:t>
            </a:r>
            <a:r>
              <a:rPr lang="en-US" altLang="zh-CN" dirty="0">
                <a:sym typeface="+mn-ea"/>
              </a:rPr>
              <a:t>3</a:t>
            </a:r>
            <a:r>
              <a:rPr lang="zh-CN" altLang="en-US" dirty="0">
                <a:sym typeface="+mn-ea"/>
              </a:rPr>
              <a:t>和</a:t>
            </a:r>
            <a:r>
              <a:rPr lang="en-US" altLang="zh-CN" dirty="0">
                <a:sym typeface="+mn-ea"/>
              </a:rPr>
              <a:t>8</a:t>
            </a:r>
            <a:r>
              <a:rPr lang="zh-CN" altLang="en-US" dirty="0">
                <a:sym typeface="+mn-ea"/>
              </a:rPr>
              <a:t>，因此结果为</a:t>
            </a:r>
            <a:r>
              <a:rPr lang="en-US" altLang="zh-CN" dirty="0">
                <a:sym typeface="+mn-ea"/>
              </a:rPr>
              <a:t>24</a:t>
            </a:r>
            <a:endParaRPr lang="zh-CN" altLang="en-US" dirty="0" smtClean="0"/>
          </a:p>
          <a:p>
            <a:endParaRPr lang="en-US" altLang="zh-CN" dirty="0" smtClean="0"/>
          </a:p>
          <a:p>
            <a:endParaRPr lang="zh-CN" dirty="0" smtClean="0"/>
          </a:p>
          <a:p>
            <a:pPr lvl="1"/>
            <a:endParaRPr lang="zh-CN" altLang="en-US" dirty="0"/>
          </a:p>
        </p:txBody>
      </p:sp>
      <p:grpSp>
        <p:nvGrpSpPr>
          <p:cNvPr id="3" name="组合 19"/>
          <p:cNvGrpSpPr/>
          <p:nvPr/>
        </p:nvGrpSpPr>
        <p:grpSpPr bwMode="auto">
          <a:xfrm>
            <a:off x="2895897" y="5635008"/>
            <a:ext cx="2786062" cy="428625"/>
            <a:chOff x="3714744" y="5143512"/>
            <a:chExt cx="2786082" cy="428628"/>
          </a:xfrm>
        </p:grpSpPr>
        <p:sp>
          <p:nvSpPr>
            <p:cNvPr id="13" name="圆角矩形 12"/>
            <p:cNvSpPr/>
            <p:nvPr/>
          </p:nvSpPr>
          <p:spPr bwMode="auto">
            <a:xfrm>
              <a:off x="3714744" y="5143512"/>
              <a:ext cx="2786082" cy="428628"/>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4" name="TextBox 13"/>
            <p:cNvSpPr txBox="1"/>
            <p:nvPr/>
          </p:nvSpPr>
          <p:spPr bwMode="auto">
            <a:xfrm>
              <a:off x="3984723" y="5187962"/>
              <a:ext cx="2198386"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smtClean="0">
                  <a:solidFill>
                    <a:srgbClr val="FBFFFE"/>
                  </a:solidFill>
                  <a:latin typeface="微软雅黑" panose="020B0503020204020204" pitchFamily="34" charset="-122"/>
                  <a:ea typeface="微软雅黑" panose="020B0503020204020204" pitchFamily="34" charset="-122"/>
                </a:rPr>
                <a:t>10</a:t>
              </a:r>
              <a:r>
                <a:rPr lang="zh-CN" altLang="en-US" sz="1600" b="1" spc="300" dirty="0" smtClean="0">
                  <a:solidFill>
                    <a:srgbClr val="FBFFFE"/>
                  </a:solidFill>
                  <a:latin typeface="微软雅黑" panose="020B0503020204020204" pitchFamily="34" charset="-122"/>
                  <a:ea typeface="微软雅黑" panose="020B0503020204020204" pitchFamily="34" charset="-122"/>
                </a:rPr>
                <a:t>分钟</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pic>
        <p:nvPicPr>
          <p:cNvPr id="136" name="图片 135" descr="练习"/>
          <p:cNvPicPr>
            <a:picLocks noChangeAspect="1"/>
          </p:cNvPicPr>
          <p:nvPr/>
        </p:nvPicPr>
        <p:blipFill>
          <a:blip r:embed="rId3" cstate="print"/>
          <a:stretch>
            <a:fillRect/>
          </a:stretch>
        </p:blipFill>
        <p:spPr>
          <a:xfrm>
            <a:off x="-3810" y="692785"/>
            <a:ext cx="1800000" cy="448069"/>
          </a:xfrm>
          <a:prstGeom prst="rect">
            <a:avLst/>
          </a:prstGeom>
          <a:ln>
            <a:noFill/>
          </a:ln>
        </p:spPr>
      </p:pic>
      <p:pic>
        <p:nvPicPr>
          <p:cNvPr id="4" name="图片 3"/>
          <p:cNvPicPr>
            <a:picLocks noChangeAspect="1"/>
          </p:cNvPicPr>
          <p:nvPr/>
        </p:nvPicPr>
        <p:blipFill>
          <a:blip r:embed="rId4"/>
          <a:stretch>
            <a:fillRect/>
          </a:stretch>
        </p:blipFill>
        <p:spPr>
          <a:xfrm>
            <a:off x="2962275" y="3349625"/>
            <a:ext cx="3219450" cy="835660"/>
          </a:xfrm>
          <a:prstGeom prst="rect">
            <a:avLst/>
          </a:prstGeom>
          <a:ln>
            <a:solidFill>
              <a:schemeClr val="tx1"/>
            </a:solidFill>
          </a:ln>
        </p:spPr>
      </p:pic>
      <p:sp>
        <p:nvSpPr>
          <p:cNvPr id="5" name="灯片编号占位符 4"/>
          <p:cNvSpPr>
            <a:spLocks noGrp="1"/>
          </p:cNvSpPr>
          <p:nvPr>
            <p:ph type="sldNum" sz="quarter" idx="12"/>
          </p:nvPr>
        </p:nvSpPr>
        <p:spPr/>
        <p:txBody>
          <a:bodyPr/>
          <a:lstStyle/>
          <a:p>
            <a:fld id="{0C913308-F349-4B6D-A68A-DD1791B4A57B}" type="slidenum">
              <a:rPr lang="zh-CN" altLang="en-US" smtClean="0"/>
              <a:pPr/>
              <a:t>44</a:t>
            </a:fld>
            <a:r>
              <a:rPr lang="en-US" altLang="zh-CN" smtClean="0"/>
              <a:t>/59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pPr>
              <a:defRPr/>
            </a:pPr>
            <a:r>
              <a:rPr smtClean="0"/>
              <a:t>共性问题集中讲解</a:t>
            </a:r>
          </a:p>
        </p:txBody>
      </p:sp>
      <p:sp>
        <p:nvSpPr>
          <p:cNvPr id="25604" name="内容占位符 2"/>
          <p:cNvSpPr>
            <a:spLocks noGrp="1"/>
          </p:cNvSpPr>
          <p:nvPr>
            <p:ph idx="13"/>
          </p:nvPr>
        </p:nvSpPr>
        <p:spPr/>
        <p:txBody>
          <a:bodyPr/>
          <a:lstStyle/>
          <a:p>
            <a:pPr>
              <a:defRPr/>
            </a:pPr>
            <a:r>
              <a:rPr lang="zh-CN" altLang="en-US" dirty="0" smtClean="0"/>
              <a:t>常见问题及解决办法</a:t>
            </a:r>
            <a:endParaRPr lang="en-US" altLang="zh-CN" dirty="0" smtClean="0"/>
          </a:p>
          <a:p>
            <a:pPr>
              <a:defRPr/>
            </a:pPr>
            <a:r>
              <a:rPr lang="zh-CN" altLang="en-US" dirty="0" smtClean="0"/>
              <a:t>代码规范问题</a:t>
            </a:r>
          </a:p>
          <a:p>
            <a:pPr>
              <a:defRPr/>
            </a:pPr>
            <a:r>
              <a:rPr lang="zh-CN" altLang="en-US" dirty="0" smtClean="0"/>
              <a:t>调试技巧</a:t>
            </a:r>
            <a:endParaRPr lang="en-US" altLang="zh-CN" dirty="0" smtClean="0"/>
          </a:p>
          <a:p>
            <a:pPr>
              <a:defRPr/>
            </a:pPr>
            <a:endParaRPr lang="zh-CN" altLang="en-US" dirty="0" smtClean="0"/>
          </a:p>
          <a:p>
            <a:pPr>
              <a:defRPr/>
            </a:pPr>
            <a:endParaRPr lang="zh-CN" altLang="en-US" dirty="0" smtClean="0"/>
          </a:p>
        </p:txBody>
      </p:sp>
      <p:grpSp>
        <p:nvGrpSpPr>
          <p:cNvPr id="55301" name="组合 29"/>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5303" name="组合 7"/>
            <p:cNvGrpSpPr/>
            <p:nvPr/>
          </p:nvGrpSpPr>
          <p:grpSpPr bwMode="auto">
            <a:xfrm>
              <a:off x="1923997" y="3214688"/>
              <a:ext cx="5862712" cy="2058988"/>
              <a:chOff x="2066281" y="2227264"/>
              <a:chExt cx="5862790" cy="2059017"/>
            </a:xfrm>
          </p:grpSpPr>
          <p:grpSp>
            <p:nvGrpSpPr>
              <p:cNvPr id="55304" name="组合 19"/>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5309" name="组合 17"/>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34" charset="-122"/>
                        <a:ea typeface="微软雅黑" panose="020B0503020204020204" pitchFamily="34" charset="-122"/>
                      </a:rPr>
                      <a:t>共性问题集中讲解   </a:t>
                    </a:r>
                    <a:endParaRPr lang="en-US" altLang="zh-CN" sz="3200" b="1" kern="0" spc="300" dirty="0">
                      <a:solidFill>
                        <a:schemeClr val="tx2">
                          <a:lumMod val="50000"/>
                        </a:schemeClr>
                      </a:solidFill>
                      <a:latin typeface="微软雅黑" panose="020B0503020204020204" pitchFamily="34" charset="-122"/>
                      <a:ea typeface="微软雅黑" panose="020B0503020204020204"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55305"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p:cNvSpPr>
            <a:spLocks noGrp="1"/>
          </p:cNvSpPr>
          <p:nvPr>
            <p:ph type="sldNum" sz="quarter" idx="12"/>
          </p:nvPr>
        </p:nvSpPr>
        <p:spPr/>
        <p:txBody>
          <a:bodyPr/>
          <a:lstStyle/>
          <a:p>
            <a:fld id="{0C913308-F349-4B6D-A68A-DD1791B4A57B}" type="slidenum">
              <a:rPr lang="zh-CN" altLang="en-US" smtClean="0"/>
              <a:pPr/>
              <a:t>45</a:t>
            </a:fld>
            <a:r>
              <a:rPr lang="en-US" altLang="zh-CN" smtClean="0"/>
              <a:t>/59</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82" name="Rectangle 6"/>
          <p:cNvSpPr>
            <a:spLocks noGrp="1" noChangeArrowheads="1"/>
          </p:cNvSpPr>
          <p:nvPr>
            <p:ph type="title"/>
          </p:nvPr>
        </p:nvSpPr>
        <p:spPr/>
        <p:txBody>
          <a:bodyPr/>
          <a:lstStyle/>
          <a:p>
            <a:r>
              <a:rPr lang="zh-CN" altLang="en-US" dirty="0"/>
              <a:t>箭头函数</a:t>
            </a:r>
          </a:p>
        </p:txBody>
      </p:sp>
      <p:sp>
        <p:nvSpPr>
          <p:cNvPr id="510980" name="Rectangle 4"/>
          <p:cNvSpPr>
            <a:spLocks noGrp="1" noChangeArrowheads="1"/>
          </p:cNvSpPr>
          <p:nvPr>
            <p:ph idx="13"/>
          </p:nvPr>
        </p:nvSpPr>
        <p:spPr/>
        <p:txBody>
          <a:bodyPr/>
          <a:lstStyle/>
          <a:p>
            <a:r>
              <a:rPr lang="zh-CN" altLang="en-US">
                <a:sym typeface="+mn-ea"/>
              </a:rPr>
              <a:t>基本用法</a:t>
            </a:r>
            <a:endParaRPr lang="zh-CN" altLang="en-US"/>
          </a:p>
          <a:p>
            <a:r>
              <a:rPr lang="zh-CN" altLang="en-US">
                <a:sym typeface="+mn-ea"/>
              </a:rPr>
              <a:t>参数及函数体特点</a:t>
            </a:r>
            <a:endParaRPr lang="zh-CN" altLang="en-US"/>
          </a:p>
          <a:p>
            <a:r>
              <a:rPr lang="en-US" altLang="zh-CN">
                <a:sym typeface="+mn-ea"/>
              </a:rPr>
              <a:t>this</a:t>
            </a:r>
            <a:r>
              <a:rPr lang="zh-CN" altLang="en-US">
                <a:sym typeface="+mn-ea"/>
              </a:rPr>
              <a:t>出现的原因、与</a:t>
            </a:r>
            <a:r>
              <a:rPr lang="en-US" altLang="zh-CN">
                <a:sym typeface="+mn-ea"/>
              </a:rPr>
              <a:t>ES5</a:t>
            </a:r>
            <a:r>
              <a:rPr lang="zh-CN" altLang="en-US">
                <a:sym typeface="+mn-ea"/>
              </a:rPr>
              <a:t>中</a:t>
            </a:r>
            <a:r>
              <a:rPr lang="en-US" altLang="zh-CN">
                <a:sym typeface="+mn-ea"/>
              </a:rPr>
              <a:t>this</a:t>
            </a:r>
            <a:r>
              <a:rPr lang="zh-CN" altLang="en-US">
                <a:sym typeface="+mn-ea"/>
              </a:rPr>
              <a:t>的区别</a:t>
            </a:r>
          </a:p>
          <a:p>
            <a:r>
              <a:rPr lang="zh-CN" altLang="en-US">
                <a:sym typeface="+mn-ea"/>
              </a:rPr>
              <a:t>使用注意点</a:t>
            </a:r>
          </a:p>
          <a:p>
            <a:r>
              <a:rPr lang="zh-CN" altLang="en-US">
                <a:sym typeface="+mn-ea"/>
              </a:rPr>
              <a:t>不适用场合</a:t>
            </a:r>
            <a:endParaRPr lang="zh-CN" altLang="zh-CN" smtClean="0"/>
          </a:p>
          <a:p>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46</a:t>
            </a:fld>
            <a:r>
              <a:rPr lang="en-US" altLang="zh-CN" smtClean="0"/>
              <a:t>/59</a:t>
            </a:r>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82" name="Rectangle 6"/>
          <p:cNvSpPr>
            <a:spLocks noGrp="1" noChangeArrowheads="1"/>
          </p:cNvSpPr>
          <p:nvPr>
            <p:ph type="title"/>
          </p:nvPr>
        </p:nvSpPr>
        <p:spPr/>
        <p:txBody>
          <a:bodyPr/>
          <a:lstStyle/>
          <a:p>
            <a:r>
              <a:rPr lang="zh-CN" altLang="en-US">
                <a:sym typeface="+mn-ea"/>
              </a:rPr>
              <a:t>箭头函数基本使用</a:t>
            </a:r>
            <a:endParaRPr lang="zh-CN" altLang="en-US" dirty="0"/>
          </a:p>
        </p:txBody>
      </p:sp>
      <p:sp>
        <p:nvSpPr>
          <p:cNvPr id="510980" name="Rectangle 4"/>
          <p:cNvSpPr>
            <a:spLocks noGrp="1" noChangeArrowheads="1"/>
          </p:cNvSpPr>
          <p:nvPr>
            <p:ph idx="13"/>
          </p:nvPr>
        </p:nvSpPr>
        <p:spPr/>
        <p:txBody>
          <a:bodyPr/>
          <a:lstStyle/>
          <a:p>
            <a:pPr>
              <a:defRPr/>
            </a:pPr>
            <a:r>
              <a:rPr lang="zh-CN" altLang="en-US" dirty="0">
                <a:sym typeface="+mn-ea"/>
              </a:rPr>
              <a:t>使用“箭头”（=&gt;）定义函数</a:t>
            </a:r>
          </a:p>
          <a:p>
            <a:pPr>
              <a:defRPr/>
            </a:pPr>
            <a:endParaRPr lang="en-US" altLang="zh-CN" dirty="0" smtClean="0">
              <a:sym typeface="+mn-ea"/>
            </a:endParaRPr>
          </a:p>
          <a:p>
            <a:pPr>
              <a:defRPr/>
            </a:pPr>
            <a:endParaRPr lang="zh-CN" altLang="en-US" dirty="0" smtClean="0">
              <a:sym typeface="+mn-ea"/>
            </a:endParaRPr>
          </a:p>
          <a:p>
            <a:pPr>
              <a:defRPr/>
            </a:pPr>
            <a:endParaRPr lang="zh-CN" altLang="en-US" dirty="0" smtClean="0">
              <a:sym typeface="+mn-ea"/>
            </a:endParaRPr>
          </a:p>
          <a:p>
            <a:pPr>
              <a:defRPr/>
            </a:pPr>
            <a:endParaRPr lang="zh-CN" altLang="en-US" dirty="0" smtClean="0">
              <a:sym typeface="+mn-ea"/>
            </a:endParaRPr>
          </a:p>
          <a:p>
            <a:pPr>
              <a:defRPr/>
            </a:pPr>
            <a:endParaRPr lang="zh-CN" altLang="en-US" dirty="0" smtClean="0">
              <a:sym typeface="+mn-ea"/>
            </a:endParaRPr>
          </a:p>
          <a:p>
            <a:pPr>
              <a:defRPr/>
            </a:pPr>
            <a:endParaRPr lang="zh-CN" altLang="en-US" dirty="0" smtClean="0">
              <a:sym typeface="+mn-ea"/>
            </a:endParaRPr>
          </a:p>
          <a:p>
            <a:pPr>
              <a:defRPr/>
            </a:pPr>
            <a:r>
              <a:rPr lang="zh-CN" altLang="en-US" dirty="0" smtClean="0">
                <a:sym typeface="+mn-ea"/>
              </a:rPr>
              <a:t>特点</a:t>
            </a:r>
          </a:p>
          <a:p>
            <a:pPr lvl="1">
              <a:defRPr/>
            </a:pPr>
            <a:r>
              <a:rPr lang="zh-CN" altLang="en-US" dirty="0" smtClean="0">
                <a:sym typeface="+mn-ea"/>
              </a:rPr>
              <a:t>简洁</a:t>
            </a:r>
          </a:p>
          <a:p>
            <a:pPr lvl="1">
              <a:defRPr/>
            </a:pPr>
            <a:r>
              <a:rPr lang="zh-CN" altLang="en-US" dirty="0" smtClean="0">
                <a:sym typeface="+mn-ea"/>
              </a:rPr>
              <a:t>参数</a:t>
            </a:r>
          </a:p>
          <a:p>
            <a:pPr lvl="1">
              <a:defRPr/>
            </a:pPr>
            <a:r>
              <a:rPr lang="zh-CN" altLang="en-US" dirty="0" smtClean="0">
                <a:sym typeface="+mn-ea"/>
              </a:rPr>
              <a:t>函数体的大括号</a:t>
            </a:r>
          </a:p>
          <a:p>
            <a:pPr>
              <a:defRPr/>
            </a:pPr>
            <a:endParaRPr lang="zh-CN" altLang="zh-CN" dirty="0" smtClean="0"/>
          </a:p>
          <a:p>
            <a:endParaRPr lang="zh-CN" altLang="en-US" dirty="0"/>
          </a:p>
        </p:txBody>
      </p:sp>
      <p:sp>
        <p:nvSpPr>
          <p:cNvPr id="11" name="AutoShape 8"/>
          <p:cNvSpPr>
            <a:spLocks noChangeArrowheads="1"/>
          </p:cNvSpPr>
          <p:nvPr/>
        </p:nvSpPr>
        <p:spPr bwMode="auto">
          <a:xfrm>
            <a:off x="1250529" y="2032317"/>
            <a:ext cx="5026025" cy="1929765"/>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altLang="zh-CN" dirty="0"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let f = v</a:t>
            </a:r>
            <a:r>
              <a:rPr lang="en-US" altLang="zh-CN" b="1" dirty="0" smtClean="0">
                <a:solidFill>
                  <a:srgbClr val="C00000"/>
                </a:solidFill>
                <a:latin typeface="Arial" panose="020B0604020202020204" pitchFamily="34" charset="0"/>
                <a:ea typeface="微软雅黑" panose="020B0503020204020204" pitchFamily="34" charset="-122"/>
                <a:cs typeface="Arial" panose="020B0604020202020204" pitchFamily="34" charset="0"/>
              </a:rPr>
              <a:t> =&gt;</a:t>
            </a:r>
            <a:r>
              <a:rPr lang="en-US" altLang="zh-CN" dirty="0"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 v;</a:t>
            </a:r>
          </a:p>
          <a:p>
            <a:pPr defTabSz="381000">
              <a:lnSpc>
                <a:spcPct val="130000"/>
              </a:lnSpc>
              <a:buClr>
                <a:schemeClr val="folHlink"/>
              </a:buClr>
              <a:buSzPct val="60000"/>
              <a:buFont typeface="Wingdings" panose="05000000000000000000" pitchFamily="2" charset="2"/>
              <a:buNone/>
              <a:defRPr/>
            </a:pPr>
            <a:r>
              <a:rPr lang="en-US" altLang="zh-CN" dirty="0"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 等同于</a:t>
            </a:r>
          </a:p>
          <a:p>
            <a:pPr defTabSz="381000">
              <a:lnSpc>
                <a:spcPct val="130000"/>
              </a:lnSpc>
              <a:buClr>
                <a:schemeClr val="folHlink"/>
              </a:buClr>
              <a:buSzPct val="60000"/>
              <a:buFont typeface="Wingdings" panose="05000000000000000000" pitchFamily="2" charset="2"/>
              <a:buNone/>
              <a:defRPr/>
            </a:pPr>
            <a:r>
              <a:rPr lang="en-US" altLang="zh-CN" dirty="0"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let f = function (v) {</a:t>
            </a:r>
          </a:p>
          <a:p>
            <a:pPr defTabSz="381000">
              <a:lnSpc>
                <a:spcPct val="130000"/>
              </a:lnSpc>
              <a:buClr>
                <a:schemeClr val="folHlink"/>
              </a:buClr>
              <a:buSzPct val="60000"/>
              <a:buFont typeface="Wingdings" panose="05000000000000000000" pitchFamily="2" charset="2"/>
              <a:buNone/>
              <a:defRPr/>
            </a:pPr>
            <a:r>
              <a:rPr lang="en-US" altLang="zh-CN" dirty="0"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  return v;</a:t>
            </a:r>
          </a:p>
          <a:p>
            <a:pPr defTabSz="381000">
              <a:lnSpc>
                <a:spcPct val="130000"/>
              </a:lnSpc>
              <a:buClr>
                <a:schemeClr val="folHlink"/>
              </a:buClr>
              <a:buSzPct val="60000"/>
              <a:buFont typeface="Wingdings" panose="05000000000000000000" pitchFamily="2" charset="2"/>
              <a:buNone/>
              <a:defRPr/>
            </a:pPr>
            <a:r>
              <a:rPr lang="en-US" altLang="zh-CN" dirty="0"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47</a:t>
            </a:fld>
            <a:r>
              <a:rPr lang="en-US" altLang="zh-CN" smtClean="0"/>
              <a:t>/59</a:t>
            </a:r>
            <a:endParaRPr lang="zh-CN" altLang="en-US" dirty="0"/>
          </a:p>
        </p:txBody>
      </p:sp>
      <p:pic>
        <p:nvPicPr>
          <p:cNvPr id="7" name="图片 6" descr="示例"/>
          <p:cNvPicPr>
            <a:picLocks noChangeAspect="1"/>
          </p:cNvPicPr>
          <p:nvPr/>
        </p:nvPicPr>
        <p:blipFill>
          <a:blip r:embed="rId3" cstate="print"/>
          <a:stretch>
            <a:fillRect/>
          </a:stretch>
        </p:blipFill>
        <p:spPr>
          <a:xfrm>
            <a:off x="6087" y="1540771"/>
            <a:ext cx="1800000" cy="448069"/>
          </a:xfrm>
          <a:prstGeom prst="rect">
            <a:avLst/>
          </a:prstGeom>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10980">
                                            <p:txEl>
                                              <p:pRg st="7" end="7"/>
                                            </p:txEl>
                                          </p:spTgt>
                                        </p:tgtEl>
                                        <p:attrNameLst>
                                          <p:attrName>style.visibility</p:attrName>
                                        </p:attrNameLst>
                                      </p:cBhvr>
                                      <p:to>
                                        <p:strVal val="visible"/>
                                      </p:to>
                                    </p:set>
                                    <p:animEffect transition="in" filter="wipe(left)">
                                      <p:cBhvr>
                                        <p:cTn id="15" dur="500"/>
                                        <p:tgtEl>
                                          <p:spTgt spid="510980">
                                            <p:txEl>
                                              <p:pRg st="7" end="7"/>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510980">
                                            <p:txEl>
                                              <p:pRg st="8" end="8"/>
                                            </p:txEl>
                                          </p:spTgt>
                                        </p:tgtEl>
                                        <p:attrNameLst>
                                          <p:attrName>style.visibility</p:attrName>
                                        </p:attrNameLst>
                                      </p:cBhvr>
                                      <p:to>
                                        <p:strVal val="visible"/>
                                      </p:to>
                                    </p:set>
                                    <p:animEffect transition="in" filter="wipe(left)">
                                      <p:cBhvr>
                                        <p:cTn id="18" dur="500"/>
                                        <p:tgtEl>
                                          <p:spTgt spid="510980">
                                            <p:txEl>
                                              <p:pRg st="8" end="8"/>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510980">
                                            <p:txEl>
                                              <p:pRg st="9" end="9"/>
                                            </p:txEl>
                                          </p:spTgt>
                                        </p:tgtEl>
                                        <p:attrNameLst>
                                          <p:attrName>style.visibility</p:attrName>
                                        </p:attrNameLst>
                                      </p:cBhvr>
                                      <p:to>
                                        <p:strVal val="visible"/>
                                      </p:to>
                                    </p:set>
                                    <p:animEffect transition="in" filter="wipe(left)">
                                      <p:cBhvr>
                                        <p:cTn id="21" dur="500"/>
                                        <p:tgtEl>
                                          <p:spTgt spid="510980">
                                            <p:txEl>
                                              <p:pRg st="9" end="9"/>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510980">
                                            <p:txEl>
                                              <p:pRg st="10" end="10"/>
                                            </p:txEl>
                                          </p:spTgt>
                                        </p:tgtEl>
                                        <p:attrNameLst>
                                          <p:attrName>style.visibility</p:attrName>
                                        </p:attrNameLst>
                                      </p:cBhvr>
                                      <p:to>
                                        <p:strVal val="visible"/>
                                      </p:to>
                                    </p:set>
                                    <p:animEffect transition="in" filter="wipe(left)">
                                      <p:cBhvr>
                                        <p:cTn id="24" dur="500"/>
                                        <p:tgtEl>
                                          <p:spTgt spid="51098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82" name="Rectangle 6"/>
          <p:cNvSpPr>
            <a:spLocks noGrp="1" noChangeArrowheads="1"/>
          </p:cNvSpPr>
          <p:nvPr>
            <p:ph type="title"/>
          </p:nvPr>
        </p:nvSpPr>
        <p:spPr/>
        <p:txBody>
          <a:bodyPr/>
          <a:lstStyle/>
          <a:p>
            <a:r>
              <a:rPr lang="zh-CN" altLang="zh-CN" smtClean="0">
                <a:sym typeface="+mn-ea"/>
              </a:rPr>
              <a:t>箭头函数</a:t>
            </a:r>
            <a:r>
              <a:rPr lang="en-US" altLang="zh-CN" smtClean="0">
                <a:sym typeface="+mn-ea"/>
              </a:rPr>
              <a:t>-</a:t>
            </a:r>
            <a:r>
              <a:rPr lang="zh-CN" altLang="zh-CN" smtClean="0">
                <a:sym typeface="+mn-ea"/>
              </a:rPr>
              <a:t>参数</a:t>
            </a:r>
            <a:endParaRPr lang="zh-CN" altLang="en-US" dirty="0"/>
          </a:p>
        </p:txBody>
      </p:sp>
      <p:sp>
        <p:nvSpPr>
          <p:cNvPr id="510980" name="Rectangle 4"/>
          <p:cNvSpPr>
            <a:spLocks noGrp="1" noChangeArrowheads="1"/>
          </p:cNvSpPr>
          <p:nvPr>
            <p:ph idx="13"/>
          </p:nvPr>
        </p:nvSpPr>
        <p:spPr/>
        <p:txBody>
          <a:bodyPr/>
          <a:lstStyle/>
          <a:p>
            <a:pPr>
              <a:defRPr/>
            </a:pPr>
            <a:r>
              <a:rPr lang="en-US" altLang="zh-CN" smtClean="0">
                <a:latin typeface="微软雅黑" panose="020B0503020204020204" pitchFamily="34" charset="-122"/>
                <a:sym typeface="+mn-ea"/>
              </a:rPr>
              <a:t>没有</a:t>
            </a:r>
            <a:r>
              <a:rPr lang="zh-CN" altLang="en-US" smtClean="0">
                <a:latin typeface="微软雅黑" panose="020B0503020204020204" pitchFamily="34" charset="-122"/>
                <a:sym typeface="+mn-ea"/>
              </a:rPr>
              <a:t>参数</a:t>
            </a:r>
          </a:p>
          <a:p>
            <a:pPr>
              <a:defRPr/>
            </a:pPr>
            <a:endParaRPr lang="zh-CN" altLang="en-US" dirty="0" smtClean="0">
              <a:latin typeface="微软雅黑" panose="020B0503020204020204" pitchFamily="34" charset="-122"/>
              <a:sym typeface="+mn-ea"/>
            </a:endParaRPr>
          </a:p>
          <a:p>
            <a:pPr>
              <a:defRPr/>
            </a:pPr>
            <a:endParaRPr lang="zh-CN" altLang="en-US" dirty="0" smtClean="0">
              <a:latin typeface="微软雅黑" panose="020B0503020204020204" pitchFamily="34" charset="-122"/>
              <a:sym typeface="+mn-ea"/>
            </a:endParaRPr>
          </a:p>
          <a:p>
            <a:pPr>
              <a:defRPr/>
            </a:pPr>
            <a:r>
              <a:rPr lang="en-US" altLang="zh-CN" smtClean="0">
                <a:latin typeface="微软雅黑" panose="020B0503020204020204" pitchFamily="34" charset="-122"/>
                <a:sym typeface="+mn-ea"/>
              </a:rPr>
              <a:t>一个</a:t>
            </a:r>
            <a:r>
              <a:rPr lang="zh-CN" altLang="en-US" smtClean="0">
                <a:latin typeface="微软雅黑" panose="020B0503020204020204" pitchFamily="34" charset="-122"/>
                <a:sym typeface="+mn-ea"/>
              </a:rPr>
              <a:t>参数</a:t>
            </a:r>
          </a:p>
          <a:p>
            <a:pPr>
              <a:defRPr/>
            </a:pPr>
            <a:endParaRPr lang="zh-CN" altLang="en-US" dirty="0" smtClean="0">
              <a:latin typeface="微软雅黑" panose="020B0503020204020204" pitchFamily="34" charset="-122"/>
              <a:sym typeface="+mn-ea"/>
            </a:endParaRPr>
          </a:p>
          <a:p>
            <a:pPr>
              <a:defRPr/>
            </a:pPr>
            <a:endParaRPr lang="zh-CN" altLang="en-US" dirty="0" smtClean="0">
              <a:latin typeface="微软雅黑" panose="020B0503020204020204" pitchFamily="34" charset="-122"/>
              <a:sym typeface="+mn-ea"/>
            </a:endParaRPr>
          </a:p>
          <a:p>
            <a:pPr>
              <a:defRPr/>
            </a:pPr>
            <a:r>
              <a:rPr lang="zh-CN" altLang="en-US" smtClean="0">
                <a:latin typeface="微软雅黑" panose="020B0503020204020204" pitchFamily="34" charset="-122"/>
                <a:sym typeface="+mn-ea"/>
              </a:rPr>
              <a:t>两个及两个以上的参数</a:t>
            </a:r>
            <a:endParaRPr lang="zh-CN" altLang="zh-CN" dirty="0" smtClean="0"/>
          </a:p>
          <a:p>
            <a:endParaRPr lang="zh-CN" altLang="en-US" dirty="0"/>
          </a:p>
        </p:txBody>
      </p:sp>
      <p:sp>
        <p:nvSpPr>
          <p:cNvPr id="11" name="AutoShape 8"/>
          <p:cNvSpPr>
            <a:spLocks noChangeArrowheads="1"/>
          </p:cNvSpPr>
          <p:nvPr/>
        </p:nvSpPr>
        <p:spPr bwMode="auto">
          <a:xfrm>
            <a:off x="1141933" y="1638935"/>
            <a:ext cx="6779895" cy="546735"/>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nchor="ctr" anchorCtr="0"/>
          <a:lstStyle/>
          <a:p>
            <a:pPr defTabSz="381000">
              <a:lnSpc>
                <a:spcPct val="130000"/>
              </a:lnSpc>
              <a:buClr>
                <a:schemeClr val="folHlink"/>
              </a:buClr>
              <a:buSzPct val="60000"/>
              <a:buFont typeface="Wingdings" panose="05000000000000000000" pitchFamily="2" charset="2"/>
              <a:buNone/>
              <a:defRPr/>
            </a:pP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let fun1 = () =&gt; console.log('fun1()'); //()</a:t>
            </a:r>
            <a:r>
              <a:rPr lang="zh-CN" alt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不能省略</a:t>
            </a:r>
            <a:endPar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pic>
        <p:nvPicPr>
          <p:cNvPr id="12" name="图片 11" descr="示例"/>
          <p:cNvPicPr>
            <a:picLocks noChangeAspect="1"/>
          </p:cNvPicPr>
          <p:nvPr/>
        </p:nvPicPr>
        <p:blipFill>
          <a:blip r:embed="rId3" cstate="print"/>
          <a:stretch>
            <a:fillRect/>
          </a:stretch>
        </p:blipFill>
        <p:spPr>
          <a:xfrm>
            <a:off x="6087" y="692696"/>
            <a:ext cx="1800000" cy="448069"/>
          </a:xfrm>
          <a:prstGeom prst="rect">
            <a:avLst/>
          </a:prstGeom>
          <a:ln>
            <a:noFill/>
          </a:ln>
        </p:spPr>
      </p:pic>
      <p:sp>
        <p:nvSpPr>
          <p:cNvPr id="3" name="AutoShape 8"/>
          <p:cNvSpPr>
            <a:spLocks noChangeArrowheads="1"/>
          </p:cNvSpPr>
          <p:nvPr/>
        </p:nvSpPr>
        <p:spPr bwMode="auto">
          <a:xfrm>
            <a:off x="1141933" y="2914015"/>
            <a:ext cx="6779895" cy="546735"/>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nchor="ctr" anchorCtr="0"/>
          <a:lstStyle/>
          <a:p>
            <a:pPr defTabSz="381000">
              <a:lnSpc>
                <a:spcPct val="130000"/>
              </a:lnSpc>
              <a:buClr>
                <a:schemeClr val="folHlink"/>
              </a:buClr>
              <a:buSzPct val="60000"/>
              <a:buFont typeface="Wingdings" panose="05000000000000000000" pitchFamily="2" charset="2"/>
              <a:buNone/>
              <a:defRPr/>
            </a:pP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let fun1 = a =&gt; console.log(a); //()</a:t>
            </a:r>
            <a:r>
              <a:rPr lang="zh-CN" alt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可以省略</a:t>
            </a:r>
            <a:endPar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 name="AutoShape 8"/>
          <p:cNvSpPr>
            <a:spLocks noChangeArrowheads="1"/>
          </p:cNvSpPr>
          <p:nvPr/>
        </p:nvSpPr>
        <p:spPr bwMode="auto">
          <a:xfrm>
            <a:off x="1141933" y="4260850"/>
            <a:ext cx="6779895" cy="546735"/>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nchor="ctr" anchorCtr="0"/>
          <a:lstStyle/>
          <a:p>
            <a:pPr defTabSz="381000">
              <a:lnSpc>
                <a:spcPct val="130000"/>
              </a:lnSpc>
              <a:buClr>
                <a:schemeClr val="folHlink"/>
              </a:buClr>
              <a:buSzPct val="60000"/>
              <a:buFont typeface="Wingdings" panose="05000000000000000000" pitchFamily="2" charset="2"/>
              <a:buNone/>
              <a:defRPr/>
            </a:pP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let fun1 = (</a:t>
            </a:r>
            <a:r>
              <a:rPr lang="en-US" altLang="zh-CN" dirty="0" err="1"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x,y</a:t>
            </a: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 =&gt; console.log(</a:t>
            </a:r>
            <a:r>
              <a:rPr lang="en-US" altLang="zh-CN" dirty="0" err="1"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x,y</a:t>
            </a: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 // ()</a:t>
            </a:r>
            <a:r>
              <a:rPr lang="zh-CN" altLang="en-US"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不能省略</a:t>
            </a:r>
            <a:endPar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5" name="组合 4"/>
          <p:cNvGrpSpPr/>
          <p:nvPr/>
        </p:nvGrpSpPr>
        <p:grpSpPr>
          <a:xfrm>
            <a:off x="1279118" y="5848368"/>
            <a:ext cx="5937885" cy="452315"/>
            <a:chOff x="1496565" y="5977060"/>
            <a:chExt cx="5937885" cy="452315"/>
          </a:xfrm>
        </p:grpSpPr>
        <p:sp>
          <p:nvSpPr>
            <p:cNvPr id="6" name="圆角矩形 5"/>
            <p:cNvSpPr/>
            <p:nvPr/>
          </p:nvSpPr>
          <p:spPr bwMode="auto">
            <a:xfrm>
              <a:off x="1509666" y="6000750"/>
              <a:ext cx="500043" cy="428625"/>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latin typeface="Arial" panose="020B0604020202020204" pitchFamily="34" charset="0"/>
                <a:cs typeface="Arial" panose="020B0604020202020204" pitchFamily="34" charset="0"/>
              </a:endParaRPr>
            </a:p>
          </p:txBody>
        </p:sp>
        <p:sp>
          <p:nvSpPr>
            <p:cNvPr id="14" name="圆角矩形 13"/>
            <p:cNvSpPr/>
            <p:nvPr/>
          </p:nvSpPr>
          <p:spPr bwMode="auto">
            <a:xfrm>
              <a:off x="2068065" y="5977060"/>
              <a:ext cx="5366385" cy="452120"/>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r">
                <a:defRPr/>
              </a:pPr>
              <a:endParaRPr lang="zh-CN" altLang="en-US" dirty="0">
                <a:latin typeface="Arial" panose="020B0604020202020204" pitchFamily="34" charset="0"/>
                <a:cs typeface="Arial" panose="020B0604020202020204" pitchFamily="34" charset="0"/>
              </a:endParaRPr>
            </a:p>
          </p:txBody>
        </p:sp>
        <p:pic>
          <p:nvPicPr>
            <p:cNvPr id="16"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6565" y="6039254"/>
              <a:ext cx="571479" cy="342074"/>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9"/>
            <p:cNvSpPr txBox="1"/>
            <p:nvPr/>
          </p:nvSpPr>
          <p:spPr bwMode="auto">
            <a:xfrm>
              <a:off x="1845815" y="6020240"/>
              <a:ext cx="5588635" cy="337185"/>
            </a:xfrm>
            <a:prstGeom prst="rect">
              <a:avLst/>
            </a:prstGeom>
            <a:noFill/>
            <a:effectLst/>
          </p:spPr>
          <p:txBody>
            <a:bodyPr wrap="square">
              <a:spAutoFit/>
            </a:bodyPr>
            <a:lstStyle/>
            <a:p>
              <a:pPr algn="ctr">
                <a:defRPr/>
              </a:pPr>
              <a:r>
                <a:rPr lang="zh-CN" altLang="en-US" sz="1600" b="1" spc="300" dirty="0">
                  <a:solidFill>
                    <a:srgbClr val="FBFFFE"/>
                  </a:solidFill>
                  <a:latin typeface="Arial" panose="020B0604020202020204" pitchFamily="34" charset="0"/>
                  <a:ea typeface="微软雅黑" panose="020B0503020204020204" pitchFamily="34" charset="-122"/>
                  <a:cs typeface="Arial" panose="020B0604020202020204" pitchFamily="34" charset="0"/>
                </a:rPr>
                <a:t>演示</a:t>
              </a:r>
              <a:r>
                <a:rPr lang="zh-CN" altLang="en-US"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示例</a:t>
              </a:r>
              <a:r>
                <a:rPr lang="en-US" altLang="zh-CN"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16:箭头函数-参数</a:t>
              </a:r>
            </a:p>
          </p:txBody>
        </p:sp>
      </p:grpSp>
      <p:sp>
        <p:nvSpPr>
          <p:cNvPr id="2" name="灯片编号占位符 1"/>
          <p:cNvSpPr>
            <a:spLocks noGrp="1"/>
          </p:cNvSpPr>
          <p:nvPr>
            <p:ph type="sldNum" sz="quarter" idx="12"/>
          </p:nvPr>
        </p:nvSpPr>
        <p:spPr/>
        <p:txBody>
          <a:bodyPr/>
          <a:lstStyle/>
          <a:p>
            <a:fld id="{0C913308-F349-4B6D-A68A-DD1791B4A57B}" type="slidenum">
              <a:rPr lang="zh-CN" altLang="en-US" smtClean="0"/>
              <a:pPr/>
              <a:t>48</a:t>
            </a:fld>
            <a:r>
              <a:rPr lang="en-US" altLang="zh-CN" smtClean="0"/>
              <a:t>/59</a:t>
            </a:r>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82" name="Rectangle 6"/>
          <p:cNvSpPr>
            <a:spLocks noGrp="1" noChangeArrowheads="1"/>
          </p:cNvSpPr>
          <p:nvPr>
            <p:ph type="title"/>
          </p:nvPr>
        </p:nvSpPr>
        <p:spPr/>
        <p:txBody>
          <a:bodyPr/>
          <a:lstStyle/>
          <a:p>
            <a:r>
              <a:rPr lang="zh-CN" altLang="zh-CN" smtClean="0">
                <a:sym typeface="+mn-ea"/>
              </a:rPr>
              <a:t>箭头函数</a:t>
            </a:r>
            <a:r>
              <a:rPr lang="en-US" altLang="zh-CN" smtClean="0">
                <a:sym typeface="+mn-ea"/>
              </a:rPr>
              <a:t>-</a:t>
            </a:r>
            <a:r>
              <a:rPr lang="zh-CN" altLang="en-US" smtClean="0">
                <a:sym typeface="+mn-ea"/>
              </a:rPr>
              <a:t>函数体</a:t>
            </a:r>
            <a:endParaRPr lang="zh-CN" altLang="en-US" dirty="0"/>
          </a:p>
        </p:txBody>
      </p:sp>
      <p:sp>
        <p:nvSpPr>
          <p:cNvPr id="510980" name="Rectangle 4"/>
          <p:cNvSpPr>
            <a:spLocks noGrp="1" noChangeArrowheads="1"/>
          </p:cNvSpPr>
          <p:nvPr>
            <p:ph idx="13"/>
          </p:nvPr>
        </p:nvSpPr>
        <p:spPr/>
        <p:txBody>
          <a:bodyPr/>
          <a:lstStyle/>
          <a:p>
            <a:pPr>
              <a:defRPr/>
            </a:pPr>
            <a:r>
              <a:rPr lang="zh-CN" altLang="en-US" smtClean="0">
                <a:latin typeface="微软雅黑" panose="020B0503020204020204" pitchFamily="34" charset="-122"/>
                <a:sym typeface="+mn-ea"/>
              </a:rPr>
              <a:t>只有一条语句或者表达式</a:t>
            </a:r>
          </a:p>
          <a:p>
            <a:pPr>
              <a:defRPr/>
            </a:pPr>
            <a:endParaRPr lang="zh-CN" altLang="en-US" dirty="0" smtClean="0">
              <a:latin typeface="微软雅黑" panose="020B0503020204020204" pitchFamily="34" charset="-122"/>
              <a:sym typeface="+mn-ea"/>
            </a:endParaRPr>
          </a:p>
          <a:p>
            <a:pPr>
              <a:defRPr/>
            </a:pPr>
            <a:endParaRPr lang="zh-CN" altLang="zh-CN" dirty="0" smtClean="0"/>
          </a:p>
          <a:p>
            <a:pPr>
              <a:defRPr/>
            </a:pPr>
            <a:r>
              <a:rPr lang="zh-CN" altLang="en-US" smtClean="0">
                <a:latin typeface="微软雅黑" panose="020B0503020204020204" pitchFamily="34" charset="-122"/>
                <a:sym typeface="+mn-ea"/>
              </a:rPr>
              <a:t>不止一条语句或者表达式</a:t>
            </a:r>
            <a:endParaRPr lang="zh-CN" altLang="zh-CN" dirty="0" smtClean="0"/>
          </a:p>
          <a:p>
            <a:endParaRPr lang="zh-CN" altLang="en-US" dirty="0"/>
          </a:p>
        </p:txBody>
      </p:sp>
      <p:sp>
        <p:nvSpPr>
          <p:cNvPr id="11" name="AutoShape 8"/>
          <p:cNvSpPr>
            <a:spLocks noChangeArrowheads="1"/>
          </p:cNvSpPr>
          <p:nvPr/>
        </p:nvSpPr>
        <p:spPr bwMode="auto">
          <a:xfrm>
            <a:off x="914400" y="2857500"/>
            <a:ext cx="7474585" cy="1956435"/>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a:t>
            </a:r>
            <a:r>
              <a:rPr lang="en-US" altLang="zh-CN" dirty="0" err="1"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 添加{ }时返回结果一定要有return</a:t>
            </a:r>
          </a:p>
          <a:p>
            <a:pPr defTabSz="381000">
              <a:lnSpc>
                <a:spcPct val="130000"/>
              </a:lnSpc>
              <a:buClr>
                <a:schemeClr val="folHlink"/>
              </a:buClr>
              <a:buSzPct val="60000"/>
              <a:buFont typeface="Wingdings" panose="05000000000000000000" pitchFamily="2" charset="2"/>
              <a:buNone/>
              <a:defRPr/>
            </a:pPr>
            <a:r>
              <a:rPr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let fun1 = (</a:t>
            </a:r>
            <a:r>
              <a:rPr dirty="0" err="1"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x,y</a:t>
            </a:r>
            <a:r>
              <a:rPr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 </a:t>
            </a:r>
            <a:r>
              <a:rPr b="1" dirty="0" smtClean="0">
                <a:solidFill>
                  <a:srgbClr val="C00000"/>
                </a:solidFill>
                <a:latin typeface="Arial" panose="020B0604020202020204" pitchFamily="34" charset="0"/>
                <a:ea typeface="微软雅黑" panose="020B0503020204020204" pitchFamily="34" charset="-122"/>
                <a:cs typeface="Arial" panose="020B0604020202020204" pitchFamily="34" charset="0"/>
              </a:rPr>
              <a:t>=&gt;</a:t>
            </a:r>
            <a:r>
              <a:rPr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 {</a:t>
            </a:r>
          </a:p>
          <a:p>
            <a:pPr defTabSz="381000">
              <a:lnSpc>
                <a:spcPct val="130000"/>
              </a:lnSpc>
              <a:buClr>
                <a:schemeClr val="folHlink"/>
              </a:buClr>
              <a:buSzPct val="60000"/>
              <a:buFont typeface="Wingdings" panose="05000000000000000000" pitchFamily="2" charset="2"/>
              <a:buNone/>
              <a:defRPr/>
            </a:pPr>
            <a:r>
              <a:rPr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    console.log(</a:t>
            </a:r>
            <a:r>
              <a:rPr dirty="0" err="1"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x,y</a:t>
            </a:r>
            <a:r>
              <a:rPr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a:t>
            </a:r>
          </a:p>
          <a:p>
            <a:pPr defTabSz="381000">
              <a:lnSpc>
                <a:spcPct val="130000"/>
              </a:lnSpc>
              <a:buClr>
                <a:schemeClr val="folHlink"/>
              </a:buClr>
              <a:buSzPct val="60000"/>
              <a:buFont typeface="Wingdings" panose="05000000000000000000" pitchFamily="2" charset="2"/>
              <a:buNone/>
              <a:defRPr/>
            </a:pPr>
            <a:r>
              <a:rPr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    return </a:t>
            </a:r>
            <a:r>
              <a:rPr dirty="0" err="1"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x+y</a:t>
            </a:r>
            <a:r>
              <a:rPr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a:t>
            </a:r>
          </a:p>
          <a:p>
            <a:pPr defTabSz="381000">
              <a:lnSpc>
                <a:spcPct val="130000"/>
              </a:lnSpc>
              <a:buClr>
                <a:schemeClr val="folHlink"/>
              </a:buClr>
              <a:buSzPct val="60000"/>
              <a:buFont typeface="Wingdings" panose="05000000000000000000" pitchFamily="2" charset="2"/>
              <a:buNone/>
              <a:defRPr/>
            </a:pPr>
            <a:r>
              <a:rPr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a:t>
            </a:r>
          </a:p>
        </p:txBody>
      </p:sp>
      <p:pic>
        <p:nvPicPr>
          <p:cNvPr id="12" name="图片 11" descr="示例"/>
          <p:cNvPicPr>
            <a:picLocks noChangeAspect="1"/>
          </p:cNvPicPr>
          <p:nvPr/>
        </p:nvPicPr>
        <p:blipFill>
          <a:blip r:embed="rId3" cstate="print"/>
          <a:stretch>
            <a:fillRect/>
          </a:stretch>
        </p:blipFill>
        <p:spPr>
          <a:xfrm>
            <a:off x="6087" y="676675"/>
            <a:ext cx="1800000" cy="448069"/>
          </a:xfrm>
          <a:prstGeom prst="rect">
            <a:avLst/>
          </a:prstGeom>
          <a:ln>
            <a:noFill/>
          </a:ln>
        </p:spPr>
      </p:pic>
      <p:sp>
        <p:nvSpPr>
          <p:cNvPr id="3" name="AutoShape 8"/>
          <p:cNvSpPr>
            <a:spLocks noChangeArrowheads="1"/>
          </p:cNvSpPr>
          <p:nvPr/>
        </p:nvSpPr>
        <p:spPr bwMode="auto">
          <a:xfrm>
            <a:off x="914400" y="1567180"/>
            <a:ext cx="7474585" cy="853440"/>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altLang="zh-CN" dirty="0"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 //{}</a:t>
            </a:r>
            <a:r>
              <a:rPr lang="zh-CN" altLang="en-US" dirty="0"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可以省略，会自动返回语句执行的结果</a:t>
            </a:r>
          </a:p>
          <a:p>
            <a:pPr defTabSz="381000">
              <a:lnSpc>
                <a:spcPct val="130000"/>
              </a:lnSpc>
              <a:buClr>
                <a:schemeClr val="folHlink"/>
              </a:buClr>
              <a:buSzPct val="60000"/>
              <a:buFont typeface="Wingdings" panose="05000000000000000000" pitchFamily="2" charset="2"/>
              <a:buNone/>
              <a:defRPr/>
            </a:pP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let fun1 = (</a:t>
            </a:r>
            <a:r>
              <a:rPr lang="en-US" altLang="zh-CN" dirty="0" err="1"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x,y</a:t>
            </a: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a:t>
            </a:r>
            <a:r>
              <a:rPr lang="en-US" altLang="zh-CN" b="1"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 </a:t>
            </a:r>
            <a:r>
              <a:rPr lang="en-US" altLang="zh-CN" b="1" dirty="0" smtClean="0">
                <a:solidFill>
                  <a:srgbClr val="C00000"/>
                </a:solidFill>
                <a:latin typeface="Arial" panose="020B0604020202020204" pitchFamily="34" charset="0"/>
                <a:ea typeface="微软雅黑" panose="020B0503020204020204" pitchFamily="34" charset="-122"/>
                <a:cs typeface="Arial" panose="020B0604020202020204" pitchFamily="34" charset="0"/>
                <a:sym typeface="+mn-ea"/>
              </a:rPr>
              <a:t>=&gt;</a:t>
            </a:r>
            <a:r>
              <a:rPr lang="en-US" altLang="zh-CN" b="1"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 </a:t>
            </a: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console.log(</a:t>
            </a:r>
            <a:r>
              <a:rPr lang="en-US" altLang="zh-CN" dirty="0" err="1"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x+y</a:t>
            </a: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mn-ea"/>
              </a:rPr>
              <a:t>);</a:t>
            </a:r>
            <a:r>
              <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 </a:t>
            </a:r>
          </a:p>
          <a:p>
            <a:pPr defTabSz="381000">
              <a:lnSpc>
                <a:spcPct val="130000"/>
              </a:lnSpc>
              <a:buClr>
                <a:schemeClr val="folHlink"/>
              </a:buClr>
              <a:buSzPct val="60000"/>
              <a:buFont typeface="Wingdings" panose="05000000000000000000" pitchFamily="2" charset="2"/>
              <a:buNone/>
              <a:defRPr/>
            </a:pPr>
            <a:endParaRPr lang="en-US" altLang="zh-CN" dirty="0"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5" name="组合 4"/>
          <p:cNvGrpSpPr/>
          <p:nvPr/>
        </p:nvGrpSpPr>
        <p:grpSpPr>
          <a:xfrm>
            <a:off x="1279118" y="5848368"/>
            <a:ext cx="5937885" cy="452315"/>
            <a:chOff x="1496565" y="5977060"/>
            <a:chExt cx="5937885" cy="452315"/>
          </a:xfrm>
        </p:grpSpPr>
        <p:sp>
          <p:nvSpPr>
            <p:cNvPr id="6" name="圆角矩形 5"/>
            <p:cNvSpPr/>
            <p:nvPr/>
          </p:nvSpPr>
          <p:spPr bwMode="auto">
            <a:xfrm>
              <a:off x="1509666" y="6000750"/>
              <a:ext cx="500043" cy="428625"/>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latin typeface="Arial" panose="020B0604020202020204" pitchFamily="34" charset="0"/>
                <a:cs typeface="Arial" panose="020B0604020202020204" pitchFamily="34" charset="0"/>
              </a:endParaRPr>
            </a:p>
          </p:txBody>
        </p:sp>
        <p:sp>
          <p:nvSpPr>
            <p:cNvPr id="4" name="圆角矩形 3"/>
            <p:cNvSpPr/>
            <p:nvPr/>
          </p:nvSpPr>
          <p:spPr bwMode="auto">
            <a:xfrm>
              <a:off x="2068065" y="5977060"/>
              <a:ext cx="5366385" cy="452120"/>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r">
                <a:defRPr/>
              </a:pPr>
              <a:endParaRPr lang="zh-CN" altLang="en-US" dirty="0">
                <a:latin typeface="Arial" panose="020B0604020202020204" pitchFamily="34" charset="0"/>
                <a:cs typeface="Arial" panose="020B0604020202020204" pitchFamily="34" charset="0"/>
              </a:endParaRPr>
            </a:p>
          </p:txBody>
        </p:sp>
        <p:pic>
          <p:nvPicPr>
            <p:cNvPr id="16"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6565" y="6039254"/>
              <a:ext cx="571479" cy="342074"/>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9"/>
            <p:cNvSpPr txBox="1"/>
            <p:nvPr/>
          </p:nvSpPr>
          <p:spPr bwMode="auto">
            <a:xfrm>
              <a:off x="1845815" y="6020240"/>
              <a:ext cx="5588635" cy="337185"/>
            </a:xfrm>
            <a:prstGeom prst="rect">
              <a:avLst/>
            </a:prstGeom>
            <a:noFill/>
            <a:effectLst/>
          </p:spPr>
          <p:txBody>
            <a:bodyPr wrap="square">
              <a:spAutoFit/>
            </a:bodyPr>
            <a:lstStyle/>
            <a:p>
              <a:pPr algn="ctr">
                <a:defRPr/>
              </a:pPr>
              <a:r>
                <a:rPr lang="zh-CN" altLang="en-US" sz="1600" b="1" spc="300" dirty="0">
                  <a:solidFill>
                    <a:srgbClr val="FBFFFE"/>
                  </a:solidFill>
                  <a:latin typeface="Arial" panose="020B0604020202020204" pitchFamily="34" charset="0"/>
                  <a:ea typeface="微软雅黑" panose="020B0503020204020204" pitchFamily="34" charset="-122"/>
                  <a:cs typeface="Arial" panose="020B0604020202020204" pitchFamily="34" charset="0"/>
                </a:rPr>
                <a:t>演示</a:t>
              </a:r>
              <a:r>
                <a:rPr lang="zh-CN" altLang="en-US"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示例</a:t>
              </a:r>
              <a:r>
                <a:rPr lang="en-US" altLang="zh-CN"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17:箭头函数-</a:t>
              </a:r>
              <a:r>
                <a:rPr lang="zh-CN" altLang="en-US"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函数体</a:t>
              </a:r>
            </a:p>
          </p:txBody>
        </p:sp>
      </p:grpSp>
      <p:sp>
        <p:nvSpPr>
          <p:cNvPr id="2" name="灯片编号占位符 1"/>
          <p:cNvSpPr>
            <a:spLocks noGrp="1"/>
          </p:cNvSpPr>
          <p:nvPr>
            <p:ph type="sldNum" sz="quarter" idx="12"/>
          </p:nvPr>
        </p:nvSpPr>
        <p:spPr/>
        <p:txBody>
          <a:bodyPr/>
          <a:lstStyle/>
          <a:p>
            <a:fld id="{0C913308-F349-4B6D-A68A-DD1791B4A57B}" type="slidenum">
              <a:rPr lang="zh-CN" altLang="en-US" smtClean="0"/>
              <a:pPr/>
              <a:t>49</a:t>
            </a:fld>
            <a:r>
              <a:rPr lang="en-US" altLang="zh-CN" smtClean="0"/>
              <a:t>/59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本章任务</a:t>
            </a:r>
            <a:endParaRPr lang="zh-CN" altLang="en-US" dirty="0"/>
          </a:p>
        </p:txBody>
      </p:sp>
      <p:sp>
        <p:nvSpPr>
          <p:cNvPr id="3" name="内容占位符 2"/>
          <p:cNvSpPr>
            <a:spLocks noGrp="1"/>
          </p:cNvSpPr>
          <p:nvPr>
            <p:ph idx="13"/>
          </p:nvPr>
        </p:nvSpPr>
        <p:spPr/>
        <p:txBody>
          <a:bodyPr/>
          <a:lstStyle/>
          <a:p>
            <a:r>
              <a:rPr lang="zh-CN" altLang="en-US">
                <a:sym typeface="+mn-ea"/>
              </a:rPr>
              <a:t>弹出按钮下标</a:t>
            </a:r>
            <a:endParaRPr lang="zh-CN" altLang="en-US" smtClean="0">
              <a:sym typeface="+mn-ea"/>
            </a:endParaRPr>
          </a:p>
          <a:p>
            <a:r>
              <a:rPr lang="en-US" altLang="zh-CN">
                <a:sym typeface="+mn-ea"/>
              </a:rPr>
              <a:t>在控制台输出个人信息及朋友姓名</a:t>
            </a:r>
            <a:endParaRPr lang="zh-CN" altLang="en-US" smtClean="0">
              <a:sym typeface="+mn-ea"/>
            </a:endParaRPr>
          </a:p>
          <a:p>
            <a:r>
              <a:rPr lang="zh-CN" altLang="en-US">
                <a:sym typeface="+mn-ea"/>
              </a:rPr>
              <a:t>计算两数的乘积</a:t>
            </a:r>
          </a:p>
          <a:p>
            <a:r>
              <a:rPr lang="zh-CN" altLang="en-US">
                <a:sym typeface="+mn-ea"/>
              </a:rPr>
              <a:t>新增学员和显示学员信息</a:t>
            </a:r>
            <a:endParaRPr lang="zh-CN" altLang="en-US" dirty="0"/>
          </a:p>
        </p:txBody>
      </p:sp>
      <p:pic>
        <p:nvPicPr>
          <p:cNvPr id="6" name="图片 5" descr="图5.24 第一个按钮弹出下标效果图"/>
          <p:cNvPicPr>
            <a:picLocks noChangeAspect="1"/>
          </p:cNvPicPr>
          <p:nvPr/>
        </p:nvPicPr>
        <p:blipFill>
          <a:blip r:embed="rId2"/>
          <a:stretch>
            <a:fillRect/>
          </a:stretch>
        </p:blipFill>
        <p:spPr>
          <a:xfrm>
            <a:off x="810895" y="3001010"/>
            <a:ext cx="5835015" cy="1570355"/>
          </a:xfrm>
          <a:prstGeom prst="rect">
            <a:avLst/>
          </a:prstGeom>
          <a:ln>
            <a:solidFill>
              <a:schemeClr val="tx1"/>
            </a:solidFill>
          </a:ln>
        </p:spPr>
      </p:pic>
      <p:pic>
        <p:nvPicPr>
          <p:cNvPr id="8" name="图片 7"/>
          <p:cNvPicPr>
            <a:picLocks noChangeAspect="1"/>
          </p:cNvPicPr>
          <p:nvPr/>
        </p:nvPicPr>
        <p:blipFill>
          <a:blip r:embed="rId3"/>
          <a:stretch>
            <a:fillRect/>
          </a:stretch>
        </p:blipFill>
        <p:spPr>
          <a:xfrm>
            <a:off x="4384040" y="2196465"/>
            <a:ext cx="4086225" cy="1819910"/>
          </a:xfrm>
          <a:prstGeom prst="rect">
            <a:avLst/>
          </a:prstGeom>
          <a:ln>
            <a:solidFill>
              <a:schemeClr val="tx1"/>
            </a:solidFill>
          </a:ln>
        </p:spPr>
      </p:pic>
      <p:pic>
        <p:nvPicPr>
          <p:cNvPr id="10" name="图片 9"/>
          <p:cNvPicPr>
            <a:picLocks noChangeAspect="1"/>
          </p:cNvPicPr>
          <p:nvPr/>
        </p:nvPicPr>
        <p:blipFill>
          <a:blip r:embed="rId4"/>
          <a:stretch>
            <a:fillRect/>
          </a:stretch>
        </p:blipFill>
        <p:spPr>
          <a:xfrm>
            <a:off x="1021080" y="3011170"/>
            <a:ext cx="3219450" cy="835660"/>
          </a:xfrm>
          <a:prstGeom prst="rect">
            <a:avLst/>
          </a:prstGeom>
          <a:ln>
            <a:solidFill>
              <a:schemeClr val="tx1"/>
            </a:solidFill>
          </a:ln>
        </p:spPr>
      </p:pic>
      <p:pic>
        <p:nvPicPr>
          <p:cNvPr id="12" name="图片 11" descr="图5.42 点击显示学员信息效果图"/>
          <p:cNvPicPr>
            <a:picLocks noChangeAspect="1"/>
          </p:cNvPicPr>
          <p:nvPr/>
        </p:nvPicPr>
        <p:blipFill>
          <a:blip r:embed="rId5"/>
          <a:stretch>
            <a:fillRect/>
          </a:stretch>
        </p:blipFill>
        <p:spPr>
          <a:xfrm>
            <a:off x="1397635" y="4554855"/>
            <a:ext cx="4091305" cy="1303020"/>
          </a:xfrm>
          <a:prstGeom prst="rect">
            <a:avLst/>
          </a:prstGeom>
          <a:ln>
            <a:solidFill>
              <a:schemeClr val="tx1"/>
            </a:solidFill>
          </a:ln>
        </p:spPr>
      </p:pic>
      <p:sp>
        <p:nvSpPr>
          <p:cNvPr id="4" name="灯片编号占位符 3"/>
          <p:cNvSpPr>
            <a:spLocks noGrp="1"/>
          </p:cNvSpPr>
          <p:nvPr>
            <p:ph type="sldNum" sz="quarter" idx="12"/>
          </p:nvPr>
        </p:nvSpPr>
        <p:spPr/>
        <p:txBody>
          <a:bodyPr/>
          <a:lstStyle/>
          <a:p>
            <a:fld id="{0C913308-F349-4B6D-A68A-DD1791B4A57B}" type="slidenum">
              <a:rPr lang="zh-CN" altLang="en-US" smtClean="0"/>
              <a:pPr/>
              <a:t>5</a:t>
            </a:fld>
            <a:r>
              <a:rPr lang="en-US" altLang="zh-CN" smtClean="0"/>
              <a:t>/59</a:t>
            </a:r>
            <a:endParaRPr lang="zh-CN" altLang="en-US" dirty="0"/>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7635" y="2965388"/>
            <a:ext cx="44577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nodeType="clickEffect">
                                  <p:stCondLst>
                                    <p:cond delay="0"/>
                                  </p:stCondLst>
                                  <p:childTnLst>
                                    <p:animEffect transition="out" filter="wipe(left)">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par>
                                <p:cTn id="12" presetID="22" presetClass="entr" presetSubtype="8"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xit" presetSubtype="8" fill="hold" nodeType="clickEffect">
                                  <p:stCondLst>
                                    <p:cond delay="0"/>
                                  </p:stCondLst>
                                  <p:childTnLst>
                                    <p:animEffect transition="out" filter="wipe(left)">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left)">
                                      <p:cBhvr>
                                        <p:cTn id="23" dur="500"/>
                                        <p:tgtEl>
                                          <p:spTgt spid="3">
                                            <p:txEl>
                                              <p:pRg st="2" end="2"/>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xit" presetSubtype="8" fill="hold" nodeType="clickEffect">
                                  <p:stCondLst>
                                    <p:cond delay="0"/>
                                  </p:stCondLst>
                                  <p:childTnLst>
                                    <p:animEffect transition="out" filter="wipe(left)">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wipe(left)">
                                      <p:cBhvr>
                                        <p:cTn id="35" dur="500"/>
                                        <p:tgtEl>
                                          <p:spTgt spid="3">
                                            <p:txEl>
                                              <p:pRg st="3" end="3"/>
                                            </p:txEl>
                                          </p:spTgt>
                                        </p:tgtEl>
                                      </p:cBhvr>
                                    </p:animEffect>
                                  </p:childTnLst>
                                </p:cTn>
                              </p:par>
                            </p:childTnLst>
                          </p:cTn>
                        </p:par>
                        <p:par>
                          <p:cTn id="36" fill="hold">
                            <p:stCondLst>
                              <p:cond delay="1000"/>
                            </p:stCondLst>
                            <p:childTnLst>
                              <p:par>
                                <p:cTn id="37" presetID="22" presetClass="entr" presetSubtype="8" fill="hold" nodeType="afterEffect">
                                  <p:stCondLst>
                                    <p:cond delay="0"/>
                                  </p:stCondLst>
                                  <p:childTnLst>
                                    <p:set>
                                      <p:cBhvr>
                                        <p:cTn id="38" dur="1" fill="hold">
                                          <p:stCondLst>
                                            <p:cond delay="0"/>
                                          </p:stCondLst>
                                        </p:cTn>
                                        <p:tgtEl>
                                          <p:spTgt spid="1026"/>
                                        </p:tgtEl>
                                        <p:attrNameLst>
                                          <p:attrName>style.visibility</p:attrName>
                                        </p:attrNameLst>
                                      </p:cBhvr>
                                      <p:to>
                                        <p:strVal val="visible"/>
                                      </p:to>
                                    </p:set>
                                    <p:animEffect transition="in" filter="wipe(left)">
                                      <p:cBhvr>
                                        <p:cTn id="39" dur="500"/>
                                        <p:tgtEl>
                                          <p:spTgt spid="1026"/>
                                        </p:tgtEl>
                                      </p:cBhvr>
                                    </p:animEffect>
                                  </p:childTnLst>
                                </p:cTn>
                              </p:par>
                              <p:par>
                                <p:cTn id="40" presetID="22" presetClass="entr" presetSubtype="8"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82" name="Rectangle 6"/>
          <p:cNvSpPr>
            <a:spLocks noGrp="1" noChangeArrowheads="1"/>
          </p:cNvSpPr>
          <p:nvPr>
            <p:ph type="title"/>
          </p:nvPr>
        </p:nvSpPr>
        <p:spPr/>
        <p:txBody>
          <a:bodyPr/>
          <a:lstStyle/>
          <a:p>
            <a:r>
              <a:rPr lang="zh-CN" altLang="en-US">
                <a:sym typeface="+mn-ea"/>
              </a:rPr>
              <a:t>箭头函数</a:t>
            </a:r>
            <a:r>
              <a:rPr lang="en-US" altLang="zh-CN">
                <a:sym typeface="+mn-ea"/>
              </a:rPr>
              <a:t>-this</a:t>
            </a:r>
            <a:r>
              <a:rPr lang="zh-CN" altLang="en-US">
                <a:sym typeface="+mn-ea"/>
              </a:rPr>
              <a:t>出现的原因</a:t>
            </a:r>
            <a:endParaRPr lang="zh-CN" altLang="en-US" dirty="0"/>
          </a:p>
        </p:txBody>
      </p:sp>
      <p:sp>
        <p:nvSpPr>
          <p:cNvPr id="510980" name="Rectangle 4"/>
          <p:cNvSpPr>
            <a:spLocks noGrp="1" noChangeArrowheads="1"/>
          </p:cNvSpPr>
          <p:nvPr>
            <p:ph idx="13"/>
          </p:nvPr>
        </p:nvSpPr>
        <p:spPr/>
        <p:txBody>
          <a:bodyPr/>
          <a:lstStyle/>
          <a:p>
            <a:r>
              <a:rPr lang="zh-CN" altLang="en-US" dirty="0">
                <a:sym typeface="+mn-ea"/>
              </a:rPr>
              <a:t>在</a:t>
            </a:r>
            <a:r>
              <a:rPr lang="en-US" altLang="zh-CN" dirty="0">
                <a:sym typeface="+mn-ea"/>
              </a:rPr>
              <a:t>ES6</a:t>
            </a:r>
            <a:r>
              <a:rPr lang="zh-CN" altLang="en-US" dirty="0">
                <a:sym typeface="+mn-ea"/>
              </a:rPr>
              <a:t>中，为什么会出现箭头函数this？</a:t>
            </a:r>
          </a:p>
          <a:p>
            <a:pPr lvl="1"/>
            <a:r>
              <a:rPr lang="zh-CN" altLang="en-US" sz="2000" dirty="0">
                <a:sym typeface="+mn-ea"/>
              </a:rPr>
              <a:t>解决了匿名函数this指向的问题</a:t>
            </a:r>
            <a:endParaRPr lang="zh-CN" altLang="en-US" sz="2000" dirty="0"/>
          </a:p>
          <a:p>
            <a:pPr lvl="1"/>
            <a:r>
              <a:rPr lang="zh-CN" altLang="en-US" sz="2000" dirty="0" smtClean="0">
                <a:solidFill>
                  <a:srgbClr val="C00000"/>
                </a:solidFill>
                <a:sym typeface="+mn-ea"/>
              </a:rPr>
              <a:t>setTimeout</a:t>
            </a:r>
            <a:r>
              <a:rPr lang="en-US" altLang="zh-CN" sz="2000" dirty="0" smtClean="0">
                <a:solidFill>
                  <a:srgbClr val="C00000"/>
                </a:solidFill>
                <a:sym typeface="+mn-ea"/>
              </a:rPr>
              <a:t>()</a:t>
            </a:r>
            <a:r>
              <a:rPr lang="zh-CN" altLang="en-US" sz="2000" dirty="0" smtClean="0">
                <a:solidFill>
                  <a:srgbClr val="C00000"/>
                </a:solidFill>
                <a:sym typeface="+mn-ea"/>
              </a:rPr>
              <a:t>和setInterval</a:t>
            </a:r>
            <a:r>
              <a:rPr lang="en-US" altLang="zh-CN" sz="2000" dirty="0" smtClean="0">
                <a:solidFill>
                  <a:srgbClr val="C00000"/>
                </a:solidFill>
                <a:sym typeface="+mn-ea"/>
              </a:rPr>
              <a:t>()</a:t>
            </a:r>
            <a:r>
              <a:rPr lang="zh-CN" altLang="en-US" sz="2000" dirty="0" smtClean="0">
                <a:solidFill>
                  <a:srgbClr val="C00000"/>
                </a:solidFill>
                <a:sym typeface="+mn-ea"/>
              </a:rPr>
              <a:t>函数中</a:t>
            </a:r>
            <a:r>
              <a:rPr lang="zh-CN" altLang="en-US" sz="2000" dirty="0">
                <a:solidFill>
                  <a:srgbClr val="C00000"/>
                </a:solidFill>
                <a:sym typeface="+mn-ea"/>
              </a:rPr>
              <a:t>使用</a:t>
            </a:r>
            <a:r>
              <a:rPr lang="zh-CN" altLang="en-US" sz="2000" dirty="0" smtClean="0">
                <a:solidFill>
                  <a:srgbClr val="C00000"/>
                </a:solidFill>
                <a:sym typeface="+mn-ea"/>
              </a:rPr>
              <a:t>this所</a:t>
            </a:r>
            <a:r>
              <a:rPr lang="zh-CN" altLang="en-US" sz="2000" dirty="0">
                <a:solidFill>
                  <a:srgbClr val="C00000"/>
                </a:solidFill>
                <a:sym typeface="+mn-ea"/>
              </a:rPr>
              <a:t>造成的问题</a:t>
            </a:r>
            <a:endParaRPr lang="zh-CN" altLang="zh-CN" dirty="0" smtClean="0">
              <a:solidFill>
                <a:srgbClr val="C00000"/>
              </a:solidFill>
            </a:endParaRPr>
          </a:p>
          <a:p>
            <a:endParaRPr lang="zh-CN" altLang="zh-CN" dirty="0" smtClean="0"/>
          </a:p>
          <a:p>
            <a:endParaRPr lang="zh-CN" altLang="en-US" dirty="0"/>
          </a:p>
        </p:txBody>
      </p:sp>
      <p:pic>
        <p:nvPicPr>
          <p:cNvPr id="103" name="图片 102" descr="思考"/>
          <p:cNvPicPr>
            <a:picLocks noChangeAspect="1"/>
          </p:cNvPicPr>
          <p:nvPr/>
        </p:nvPicPr>
        <p:blipFill>
          <a:blip r:embed="rId3" cstate="print"/>
          <a:stretch>
            <a:fillRect/>
          </a:stretch>
        </p:blipFill>
        <p:spPr>
          <a:xfrm>
            <a:off x="-6985" y="676275"/>
            <a:ext cx="1800000" cy="448069"/>
          </a:xfrm>
          <a:prstGeom prst="rect">
            <a:avLst/>
          </a:prstGeom>
          <a:ln>
            <a:noFill/>
          </a:ln>
        </p:spPr>
      </p:pic>
      <p:pic>
        <p:nvPicPr>
          <p:cNvPr id="12" name="图片 11" descr="示例"/>
          <p:cNvPicPr>
            <a:picLocks noChangeAspect="1"/>
          </p:cNvPicPr>
          <p:nvPr/>
        </p:nvPicPr>
        <p:blipFill>
          <a:blip r:embed="rId4" cstate="print"/>
          <a:stretch>
            <a:fillRect/>
          </a:stretch>
        </p:blipFill>
        <p:spPr>
          <a:xfrm>
            <a:off x="6087" y="2420888"/>
            <a:ext cx="1800000" cy="448069"/>
          </a:xfrm>
          <a:prstGeom prst="rect">
            <a:avLst/>
          </a:prstGeom>
          <a:ln>
            <a:noFill/>
          </a:ln>
        </p:spPr>
      </p:pic>
      <p:sp>
        <p:nvSpPr>
          <p:cNvPr id="3" name="AutoShape 8"/>
          <p:cNvSpPr>
            <a:spLocks noChangeArrowheads="1"/>
          </p:cNvSpPr>
          <p:nvPr/>
        </p:nvSpPr>
        <p:spPr bwMode="auto">
          <a:xfrm>
            <a:off x="1979712" y="2499995"/>
            <a:ext cx="6292850" cy="3392805"/>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function Timer() {</a:t>
            </a:r>
          </a:p>
          <a:p>
            <a:pPr defTabSz="381000">
              <a:lnSpc>
                <a:spcPct val="130000"/>
              </a:lnSpc>
              <a:buClr>
                <a:schemeClr val="folHlink"/>
              </a:buClr>
              <a:buSzPct val="60000"/>
              <a:buFont typeface="Wingdings" panose="05000000000000000000" pitchFamily="2" charset="2"/>
              <a:buNone/>
              <a:defRPr/>
            </a:pPr>
            <a:r>
              <a:rPr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    this.s1 = 0;this.s2 = 0;</a:t>
            </a:r>
          </a:p>
          <a:p>
            <a:pPr defTabSz="381000">
              <a:lnSpc>
                <a:spcPct val="130000"/>
              </a:lnSpc>
              <a:buClr>
                <a:schemeClr val="folHlink"/>
              </a:buClr>
              <a:buSzPct val="60000"/>
              <a:buFont typeface="Wingdings" panose="05000000000000000000" pitchFamily="2" charset="2"/>
              <a:buNone/>
              <a:defRPr/>
            </a:pPr>
            <a:r>
              <a:rPr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    </a:t>
            </a:r>
            <a:r>
              <a:rPr dirty="0" smtClean="0">
                <a:solidFill>
                  <a:srgbClr val="C00000"/>
                </a:solidFill>
                <a:latin typeface="Arial" panose="020B0604020202020204" pitchFamily="34" charset="0"/>
                <a:ea typeface="微软雅黑" panose="020B0503020204020204" pitchFamily="34" charset="-122"/>
                <a:cs typeface="Arial" panose="020B0604020202020204" pitchFamily="34" charset="0"/>
              </a:rPr>
              <a:t>// </a:t>
            </a:r>
            <a:r>
              <a:rPr dirty="0" err="1" smtClean="0">
                <a:solidFill>
                  <a:srgbClr val="C00000"/>
                </a:solidFill>
                <a:latin typeface="Arial" panose="020B0604020202020204" pitchFamily="34" charset="0"/>
                <a:ea typeface="微软雅黑" panose="020B0503020204020204" pitchFamily="34" charset="-122"/>
                <a:cs typeface="Arial" panose="020B0604020202020204" pitchFamily="34" charset="0"/>
              </a:rPr>
              <a:t>箭头函数</a:t>
            </a:r>
            <a:r>
              <a:rPr dirty="0" smtClean="0">
                <a:solidFill>
                  <a:srgbClr val="C00000"/>
                </a:solidFill>
                <a:latin typeface="Arial" panose="020B0604020202020204" pitchFamily="34" charset="0"/>
                <a:ea typeface="微软雅黑" panose="020B0503020204020204" pitchFamily="34" charset="-122"/>
                <a:cs typeface="Arial" panose="020B0604020202020204" pitchFamily="34" charset="0"/>
              </a:rPr>
              <a:t> </a:t>
            </a:r>
          </a:p>
          <a:p>
            <a:pPr defTabSz="381000">
              <a:lnSpc>
                <a:spcPct val="130000"/>
              </a:lnSpc>
              <a:buClr>
                <a:schemeClr val="folHlink"/>
              </a:buClr>
              <a:buSzPct val="60000"/>
              <a:buFont typeface="Wingdings" panose="05000000000000000000" pitchFamily="2" charset="2"/>
              <a:buNone/>
              <a:defRPr/>
            </a:pPr>
            <a:r>
              <a:rPr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    </a:t>
            </a:r>
            <a:r>
              <a:rPr dirty="0" err="1"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setInterval</a:t>
            </a:r>
            <a:r>
              <a:rPr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 =&gt; this.s1++, 1000);</a:t>
            </a:r>
          </a:p>
          <a:p>
            <a:pPr defTabSz="381000">
              <a:lnSpc>
                <a:spcPct val="130000"/>
              </a:lnSpc>
              <a:buClr>
                <a:schemeClr val="folHlink"/>
              </a:buClr>
              <a:buSzPct val="60000"/>
              <a:buFont typeface="Wingdings" panose="05000000000000000000" pitchFamily="2" charset="2"/>
              <a:buNone/>
              <a:defRPr/>
            </a:pPr>
            <a:r>
              <a:rPr dirty="0" smtClean="0">
                <a:solidFill>
                  <a:srgbClr val="C00000"/>
                </a:solidFill>
                <a:latin typeface="Arial" panose="020B0604020202020204" pitchFamily="34" charset="0"/>
                <a:ea typeface="微软雅黑" panose="020B0503020204020204" pitchFamily="34" charset="-122"/>
                <a:cs typeface="Arial" panose="020B0604020202020204" pitchFamily="34" charset="0"/>
                <a:sym typeface="+mn-ea"/>
              </a:rPr>
              <a:t>   // </a:t>
            </a:r>
            <a:r>
              <a:rPr lang="zh-CN" dirty="0" smtClean="0">
                <a:solidFill>
                  <a:srgbClr val="C00000"/>
                </a:solidFill>
                <a:latin typeface="Arial" panose="020B0604020202020204" pitchFamily="34" charset="0"/>
                <a:ea typeface="微软雅黑" panose="020B0503020204020204" pitchFamily="34" charset="-122"/>
                <a:cs typeface="Arial" panose="020B0604020202020204" pitchFamily="34" charset="0"/>
                <a:sym typeface="+mn-ea"/>
              </a:rPr>
              <a:t>普通函数</a:t>
            </a:r>
            <a:r>
              <a:rPr dirty="0" smtClean="0">
                <a:solidFill>
                  <a:srgbClr val="C00000"/>
                </a:solidFill>
                <a:latin typeface="Arial" panose="020B0604020202020204" pitchFamily="34" charset="0"/>
                <a:ea typeface="微软雅黑" panose="020B0503020204020204" pitchFamily="34" charset="-122"/>
                <a:cs typeface="Arial" panose="020B0604020202020204" pitchFamily="34" charset="0"/>
                <a:sym typeface="+mn-ea"/>
              </a:rPr>
              <a:t> </a:t>
            </a:r>
            <a:endParaRPr dirty="0" smtClean="0">
              <a:solidFill>
                <a:srgbClr val="C00000"/>
              </a:solidFill>
              <a:latin typeface="Arial" panose="020B0604020202020204" pitchFamily="34" charset="0"/>
              <a:ea typeface="微软雅黑" panose="020B0503020204020204" pitchFamily="34" charset="-122"/>
              <a:cs typeface="Arial" panose="020B0604020202020204" pitchFamily="34" charset="0"/>
            </a:endParaRPr>
          </a:p>
          <a:p>
            <a:pPr defTabSz="381000">
              <a:lnSpc>
                <a:spcPct val="130000"/>
              </a:lnSpc>
              <a:buClr>
                <a:schemeClr val="folHlink"/>
              </a:buClr>
              <a:buSzPct val="60000"/>
              <a:buFont typeface="Wingdings" panose="05000000000000000000" pitchFamily="2" charset="2"/>
              <a:buNone/>
              <a:defRPr/>
            </a:pPr>
            <a:r>
              <a:rPr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    </a:t>
            </a:r>
            <a:r>
              <a:rPr dirty="0" err="1"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setInterval</a:t>
            </a:r>
            <a:r>
              <a:rPr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(function () {  this.s2++;    }, 1000);}</a:t>
            </a:r>
          </a:p>
          <a:p>
            <a:pPr defTabSz="381000">
              <a:lnSpc>
                <a:spcPct val="130000"/>
              </a:lnSpc>
              <a:buClr>
                <a:schemeClr val="folHlink"/>
              </a:buClr>
              <a:buSzPct val="60000"/>
              <a:buFont typeface="Wingdings" panose="05000000000000000000" pitchFamily="2" charset="2"/>
              <a:buNone/>
              <a:defRPr/>
            </a:pPr>
            <a:r>
              <a:rPr dirty="0" err="1"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var</a:t>
            </a:r>
            <a:r>
              <a:rPr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 timer = new Timer();</a:t>
            </a:r>
          </a:p>
          <a:p>
            <a:pPr defTabSz="381000">
              <a:lnSpc>
                <a:spcPct val="130000"/>
              </a:lnSpc>
              <a:buClr>
                <a:schemeClr val="folHlink"/>
              </a:buClr>
              <a:buSzPct val="60000"/>
              <a:buFont typeface="Wingdings" panose="05000000000000000000" pitchFamily="2" charset="2"/>
              <a:buNone/>
              <a:defRPr/>
            </a:pPr>
            <a:r>
              <a:rPr dirty="0" err="1"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setTimeout</a:t>
            </a:r>
            <a:r>
              <a:rPr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 =&gt; console.log('s1: ', timer.s1), 3100);// s1: 3</a:t>
            </a:r>
          </a:p>
          <a:p>
            <a:pPr defTabSz="381000">
              <a:lnSpc>
                <a:spcPct val="130000"/>
              </a:lnSpc>
              <a:buClr>
                <a:schemeClr val="folHlink"/>
              </a:buClr>
              <a:buSzPct val="60000"/>
              <a:buFont typeface="Wingdings" panose="05000000000000000000" pitchFamily="2" charset="2"/>
              <a:buNone/>
              <a:defRPr/>
            </a:pPr>
            <a:r>
              <a:rPr dirty="0" err="1"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setTimeout</a:t>
            </a:r>
            <a:r>
              <a:rPr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 =&gt; console.log('s2: ', timer.s2), 3100);// s2: 0</a:t>
            </a:r>
          </a:p>
          <a:p>
            <a:pPr defTabSz="381000">
              <a:lnSpc>
                <a:spcPct val="130000"/>
              </a:lnSpc>
              <a:buClr>
                <a:schemeClr val="folHlink"/>
              </a:buClr>
              <a:buSzPct val="60000"/>
              <a:buFont typeface="Wingdings" panose="05000000000000000000" pitchFamily="2" charset="2"/>
              <a:buNone/>
              <a:defRPr/>
            </a:pPr>
            <a:endParaRPr lang="en-US" altLang="zh-CN"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5" name="组合 4"/>
          <p:cNvGrpSpPr/>
          <p:nvPr/>
        </p:nvGrpSpPr>
        <p:grpSpPr>
          <a:xfrm>
            <a:off x="2339752" y="5949280"/>
            <a:ext cx="5937885" cy="452315"/>
            <a:chOff x="1496565" y="5977060"/>
            <a:chExt cx="5937885" cy="452315"/>
          </a:xfrm>
        </p:grpSpPr>
        <p:sp>
          <p:nvSpPr>
            <p:cNvPr id="6" name="圆角矩形 5"/>
            <p:cNvSpPr/>
            <p:nvPr/>
          </p:nvSpPr>
          <p:spPr bwMode="auto">
            <a:xfrm>
              <a:off x="1509666" y="6000750"/>
              <a:ext cx="500043" cy="428625"/>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latin typeface="Arial" panose="020B0604020202020204" pitchFamily="34" charset="0"/>
                <a:cs typeface="Arial" panose="020B0604020202020204" pitchFamily="34" charset="0"/>
              </a:endParaRPr>
            </a:p>
          </p:txBody>
        </p:sp>
        <p:sp>
          <p:nvSpPr>
            <p:cNvPr id="4" name="圆角矩形 3"/>
            <p:cNvSpPr/>
            <p:nvPr/>
          </p:nvSpPr>
          <p:spPr bwMode="auto">
            <a:xfrm>
              <a:off x="2068065" y="5977060"/>
              <a:ext cx="5366385" cy="452120"/>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r">
                <a:defRPr/>
              </a:pPr>
              <a:endParaRPr lang="zh-CN" altLang="en-US" dirty="0">
                <a:latin typeface="Arial" panose="020B0604020202020204" pitchFamily="34" charset="0"/>
                <a:cs typeface="Arial" panose="020B0604020202020204" pitchFamily="34" charset="0"/>
              </a:endParaRPr>
            </a:p>
          </p:txBody>
        </p:sp>
        <p:pic>
          <p:nvPicPr>
            <p:cNvPr id="2" name="Picture 8" descr="说话气泡n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6565" y="6039254"/>
              <a:ext cx="571479" cy="342074"/>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9"/>
            <p:cNvSpPr txBox="1"/>
            <p:nvPr/>
          </p:nvSpPr>
          <p:spPr bwMode="auto">
            <a:xfrm>
              <a:off x="1845815" y="6020240"/>
              <a:ext cx="5588635" cy="337185"/>
            </a:xfrm>
            <a:prstGeom prst="rect">
              <a:avLst/>
            </a:prstGeom>
            <a:noFill/>
            <a:effectLst/>
          </p:spPr>
          <p:txBody>
            <a:bodyPr wrap="square">
              <a:spAutoFit/>
            </a:bodyPr>
            <a:lstStyle/>
            <a:p>
              <a:pPr algn="ctr">
                <a:defRPr/>
              </a:pPr>
              <a:r>
                <a:rPr lang="zh-CN" altLang="en-US" sz="1600" b="1" spc="300" dirty="0">
                  <a:solidFill>
                    <a:srgbClr val="FBFFFE"/>
                  </a:solidFill>
                  <a:latin typeface="Arial" panose="020B0604020202020204" pitchFamily="34" charset="0"/>
                  <a:ea typeface="微软雅黑" panose="020B0503020204020204" pitchFamily="34" charset="-122"/>
                  <a:cs typeface="Arial" panose="020B0604020202020204" pitchFamily="34" charset="0"/>
                </a:rPr>
                <a:t>演示</a:t>
              </a:r>
              <a:r>
                <a:rPr lang="zh-CN" altLang="en-US"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示例</a:t>
              </a:r>
              <a:r>
                <a:rPr lang="en-US" altLang="zh-CN"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18:</a:t>
              </a:r>
              <a:r>
                <a:rPr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箭头函数-this出现的原因</a:t>
              </a:r>
            </a:p>
          </p:txBody>
        </p:sp>
      </p:grpSp>
      <p:sp>
        <p:nvSpPr>
          <p:cNvPr id="9" name="灯片编号占位符 8"/>
          <p:cNvSpPr>
            <a:spLocks noGrp="1"/>
          </p:cNvSpPr>
          <p:nvPr>
            <p:ph type="sldNum" sz="quarter" idx="12"/>
          </p:nvPr>
        </p:nvSpPr>
        <p:spPr/>
        <p:txBody>
          <a:bodyPr/>
          <a:lstStyle/>
          <a:p>
            <a:fld id="{0C913308-F349-4B6D-A68A-DD1791B4A57B}" type="slidenum">
              <a:rPr lang="zh-CN" altLang="en-US" smtClean="0"/>
              <a:pPr/>
              <a:t>50</a:t>
            </a:fld>
            <a:r>
              <a:rPr lang="en-US" altLang="zh-CN" smtClean="0"/>
              <a:t>/59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0980">
                                            <p:txEl>
                                              <p:pRg st="1" end="1"/>
                                            </p:txEl>
                                          </p:spTgt>
                                        </p:tgtEl>
                                        <p:attrNameLst>
                                          <p:attrName>style.visibility</p:attrName>
                                        </p:attrNameLst>
                                      </p:cBhvr>
                                      <p:to>
                                        <p:strVal val="visible"/>
                                      </p:to>
                                    </p:set>
                                    <p:animEffect transition="in" filter="wipe(left)">
                                      <p:cBhvr>
                                        <p:cTn id="7" dur="500"/>
                                        <p:tgtEl>
                                          <p:spTgt spid="510980">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10980">
                                            <p:txEl>
                                              <p:pRg st="2" end="2"/>
                                            </p:txEl>
                                          </p:spTgt>
                                        </p:tgtEl>
                                        <p:attrNameLst>
                                          <p:attrName>style.visibility</p:attrName>
                                        </p:attrNameLst>
                                      </p:cBhvr>
                                      <p:to>
                                        <p:strVal val="visible"/>
                                      </p:to>
                                    </p:set>
                                    <p:animEffect transition="in" filter="wipe(left)">
                                      <p:cBhvr>
                                        <p:cTn id="10" dur="500"/>
                                        <p:tgtEl>
                                          <p:spTgt spid="510980">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82" name="Rectangle 6"/>
          <p:cNvSpPr>
            <a:spLocks noGrp="1" noChangeArrowheads="1"/>
          </p:cNvSpPr>
          <p:nvPr>
            <p:ph type="title"/>
          </p:nvPr>
        </p:nvSpPr>
        <p:spPr/>
        <p:txBody>
          <a:bodyPr/>
          <a:lstStyle/>
          <a:p>
            <a:r>
              <a:rPr lang="zh-CN" altLang="en-US">
                <a:sym typeface="+mn-ea"/>
              </a:rPr>
              <a:t>箭头函数</a:t>
            </a:r>
            <a:r>
              <a:rPr lang="en-US" altLang="zh-CN">
                <a:sym typeface="+mn-ea"/>
              </a:rPr>
              <a:t>-this</a:t>
            </a:r>
            <a:r>
              <a:rPr lang="zh-CN" altLang="en-US">
                <a:sym typeface="+mn-ea"/>
              </a:rPr>
              <a:t>区别及使用</a:t>
            </a:r>
            <a:endParaRPr lang="zh-CN" altLang="en-US" dirty="0"/>
          </a:p>
        </p:txBody>
      </p:sp>
      <p:sp>
        <p:nvSpPr>
          <p:cNvPr id="510980" name="Rectangle 4"/>
          <p:cNvSpPr>
            <a:spLocks noGrp="1" noChangeArrowheads="1"/>
          </p:cNvSpPr>
          <p:nvPr>
            <p:ph idx="13"/>
          </p:nvPr>
        </p:nvSpPr>
        <p:spPr/>
        <p:txBody>
          <a:bodyPr/>
          <a:lstStyle/>
          <a:p>
            <a:pPr lvl="0"/>
            <a:r>
              <a:rPr lang="en-US" altLang="zh-CN" sz="2000" dirty="0" err="1" smtClean="0">
                <a:sym typeface="+mn-ea"/>
              </a:rPr>
              <a:t>箭头函数的</a:t>
            </a:r>
            <a:r>
              <a:rPr lang="en-US" altLang="zh-CN" sz="2000" dirty="0" err="1">
                <a:sym typeface="+mn-ea"/>
              </a:rPr>
              <a:t>this不是调用的时候决定的</a:t>
            </a:r>
            <a:r>
              <a:rPr lang="en-US" altLang="zh-CN" sz="2000" dirty="0" err="1" smtClean="0">
                <a:sym typeface="+mn-ea"/>
              </a:rPr>
              <a:t>，而是在定义的时候</a:t>
            </a:r>
            <a:r>
              <a:rPr lang="en-US" altLang="zh-CN" sz="2000" dirty="0" err="1" smtClean="0">
                <a:solidFill>
                  <a:srgbClr val="C00000"/>
                </a:solidFill>
                <a:sym typeface="+mn-ea"/>
              </a:rPr>
              <a:t>处在的对象就是它的this</a:t>
            </a:r>
            <a:endParaRPr lang="en-US" altLang="zh-CN" sz="2000" dirty="0" smtClean="0">
              <a:solidFill>
                <a:srgbClr val="C00000"/>
              </a:solidFill>
              <a:sym typeface="+mn-ea"/>
            </a:endParaRPr>
          </a:p>
          <a:p>
            <a:pPr lvl="0"/>
            <a:r>
              <a:rPr lang="en-US" altLang="zh-CN" sz="2000" dirty="0" err="1" smtClean="0">
                <a:sym typeface="+mn-ea"/>
              </a:rPr>
              <a:t>扩展理解</a:t>
            </a:r>
            <a:r>
              <a:rPr lang="en-US" altLang="zh-CN" sz="2000" dirty="0" smtClean="0">
                <a:sym typeface="+mn-ea"/>
              </a:rPr>
              <a:t> </a:t>
            </a:r>
            <a:endParaRPr lang="en-US" altLang="zh-CN" sz="2000" dirty="0" smtClean="0"/>
          </a:p>
          <a:p>
            <a:pPr lvl="1"/>
            <a:r>
              <a:rPr lang="en-US" altLang="zh-CN" sz="2000" dirty="0" err="1" smtClean="0">
                <a:sym typeface="+mn-ea"/>
              </a:rPr>
              <a:t>箭头函数的this</a:t>
            </a:r>
            <a:r>
              <a:rPr lang="zh-CN" altLang="en-US" sz="2000" dirty="0" smtClean="0">
                <a:sym typeface="+mn-ea"/>
              </a:rPr>
              <a:t>判断</a:t>
            </a:r>
            <a:r>
              <a:rPr lang="en-US" altLang="zh-CN" sz="2000" dirty="0" err="1" smtClean="0">
                <a:sym typeface="+mn-ea"/>
              </a:rPr>
              <a:t>外层是否有函数</a:t>
            </a:r>
            <a:endParaRPr lang="en-US" altLang="zh-CN" sz="2000" dirty="0" smtClean="0">
              <a:sym typeface="+mn-ea"/>
            </a:endParaRPr>
          </a:p>
          <a:p>
            <a:pPr lvl="2"/>
            <a:r>
              <a:rPr lang="en-US" altLang="zh-CN" sz="1800" dirty="0" err="1" smtClean="0">
                <a:sym typeface="+mn-ea"/>
              </a:rPr>
              <a:t>如果有</a:t>
            </a:r>
            <a:r>
              <a:rPr lang="en-US" altLang="zh-CN" sz="1800" dirty="0" err="1">
                <a:sym typeface="+mn-ea"/>
              </a:rPr>
              <a:t>，外层函数的this就是内部箭头函数的</a:t>
            </a:r>
            <a:r>
              <a:rPr lang="en-US" altLang="zh-CN" sz="1800" dirty="0" err="1" smtClean="0">
                <a:sym typeface="+mn-ea"/>
              </a:rPr>
              <a:t>this</a:t>
            </a:r>
            <a:endParaRPr lang="en-US" altLang="zh-CN" sz="1800" dirty="0" smtClean="0">
              <a:sym typeface="+mn-ea"/>
            </a:endParaRPr>
          </a:p>
          <a:p>
            <a:pPr lvl="2"/>
            <a:r>
              <a:rPr lang="en-US" altLang="zh-CN" sz="1800" dirty="0" err="1" smtClean="0">
                <a:solidFill>
                  <a:srgbClr val="C00000"/>
                </a:solidFill>
                <a:sym typeface="+mn-ea"/>
              </a:rPr>
              <a:t>如果没有</a:t>
            </a:r>
            <a:r>
              <a:rPr lang="en-US" altLang="zh-CN" sz="1800" dirty="0" err="1">
                <a:solidFill>
                  <a:srgbClr val="C00000"/>
                </a:solidFill>
                <a:sym typeface="+mn-ea"/>
              </a:rPr>
              <a:t>，则</a:t>
            </a:r>
            <a:r>
              <a:rPr lang="en-US" altLang="zh-CN" sz="1800" dirty="0" err="1" smtClean="0">
                <a:solidFill>
                  <a:srgbClr val="C00000"/>
                </a:solidFill>
                <a:sym typeface="+mn-ea"/>
              </a:rPr>
              <a:t>this</a:t>
            </a:r>
            <a:r>
              <a:rPr lang="zh-CN" altLang="en-US" sz="1800" dirty="0" smtClean="0">
                <a:solidFill>
                  <a:srgbClr val="C00000"/>
                </a:solidFill>
                <a:sym typeface="+mn-ea"/>
              </a:rPr>
              <a:t>是</a:t>
            </a:r>
            <a:r>
              <a:rPr lang="en-US" altLang="zh-CN" sz="1800" dirty="0" smtClean="0">
                <a:solidFill>
                  <a:srgbClr val="C00000"/>
                </a:solidFill>
                <a:sym typeface="+mn-ea"/>
              </a:rPr>
              <a:t>window</a:t>
            </a:r>
            <a:endParaRPr lang="zh-CN" altLang="en-US" dirty="0" smtClean="0">
              <a:solidFill>
                <a:srgbClr val="C00000"/>
              </a:solidFill>
            </a:endParaRPr>
          </a:p>
          <a:p>
            <a:endParaRPr lang="zh-CN" altLang="en-US" dirty="0"/>
          </a:p>
        </p:txBody>
      </p:sp>
      <p:pic>
        <p:nvPicPr>
          <p:cNvPr id="12" name="图片 11" descr="示例"/>
          <p:cNvPicPr>
            <a:picLocks noChangeAspect="1"/>
          </p:cNvPicPr>
          <p:nvPr/>
        </p:nvPicPr>
        <p:blipFill>
          <a:blip r:embed="rId3" cstate="print"/>
          <a:stretch>
            <a:fillRect/>
          </a:stretch>
        </p:blipFill>
        <p:spPr>
          <a:xfrm>
            <a:off x="-21853" y="676584"/>
            <a:ext cx="1800000" cy="448069"/>
          </a:xfrm>
          <a:prstGeom prst="rect">
            <a:avLst/>
          </a:prstGeom>
          <a:ln>
            <a:noFill/>
          </a:ln>
        </p:spPr>
      </p:pic>
      <p:sp>
        <p:nvSpPr>
          <p:cNvPr id="3" name="AutoShape 8" hidden="1"/>
          <p:cNvSpPr>
            <a:spLocks noChangeArrowheads="1"/>
          </p:cNvSpPr>
          <p:nvPr/>
        </p:nvSpPr>
        <p:spPr bwMode="auto">
          <a:xfrm>
            <a:off x="331470" y="1490980"/>
            <a:ext cx="4854575" cy="4205605"/>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dirty="0" err="1"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var</a:t>
            </a:r>
            <a:r>
              <a:rPr dirty="0"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 btn1=</a:t>
            </a:r>
            <a:r>
              <a:rPr dirty="0" err="1"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document.getElementById</a:t>
            </a:r>
            <a:r>
              <a:rPr dirty="0"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("btn1");</a:t>
            </a:r>
          </a:p>
          <a:p>
            <a:pPr defTabSz="381000">
              <a:lnSpc>
                <a:spcPct val="130000"/>
              </a:lnSpc>
              <a:buClr>
                <a:schemeClr val="folHlink"/>
              </a:buClr>
              <a:buSzPct val="60000"/>
              <a:buFont typeface="Wingdings" panose="05000000000000000000" pitchFamily="2" charset="2"/>
              <a:buNone/>
              <a:defRPr/>
            </a:pPr>
            <a:r>
              <a:rPr dirty="0" err="1"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var</a:t>
            </a:r>
            <a:r>
              <a:rPr dirty="0"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 btn2=</a:t>
            </a:r>
            <a:r>
              <a:rPr dirty="0" err="1"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document.getElementById</a:t>
            </a:r>
            <a:r>
              <a:rPr dirty="0"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("btn2");</a:t>
            </a:r>
          </a:p>
          <a:p>
            <a:pPr defTabSz="381000">
              <a:lnSpc>
                <a:spcPct val="130000"/>
              </a:lnSpc>
              <a:buClr>
                <a:schemeClr val="folHlink"/>
              </a:buClr>
              <a:buSzPct val="60000"/>
              <a:buFont typeface="Wingdings" panose="05000000000000000000" pitchFamily="2" charset="2"/>
              <a:buNone/>
              <a:defRPr/>
            </a:pPr>
            <a:r>
              <a:rPr dirty="0"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a:t>
            </a:r>
            <a:r>
              <a:rPr dirty="0" err="1"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普通函数this指向</a:t>
            </a:r>
            <a:endParaRPr dirty="0"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a:p>
            <a:pPr defTabSz="381000">
              <a:lnSpc>
                <a:spcPct val="130000"/>
              </a:lnSpc>
              <a:buClr>
                <a:schemeClr val="folHlink"/>
              </a:buClr>
              <a:buSzPct val="60000"/>
              <a:buFont typeface="Wingdings" panose="05000000000000000000" pitchFamily="2" charset="2"/>
              <a:buNone/>
              <a:defRPr/>
            </a:pPr>
            <a:r>
              <a:rPr dirty="0"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btn1.onclick=function(){</a:t>
            </a:r>
          </a:p>
          <a:p>
            <a:pPr defTabSz="381000">
              <a:lnSpc>
                <a:spcPct val="130000"/>
              </a:lnSpc>
              <a:buClr>
                <a:schemeClr val="folHlink"/>
              </a:buClr>
              <a:buSzPct val="60000"/>
              <a:buFont typeface="Wingdings" panose="05000000000000000000" pitchFamily="2" charset="2"/>
              <a:buNone/>
              <a:defRPr/>
            </a:pPr>
            <a:r>
              <a:rPr dirty="0"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    console.log(this); </a:t>
            </a:r>
          </a:p>
          <a:p>
            <a:pPr defTabSz="381000">
              <a:lnSpc>
                <a:spcPct val="130000"/>
              </a:lnSpc>
              <a:buClr>
                <a:schemeClr val="folHlink"/>
              </a:buClr>
              <a:buSzPct val="60000"/>
              <a:buFont typeface="Wingdings" panose="05000000000000000000" pitchFamily="2" charset="2"/>
              <a:buNone/>
              <a:defRPr/>
            </a:pPr>
            <a:r>
              <a:rPr dirty="0"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a:t>
            </a:r>
          </a:p>
          <a:p>
            <a:pPr defTabSz="381000">
              <a:lnSpc>
                <a:spcPct val="130000"/>
              </a:lnSpc>
              <a:buClr>
                <a:schemeClr val="folHlink"/>
              </a:buClr>
              <a:buSzPct val="60000"/>
              <a:buFont typeface="Wingdings" panose="05000000000000000000" pitchFamily="2" charset="2"/>
              <a:buNone/>
              <a:defRPr/>
            </a:pPr>
            <a:r>
              <a:rPr dirty="0"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a:t>
            </a:r>
            <a:r>
              <a:rPr dirty="0" err="1"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箭头函数this指向</a:t>
            </a:r>
            <a:endParaRPr dirty="0"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a:p>
            <a:pPr defTabSz="381000">
              <a:lnSpc>
                <a:spcPct val="130000"/>
              </a:lnSpc>
              <a:buClr>
                <a:schemeClr val="folHlink"/>
              </a:buClr>
              <a:buSzPct val="60000"/>
              <a:buFont typeface="Wingdings" panose="05000000000000000000" pitchFamily="2" charset="2"/>
              <a:buNone/>
              <a:defRPr/>
            </a:pPr>
            <a:r>
              <a:rPr dirty="0"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btn2.onclick=()=&gt;{</a:t>
            </a:r>
          </a:p>
          <a:p>
            <a:pPr defTabSz="381000">
              <a:lnSpc>
                <a:spcPct val="130000"/>
              </a:lnSpc>
              <a:buClr>
                <a:schemeClr val="folHlink"/>
              </a:buClr>
              <a:buSzPct val="60000"/>
              <a:buFont typeface="Wingdings" panose="05000000000000000000" pitchFamily="2" charset="2"/>
              <a:buNone/>
              <a:defRPr/>
            </a:pPr>
            <a:r>
              <a:rPr dirty="0"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    console.log(this);  </a:t>
            </a:r>
          </a:p>
          <a:p>
            <a:pPr defTabSz="381000">
              <a:lnSpc>
                <a:spcPct val="130000"/>
              </a:lnSpc>
              <a:buClr>
                <a:schemeClr val="folHlink"/>
              </a:buClr>
              <a:buSzPct val="60000"/>
              <a:buFont typeface="Wingdings" panose="05000000000000000000" pitchFamily="2" charset="2"/>
              <a:buNone/>
              <a:defRPr/>
            </a:pPr>
            <a:r>
              <a:rPr dirty="0"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a:t>
            </a:r>
          </a:p>
          <a:p>
            <a:pPr defTabSz="381000">
              <a:lnSpc>
                <a:spcPct val="130000"/>
              </a:lnSpc>
              <a:buClr>
                <a:schemeClr val="folHlink"/>
              </a:buClr>
              <a:buSzPct val="60000"/>
              <a:buFont typeface="Wingdings" panose="05000000000000000000" pitchFamily="2" charset="2"/>
              <a:buNone/>
              <a:defRPr/>
            </a:pPr>
            <a:endParaRPr lang="en-US" altLang="zh-CN" dirty="0"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5" name="组合 4" hidden="1"/>
          <p:cNvGrpSpPr/>
          <p:nvPr/>
        </p:nvGrpSpPr>
        <p:grpSpPr>
          <a:xfrm>
            <a:off x="1632139" y="5880655"/>
            <a:ext cx="5937885" cy="452315"/>
            <a:chOff x="1496565" y="5977060"/>
            <a:chExt cx="5937885" cy="452315"/>
          </a:xfrm>
        </p:grpSpPr>
        <p:sp>
          <p:nvSpPr>
            <p:cNvPr id="6" name="圆角矩形 5"/>
            <p:cNvSpPr/>
            <p:nvPr/>
          </p:nvSpPr>
          <p:spPr bwMode="auto">
            <a:xfrm>
              <a:off x="1509666" y="6000750"/>
              <a:ext cx="500043" cy="428625"/>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latin typeface="Arial" panose="020B0604020202020204" pitchFamily="34" charset="0"/>
                <a:cs typeface="Arial" panose="020B0604020202020204" pitchFamily="34" charset="0"/>
              </a:endParaRPr>
            </a:p>
          </p:txBody>
        </p:sp>
        <p:sp>
          <p:nvSpPr>
            <p:cNvPr id="4" name="圆角矩形 3"/>
            <p:cNvSpPr/>
            <p:nvPr/>
          </p:nvSpPr>
          <p:spPr bwMode="auto">
            <a:xfrm>
              <a:off x="2068065" y="5977060"/>
              <a:ext cx="5366385" cy="452120"/>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r">
                <a:defRPr/>
              </a:pPr>
              <a:endParaRPr lang="zh-CN" altLang="en-US" dirty="0">
                <a:latin typeface="Arial" panose="020B0604020202020204" pitchFamily="34" charset="0"/>
                <a:cs typeface="Arial" panose="020B0604020202020204" pitchFamily="34" charset="0"/>
              </a:endParaRPr>
            </a:p>
          </p:txBody>
        </p:sp>
        <p:pic>
          <p:nvPicPr>
            <p:cNvPr id="2"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6565" y="6039254"/>
              <a:ext cx="571479" cy="342074"/>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9"/>
            <p:cNvSpPr txBox="1"/>
            <p:nvPr/>
          </p:nvSpPr>
          <p:spPr bwMode="auto">
            <a:xfrm>
              <a:off x="1845815" y="6020240"/>
              <a:ext cx="5588635" cy="337185"/>
            </a:xfrm>
            <a:prstGeom prst="rect">
              <a:avLst/>
            </a:prstGeom>
            <a:noFill/>
            <a:effectLst/>
          </p:spPr>
          <p:txBody>
            <a:bodyPr wrap="square">
              <a:spAutoFit/>
            </a:bodyPr>
            <a:lstStyle/>
            <a:p>
              <a:pPr algn="ctr">
                <a:defRPr/>
              </a:pPr>
              <a:r>
                <a:rPr lang="zh-CN" altLang="en-US" sz="1600" b="1" spc="300" dirty="0">
                  <a:solidFill>
                    <a:srgbClr val="FBFFFE"/>
                  </a:solidFill>
                  <a:latin typeface="Arial" panose="020B0604020202020204" pitchFamily="34" charset="0"/>
                  <a:ea typeface="微软雅黑" panose="020B0503020204020204" pitchFamily="34" charset="-122"/>
                  <a:cs typeface="Arial" panose="020B0604020202020204" pitchFamily="34" charset="0"/>
                </a:rPr>
                <a:t>演示</a:t>
              </a:r>
              <a:r>
                <a:rPr lang="zh-CN" altLang="en-US"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示例</a:t>
              </a:r>
              <a:r>
                <a:rPr lang="en-US" altLang="zh-CN" sz="1600" b="1" spc="300" dirty="0" smtClean="0">
                  <a:solidFill>
                    <a:srgbClr val="FBFFFE"/>
                  </a:solidFill>
                  <a:latin typeface="Arial" panose="020B0604020202020204" pitchFamily="34" charset="0"/>
                  <a:ea typeface="微软雅黑" panose="020B0503020204020204" pitchFamily="34" charset="-122"/>
                  <a:cs typeface="Arial" panose="020B0604020202020204" pitchFamily="34" charset="0"/>
                </a:rPr>
                <a:t>19:箭头函数-this区别及使用</a:t>
              </a:r>
            </a:p>
          </p:txBody>
        </p:sp>
      </p:grpSp>
      <p:sp>
        <p:nvSpPr>
          <p:cNvPr id="11" name="AutoShape 8" hidden="1"/>
          <p:cNvSpPr>
            <a:spLocks noChangeArrowheads="1"/>
          </p:cNvSpPr>
          <p:nvPr/>
        </p:nvSpPr>
        <p:spPr bwMode="auto">
          <a:xfrm>
            <a:off x="5382260" y="1490980"/>
            <a:ext cx="3127375" cy="4205605"/>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let obj={</a:t>
            </a:r>
          </a:p>
          <a:p>
            <a:pPr defTabSz="381000">
              <a:lnSpc>
                <a:spcPct val="130000"/>
              </a:lnSpc>
              <a:buClr>
                <a:schemeClr val="folHlink"/>
              </a:buClr>
              <a:buSzPct val="60000"/>
              <a:buFont typeface="Wingdings" panose="05000000000000000000" pitchFamily="2" charset="2"/>
              <a:buNone/>
              <a:defRPr/>
            </a:pPr>
            <a:r>
              <a:rPr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    name:"Marry",</a:t>
            </a:r>
          </a:p>
          <a:p>
            <a:pPr defTabSz="381000">
              <a:lnSpc>
                <a:spcPct val="130000"/>
              </a:lnSpc>
              <a:buClr>
                <a:schemeClr val="folHlink"/>
              </a:buClr>
              <a:buSzPct val="60000"/>
              <a:buFont typeface="Wingdings" panose="05000000000000000000" pitchFamily="2" charset="2"/>
              <a:buNone/>
              <a:defRPr/>
            </a:pPr>
            <a:r>
              <a:rPr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    getName:()=&gt;{</a:t>
            </a:r>
          </a:p>
          <a:p>
            <a:pPr defTabSz="381000">
              <a:lnSpc>
                <a:spcPct val="130000"/>
              </a:lnSpc>
              <a:buClr>
                <a:schemeClr val="folHlink"/>
              </a:buClr>
              <a:buSzPct val="60000"/>
              <a:buFont typeface="Wingdings" panose="05000000000000000000" pitchFamily="2" charset="2"/>
              <a:buNone/>
              <a:defRPr/>
            </a:pPr>
            <a:r>
              <a:rPr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        btn2.onclick=()=&gt;{</a:t>
            </a:r>
          </a:p>
          <a:p>
            <a:pPr defTabSz="381000">
              <a:lnSpc>
                <a:spcPct val="130000"/>
              </a:lnSpc>
              <a:buClr>
                <a:schemeClr val="folHlink"/>
              </a:buClr>
              <a:buSzPct val="60000"/>
              <a:buFont typeface="Wingdings" panose="05000000000000000000" pitchFamily="2" charset="2"/>
              <a:buNone/>
              <a:defRPr/>
            </a:pPr>
            <a:r>
              <a:rPr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            console.log(this);</a:t>
            </a:r>
          </a:p>
          <a:p>
            <a:pPr defTabSz="381000">
              <a:lnSpc>
                <a:spcPct val="130000"/>
              </a:lnSpc>
              <a:buClr>
                <a:schemeClr val="folHlink"/>
              </a:buClr>
              <a:buSzPct val="60000"/>
              <a:buFont typeface="Wingdings" panose="05000000000000000000" pitchFamily="2" charset="2"/>
              <a:buNone/>
              <a:defRPr/>
            </a:pPr>
            <a:r>
              <a:rPr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        }</a:t>
            </a:r>
          </a:p>
          <a:p>
            <a:pPr defTabSz="381000">
              <a:lnSpc>
                <a:spcPct val="130000"/>
              </a:lnSpc>
              <a:buClr>
                <a:schemeClr val="folHlink"/>
              </a:buClr>
              <a:buSzPct val="60000"/>
              <a:buFont typeface="Wingdings" panose="05000000000000000000" pitchFamily="2" charset="2"/>
              <a:buNone/>
              <a:defRPr/>
            </a:pPr>
            <a:r>
              <a:rPr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    }</a:t>
            </a:r>
          </a:p>
          <a:p>
            <a:pPr defTabSz="381000">
              <a:lnSpc>
                <a:spcPct val="130000"/>
              </a:lnSpc>
              <a:buClr>
                <a:schemeClr val="folHlink"/>
              </a:buClr>
              <a:buSzPct val="60000"/>
              <a:buFont typeface="Wingdings" panose="05000000000000000000" pitchFamily="2" charset="2"/>
              <a:buNone/>
              <a:defRPr/>
            </a:pPr>
            <a:r>
              <a:rPr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a:t>
            </a:r>
          </a:p>
          <a:p>
            <a:pPr defTabSz="381000">
              <a:lnSpc>
                <a:spcPct val="130000"/>
              </a:lnSpc>
              <a:buClr>
                <a:schemeClr val="folHlink"/>
              </a:buClr>
              <a:buSzPct val="60000"/>
              <a:buFont typeface="Wingdings" panose="05000000000000000000" pitchFamily="2" charset="2"/>
              <a:buNone/>
              <a:defRPr/>
            </a:pPr>
            <a:r>
              <a:rPr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obj.getName();</a:t>
            </a:r>
            <a:endParaRPr lang="en-US" altLang="zh-CN" dirty="0"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灯片编号占位符 7" hidden="1"/>
          <p:cNvSpPr>
            <a:spLocks noGrp="1"/>
          </p:cNvSpPr>
          <p:nvPr>
            <p:ph type="sldNum" sz="quarter" idx="12"/>
          </p:nvPr>
        </p:nvSpPr>
        <p:spPr/>
        <p:txBody>
          <a:bodyPr/>
          <a:lstStyle/>
          <a:p>
            <a:fld id="{0C913308-F349-4B6D-A68A-DD1791B4A57B}" type="slidenum">
              <a:rPr lang="zh-CN" altLang="en-US" smtClean="0"/>
              <a:pPr/>
              <a:t>51</a:t>
            </a:fld>
            <a:r>
              <a:rPr lang="en-US" altLang="zh-CN" smtClean="0"/>
              <a:t>/59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nodeType="clickEffect">
                                  <p:stCondLst>
                                    <p:cond delay="0"/>
                                  </p:stCondLst>
                                  <p:childTnLst>
                                    <p:animEffect transition="out" filter="wipe(left)">
                                      <p:cBhvr>
                                        <p:cTn id="6" dur="500"/>
                                        <p:tgtEl>
                                          <p:spTgt spid="510980">
                                            <p:txEl>
                                              <p:pRg st="0" end="0"/>
                                            </p:txEl>
                                          </p:spTgt>
                                        </p:tgtEl>
                                      </p:cBhvr>
                                    </p:animEffect>
                                    <p:set>
                                      <p:cBhvr>
                                        <p:cTn id="7" dur="1" fill="hold">
                                          <p:stCondLst>
                                            <p:cond delay="499"/>
                                          </p:stCondLst>
                                        </p:cTn>
                                        <p:tgtEl>
                                          <p:spTgt spid="510980">
                                            <p:txEl>
                                              <p:pRg st="0" end="0"/>
                                            </p:txEl>
                                          </p:spTgt>
                                        </p:tgtEl>
                                        <p:attrNameLst>
                                          <p:attrName>style.visibility</p:attrName>
                                        </p:attrNameLst>
                                      </p:cBhvr>
                                      <p:to>
                                        <p:strVal val="hidden"/>
                                      </p:to>
                                    </p:set>
                                  </p:childTnLst>
                                </p:cTn>
                              </p:par>
                              <p:par>
                                <p:cTn id="8" presetID="22" presetClass="exit" presetSubtype="8" fill="hold" nodeType="withEffect">
                                  <p:stCondLst>
                                    <p:cond delay="0"/>
                                  </p:stCondLst>
                                  <p:childTnLst>
                                    <p:animEffect transition="out" filter="wipe(left)">
                                      <p:cBhvr>
                                        <p:cTn id="9" dur="500"/>
                                        <p:tgtEl>
                                          <p:spTgt spid="510980">
                                            <p:txEl>
                                              <p:pRg st="1" end="1"/>
                                            </p:txEl>
                                          </p:spTgt>
                                        </p:tgtEl>
                                      </p:cBhvr>
                                    </p:animEffect>
                                    <p:set>
                                      <p:cBhvr>
                                        <p:cTn id="10" dur="1" fill="hold">
                                          <p:stCondLst>
                                            <p:cond delay="499"/>
                                          </p:stCondLst>
                                        </p:cTn>
                                        <p:tgtEl>
                                          <p:spTgt spid="510980">
                                            <p:txEl>
                                              <p:pRg st="1" end="1"/>
                                            </p:txEl>
                                          </p:spTgt>
                                        </p:tgtEl>
                                        <p:attrNameLst>
                                          <p:attrName>style.visibility</p:attrName>
                                        </p:attrNameLst>
                                      </p:cBhvr>
                                      <p:to>
                                        <p:strVal val="hidden"/>
                                      </p:to>
                                    </p:set>
                                  </p:childTnLst>
                                </p:cTn>
                              </p:par>
                              <p:par>
                                <p:cTn id="11" presetID="22" presetClass="exit" presetSubtype="8" fill="hold" nodeType="withEffect">
                                  <p:stCondLst>
                                    <p:cond delay="0"/>
                                  </p:stCondLst>
                                  <p:childTnLst>
                                    <p:animEffect transition="out" filter="wipe(left)">
                                      <p:cBhvr>
                                        <p:cTn id="12" dur="500"/>
                                        <p:tgtEl>
                                          <p:spTgt spid="510980">
                                            <p:txEl>
                                              <p:pRg st="2" end="2"/>
                                            </p:txEl>
                                          </p:spTgt>
                                        </p:tgtEl>
                                      </p:cBhvr>
                                    </p:animEffect>
                                    <p:set>
                                      <p:cBhvr>
                                        <p:cTn id="13" dur="1" fill="hold">
                                          <p:stCondLst>
                                            <p:cond delay="499"/>
                                          </p:stCondLst>
                                        </p:cTn>
                                        <p:tgtEl>
                                          <p:spTgt spid="510980">
                                            <p:txEl>
                                              <p:pRg st="2" end="2"/>
                                            </p:txEl>
                                          </p:spTgt>
                                        </p:tgtEl>
                                        <p:attrNameLst>
                                          <p:attrName>style.visibility</p:attrName>
                                        </p:attrNameLst>
                                      </p:cBhvr>
                                      <p:to>
                                        <p:strVal val="hidden"/>
                                      </p:to>
                                    </p:set>
                                  </p:childTnLst>
                                </p:cTn>
                              </p:par>
                              <p:par>
                                <p:cTn id="14" presetID="22" presetClass="exit" presetSubtype="8" fill="hold" nodeType="withEffect">
                                  <p:stCondLst>
                                    <p:cond delay="0"/>
                                  </p:stCondLst>
                                  <p:childTnLst>
                                    <p:animEffect transition="out" filter="wipe(left)">
                                      <p:cBhvr>
                                        <p:cTn id="15" dur="500"/>
                                        <p:tgtEl>
                                          <p:spTgt spid="510980">
                                            <p:txEl>
                                              <p:pRg st="3" end="3"/>
                                            </p:txEl>
                                          </p:spTgt>
                                        </p:tgtEl>
                                      </p:cBhvr>
                                    </p:animEffect>
                                    <p:set>
                                      <p:cBhvr>
                                        <p:cTn id="16" dur="1" fill="hold">
                                          <p:stCondLst>
                                            <p:cond delay="499"/>
                                          </p:stCondLst>
                                        </p:cTn>
                                        <p:tgtEl>
                                          <p:spTgt spid="510980">
                                            <p:txEl>
                                              <p:pRg st="3" end="3"/>
                                            </p:txEl>
                                          </p:spTgt>
                                        </p:tgtEl>
                                        <p:attrNameLst>
                                          <p:attrName>style.visibility</p:attrName>
                                        </p:attrNameLst>
                                      </p:cBhvr>
                                      <p:to>
                                        <p:strVal val="hidden"/>
                                      </p:to>
                                    </p:set>
                                  </p:childTnLst>
                                </p:cTn>
                              </p:par>
                              <p:par>
                                <p:cTn id="17" presetID="22" presetClass="exit" presetSubtype="8" fill="hold" nodeType="withEffect">
                                  <p:stCondLst>
                                    <p:cond delay="0"/>
                                  </p:stCondLst>
                                  <p:childTnLst>
                                    <p:animEffect transition="out" filter="wipe(left)">
                                      <p:cBhvr>
                                        <p:cTn id="18" dur="500"/>
                                        <p:tgtEl>
                                          <p:spTgt spid="510980">
                                            <p:txEl>
                                              <p:pRg st="4" end="4"/>
                                            </p:txEl>
                                          </p:spTgt>
                                        </p:tgtEl>
                                      </p:cBhvr>
                                    </p:animEffect>
                                    <p:set>
                                      <p:cBhvr>
                                        <p:cTn id="19" dur="1" fill="hold">
                                          <p:stCondLst>
                                            <p:cond delay="499"/>
                                          </p:stCondLst>
                                        </p:cTn>
                                        <p:tgtEl>
                                          <p:spTgt spid="510980">
                                            <p:txEl>
                                              <p:pRg st="4" end="4"/>
                                            </p:txEl>
                                          </p:spTgt>
                                        </p:tgtEl>
                                        <p:attrNameLst>
                                          <p:attrName>style.visibility</p:attrName>
                                        </p:attrNameLst>
                                      </p:cBhvr>
                                      <p:to>
                                        <p:strVal val="hidden"/>
                                      </p:to>
                                    </p:se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par>
                          <p:cTn id="32" fill="hold">
                            <p:stCondLst>
                              <p:cond delay="2000"/>
                            </p:stCondLst>
                            <p:childTnLst>
                              <p:par>
                                <p:cTn id="33" presetID="22" presetClass="entr" presetSubtype="8"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82" name="Rectangle 6"/>
          <p:cNvSpPr>
            <a:spLocks noGrp="1" noChangeArrowheads="1"/>
          </p:cNvSpPr>
          <p:nvPr>
            <p:ph type="title"/>
          </p:nvPr>
        </p:nvSpPr>
        <p:spPr/>
        <p:txBody>
          <a:bodyPr/>
          <a:lstStyle/>
          <a:p>
            <a:r>
              <a:rPr lang="zh-CN" altLang="en-US" dirty="0">
                <a:sym typeface="+mn-ea"/>
              </a:rPr>
              <a:t>箭头函数</a:t>
            </a:r>
            <a:r>
              <a:rPr lang="en-US" altLang="zh-CN" dirty="0">
                <a:sym typeface="+mn-ea"/>
              </a:rPr>
              <a:t>-</a:t>
            </a:r>
            <a:r>
              <a:rPr lang="zh-CN" altLang="en-US" dirty="0">
                <a:sym typeface="+mn-ea"/>
              </a:rPr>
              <a:t>使用</a:t>
            </a:r>
            <a:r>
              <a:rPr lang="zh-CN" altLang="en-US" dirty="0" smtClean="0">
                <a:sym typeface="+mn-ea"/>
              </a:rPr>
              <a:t>注意</a:t>
            </a:r>
            <a:r>
              <a:rPr lang="zh-CN" altLang="en-US" dirty="0">
                <a:sym typeface="+mn-ea"/>
              </a:rPr>
              <a:t>事项</a:t>
            </a:r>
            <a:endParaRPr lang="zh-CN" altLang="en-US" dirty="0"/>
          </a:p>
        </p:txBody>
      </p:sp>
      <p:sp>
        <p:nvSpPr>
          <p:cNvPr id="510980" name="Rectangle 4"/>
          <p:cNvSpPr>
            <a:spLocks noGrp="1" noChangeArrowheads="1"/>
          </p:cNvSpPr>
          <p:nvPr>
            <p:ph idx="13"/>
          </p:nvPr>
        </p:nvSpPr>
        <p:spPr/>
        <p:txBody>
          <a:bodyPr/>
          <a:lstStyle/>
          <a:p>
            <a:r>
              <a:rPr lang="zh-CN" altLang="en-US" dirty="0">
                <a:solidFill>
                  <a:srgbClr val="C00000"/>
                </a:solidFill>
                <a:sym typeface="+mn-ea"/>
              </a:rPr>
              <a:t>函数体内的this对象是定义时所在的对象</a:t>
            </a:r>
            <a:endParaRPr lang="zh-CN" altLang="en-US" dirty="0">
              <a:solidFill>
                <a:srgbClr val="C00000"/>
              </a:solidFill>
            </a:endParaRPr>
          </a:p>
          <a:p>
            <a:r>
              <a:rPr lang="zh-CN" altLang="en-US" dirty="0">
                <a:sym typeface="+mn-ea"/>
              </a:rPr>
              <a:t>不可以当作构造函数</a:t>
            </a:r>
            <a:endParaRPr lang="zh-CN" altLang="en-US" dirty="0"/>
          </a:p>
          <a:p>
            <a:r>
              <a:rPr lang="zh-CN" altLang="en-US" dirty="0">
                <a:sym typeface="+mn-ea"/>
              </a:rPr>
              <a:t>不可以使用arguments对象</a:t>
            </a:r>
            <a:endParaRPr lang="zh-CN" altLang="en-US" dirty="0"/>
          </a:p>
          <a:p>
            <a:endParaRPr lang="zh-CN" altLang="zh-CN" dirty="0" smtClean="0"/>
          </a:p>
          <a:p>
            <a:endParaRPr lang="zh-CN" altLang="en-US" dirty="0" smtClean="0"/>
          </a:p>
          <a:p>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52</a:t>
            </a:fld>
            <a:r>
              <a:rPr lang="en-US" altLang="zh-CN" smtClean="0"/>
              <a:t>/59</a:t>
            </a:r>
            <a:endParaRPr lang="zh-CN" alt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82" name="Rectangle 6"/>
          <p:cNvSpPr>
            <a:spLocks noGrp="1" noChangeArrowheads="1"/>
          </p:cNvSpPr>
          <p:nvPr>
            <p:ph type="title"/>
          </p:nvPr>
        </p:nvSpPr>
        <p:spPr/>
        <p:txBody>
          <a:bodyPr/>
          <a:lstStyle/>
          <a:p>
            <a:r>
              <a:rPr lang="zh-CN" altLang="en-US">
                <a:sym typeface="+mn-ea"/>
              </a:rPr>
              <a:t>箭头函数</a:t>
            </a:r>
            <a:r>
              <a:rPr lang="en-US" altLang="zh-CN">
                <a:sym typeface="+mn-ea"/>
              </a:rPr>
              <a:t>-</a:t>
            </a:r>
            <a:r>
              <a:rPr lang="zh-CN" altLang="en-US">
                <a:sym typeface="+mn-ea"/>
              </a:rPr>
              <a:t>不适用场合</a:t>
            </a:r>
            <a:endParaRPr lang="en-US" altLang="zh-CN" dirty="0"/>
          </a:p>
        </p:txBody>
      </p:sp>
      <p:sp>
        <p:nvSpPr>
          <p:cNvPr id="510980" name="Rectangle 4"/>
          <p:cNvSpPr>
            <a:spLocks noGrp="1" noChangeArrowheads="1"/>
          </p:cNvSpPr>
          <p:nvPr>
            <p:ph idx="13"/>
          </p:nvPr>
        </p:nvSpPr>
        <p:spPr/>
        <p:txBody>
          <a:bodyPr/>
          <a:lstStyle/>
          <a:p>
            <a:pPr lvl="0"/>
            <a:r>
              <a:rPr lang="zh-CN" altLang="en-US">
                <a:sym typeface="+mn-ea"/>
              </a:rPr>
              <a:t>定义对象的方法，且该方法内部包括this</a:t>
            </a:r>
            <a:endParaRPr lang="zh-CN" altLang="en-US" noProof="1"/>
          </a:p>
          <a:p>
            <a:pPr lvl="0"/>
            <a:r>
              <a:rPr lang="zh-CN" altLang="en-US">
                <a:sym typeface="+mn-ea"/>
              </a:rPr>
              <a:t>需要动态this的时候，也不应使用箭头函数</a:t>
            </a:r>
            <a:endParaRPr lang="zh-CN" altLang="en-US"/>
          </a:p>
          <a:p>
            <a:endParaRPr lang="zh-CN" altLang="en-US"/>
          </a:p>
          <a:p>
            <a:endParaRPr lang="zh-CN" altLang="en-US"/>
          </a:p>
        </p:txBody>
      </p:sp>
      <p:sp>
        <p:nvSpPr>
          <p:cNvPr id="3" name="AutoShape 8"/>
          <p:cNvSpPr>
            <a:spLocks noChangeArrowheads="1"/>
          </p:cNvSpPr>
          <p:nvPr/>
        </p:nvSpPr>
        <p:spPr bwMode="auto">
          <a:xfrm>
            <a:off x="1264220" y="2466744"/>
            <a:ext cx="6188099" cy="2235180"/>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nchor="ctr" anchorCtr="0"/>
          <a:lstStyle/>
          <a:p>
            <a:pPr defTabSz="381000">
              <a:lnSpc>
                <a:spcPct val="130000"/>
              </a:lnSpc>
              <a:buClr>
                <a:schemeClr val="folHlink"/>
              </a:buClr>
              <a:buSzPct val="60000"/>
              <a:buFont typeface="Wingdings" panose="05000000000000000000" pitchFamily="2" charset="2"/>
              <a:buNone/>
              <a:defRPr/>
            </a:pPr>
            <a:r>
              <a:rPr dirty="0" err="1"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const</a:t>
            </a:r>
            <a:r>
              <a:rPr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 cat = {</a:t>
            </a:r>
          </a:p>
          <a:p>
            <a:pPr defTabSz="381000">
              <a:lnSpc>
                <a:spcPct val="130000"/>
              </a:lnSpc>
              <a:buClr>
                <a:schemeClr val="folHlink"/>
              </a:buClr>
              <a:buSzPct val="60000"/>
              <a:buFont typeface="Wingdings" panose="05000000000000000000" pitchFamily="2" charset="2"/>
              <a:buNone/>
              <a:defRPr/>
            </a:pPr>
            <a:r>
              <a:rPr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    lives: 9,</a:t>
            </a:r>
          </a:p>
          <a:p>
            <a:pPr defTabSz="381000">
              <a:lnSpc>
                <a:spcPct val="130000"/>
              </a:lnSpc>
              <a:buClr>
                <a:schemeClr val="folHlink"/>
              </a:buClr>
              <a:buSzPct val="60000"/>
              <a:buFont typeface="Wingdings" panose="05000000000000000000" pitchFamily="2" charset="2"/>
              <a:buNone/>
              <a:defRPr/>
            </a:pPr>
            <a:r>
              <a:rPr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    jumps: () =&gt; {</a:t>
            </a:r>
          </a:p>
          <a:p>
            <a:pPr defTabSz="381000">
              <a:lnSpc>
                <a:spcPct val="130000"/>
              </a:lnSpc>
              <a:buClr>
                <a:schemeClr val="folHlink"/>
              </a:buClr>
              <a:buSzPct val="60000"/>
              <a:buFont typeface="Wingdings" panose="05000000000000000000" pitchFamily="2" charset="2"/>
              <a:buNone/>
              <a:defRPr/>
            </a:pPr>
            <a:r>
              <a:rPr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        </a:t>
            </a:r>
            <a:r>
              <a:rPr dirty="0" err="1"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this.lives</a:t>
            </a:r>
            <a:r>
              <a:rPr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a:t>
            </a:r>
          </a:p>
          <a:p>
            <a:pPr defTabSz="381000">
              <a:lnSpc>
                <a:spcPct val="130000"/>
              </a:lnSpc>
              <a:buClr>
                <a:schemeClr val="folHlink"/>
              </a:buClr>
              <a:buSzPct val="60000"/>
              <a:buFont typeface="Wingdings" panose="05000000000000000000" pitchFamily="2" charset="2"/>
              <a:buNone/>
              <a:defRPr/>
            </a:pPr>
            <a:r>
              <a:rPr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    }</a:t>
            </a:r>
          </a:p>
          <a:p>
            <a:pPr defTabSz="381000">
              <a:lnSpc>
                <a:spcPct val="130000"/>
              </a:lnSpc>
              <a:buClr>
                <a:schemeClr val="folHlink"/>
              </a:buClr>
              <a:buSzPct val="60000"/>
              <a:buFont typeface="Wingdings" panose="05000000000000000000" pitchFamily="2" charset="2"/>
              <a:buNone/>
              <a:defRPr/>
            </a:pPr>
            <a:r>
              <a:rPr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a:t>
            </a:r>
          </a:p>
        </p:txBody>
      </p:sp>
      <p:sp>
        <p:nvSpPr>
          <p:cNvPr id="4" name="AutoShape 8"/>
          <p:cNvSpPr>
            <a:spLocks noChangeArrowheads="1"/>
          </p:cNvSpPr>
          <p:nvPr/>
        </p:nvSpPr>
        <p:spPr bwMode="auto">
          <a:xfrm>
            <a:off x="1264221" y="4755907"/>
            <a:ext cx="6188098" cy="1515100"/>
          </a:xfrm>
          <a:prstGeom prst="roundRect">
            <a:avLst>
              <a:gd name="adj" fmla="val 0"/>
            </a:avLst>
          </a:prstGeom>
          <a:solidFill>
            <a:schemeClr val="bg1">
              <a:lumMod val="95000"/>
            </a:schemeClr>
          </a:solidFill>
          <a:ln w="12700" cap="flat" cmpd="sng" algn="ctr">
            <a:solidFill>
              <a:schemeClr val="tx1">
                <a:lumMod val="65000"/>
                <a:lumOff val="35000"/>
              </a:schemeClr>
            </a:solidFill>
            <a:prstDash val="solid"/>
            <a:miter lim="800000"/>
            <a:headEnd type="none" w="med" len="med"/>
            <a:tailEnd type="none" w="med" len="med"/>
          </a:ln>
          <a:effectLst>
            <a:outerShdw blurRad="38100" sx="101000" sy="101000" algn="ctr" rotWithShape="0">
              <a:prstClr val="black">
                <a:alpha val="10000"/>
              </a:prstClr>
            </a:outerShdw>
          </a:effectLst>
        </p:spPr>
        <p:txBody>
          <a:bodyPr anchor="ctr" anchorCtr="0"/>
          <a:lstStyle/>
          <a:p>
            <a:pPr defTabSz="381000">
              <a:lnSpc>
                <a:spcPct val="130000"/>
              </a:lnSpc>
              <a:buClr>
                <a:schemeClr val="folHlink"/>
              </a:buClr>
              <a:buSzPct val="60000"/>
              <a:buFont typeface="Wingdings" panose="05000000000000000000" pitchFamily="2" charset="2"/>
              <a:buNone/>
              <a:defRPr/>
            </a:pPr>
            <a:r>
              <a:rPr dirty="0" err="1"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var</a:t>
            </a:r>
            <a:r>
              <a:rPr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 button = </a:t>
            </a:r>
            <a:r>
              <a:rPr dirty="0" err="1"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document.getElementById</a:t>
            </a:r>
            <a:r>
              <a:rPr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('press');</a:t>
            </a:r>
          </a:p>
          <a:p>
            <a:pPr defTabSz="381000">
              <a:lnSpc>
                <a:spcPct val="130000"/>
              </a:lnSpc>
              <a:buClr>
                <a:schemeClr val="folHlink"/>
              </a:buClr>
              <a:buSzPct val="60000"/>
              <a:buFont typeface="Wingdings" panose="05000000000000000000" pitchFamily="2" charset="2"/>
              <a:buNone/>
              <a:defRPr/>
            </a:pPr>
            <a:r>
              <a:rPr dirty="0" err="1"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button.addEventListener</a:t>
            </a:r>
            <a:r>
              <a:rPr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('click', () =&gt; {</a:t>
            </a:r>
          </a:p>
          <a:p>
            <a:pPr defTabSz="381000">
              <a:lnSpc>
                <a:spcPct val="130000"/>
              </a:lnSpc>
              <a:buClr>
                <a:schemeClr val="folHlink"/>
              </a:buClr>
              <a:buSzPct val="60000"/>
              <a:buFont typeface="Wingdings" panose="05000000000000000000" pitchFamily="2" charset="2"/>
              <a:buNone/>
              <a:defRPr/>
            </a:pPr>
            <a:r>
              <a:rPr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    </a:t>
            </a:r>
            <a:r>
              <a:rPr dirty="0" err="1"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this.classList.toggle</a:t>
            </a:r>
            <a:r>
              <a:rPr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('on');</a:t>
            </a:r>
          </a:p>
          <a:p>
            <a:pPr defTabSz="381000">
              <a:lnSpc>
                <a:spcPct val="130000"/>
              </a:lnSpc>
              <a:buClr>
                <a:schemeClr val="folHlink"/>
              </a:buClr>
              <a:buSzPct val="60000"/>
              <a:buFont typeface="Wingdings" panose="05000000000000000000" pitchFamily="2" charset="2"/>
              <a:buNone/>
              <a:defRPr/>
            </a:pPr>
            <a:r>
              <a:rPr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53</a:t>
            </a:fld>
            <a:r>
              <a:rPr lang="en-US" altLang="zh-CN" smtClean="0"/>
              <a:t>/59</a:t>
            </a:r>
            <a:endParaRPr lang="zh-CN" altLang="en-US" dirty="0"/>
          </a:p>
        </p:txBody>
      </p:sp>
      <p:pic>
        <p:nvPicPr>
          <p:cNvPr id="8" name="图片 7" descr="示例"/>
          <p:cNvPicPr>
            <a:picLocks noChangeAspect="1"/>
          </p:cNvPicPr>
          <p:nvPr/>
        </p:nvPicPr>
        <p:blipFill>
          <a:blip r:embed="rId3" cstate="print"/>
          <a:stretch>
            <a:fillRect/>
          </a:stretch>
        </p:blipFill>
        <p:spPr>
          <a:xfrm>
            <a:off x="6087" y="1988840"/>
            <a:ext cx="1800000" cy="448069"/>
          </a:xfrm>
          <a:prstGeom prst="rect">
            <a:avLst/>
          </a:prstGeom>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小结</a:t>
            </a:r>
            <a:endParaRPr lang="zh-CN" altLang="en-US" dirty="0"/>
          </a:p>
        </p:txBody>
      </p:sp>
      <p:sp>
        <p:nvSpPr>
          <p:cNvPr id="4" name="内容占位符 3"/>
          <p:cNvSpPr>
            <a:spLocks noGrp="1"/>
          </p:cNvSpPr>
          <p:nvPr>
            <p:ph idx="13"/>
          </p:nvPr>
        </p:nvSpPr>
        <p:spPr/>
        <p:txBody>
          <a:bodyPr/>
          <a:lstStyle/>
          <a:p>
            <a:r>
              <a:rPr lang="zh-CN" altLang="en-US" dirty="0" smtClean="0"/>
              <a:t>说一说箭头函数和普通函数的区别？</a:t>
            </a:r>
            <a:endParaRPr lang="en-US" altLang="zh-CN" dirty="0" smtClean="0"/>
          </a:p>
          <a:p>
            <a:r>
              <a:rPr lang="zh-CN" altLang="en-US" dirty="0" smtClean="0"/>
              <a:t>箭头函数中可以使用</a:t>
            </a:r>
            <a:r>
              <a:rPr lang="zh-CN" altLang="en-US" dirty="0">
                <a:sym typeface="+mn-ea"/>
              </a:rPr>
              <a:t>arguments</a:t>
            </a:r>
            <a:r>
              <a:rPr lang="zh-CN" altLang="en-US" dirty="0" smtClean="0">
                <a:sym typeface="+mn-ea"/>
              </a:rPr>
              <a:t>对象吗？</a:t>
            </a:r>
            <a:endParaRPr lang="zh-CN" altLang="en-US" dirty="0"/>
          </a:p>
        </p:txBody>
      </p:sp>
      <p:pic>
        <p:nvPicPr>
          <p:cNvPr id="8" name="图片 7" descr="提问"/>
          <p:cNvPicPr>
            <a:picLocks noChangeAspect="1"/>
          </p:cNvPicPr>
          <p:nvPr/>
        </p:nvPicPr>
        <p:blipFill>
          <a:blip r:embed="rId3" cstate="print"/>
          <a:stretch>
            <a:fillRect/>
          </a:stretch>
        </p:blipFill>
        <p:spPr>
          <a:xfrm>
            <a:off x="0" y="684686"/>
            <a:ext cx="1800000" cy="448069"/>
          </a:xfrm>
          <a:prstGeom prst="rect">
            <a:avLst/>
          </a:prstGeom>
          <a:ln>
            <a:noFill/>
          </a:ln>
        </p:spPr>
      </p:pic>
      <p:sp>
        <p:nvSpPr>
          <p:cNvPr id="5" name="灯片编号占位符 4"/>
          <p:cNvSpPr>
            <a:spLocks noGrp="1"/>
          </p:cNvSpPr>
          <p:nvPr>
            <p:ph type="sldNum" sz="quarter" idx="12"/>
          </p:nvPr>
        </p:nvSpPr>
        <p:spPr/>
        <p:txBody>
          <a:bodyPr/>
          <a:lstStyle/>
          <a:p>
            <a:fld id="{0C913308-F349-4B6D-A68A-DD1791B4A57B}" type="slidenum">
              <a:rPr lang="zh-CN" altLang="en-US" smtClean="0"/>
              <a:pPr/>
              <a:t>54</a:t>
            </a:fld>
            <a:r>
              <a:rPr lang="en-US" altLang="zh-CN" smtClean="0"/>
              <a:t>/59</a:t>
            </a:r>
            <a:endParaRPr lang="zh-CN" altLang="en-US" dirty="0"/>
          </a:p>
        </p:txBody>
      </p:sp>
    </p:spTree>
    <p:extLst>
      <p:ext uri="{BB962C8B-B14F-4D97-AF65-F5344CB8AC3E}">
        <p14:creationId xmlns:p14="http://schemas.microsoft.com/office/powerpoint/2010/main" val="10583417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r>
              <a:rPr lang="zh-CN" altLang="en-US" dirty="0" smtClean="0"/>
              <a:t>学员操作</a:t>
            </a:r>
            <a:r>
              <a:rPr lang="en-US" altLang="zh-CN" dirty="0" smtClean="0"/>
              <a:t>—</a:t>
            </a:r>
            <a:r>
              <a:rPr lang="zh-CN" altLang="en-US" dirty="0">
                <a:sym typeface="+mn-ea"/>
              </a:rPr>
              <a:t>新增学员和显示学员信息</a:t>
            </a:r>
            <a:endParaRPr lang="zh-CN" altLang="en-US" dirty="0"/>
          </a:p>
        </p:txBody>
      </p:sp>
      <p:sp>
        <p:nvSpPr>
          <p:cNvPr id="481283" name="Rectangle 3"/>
          <p:cNvSpPr>
            <a:spLocks noGrp="1" noChangeArrowheads="1"/>
          </p:cNvSpPr>
          <p:nvPr>
            <p:ph idx="13"/>
          </p:nvPr>
        </p:nvSpPr>
        <p:spPr/>
        <p:txBody>
          <a:bodyPr/>
          <a:lstStyle/>
          <a:p>
            <a:r>
              <a:rPr lang="zh-CN" altLang="en-US" dirty="0" smtClean="0"/>
              <a:t>需求说明</a:t>
            </a:r>
          </a:p>
          <a:p>
            <a:pPr lvl="1"/>
            <a:r>
              <a:rPr lang="zh-CN" altLang="en-US" dirty="0">
                <a:sym typeface="+mn-ea"/>
              </a:rPr>
              <a:t>定义一个学员数组，并使用箭头函数</a:t>
            </a:r>
            <a:r>
              <a:rPr lang="zh-CN" altLang="en-US" dirty="0" smtClean="0">
                <a:sym typeface="+mn-ea"/>
              </a:rPr>
              <a:t>实现两</a:t>
            </a:r>
            <a:r>
              <a:rPr lang="zh-CN" altLang="en-US" dirty="0">
                <a:sym typeface="+mn-ea"/>
              </a:rPr>
              <a:t>个功能</a:t>
            </a:r>
          </a:p>
          <a:p>
            <a:pPr lvl="2"/>
            <a:r>
              <a:rPr lang="zh-CN" altLang="en-US" dirty="0">
                <a:sym typeface="+mn-ea"/>
              </a:rPr>
              <a:t>当点击新增学员按钮时，弹出</a:t>
            </a:r>
            <a:r>
              <a:rPr lang="zh-CN" altLang="en-US" dirty="0" smtClean="0">
                <a:sym typeface="+mn-ea"/>
              </a:rPr>
              <a:t>对话框</a:t>
            </a:r>
            <a:endParaRPr lang="en-US" altLang="zh-CN" dirty="0" smtClean="0">
              <a:sym typeface="+mn-ea"/>
            </a:endParaRPr>
          </a:p>
          <a:p>
            <a:pPr lvl="2"/>
            <a:endParaRPr lang="en-US" altLang="zh-CN" dirty="0">
              <a:sym typeface="+mn-ea"/>
            </a:endParaRPr>
          </a:p>
          <a:p>
            <a:pPr lvl="2"/>
            <a:endParaRPr lang="en-US" altLang="zh-CN" dirty="0" smtClean="0"/>
          </a:p>
          <a:p>
            <a:pPr lvl="2"/>
            <a:endParaRPr lang="en-US" altLang="zh-CN" dirty="0"/>
          </a:p>
          <a:p>
            <a:pPr lvl="2"/>
            <a:endParaRPr lang="zh-CN" altLang="en-US" dirty="0"/>
          </a:p>
          <a:p>
            <a:pPr lvl="2"/>
            <a:r>
              <a:rPr lang="zh-CN" altLang="en-US" dirty="0">
                <a:sym typeface="+mn-ea"/>
              </a:rPr>
              <a:t>当点击显示学员信息按钮时，输入的学员信息使用模板字符串显示在页面</a:t>
            </a:r>
            <a:r>
              <a:rPr lang="zh-CN" altLang="en-US" dirty="0" smtClean="0">
                <a:sym typeface="+mn-ea"/>
              </a:rPr>
              <a:t>中</a:t>
            </a:r>
            <a:endParaRPr lang="en-US" altLang="zh-CN" dirty="0" smtClean="0"/>
          </a:p>
          <a:p>
            <a:endParaRPr lang="zh-CN" dirty="0" smtClean="0"/>
          </a:p>
          <a:p>
            <a:pPr lvl="1"/>
            <a:endParaRPr lang="zh-CN" altLang="en-US" dirty="0"/>
          </a:p>
        </p:txBody>
      </p:sp>
      <p:grpSp>
        <p:nvGrpSpPr>
          <p:cNvPr id="3" name="组合 19"/>
          <p:cNvGrpSpPr/>
          <p:nvPr/>
        </p:nvGrpSpPr>
        <p:grpSpPr bwMode="auto">
          <a:xfrm>
            <a:off x="2895897" y="5635008"/>
            <a:ext cx="2786062" cy="428625"/>
            <a:chOff x="3714744" y="5143512"/>
            <a:chExt cx="2786082" cy="428628"/>
          </a:xfrm>
        </p:grpSpPr>
        <p:sp>
          <p:nvSpPr>
            <p:cNvPr id="13" name="圆角矩形 12"/>
            <p:cNvSpPr/>
            <p:nvPr/>
          </p:nvSpPr>
          <p:spPr bwMode="auto">
            <a:xfrm>
              <a:off x="3714744" y="5143512"/>
              <a:ext cx="2786082" cy="428628"/>
            </a:xfrm>
            <a:prstGeom prst="roundRect">
              <a:avLst/>
            </a:prstGeom>
            <a:solidFill>
              <a:srgbClr val="0B7DB2"/>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4" name="TextBox 13"/>
            <p:cNvSpPr txBox="1"/>
            <p:nvPr/>
          </p:nvSpPr>
          <p:spPr bwMode="auto">
            <a:xfrm>
              <a:off x="3984723" y="5187962"/>
              <a:ext cx="2198386"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smtClean="0">
                  <a:solidFill>
                    <a:srgbClr val="FBFFFE"/>
                  </a:solidFill>
                  <a:latin typeface="微软雅黑" panose="020B0503020204020204" pitchFamily="34" charset="-122"/>
                  <a:ea typeface="微软雅黑" panose="020B0503020204020204" pitchFamily="34" charset="-122"/>
                </a:rPr>
                <a:t>15</a:t>
              </a:r>
              <a:r>
                <a:rPr lang="zh-CN" altLang="en-US" sz="1600" b="1" spc="300" dirty="0" smtClean="0">
                  <a:solidFill>
                    <a:srgbClr val="FBFFFE"/>
                  </a:solidFill>
                  <a:latin typeface="微软雅黑" panose="020B0503020204020204" pitchFamily="34" charset="-122"/>
                  <a:ea typeface="微软雅黑" panose="020B0503020204020204" pitchFamily="34" charset="-122"/>
                </a:rPr>
                <a:t>分钟</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pic>
        <p:nvPicPr>
          <p:cNvPr id="136" name="图片 135" descr="练习"/>
          <p:cNvPicPr>
            <a:picLocks noChangeAspect="1"/>
          </p:cNvPicPr>
          <p:nvPr/>
        </p:nvPicPr>
        <p:blipFill>
          <a:blip r:embed="rId3" cstate="print"/>
          <a:stretch>
            <a:fillRect/>
          </a:stretch>
        </p:blipFill>
        <p:spPr>
          <a:xfrm>
            <a:off x="-3810" y="692785"/>
            <a:ext cx="1800000" cy="448069"/>
          </a:xfrm>
          <a:prstGeom prst="rect">
            <a:avLst/>
          </a:prstGeom>
          <a:ln>
            <a:noFill/>
          </a:ln>
        </p:spPr>
      </p:pic>
      <p:pic>
        <p:nvPicPr>
          <p:cNvPr id="5" name="图片 4" descr="图5.41 点击新增学员按钮效果图"/>
          <p:cNvPicPr>
            <a:picLocks noChangeAspect="1"/>
          </p:cNvPicPr>
          <p:nvPr/>
        </p:nvPicPr>
        <p:blipFill>
          <a:blip r:embed="rId4"/>
          <a:stretch>
            <a:fillRect/>
          </a:stretch>
        </p:blipFill>
        <p:spPr>
          <a:xfrm>
            <a:off x="1796190" y="2325757"/>
            <a:ext cx="4434205" cy="1287780"/>
          </a:xfrm>
          <a:prstGeom prst="rect">
            <a:avLst/>
          </a:prstGeom>
          <a:ln>
            <a:solidFill>
              <a:schemeClr val="tx1"/>
            </a:solidFill>
          </a:ln>
        </p:spPr>
      </p:pic>
      <p:pic>
        <p:nvPicPr>
          <p:cNvPr id="6" name="图片 5" descr="图5.42 点击显示学员信息效果图"/>
          <p:cNvPicPr>
            <a:picLocks noChangeAspect="1"/>
          </p:cNvPicPr>
          <p:nvPr/>
        </p:nvPicPr>
        <p:blipFill>
          <a:blip r:embed="rId5"/>
          <a:stretch>
            <a:fillRect/>
          </a:stretch>
        </p:blipFill>
        <p:spPr>
          <a:xfrm>
            <a:off x="1796190" y="4045496"/>
            <a:ext cx="4091305" cy="1303020"/>
          </a:xfrm>
          <a:prstGeom prst="rect">
            <a:avLst/>
          </a:prstGeom>
          <a:ln>
            <a:solidFill>
              <a:schemeClr val="tx1"/>
            </a:solidFill>
          </a:ln>
        </p:spPr>
      </p:pic>
      <p:sp>
        <p:nvSpPr>
          <p:cNvPr id="4" name="灯片编号占位符 3"/>
          <p:cNvSpPr>
            <a:spLocks noGrp="1"/>
          </p:cNvSpPr>
          <p:nvPr>
            <p:ph type="sldNum" sz="quarter" idx="12"/>
          </p:nvPr>
        </p:nvSpPr>
        <p:spPr/>
        <p:txBody>
          <a:bodyPr/>
          <a:lstStyle/>
          <a:p>
            <a:fld id="{0C913308-F349-4B6D-A68A-DD1791B4A57B}" type="slidenum">
              <a:rPr lang="zh-CN" altLang="en-US" smtClean="0"/>
              <a:pPr/>
              <a:t>55</a:t>
            </a:fld>
            <a:r>
              <a:rPr lang="en-US" altLang="zh-CN" smtClean="0"/>
              <a:t>/59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pPr>
              <a:defRPr/>
            </a:pPr>
            <a:r>
              <a:rPr smtClean="0"/>
              <a:t>共性问题集中讲解</a:t>
            </a:r>
          </a:p>
        </p:txBody>
      </p:sp>
      <p:sp>
        <p:nvSpPr>
          <p:cNvPr id="25604" name="内容占位符 2"/>
          <p:cNvSpPr>
            <a:spLocks noGrp="1"/>
          </p:cNvSpPr>
          <p:nvPr>
            <p:ph idx="13"/>
          </p:nvPr>
        </p:nvSpPr>
        <p:spPr/>
        <p:txBody>
          <a:bodyPr/>
          <a:lstStyle/>
          <a:p>
            <a:pPr>
              <a:defRPr/>
            </a:pPr>
            <a:r>
              <a:rPr lang="zh-CN" altLang="en-US" dirty="0" smtClean="0"/>
              <a:t>常见问题及解决办法</a:t>
            </a:r>
            <a:endParaRPr lang="en-US" altLang="zh-CN" dirty="0" smtClean="0"/>
          </a:p>
          <a:p>
            <a:pPr>
              <a:defRPr/>
            </a:pPr>
            <a:r>
              <a:rPr lang="zh-CN" altLang="en-US" dirty="0" smtClean="0"/>
              <a:t>代码规范问题</a:t>
            </a:r>
          </a:p>
          <a:p>
            <a:pPr>
              <a:defRPr/>
            </a:pPr>
            <a:r>
              <a:rPr lang="zh-CN" altLang="en-US" dirty="0" smtClean="0"/>
              <a:t>调试技巧</a:t>
            </a:r>
            <a:endParaRPr lang="en-US" altLang="zh-CN" dirty="0" smtClean="0"/>
          </a:p>
          <a:p>
            <a:pPr>
              <a:defRPr/>
            </a:pPr>
            <a:endParaRPr lang="zh-CN" altLang="en-US" dirty="0" smtClean="0"/>
          </a:p>
          <a:p>
            <a:pPr>
              <a:defRPr/>
            </a:pPr>
            <a:endParaRPr lang="zh-CN" altLang="en-US" dirty="0" smtClean="0"/>
          </a:p>
        </p:txBody>
      </p:sp>
      <p:grpSp>
        <p:nvGrpSpPr>
          <p:cNvPr id="55301" name="组合 29"/>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5303" name="组合 7"/>
            <p:cNvGrpSpPr/>
            <p:nvPr/>
          </p:nvGrpSpPr>
          <p:grpSpPr bwMode="auto">
            <a:xfrm>
              <a:off x="1923997" y="3214688"/>
              <a:ext cx="5862712" cy="2058988"/>
              <a:chOff x="2066281" y="2227264"/>
              <a:chExt cx="5862790" cy="2059017"/>
            </a:xfrm>
          </p:grpSpPr>
          <p:grpSp>
            <p:nvGrpSpPr>
              <p:cNvPr id="55304" name="组合 19"/>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5309" name="组合 17"/>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34" charset="-122"/>
                        <a:ea typeface="微软雅黑" panose="020B0503020204020204" pitchFamily="34" charset="-122"/>
                      </a:rPr>
                      <a:t>共性问题集中讲解   </a:t>
                    </a:r>
                    <a:endParaRPr lang="en-US" altLang="zh-CN" sz="3200" b="1" kern="0" spc="300" dirty="0">
                      <a:solidFill>
                        <a:schemeClr val="tx2">
                          <a:lumMod val="50000"/>
                        </a:schemeClr>
                      </a:solidFill>
                      <a:latin typeface="微软雅黑" panose="020B0503020204020204" pitchFamily="34" charset="-122"/>
                      <a:ea typeface="微软雅黑" panose="020B0503020204020204"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55305"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p:cNvSpPr>
            <a:spLocks noGrp="1"/>
          </p:cNvSpPr>
          <p:nvPr>
            <p:ph type="sldNum" sz="quarter" idx="12"/>
          </p:nvPr>
        </p:nvSpPr>
        <p:spPr/>
        <p:txBody>
          <a:bodyPr/>
          <a:lstStyle/>
          <a:p>
            <a:fld id="{0C913308-F349-4B6D-A68A-DD1791B4A57B}" type="slidenum">
              <a:rPr lang="zh-CN" altLang="en-US" smtClean="0"/>
              <a:pPr/>
              <a:t>56</a:t>
            </a:fld>
            <a:r>
              <a:rPr lang="en-US" altLang="zh-CN" smtClean="0"/>
              <a:t>/59</a:t>
            </a:r>
            <a:endParaRPr lang="zh-CN"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801" y="1233924"/>
            <a:ext cx="7576312" cy="5111560"/>
          </a:xfrm>
          <a:prstGeom prst="rect">
            <a:avLst/>
          </a:prstGeom>
        </p:spPr>
      </p:pic>
      <p:sp>
        <p:nvSpPr>
          <p:cNvPr id="6" name="标题 5"/>
          <p:cNvSpPr>
            <a:spLocks noGrp="1"/>
          </p:cNvSpPr>
          <p:nvPr>
            <p:ph type="title"/>
          </p:nvPr>
        </p:nvSpPr>
        <p:spPr/>
        <p:txBody>
          <a:bodyPr/>
          <a:lstStyle/>
          <a:p>
            <a:r>
              <a:rPr lang="zh-CN" altLang="zh-CN"/>
              <a:t>总结</a:t>
            </a:r>
          </a:p>
        </p:txBody>
      </p:sp>
      <p:pic>
        <p:nvPicPr>
          <p:cNvPr id="5" name="图片 4"/>
          <p:cNvPicPr>
            <a:picLocks noChangeAspect="1"/>
          </p:cNvPicPr>
          <p:nvPr/>
        </p:nvPicPr>
        <p:blipFill>
          <a:blip r:embed="rId4" cstate="print"/>
          <a:stretch>
            <a:fillRect/>
          </a:stretch>
        </p:blipFill>
        <p:spPr>
          <a:xfrm>
            <a:off x="12700" y="705485"/>
            <a:ext cx="1799590" cy="452755"/>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4801" y="1196752"/>
            <a:ext cx="7714789" cy="5219247"/>
          </a:xfrm>
          <a:prstGeom prst="rect">
            <a:avLst/>
          </a:prstGeo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57</a:t>
            </a:fld>
            <a:r>
              <a:rPr lang="en-US" altLang="zh-CN" smtClean="0"/>
              <a:t>/59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t>作业</a:t>
            </a:r>
            <a:endParaRPr dirty="0"/>
          </a:p>
        </p:txBody>
      </p:sp>
      <p:sp>
        <p:nvSpPr>
          <p:cNvPr id="3" name="内容占位符 2"/>
          <p:cNvSpPr>
            <a:spLocks noGrp="1"/>
          </p:cNvSpPr>
          <p:nvPr>
            <p:ph idx="13"/>
          </p:nvPr>
        </p:nvSpPr>
        <p:spPr/>
        <p:txBody>
          <a:bodyPr/>
          <a:lstStyle/>
          <a:p>
            <a:r>
              <a:rPr lang="zh-CN" altLang="en-US" dirty="0">
                <a:sym typeface="+mn-ea"/>
              </a:rPr>
              <a:t>在</a:t>
            </a:r>
            <a:r>
              <a:rPr lang="en-US" altLang="zh-CN" dirty="0">
                <a:sym typeface="+mn-ea"/>
              </a:rPr>
              <a:t>《</a:t>
            </a:r>
            <a:r>
              <a:rPr lang="zh-CN" altLang="en-US" dirty="0">
                <a:sym typeface="+mn-ea"/>
              </a:rPr>
              <a:t>学习能力成长簿</a:t>
            </a:r>
            <a:r>
              <a:rPr lang="en-US" altLang="zh-CN" dirty="0">
                <a:sym typeface="+mn-ea"/>
              </a:rPr>
              <a:t>》</a:t>
            </a:r>
            <a:r>
              <a:rPr lang="zh-CN" altLang="en-US" dirty="0">
                <a:sym typeface="+mn-ea"/>
              </a:rPr>
              <a:t>中完成</a:t>
            </a:r>
          </a:p>
          <a:p>
            <a:pPr lvl="1"/>
            <a:r>
              <a:rPr lang="zh-CN" altLang="en-US" dirty="0" smtClean="0"/>
              <a:t>复习</a:t>
            </a:r>
            <a:r>
              <a:rPr lang="zh-CN" altLang="en-US" dirty="0"/>
              <a:t>作业</a:t>
            </a:r>
          </a:p>
          <a:p>
            <a:pPr lvl="2"/>
            <a:r>
              <a:rPr lang="zh-CN" altLang="en-US" dirty="0"/>
              <a:t>梳理本章内容，整理笔记，绘制思维导图、</a:t>
            </a:r>
            <a:r>
              <a:rPr lang="zh-CN" altLang="en-US" dirty="0">
                <a:sym typeface="+mn-ea"/>
              </a:rPr>
              <a:t>完成课后练习</a:t>
            </a:r>
            <a:endParaRPr lang="zh-CN" altLang="en-US" dirty="0"/>
          </a:p>
          <a:p>
            <a:pPr lvl="2">
              <a:defRPr/>
            </a:pPr>
            <a:r>
              <a:rPr lang="zh-CN" altLang="en-US" dirty="0">
                <a:solidFill>
                  <a:srgbClr val="FF0000"/>
                </a:solidFill>
              </a:rPr>
              <a:t>教员备课时根据班级情况在此添加内容，应区分必做、选做内容，以满足不同层次学员的需求</a:t>
            </a:r>
            <a:endParaRPr lang="en-US" altLang="zh-CN" dirty="0">
              <a:solidFill>
                <a:srgbClr val="FF0000"/>
              </a:solidFill>
            </a:endParaRPr>
          </a:p>
          <a:p>
            <a:pPr lvl="1"/>
            <a:r>
              <a:rPr lang="zh-CN" altLang="en-US" dirty="0" smtClean="0"/>
              <a:t>预习</a:t>
            </a:r>
            <a:r>
              <a:rPr lang="zh-CN" altLang="en-US" dirty="0"/>
              <a:t>作业</a:t>
            </a:r>
            <a:endParaRPr lang="en-US" altLang="zh-CN" dirty="0"/>
          </a:p>
          <a:p>
            <a:pPr lvl="2">
              <a:defRPr/>
            </a:pPr>
            <a:r>
              <a:rPr lang="zh-CN" altLang="en-US" dirty="0"/>
              <a:t>预习下一章学生用书，完成预习测试</a:t>
            </a:r>
            <a:endParaRPr lang="en-US" altLang="zh-CN" dirty="0"/>
          </a:p>
          <a:p>
            <a:pPr lvl="3"/>
            <a:r>
              <a:rPr lang="en-US" altLang="zh-CN" dirty="0" smtClean="0">
                <a:sym typeface="+mn-ea"/>
              </a:rPr>
              <a:t>ES6</a:t>
            </a:r>
            <a:r>
              <a:rPr lang="zh-CN" altLang="en-US" dirty="0" smtClean="0">
                <a:sym typeface="+mn-ea"/>
              </a:rPr>
              <a:t>中常用的数组扩展的方法有哪些？</a:t>
            </a:r>
            <a:endParaRPr lang="zh-CN" altLang="en-US" dirty="0" smtClean="0"/>
          </a:p>
          <a:p>
            <a:pPr lvl="3"/>
            <a:r>
              <a:rPr lang="en-US" altLang="zh-CN" dirty="0" smtClean="0">
                <a:sym typeface="+mn-ea"/>
              </a:rPr>
              <a:t>ES6</a:t>
            </a:r>
            <a:r>
              <a:rPr lang="zh-CN" altLang="en-US" dirty="0" smtClean="0">
                <a:sym typeface="+mn-ea"/>
              </a:rPr>
              <a:t>中常用的对象扩展的属性和方法有哪些？</a:t>
            </a:r>
            <a:endParaRPr lang="zh-CN" altLang="en-US" dirty="0" smtClean="0"/>
          </a:p>
          <a:p>
            <a:pPr lvl="2"/>
            <a:endParaRPr lang="en-US" altLang="zh-CN" dirty="0"/>
          </a:p>
          <a:p>
            <a:endParaRPr lang="en-US" altLang="zh-CN"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58</a:t>
            </a:fld>
            <a:r>
              <a:rPr lang="en-US" altLang="zh-CN" smtClean="0"/>
              <a:t>/59</a:t>
            </a:r>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zh-CN" altLang="en-US" smtClean="0"/>
              <a:t>本章目标</a:t>
            </a:r>
            <a:endParaRPr lang="zh-CN" altLang="en-US" dirty="0"/>
          </a:p>
        </p:txBody>
      </p:sp>
      <p:sp>
        <p:nvSpPr>
          <p:cNvPr id="425987" name="Rectangle 3"/>
          <p:cNvSpPr>
            <a:spLocks noGrp="1" noChangeArrowheads="1"/>
          </p:cNvSpPr>
          <p:nvPr>
            <p:ph idx="13"/>
          </p:nvPr>
        </p:nvSpPr>
        <p:spPr/>
        <p:txBody>
          <a:bodyPr/>
          <a:lstStyle/>
          <a:p>
            <a:r>
              <a:rPr lang="zh-CN" altLang="en-US" dirty="0" smtClean="0">
                <a:sym typeface="+mn-ea"/>
              </a:rPr>
              <a:t>了解ECMAScript和JavaScript的关系</a:t>
            </a:r>
          </a:p>
          <a:p>
            <a:r>
              <a:rPr dirty="0" smtClean="0">
                <a:sym typeface="+mn-ea"/>
              </a:rPr>
              <a:t>能熟练使用let和const命令</a:t>
            </a:r>
          </a:p>
          <a:p>
            <a:r>
              <a:rPr lang="zh-CN" altLang="en-US">
                <a:sym typeface="+mn-ea"/>
              </a:rPr>
              <a:t>能熟练进行数组和对象的解构赋值</a:t>
            </a:r>
          </a:p>
          <a:p>
            <a:r>
              <a:rPr dirty="0" smtClean="0">
                <a:sym typeface="+mn-ea"/>
              </a:rPr>
              <a:t>能熟练使用</a:t>
            </a:r>
            <a:r>
              <a:rPr lang="zh-CN" dirty="0" smtClean="0">
                <a:sym typeface="+mn-ea"/>
              </a:rPr>
              <a:t>箭头函数</a:t>
            </a:r>
          </a:p>
        </p:txBody>
      </p:sp>
      <p:pic>
        <p:nvPicPr>
          <p:cNvPr id="9" name="Picture 2" descr="D:\马家自留地（重要啊，切误删啊）\06.ACCP\ACCP9\PPT封面素材-0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51304" y="1572643"/>
            <a:ext cx="528890" cy="54242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D:\马家自留地（重要啊，切误删啊）\06.ACCP\ACCP9\PPT封面素材-0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1883" y="1526532"/>
            <a:ext cx="618444" cy="63426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D:\马家自留地（重要啊，切误删啊）\06.ACCP\ACCP9\PPT封面素材-0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51304" y="2043311"/>
            <a:ext cx="528890" cy="54242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D:\马家自留地（重要啊，切误删啊）\06.ACCP\ACCP9\PPT封面素材-0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1883" y="2465195"/>
            <a:ext cx="618444" cy="63426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D:\马家自留地（重要啊，切误删啊）\06.ACCP\ACCP9\PPT封面素材-0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51304" y="2518158"/>
            <a:ext cx="528890" cy="542423"/>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pPr/>
              <a:t>6</a:t>
            </a:fld>
            <a:r>
              <a:rPr lang="en-US" altLang="zh-CN" smtClean="0"/>
              <a:t>/59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22" presetClass="entr" presetSubtype="8"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par>
                                <p:cTn id="17" presetID="22" presetClass="entr" presetSubtype="8"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zh-CN" altLang="en-US">
                <a:sym typeface="+mn-ea"/>
              </a:rPr>
              <a:t>ECMAScript 6简介</a:t>
            </a:r>
            <a:endParaRPr lang="zh-CN" altLang="en-US" dirty="0"/>
          </a:p>
        </p:txBody>
      </p:sp>
      <p:sp>
        <p:nvSpPr>
          <p:cNvPr id="477206" name="Rectangle 22"/>
          <p:cNvSpPr>
            <a:spLocks noGrp="1" noChangeArrowheads="1"/>
          </p:cNvSpPr>
          <p:nvPr>
            <p:ph idx="13"/>
          </p:nvPr>
        </p:nvSpPr>
        <p:spPr/>
        <p:txBody>
          <a:bodyPr/>
          <a:lstStyle/>
          <a:p>
            <a:pPr lvl="0"/>
            <a:r>
              <a:rPr lang="zh-CN" altLang="en-US" dirty="0">
                <a:sym typeface="+mn-ea"/>
              </a:rPr>
              <a:t>ECMAScript 6.0</a:t>
            </a:r>
            <a:r>
              <a:rPr lang="zh-CN" altLang="en-US" dirty="0" smtClean="0">
                <a:sym typeface="+mn-ea"/>
              </a:rPr>
              <a:t>（简称 </a:t>
            </a:r>
            <a:r>
              <a:rPr lang="zh-CN" altLang="en-US" dirty="0">
                <a:sym typeface="+mn-ea"/>
              </a:rPr>
              <a:t>ES6</a:t>
            </a:r>
            <a:r>
              <a:rPr lang="zh-CN" altLang="en-US" dirty="0" smtClean="0">
                <a:sym typeface="+mn-ea"/>
              </a:rPr>
              <a:t>）</a:t>
            </a:r>
            <a:endParaRPr lang="en-US" altLang="zh-CN" dirty="0" smtClean="0">
              <a:sym typeface="+mn-ea"/>
            </a:endParaRPr>
          </a:p>
          <a:p>
            <a:pPr lvl="1"/>
            <a:r>
              <a:rPr lang="zh-CN" altLang="en-US" dirty="0" smtClean="0">
                <a:sym typeface="+mn-ea"/>
              </a:rPr>
              <a:t>是</a:t>
            </a:r>
            <a:r>
              <a:rPr lang="zh-CN" altLang="en-US" dirty="0">
                <a:sym typeface="+mn-ea"/>
              </a:rPr>
              <a:t>JavaScript语言的下一代</a:t>
            </a:r>
            <a:r>
              <a:rPr lang="zh-CN" altLang="en-US" dirty="0" smtClean="0">
                <a:sym typeface="+mn-ea"/>
              </a:rPr>
              <a:t>标准</a:t>
            </a:r>
            <a:endParaRPr lang="en-US" altLang="zh-CN" dirty="0" smtClean="0">
              <a:sym typeface="+mn-ea"/>
            </a:endParaRPr>
          </a:p>
          <a:p>
            <a:pPr lvl="1"/>
            <a:r>
              <a:rPr lang="zh-CN" altLang="en-US" dirty="0" smtClean="0">
                <a:sym typeface="+mn-ea"/>
              </a:rPr>
              <a:t>正式</a:t>
            </a:r>
            <a:r>
              <a:rPr lang="zh-CN" altLang="en-US" dirty="0">
                <a:sym typeface="+mn-ea"/>
              </a:rPr>
              <a:t>发布于</a:t>
            </a:r>
            <a:r>
              <a:rPr lang="zh-CN" altLang="en-US" dirty="0" smtClean="0">
                <a:sym typeface="+mn-ea"/>
              </a:rPr>
              <a:t>2015年6月</a:t>
            </a:r>
            <a:endParaRPr lang="zh-CN" altLang="en-US" noProof="1"/>
          </a:p>
          <a:p>
            <a:pPr lvl="0"/>
            <a:r>
              <a:rPr lang="zh-CN" altLang="en-US" dirty="0" smtClean="0">
                <a:sym typeface="+mn-ea"/>
              </a:rPr>
              <a:t>目标</a:t>
            </a:r>
            <a:endParaRPr lang="en-US" altLang="zh-CN" dirty="0" smtClean="0">
              <a:sym typeface="+mn-ea"/>
            </a:endParaRPr>
          </a:p>
          <a:p>
            <a:pPr lvl="1"/>
            <a:r>
              <a:rPr lang="zh-CN" altLang="en-US" dirty="0" smtClean="0">
                <a:sym typeface="+mn-ea"/>
              </a:rPr>
              <a:t>使JavaScript语言可以用来编写</a:t>
            </a:r>
            <a:r>
              <a:rPr lang="zh-CN" altLang="en-US" dirty="0">
                <a:sym typeface="+mn-ea"/>
              </a:rPr>
              <a:t>复杂的大型应用程序，成为企业级开发</a:t>
            </a:r>
            <a:r>
              <a:rPr lang="zh-CN" altLang="en-US" dirty="0" smtClean="0">
                <a:sym typeface="+mn-ea"/>
              </a:rPr>
              <a:t>语言</a:t>
            </a:r>
            <a:endParaRPr lang="en-US" altLang="zh-CN" dirty="0" smtClean="0">
              <a:sym typeface="+mn-ea"/>
            </a:endParaRPr>
          </a:p>
          <a:p>
            <a:pPr lvl="0"/>
            <a:r>
              <a:rPr lang="zh-CN" altLang="en-US" dirty="0" smtClean="0">
                <a:sym typeface="+mn-ea"/>
              </a:rPr>
              <a:t>版本升级</a:t>
            </a:r>
            <a:endParaRPr lang="en-US" altLang="zh-CN" dirty="0" smtClean="0">
              <a:sym typeface="+mn-ea"/>
            </a:endParaRPr>
          </a:p>
          <a:p>
            <a:pPr lvl="1"/>
            <a:r>
              <a:rPr lang="zh-CN" altLang="en-US" dirty="0">
                <a:sym typeface="+mn-ea"/>
              </a:rPr>
              <a:t>ECMAScript </a:t>
            </a:r>
            <a:r>
              <a:rPr lang="zh-CN" altLang="en-US" dirty="0" smtClean="0">
                <a:sym typeface="+mn-ea"/>
              </a:rPr>
              <a:t>2015</a:t>
            </a:r>
            <a:endParaRPr lang="en-US" altLang="zh-CN" dirty="0" smtClean="0">
              <a:sym typeface="+mn-ea"/>
            </a:endParaRPr>
          </a:p>
          <a:p>
            <a:pPr lvl="1"/>
            <a:r>
              <a:rPr lang="zh-CN" altLang="en-US" dirty="0">
                <a:sym typeface="+mn-ea"/>
              </a:rPr>
              <a:t>ECMAScript </a:t>
            </a:r>
            <a:r>
              <a:rPr lang="zh-CN" altLang="en-US" dirty="0" smtClean="0">
                <a:sym typeface="+mn-ea"/>
              </a:rPr>
              <a:t>201</a:t>
            </a:r>
            <a:r>
              <a:rPr lang="en-US" altLang="zh-CN" dirty="0" smtClean="0">
                <a:sym typeface="+mn-ea"/>
              </a:rPr>
              <a:t>6</a:t>
            </a:r>
            <a:endParaRPr lang="zh-CN" altLang="en-US" dirty="0">
              <a:sym typeface="+mn-ea"/>
            </a:endParaRPr>
          </a:p>
          <a:p>
            <a:pPr lvl="1"/>
            <a:r>
              <a:rPr lang="zh-CN" altLang="en-US" dirty="0">
                <a:sym typeface="+mn-ea"/>
              </a:rPr>
              <a:t>ECMAScript </a:t>
            </a:r>
            <a:r>
              <a:rPr lang="zh-CN" altLang="en-US" dirty="0" smtClean="0">
                <a:sym typeface="+mn-ea"/>
              </a:rPr>
              <a:t>201</a:t>
            </a:r>
            <a:r>
              <a:rPr lang="en-US" altLang="zh-CN" dirty="0" smtClean="0">
                <a:sym typeface="+mn-ea"/>
              </a:rPr>
              <a:t>7</a:t>
            </a:r>
          </a:p>
          <a:p>
            <a:pPr lvl="1"/>
            <a:endParaRPr lang="zh-CN" altLang="en-US" dirty="0" smtClean="0"/>
          </a:p>
          <a:p>
            <a:pPr lvl="0"/>
            <a:r>
              <a:rPr lang="zh-CN" altLang="en-US" dirty="0">
                <a:sym typeface="+mn-ea"/>
              </a:rPr>
              <a:t>ECMAScript和JavaScript到底有什么关系？</a:t>
            </a:r>
            <a:endParaRPr lang="zh-CN" altLang="en-US" dirty="0" smtClean="0"/>
          </a:p>
          <a:p>
            <a:pPr lvl="1"/>
            <a:r>
              <a:rPr lang="zh-CN" altLang="zh-CN" dirty="0" smtClean="0">
                <a:sym typeface="+mn-ea"/>
              </a:rPr>
              <a:t>前者是后者的规格，后者是前者的一种实现</a:t>
            </a:r>
            <a:endParaRPr lang="zh-CN" altLang="zh-CN" dirty="0" smtClean="0"/>
          </a:p>
          <a:p>
            <a:pPr lvl="1"/>
            <a:endParaRPr lang="zh-CN" altLang="en-US" dirty="0" smtClean="0"/>
          </a:p>
          <a:p>
            <a:pPr lvl="2"/>
            <a:endParaRPr lang="en-US" altLang="zh-CN" dirty="0" smtClean="0"/>
          </a:p>
          <a:p>
            <a:pPr lvl="1"/>
            <a:endParaRPr lang="en-US" altLang="zh-CN" dirty="0"/>
          </a:p>
        </p:txBody>
      </p:sp>
      <p:pic>
        <p:nvPicPr>
          <p:cNvPr id="109" name="图片 108" descr="问题"/>
          <p:cNvPicPr>
            <a:picLocks noChangeAspect="1"/>
          </p:cNvPicPr>
          <p:nvPr/>
        </p:nvPicPr>
        <p:blipFill>
          <a:blip r:embed="rId3" cstate="print"/>
          <a:stretch>
            <a:fillRect/>
          </a:stretch>
        </p:blipFill>
        <p:spPr>
          <a:xfrm>
            <a:off x="-1270" y="4997155"/>
            <a:ext cx="1800000" cy="448069"/>
          </a:xfrm>
          <a:prstGeom prst="rect">
            <a:avLst/>
          </a:prstGeom>
          <a:ln>
            <a:noFill/>
          </a:ln>
        </p:spPr>
      </p:pic>
      <p:sp>
        <p:nvSpPr>
          <p:cNvPr id="3" name="灯片编号占位符 2"/>
          <p:cNvSpPr>
            <a:spLocks noGrp="1"/>
          </p:cNvSpPr>
          <p:nvPr>
            <p:ph type="sldNum" sz="quarter" idx="12"/>
          </p:nvPr>
        </p:nvSpPr>
        <p:spPr/>
        <p:txBody>
          <a:bodyPr/>
          <a:lstStyle/>
          <a:p>
            <a:fld id="{0C913308-F349-4B6D-A68A-DD1791B4A57B}" type="slidenum">
              <a:rPr lang="zh-CN" altLang="en-US" smtClean="0"/>
              <a:pPr/>
              <a:t>7</a:t>
            </a:fld>
            <a:r>
              <a:rPr lang="en-US" altLang="zh-CN" smtClean="0"/>
              <a:t>/59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wipe(left)">
                                      <p:cBhvr>
                                        <p:cTn id="7" dur="500"/>
                                        <p:tgtEl>
                                          <p:spTgt spid="10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77206">
                                            <p:txEl>
                                              <p:pRg st="10" end="10"/>
                                            </p:txEl>
                                          </p:spTgt>
                                        </p:tgtEl>
                                        <p:attrNameLst>
                                          <p:attrName>style.visibility</p:attrName>
                                        </p:attrNameLst>
                                      </p:cBhvr>
                                      <p:to>
                                        <p:strVal val="visible"/>
                                      </p:to>
                                    </p:set>
                                    <p:animEffect transition="in" filter="wipe(left)">
                                      <p:cBhvr>
                                        <p:cTn id="11" dur="500"/>
                                        <p:tgtEl>
                                          <p:spTgt spid="477206">
                                            <p:txEl>
                                              <p:pRg st="10" end="1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77206">
                                            <p:txEl>
                                              <p:pRg st="11" end="11"/>
                                            </p:txEl>
                                          </p:spTgt>
                                        </p:tgtEl>
                                        <p:attrNameLst>
                                          <p:attrName>style.visibility</p:attrName>
                                        </p:attrNameLst>
                                      </p:cBhvr>
                                      <p:to>
                                        <p:strVal val="visible"/>
                                      </p:to>
                                    </p:set>
                                    <p:animEffect transition="in" filter="wipe(left)">
                                      <p:cBhvr>
                                        <p:cTn id="16" dur="500"/>
                                        <p:tgtEl>
                                          <p:spTgt spid="47720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zh-CN" altLang="en-US" dirty="0">
                <a:sym typeface="+mn-ea"/>
              </a:rPr>
              <a:t>ES6与</a:t>
            </a:r>
            <a:r>
              <a:rPr lang="zh-CN" altLang="en-US" dirty="0" smtClean="0">
                <a:sym typeface="+mn-ea"/>
              </a:rPr>
              <a:t>ES2015</a:t>
            </a:r>
            <a:r>
              <a:rPr lang="zh-CN" altLang="en-US" dirty="0">
                <a:sym typeface="+mn-ea"/>
              </a:rPr>
              <a:t>的关系</a:t>
            </a:r>
            <a:endParaRPr lang="en-US" altLang="zh-CN" dirty="0"/>
          </a:p>
        </p:txBody>
      </p:sp>
      <p:sp>
        <p:nvSpPr>
          <p:cNvPr id="477206" name="Rectangle 22"/>
          <p:cNvSpPr>
            <a:spLocks noGrp="1" noChangeArrowheads="1"/>
          </p:cNvSpPr>
          <p:nvPr>
            <p:ph idx="13"/>
          </p:nvPr>
        </p:nvSpPr>
        <p:spPr/>
        <p:txBody>
          <a:bodyPr/>
          <a:lstStyle/>
          <a:p>
            <a:r>
              <a:rPr lang="zh-CN" altLang="en-US" dirty="0">
                <a:sym typeface="+mn-ea"/>
              </a:rPr>
              <a:t>ES6与</a:t>
            </a:r>
            <a:r>
              <a:rPr lang="zh-CN" altLang="en-US" dirty="0" smtClean="0">
                <a:sym typeface="+mn-ea"/>
              </a:rPr>
              <a:t>ES2015</a:t>
            </a:r>
            <a:r>
              <a:rPr lang="zh-CN" altLang="en-US" dirty="0">
                <a:sym typeface="+mn-ea"/>
              </a:rPr>
              <a:t>到底是什么关系？</a:t>
            </a:r>
          </a:p>
          <a:p>
            <a:pPr lvl="1"/>
            <a:r>
              <a:rPr lang="zh-CN" altLang="zh-CN" dirty="0" smtClean="0">
                <a:sym typeface="+mn-ea"/>
              </a:rPr>
              <a:t>ES6</a:t>
            </a:r>
            <a:endParaRPr lang="en-US" altLang="zh-CN" dirty="0" smtClean="0">
              <a:sym typeface="+mn-ea"/>
            </a:endParaRPr>
          </a:p>
          <a:p>
            <a:pPr lvl="2"/>
            <a:r>
              <a:rPr lang="zh-CN" altLang="zh-CN" dirty="0" smtClean="0">
                <a:sym typeface="+mn-ea"/>
              </a:rPr>
              <a:t>是5.1版以后的JavaScript的下一代标准</a:t>
            </a:r>
            <a:endParaRPr lang="en-US" altLang="zh-CN" dirty="0" smtClean="0">
              <a:sym typeface="+mn-ea"/>
            </a:endParaRPr>
          </a:p>
          <a:p>
            <a:pPr lvl="2"/>
            <a:r>
              <a:rPr lang="zh-CN" altLang="zh-CN" dirty="0" smtClean="0">
                <a:sym typeface="+mn-ea"/>
              </a:rPr>
              <a:t>涵盖了ES2015、ES2016、ES2017等等</a:t>
            </a:r>
          </a:p>
          <a:p>
            <a:pPr lvl="1"/>
            <a:r>
              <a:rPr lang="zh-CN" altLang="zh-CN" dirty="0" smtClean="0">
                <a:sym typeface="+mn-ea"/>
              </a:rPr>
              <a:t>ES2015</a:t>
            </a:r>
            <a:endParaRPr lang="en-US" altLang="zh-CN" dirty="0" smtClean="0">
              <a:sym typeface="+mn-ea"/>
            </a:endParaRPr>
          </a:p>
          <a:p>
            <a:pPr lvl="2"/>
            <a:r>
              <a:rPr lang="zh-CN" altLang="zh-CN" dirty="0" smtClean="0">
                <a:sym typeface="+mn-ea"/>
              </a:rPr>
              <a:t>是</a:t>
            </a:r>
            <a:r>
              <a:rPr lang="en-US" altLang="zh-CN" dirty="0" smtClean="0">
                <a:sym typeface="+mn-ea"/>
              </a:rPr>
              <a:t>ES6</a:t>
            </a:r>
            <a:r>
              <a:rPr lang="zh-CN" altLang="en-US" dirty="0" smtClean="0">
                <a:sym typeface="+mn-ea"/>
              </a:rPr>
              <a:t>第一个版本的</a:t>
            </a:r>
            <a:r>
              <a:rPr lang="zh-CN" altLang="zh-CN" dirty="0" smtClean="0">
                <a:sym typeface="+mn-ea"/>
              </a:rPr>
              <a:t>正式名称</a:t>
            </a:r>
            <a:endParaRPr lang="en-US" altLang="zh-CN" dirty="0" smtClean="0">
              <a:sym typeface="+mn-ea"/>
            </a:endParaRPr>
          </a:p>
          <a:p>
            <a:pPr lvl="2"/>
            <a:r>
              <a:rPr lang="zh-CN" altLang="zh-CN" dirty="0" smtClean="0">
                <a:sym typeface="+mn-ea"/>
              </a:rPr>
              <a:t>特指该年发布的正式版本的语言标准</a:t>
            </a:r>
            <a:endParaRPr lang="zh-CN" altLang="zh-CN" dirty="0" smtClean="0"/>
          </a:p>
          <a:p>
            <a:pPr lvl="1"/>
            <a:endParaRPr lang="zh-CN" altLang="en-US" dirty="0" smtClean="0"/>
          </a:p>
          <a:p>
            <a:pPr lvl="2"/>
            <a:endParaRPr lang="en-US" altLang="zh-CN" dirty="0" smtClean="0"/>
          </a:p>
          <a:p>
            <a:pPr lvl="1"/>
            <a:endParaRPr lang="en-US" altLang="zh-CN" dirty="0"/>
          </a:p>
        </p:txBody>
      </p:sp>
      <p:pic>
        <p:nvPicPr>
          <p:cNvPr id="109" name="图片 108" descr="问题"/>
          <p:cNvPicPr>
            <a:picLocks noChangeAspect="1"/>
          </p:cNvPicPr>
          <p:nvPr/>
        </p:nvPicPr>
        <p:blipFill>
          <a:blip r:embed="rId3" cstate="print"/>
          <a:stretch>
            <a:fillRect/>
          </a:stretch>
        </p:blipFill>
        <p:spPr>
          <a:xfrm>
            <a:off x="-1270" y="679450"/>
            <a:ext cx="1800000" cy="448069"/>
          </a:xfrm>
          <a:prstGeom prst="rect">
            <a:avLst/>
          </a:prstGeom>
          <a:ln>
            <a:noFill/>
          </a:ln>
        </p:spPr>
      </p:pic>
      <p:sp>
        <p:nvSpPr>
          <p:cNvPr id="3" name="灯片编号占位符 2"/>
          <p:cNvSpPr>
            <a:spLocks noGrp="1"/>
          </p:cNvSpPr>
          <p:nvPr>
            <p:ph type="sldNum" sz="quarter" idx="12"/>
          </p:nvPr>
        </p:nvSpPr>
        <p:spPr/>
        <p:txBody>
          <a:bodyPr/>
          <a:lstStyle/>
          <a:p>
            <a:fld id="{0C913308-F349-4B6D-A68A-DD1791B4A57B}" type="slidenum">
              <a:rPr lang="zh-CN" altLang="en-US" smtClean="0"/>
              <a:pPr/>
              <a:t>8</a:t>
            </a:fld>
            <a:r>
              <a:rPr lang="en-US" altLang="zh-CN" smtClean="0"/>
              <a:t>/59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77206">
                                            <p:txEl>
                                              <p:pRg st="1" end="1"/>
                                            </p:txEl>
                                          </p:spTgt>
                                        </p:tgtEl>
                                        <p:attrNameLst>
                                          <p:attrName>style.visibility</p:attrName>
                                        </p:attrNameLst>
                                      </p:cBhvr>
                                      <p:to>
                                        <p:strVal val="visible"/>
                                      </p:to>
                                    </p:set>
                                    <p:animEffect transition="in" filter="wipe(left)">
                                      <p:cBhvr>
                                        <p:cTn id="7" dur="500"/>
                                        <p:tgtEl>
                                          <p:spTgt spid="47720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77206">
                                            <p:txEl>
                                              <p:pRg st="2" end="2"/>
                                            </p:txEl>
                                          </p:spTgt>
                                        </p:tgtEl>
                                        <p:attrNameLst>
                                          <p:attrName>style.visibility</p:attrName>
                                        </p:attrNameLst>
                                      </p:cBhvr>
                                      <p:to>
                                        <p:strVal val="visible"/>
                                      </p:to>
                                    </p:set>
                                    <p:animEffect transition="in" filter="wipe(left)">
                                      <p:cBhvr>
                                        <p:cTn id="12" dur="500"/>
                                        <p:tgtEl>
                                          <p:spTgt spid="47720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77206">
                                            <p:txEl>
                                              <p:pRg st="3" end="3"/>
                                            </p:txEl>
                                          </p:spTgt>
                                        </p:tgtEl>
                                        <p:attrNameLst>
                                          <p:attrName>style.visibility</p:attrName>
                                        </p:attrNameLst>
                                      </p:cBhvr>
                                      <p:to>
                                        <p:strVal val="visible"/>
                                      </p:to>
                                    </p:set>
                                    <p:animEffect transition="in" filter="wipe(left)">
                                      <p:cBhvr>
                                        <p:cTn id="17" dur="500"/>
                                        <p:tgtEl>
                                          <p:spTgt spid="477206">
                                            <p:txEl>
                                              <p:pRg st="3" end="3"/>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477206">
                                            <p:txEl>
                                              <p:pRg st="4" end="4"/>
                                            </p:txEl>
                                          </p:spTgt>
                                        </p:tgtEl>
                                        <p:attrNameLst>
                                          <p:attrName>style.visibility</p:attrName>
                                        </p:attrNameLst>
                                      </p:cBhvr>
                                      <p:to>
                                        <p:strVal val="visible"/>
                                      </p:to>
                                    </p:set>
                                    <p:animEffect transition="in" filter="wipe(left)">
                                      <p:cBhvr>
                                        <p:cTn id="20" dur="500"/>
                                        <p:tgtEl>
                                          <p:spTgt spid="477206">
                                            <p:txEl>
                                              <p:pRg st="4" end="4"/>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477206">
                                            <p:txEl>
                                              <p:pRg st="5" end="5"/>
                                            </p:txEl>
                                          </p:spTgt>
                                        </p:tgtEl>
                                        <p:attrNameLst>
                                          <p:attrName>style.visibility</p:attrName>
                                        </p:attrNameLst>
                                      </p:cBhvr>
                                      <p:to>
                                        <p:strVal val="visible"/>
                                      </p:to>
                                    </p:set>
                                    <p:animEffect transition="in" filter="wipe(left)">
                                      <p:cBhvr>
                                        <p:cTn id="23" dur="500"/>
                                        <p:tgtEl>
                                          <p:spTgt spid="477206">
                                            <p:txEl>
                                              <p:pRg st="5" end="5"/>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477206">
                                            <p:txEl>
                                              <p:pRg st="6" end="6"/>
                                            </p:txEl>
                                          </p:spTgt>
                                        </p:tgtEl>
                                        <p:attrNameLst>
                                          <p:attrName>style.visibility</p:attrName>
                                        </p:attrNameLst>
                                      </p:cBhvr>
                                      <p:to>
                                        <p:strVal val="visible"/>
                                      </p:to>
                                    </p:set>
                                    <p:animEffect transition="in" filter="wipe(left)">
                                      <p:cBhvr>
                                        <p:cTn id="26" dur="500"/>
                                        <p:tgtEl>
                                          <p:spTgt spid="47720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zh-CN" altLang="en-US" dirty="0">
                <a:sym typeface="+mn-ea"/>
              </a:rPr>
              <a:t>各大浏览器对</a:t>
            </a:r>
            <a:r>
              <a:rPr lang="zh-CN" altLang="en-US" dirty="0" smtClean="0">
                <a:sym typeface="+mn-ea"/>
              </a:rPr>
              <a:t>ES6的</a:t>
            </a:r>
            <a:r>
              <a:rPr lang="zh-CN" altLang="en-US" dirty="0">
                <a:sym typeface="+mn-ea"/>
              </a:rPr>
              <a:t>支持情况</a:t>
            </a:r>
            <a:endParaRPr lang="zh-CN" altLang="en-US" dirty="0"/>
          </a:p>
        </p:txBody>
      </p:sp>
      <p:sp>
        <p:nvSpPr>
          <p:cNvPr id="477206" name="Rectangle 22"/>
          <p:cNvSpPr>
            <a:spLocks noGrp="1" noChangeArrowheads="1"/>
          </p:cNvSpPr>
          <p:nvPr>
            <p:ph idx="13"/>
          </p:nvPr>
        </p:nvSpPr>
        <p:spPr/>
        <p:txBody>
          <a:bodyPr/>
          <a:lstStyle/>
          <a:p>
            <a:r>
              <a:rPr lang="zh-CN" altLang="zh-CN" smtClean="0">
                <a:sym typeface="+mn-ea"/>
              </a:rPr>
              <a:t>各大浏览器支持情况及开始时间</a:t>
            </a:r>
            <a:endParaRPr lang="zh-CN" altLang="zh-CN" dirty="0" smtClean="0"/>
          </a:p>
          <a:p>
            <a:pPr lvl="0"/>
            <a:endParaRPr lang="zh-CN" altLang="en-US" dirty="0" smtClean="0"/>
          </a:p>
          <a:p>
            <a:pPr lvl="2"/>
            <a:endParaRPr lang="en-US" altLang="zh-CN" dirty="0" smtClean="0"/>
          </a:p>
          <a:p>
            <a:pPr lvl="1"/>
            <a:endParaRPr lang="zh-CN" altLang="en-US" dirty="0"/>
          </a:p>
        </p:txBody>
      </p:sp>
      <p:pic>
        <p:nvPicPr>
          <p:cNvPr id="4" name="图片 3"/>
          <p:cNvPicPr>
            <a:picLocks noChangeAspect="1"/>
          </p:cNvPicPr>
          <p:nvPr/>
        </p:nvPicPr>
        <p:blipFill>
          <a:blip r:embed="rId3"/>
          <a:stretch>
            <a:fillRect/>
          </a:stretch>
        </p:blipFill>
        <p:spPr>
          <a:xfrm>
            <a:off x="732155" y="1749425"/>
            <a:ext cx="7416165" cy="1020445"/>
          </a:xfrm>
          <a:prstGeom prst="rect">
            <a:avLst/>
          </a:prstGeom>
        </p:spPr>
      </p:pic>
      <p:sp>
        <p:nvSpPr>
          <p:cNvPr id="3" name="AutoShape 39"/>
          <p:cNvSpPr>
            <a:spLocks noChangeArrowheads="1"/>
          </p:cNvSpPr>
          <p:nvPr/>
        </p:nvSpPr>
        <p:spPr bwMode="auto">
          <a:xfrm>
            <a:off x="731749" y="4264253"/>
            <a:ext cx="7686675" cy="676915"/>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zh-CN" altLang="en-US" b="1" dirty="0"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目前，各</a:t>
            </a:r>
            <a:r>
              <a:rPr lang="zh-CN" altLang="en-US"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大主流浏览器稳定版本对于</a:t>
            </a:r>
            <a:r>
              <a:rPr lang="en-US" altLang="zh-CN"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ES6</a:t>
            </a:r>
            <a:r>
              <a:rPr lang="zh-CN" altLang="en-US"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的绝大部分属性及方法均已支持</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9</a:t>
            </a:fld>
            <a:r>
              <a:rPr lang="en-US" altLang="zh-CN" smtClean="0"/>
              <a:t>/59</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bodyPr anchor="ctr"/>
      <a:lstStyle>
        <a:defPPr algn="ctr">
          <a:defRPr b="1" dirty="0" smtClean="0">
            <a:latin typeface="微软雅黑" panose="020B0503020204020204" pitchFamily="34" charset="-122"/>
            <a:ea typeface="微软雅黑" panose="020B0503020204020204" pitchFamily="34" charset="-122"/>
          </a:defRPr>
        </a:defPPr>
      </a:lstStyle>
      <a:style>
        <a:lnRef idx="2">
          <a:schemeClr val="accent5">
            <a:shade val="50000"/>
          </a:schemeClr>
        </a:lnRef>
        <a:fillRef idx="1">
          <a:schemeClr val="accent5"/>
        </a:fillRef>
        <a:effectRef idx="0">
          <a:schemeClr val="accent5"/>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546</TotalTime>
  <Words>7144</Words>
  <Application>Microsoft Office PowerPoint</Application>
  <PresentationFormat>全屏显示(4:3)</PresentationFormat>
  <Paragraphs>1008</Paragraphs>
  <Slides>59</Slides>
  <Notes>56</Notes>
  <HiddenSlides>0</HiddenSlides>
  <MMClips>0</MMClips>
  <ScaleCrop>false</ScaleCrop>
  <HeadingPairs>
    <vt:vector size="4" baseType="variant">
      <vt:variant>
        <vt:lpstr>主题</vt:lpstr>
      </vt:variant>
      <vt:variant>
        <vt:i4>1</vt:i4>
      </vt:variant>
      <vt:variant>
        <vt:lpstr>幻灯片标题</vt:lpstr>
      </vt:variant>
      <vt:variant>
        <vt:i4>59</vt:i4>
      </vt:variant>
    </vt:vector>
  </HeadingPairs>
  <TitlesOfParts>
    <vt:vector size="60" baseType="lpstr">
      <vt:lpstr>Office 主题</vt:lpstr>
      <vt:lpstr>PowerPoint 演示文稿</vt:lpstr>
      <vt:lpstr>预习检查</vt:lpstr>
      <vt:lpstr>金榜秀一秀</vt:lpstr>
      <vt:lpstr>回顾与作业点评</vt:lpstr>
      <vt:lpstr>本章任务</vt:lpstr>
      <vt:lpstr>本章目标</vt:lpstr>
      <vt:lpstr>ECMAScript 6简介</vt:lpstr>
      <vt:lpstr>ES6与ES2015的关系</vt:lpstr>
      <vt:lpstr>各大浏览器对ES6的支持情况</vt:lpstr>
      <vt:lpstr>Babel转码器</vt:lpstr>
      <vt:lpstr>配置babel转ES6为ES5步骤4-1</vt:lpstr>
      <vt:lpstr>配置babel转ES6为ES5步骤4-2</vt:lpstr>
      <vt:lpstr>配置babel转ES6为ES5步骤4-3</vt:lpstr>
      <vt:lpstr>配置babel转ES6为ES5步骤4-4</vt:lpstr>
      <vt:lpstr>ES6新增命令</vt:lpstr>
      <vt:lpstr>let命令-基本使用</vt:lpstr>
      <vt:lpstr>let命令-不存在变量提升</vt:lpstr>
      <vt:lpstr>let命令-暂时性死区</vt:lpstr>
      <vt:lpstr>let命令-不允许重复声明</vt:lpstr>
      <vt:lpstr>let命令-块级作用域</vt:lpstr>
      <vt:lpstr>const命令-基本用法</vt:lpstr>
      <vt:lpstr>const命令其他特性</vt:lpstr>
      <vt:lpstr>小结</vt:lpstr>
      <vt:lpstr>学员操作—弹出按钮下标</vt:lpstr>
      <vt:lpstr>共性问题集中讲解</vt:lpstr>
      <vt:lpstr>变量的解构赋值</vt:lpstr>
      <vt:lpstr>数组的解构赋值-基本用法</vt:lpstr>
      <vt:lpstr>数组的解构赋值-其他特性</vt:lpstr>
      <vt:lpstr>对象的解构赋值-基本用法</vt:lpstr>
      <vt:lpstr>对象的解构赋值-其他特性</vt:lpstr>
      <vt:lpstr>小结</vt:lpstr>
      <vt:lpstr>学员操作—在控制台输出个人信息及朋友姓名</vt:lpstr>
      <vt:lpstr>共性问题集中讲解</vt:lpstr>
      <vt:lpstr>字符串、数值和布尔值的解构赋值</vt:lpstr>
      <vt:lpstr>函数参数的解构赋值-基本用法</vt:lpstr>
      <vt:lpstr>函数参数的解构赋值-使用默认值</vt:lpstr>
      <vt:lpstr>变量解构赋值的用途</vt:lpstr>
      <vt:lpstr>函数参数默认值</vt:lpstr>
      <vt:lpstr>函数参数默认值-基本用法</vt:lpstr>
      <vt:lpstr>函数参数默认值-局限性</vt:lpstr>
      <vt:lpstr>函数参数默认值-与解构赋值默认值结合</vt:lpstr>
      <vt:lpstr>函数参数默认值-其他特性</vt:lpstr>
      <vt:lpstr>小结</vt:lpstr>
      <vt:lpstr>学员操作—计算两数的乘积</vt:lpstr>
      <vt:lpstr>共性问题集中讲解</vt:lpstr>
      <vt:lpstr>箭头函数</vt:lpstr>
      <vt:lpstr>箭头函数基本使用</vt:lpstr>
      <vt:lpstr>箭头函数-参数</vt:lpstr>
      <vt:lpstr>箭头函数-函数体</vt:lpstr>
      <vt:lpstr>箭头函数-this出现的原因</vt:lpstr>
      <vt:lpstr>箭头函数-this区别及使用</vt:lpstr>
      <vt:lpstr>箭头函数-使用注意事项</vt:lpstr>
      <vt:lpstr>箭头函数-不适用场合</vt:lpstr>
      <vt:lpstr>小结</vt:lpstr>
      <vt:lpstr>学员操作—新增学员和显示学员信息</vt:lpstr>
      <vt:lpstr>共性问题集中讲解</vt:lpstr>
      <vt:lpstr>总结</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xinfeng.ma(马欣丰)</dc:creator>
  <cp:lastModifiedBy>hailong.huang</cp:lastModifiedBy>
  <cp:revision>495</cp:revision>
  <dcterms:created xsi:type="dcterms:W3CDTF">2019-09-24T11:18:00Z</dcterms:created>
  <dcterms:modified xsi:type="dcterms:W3CDTF">2021-08-06T09:07:39Z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