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sldIdLst>
    <p:sldId id="682" r:id="rId2"/>
    <p:sldId id="524" r:id="rId3"/>
    <p:sldId id="692" r:id="rId4"/>
    <p:sldId id="526" r:id="rId5"/>
    <p:sldId id="385" r:id="rId6"/>
    <p:sldId id="288" r:id="rId7"/>
    <p:sldId id="683" r:id="rId8"/>
    <p:sldId id="684" r:id="rId9"/>
    <p:sldId id="290" r:id="rId10"/>
    <p:sldId id="436" r:id="rId11"/>
    <p:sldId id="437" r:id="rId12"/>
    <p:sldId id="438" r:id="rId13"/>
    <p:sldId id="567" r:id="rId14"/>
    <p:sldId id="568" r:id="rId15"/>
    <p:sldId id="569" r:id="rId16"/>
    <p:sldId id="688" r:id="rId17"/>
    <p:sldId id="637" r:id="rId18"/>
    <p:sldId id="638" r:id="rId19"/>
    <p:sldId id="570" r:id="rId20"/>
    <p:sldId id="640" r:id="rId21"/>
    <p:sldId id="571" r:id="rId22"/>
    <p:sldId id="572" r:id="rId23"/>
    <p:sldId id="573" r:id="rId24"/>
    <p:sldId id="439" r:id="rId25"/>
    <p:sldId id="291" r:id="rId26"/>
    <p:sldId id="689" r:id="rId27"/>
    <p:sldId id="641" r:id="rId28"/>
    <p:sldId id="642" r:id="rId29"/>
    <p:sldId id="292" r:id="rId30"/>
    <p:sldId id="440" r:id="rId31"/>
    <p:sldId id="610" r:id="rId32"/>
    <p:sldId id="489" r:id="rId33"/>
    <p:sldId id="490" r:id="rId34"/>
    <p:sldId id="527" r:id="rId35"/>
    <p:sldId id="528" r:id="rId36"/>
    <p:sldId id="690" r:id="rId37"/>
    <p:sldId id="677" r:id="rId38"/>
    <p:sldId id="678" r:id="rId39"/>
    <p:sldId id="530" r:id="rId40"/>
    <p:sldId id="531" r:id="rId41"/>
    <p:sldId id="532" r:id="rId42"/>
    <p:sldId id="533" r:id="rId43"/>
    <p:sldId id="534" r:id="rId44"/>
    <p:sldId id="535" r:id="rId45"/>
    <p:sldId id="691" r:id="rId46"/>
    <p:sldId id="686" r:id="rId47"/>
    <p:sldId id="687" r:id="rId48"/>
    <p:sldId id="373" r:id="rId49"/>
    <p:sldId id="685" r:id="rId50"/>
    <p:sldId id="272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2">
          <p15:clr>
            <a:srgbClr val="A4A3A4"/>
          </p15:clr>
        </p15:guide>
        <p15:guide id="2" pos="80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87240" autoAdjust="0"/>
  </p:normalViewPr>
  <p:slideViewPr>
    <p:cSldViewPr>
      <p:cViewPr varScale="1">
        <p:scale>
          <a:sx n="67" d="100"/>
          <a:sy n="67" d="100"/>
        </p:scale>
        <p:origin x="-874" y="-91"/>
      </p:cViewPr>
      <p:guideLst>
        <p:guide orient="horz" pos="2172"/>
        <p:guide pos="8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5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、先说明扩展运算符的四个应用，然后通过示例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代码讲解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、讲解时注意与</a:t>
            </a:r>
            <a:r>
              <a:rPr lang="en-US" altLang="zh-CN">
                <a:sym typeface="+mn-ea"/>
              </a:rPr>
              <a:t>ES5</a:t>
            </a:r>
            <a:r>
              <a:rPr lang="zh-CN" altLang="en-US">
                <a:sym typeface="+mn-ea"/>
              </a:rPr>
              <a:t>对比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、补充（提示）：如果将扩展运算符用于数组赋值，只能放在参数的最后一位，否则会报错。</a:t>
            </a:r>
            <a:endParaRPr lang="zh-CN" altLang="zh-CN" smtClean="0">
              <a:sym typeface="+mn-ea"/>
            </a:endParaRPr>
          </a:p>
          <a:p>
            <a:endParaRPr lang="zh-CN" altLang="en-US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、先解释Array.from()的作用</a:t>
            </a: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、再解释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类数组对象是什么</a:t>
            </a: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、通过示例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使用Array.from()将类数组对象转为真正的数组</a:t>
            </a:r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、运行示例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会发现：原本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arrayLike 是一个对象，但是通过Array.from方法可以转为数组。但是前面说过：</a:t>
            </a:r>
            <a:r>
              <a:rPr lang="zh-CN" altLang="en-US">
                <a:sym typeface="+mn-ea"/>
              </a:rPr>
              <a:t>类数组对象，最基本的要求是具有</a:t>
            </a:r>
            <a:r>
              <a:rPr lang="en-US" altLang="zh-CN">
                <a:sym typeface="+mn-ea"/>
              </a:rPr>
              <a:t>length</a:t>
            </a:r>
            <a:r>
              <a:rPr lang="zh-CN" altLang="en-US">
                <a:sym typeface="+mn-ea"/>
              </a:rPr>
              <a:t>属性的对象，因此如果将</a:t>
            </a:r>
            <a:r>
              <a:rPr lang="en-US" altLang="zh-CN">
                <a:sym typeface="+mn-ea"/>
              </a:rPr>
              <a:t>length</a:t>
            </a:r>
            <a:r>
              <a:rPr lang="zh-CN" altLang="en-US">
                <a:sym typeface="+mn-ea"/>
              </a:rPr>
              <a:t>属性去掉呢？</a:t>
            </a:r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、去掉</a:t>
            </a:r>
            <a:r>
              <a:rPr lang="en-US" altLang="zh-CN">
                <a:sym typeface="+mn-ea"/>
              </a:rPr>
              <a:t>length</a:t>
            </a:r>
            <a:r>
              <a:rPr lang="zh-CN" altLang="en-US">
                <a:sym typeface="+mn-ea"/>
              </a:rPr>
              <a:t>属性，运行代码答案是一个长度为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的空数组</a:t>
            </a: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、再次修改代码，具有</a:t>
            </a:r>
            <a:r>
              <a:rPr lang="en-US" altLang="zh-CN">
                <a:sym typeface="+mn-ea"/>
              </a:rPr>
              <a:t>length</a:t>
            </a:r>
            <a:r>
              <a:rPr lang="zh-CN" altLang="en-US">
                <a:sym typeface="+mn-ea"/>
              </a:rPr>
              <a:t>属性，但是对象的属性名不再是数字类型，而是其他字符串类型，会发现结果长度是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，但是均为</a:t>
            </a:r>
            <a:r>
              <a:rPr lang="en-US" altLang="zh-CN">
                <a:sym typeface="+mn-ea"/>
              </a:rPr>
              <a:t>undefined</a:t>
            </a:r>
          </a:p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、因此，可得出如果一个类数组对象转换成一个真正的数组，需必备以下条件，引出下页</a:t>
            </a:r>
          </a:p>
          <a:p>
            <a:endParaRPr lang="zh-CN" altLang="zh-CN" smtClean="0">
              <a:sym typeface="+mn-ea"/>
            </a:endParaRPr>
          </a:p>
          <a:p>
            <a:endParaRPr lang="zh-CN" altLang="zh-CN" smtClean="0">
              <a:sym typeface="+mn-ea"/>
            </a:endParaRPr>
          </a:p>
          <a:p>
            <a:endParaRPr lang="zh-CN" altLang="en-US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提示：类数组对象的属性名可以加引号，也可以不加引号</a:t>
            </a:r>
            <a:endParaRPr lang="zh-CN" altLang="en-US"/>
          </a:p>
          <a:p>
            <a:endParaRPr lang="zh-CN" altLang="en-US" smtClean="0"/>
          </a:p>
          <a:p>
            <a:endParaRPr lang="zh-CN" altLang="zh-CN" smtClean="0">
              <a:sym typeface="+mn-ea"/>
            </a:endParaRPr>
          </a:p>
          <a:p>
            <a:endParaRPr lang="zh-CN" altLang="zh-CN" smtClean="0">
              <a:sym typeface="+mn-ea"/>
            </a:endParaRPr>
          </a:p>
          <a:p>
            <a:endParaRPr lang="zh-CN" altLang="en-US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、解释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提供的这三个新方法的作用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、通过示例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代码讲解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、为什么使用</a:t>
            </a:r>
            <a:r>
              <a:rPr lang="en-US" altLang="zh-CN">
                <a:sym typeface="+mn-ea"/>
              </a:rPr>
              <a:t>for...of</a:t>
            </a:r>
            <a:r>
              <a:rPr lang="zh-CN" altLang="en-US">
                <a:sym typeface="+mn-ea"/>
              </a:rPr>
              <a:t>循环进行遍历？</a:t>
            </a:r>
            <a:endParaRPr lang="zh-CN" altLang="en-US"/>
          </a:p>
          <a:p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中表示集合的对象主要有</a:t>
            </a:r>
            <a:r>
              <a:rPr lang="en-US" altLang="zh-CN">
                <a:sym typeface="+mn-ea"/>
              </a:rPr>
              <a:t>Array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后面讲解），在以前遍历他们需要使用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中不同的方法，而现在，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提出了</a:t>
            </a:r>
            <a:r>
              <a:rPr lang="en-US" altLang="zh-CN">
                <a:sym typeface="+mn-ea"/>
              </a:rPr>
              <a:t>Iterator</a:t>
            </a:r>
            <a:r>
              <a:rPr lang="zh-CN" altLang="en-US">
                <a:sym typeface="+mn-ea"/>
              </a:rPr>
              <a:t>机制，可以给不同的数据结构提供统一的遍历方法，就是</a:t>
            </a:r>
            <a:r>
              <a:rPr lang="en-US" altLang="zh-CN">
                <a:sym typeface="+mn-ea"/>
              </a:rPr>
              <a:t>for...of</a:t>
            </a:r>
            <a:r>
              <a:rPr lang="zh-CN" altLang="en-US">
                <a:sym typeface="+mn-ea"/>
              </a:rPr>
              <a:t>。换句话说，只有部署了</a:t>
            </a:r>
            <a:r>
              <a:rPr lang="en-US" altLang="zh-CN">
                <a:sym typeface="+mn-ea"/>
              </a:rPr>
              <a:t>Iterator</a:t>
            </a:r>
            <a:r>
              <a:rPr lang="zh-CN" altLang="en-US">
                <a:sym typeface="+mn-ea"/>
              </a:rPr>
              <a:t>的数据才能用</a:t>
            </a:r>
            <a:r>
              <a:rPr lang="en-US" altLang="zh-CN">
                <a:sym typeface="+mn-ea"/>
              </a:rPr>
              <a:t>for...of</a:t>
            </a:r>
            <a:r>
              <a:rPr lang="zh-CN" altLang="en-US">
                <a:sym typeface="+mn-ea"/>
              </a:rPr>
              <a:t>循环进行遍历</a:t>
            </a:r>
          </a:p>
          <a:p>
            <a:endParaRPr lang="zh-CN" altLang="en-US" smtClean="0">
              <a:sym typeface="+mn-ea"/>
            </a:endParaRPr>
          </a:p>
          <a:p>
            <a:endParaRPr lang="zh-CN" altLang="en-US" smtClean="0"/>
          </a:p>
          <a:p>
            <a:endParaRPr lang="zh-CN" altLang="zh-CN" smtClean="0">
              <a:sym typeface="+mn-ea"/>
            </a:endParaRPr>
          </a:p>
          <a:p>
            <a:endParaRPr lang="zh-CN" altLang="zh-CN" smtClean="0">
              <a:sym typeface="+mn-ea"/>
            </a:endParaRPr>
          </a:p>
          <a:p>
            <a:endParaRPr lang="zh-CN" altLang="en-US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建议教员在开发环境中敲入代码并运行，让学员直观看到代码运行结果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0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0B413-A4C3-4E04-9199-3A8BE879EB5A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xxxxxxx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826CD-1F04-49EB-81B2-DAC10A739E45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过渡页面，了解对象的扩展将会学习到的知识即可，包含两部分内容：</a:t>
            </a:r>
            <a:endParaRPr lang="zh-CN" altLang="en-US"/>
          </a:p>
          <a:p>
            <a:r>
              <a:rPr lang="zh-CN" altLang="en-US">
                <a:sym typeface="+mn-ea"/>
              </a:rPr>
              <a:t>一是，数据结构本身的改变，比如属性的简洁表示法、属性名表达式、方法的 name 属性（了解即可）、扩展运算符（与《数组的扩展》中的扩展运算符使用相似，不过多赘述）等；</a:t>
            </a:r>
            <a:endParaRPr lang="zh-CN" altLang="en-US"/>
          </a:p>
          <a:p>
            <a:r>
              <a:rPr lang="zh-CN" altLang="en-US">
                <a:sym typeface="+mn-ea"/>
              </a:rPr>
              <a:t>二是，对象的新增方法，比如Object.is()、Object.assign()等</a:t>
            </a:r>
            <a:endParaRPr lang="zh-CN" altLang="en-US" smtClean="0"/>
          </a:p>
          <a:p>
            <a:endParaRPr lang="zh-CN" altLang="zh-CN" smtClean="0">
              <a:sym typeface="+mn-ea"/>
            </a:endParaRPr>
          </a:p>
          <a:p>
            <a:endParaRPr lang="zh-CN" altLang="zh-CN" smtClean="0">
              <a:sym typeface="+mn-ea"/>
            </a:endParaRPr>
          </a:p>
          <a:p>
            <a:endParaRPr lang="zh-CN" altLang="en-US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、掌握</a:t>
            </a:r>
            <a:r>
              <a:rPr lang="en-US" altLang="zh-CN" dirty="0" err="1">
                <a:sym typeface="+mn-ea"/>
              </a:rPr>
              <a:t>属性的简洁表示法</a:t>
            </a:r>
            <a:r>
              <a:rPr lang="zh-CN" altLang="en-US" dirty="0">
                <a:sym typeface="+mn-ea"/>
              </a:rPr>
              <a:t>是如何写的，并通过代码可得出：ES6 允许在对象之中，直接写变量。这时，属性名为变量名, 属性值为变量的值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、通过</a:t>
            </a:r>
            <a:r>
              <a:rPr lang="zh-CN" altLang="en-US" dirty="0" smtClean="0">
                <a:sym typeface="+mn-ea"/>
              </a:rPr>
              <a:t>示例</a:t>
            </a:r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实际</a:t>
            </a:r>
            <a:r>
              <a:rPr lang="zh-CN" altLang="en-US" dirty="0">
                <a:sym typeface="+mn-ea"/>
              </a:rPr>
              <a:t>的案例讲解</a:t>
            </a:r>
            <a:r>
              <a:rPr lang="en-US" altLang="zh-CN" dirty="0" err="1">
                <a:sym typeface="+mn-ea"/>
              </a:rPr>
              <a:t>属性的简洁表示法</a:t>
            </a:r>
            <a:r>
              <a:rPr lang="zh-CN" altLang="en-US" dirty="0">
                <a:sym typeface="+mn-ea"/>
              </a:rPr>
              <a:t>的应用</a:t>
            </a:r>
            <a:endParaRPr lang="zh-CN" altLang="en-US" dirty="0" smtClean="0"/>
          </a:p>
          <a:p>
            <a:endParaRPr lang="zh-CN" altLang="zh-CN" dirty="0" smtClean="0">
              <a:sym typeface="+mn-ea"/>
            </a:endParaRPr>
          </a:p>
          <a:p>
            <a:endParaRPr lang="zh-CN" altLang="zh-CN" dirty="0" smtClean="0">
              <a:sym typeface="+mn-ea"/>
            </a:endParaRPr>
          </a:p>
          <a:p>
            <a:endParaRPr lang="zh-CN" altLang="en-US" dirty="0"/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、回顾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中定义对象属性的两种方法，其中方法一是直接用标识符作为属性名，方法二是用表达式作为属性名，这时要将表达式放在方括号之内。但是，如果使用字面量方式定义对象（使用大括号），在 ES5 中只能使用方法一（标识符）定义属性。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、引出在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中，允许字面量定义对象时，用方法二（表达式）作为对象的属性名，即把表达式放在方括号内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、注意，属性名表达式与简洁表示法，不能同时使用，会报错</a:t>
            </a:r>
            <a:endParaRPr lang="zh-CN" altLang="en-US" smtClean="0"/>
          </a:p>
          <a:p>
            <a:endParaRPr lang="zh-CN" altLang="zh-CN" smtClean="0">
              <a:sym typeface="+mn-ea"/>
            </a:endParaRPr>
          </a:p>
          <a:p>
            <a:endParaRPr lang="zh-CN" altLang="zh-CN" smtClean="0">
              <a:sym typeface="+mn-ea"/>
            </a:endParaRPr>
          </a:p>
          <a:p>
            <a:endParaRPr lang="zh-CN" altLang="en-US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D542-68E1-4E8A-AF1A-2A52CB0B8570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、解释</a:t>
            </a:r>
            <a:r>
              <a:rPr lang="en-US" altLang="zh-CN" dirty="0">
                <a:sym typeface="+mn-ea"/>
              </a:rPr>
              <a:t>Object.is()</a:t>
            </a:r>
            <a:r>
              <a:rPr lang="zh-CN" altLang="en-US" dirty="0">
                <a:sym typeface="+mn-ea"/>
              </a:rPr>
              <a:t>的作用</a:t>
            </a:r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、回顾</a:t>
            </a:r>
            <a:r>
              <a:rPr lang="en-US" altLang="zh-CN" dirty="0">
                <a:sym typeface="+mn-ea"/>
              </a:rPr>
              <a:t>ES5</a:t>
            </a:r>
            <a:r>
              <a:rPr lang="zh-CN" altLang="en-US" dirty="0">
                <a:sym typeface="+mn-ea"/>
              </a:rPr>
              <a:t>中比较两个值是否相等的两个运算符，并提出二者的缺点</a:t>
            </a:r>
          </a:p>
          <a:p>
            <a:r>
              <a:rPr lang="zh-CN" altLang="en-US" dirty="0">
                <a:sym typeface="+mn-ea"/>
              </a:rPr>
              <a:t>比较运算符（</a:t>
            </a:r>
            <a:r>
              <a:rPr lang="en-US" altLang="zh-CN" dirty="0">
                <a:sym typeface="+mn-ea"/>
              </a:rPr>
              <a:t>==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——&gt;</a:t>
            </a:r>
            <a:r>
              <a:rPr lang="zh-CN" altLang="en-US" dirty="0">
                <a:sym typeface="+mn-ea"/>
              </a:rPr>
              <a:t> 缺点：会自动转换数据类型</a:t>
            </a:r>
          </a:p>
          <a:p>
            <a:r>
              <a:rPr lang="zh-CN" altLang="en-US" dirty="0">
                <a:sym typeface="+mn-ea"/>
              </a:rPr>
              <a:t>严格比较运算符（</a:t>
            </a:r>
            <a:r>
              <a:rPr lang="en-US" altLang="zh-CN" dirty="0">
                <a:sym typeface="+mn-ea"/>
              </a:rPr>
              <a:t>===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——&gt;  </a:t>
            </a:r>
            <a:r>
              <a:rPr lang="zh-CN" altLang="en-US" dirty="0">
                <a:sym typeface="+mn-ea"/>
              </a:rPr>
              <a:t>缺点：NaN不等于自身，以及+0等于-0</a:t>
            </a:r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、从而引出</a:t>
            </a:r>
            <a:r>
              <a:rPr lang="en-US" altLang="zh-CN" dirty="0">
                <a:sym typeface="+mn-ea"/>
              </a:rPr>
              <a:t>Object.is()</a:t>
            </a:r>
            <a:r>
              <a:rPr lang="zh-CN" altLang="en-US" dirty="0">
                <a:sym typeface="+mn-ea"/>
              </a:rPr>
              <a:t>的作用就是解决</a:t>
            </a:r>
            <a:r>
              <a:rPr lang="en-US" altLang="zh-CN" dirty="0">
                <a:sym typeface="+mn-ea"/>
              </a:rPr>
              <a:t>ES5</a:t>
            </a:r>
            <a:r>
              <a:rPr lang="zh-CN" altLang="en-US" dirty="0">
                <a:sym typeface="+mn-ea"/>
              </a:rPr>
              <a:t>中的问题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、说明不同之处</a:t>
            </a:r>
          </a:p>
          <a:p>
            <a:r>
              <a:rPr lang="zh-CN" altLang="en-US" dirty="0">
                <a:sym typeface="+mn-ea"/>
              </a:rPr>
              <a:t>+0 === -0 //true</a:t>
            </a:r>
          </a:p>
          <a:p>
            <a:r>
              <a:rPr lang="zh-CN" altLang="en-US" dirty="0">
                <a:sym typeface="+mn-ea"/>
              </a:rPr>
              <a:t>NaN === NaN // false</a:t>
            </a:r>
          </a:p>
          <a:p>
            <a:r>
              <a:rPr lang="zh-CN" altLang="en-US" dirty="0">
                <a:sym typeface="+mn-ea"/>
              </a:rPr>
              <a:t>Object.is(+0, -0) // false</a:t>
            </a:r>
          </a:p>
          <a:p>
            <a:r>
              <a:rPr lang="zh-CN" altLang="en-US" dirty="0">
                <a:sym typeface="+mn-ea"/>
              </a:rPr>
              <a:t>Object.is(NaN, NaN) // true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/>
          </a:p>
          <a:p>
            <a:endParaRPr lang="zh-CN" altLang="zh-CN" dirty="0" smtClean="0">
              <a:sym typeface="+mn-ea"/>
            </a:endParaRPr>
          </a:p>
          <a:p>
            <a:endParaRPr lang="zh-CN" altLang="zh-CN" dirty="0" smtClean="0">
              <a:sym typeface="+mn-ea"/>
            </a:endParaRPr>
          </a:p>
          <a:p>
            <a:endParaRPr lang="zh-CN" altLang="en-US" dirty="0"/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23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、概念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、通过</a:t>
            </a:r>
            <a:r>
              <a:rPr lang="zh-CN" altLang="en-US" dirty="0" smtClean="0">
                <a:sym typeface="+mn-ea"/>
              </a:rPr>
              <a:t>示例</a:t>
            </a:r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讲解</a:t>
            </a:r>
            <a:r>
              <a:rPr lang="zh-CN" altLang="en-US" dirty="0">
                <a:sym typeface="+mn-ea"/>
              </a:rPr>
              <a:t>其用法，并能够得出如下结论：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01 </a:t>
            </a:r>
            <a:r>
              <a:rPr lang="zh-CN" altLang="en-US" dirty="0">
                <a:sym typeface="+mn-ea"/>
              </a:rPr>
              <a:t>如果目标对象与源对象有同名属性，或多个源对象有同名属性，则后面的属性会覆盖前面的属性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02 </a:t>
            </a:r>
            <a:r>
              <a:rPr lang="en-US" altLang="zh-CN" dirty="0" err="1">
                <a:sym typeface="+mn-ea"/>
              </a:rPr>
              <a:t>如果只有一个参数，Object.assign会直接返回该参数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03 </a:t>
            </a:r>
            <a:r>
              <a:rPr lang="en-US" altLang="zh-CN" dirty="0" err="1">
                <a:sym typeface="+mn-ea"/>
              </a:rPr>
              <a:t>如果该参数不是对象，则会先转成对象，然后返回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04 </a:t>
            </a:r>
            <a:r>
              <a:rPr lang="en-US" altLang="zh-CN" dirty="0" err="1">
                <a:sym typeface="+mn-ea"/>
              </a:rPr>
              <a:t>如果非对象参数出现在源对象的位置（即非首参数</a:t>
            </a:r>
            <a:r>
              <a:rPr lang="en-US" altLang="zh-CN" dirty="0">
                <a:sym typeface="+mn-ea"/>
              </a:rPr>
              <a:t>），那么处理规则有所不同。首先，这些参数都会转成对象，如果无法转成对象，就会跳过。这意味着，如果undefined和null不在首参数，就不会报错</a:t>
            </a:r>
          </a:p>
          <a:p>
            <a:r>
              <a:rPr lang="en-US" altLang="zh-CN" dirty="0">
                <a:sym typeface="+mn-ea"/>
              </a:rPr>
              <a:t>05 </a:t>
            </a:r>
            <a:r>
              <a:rPr lang="zh-CN" altLang="en-US" dirty="0">
                <a:sym typeface="+mn-ea"/>
              </a:rPr>
              <a:t>如果其他类型的值（即数值、字符串和布尔值）不在首参数，也不会报错。但是，除了字符串会以数组形式，拷贝入目标对象，其他值都不会产生效果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06 </a:t>
            </a:r>
            <a:r>
              <a:rPr lang="en-US" altLang="zh-CN" dirty="0" err="1">
                <a:sym typeface="+mn-ea"/>
              </a:rPr>
              <a:t>由于undefined和null无法转成对象，所以如果它们作为参数，就会报错</a:t>
            </a:r>
            <a:endParaRPr lang="en-US" altLang="zh-CN" dirty="0"/>
          </a:p>
          <a:p>
            <a:endParaRPr lang="zh-CN" altLang="en-US" dirty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/>
          </a:p>
          <a:p>
            <a:endParaRPr lang="zh-CN" altLang="zh-CN" dirty="0" smtClean="0">
              <a:sym typeface="+mn-ea"/>
            </a:endParaRPr>
          </a:p>
          <a:p>
            <a:endParaRPr lang="zh-CN" altLang="zh-CN" dirty="0" smtClean="0">
              <a:sym typeface="+mn-ea"/>
            </a:endParaRPr>
          </a:p>
          <a:p>
            <a:endParaRPr lang="zh-CN" altLang="en-US" dirty="0"/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、作为了解即可；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、可参考阮一峰教程：http://es6.ruanyifeng.com/#docs/object-methods</a:t>
            </a:r>
            <a:endParaRPr lang="zh-CN" altLang="en-US"/>
          </a:p>
          <a:p>
            <a:endParaRPr lang="zh-CN" altLang="en-US"/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教学指导：</a:t>
            </a:r>
            <a:endParaRPr lang="zh-CN" altLang="en-US" smtClean="0"/>
          </a:p>
          <a:p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、先讲解</a:t>
            </a:r>
            <a:r>
              <a:rPr lang="en-US" altLang="zh-CN" smtClean="0">
                <a:sym typeface="+mn-ea"/>
              </a:rPr>
              <a:t>ES5</a:t>
            </a:r>
            <a:r>
              <a:rPr lang="zh-CN" altLang="en-US" smtClean="0">
                <a:sym typeface="+mn-ea"/>
              </a:rPr>
              <a:t>中为变量是如何赋值的</a:t>
            </a:r>
            <a:endParaRPr lang="zh-CN" altLang="en-US" smtClean="0"/>
          </a:p>
          <a:p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、再讲解在</a:t>
            </a:r>
            <a:r>
              <a:rPr lang="en-US" altLang="zh-CN" smtClean="0">
                <a:sym typeface="+mn-ea"/>
              </a:rPr>
              <a:t>ES6</a:t>
            </a:r>
            <a:r>
              <a:rPr lang="zh-CN" altLang="en-US" smtClean="0">
                <a:sym typeface="+mn-ea"/>
              </a:rPr>
              <a:t>中是如何为变量赋值的</a:t>
            </a:r>
          </a:p>
          <a:p>
            <a:r>
              <a:rPr lang="en-US" altLang="zh-CN" smtClean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、除了基本用法之外，数组还有其他的一些操作，比如可嵌套、可忽略、不完全解构、剩余运算符、解构默认值。从而引出下页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0B413-A4C3-4E04-9199-3A8BE879EB5A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xxxxxxx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826CD-1F04-49EB-81B2-DAC10A739E45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9659C-4261-4336-908C-A9301592E7D4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、介绍</a:t>
            </a: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数据结构特性，并利用这一特性可以实现数组、字符串的去重，引出示例</a:t>
            </a:r>
            <a:r>
              <a:rPr lang="en-US" altLang="zh-CN">
                <a:sym typeface="+mn-ea"/>
              </a:rPr>
              <a:t>11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、通过示例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，可得出如下结论：</a:t>
            </a:r>
            <a:endParaRPr lang="zh-CN" altLang="en-US"/>
          </a:p>
          <a:p>
            <a:r>
              <a:rPr lang="en-US" altLang="zh-CN">
                <a:sym typeface="+mn-ea"/>
              </a:rPr>
              <a:t>01 </a:t>
            </a:r>
            <a:r>
              <a:rPr lang="zh-CN" altLang="en-US">
                <a:sym typeface="+mn-ea"/>
              </a:rPr>
              <a:t>可以单一数组的去重</a:t>
            </a:r>
            <a:endParaRPr lang="zh-CN" altLang="en-US"/>
          </a:p>
          <a:p>
            <a:r>
              <a:rPr lang="en-US" altLang="zh-CN">
                <a:sym typeface="+mn-ea"/>
              </a:rPr>
              <a:t>02 </a:t>
            </a:r>
            <a:r>
              <a:rPr lang="zh-CN" altLang="en-US">
                <a:sym typeface="+mn-ea"/>
              </a:rPr>
              <a:t>可以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多数组的合并去重</a:t>
            </a:r>
            <a:endParaRPr lang="en-US" altLang="zh-CN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>
                <a:sym typeface="+mn-ea"/>
              </a:rPr>
              <a:t>03 </a:t>
            </a:r>
            <a:r>
              <a:rPr lang="zh-CN" altLang="en-US">
                <a:sym typeface="+mn-ea"/>
              </a:rPr>
              <a:t>可以</a:t>
            </a:r>
            <a:r>
              <a:rPr lang="en-US" altLang="zh-CN">
                <a:sym typeface="+mn-ea"/>
              </a:rPr>
              <a:t>去除字符串里面的重复字符</a:t>
            </a:r>
            <a:endParaRPr lang="en-US" altLang="zh-CN"/>
          </a:p>
          <a:p>
            <a:r>
              <a:rPr lang="en-US" altLang="zh-CN">
                <a:sym typeface="+mn-ea"/>
              </a:rPr>
              <a:t>04 Set函数可以接受一个数组作为参数，用来初始化</a:t>
            </a:r>
            <a:endParaRPr lang="en-US" altLang="zh-CN" dirty="0" smtClean="0">
              <a:sym typeface="+mn-ea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9659C-4261-4336-908C-A9301592E7D4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、统一介绍</a:t>
            </a:r>
            <a:r>
              <a:rPr lang="en-US" altLang="zh-CN" dirty="0">
                <a:sym typeface="+mn-ea"/>
              </a:rPr>
              <a:t>Set</a:t>
            </a:r>
            <a:r>
              <a:rPr lang="zh-CN" altLang="en-US" dirty="0">
                <a:sym typeface="+mn-ea"/>
              </a:rPr>
              <a:t>数据结构的属性和方法，然后通过示例</a:t>
            </a:r>
            <a:r>
              <a:rPr lang="en-US" altLang="zh-CN" dirty="0" smtClean="0">
                <a:sym typeface="+mn-ea"/>
              </a:rPr>
              <a:t>11</a:t>
            </a:r>
            <a:r>
              <a:rPr lang="zh-CN" altLang="en-US" dirty="0" smtClean="0">
                <a:sym typeface="+mn-ea"/>
              </a:rPr>
              <a:t>讲解</a:t>
            </a:r>
            <a:r>
              <a:rPr lang="zh-CN" altLang="en-US" dirty="0">
                <a:sym typeface="+mn-ea"/>
              </a:rPr>
              <a:t>属性及操作方法，遍历方法下一页讲解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9659C-4261-4336-908C-A9301592E7D4}" type="slidenum">
              <a:rPr lang="zh-CN" altLang="en-US"/>
              <a:t>31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ym typeface="+mn-ea"/>
              </a:rPr>
              <a:t>教学指导：</a:t>
            </a:r>
            <a:endParaRPr lang="zh-CN" altLang="en-US" dirty="0" smtClean="0"/>
          </a:p>
          <a:p>
            <a:endParaRPr lang="en-US" altLang="zh-CN" dirty="0" smtClean="0">
              <a:sym typeface="+mn-ea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9659C-4261-4336-908C-A9301592E7D4}" type="slidenum">
              <a:rPr lang="zh-CN" altLang="en-US"/>
              <a:t>32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zh-CN" dirty="0">
                <a:sym typeface="+mn-ea"/>
              </a:rPr>
              <a:t>、讲解</a:t>
            </a:r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出现的原因，解决的问题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、介绍</a:t>
            </a:r>
            <a:r>
              <a:rPr lang="en-US" altLang="zh-CN" dirty="0">
                <a:sym typeface="+mn-ea"/>
              </a:rPr>
              <a:t>Map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、总结性语句，或归纳二者区别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9659C-4261-4336-908C-A9301592E7D4}" type="slidenum">
              <a:rPr lang="zh-CN" altLang="en-US"/>
              <a:t>33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通过示例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可得出如下结论：</a:t>
            </a:r>
          </a:p>
          <a:p>
            <a:r>
              <a:rPr lang="en-US" altLang="zh-CN" dirty="0">
                <a:sym typeface="+mn-ea"/>
              </a:rPr>
              <a:t>01 Map </a:t>
            </a:r>
            <a:r>
              <a:rPr lang="en-US" altLang="zh-CN" dirty="0" err="1">
                <a:sym typeface="+mn-ea"/>
              </a:rPr>
              <a:t>也可以接受一个数组作为参数。该数组的成员是一个个表示键值对的数组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02 </a:t>
            </a:r>
            <a:r>
              <a:rPr lang="en-US" altLang="zh-CN" dirty="0" err="1">
                <a:sym typeface="+mn-ea"/>
              </a:rPr>
              <a:t>Set和Map都可以用来生成新的</a:t>
            </a:r>
            <a:r>
              <a:rPr lang="en-US" altLang="zh-CN" dirty="0">
                <a:sym typeface="+mn-ea"/>
              </a:rPr>
              <a:t> Map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03 </a:t>
            </a:r>
            <a:r>
              <a:rPr lang="en-US" altLang="zh-CN" dirty="0" err="1">
                <a:sym typeface="+mn-ea"/>
              </a:rPr>
              <a:t>如果对同一个键多次赋值，后面的值将覆盖前面的值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04 </a:t>
            </a:r>
            <a:r>
              <a:rPr lang="en-US" altLang="zh-CN" dirty="0" err="1">
                <a:sym typeface="+mn-ea"/>
              </a:rPr>
              <a:t>如果读取一个未知的键，则返回undefined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05 </a:t>
            </a:r>
            <a:r>
              <a:rPr lang="en-US" altLang="zh-CN" dirty="0" err="1">
                <a:sym typeface="+mn-ea"/>
              </a:rPr>
              <a:t>只有对同一个对象的引用，Map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结构才将其视为同一个键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上面代码的set和get方法，表面是针对同一个键，但实际上这是两个值，内存地址是不一样的，因此get方法无法读取该键，返回undefined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9659C-4261-4336-908C-A9301592E7D4}" type="slidenum">
              <a:rPr lang="zh-CN" altLang="en-US"/>
              <a:t>34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统一介绍</a:t>
            </a:r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数据结构的属性和方法，然后通过示例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讲解</a:t>
            </a:r>
            <a:r>
              <a:rPr lang="zh-CN" altLang="en-US" dirty="0">
                <a:sym typeface="+mn-ea"/>
              </a:rPr>
              <a:t>属性及操作方法，遍历方法下一页讲解</a:t>
            </a:r>
            <a:endParaRPr lang="zh-CN" altLang="en-US" dirty="0"/>
          </a:p>
          <a:p>
            <a:endParaRPr lang="zh-CN" altLang="zh-CN" dirty="0" smtClean="0"/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9659C-4261-4336-908C-A9301592E7D4}" type="slidenum">
              <a:rPr lang="zh-CN" altLang="en-US"/>
              <a:t>35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ym typeface="+mn-ea"/>
              </a:rPr>
              <a:t>教学指导：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建议教员在开发环境中敲入代码，让学员直观看到代码的运行结构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02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0B413-A4C3-4E04-9199-3A8BE879EB5A}" type="slidenum">
              <a:rPr lang="zh-CN" altLang="en-US"/>
              <a:t>37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xxxxxxx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826CD-1F04-49EB-81B2-DAC10A739E45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4FE18-6169-46B0-995F-2E9D2D965B14}" type="slidenum">
              <a:rPr lang="zh-CN" altLang="en-US"/>
              <a:t>39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4FE18-6169-46B0-995F-2E9D2D965B14}" type="slidenum">
              <a:rPr lang="zh-CN" altLang="en-US"/>
              <a:t>40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过渡页，了解最主要的两个命令即可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4FE18-6169-46B0-995F-2E9D2D965B14}" type="slidenum">
              <a:rPr lang="zh-CN" altLang="en-US"/>
              <a:t>41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export</a:t>
            </a:r>
            <a:r>
              <a:rPr lang="zh-CN" altLang="en-US" dirty="0">
                <a:sym typeface="+mn-ea"/>
              </a:rPr>
              <a:t>命令作用：一个模块就是一个独立的文件。该文件内部的所有变量，外部无法获取。如果你希望</a:t>
            </a:r>
            <a:r>
              <a:rPr lang="zh-CN" altLang="en-US" b="1" dirty="0">
                <a:sym typeface="+mn-ea"/>
              </a:rPr>
              <a:t>外部能够读取模块内部的某个变量</a:t>
            </a:r>
            <a:r>
              <a:rPr lang="zh-CN" altLang="en-US" dirty="0">
                <a:sym typeface="+mn-ea"/>
              </a:rPr>
              <a:t>，就必须使用export关键字输出该变量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、代码块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，profile.js文件，写法一：保存了用户信息。ES6 将其视为一个模块，里面用export命令对外部输出了三个变量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写法二：使用大括号指定所要输出的一组变量。它与前一种写法（直接放置在var语句前）是等价的，但是应该优先考虑使用这种写法。因为这样就可以在脚本尾部，一眼看清楚输出了哪些变量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、除此之外，</a:t>
            </a:r>
            <a:r>
              <a:rPr lang="en-US" altLang="zh-CN" dirty="0">
                <a:sym typeface="+mn-ea"/>
              </a:rPr>
              <a:t>export</a:t>
            </a:r>
            <a:r>
              <a:rPr lang="zh-CN" altLang="en-US" dirty="0">
                <a:sym typeface="+mn-ea"/>
              </a:rPr>
              <a:t>命令还可以输出函数或类，可以使用as关键字重命名，可以出现在模块的任何位置，只要处于模块顶层就可以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、使用export命令定义了模块的对外接口以后，其他 JS 文件就可以通过import命令加载这个模块，引出下页</a:t>
            </a:r>
            <a:endParaRPr lang="zh-CN" altLang="en-US" dirty="0"/>
          </a:p>
          <a:p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4FE18-6169-46B0-995F-2E9D2D965B14}" type="slidenum">
              <a:rPr lang="zh-CN" altLang="en-US"/>
              <a:t>42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）代码块的import命令，用于加载profile.js文件，并从中输入变量。import命令接受一对大括号，里面指定要从其他模块导入的变量名。大括号里面的变量名，必须与被导入模块（profile.js）对外接口的名称相同</a:t>
            </a:r>
            <a:endParaRPr lang="zh-CN" altLang="en-US" dirty="0"/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）如果想为输入的变量重新取一个名字，import命令要使用as关键字，将输入的变量重命名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回顾：上次课的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4FE18-6169-46B0-995F-2E9D2D965B14}" type="slidenum">
              <a:rPr lang="zh-CN" altLang="en-US"/>
              <a:t>43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代码中，在circle.js文件里面，它输出两个方法area和circumference，然后在main.js加载模块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4FE18-6169-46B0-995F-2E9D2D965B14}" type="slidenum">
              <a:rPr lang="zh-CN" altLang="en-US"/>
              <a:t>44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、讲解export default 命令解决的问题，作用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从前面的例子可以看出，使用import命令的时候，用户需要知道所要加载的变量名或函数名，否则无法加载。但是，用户肯定希望快速上手，未必愿意阅读文档，去了解模块有哪些属性和方法。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为了给用户提供方便，让他们不用阅读文档就能加载模块，就要用到export default命令，为模块指定默认输出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、每个序号对应的是代码序号对应的说明，即一一对应的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上面代码是一个模块文件export-default.js，它的默认输出是一个函数。import命令，可以用任意名称指向export-default.js输出的方法，这时就不需要知道原模块输出的函数名。需要注意的是，这时import命令后面，不使用大括号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）上面代码的两组写法，第一组是使用export default时，对应的import语句不需要使用大括号；第二组是不使用export default时，对应的import语句需要使用大括号。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export default命令用于指定模块的默认输出。显然，一个模块只能有一个默认输出，因此export default命令只能使用一次。所以，import命令后面才不用加大括号，因为只可能唯一对应export default命令。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除此之外，它与正常输出一样，也可输出函数和类，不再举例说明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0B413-A4C3-4E04-9199-3A8BE879EB5A}" type="slidenum">
              <a:rPr lang="zh-CN" altLang="en-US"/>
              <a:t>46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xxxxxxx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826CD-1F04-49EB-81B2-DAC10A739E45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013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50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过渡页面，了解数组的扩展将会学习到的知识即可</a:t>
            </a:r>
            <a:endParaRPr lang="zh-CN" altLang="en-US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、了解扩展运算符的表示法及概念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、扩展运算符与正常的函数参数可以结合使用，后面可以放置表达式，但是如果扩展运算符后面是一个空数组，则不产生任何效果，通过示例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演示</a:t>
            </a: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、由于扩展运算符可以展开数组，所以不再需要apply方法，将数组转为函数的参数了，引出下页</a:t>
            </a:r>
          </a:p>
          <a:p>
            <a:r>
              <a:rPr lang="zh-CN" altLang="zh-CN" smtClean="0">
                <a:sym typeface="+mn-ea"/>
              </a:rPr>
              <a:t>但是，标准的制定者不想这样做。他们想让标准的升级成为常规流程：任何人在任何时候，都可以向标准委员会提交新语法的提案，然后标准委员会每个月开一次会，评估这些提案是否可以接受，需要哪些改进。如果经过多次会议以后，一个提案足够成熟了，就可以正式进入标准了。这就是说，标准的版本升级成为了一个不断滚动的流程，每个月都会有变动。</a:t>
            </a:r>
          </a:p>
          <a:p>
            <a:r>
              <a:rPr lang="zh-CN" altLang="zh-CN" smtClean="0">
                <a:sym typeface="+mn-ea"/>
              </a:rPr>
              <a:t>标准委员会最终决定，标准在每年的 6 月份正式发布一次，作为当年的正式版本。接下来的时间，就在这个版本的基础上做改动，直到下一年的 6 月份，草案就自然变成了新一年的版本。这样一来，就不需要以前的版本号了，只要用年份标记就可以了。</a:t>
            </a:r>
          </a:p>
          <a:p>
            <a:r>
              <a:rPr lang="zh-CN" altLang="zh-CN" smtClean="0">
                <a:sym typeface="+mn-ea"/>
              </a:rPr>
              <a:t>ES6 的第一个版本，就这样在 2015 年 6 月发布了，正式名称就是《ECMAScript 2015 标准》（简称 ES2015）。2016 年 6 月，小幅修订的《ECMAScript 2016 标准》（简称 ES2016）如期发布，这个版本可以看作是 ES6.1 版，因为两者的差异非常小（只新增了数组实例的includes方法和指数运算符），基本上是同一个标准。根据计划，2017 年 6 月发布 ES2017 标准。</a:t>
            </a:r>
          </a:p>
          <a:p>
            <a:r>
              <a:rPr lang="zh-CN" altLang="zh-CN" smtClean="0">
                <a:sym typeface="+mn-ea"/>
              </a:rPr>
              <a:t>因此，ES6 既是一个历史名词，也是一个泛指，含义是 5.1 版以后的 JavaScript 的下一代标准，涵盖了 ES2015、ES2016、ES2017 等等，而 ES2015 则是正式名称，特指该年发布的正式版本的语言标准。本书中提到 ES6 的地方，一般是指 ES2015 标准，但有时也是泛指“下一代 JavaScript 语言”。</a:t>
            </a:r>
            <a:endParaRPr lang="zh-CN" altLang="en-US" smtClean="0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0D9A1-03DC-4BEB-937C-28DC56886078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ES5</a:t>
            </a:r>
            <a:r>
              <a:rPr lang="zh-CN" altLang="en-US">
                <a:sym typeface="+mn-ea"/>
              </a:rPr>
              <a:t>写法和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写法对比讲解</a:t>
            </a:r>
            <a:endParaRPr lang="zh-CN" altLang="en-US"/>
          </a:p>
          <a:p>
            <a:endParaRPr lang="zh-CN" altLang="zh-CN" dirty="0" smtClean="0">
              <a:sym typeface="+mn-ea"/>
            </a:endParaRPr>
          </a:p>
          <a:p>
            <a:endParaRPr lang="zh-CN" altLang="en-US" dirty="0"/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3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图片 15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5" name="TextBox 4"/>
          <p:cNvSpPr txBox="1">
            <a:spLocks noChangeArrowheads="1"/>
          </p:cNvSpPr>
          <p:nvPr/>
        </p:nvSpPr>
        <p:spPr bwMode="auto">
          <a:xfrm>
            <a:off x="4944110" y="6075045"/>
            <a:ext cx="2952750" cy="533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北大青鸟研究院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北京青鸟职业教育科技发展有限公司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8256" y="257022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第八章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5046" y="2994849"/>
            <a:ext cx="4745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zh-CN" dirty="0"/>
              <a:t>ECMAScript </a:t>
            </a:r>
            <a:r>
              <a:rPr lang="en-US" altLang="zh-CN" dirty="0" smtClean="0"/>
              <a:t>6</a:t>
            </a:r>
            <a:r>
              <a:rPr lang="zh-CN" altLang="en-US" dirty="0"/>
              <a:t>进阶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图片 47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扩展运算符</a:t>
            </a:r>
            <a:endParaRPr lang="en-US" altLang="zh-CN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sz="2220" dirty="0">
                <a:solidFill>
                  <a:srgbClr val="C00000"/>
                </a:solidFill>
                <a:sym typeface="+mn-ea"/>
              </a:rPr>
              <a:t>三个点（...）</a:t>
            </a:r>
            <a:r>
              <a:rPr lang="zh-CN" altLang="en-US" sz="2220" dirty="0">
                <a:sym typeface="+mn-ea"/>
              </a:rPr>
              <a:t>，可将一个数组转为用逗号分隔的序列</a:t>
            </a:r>
            <a:endParaRPr lang="zh-CN" altLang="en-US" sz="2220" noProof="1"/>
          </a:p>
          <a:p>
            <a:pPr lvl="1"/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172204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48872" name="AutoShape 8"/>
          <p:cNvSpPr>
            <a:spLocks noChangeArrowheads="1"/>
          </p:cNvSpPr>
          <p:nvPr/>
        </p:nvSpPr>
        <p:spPr bwMode="auto">
          <a:xfrm>
            <a:off x="282575" y="2353309"/>
            <a:ext cx="4057650" cy="336105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 = [];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//扩展运算符的基本用法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arr.push(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...[1,2,3,4,5]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console.log(arr); //[1,2,3,4,5]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console.log(1,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...[2, 3, 4], 5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//1 2 3 4 5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//可以放置表达式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...(1 &gt; 0 ? ['a'] : [])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 //a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24963" y="5976411"/>
            <a:ext cx="4048760" cy="428625"/>
            <a:chOff x="1496565" y="6000750"/>
            <a:chExt cx="4048760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400" y="6000750"/>
              <a:ext cx="3463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038354" y="6019948"/>
              <a:ext cx="347091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：扩展运算符的使用</a:t>
              </a: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683760" y="2353310"/>
            <a:ext cx="3992245" cy="336105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//空数组，不产生效果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console.log([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...[]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1]); //[1]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//用于函数调用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function push(array,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...items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{ array.push(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...items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function add(x, y) { console.log(x + y);}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numbers = [4, 38];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add(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...numbers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// 42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扩展运算符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替代函数的apply方法</a:t>
            </a:r>
            <a:endParaRPr lang="zh-CN" altLang="en-US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通过push函数，将一个数组添加到另一个数组的尾部</a:t>
            </a:r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172204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48872" name="AutoShape 8"/>
          <p:cNvSpPr>
            <a:spLocks noChangeArrowheads="1"/>
          </p:cNvSpPr>
          <p:nvPr/>
        </p:nvSpPr>
        <p:spPr bwMode="auto">
          <a:xfrm>
            <a:off x="282575" y="2353311"/>
            <a:ext cx="4057650" cy="15797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ES5的 写法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 arr1 = [0, 1, 2];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 arr2 = [3, 4, 5];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Array.prototype.push.apply(arr1, arr2);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24963" y="5641650"/>
            <a:ext cx="4958080" cy="428625"/>
            <a:chOff x="1496565" y="6000750"/>
            <a:chExt cx="4958080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292672" y="6038998"/>
              <a:ext cx="3950335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：替代函数的apply方法</a:t>
              </a: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683760" y="2353311"/>
            <a:ext cx="3992245" cy="15797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ES6 的写法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arr3 = [0, 1, 2];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arr4 = [3, 4, 5];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arr3.push(...arr4);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扩展运算符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应用</a:t>
            </a:r>
            <a:endParaRPr lang="zh-CN" altLang="en-US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复制数组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合并数组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与解构赋值结合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将字符串转为真正的数组</a:t>
            </a:r>
            <a:endParaRPr lang="zh-CN" altLang="en-US" noProof="1"/>
          </a:p>
          <a:p>
            <a:endParaRPr lang="en-US" altLang="zh-CN" smtClean="0"/>
          </a:p>
          <a:p>
            <a:endParaRPr lang="zh-CN" altLang="zh-CN" smtClean="0"/>
          </a:p>
          <a:p>
            <a:endParaRPr lang="zh-CN" altLang="zh-CN" smtClean="0"/>
          </a:p>
          <a:p>
            <a:pPr lvl="0"/>
            <a:endParaRPr lang="zh-CN" altLang="en-US" smtClean="0"/>
          </a:p>
          <a:p>
            <a:pPr lvl="2"/>
            <a:endParaRPr lang="en-US" altLang="zh-CN" smtClean="0"/>
          </a:p>
          <a:p>
            <a:pPr lvl="1"/>
            <a:endParaRPr lang="en-US" altLang="zh-CN" dirty="0"/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50220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48872" name="AutoShape 8"/>
          <p:cNvSpPr>
            <a:spLocks noChangeArrowheads="1"/>
          </p:cNvSpPr>
          <p:nvPr/>
        </p:nvSpPr>
        <p:spPr bwMode="auto">
          <a:xfrm>
            <a:off x="221615" y="1125220"/>
            <a:ext cx="2462530" cy="46800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//复制数组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ES5 的写法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a1 = [1, 2];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a2 =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a1.concat();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console.log(a2);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ES6 的写法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a1 = [1, 2];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a2 =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[...a1]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console.log(a2);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//或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[...a2]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a1;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console.log(a2);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24963" y="5970357"/>
            <a:ext cx="4958080" cy="428625"/>
            <a:chOff x="1496565" y="6000750"/>
            <a:chExt cx="4958080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532386" y="6038998"/>
              <a:ext cx="347091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：扩展运算符的应用</a:t>
              </a: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909570" y="1124584"/>
            <a:ext cx="2985586" cy="46806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//合并数组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arr1 = ['a', 'b'];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arr2 = ['c'];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arr3 = ['d', 'e'];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ES5 的合并数组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arr1.concat</a:t>
            </a:r>
            <a:r>
              <a:rPr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arr2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arr3)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ES6 的合并数组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[...arr1, ...arr2,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arr3]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6182995" y="1124585"/>
            <a:ext cx="2781300" cy="46806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//与解构赋值结合使用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[first,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...rest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] = [1, 2, 3, 4, 5];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console.log(first);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console.log(rest);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//扩展运算符位置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[...butLast, last] = [1, 2, 3, 4, 5];  // 报错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[first, ...middle, last] = [1, 2, 3, 4, 5];  // 报错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7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7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7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47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bldLvl="0" animBg="1"/>
      <p:bldP spid="10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Array.from()</a:t>
            </a:r>
            <a:endParaRPr lang="zh-CN" altLang="en-US" dirty="0">
              <a:sym typeface="+mn-ea"/>
            </a:endParaRPr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用于将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类数组对象</a:t>
            </a:r>
            <a:r>
              <a:rPr lang="zh-CN" altLang="en-US" dirty="0">
                <a:sym typeface="+mn-ea"/>
              </a:rPr>
              <a:t>或者可遍历对象转换成一个真正的数组</a:t>
            </a:r>
            <a:endParaRPr lang="zh-CN" altLang="en-US" noProof="1"/>
          </a:p>
          <a:p>
            <a:pPr lvl="0"/>
            <a:r>
              <a:rPr lang="zh-CN" altLang="en-US" dirty="0">
                <a:sym typeface="+mn-ea"/>
              </a:rPr>
              <a:t>类数组对象，最基本的要求是具有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length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的对象</a:t>
            </a:r>
            <a:endParaRPr lang="zh-CN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pPr lvl="0"/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200906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48872" name="AutoShape 8"/>
          <p:cNvSpPr>
            <a:spLocks noChangeArrowheads="1"/>
          </p:cNvSpPr>
          <p:nvPr/>
        </p:nvSpPr>
        <p:spPr bwMode="auto">
          <a:xfrm>
            <a:off x="219710" y="2529205"/>
            <a:ext cx="3755390" cy="35640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arrayLike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0: 'tom',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1: '65',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2: '男',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3: ['jane','john','Mary'],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'length': 4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 = Array.from(arrayLike)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console.log(arr)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//['tom','65','男',['jane','john','Mary']]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43808" y="6267105"/>
            <a:ext cx="4048760" cy="428625"/>
            <a:chOff x="1496565" y="6000750"/>
            <a:chExt cx="4048760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400" y="6000750"/>
              <a:ext cx="3463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179073" y="6019948"/>
              <a:ext cx="318946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：Array.from()</a:t>
              </a:r>
            </a:p>
          </p:txBody>
        </p:sp>
      </p:grp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4142740" y="2529204"/>
            <a:ext cx="4821555" cy="356409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arrayLike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'name'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'tom',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'age'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'65',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'sex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': '男',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'friends'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['jane','john','Mary'],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length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4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 = Array.from(arrayLike)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console.log(arr)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//[undefined, undefined, undefined, undefined]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类数组对象转换为真正的数组具备条件</a:t>
            </a:r>
            <a:endParaRPr lang="zh-CN" altLang="en-US" dirty="0">
              <a:sym typeface="+mn-ea"/>
            </a:endParaRPr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类数组对象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必须具有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length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，用于指定数组的长度</a:t>
            </a:r>
          </a:p>
          <a:p>
            <a:pPr lvl="0"/>
            <a:r>
              <a:rPr lang="zh-CN" altLang="en-US" dirty="0">
                <a:sym typeface="+mn-ea"/>
              </a:rPr>
              <a:t>如果没有</a:t>
            </a:r>
            <a:r>
              <a:rPr lang="en-US" altLang="zh-CN" dirty="0">
                <a:sym typeface="+mn-ea"/>
              </a:rPr>
              <a:t>length</a:t>
            </a:r>
            <a:r>
              <a:rPr lang="zh-CN" altLang="en-US" dirty="0">
                <a:sym typeface="+mn-ea"/>
              </a:rPr>
              <a:t>属性，那么转换后的数组是一个空数组</a:t>
            </a:r>
            <a:endParaRPr lang="zh-CN" altLang="en-US" noProof="1"/>
          </a:p>
          <a:p>
            <a:pPr lvl="0"/>
            <a:r>
              <a:rPr lang="zh-CN" altLang="en-US" dirty="0">
                <a:sym typeface="+mn-ea"/>
              </a:rPr>
              <a:t>类数组对象的属性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必须为数值型或字符串型的数字</a:t>
            </a:r>
            <a:endParaRPr lang="zh-CN" altLang="en-US" noProof="1">
              <a:solidFill>
                <a:srgbClr val="C00000"/>
              </a:solidFill>
            </a:endParaRPr>
          </a:p>
          <a:p>
            <a:pPr lvl="1" eaLnBrk="1" hangingPunct="1">
              <a:defRPr/>
            </a:pPr>
            <a:endParaRPr lang="zh-CN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pPr lvl="0"/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遍历数组</a:t>
            </a:r>
            <a:r>
              <a:rPr lang="en-US" altLang="zh-CN">
                <a:sym typeface="+mn-ea"/>
              </a:rPr>
              <a:t>-keys()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values()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entries()</a:t>
            </a:r>
            <a:endParaRPr lang="zh-CN" altLang="en-US" dirty="0">
              <a:sym typeface="+mn-ea"/>
            </a:endParaRPr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keys()：对键名的遍历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values()：对键值的遍历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entries()：对键值对的遍历</a:t>
            </a:r>
            <a:endParaRPr lang="zh-CN" altLang="en-US" noProof="1"/>
          </a:p>
          <a:p>
            <a:pPr lvl="1" eaLnBrk="1" hangingPunct="1">
              <a:defRPr/>
            </a:pPr>
            <a:endParaRPr lang="zh-CN" altLang="zh-CN" smtClean="0"/>
          </a:p>
          <a:p>
            <a:endParaRPr lang="en-US" altLang="zh-CN" smtClean="0"/>
          </a:p>
          <a:p>
            <a:endParaRPr lang="zh-CN" altLang="zh-CN" smtClean="0"/>
          </a:p>
          <a:p>
            <a:endParaRPr lang="zh-CN" altLang="zh-CN" smtClean="0"/>
          </a:p>
          <a:p>
            <a:pPr lvl="0"/>
            <a:endParaRPr lang="zh-CN" altLang="en-US" smtClean="0"/>
          </a:p>
          <a:p>
            <a:pPr lvl="2"/>
            <a:endParaRPr lang="en-US" altLang="zh-CN" smtClean="0"/>
          </a:p>
          <a:p>
            <a:pPr lvl="1"/>
            <a:endParaRPr lang="en-US" altLang="zh-CN" dirty="0"/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258310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48872" name="AutoShape 8"/>
          <p:cNvSpPr>
            <a:spLocks noChangeArrowheads="1"/>
          </p:cNvSpPr>
          <p:nvPr/>
        </p:nvSpPr>
        <p:spPr bwMode="auto">
          <a:xfrm>
            <a:off x="856615" y="3246755"/>
            <a:ext cx="6574155" cy="23162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index of ['张三', '李四'].keys())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console.log(index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elem of ['张三', '李四'].values())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</a:t>
            </a:r>
            <a:r>
              <a:rPr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elem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[index, elem] of ['张三', '李四'].entries())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console.log(index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elem);   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55443" y="5927938"/>
            <a:ext cx="5434330" cy="428625"/>
            <a:chOff x="1496565" y="6000750"/>
            <a:chExt cx="5434330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400" y="6000750"/>
              <a:ext cx="473138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1868675" y="6072505"/>
              <a:ext cx="5062220" cy="33718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：keys</a:t>
              </a:r>
              <a:r>
                <a:rPr 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，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values</a:t>
              </a:r>
              <a:r>
                <a:rPr 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entries</a:t>
              </a:r>
              <a:endParaRPr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请说出以下代码的运行结果</a:t>
            </a:r>
            <a:endParaRPr lang="zh-CN" alt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00000" y="1603822"/>
            <a:ext cx="7343775" cy="11771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arr1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[1, 2, 3];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arr2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[4, 5, [6,7,8]];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arr1.push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(...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arr2);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 descr="代码阅读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" y="748683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</a:t>
            </a:r>
            <a:r>
              <a:rPr lang="en-US" altLang="zh-CN"/>
              <a:t>—</a:t>
            </a:r>
            <a:r>
              <a:rPr lang="zh-CN" altLang="en-US"/>
              <a:t>输出京东快报文本内容</a:t>
            </a:r>
            <a:endParaRPr lang="zh-CN" alt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使用数组的扩展相关知识</a:t>
            </a:r>
            <a:r>
              <a:rPr lang="zh-CN" altLang="en-US" dirty="0" smtClean="0"/>
              <a:t>将京</a:t>
            </a:r>
            <a:r>
              <a:rPr lang="zh-CN" altLang="en-US" dirty="0"/>
              <a:t>东快报文本</a:t>
            </a:r>
            <a:r>
              <a:rPr lang="zh-CN" altLang="en-US" dirty="0" smtClean="0"/>
              <a:t>内容输出显示在</a:t>
            </a:r>
            <a:r>
              <a:rPr lang="zh-CN" altLang="en-US" dirty="0"/>
              <a:t>控制台中</a:t>
            </a:r>
          </a:p>
          <a:p>
            <a:endParaRPr lang="en-US" altLang="zh-CN" dirty="0"/>
          </a:p>
          <a:p>
            <a:endParaRPr lang="zh-CN" dirty="0"/>
          </a:p>
          <a:p>
            <a:pPr lvl="1"/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 bwMode="auto">
          <a:xfrm>
            <a:off x="2895897" y="5635008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84723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6" name="图片 135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810" y="692785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5" name="图片 4" descr="图6.18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5" y="2527935"/>
            <a:ext cx="3138170" cy="2249805"/>
          </a:xfrm>
          <a:prstGeom prst="rect">
            <a:avLst/>
          </a:prstGeom>
        </p:spPr>
      </p:pic>
      <p:pic>
        <p:nvPicPr>
          <p:cNvPr id="6" name="图片 5" descr="图6.17 输出京东快报内容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985" y="3021330"/>
            <a:ext cx="5422265" cy="1050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对象的扩展</a:t>
            </a:r>
            <a:endParaRPr lang="zh-CN" altLang="en-US" dirty="0">
              <a:sym typeface="+mn-ea"/>
            </a:endParaRPr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数据结构本身的改变</a:t>
            </a:r>
          </a:p>
          <a:p>
            <a:pPr lvl="1"/>
            <a:r>
              <a:rPr lang="en-US" altLang="zh-CN">
                <a:sym typeface="+mn-ea"/>
              </a:rPr>
              <a:t>属性的简洁表示法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属性名表达式</a:t>
            </a:r>
            <a:endParaRPr lang="en-US" altLang="zh-CN" noProof="1"/>
          </a:p>
          <a:p>
            <a:pPr lvl="0"/>
            <a:r>
              <a:rPr lang="zh-CN" altLang="en-US">
                <a:sym typeface="+mn-ea"/>
              </a:rPr>
              <a:t>对象的新增方法</a:t>
            </a:r>
          </a:p>
          <a:p>
            <a:pPr lvl="1"/>
            <a:r>
              <a:rPr lang="en-US" altLang="zh-CN">
                <a:sym typeface="+mn-ea"/>
              </a:rPr>
              <a:t>Object.is()</a:t>
            </a:r>
            <a:endParaRPr lang="zh-CN" altLang="en-US" noProof="1"/>
          </a:p>
          <a:p>
            <a:pPr lvl="1" eaLnBrk="1" hangingPunct="1">
              <a:defRPr/>
            </a:pPr>
            <a:r>
              <a:rPr lang="en-US" altLang="zh-CN">
                <a:sym typeface="+mn-ea"/>
              </a:rPr>
              <a:t>Object.assign()</a:t>
            </a:r>
          </a:p>
          <a:p>
            <a:pPr lvl="0" eaLnBrk="1" hangingPunct="1">
              <a:defRPr/>
            </a:pPr>
            <a:r>
              <a:rPr lang="zh-CN" altLang="zh-CN" smtClean="0"/>
              <a:t>对象遍历</a:t>
            </a:r>
          </a:p>
          <a:p>
            <a:endParaRPr lang="en-US" altLang="zh-CN" smtClean="0"/>
          </a:p>
          <a:p>
            <a:endParaRPr lang="zh-CN" altLang="zh-CN" smtClean="0"/>
          </a:p>
          <a:p>
            <a:endParaRPr lang="zh-CN" altLang="zh-CN" smtClean="0"/>
          </a:p>
          <a:p>
            <a:pPr lvl="0"/>
            <a:endParaRPr lang="zh-CN" altLang="en-US" smtClean="0"/>
          </a:p>
          <a:p>
            <a:pPr lvl="2"/>
            <a:endParaRPr lang="en-US" altLang="zh-CN" smtClean="0"/>
          </a:p>
          <a:p>
            <a:pPr lvl="1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预习检查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CN" dirty="0"/>
              <a:t>ES6</a:t>
            </a:r>
            <a:r>
              <a:rPr lang="zh-CN" altLang="en-US" dirty="0"/>
              <a:t>中常用的数组扩展的方法有哪些？</a:t>
            </a:r>
          </a:p>
          <a:p>
            <a:pPr lvl="0"/>
            <a:r>
              <a:rPr lang="en-US" altLang="zh-CN" dirty="0"/>
              <a:t>ES6</a:t>
            </a:r>
            <a:r>
              <a:rPr lang="zh-CN" altLang="en-US" dirty="0"/>
              <a:t>中常用的对象扩展的属性和方法有哪些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ES6</a:t>
            </a:r>
            <a:r>
              <a:rPr lang="zh-CN" altLang="en-US" dirty="0" smtClean="0"/>
              <a:t>中模块导入和导出的命令是什么？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1" name="图片 10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69269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属性的简洁表示法</a:t>
            </a:r>
            <a:endParaRPr lang="en-US" altLang="zh-CN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altLang="zh-CN"/>
              <a:t>ES6</a:t>
            </a:r>
            <a:r>
              <a:rPr lang="zh-CN" altLang="en-US"/>
              <a:t>允许在对象之中，直接写变量</a:t>
            </a:r>
          </a:p>
          <a:p>
            <a:pPr lvl="1"/>
            <a:endParaRPr lang="zh-CN" altLang="zh-CN"/>
          </a:p>
          <a:p>
            <a:endParaRPr lang="en-US" altLang="zh-CN"/>
          </a:p>
          <a:p>
            <a:endParaRPr lang="zh-CN" altLang="zh-CN"/>
          </a:p>
          <a:p>
            <a:endParaRPr lang="zh-CN" altLang="zh-CN"/>
          </a:p>
          <a:p>
            <a:pPr lvl="0"/>
            <a:endParaRPr lang="zh-CN" altLang="en-US"/>
          </a:p>
          <a:p>
            <a:pPr lvl="2"/>
            <a:endParaRPr lang="en-US" altLang="zh-CN"/>
          </a:p>
          <a:p>
            <a:pPr lvl="1"/>
            <a:endParaRPr lang="en-US" altLang="zh-CN" dirty="0"/>
          </a:p>
        </p:txBody>
      </p:sp>
      <p:sp>
        <p:nvSpPr>
          <p:cNvPr id="548872" name="AutoShape 8"/>
          <p:cNvSpPr>
            <a:spLocks noChangeArrowheads="1"/>
          </p:cNvSpPr>
          <p:nvPr/>
        </p:nvSpPr>
        <p:spPr bwMode="auto">
          <a:xfrm>
            <a:off x="343535" y="1678940"/>
            <a:ext cx="3531235" cy="21126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foo = 'bar';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baz = {foo};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等同于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baz = {foo: foo};</a:t>
            </a: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4205605" y="1678940"/>
            <a:ext cx="4471670" cy="30219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//除了属性简写，方法也可以简写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o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method() { return "Hello!";}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等同于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o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method: function() { return "Hello!";}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};</a:t>
            </a:r>
          </a:p>
        </p:txBody>
      </p:sp>
      <p:pic>
        <p:nvPicPr>
          <p:cNvPr id="6" name="图片 5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57396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82575" y="1184275"/>
            <a:ext cx="4057650" cy="43872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name = '小明';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birth = '2001/12/23';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//普通写法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Person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name: name,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birth: birth,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getInfo: function ()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	console.log(`我的名字是：${this.name}，我出生时间是：${this.birth}`);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Person.getInfo();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46616" y="5848649"/>
            <a:ext cx="4505960" cy="428625"/>
            <a:chOff x="1496565" y="6000750"/>
            <a:chExt cx="4505960" cy="42862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2081400" y="6000750"/>
              <a:ext cx="39211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4"/>
            <p:cNvSpPr txBox="1"/>
            <p:nvPr/>
          </p:nvSpPr>
          <p:spPr bwMode="auto">
            <a:xfrm>
              <a:off x="2012319" y="6019948"/>
              <a:ext cx="395351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：属性的简洁表示法应用</a:t>
              </a:r>
            </a:p>
          </p:txBody>
        </p:sp>
      </p:grp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509135" y="1184910"/>
            <a:ext cx="4293870" cy="39985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//简洁写法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Person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birth,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getInfo ()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	console.log(`我的名字是：${this.name}，我出生时间是：${this.birth}`);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Person.getInfo();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7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bldLvl="0" animBg="1"/>
      <p:bldP spid="3" grpId="0" bldLvl="0" animBg="1"/>
      <p:bldP spid="7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属性名表达式</a:t>
            </a:r>
            <a:endParaRPr lang="zh-CN" altLang="en-US" dirty="0">
              <a:sym typeface="+mn-ea"/>
            </a:endParaRPr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1" eaLnBrk="1" hangingPunct="1">
              <a:defRPr/>
            </a:pPr>
            <a:endParaRPr lang="zh-CN" altLang="zh-CN" smtClean="0"/>
          </a:p>
          <a:p>
            <a:endParaRPr lang="en-US" altLang="zh-CN" smtClean="0"/>
          </a:p>
          <a:p>
            <a:endParaRPr lang="zh-CN" altLang="zh-CN" smtClean="0"/>
          </a:p>
          <a:p>
            <a:endParaRPr lang="zh-CN" altLang="zh-CN" smtClean="0"/>
          </a:p>
          <a:p>
            <a:pPr lvl="0"/>
            <a:endParaRPr lang="zh-CN" altLang="en-US" smtClean="0"/>
          </a:p>
          <a:p>
            <a:pPr lvl="2"/>
            <a:endParaRPr lang="en-US" altLang="zh-CN" smtClean="0"/>
          </a:p>
          <a:p>
            <a:pPr lvl="1"/>
            <a:endParaRPr lang="en-US" altLang="zh-CN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82575" y="1184275"/>
            <a:ext cx="4249420" cy="45148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//JavaScript 定义对象的属性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方法1：用标识符作为属性名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obj.foo = true;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 方法2：表达式作为属性名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['a' + 'bc']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123;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//使用字面量方式定义对象，只能使用标识符定义属性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 obj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foo: true,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abc: 123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714875" y="1171575"/>
            <a:ext cx="4249420" cy="45275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//使用字面量方式定义对象时，ES6允许用表达式作为属性名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propKey = 'foo';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obj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[propKey]: true,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['a' + 'bc']: 123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//表达式还可以用于定义方法名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obj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['h' + 'ello']()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 return 'hi';}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obj.hello()</a:t>
            </a:r>
          </a:p>
        </p:txBody>
      </p:sp>
      <p:pic>
        <p:nvPicPr>
          <p:cNvPr id="116" name="图片 115" descr="分析-new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45" y="53848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Object.is()</a:t>
            </a:r>
            <a:endParaRPr lang="en-US" altLang="zh-CN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dirty="0"/>
              <a:t>用来比较两个值是否严格相等，与严格比较运算符（===）的行为基本一致</a:t>
            </a:r>
          </a:p>
          <a:p>
            <a:pPr lvl="0"/>
            <a:r>
              <a:rPr lang="en-US" altLang="zh-CN" dirty="0"/>
              <a:t>ES5</a:t>
            </a:r>
            <a:r>
              <a:rPr lang="zh-CN" altLang="en-US" dirty="0"/>
              <a:t>中用来比较两个值是否相等的运算符</a:t>
            </a:r>
          </a:p>
          <a:p>
            <a:pPr lvl="1"/>
            <a:r>
              <a:rPr lang="zh-CN" altLang="en-US" dirty="0"/>
              <a:t>比较运算符（</a:t>
            </a:r>
            <a:r>
              <a:rPr lang="en-US" altLang="zh-CN" dirty="0"/>
              <a:t>==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严格比较运算符（</a:t>
            </a:r>
            <a:r>
              <a:rPr lang="en-US" altLang="zh-CN" dirty="0"/>
              <a:t>===</a:t>
            </a:r>
            <a:r>
              <a:rPr lang="zh-CN" altLang="en-US" dirty="0"/>
              <a:t>）</a:t>
            </a:r>
          </a:p>
          <a:p>
            <a:pPr lvl="0"/>
            <a:r>
              <a:rPr lang="zh-CN" altLang="en-US" dirty="0"/>
              <a:t>两个不同之处</a:t>
            </a:r>
          </a:p>
          <a:p>
            <a:pPr lvl="1"/>
            <a:r>
              <a:rPr lang="zh-CN" altLang="en-US" dirty="0"/>
              <a:t>+0不等于-0</a:t>
            </a:r>
          </a:p>
          <a:p>
            <a:pPr lvl="1"/>
            <a:r>
              <a:rPr lang="zh-CN" altLang="en-US" dirty="0"/>
              <a:t>NaN等于自身</a:t>
            </a:r>
            <a:endParaRPr lang="zh-CN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0"/>
            <a:endParaRPr lang="zh-CN" altLang="en-US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Object.assign()</a:t>
            </a:r>
            <a:endParaRPr lang="en-US" altLang="zh-CN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dirty="0"/>
              <a:t>用于对象的合并，将源对象的所有可枚举属性，复制到目标对象</a:t>
            </a:r>
            <a:endParaRPr lang="zh-CN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0"/>
            <a:endParaRPr lang="zh-CN" altLang="en-US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24" name="图片 123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" y="165608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13740" y="2332355"/>
            <a:ext cx="6895465" cy="4870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Object.assign(target, source1, source2);</a:t>
            </a:r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" y="50220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48872" name="AutoShape 8"/>
          <p:cNvSpPr>
            <a:spLocks noChangeArrowheads="1"/>
          </p:cNvSpPr>
          <p:nvPr/>
        </p:nvSpPr>
        <p:spPr bwMode="auto">
          <a:xfrm>
            <a:off x="221615" y="1125220"/>
            <a:ext cx="4540885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//基本用法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target = { a: 1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source1 = { b: 2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source2 = { c: 3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Object.assign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(target, source1, source2);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console.log(target); // {a:1, b:2, c:3}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//如果目标对象与源对象有同名属性，或多个源对象有同名属性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target1 = { a: 1, b: 1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source3 = { b: 2, c: 2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source4 = { c: 3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Object.assign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(target1, source3, source4);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console.log(target1); // {a:1, b:2, c:3}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24963" y="6024458"/>
            <a:ext cx="4958080" cy="428625"/>
            <a:chOff x="1496565" y="6000750"/>
            <a:chExt cx="4958080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201410" y="6038998"/>
              <a:ext cx="413286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：Object.assign的用法</a:t>
              </a: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22520" y="1124585"/>
            <a:ext cx="4041775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//如果只有一个参数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obj = {a: 1};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Object.assign(obj)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=== obj // true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//如果非对象参数出现在源对象的位置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obj = {a: 1};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Object.assign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(obj, undefined) === obj // true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Object.assign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(obj, null) === obj // true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//其他类型的值不在首参数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v1 = 'abc';const v2 = true;const v3 = 10;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obj = Object.assign({}, v1, v2, v3);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153166" y="2344854"/>
            <a:ext cx="684941" cy="41687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2422758" y="2761724"/>
            <a:ext cx="415349" cy="815866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25"/>
          <p:cNvSpPr>
            <a:spLocks noChangeArrowheads="1"/>
          </p:cNvSpPr>
          <p:nvPr/>
        </p:nvSpPr>
        <p:spPr bwMode="gray">
          <a:xfrm>
            <a:off x="2210049" y="3577590"/>
            <a:ext cx="1353840" cy="338554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目标对象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2972589" y="2348880"/>
            <a:ext cx="807323" cy="41284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3376250" y="1880114"/>
            <a:ext cx="415349" cy="436247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AutoShape 25"/>
          <p:cNvSpPr>
            <a:spLocks noChangeArrowheads="1"/>
          </p:cNvSpPr>
          <p:nvPr/>
        </p:nvSpPr>
        <p:spPr bwMode="gray">
          <a:xfrm>
            <a:off x="3798771" y="1640416"/>
            <a:ext cx="1353840" cy="338554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源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对象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47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48872" grpId="0" bldLvl="0" animBg="1"/>
      <p:bldP spid="10" grpId="0" bldLvl="0" animBg="1"/>
      <p:bldP spid="18" grpId="0" animBg="1"/>
      <p:bldP spid="18" grpId="1" animBg="1"/>
      <p:bldP spid="20" grpId="0" animBg="1"/>
      <p:bldP spid="20" grpId="1" animBg="1"/>
      <p:bldP spid="26" grpId="0" animBg="1"/>
      <p:bldP spid="26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Object.assign()常见用途</a:t>
            </a:r>
            <a:endParaRPr lang="zh-CN" altLang="en-US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为对象添加属性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为对象添加方法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克隆对象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合并多个对象</a:t>
            </a:r>
            <a:endParaRPr lang="zh-CN" altLang="en-US" noProof="1"/>
          </a:p>
          <a:p>
            <a:pPr lvl="0"/>
            <a:r>
              <a:rPr lang="zh-CN" altLang="en-US">
                <a:sym typeface="+mn-ea"/>
              </a:rPr>
              <a:t>为属性指定默认值</a:t>
            </a:r>
            <a:endParaRPr lang="zh-CN" altLang="en-US" noProof="1"/>
          </a:p>
          <a:p>
            <a:endParaRPr lang="zh-CN" altLang="zh-CN" smtClean="0"/>
          </a:p>
          <a:p>
            <a:endParaRPr lang="zh-CN" altLang="zh-CN" smtClean="0"/>
          </a:p>
          <a:p>
            <a:endParaRPr lang="zh-CN" altLang="zh-CN" smtClean="0"/>
          </a:p>
          <a:p>
            <a:endParaRPr lang="zh-CN" altLang="zh-CN" smtClean="0"/>
          </a:p>
          <a:p>
            <a:pPr lvl="0"/>
            <a:endParaRPr lang="zh-CN" altLang="en-US" smtClean="0"/>
          </a:p>
          <a:p>
            <a:pPr lvl="2"/>
            <a:endParaRPr lang="en-US" altLang="zh-CN" smtClean="0"/>
          </a:p>
          <a:p>
            <a:pPr lvl="1"/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对象遍历</a:t>
            </a:r>
            <a:endParaRPr lang="zh-CN" altLang="en-US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sz="2000" dirty="0">
                <a:sym typeface="+mn-ea"/>
              </a:rPr>
              <a:t>Object.keys() </a:t>
            </a:r>
            <a:endParaRPr lang="zh-CN" altLang="en-US" sz="2000" noProof="1"/>
          </a:p>
          <a:p>
            <a:pPr lvl="1"/>
            <a:r>
              <a:rPr lang="zh-CN" altLang="en-US" sz="2000" dirty="0">
                <a:sym typeface="+mn-ea"/>
              </a:rPr>
              <a:t>返回成员是参数对象自身的所有可遍历属性的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键名</a:t>
            </a:r>
            <a:endParaRPr lang="zh-CN" altLang="en-US" sz="2000" noProof="1">
              <a:solidFill>
                <a:srgbClr val="C00000"/>
              </a:solidFill>
            </a:endParaRPr>
          </a:p>
          <a:p>
            <a:pPr lvl="0"/>
            <a:r>
              <a:rPr lang="zh-CN" altLang="en-US" sz="2000" dirty="0">
                <a:sym typeface="+mn-ea"/>
              </a:rPr>
              <a:t>Object.values()</a:t>
            </a:r>
            <a:endParaRPr lang="zh-CN" altLang="en-US" sz="2000" noProof="1"/>
          </a:p>
          <a:p>
            <a:pPr lvl="1"/>
            <a:r>
              <a:rPr lang="zh-CN" altLang="en-US" sz="2000" dirty="0">
                <a:sym typeface="+mn-ea"/>
              </a:rPr>
              <a:t>返回成员是参数对象自身的所有可遍历属性的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键值</a:t>
            </a:r>
            <a:endParaRPr lang="zh-CN" altLang="en-US" sz="2000" noProof="1">
              <a:solidFill>
                <a:srgbClr val="C00000"/>
              </a:solidFill>
            </a:endParaRPr>
          </a:p>
          <a:p>
            <a:pPr lvl="0"/>
            <a:r>
              <a:rPr lang="zh-CN" altLang="en-US" sz="2000" dirty="0">
                <a:sym typeface="+mn-ea"/>
              </a:rPr>
              <a:t>Object.entries()</a:t>
            </a:r>
            <a:endParaRPr lang="zh-CN" altLang="en-US" sz="2000" noProof="1"/>
          </a:p>
          <a:p>
            <a:pPr lvl="1"/>
            <a:r>
              <a:rPr lang="zh-CN" altLang="en-US" sz="2000" dirty="0">
                <a:sym typeface="+mn-ea"/>
              </a:rPr>
              <a:t>返回成员是参数对象自身的所有可遍历属性的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键值对数组</a:t>
            </a:r>
            <a:endParaRPr lang="zh-CN" altLang="en-US" sz="2000" noProof="1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pPr lvl="0"/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502209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2355443" y="5927938"/>
            <a:ext cx="5316220" cy="428625"/>
            <a:chOff x="1496565" y="6000750"/>
            <a:chExt cx="5316220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400" y="6000750"/>
              <a:ext cx="473138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123310" y="6072505"/>
              <a:ext cx="4448175" cy="33718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：对象遍历</a:t>
              </a:r>
              <a:endParaRPr lang="en-US" altLang="zh-CN"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  <p:sp>
        <p:nvSpPr>
          <p:cNvPr id="548872" name="AutoShape 8"/>
          <p:cNvSpPr>
            <a:spLocks noChangeArrowheads="1"/>
          </p:cNvSpPr>
          <p:nvPr/>
        </p:nvSpPr>
        <p:spPr bwMode="auto">
          <a:xfrm>
            <a:off x="395605" y="1124585"/>
            <a:ext cx="7657465" cy="46234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 obj = { foo: 'bar', baz: 42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console.log(Object.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(obj));// ["foo", "baz"]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console.log(Object.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(obj));// ["bar", 42]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//如果属性名为数值的属性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obj1 = { 100: 'a', 2: 'b', 7: 'c'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console.log(Object.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(obj1))// ["b", "c", "a"]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//如果Object.values方法的参数是一个字符串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console.log(Object.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('foo'));// ["f", "o", "o"]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//如果Object.values方法的参数是数值和布尔值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console.log(Object.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(42)) // []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console.log(Object.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values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(true)) // []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console.log(Object.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entries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(obj))// [ ["foo", "bar"], ["baz", 42]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7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7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7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47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47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77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CN" dirty="0"/>
              <a:t>ES5</a:t>
            </a:r>
            <a:r>
              <a:rPr lang="zh-CN" altLang="en-US" dirty="0"/>
              <a:t>中用来比较两个值是否相等的</a:t>
            </a:r>
            <a:r>
              <a:rPr lang="zh-CN" altLang="en-US" dirty="0" smtClean="0"/>
              <a:t>运算符有哪些？</a:t>
            </a:r>
            <a:endParaRPr lang="en-US" altLang="zh-CN" dirty="0" smtClean="0"/>
          </a:p>
          <a:p>
            <a:r>
              <a:rPr lang="en-US" altLang="zh-CN" dirty="0" err="1" smtClean="0">
                <a:sym typeface="+mn-ea"/>
              </a:rPr>
              <a:t>Object.assign</a:t>
            </a:r>
            <a:r>
              <a:rPr lang="en-US" altLang="zh-CN" dirty="0" smtClean="0">
                <a:sym typeface="+mn-ea"/>
              </a:rPr>
              <a:t>()</a:t>
            </a:r>
            <a:r>
              <a:rPr lang="zh-CN" altLang="en-US" dirty="0" smtClean="0">
                <a:sym typeface="+mn-ea"/>
              </a:rPr>
              <a:t>合并对象时，如果</a:t>
            </a:r>
            <a:r>
              <a:rPr lang="zh-CN" altLang="en-US" dirty="0">
                <a:sym typeface="+mn-ea"/>
              </a:rPr>
              <a:t>目标对象与源对象有同名</a:t>
            </a:r>
            <a:r>
              <a:rPr lang="zh-CN" altLang="en-US" dirty="0" smtClean="0">
                <a:sym typeface="+mn-ea"/>
              </a:rPr>
              <a:t>属性，合并后的对象属性名会是什么？</a:t>
            </a:r>
            <a:endParaRPr lang="zh-CN" altLang="en-US" dirty="0"/>
          </a:p>
        </p:txBody>
      </p:sp>
      <p:pic>
        <p:nvPicPr>
          <p:cNvPr id="8" name="图片 7" descr="提问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468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</a:t>
            </a:r>
            <a:r>
              <a:rPr lang="en-US" altLang="zh-CN"/>
              <a:t>—</a:t>
            </a:r>
            <a:r>
              <a:rPr lang="zh-CN" altLang="en-US">
                <a:sym typeface="+mn-ea"/>
              </a:rPr>
              <a:t>对象去重合并</a:t>
            </a:r>
            <a:endParaRPr lang="zh-CN" alt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 sz="1620">
                <a:sym typeface="+mn-ea"/>
              </a:rPr>
              <a:t>定义如下对象，使用</a:t>
            </a:r>
            <a:r>
              <a:rPr lang="en-US" altLang="zh-CN" sz="1620">
                <a:sym typeface="+mn-ea"/>
              </a:rPr>
              <a:t>ES6</a:t>
            </a:r>
            <a:r>
              <a:rPr lang="zh-CN" altLang="en-US" sz="1620">
                <a:sym typeface="+mn-ea"/>
              </a:rPr>
              <a:t>的两种方法实现对象的去重合并</a:t>
            </a:r>
            <a:endParaRPr lang="en-US" altLang="zh-CN"/>
          </a:p>
          <a:p>
            <a:endParaRPr lang="zh-CN"/>
          </a:p>
          <a:p>
            <a:pPr lvl="1"/>
            <a:endParaRPr lang="zh-CN" altLang="en-US"/>
          </a:p>
        </p:txBody>
      </p:sp>
      <p:grpSp>
        <p:nvGrpSpPr>
          <p:cNvPr id="3" name="组合 19"/>
          <p:cNvGrpSpPr/>
          <p:nvPr/>
        </p:nvGrpSpPr>
        <p:grpSpPr bwMode="auto">
          <a:xfrm>
            <a:off x="2895897" y="5635008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84723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6" name="图片 135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810" y="69278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914400" y="2025650"/>
            <a:ext cx="7201535" cy="12807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objOne = {a: 1};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objTwo = {b: 2};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objThree = {b: 2, c: 3};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" y="3908425"/>
            <a:ext cx="6369685" cy="85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数据结构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基本用法</a:t>
            </a:r>
            <a:endParaRPr lang="zh-CN" alt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041400" y="1251744"/>
            <a:ext cx="776205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set</a:t>
            </a:r>
            <a:r>
              <a:rPr lang="zh-CN" altLang="zh-CN" dirty="0">
                <a:sym typeface="+mn-ea"/>
              </a:rPr>
              <a:t>数据结构</a:t>
            </a:r>
            <a:r>
              <a:rPr lang="zh-CN" altLang="en-US" dirty="0">
                <a:sym typeface="+mn-ea"/>
              </a:rPr>
              <a:t>类似于数组，但成员的值都是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唯一</a:t>
            </a:r>
            <a:r>
              <a:rPr lang="zh-CN" altLang="en-US" dirty="0">
                <a:sym typeface="+mn-ea"/>
              </a:rPr>
              <a:t>的，没有重复的值</a:t>
            </a:r>
            <a:endParaRPr lang="zh-CN" altLang="en-US" dirty="0" smtClean="0"/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186555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21615" y="2450465"/>
            <a:ext cx="4540885" cy="331851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//例1：单一数组的去重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set1 = new Set([1, 2, 2, 3, 4, 3, 5])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console.log(set1);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//例2：多数组的合并去重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arr1 = [1, 2, 3];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arr2 = [2, 3, 4, 5];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set2 = new Set([...arr1, ...arr2])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console.log(set2);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24963" y="6024458"/>
            <a:ext cx="4958080" cy="428625"/>
            <a:chOff x="1496565" y="6000750"/>
            <a:chExt cx="4958080" cy="42862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4"/>
            <p:cNvSpPr txBox="1"/>
            <p:nvPr/>
          </p:nvSpPr>
          <p:spPr bwMode="auto">
            <a:xfrm>
              <a:off x="2100421" y="6038998"/>
              <a:ext cx="433484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：Set数据结构的基本用法</a:t>
              </a:r>
            </a:p>
          </p:txBody>
        </p:sp>
      </p:grp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922520" y="2449830"/>
            <a:ext cx="4041775" cy="33191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//例3：字符串去重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console.log([...new Set('ababbc')].join(''));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//例4：Set函数接受数组作为参数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items = new Set([1, 2, 3, 4, 5, 5, 5, 5]);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console.log(items.size); // 5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数据结构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属性和方法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6249505"/>
              </p:ext>
            </p:extLst>
          </p:nvPr>
        </p:nvGraphicFramePr>
        <p:xfrm>
          <a:off x="435610" y="911860"/>
          <a:ext cx="8169910" cy="535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50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63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分类</a:t>
                      </a:r>
                    </a:p>
                  </a:txBody>
                  <a:tcPr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105">
                <a:tc rowSpan="2"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构造函数，默认就是Set函数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1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返回Set实例的成员总数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590">
                <a:tc rowSpan="4">
                  <a:txBody>
                    <a:bodyPr/>
                    <a:lstStyle/>
                    <a:p>
                      <a:pPr algn="ctr">
                        <a:lnSpc>
                          <a:spcPct val="36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操作方法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Set.prototype.add(value)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添加某个值，返回 Set 结构本身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1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Set.prototype.delete(value)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删除某个值，返回一个布尔值，表示删除是否成功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91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Set.prototype.has(value)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返回一个布尔值，表示该值是否为Set的成员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91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清除所有成员，没有返回值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9105">
                <a:tc rowSpan="4">
                  <a:txBody>
                    <a:bodyPr/>
                    <a:lstStyle/>
                    <a:p>
                      <a:pPr algn="ctr">
                        <a:lnSpc>
                          <a:spcPct val="36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遍历方法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返回键名的遍历器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91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返回键值的遍历器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91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Set.prototype.entries()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返回键值对的遍历器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91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Set.prototype.forEach()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使用回调函数遍历每个成员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图片 6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" y="93273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21615" y="1492885"/>
            <a:ext cx="4084320" cy="41325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set1 = new Set();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//向Set中添加元素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set1.add(1);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set1.add(2);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set1.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add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(3);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console.log(set1);//{1, 2, 3}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//返回Set实例的成员总数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console.log(set1.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size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);//3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//从Set中删除元素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set1.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delete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console.log(set1);//{2, 3}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324963" y="6024458"/>
            <a:ext cx="5038861" cy="428625"/>
            <a:chOff x="1496565" y="6000750"/>
            <a:chExt cx="5038861" cy="428625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4"/>
            <p:cNvSpPr txBox="1"/>
            <p:nvPr/>
          </p:nvSpPr>
          <p:spPr bwMode="auto">
            <a:xfrm>
              <a:off x="2000256" y="6038998"/>
              <a:ext cx="453517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：Set实例的属性和操作方法</a:t>
              </a:r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550410" y="1492885"/>
            <a:ext cx="4413885" cy="34378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//判断某元素是否存在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console.log(set1.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(1));//false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console.log(set1.has(2));//true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//清除所有元素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set1.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clear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console.log(set1);//{};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//Set转数组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set2 = new Set([4, 5, 6]);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console.log(Array.from(set2)); //[4, 5, 6]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数据结构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遍历方法</a:t>
            </a:r>
            <a:endParaRPr lang="zh-CN" alt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dirty="0"/>
          </a:p>
        </p:txBody>
      </p:sp>
      <p:pic>
        <p:nvPicPr>
          <p:cNvPr id="24" name="图片 2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502209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2355443" y="5927938"/>
            <a:ext cx="5316220" cy="428625"/>
            <a:chOff x="1496565" y="6000750"/>
            <a:chExt cx="5316220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400" y="6000750"/>
              <a:ext cx="473138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123310" y="6072505"/>
              <a:ext cx="4448175" cy="33718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：Set数据结构的遍历方法</a:t>
              </a:r>
            </a:p>
          </p:txBody>
        </p:sp>
      </p:grp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915035" y="1270635"/>
            <a:ext cx="7025640" cy="376745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set = new Set(['red', 'green', 'blue']);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item of set.keys())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console.log(item);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item of set.values())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console.log(item);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item of set.entries())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console.log(item);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数据结构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概念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JavaScript中的对象本质上是键值对的集合，但是传统上只能用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字符串</a:t>
            </a:r>
            <a:r>
              <a:rPr lang="zh-CN" altLang="en-US" dirty="0">
                <a:sym typeface="+mn-ea"/>
              </a:rPr>
              <a:t>当作键</a:t>
            </a:r>
            <a:endParaRPr lang="zh-CN" altLang="en-US" noProof="1"/>
          </a:p>
          <a:p>
            <a:pPr lvl="0"/>
            <a:r>
              <a:rPr lang="en-US" altLang="zh-CN" dirty="0">
                <a:sym typeface="+mn-ea"/>
              </a:rPr>
              <a:t>M</a:t>
            </a:r>
            <a:r>
              <a:rPr lang="en-US" altLang="zh-CN" dirty="0" smtClean="0">
                <a:sym typeface="+mn-ea"/>
              </a:rPr>
              <a:t>ap</a:t>
            </a:r>
            <a:r>
              <a:rPr lang="zh-CN" altLang="en-US" dirty="0">
                <a:sym typeface="+mn-ea"/>
              </a:rPr>
              <a:t>数据结构类似于对象，也是键值对的集合，但是“键”的范围不限于字符串，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各种类型的值</a:t>
            </a:r>
            <a:r>
              <a:rPr lang="zh-CN" altLang="en-US" dirty="0">
                <a:sym typeface="+mn-ea"/>
              </a:rPr>
              <a:t>都可以当作键</a:t>
            </a:r>
            <a:endParaRPr lang="zh-CN" altLang="en-US" noProof="1"/>
          </a:p>
          <a:p>
            <a:pPr lvl="0"/>
            <a:r>
              <a:rPr lang="zh-CN" altLang="en-US" dirty="0">
                <a:sym typeface="+mn-ea"/>
              </a:rPr>
              <a:t>Object 结构提供了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“字符串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—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值”</a:t>
            </a:r>
            <a:r>
              <a:rPr lang="zh-CN" altLang="en-US" dirty="0">
                <a:sym typeface="+mn-ea"/>
              </a:rPr>
              <a:t>的对应，Map 结构提供了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“值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—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值”</a:t>
            </a:r>
            <a:r>
              <a:rPr lang="zh-CN" altLang="en-US" dirty="0">
                <a:sym typeface="+mn-ea"/>
              </a:rPr>
              <a:t>的对应</a:t>
            </a:r>
            <a:endParaRPr lang="zh-CN" altLang="en-US" noProof="1"/>
          </a:p>
          <a:p>
            <a:pPr lvl="1"/>
            <a:endParaRPr lang="zh-CN" altLang="en-US" dirty="0" smtClean="0"/>
          </a:p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数据结构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基本用法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1"/>
            <a:endParaRPr lang="zh-CN" altLang="en-US" smtClean="0"/>
          </a:p>
          <a:p>
            <a:pPr lvl="0"/>
            <a:endParaRPr lang="zh-CN" altLang="en-US" dirty="0"/>
          </a:p>
        </p:txBody>
      </p:sp>
      <p:pic>
        <p:nvPicPr>
          <p:cNvPr id="3" name="图片 2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64571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21615" y="1130300"/>
            <a:ext cx="4084320" cy="47498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//Map构造函数接受数组作为参数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map = new Map([['name', '张三'],['title', 'Author']]);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console.log(map.get('name')) // "张三"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console.log(map.get('title')) // "Author"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//Set和Map都可以用来生成新的 Map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set = new Set([['foo', 1],['bar', 2]]);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m1 = new Map(set);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console.log(m1.get('foo')) // 1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m2 = new Map([['baz', 3]]);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m3 = new Map(m2);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console.log(m3.get('baz')) // 3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324963" y="6024458"/>
            <a:ext cx="4963296" cy="428625"/>
            <a:chOff x="1496565" y="6000750"/>
            <a:chExt cx="4963296" cy="42862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4"/>
            <p:cNvSpPr txBox="1"/>
            <p:nvPr/>
          </p:nvSpPr>
          <p:spPr bwMode="auto">
            <a:xfrm>
              <a:off x="2075821" y="6038998"/>
              <a:ext cx="438404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13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：Map数据结构的基本用法</a:t>
              </a:r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550410" y="1130300"/>
            <a:ext cx="4413885" cy="4749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//如果对同一个键多次赋值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map1 = new Map();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map1.set(1, 'aaa');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map1.set(1, 'bbb');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console.log(map1.get(1)) // "bbb"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//如果读取一个未知的键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console.log(new Map().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get('asfddfs')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);// undefined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//只有对同一个对象的引用，Map 结构才将其视为同一个键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map2 = new Map();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map2.set(['a'], 555);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console.log(map2.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get(['a'])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// undefined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数据结构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属性和方法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1"/>
            <a:endParaRPr lang="zh-CN" altLang="en-US" smtClean="0"/>
          </a:p>
          <a:p>
            <a:pPr lvl="0"/>
            <a:endParaRPr lang="zh-CN" altLang="en-US" dirty="0"/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6407235"/>
              </p:ext>
            </p:extLst>
          </p:nvPr>
        </p:nvGraphicFramePr>
        <p:xfrm>
          <a:off x="476250" y="917575"/>
          <a:ext cx="8058150" cy="447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7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937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分类</a:t>
                      </a:r>
                    </a:p>
                  </a:txBody>
                  <a:tcPr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r>
                        <a:rPr lang="en-US" altLang="zh-CN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size 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 Map 结构的成员总数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695">
                <a:tc rowSpan="5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操作方法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Map.prototype.set(key,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设置键名key对应的键值为value，返回整个 Map 结构</a:t>
                      </a:r>
                      <a:endParaRPr lang="en-US" altLang="zh-CN" sz="1400" b="0" i="0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0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Map.prototype.get(key)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读取key对应的键值，如果找不到key，返回undefined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0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Map.prototype.has(key)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返回一个布尔值，表示某个键是否在当前 Map 对象之中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Map.prototype.delete(key)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删除某个键，返回true。如果删除失败，返回false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06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清除所有成员，没有返回值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550"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遍历方法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返回键名的遍历器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06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返回键值的遍历器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Map.prototype.entries()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返回所有成员的遍历器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89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Map.prototype.forEach()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遍历 Map 的所有成员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6" name="图片 15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" y="64571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365125" y="1130300"/>
            <a:ext cx="3893185" cy="4495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//size属性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map1 = new Map();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map1.set('foo', true);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map1.set('bar', false);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map1.size;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//set方法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map2 = new Map();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map2.size;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map2.set('edition', 6);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map2.set(262, 'standard');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map2.set(undefined, 'nah');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map2.size;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24963" y="6024458"/>
            <a:ext cx="4963296" cy="428625"/>
            <a:chOff x="1496565" y="6000750"/>
            <a:chExt cx="4963296" cy="428625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4"/>
            <p:cNvSpPr txBox="1"/>
            <p:nvPr/>
          </p:nvSpPr>
          <p:spPr bwMode="auto">
            <a:xfrm>
              <a:off x="2075821" y="6038998"/>
              <a:ext cx="438404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14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：Map实例属性和操作方法</a:t>
              </a:r>
            </a:p>
          </p:txBody>
        </p:sp>
      </p:grp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4406265" y="1130300"/>
            <a:ext cx="4271645" cy="4495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//get方法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map3 = new Map();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hello = function()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console.log('hello');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map3.set(hello, 'Hello ES6!'); </a:t>
            </a: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map3.get(hello));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//has方法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map2.has('edition');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map2.has('years');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map2.has(2);      map2.has(undefined);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数据结构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遍历方法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pic>
        <p:nvPicPr>
          <p:cNvPr id="16" name="图片 15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64571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5620" y="1202055"/>
            <a:ext cx="3670300" cy="369697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const map = new Map([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['F', 'no'],	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['T',  'yes'],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]);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key of map.keys()) {	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console.log(key);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value of map.values())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console.log(value);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24963" y="6024458"/>
            <a:ext cx="4963296" cy="428625"/>
            <a:chOff x="1496565" y="6000750"/>
            <a:chExt cx="4963296" cy="428625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4"/>
            <p:cNvSpPr txBox="1"/>
            <p:nvPr/>
          </p:nvSpPr>
          <p:spPr bwMode="auto">
            <a:xfrm>
              <a:off x="2075821" y="6038998"/>
              <a:ext cx="438404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15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：Map数据结构的遍历方法</a:t>
              </a:r>
            </a:p>
          </p:txBody>
        </p:sp>
      </p:grp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511040" y="1202055"/>
            <a:ext cx="3893185" cy="369697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 (let item of map.entries())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console.log(item[0], item[1]);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map.forEach(function(value, key, map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console.log( key, value);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请说出以下代码的运行结果</a:t>
            </a:r>
            <a:endParaRPr lang="zh-CN" alt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00000" y="1603822"/>
            <a:ext cx="7343775" cy="81706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set2 = new Set([4, 5,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[6,7,8]]);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console.log(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Array.from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(set2)); </a:t>
            </a:r>
          </a:p>
        </p:txBody>
      </p:sp>
      <p:pic>
        <p:nvPicPr>
          <p:cNvPr id="7" name="图片 6" descr="代码阅读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" y="748683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8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学员操作</a:t>
            </a:r>
            <a:r>
              <a:rPr lang="en-US" altLang="zh-CN" smtClean="0"/>
              <a:t>—</a:t>
            </a:r>
            <a:r>
              <a:rPr lang="zh-CN" altLang="en-US">
                <a:sym typeface="+mn-ea"/>
              </a:rPr>
              <a:t>数组变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倍</a:t>
            </a:r>
            <a:endParaRPr lang="zh-CN" alt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>
                <a:sym typeface="+mn-ea"/>
              </a:rPr>
              <a:t>定义如下数组，使用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数据结构将数组变为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倍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dirty="0" smtClean="0"/>
          </a:p>
          <a:p>
            <a:pPr lvl="1"/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 bwMode="auto">
          <a:xfrm>
            <a:off x="2895897" y="5635008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84723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6" name="图片 135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810" y="69278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1478915" y="2081530"/>
            <a:ext cx="5716270" cy="5168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arr = [1, 2, 3, 4, 5];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 descr="图6.14 数组变2倍效果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65" y="3890645"/>
            <a:ext cx="7519035" cy="452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Module的语法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概述</a:t>
            </a:r>
            <a:endParaRPr lang="zh-CN" altLang="en-US" dirty="0"/>
          </a:p>
        </p:txBody>
      </p:sp>
      <p:sp>
        <p:nvSpPr>
          <p:cNvPr id="510980" name="Rectangle 4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sz="2000" dirty="0" err="1">
                <a:sym typeface="+mn-ea"/>
              </a:rPr>
              <a:t>为什么需要Module</a:t>
            </a:r>
            <a:r>
              <a:rPr lang="zh-CN" altLang="en-US" sz="2000" dirty="0">
                <a:sym typeface="+mn-ea"/>
              </a:rPr>
              <a:t>模块？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sym typeface="+mn-ea"/>
              </a:rPr>
              <a:t>JavaScript一直没有模块体系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 err="1">
                <a:sym typeface="+mn-ea"/>
              </a:rPr>
              <a:t>无法将一个大程序拆分成互相依赖的小文件，再用简单的方法拼装起来</a:t>
            </a:r>
            <a:endParaRPr lang="en-US" altLang="zh-CN" sz="2000" dirty="0"/>
          </a:p>
          <a:p>
            <a:pPr lvl="0"/>
            <a:r>
              <a:rPr lang="en-US" altLang="zh-CN" sz="2000" dirty="0" smtClean="0">
                <a:latin typeface="微软雅黑" panose="020B0503020204020204" pitchFamily="34" charset="-122"/>
                <a:sym typeface="+mn-ea"/>
              </a:rPr>
              <a:t>ES6模块</a:t>
            </a:r>
            <a:r>
              <a:rPr lang="zh-CN" altLang="en-US" sz="2000" dirty="0" smtClean="0">
                <a:latin typeface="微软雅黑" panose="020B0503020204020204" pitchFamily="34" charset="-122"/>
                <a:sym typeface="+mn-ea"/>
              </a:rPr>
              <a:t>带来的</a:t>
            </a:r>
            <a:r>
              <a:rPr lang="en-US" altLang="zh-CN" sz="2000" dirty="0" smtClean="0">
                <a:latin typeface="微软雅黑" panose="020B0503020204020204" pitchFamily="34" charset="-122"/>
                <a:sym typeface="+mn-ea"/>
              </a:rPr>
              <a:t>好处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sym typeface="+mn-ea"/>
              </a:rPr>
              <a:t>避免变量污染，命名冲突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sym typeface="+mn-ea"/>
              </a:rPr>
              <a:t>提高代码复用率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sym typeface="+mn-ea"/>
              </a:rPr>
              <a:t>提高维护性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sym typeface="+mn-ea"/>
              </a:rPr>
              <a:t>依赖关系的管理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03" name="图片 102" descr="思考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785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0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0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0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0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0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回顾与作业点评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举例说明箭头函数可以解决的实际问题</a:t>
            </a:r>
            <a:endParaRPr lang="en-US" altLang="zh-CN" dirty="0" smtClean="0"/>
          </a:p>
          <a:p>
            <a:r>
              <a:rPr lang="zh-CN" altLang="en-US" dirty="0" smtClean="0"/>
              <a:t>举例说明说明块级作用域所解决的问题</a:t>
            </a:r>
            <a:endParaRPr lang="en-US" altLang="zh-CN" dirty="0" smtClean="0"/>
          </a:p>
          <a:p>
            <a:r>
              <a:rPr lang="zh-CN" altLang="en-US" dirty="0" smtClean="0"/>
              <a:t>举例说明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参数可以解决的实际问题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</a:p>
        </p:txBody>
      </p:sp>
      <p:pic>
        <p:nvPicPr>
          <p:cNvPr id="131" name="图片 130" descr="作品点评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0320" y="3268963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9" name="图片 8" descr="提问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9269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Module的语法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命令</a:t>
            </a:r>
            <a:endParaRPr lang="zh-CN" altLang="en-US" dirty="0"/>
          </a:p>
        </p:txBody>
      </p:sp>
      <p:sp>
        <p:nvSpPr>
          <p:cNvPr id="510980" name="Rectangle 4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000">
                <a:sym typeface="+mn-ea"/>
              </a:rPr>
              <a:t>模块功能主要由两个命令构成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export命令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用于规定模块的对外接口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import命令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用于输入其他模块提供的功能</a:t>
            </a:r>
            <a:endParaRPr lang="en-US" altLang="zh-CN" sz="2000"/>
          </a:p>
          <a:p>
            <a:pPr>
              <a:defRPr/>
            </a:pPr>
            <a:endParaRPr lang="zh-CN" altLang="en-US" dirty="0" smtClean="0">
              <a:sym typeface="+mn-ea"/>
            </a:endParaRPr>
          </a:p>
          <a:p>
            <a:pPr marL="0" indent="0">
              <a:buNone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export</a:t>
            </a:r>
            <a:r>
              <a:rPr lang="zh-CN" altLang="en-US">
                <a:sym typeface="+mn-ea"/>
              </a:rPr>
              <a:t>命令</a:t>
            </a:r>
            <a:endParaRPr lang="zh-CN" altLang="en-US" dirty="0"/>
          </a:p>
        </p:txBody>
      </p:sp>
      <p:sp>
        <p:nvSpPr>
          <p:cNvPr id="510980" name="Rectangle 4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export</a:t>
            </a:r>
            <a:r>
              <a:rPr lang="zh-CN" altLang="en-US">
                <a:sym typeface="+mn-ea"/>
              </a:rPr>
              <a:t>命令可以做到</a:t>
            </a:r>
            <a:r>
              <a:rPr lang="en-US" altLang="zh-CN">
                <a:sym typeface="+mn-ea"/>
              </a:rPr>
              <a:t>外部能够读取模块内部的某个变量</a:t>
            </a:r>
            <a:endParaRPr lang="en-US" altLang="zh-CN"/>
          </a:p>
          <a:p>
            <a:pPr>
              <a:defRPr/>
            </a:pPr>
            <a:endParaRPr lang="zh-CN" altLang="en-US" dirty="0" smtClean="0">
              <a:latin typeface="微软雅黑" panose="020B0503020204020204" pitchFamily="34" charset="-122"/>
              <a:sym typeface="+mn-ea"/>
            </a:endParaRPr>
          </a:p>
          <a:p>
            <a:pPr>
              <a:defRPr/>
            </a:pPr>
            <a:endParaRPr lang="zh-CN" altLang="en-US" dirty="0" smtClean="0">
              <a:latin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91465" y="2066126"/>
            <a:ext cx="4326890" cy="35951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 profile.js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//写法一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var firstName = 'Michael';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 var lastName = 'Jackson';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 var year = 1958;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//写法二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var firstName = 'Michael';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var lastName = 'Jackson';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var year = 1958;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{ firstName, lastName, year };</a:t>
            </a: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4705350" y="2066126"/>
            <a:ext cx="4187190" cy="35951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//输出函数或类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function multiply(x, y)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return x * y;};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//使用as关键字重命名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function v1() { ...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function v2() { ...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v1 as streamV1,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v2 as streamV2,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v2 as streamLatestVersion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  <p:pic>
        <p:nvPicPr>
          <p:cNvPr id="10" name="图片 9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1556792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2324963" y="5877272"/>
            <a:ext cx="4958080" cy="428625"/>
            <a:chOff x="1496565" y="6000750"/>
            <a:chExt cx="4958080" cy="428625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4"/>
            <p:cNvSpPr txBox="1"/>
            <p:nvPr/>
          </p:nvSpPr>
          <p:spPr bwMode="auto">
            <a:xfrm>
              <a:off x="2497962" y="6038998"/>
              <a:ext cx="353975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export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命令导出</a:t>
              </a:r>
              <a:endParaRPr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import命令</a:t>
            </a:r>
            <a:endParaRPr lang="zh-CN" altLang="en-US" dirty="0"/>
          </a:p>
        </p:txBody>
      </p:sp>
      <p:sp>
        <p:nvSpPr>
          <p:cNvPr id="510980" name="Rectangle 4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0" lvl="1">
              <a:defRPr/>
            </a:pPr>
            <a:r>
              <a:rPr lang="en-US" altLang="zh-CN" sz="2000">
                <a:sym typeface="+mn-ea"/>
              </a:rPr>
              <a:t>import命令用于输入其他模块提供的功能</a:t>
            </a:r>
            <a:endParaRPr lang="en-US" altLang="zh-CN" sz="2000"/>
          </a:p>
          <a:p>
            <a:pPr>
              <a:defRPr/>
            </a:pPr>
            <a:endParaRPr lang="zh-CN" altLang="en-US" dirty="0" smtClean="0"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37260" y="2183765"/>
            <a:ext cx="7181215" cy="36214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 main.js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//1、基本使用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import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{ firstName, lastName, year } from './profile.js';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function setName(element)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  element.textContent = firstName + ' ' + lastName;}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//2、使用as关键字，将输入的变量重命名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import { lastName as surname } from './profile.js';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//3、不允许在加载模块的脚本里面，改写接口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import {a} from './xxx.js'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 = {}; // Syntax Error : 'a' is read-only;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a.foo = 'hello'; // 合法操作，因为改写a的属性是允许的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  <p:pic>
        <p:nvPicPr>
          <p:cNvPr id="10" name="图片 9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1556792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2324963" y="5877272"/>
            <a:ext cx="4958080" cy="428625"/>
            <a:chOff x="1496565" y="6000750"/>
            <a:chExt cx="4958080" cy="42862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4"/>
            <p:cNvSpPr txBox="1"/>
            <p:nvPr/>
          </p:nvSpPr>
          <p:spPr bwMode="auto">
            <a:xfrm>
              <a:off x="2491550" y="6038998"/>
              <a:ext cx="355257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import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命令导入</a:t>
              </a:r>
              <a:endParaRPr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模块的整体加载</a:t>
            </a:r>
            <a:endParaRPr lang="zh-CN" altLang="en-US" dirty="0"/>
          </a:p>
        </p:txBody>
      </p:sp>
      <p:sp>
        <p:nvSpPr>
          <p:cNvPr id="510980" name="Rectangle 4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用星号（*）指定一个对象，所有输出值都加载在这个对象上面</a:t>
            </a:r>
            <a:endParaRPr lang="en-US" altLang="zh-CN"/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91465" y="2183765"/>
            <a:ext cx="4146550" cy="30454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 circle.js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 function area(radius)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return Math.PI * radius * radius;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 function circumference(radius)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return 2 * Math.PI * radius;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591050" y="2183765"/>
            <a:ext cx="4301490" cy="30454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//main.js     加载模块（逐一加载）</a:t>
            </a:r>
            <a:b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</a:b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import { area, circumference } from './circle';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console.log('圆面积：' + area(4));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console.log('圆周长：' + circumference(14));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//main.js     加载模块（整体加载）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import * as circle from './circle';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console.log('圆面积：' + circle.area(4));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console.log('圆周长：' + circle.circumference(14));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  <p:pic>
        <p:nvPicPr>
          <p:cNvPr id="11" name="图片 10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1556792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2324963" y="5877272"/>
            <a:ext cx="4958080" cy="428625"/>
            <a:chOff x="1496565" y="6000750"/>
            <a:chExt cx="4958080" cy="428625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4"/>
            <p:cNvSpPr txBox="1"/>
            <p:nvPr/>
          </p:nvSpPr>
          <p:spPr bwMode="auto">
            <a:xfrm>
              <a:off x="2561280" y="6038998"/>
              <a:ext cx="341311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18</a:t>
              </a:r>
              <a:r>
                <a:rPr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模块的整体加载</a:t>
              </a:r>
              <a:endParaRPr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export default命令</a:t>
            </a:r>
            <a:endParaRPr lang="zh-CN" altLang="en-US" dirty="0"/>
          </a:p>
        </p:txBody>
      </p:sp>
      <p:sp>
        <p:nvSpPr>
          <p:cNvPr id="510980" name="Rectangle 4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export default命令</a:t>
            </a:r>
            <a:r>
              <a:rPr lang="en-US" altLang="zh-CN">
                <a:sym typeface="+mn-ea"/>
              </a:rPr>
              <a:t>为模块指定默认输出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91465" y="2183765"/>
            <a:ext cx="4326890" cy="36214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//1、基本用法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 export-default.js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 default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function 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console.log('foo');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 import-default.js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import customName from './export-default';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customName(); // 'foo'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705350" y="2183765"/>
            <a:ext cx="4187190" cy="36214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//2、比较默认输出和正常输出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 第一组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 default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function crc32() { // 输出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// ...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import crc32 from 'crc32'; // 输入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// 第二组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export function crc32() { // 输出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// ...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import {crc32} from 'crc32'; // 输入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  <p:pic>
        <p:nvPicPr>
          <p:cNvPr id="10" name="图片 9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1556792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2324963" y="5952703"/>
            <a:ext cx="4958080" cy="428625"/>
            <a:chOff x="1496565" y="6000750"/>
            <a:chExt cx="4958080" cy="428625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2081400" y="6000750"/>
              <a:ext cx="437324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4"/>
            <p:cNvSpPr txBox="1"/>
            <p:nvPr/>
          </p:nvSpPr>
          <p:spPr bwMode="auto">
            <a:xfrm>
              <a:off x="2222245" y="6038998"/>
              <a:ext cx="409118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</a:t>
              </a:r>
              <a:r>
                <a:rPr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export default命令</a:t>
              </a:r>
              <a:endParaRPr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在开发中，使用模块化带来的好处有哪些？</a:t>
            </a:r>
            <a:endParaRPr lang="en-US" altLang="zh-CN" dirty="0" smtClean="0"/>
          </a:p>
          <a:p>
            <a:pPr lvl="0"/>
            <a:r>
              <a:rPr lang="zh-CN" altLang="en-US" dirty="0">
                <a:sym typeface="+mn-ea"/>
              </a:rPr>
              <a:t>import</a:t>
            </a:r>
            <a:r>
              <a:rPr lang="zh-CN" altLang="en-US" dirty="0" smtClean="0">
                <a:sym typeface="+mn-ea"/>
              </a:rPr>
              <a:t>命令在导入时如何对变量进行重命名？</a:t>
            </a:r>
            <a:endParaRPr lang="zh-CN" altLang="en-US" dirty="0"/>
          </a:p>
        </p:txBody>
      </p:sp>
      <p:pic>
        <p:nvPicPr>
          <p:cNvPr id="8" name="图片 7" descr="提问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468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4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输出圆的面积和</a:t>
            </a:r>
            <a:r>
              <a:rPr lang="zh-CN" altLang="zh-CN" dirty="0" smtClean="0"/>
              <a:t>周长</a:t>
            </a:r>
            <a:endParaRPr lang="zh-CN" alt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ES6</a:t>
            </a:r>
            <a:r>
              <a:rPr lang="zh-CN" altLang="zh-CN" dirty="0"/>
              <a:t>的模块化开发，输出圆的面积和</a:t>
            </a:r>
            <a:r>
              <a:rPr lang="zh-CN" altLang="zh-CN" dirty="0" smtClean="0"/>
              <a:t>周长</a:t>
            </a:r>
            <a:r>
              <a:rPr lang="zh-CN" altLang="en-US" dirty="0" smtClean="0"/>
              <a:t>，要求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创建</a:t>
            </a:r>
            <a:r>
              <a:rPr lang="en-US" altLang="zh-CN" dirty="0"/>
              <a:t>circle.js</a:t>
            </a:r>
            <a:r>
              <a:rPr lang="zh-CN" altLang="en-US" dirty="0"/>
              <a:t>文件，包含</a:t>
            </a:r>
            <a:r>
              <a:rPr lang="en-US" altLang="zh-CN" dirty="0"/>
              <a:t>area</a:t>
            </a:r>
            <a:r>
              <a:rPr lang="zh-CN" altLang="en-US" dirty="0"/>
              <a:t>方法与</a:t>
            </a:r>
            <a:r>
              <a:rPr lang="en-US" altLang="zh-CN" dirty="0"/>
              <a:t>circumference</a:t>
            </a:r>
            <a:r>
              <a:rPr lang="zh-CN" altLang="en-US" dirty="0"/>
              <a:t>方法，接收为圆的半径，并使用</a:t>
            </a:r>
            <a:r>
              <a:rPr lang="en-US" altLang="zh-CN" dirty="0"/>
              <a:t>export</a:t>
            </a:r>
            <a:r>
              <a:rPr lang="zh-CN" altLang="en-US" dirty="0"/>
              <a:t>命令将两个方法进行</a:t>
            </a:r>
            <a:r>
              <a:rPr lang="zh-CN" altLang="en-US" dirty="0" smtClean="0"/>
              <a:t>导出</a:t>
            </a:r>
            <a:endParaRPr lang="zh-CN" altLang="en-US" dirty="0"/>
          </a:p>
          <a:p>
            <a:pPr lvl="2"/>
            <a:r>
              <a:rPr lang="zh-CN" altLang="en-US" dirty="0" smtClean="0"/>
              <a:t>创建</a:t>
            </a:r>
            <a:r>
              <a:rPr lang="en-US" altLang="zh-CN" dirty="0"/>
              <a:t>main.js</a:t>
            </a:r>
            <a:r>
              <a:rPr lang="zh-CN" altLang="en-US" dirty="0"/>
              <a:t>文件，使用</a:t>
            </a:r>
            <a:r>
              <a:rPr lang="en-US" altLang="zh-CN" dirty="0"/>
              <a:t>import</a:t>
            </a:r>
            <a:r>
              <a:rPr lang="zh-CN" altLang="en-US" dirty="0"/>
              <a:t>命令导入</a:t>
            </a:r>
            <a:r>
              <a:rPr lang="en-US" altLang="zh-CN" dirty="0"/>
              <a:t>circle.js</a:t>
            </a:r>
            <a:r>
              <a:rPr lang="zh-CN" altLang="en-US" dirty="0"/>
              <a:t>文件下的</a:t>
            </a:r>
            <a:r>
              <a:rPr lang="en-US" altLang="zh-CN" dirty="0"/>
              <a:t>area</a:t>
            </a:r>
            <a:r>
              <a:rPr lang="zh-CN" altLang="en-US" dirty="0"/>
              <a:t>方法与</a:t>
            </a:r>
            <a:r>
              <a:rPr lang="en-US" altLang="zh-CN" dirty="0"/>
              <a:t>circumference</a:t>
            </a:r>
            <a:r>
              <a:rPr lang="zh-CN" altLang="en-US" dirty="0"/>
              <a:t>方法，并进行调用，将结果输出到</a:t>
            </a:r>
            <a:r>
              <a:rPr lang="zh-CN" altLang="en-US" dirty="0" smtClean="0"/>
              <a:t>控制台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/>
              <a:t>babel</a:t>
            </a:r>
            <a:r>
              <a:rPr lang="zh-CN" altLang="en-US" dirty="0"/>
              <a:t>进行</a:t>
            </a:r>
            <a:r>
              <a:rPr lang="en-US" altLang="zh-CN" dirty="0"/>
              <a:t>ES6</a:t>
            </a:r>
            <a:r>
              <a:rPr lang="zh-CN" altLang="en-US" dirty="0"/>
              <a:t>代码转换为</a:t>
            </a:r>
            <a:r>
              <a:rPr lang="en-US" altLang="zh-CN" dirty="0"/>
              <a:t>ES5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/>
              <a:t>node</a:t>
            </a:r>
            <a:r>
              <a:rPr lang="zh-CN" altLang="en-US" dirty="0"/>
              <a:t>执行转换后的</a:t>
            </a:r>
            <a:r>
              <a:rPr lang="en-US" altLang="zh-CN" dirty="0"/>
              <a:t>ES5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</a:t>
            </a:r>
            <a:r>
              <a:rPr lang="zh-CN" altLang="en-US" dirty="0"/>
              <a:t>命令为：</a:t>
            </a:r>
            <a:r>
              <a:rPr lang="en-US" altLang="zh-CN" dirty="0"/>
              <a:t>node JS</a:t>
            </a:r>
            <a:r>
              <a:rPr lang="zh-CN" altLang="en-US" dirty="0"/>
              <a:t>文件名称</a:t>
            </a:r>
            <a:endParaRPr lang="en-US" altLang="zh-CN" dirty="0" smtClean="0"/>
          </a:p>
          <a:p>
            <a:endParaRPr lang="zh-CN" dirty="0" smtClean="0"/>
          </a:p>
          <a:p>
            <a:pPr lvl="1"/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 bwMode="auto">
          <a:xfrm>
            <a:off x="2895897" y="5635008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84723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6" name="图片 135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810" y="69278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74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00" y="705485"/>
            <a:ext cx="1799590" cy="4527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3" y="1268758"/>
            <a:ext cx="8239938" cy="4852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2" y="1268758"/>
            <a:ext cx="8333765" cy="4908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zh-CN" altLang="zh-CN" dirty="0"/>
              <a:t>使用</a:t>
            </a:r>
            <a:r>
              <a:rPr lang="en-US" altLang="zh-CN" dirty="0"/>
              <a:t>ES6</a:t>
            </a:r>
            <a:r>
              <a:rPr lang="zh-CN" altLang="zh-CN" dirty="0"/>
              <a:t>可以为开发人员带来哪些好处</a:t>
            </a:r>
            <a:r>
              <a:rPr lang="zh-CN" altLang="en-US" dirty="0" smtClean="0"/>
              <a:t>？</a:t>
            </a:r>
          </a:p>
          <a:p>
            <a:pPr lvl="3">
              <a:defRPr/>
            </a:pPr>
            <a:r>
              <a:rPr lang="zh-CN" altLang="zh-CN" dirty="0"/>
              <a:t>简述</a:t>
            </a:r>
            <a:r>
              <a:rPr lang="en-US" altLang="zh-CN" dirty="0"/>
              <a:t>ES6</a:t>
            </a:r>
            <a:r>
              <a:rPr lang="zh-CN" altLang="zh-CN" dirty="0"/>
              <a:t>如何遍历</a:t>
            </a:r>
            <a:r>
              <a:rPr lang="en-US" altLang="zh-CN" dirty="0"/>
              <a:t>Map</a:t>
            </a:r>
            <a:r>
              <a:rPr lang="zh-CN" altLang="zh-CN" dirty="0"/>
              <a:t>对象得到所存储的键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输出京东快报文本内容</a:t>
            </a:r>
          </a:p>
          <a:p>
            <a:r>
              <a:rPr lang="zh-CN" altLang="en-US" dirty="0">
                <a:sym typeface="+mn-ea"/>
              </a:rPr>
              <a:t>对象去重合并</a:t>
            </a:r>
          </a:p>
          <a:p>
            <a:r>
              <a:rPr lang="zh-CN" altLang="en-US" dirty="0">
                <a:sym typeface="+mn-ea"/>
              </a:rPr>
              <a:t>数组变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倍</a:t>
            </a:r>
            <a:endParaRPr lang="en-US" altLang="zh-CN" dirty="0" smtClean="0">
              <a:sym typeface="+mn-ea"/>
            </a:endParaRPr>
          </a:p>
          <a:p>
            <a:r>
              <a:rPr lang="zh-CN" altLang="zh-CN" dirty="0"/>
              <a:t>输出圆的面积和周长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 descr="图6.18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030220"/>
            <a:ext cx="3138170" cy="2249805"/>
          </a:xfrm>
          <a:prstGeom prst="rect">
            <a:avLst/>
          </a:prstGeom>
        </p:spPr>
      </p:pic>
      <p:pic>
        <p:nvPicPr>
          <p:cNvPr id="4" name="图片 3" descr="图6.17 输出京东快报内容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40" y="3523615"/>
            <a:ext cx="5422265" cy="1050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030220"/>
            <a:ext cx="6369685" cy="854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 descr="图6.14 数组变2倍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" y="3231515"/>
            <a:ext cx="7519035" cy="452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能</a:t>
            </a:r>
            <a:r>
              <a:rPr lang="zh-CN" altLang="zh-CN" dirty="0" smtClean="0"/>
              <a:t>灵活</a:t>
            </a:r>
            <a:r>
              <a:rPr lang="zh-CN" altLang="zh-CN" dirty="0"/>
              <a:t>使用模板</a:t>
            </a:r>
            <a:r>
              <a:rPr lang="zh-CN" altLang="zh-CN" dirty="0" smtClean="0"/>
              <a:t>字符串</a:t>
            </a:r>
            <a:endParaRPr lang="en-US" altLang="zh-CN" dirty="0" smtClean="0"/>
          </a:p>
          <a:p>
            <a:r>
              <a:rPr dirty="0" err="1" smtClean="0">
                <a:sym typeface="+mn-ea"/>
              </a:rPr>
              <a:t>能熟练使用</a:t>
            </a:r>
            <a:r>
              <a:rPr lang="zh-CN" dirty="0" smtClean="0">
                <a:sym typeface="+mn-ea"/>
              </a:rPr>
              <a:t>扩展运算符</a:t>
            </a:r>
            <a:endParaRPr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掌握对象扩展的属性和方法</a:t>
            </a:r>
          </a:p>
          <a:p>
            <a:r>
              <a:rPr lang="zh-CN" altLang="en-US" dirty="0">
                <a:sym typeface="+mn-ea"/>
              </a:rPr>
              <a:t>能灵活使用</a:t>
            </a:r>
            <a:r>
              <a:rPr lang="en-US" altLang="zh-CN" dirty="0">
                <a:sym typeface="+mn-ea"/>
              </a:rPr>
              <a:t>Set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数据结构</a:t>
            </a:r>
          </a:p>
          <a:p>
            <a:r>
              <a:rPr lang="zh-CN" dirty="0" smtClean="0">
                <a:sym typeface="+mn-ea"/>
              </a:rPr>
              <a:t>掌握</a:t>
            </a:r>
            <a:r>
              <a:rPr lang="en-US" altLang="zh-CN" dirty="0" smtClean="0">
                <a:sym typeface="+mn-ea"/>
              </a:rPr>
              <a:t>Module</a:t>
            </a:r>
            <a:r>
              <a:rPr lang="zh-CN" altLang="en-US" dirty="0" smtClean="0">
                <a:sym typeface="+mn-ea"/>
              </a:rPr>
              <a:t>的导入导出</a:t>
            </a:r>
          </a:p>
          <a:p>
            <a:endParaRPr lang="zh-CN" altLang="en-US" dirty="0" smtClean="0">
              <a:sym typeface="+mn-ea"/>
            </a:endParaRPr>
          </a:p>
        </p:txBody>
      </p:sp>
      <p:pic>
        <p:nvPicPr>
          <p:cNvPr id="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02" y="1932841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83" y="1886730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02" y="2403509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83" y="2358033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02" y="1412776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字符串</a:t>
            </a:r>
            <a:r>
              <a:rPr lang="zh-CN" altLang="en-US" dirty="0" smtClean="0">
                <a:sym typeface="+mn-ea"/>
              </a:rPr>
              <a:t>的扩展</a:t>
            </a:r>
            <a:r>
              <a:rPr lang="en-US" altLang="zh-CN" dirty="0" smtClean="0">
                <a:sym typeface="+mn-ea"/>
              </a:rPr>
              <a:t>2-1</a:t>
            </a:r>
            <a:endParaRPr lang="zh-CN" altLang="en-US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模板字符串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zh-CN" dirty="0"/>
              <a:t>使用反引号</a:t>
            </a:r>
            <a:r>
              <a:rPr lang="en-US" altLang="zh-CN" dirty="0"/>
              <a:t> (` `)</a:t>
            </a:r>
            <a:r>
              <a:rPr lang="zh-CN" altLang="zh-CN" dirty="0"/>
              <a:t>代替普通字符串中的双引号和</a:t>
            </a:r>
            <a:r>
              <a:rPr lang="zh-CN" altLang="zh-CN" dirty="0" smtClean="0"/>
              <a:t>单引号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当作普通字符串使用，也可用来定义多行字符串</a:t>
            </a:r>
            <a:endParaRPr lang="en-US" altLang="zh-CN" dirty="0" smtClean="0">
              <a:sym typeface="+mn-ea"/>
            </a:endParaRPr>
          </a:p>
          <a:p>
            <a:pPr lvl="0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" y="234888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06087" y="2852936"/>
            <a:ext cx="7385769" cy="30243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多行字符串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document.write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(`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最快的脚步不是跨越，而是继续；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最慢的步伐不是缓慢，而是徘徊；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最好的道路不是大道，而是坦荡；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&gt;&lt;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   `);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字符串中嵌入变量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 name = "Bob", time = "today";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document.write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(`Hello ${name}, how are you ${time}?`);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755488" y="6199045"/>
            <a:ext cx="4048760" cy="428625"/>
            <a:chOff x="1496565" y="6000750"/>
            <a:chExt cx="4048760" cy="42862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081400" y="6000750"/>
              <a:ext cx="3463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2038354" y="6019948"/>
              <a:ext cx="347091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：模板字符串的使用</a:t>
              </a:r>
              <a:endParaRPr lang="zh-CN" altLang="en-US"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9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字符串</a:t>
            </a:r>
            <a:r>
              <a:rPr lang="zh-CN" altLang="en-US" dirty="0" smtClean="0">
                <a:sym typeface="+mn-ea"/>
              </a:rPr>
              <a:t>的扩展</a:t>
            </a:r>
            <a:r>
              <a:rPr lang="en-US" altLang="zh-CN" dirty="0" smtClean="0">
                <a:sym typeface="+mn-ea"/>
              </a:rPr>
              <a:t>2-2</a:t>
            </a:r>
            <a:endParaRPr lang="zh-CN" altLang="en-US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zh-CN" dirty="0"/>
              <a:t>字符串的新增方法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02481"/>
              </p:ext>
            </p:extLst>
          </p:nvPr>
        </p:nvGraphicFramePr>
        <p:xfrm>
          <a:off x="1043608" y="1772816"/>
          <a:ext cx="7344816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4019286606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163002996"/>
                    </a:ext>
                  </a:extLst>
                </a:gridCol>
              </a:tblGrid>
              <a:tr h="3698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方法</a:t>
                      </a:r>
                      <a:r>
                        <a:rPr lang="zh-CN" altLang="en-US" sz="16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局部变量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9025822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includes(</a:t>
                      </a:r>
                      <a:r>
                        <a:rPr lang="en-US" altLang="zh-CN" sz="140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searchString:string</a:t>
                      </a:r>
                      <a:r>
                        <a:rPr lang="en-US" altLang="zh-CN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140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boolean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返回布尔值，表示是否找到了参数字符串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12207481"/>
                  </a:ext>
                </a:extLst>
              </a:tr>
              <a:tr h="4563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startsWith</a:t>
                      </a:r>
                      <a:r>
                        <a:rPr lang="en-US" altLang="zh-CN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40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searchString:string</a:t>
                      </a:r>
                      <a:r>
                        <a:rPr lang="en-US" altLang="zh-CN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140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boolean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返回布尔值，表示参数字符串是否在原字符串头部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81686906"/>
                  </a:ext>
                </a:extLst>
              </a:tr>
              <a:tr h="4563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endsWith</a:t>
                      </a:r>
                      <a:r>
                        <a:rPr lang="en-US" altLang="zh-CN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40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searchString:string</a:t>
                      </a:r>
                      <a:r>
                        <a:rPr lang="en-US" altLang="zh-CN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140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boolean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返回布尔值，表示参数字符串是否在原字符串尾部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0921126"/>
                  </a:ext>
                </a:extLst>
              </a:tr>
              <a:tr h="4563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repeat(</a:t>
                      </a:r>
                      <a:r>
                        <a:rPr lang="en-US" altLang="zh-CN" sz="1400" b="0" i="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count:number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):string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返回一个新字符串，表示将原字符串重复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次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94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padStart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400" b="0" i="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length:number,string:string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):string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用于头部补全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4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padEnd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400" b="0" i="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length:number,string:string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):string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用于尾部补全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94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trimStart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():string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消除字符串头部的空格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94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trimEnd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():string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消除尾部的空格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数组的扩展</a:t>
            </a:r>
            <a:endParaRPr lang="zh-CN" altLang="en-US" dirty="0"/>
          </a:p>
        </p:txBody>
      </p:sp>
      <p:sp>
        <p:nvSpPr>
          <p:cNvPr id="477206" name="Rectangle 2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扩展运算符</a:t>
            </a:r>
            <a:endParaRPr lang="zh-CN" altLang="en-US" noProof="1"/>
          </a:p>
          <a:p>
            <a:pPr lvl="0"/>
            <a:r>
              <a:rPr lang="zh-CN" altLang="en-US" dirty="0">
                <a:sym typeface="+mn-ea"/>
              </a:rPr>
              <a:t>Array.from()</a:t>
            </a:r>
            <a:endParaRPr lang="zh-CN" altLang="en-US" noProof="1"/>
          </a:p>
          <a:p>
            <a:pPr lvl="0"/>
            <a:r>
              <a:rPr lang="zh-CN" altLang="en-US" dirty="0">
                <a:sym typeface="+mn-ea"/>
              </a:rPr>
              <a:t>数组的新增方法</a:t>
            </a:r>
          </a:p>
          <a:p>
            <a:pPr lvl="1"/>
            <a:r>
              <a:rPr lang="zh-CN" altLang="en-US" dirty="0">
                <a:sym typeface="+mn-ea"/>
              </a:rPr>
              <a:t>entries()</a:t>
            </a:r>
          </a:p>
          <a:p>
            <a:pPr lvl="1"/>
            <a:r>
              <a:rPr lang="zh-CN" altLang="en-US" dirty="0">
                <a:sym typeface="+mn-ea"/>
              </a:rPr>
              <a:t>keys()</a:t>
            </a:r>
          </a:p>
          <a:p>
            <a:pPr lvl="1"/>
            <a:r>
              <a:rPr lang="zh-CN" altLang="en-US" dirty="0">
                <a:sym typeface="+mn-ea"/>
              </a:rPr>
              <a:t>values()</a:t>
            </a:r>
            <a:endParaRPr lang="zh-CN" altLang="en-US" noProof="1"/>
          </a:p>
          <a:p>
            <a:pPr lvl="0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36c2547-e280-41e5-b8ea-65290480ac1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c648bf-e313-47ae-9e94-7c18e8f3cc5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5872</Words>
  <Application>Microsoft Office PowerPoint</Application>
  <PresentationFormat>全屏显示(4:3)</PresentationFormat>
  <Paragraphs>960</Paragraphs>
  <Slides>50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字符串的扩展2-1</vt:lpstr>
      <vt:lpstr>字符串的扩展2-2</vt:lpstr>
      <vt:lpstr>数组的扩展</vt:lpstr>
      <vt:lpstr>扩展运算符</vt:lpstr>
      <vt:lpstr>扩展运算符-替代函数的apply方法</vt:lpstr>
      <vt:lpstr>扩展运算符-应用</vt:lpstr>
      <vt:lpstr>Array.from()</vt:lpstr>
      <vt:lpstr>类数组对象转换为真正的数组具备条件</vt:lpstr>
      <vt:lpstr>遍历数组-keys()、values()和entries()</vt:lpstr>
      <vt:lpstr>小结</vt:lpstr>
      <vt:lpstr>学员操作—输出京东快报文本内容</vt:lpstr>
      <vt:lpstr>共性问题集中讲解</vt:lpstr>
      <vt:lpstr>对象的扩展</vt:lpstr>
      <vt:lpstr>属性的简洁表示法</vt:lpstr>
      <vt:lpstr>属性名表达式</vt:lpstr>
      <vt:lpstr>Object.is()</vt:lpstr>
      <vt:lpstr>Object.assign()</vt:lpstr>
      <vt:lpstr>Object.assign()常见用途</vt:lpstr>
      <vt:lpstr>对象遍历</vt:lpstr>
      <vt:lpstr>小结</vt:lpstr>
      <vt:lpstr>学员操作—对象去重合并</vt:lpstr>
      <vt:lpstr>共性问题集中讲解</vt:lpstr>
      <vt:lpstr>Set数据结构-基本用法</vt:lpstr>
      <vt:lpstr>Set数据结构-属性和方法</vt:lpstr>
      <vt:lpstr>Set数据结构-遍历方法</vt:lpstr>
      <vt:lpstr>Map数据结构-概念</vt:lpstr>
      <vt:lpstr>Map数据结构-基本用法</vt:lpstr>
      <vt:lpstr>Map数据结构-属性和方法</vt:lpstr>
      <vt:lpstr>Map数据结构-遍历方法</vt:lpstr>
      <vt:lpstr>小结</vt:lpstr>
      <vt:lpstr>学员操作—数组变2倍</vt:lpstr>
      <vt:lpstr>共性问题集中讲解</vt:lpstr>
      <vt:lpstr>Module的语法-概述</vt:lpstr>
      <vt:lpstr>Module的语法-命令</vt:lpstr>
      <vt:lpstr>export命令</vt:lpstr>
      <vt:lpstr>import命令</vt:lpstr>
      <vt:lpstr>模块的整体加载</vt:lpstr>
      <vt:lpstr>export default命令</vt:lpstr>
      <vt:lpstr>小结</vt:lpstr>
      <vt:lpstr>学员操作—输出圆的面积和周长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586</cp:revision>
  <dcterms:created xsi:type="dcterms:W3CDTF">2019-09-24T11:18:00Z</dcterms:created>
  <dcterms:modified xsi:type="dcterms:W3CDTF">2021-08-06T09:07:17Z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