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417" r:id="rId2"/>
    <p:sldId id="385" r:id="rId3"/>
    <p:sldId id="412" r:id="rId4"/>
    <p:sldId id="413" r:id="rId5"/>
    <p:sldId id="414" r:id="rId6"/>
    <p:sldId id="416" r:id="rId7"/>
    <p:sldId id="420" r:id="rId8"/>
    <p:sldId id="421" r:id="rId9"/>
    <p:sldId id="422" r:id="rId10"/>
    <p:sldId id="408" r:id="rId11"/>
    <p:sldId id="396" r:id="rId12"/>
    <p:sldId id="418" r:id="rId13"/>
    <p:sldId id="397" r:id="rId14"/>
    <p:sldId id="398" r:id="rId15"/>
    <p:sldId id="399" r:id="rId16"/>
    <p:sldId id="400" r:id="rId17"/>
    <p:sldId id="423" r:id="rId18"/>
    <p:sldId id="424" r:id="rId19"/>
    <p:sldId id="406" r:id="rId20"/>
    <p:sldId id="419" r:id="rId21"/>
    <p:sldId id="407" r:id="rId22"/>
    <p:sldId id="27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14" userDrawn="1">
          <p15:clr>
            <a:srgbClr val="A4A3A4"/>
          </p15:clr>
        </p15:guide>
        <p15:guide id="2" pos="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DB2"/>
    <a:srgbClr val="DBEEF4"/>
    <a:srgbClr val="FF9966"/>
    <a:srgbClr val="A3F6FF"/>
    <a:srgbClr val="0B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292" autoAdjust="0"/>
  </p:normalViewPr>
  <p:slideViewPr>
    <p:cSldViewPr>
      <p:cViewPr varScale="1">
        <p:scale>
          <a:sx n="67" d="100"/>
          <a:sy n="67" d="100"/>
        </p:scale>
        <p:origin x="-936" y="-91"/>
      </p:cViewPr>
      <p:guideLst>
        <p:guide orient="horz" pos="2160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DEAB-ACF2-4352-BB39-1444ECD60BE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9506-1211-4FEA-9AB4-E1631E686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4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   </a:t>
            </a:r>
            <a:r>
              <a:rPr lang="zh-CN" altLang="en-US" smtClean="0">
                <a:ea typeface="宋体" charset="-122"/>
              </a:rPr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838E19-85F2-41E3-9309-438693BACB4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5F7D1A-7B35-47DC-B3A8-5DF21C5758A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A0DBB5-63BA-41E6-B072-C10F62434BE1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5F7D1A-7B35-47DC-B3A8-5DF21C5758A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5F7D1A-7B35-47DC-B3A8-5DF21C5758A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5F7D1A-7B35-47DC-B3A8-5DF21C5758A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不少于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道题，其中至少包含一道简述题，主要了解学员对重要知识点的理解程度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0BF157-06B5-475B-8C82-64F6153EAFD0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22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/22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33333333333333</a:t>
            </a:r>
          </a:p>
          <a:p>
            <a:pPr lvl="2"/>
            <a:r>
              <a:rPr lang="en-US" altLang="zh-CN" dirty="0" smtClean="0"/>
              <a:t>444444444444444</a:t>
            </a:r>
          </a:p>
          <a:p>
            <a:pPr lvl="3"/>
            <a:r>
              <a:rPr lang="en-US" altLang="zh-CN" dirty="0" smtClean="0"/>
              <a:t>555555555555</a:t>
            </a:r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封底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11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图片 13" descr="BCSP LOGO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/17</a:t>
            </a:r>
            <a:endParaRPr lang="zh-CN" altLang="en-US" dirty="0"/>
          </a:p>
        </p:txBody>
      </p:sp>
      <p:sp>
        <p:nvSpPr>
          <p:cNvPr id="7" name="TextBox 43"/>
          <p:cNvSpPr txBox="1"/>
          <p:nvPr userDrawn="1"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02991" y="2570227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九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7824" y="299484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爱婴室购物车</a:t>
            </a:r>
            <a:endParaRPr dirty="0"/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 bwMode="auto">
          <a:xfrm>
            <a:off x="6900088" y="3861000"/>
            <a:ext cx="1619216" cy="3071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指导学习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" name="图片 51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076056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1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works\Accp 9\JsEs6Jq\Chapter09截图\图9.6 购物车页面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1" r="18674"/>
          <a:stretch/>
        </p:blipFill>
        <p:spPr bwMode="auto">
          <a:xfrm>
            <a:off x="5220000" y="981000"/>
            <a:ext cx="3187701" cy="5676354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综合练习：爱婴室购物车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14400" y="1124744"/>
            <a:ext cx="4377600" cy="4320480"/>
          </a:xfrm>
        </p:spPr>
        <p:txBody>
          <a:bodyPr/>
          <a:lstStyle/>
          <a:p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/>
            <a:r>
              <a:rPr lang="zh-CN" altLang="en-US" dirty="0"/>
              <a:t>为爱婴室电商平台开发购物车页面</a:t>
            </a:r>
          </a:p>
          <a:p>
            <a:pPr lvl="2"/>
            <a:r>
              <a:rPr lang="zh-CN" altLang="en-US" dirty="0"/>
              <a:t>购物车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3"/>
            <a:r>
              <a:rPr lang="zh-CN" altLang="en-US" dirty="0"/>
              <a:t>对商品数量进行加</a:t>
            </a:r>
            <a:r>
              <a:rPr lang="zh-CN" altLang="en-US" dirty="0" smtClean="0"/>
              <a:t>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对</a:t>
            </a:r>
            <a:r>
              <a:rPr lang="zh-CN" altLang="en-US" dirty="0"/>
              <a:t>商品进行全选或反选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删除</a:t>
            </a:r>
            <a:r>
              <a:rPr lang="zh-CN" altLang="en-US" dirty="0"/>
              <a:t>单个商品或批量删除</a:t>
            </a:r>
            <a:r>
              <a:rPr lang="zh-CN" altLang="en-US" dirty="0" smtClean="0"/>
              <a:t>商品</a:t>
            </a:r>
            <a:endParaRPr lang="en-US" altLang="zh-CN" dirty="0" smtClean="0"/>
          </a:p>
          <a:p>
            <a:pPr lvl="2"/>
            <a:r>
              <a:rPr lang="zh-CN" altLang="en-US" dirty="0"/>
              <a:t>商品</a:t>
            </a:r>
            <a:r>
              <a:rPr lang="zh-CN" altLang="en-US" dirty="0" smtClean="0"/>
              <a:t>展示</a:t>
            </a:r>
            <a:endParaRPr lang="en-US" altLang="zh-CN" dirty="0" smtClean="0"/>
          </a:p>
          <a:p>
            <a:pPr lvl="3"/>
            <a:r>
              <a:rPr lang="zh-CN" altLang="en-US" dirty="0"/>
              <a:t>包括：最近收藏、最近浏览、猜你喜欢</a:t>
            </a:r>
            <a:r>
              <a:rPr lang="zh-CN" altLang="en-US" dirty="0" smtClean="0"/>
              <a:t>三类内容</a:t>
            </a:r>
            <a:endParaRPr lang="en-US" altLang="zh-CN" dirty="0" smtClean="0"/>
          </a:p>
          <a:p>
            <a:pPr lvl="3"/>
            <a:r>
              <a:rPr lang="zh-CN" altLang="en-US" dirty="0"/>
              <a:t>鼠标滑</a:t>
            </a:r>
            <a:r>
              <a:rPr lang="zh-CN" altLang="en-US" dirty="0" smtClean="0"/>
              <a:t>过分类标题显示</a:t>
            </a:r>
            <a:r>
              <a:rPr lang="zh-CN" altLang="en-US" dirty="0"/>
              <a:t>对应的商品列表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0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阶段</a:t>
            </a:r>
            <a:r>
              <a:rPr lang="en-US" altLang="zh-CN" dirty="0"/>
              <a:t>1</a:t>
            </a:r>
            <a:r>
              <a:rPr lang="zh-CN" altLang="en-US" dirty="0"/>
              <a:t>：搭建爱婴室购物车页面</a:t>
            </a:r>
            <a:endParaRPr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初始化</a:t>
            </a:r>
            <a:r>
              <a:rPr lang="zh-CN" altLang="en-US" dirty="0"/>
              <a:t>页面目录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css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images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js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index.html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通过</a:t>
            </a:r>
            <a:r>
              <a:rPr lang="en-US" altLang="zh-CN" dirty="0"/>
              <a:t>HTML+CSS</a:t>
            </a:r>
            <a:r>
              <a:rPr lang="zh-CN" altLang="en-US" dirty="0"/>
              <a:t>实现购物车静态页面布局</a:t>
            </a:r>
          </a:p>
          <a:p>
            <a:pPr lvl="1">
              <a:defRPr/>
            </a:pPr>
            <a:endParaRPr lang="en-US" altLang="zh-CN" dirty="0" smtClean="0"/>
          </a:p>
        </p:txBody>
      </p: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2844000" y="5877000"/>
            <a:ext cx="2786063" cy="428625"/>
            <a:chOff x="3714744" y="5143512"/>
            <a:chExt cx="2786082" cy="428628"/>
          </a:xfrm>
          <a:solidFill>
            <a:schemeClr val="accent1"/>
          </a:solidFill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396" y="521551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4098" name="Picture 2" descr="D:\works\Accp 9\JsEs6Jq\Chapter09截图\图9.7 购物车静态页面.bm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3" r="17062"/>
          <a:stretch/>
        </p:blipFill>
        <p:spPr bwMode="auto">
          <a:xfrm>
            <a:off x="5868000" y="790400"/>
            <a:ext cx="2557965" cy="5965625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0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7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阶段</a:t>
            </a:r>
            <a:r>
              <a:rPr lang="en-US" altLang="zh-CN" dirty="0"/>
              <a:t>2</a:t>
            </a:r>
            <a:r>
              <a:rPr lang="zh-CN" altLang="en-US" dirty="0"/>
              <a:t>：实现购物车商品数量加减操作</a:t>
            </a:r>
          </a:p>
        </p:txBody>
      </p: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3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762056" cy="561625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点击“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”商品</a:t>
            </a:r>
            <a:r>
              <a:rPr lang="zh-CN" altLang="en-US" dirty="0"/>
              <a:t>数量加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en-US" dirty="0" smtClean="0"/>
              <a:t>点击“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”商品</a:t>
            </a:r>
            <a:r>
              <a:rPr lang="zh-CN" altLang="en-US" dirty="0"/>
              <a:t>数量减</a:t>
            </a:r>
            <a:r>
              <a:rPr lang="en-US" altLang="zh-CN" dirty="0"/>
              <a:t>1</a:t>
            </a:r>
            <a:r>
              <a:rPr lang="zh-CN" altLang="en-US" dirty="0"/>
              <a:t>，同时更改购物车总价和总积分</a:t>
            </a:r>
            <a:r>
              <a:rPr lang="zh-CN" altLang="en-US" dirty="0" smtClean="0"/>
              <a:t>数量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当</a:t>
            </a:r>
            <a:r>
              <a:rPr lang="zh-CN" altLang="en-US" dirty="0"/>
              <a:t>商品</a:t>
            </a:r>
            <a:r>
              <a:rPr lang="zh-CN" altLang="en-US" dirty="0" smtClean="0"/>
              <a:t>数量</a:t>
            </a:r>
            <a:r>
              <a:rPr lang="zh-CN" altLang="en-US" dirty="0"/>
              <a:t>等于</a:t>
            </a:r>
            <a:r>
              <a:rPr lang="en-US" altLang="zh-CN" dirty="0" smtClean="0"/>
              <a:t>1</a:t>
            </a:r>
            <a:r>
              <a:rPr lang="zh-CN" altLang="en-US" dirty="0"/>
              <a:t>时</a:t>
            </a:r>
            <a:r>
              <a:rPr lang="zh-CN" altLang="en-US" dirty="0" smtClean="0"/>
              <a:t>，点击“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”提示</a:t>
            </a:r>
            <a:r>
              <a:rPr lang="zh-CN" altLang="en-US" dirty="0"/>
              <a:t>“宝贝数量必须大于</a:t>
            </a:r>
            <a:r>
              <a:rPr lang="en-US" altLang="zh-CN" dirty="0"/>
              <a:t>0</a:t>
            </a:r>
            <a:r>
              <a:rPr lang="en-US" altLang="zh-CN" dirty="0" smtClean="0"/>
              <a:t>”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购物</a:t>
            </a:r>
            <a:r>
              <a:rPr lang="zh-CN" altLang="en-US" dirty="0"/>
              <a:t>车</a:t>
            </a:r>
            <a:r>
              <a:rPr lang="zh-CN" altLang="en-US" dirty="0" smtClean="0"/>
              <a:t>总价计算规则：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计算购物车中各商品的（数量*单价）并累加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购物</a:t>
            </a:r>
            <a:r>
              <a:rPr lang="zh-CN" altLang="en-US" dirty="0"/>
              <a:t>车总积分计算规则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计算购物</a:t>
            </a:r>
            <a:r>
              <a:rPr lang="zh-CN" altLang="en-US" dirty="0"/>
              <a:t>车中各商品的（数量</a:t>
            </a:r>
            <a:r>
              <a:rPr lang="zh-CN" altLang="en-US" dirty="0" smtClean="0"/>
              <a:t>*积分）并累加</a:t>
            </a:r>
            <a:endParaRPr lang="zh-CN" altLang="en-US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商品</a:t>
            </a:r>
            <a:r>
              <a:rPr lang="zh-CN" altLang="en-US" dirty="0"/>
              <a:t>数量加减</a:t>
            </a:r>
            <a:r>
              <a:rPr lang="zh-CN" altLang="en-US" dirty="0" smtClean="0"/>
              <a:t>、</a:t>
            </a:r>
            <a:r>
              <a:rPr lang="zh-CN" altLang="en-US" dirty="0"/>
              <a:t>计算</a:t>
            </a:r>
            <a:r>
              <a:rPr lang="zh-CN" altLang="en-US" dirty="0" smtClean="0"/>
              <a:t>购物</a:t>
            </a:r>
            <a:r>
              <a:rPr lang="zh-CN" altLang="en-US" dirty="0"/>
              <a:t>车总价和总</a:t>
            </a:r>
            <a:r>
              <a:rPr lang="zh-CN" altLang="en-US" dirty="0" smtClean="0"/>
              <a:t>积分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选择器</a:t>
            </a:r>
            <a:r>
              <a:rPr lang="zh-CN" altLang="en-US" dirty="0" smtClean="0"/>
              <a:t>选择具体元素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innerHTML</a:t>
            </a:r>
            <a:r>
              <a:rPr lang="zh-CN" altLang="en-US" dirty="0" smtClean="0"/>
              <a:t>属性设置元素</a:t>
            </a:r>
            <a:r>
              <a:rPr lang="zh-CN" altLang="en-US" dirty="0"/>
              <a:t>显示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14" name="图片 13" descr="提示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276931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5122" name="Picture 2" descr="D:\works\Accp 9\JsEs6Jq\Chapter09截图\图9.8 数量必须大于0.bmp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r="11812"/>
          <a:stretch/>
        </p:blipFill>
        <p:spPr bwMode="auto">
          <a:xfrm>
            <a:off x="5982343" y="3069000"/>
            <a:ext cx="2999386" cy="280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19"/>
          <p:cNvGrpSpPr>
            <a:grpSpLocks/>
          </p:cNvGrpSpPr>
          <p:nvPr/>
        </p:nvGrpSpPr>
        <p:grpSpPr bwMode="auto">
          <a:xfrm>
            <a:off x="3083490" y="6168375"/>
            <a:ext cx="2786063" cy="428625"/>
            <a:chOff x="3714744" y="5143512"/>
            <a:chExt cx="2786082" cy="428628"/>
          </a:xfrm>
          <a:solidFill>
            <a:schemeClr val="accent1"/>
          </a:solidFill>
        </p:grpSpPr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60000" y="2997000"/>
            <a:ext cx="1800000" cy="8640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57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阶段</a:t>
            </a:r>
            <a:r>
              <a:rPr lang="en-US" altLang="zh-CN" dirty="0"/>
              <a:t>3</a:t>
            </a:r>
            <a:r>
              <a:rPr lang="zh-CN" altLang="en-US" dirty="0"/>
              <a:t>：实现购物车商品删除操作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762056" cy="561625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单</a:t>
            </a:r>
            <a:r>
              <a:rPr lang="zh-CN" altLang="en-US" dirty="0"/>
              <a:t>件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点击</a:t>
            </a:r>
            <a:r>
              <a:rPr lang="zh-CN" altLang="en-US" dirty="0"/>
              <a:t>购物车中</a:t>
            </a:r>
            <a:r>
              <a:rPr lang="zh-CN" altLang="en-US" dirty="0" smtClean="0"/>
              <a:t>商品的“删除”项删除商品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批量删除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实现</a:t>
            </a:r>
            <a:r>
              <a:rPr lang="zh-CN" altLang="en-US" dirty="0"/>
              <a:t>复选框的全选与反选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点击“删除所选”按钮，删除勾</a:t>
            </a:r>
            <a:r>
              <a:rPr lang="zh-CN" altLang="en-US" dirty="0"/>
              <a:t>选的</a:t>
            </a:r>
            <a:r>
              <a:rPr lang="zh-CN" altLang="en-US" dirty="0" smtClean="0"/>
              <a:t>商品</a:t>
            </a:r>
            <a:endParaRPr lang="zh-CN" altLang="en-US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单</a:t>
            </a:r>
            <a:r>
              <a:rPr lang="zh-CN" altLang="en-US" dirty="0"/>
              <a:t>件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通过</a:t>
            </a:r>
            <a:r>
              <a:rPr lang="en-US" altLang="zh-CN" dirty="0" err="1"/>
              <a:t>rowIndex</a:t>
            </a:r>
            <a:r>
              <a:rPr lang="zh-CN" altLang="en-US" dirty="0"/>
              <a:t>属性得到当前行的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deleteRow</a:t>
            </a:r>
            <a:r>
              <a:rPr lang="en-US" altLang="zh-CN" dirty="0"/>
              <a:t>()</a:t>
            </a:r>
            <a:r>
              <a:rPr lang="zh-CN" altLang="en-US" dirty="0"/>
              <a:t>方法根据</a:t>
            </a:r>
            <a:r>
              <a:rPr lang="en-US" altLang="zh-CN" dirty="0" err="1" smtClean="0"/>
              <a:t>rowIndex</a:t>
            </a:r>
            <a:r>
              <a:rPr lang="zh-CN" altLang="en-US" dirty="0" smtClean="0"/>
              <a:t>删除商品</a:t>
            </a:r>
            <a:endParaRPr lang="zh-CN" altLang="en-US" dirty="0"/>
          </a:p>
          <a:p>
            <a:pPr>
              <a:defRPr/>
            </a:pPr>
            <a:r>
              <a:rPr lang="zh-CN" altLang="en-US" dirty="0" smtClean="0"/>
              <a:t>批量删除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操作复选框</a:t>
            </a:r>
            <a:r>
              <a:rPr lang="zh-CN" altLang="en-US" dirty="0"/>
              <a:t>的</a:t>
            </a:r>
            <a:r>
              <a:rPr lang="en-US" altLang="zh-CN" dirty="0"/>
              <a:t>checked</a:t>
            </a:r>
            <a:r>
              <a:rPr lang="zh-CN" altLang="en-US" dirty="0" smtClean="0"/>
              <a:t>属性实现全选</a:t>
            </a:r>
            <a:r>
              <a:rPr lang="zh-CN" altLang="en-US" dirty="0"/>
              <a:t>与反选操作</a:t>
            </a:r>
          </a:p>
          <a:p>
            <a:pPr lvl="1">
              <a:defRPr/>
            </a:pPr>
            <a:r>
              <a:rPr lang="zh-CN" altLang="en-US" dirty="0" smtClean="0"/>
              <a:t>遍历复选框判断是否勾</a:t>
            </a:r>
            <a:r>
              <a:rPr lang="zh-CN" altLang="en-US" dirty="0"/>
              <a:t>选</a:t>
            </a:r>
            <a:r>
              <a:rPr lang="zh-CN" altLang="en-US" dirty="0" smtClean="0"/>
              <a:t>，是则进行</a:t>
            </a:r>
            <a:r>
              <a:rPr lang="zh-CN" altLang="en-US" dirty="0"/>
              <a:t>删除操作</a:t>
            </a:r>
            <a:endParaRPr lang="en-US" altLang="zh-CN" dirty="0"/>
          </a:p>
        </p:txBody>
      </p:sp>
      <p:grpSp>
        <p:nvGrpSpPr>
          <p:cNvPr id="15" name="组合 19"/>
          <p:cNvGrpSpPr>
            <a:grpSpLocks/>
          </p:cNvGrpSpPr>
          <p:nvPr/>
        </p:nvGrpSpPr>
        <p:grpSpPr bwMode="auto">
          <a:xfrm>
            <a:off x="6248437" y="5016375"/>
            <a:ext cx="2715563" cy="428625"/>
            <a:chOff x="3714744" y="5143512"/>
            <a:chExt cx="2786082" cy="428628"/>
          </a:xfrm>
          <a:solidFill>
            <a:schemeClr val="accent1"/>
          </a:solidFill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4005818" y="5199437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6" name="图片 15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8" name="图片 17" descr="提示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5010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6146" name="Picture 2" descr="D:\works\Accp 9\JsEs6Jq\Chapter09截图\图9.6 购物车页面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26" y="1138792"/>
            <a:ext cx="3466537" cy="333418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459663" y="1484999"/>
            <a:ext cx="360337" cy="246406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829563" y="1003031"/>
            <a:ext cx="360337" cy="29460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000" y="4096544"/>
            <a:ext cx="1008000" cy="26845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6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4</a:t>
            </a:r>
            <a:r>
              <a:rPr lang="zh-CN" altLang="en-US" dirty="0"/>
              <a:t>：实现商品展示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商品</a:t>
            </a:r>
            <a:r>
              <a:rPr lang="zh-CN" altLang="en-US" dirty="0"/>
              <a:t>展示包括：最近收藏、最近浏览、猜你喜欢</a:t>
            </a:r>
            <a:r>
              <a:rPr lang="zh-CN" altLang="en-US" dirty="0" smtClean="0"/>
              <a:t>三类内容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鼠标滑过分类标题显示对应的商品列表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display</a:t>
            </a:r>
            <a:r>
              <a:rPr lang="zh-CN" altLang="en-US" dirty="0"/>
              <a:t>属性控制商品展示切换</a:t>
            </a:r>
            <a:endParaRPr lang="en-US" altLang="zh-CN" dirty="0"/>
          </a:p>
        </p:txBody>
      </p:sp>
      <p:grpSp>
        <p:nvGrpSpPr>
          <p:cNvPr id="15" name="组合 19"/>
          <p:cNvGrpSpPr>
            <a:grpSpLocks/>
          </p:cNvGrpSpPr>
          <p:nvPr/>
        </p:nvGrpSpPr>
        <p:grpSpPr bwMode="auto">
          <a:xfrm>
            <a:off x="3178969" y="6165000"/>
            <a:ext cx="2786063" cy="428625"/>
            <a:chOff x="3714744" y="5143512"/>
            <a:chExt cx="2786082" cy="428628"/>
          </a:xfrm>
          <a:solidFill>
            <a:schemeClr val="accent1"/>
          </a:solidFill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6" name="图片 15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8" name="图片 17" descr="提示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52931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7170" name="Picture 2" descr="D:\works\Accp 9\JsEs6Jq\Chapter09截图\图9.10 商品展示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00" y="2522438"/>
            <a:ext cx="4896700" cy="27065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300913" y="2423918"/>
            <a:ext cx="1551087" cy="35708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799590" cy="452755"/>
          </a:xfrm>
          <a:prstGeom prst="rect">
            <a:avLst/>
          </a:prstGeom>
        </p:spPr>
      </p:pic>
      <p:pic>
        <p:nvPicPr>
          <p:cNvPr id="1026" name="Picture 2" descr="D:\works\Accp 9\JsEs6Jq\Chapter09截图\JavaScript核心1.bm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1173725"/>
            <a:ext cx="8900160" cy="52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4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err="1"/>
              <a:t>预习检查</a:t>
            </a:r>
            <a:endParaRPr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ES6</a:t>
            </a:r>
            <a:r>
              <a:rPr lang="zh-CN" altLang="en-US" dirty="0"/>
              <a:t>可以为开发人员带来哪些好处？</a:t>
            </a:r>
          </a:p>
          <a:p>
            <a:pPr>
              <a:defRPr/>
            </a:pPr>
            <a:r>
              <a:rPr lang="en-US" altLang="zh-CN" dirty="0" smtClean="0"/>
              <a:t>ES6</a:t>
            </a:r>
            <a:r>
              <a:rPr lang="zh-CN" altLang="en-US" dirty="0"/>
              <a:t>如何遍历</a:t>
            </a:r>
            <a:r>
              <a:rPr lang="en-US" altLang="zh-CN" dirty="0"/>
              <a:t>Map</a:t>
            </a:r>
            <a:r>
              <a:rPr lang="zh-CN" altLang="en-US" dirty="0"/>
              <a:t>对象得到所存储的键</a:t>
            </a:r>
            <a:r>
              <a:rPr lang="zh-CN" altLang="en-US" dirty="0" smtClean="0"/>
              <a:t>值？</a:t>
            </a:r>
            <a:endParaRPr lang="zh-CN" altLang="en-US" dirty="0"/>
          </a:p>
          <a:p>
            <a:pPr marL="342900" lvl="2" indent="-342900">
              <a:buClr>
                <a:srgbClr val="0B7DB2"/>
              </a:buClr>
              <a:buSzPct val="100000"/>
              <a:defRPr/>
            </a:pPr>
            <a:endParaRPr lang="zh-CN" altLang="en-US" sz="2000" dirty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pic>
        <p:nvPicPr>
          <p:cNvPr id="10" name="图片 9" descr="集中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8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s\Accp 9\JsEs6Jq\Chapter09截图\JavaScript核心2.bm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45000"/>
            <a:ext cx="8793480" cy="675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799590" cy="45275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0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完成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>
                <a:solidFill>
                  <a:srgbClr val="FF0000"/>
                </a:solidFill>
              </a:rPr>
              <a:t>教员备课时根据班级情况在此添加内容，应区分必做、选做内容，以满足不同层次学员的</a:t>
            </a:r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预习下一章学生用书，完成预习测试</a:t>
            </a:r>
            <a:endParaRPr lang="en-US" altLang="zh-CN" dirty="0"/>
          </a:p>
          <a:p>
            <a:pPr lvl="3"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基础过滤选择器有</a:t>
            </a:r>
            <a:r>
              <a:rPr lang="zh-CN" altLang="en-US" dirty="0" smtClean="0"/>
              <a:t>哪些</a:t>
            </a:r>
            <a:r>
              <a:rPr lang="zh-CN" altLang="en-US" dirty="0"/>
              <a:t>？（</a:t>
            </a:r>
            <a:r>
              <a:rPr lang="zh-CN" altLang="en-US" dirty="0" smtClean="0"/>
              <a:t>至少</a:t>
            </a:r>
            <a:r>
              <a:rPr lang="zh-CN" altLang="en-US" dirty="0"/>
              <a:t>列举</a:t>
            </a:r>
            <a:r>
              <a:rPr lang="en-US" altLang="zh-CN" dirty="0" smtClean="0"/>
              <a:t>5</a:t>
            </a:r>
            <a:r>
              <a:rPr lang="zh-CN" altLang="en-US" dirty="0"/>
              <a:t>个）</a:t>
            </a:r>
          </a:p>
          <a:p>
            <a:pPr lvl="3">
              <a:defRPr/>
            </a:pPr>
            <a:r>
              <a:rPr lang="zh-CN" altLang="en-US" dirty="0" smtClean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基础选择器和层次选择器的使用</a:t>
            </a:r>
            <a:r>
              <a:rPr lang="zh-CN" altLang="en-US" dirty="0" smtClean="0"/>
              <a:t>场景</a:t>
            </a:r>
            <a:endParaRPr lang="zh-CN" altLang="en-US" dirty="0"/>
          </a:p>
          <a:p>
            <a:pPr lvl="3">
              <a:defRPr/>
            </a:pPr>
            <a:r>
              <a:rPr lang="zh-CN" altLang="en-US" dirty="0" smtClean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语法结构</a:t>
            </a:r>
          </a:p>
          <a:p>
            <a:pPr lvl="3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9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课程内容回顾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3575592" cy="504025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第一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~ </a:t>
            </a:r>
            <a:r>
              <a:rPr lang="zh-CN" altLang="en-US" dirty="0" smtClean="0"/>
              <a:t>第六章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JavaScript</a:t>
            </a:r>
            <a:r>
              <a:rPr lang="zh-CN" altLang="en-US" dirty="0"/>
              <a:t>基础语法</a:t>
            </a:r>
          </a:p>
          <a:p>
            <a:pPr lvl="1">
              <a:defRPr/>
            </a:pPr>
            <a:r>
              <a:rPr lang="zh-CN" altLang="en-US" dirty="0"/>
              <a:t>变量、函数、调试</a:t>
            </a:r>
          </a:p>
          <a:p>
            <a:pPr lvl="1">
              <a:defRPr/>
            </a:pPr>
            <a:r>
              <a:rPr lang="en-US" altLang="zh-CN" dirty="0"/>
              <a:t>window</a:t>
            </a:r>
            <a:r>
              <a:rPr lang="zh-CN" altLang="en-US" dirty="0"/>
              <a:t>对象的属性和方法</a:t>
            </a:r>
          </a:p>
          <a:p>
            <a:pPr lvl="1">
              <a:defRPr/>
            </a:pPr>
            <a:r>
              <a:rPr lang="zh-CN" altLang="en-US" dirty="0"/>
              <a:t>定时函数和</a:t>
            </a:r>
            <a:r>
              <a:rPr lang="en-US" altLang="zh-CN" dirty="0"/>
              <a:t>Date</a:t>
            </a:r>
            <a:r>
              <a:rPr lang="zh-CN" altLang="en-US" dirty="0"/>
              <a:t>对象</a:t>
            </a:r>
          </a:p>
          <a:p>
            <a:pPr lvl="1">
              <a:defRPr/>
            </a:pPr>
            <a:r>
              <a:rPr lang="en-US" altLang="zh-CN" dirty="0"/>
              <a:t>JavaScript</a:t>
            </a:r>
            <a:r>
              <a:rPr lang="zh-CN" altLang="en-US" dirty="0"/>
              <a:t>操作</a:t>
            </a:r>
            <a:r>
              <a:rPr lang="en-US" altLang="zh-CN" dirty="0" smtClean="0"/>
              <a:t>DOM</a:t>
            </a:r>
          </a:p>
          <a:p>
            <a:pPr lvl="2">
              <a:defRPr/>
            </a:pPr>
            <a:r>
              <a:rPr lang="zh-CN" altLang="en-US" dirty="0" smtClean="0"/>
              <a:t>访问</a:t>
            </a:r>
            <a:r>
              <a:rPr lang="en-US" altLang="zh-CN" dirty="0"/>
              <a:t>DOM</a:t>
            </a:r>
            <a:r>
              <a:rPr lang="zh-CN" altLang="en-US" dirty="0"/>
              <a:t>节点，添加、删除、替换</a:t>
            </a:r>
            <a:r>
              <a:rPr lang="en-US" altLang="zh-CN" dirty="0"/>
              <a:t>DOM</a:t>
            </a:r>
            <a:r>
              <a:rPr lang="zh-CN" altLang="en-US" dirty="0"/>
              <a:t>元素</a:t>
            </a:r>
          </a:p>
          <a:p>
            <a:pPr lvl="1">
              <a:defRPr/>
            </a:pPr>
            <a:r>
              <a:rPr lang="zh-CN" altLang="en-US" dirty="0"/>
              <a:t>操作节点属性</a:t>
            </a:r>
          </a:p>
          <a:p>
            <a:pPr lvl="1">
              <a:defRPr/>
            </a:pPr>
            <a:r>
              <a:rPr lang="zh-CN" altLang="en-US" dirty="0"/>
              <a:t>设置元素样式</a:t>
            </a:r>
          </a:p>
          <a:p>
            <a:pPr lvl="1">
              <a:defRPr/>
            </a:pPr>
            <a:r>
              <a:rPr lang="zh-CN" altLang="en-US" dirty="0"/>
              <a:t>创建对象和构造函数</a:t>
            </a:r>
          </a:p>
          <a:p>
            <a:pPr lvl="1">
              <a:defRPr/>
            </a:pPr>
            <a:r>
              <a:rPr lang="zh-CN" altLang="en-US" dirty="0"/>
              <a:t>原型链和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945944" y="1125000"/>
            <a:ext cx="329805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5180" indent="-26543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7950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第七章 </a:t>
            </a:r>
            <a:r>
              <a:rPr lang="en-US" altLang="zh-CN" dirty="0" smtClean="0"/>
              <a:t>~ </a:t>
            </a:r>
            <a:r>
              <a:rPr lang="zh-CN" altLang="en-US" dirty="0" smtClean="0"/>
              <a:t>第八章</a:t>
            </a:r>
          </a:p>
          <a:p>
            <a:pPr lvl="1">
              <a:defRPr/>
            </a:pPr>
            <a:r>
              <a:rPr lang="en-US" altLang="zh-CN" dirty="0" smtClean="0"/>
              <a:t>let</a:t>
            </a:r>
            <a:r>
              <a:rPr lang="zh-CN" altLang="en-US" dirty="0" smtClean="0"/>
              <a:t>命令和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命令</a:t>
            </a:r>
          </a:p>
          <a:p>
            <a:pPr lvl="1">
              <a:defRPr/>
            </a:pPr>
            <a:r>
              <a:rPr lang="zh-CN" altLang="en-US" dirty="0" smtClean="0"/>
              <a:t>数组和对象的解构赋值</a:t>
            </a:r>
          </a:p>
          <a:p>
            <a:pPr lvl="1">
              <a:defRPr/>
            </a:pPr>
            <a:r>
              <a:rPr lang="zh-CN" altLang="en-US" dirty="0" smtClean="0"/>
              <a:t>箭头函数</a:t>
            </a:r>
          </a:p>
          <a:p>
            <a:pPr lvl="1">
              <a:defRPr/>
            </a:pPr>
            <a:r>
              <a:rPr lang="zh-CN" altLang="en-US" dirty="0" smtClean="0"/>
              <a:t>模板字符串</a:t>
            </a:r>
          </a:p>
          <a:p>
            <a:pPr lvl="1">
              <a:defRPr/>
            </a:pPr>
            <a:r>
              <a:rPr lang="zh-CN" altLang="en-US" dirty="0" smtClean="0"/>
              <a:t>扩展运算符</a:t>
            </a:r>
          </a:p>
          <a:p>
            <a:pPr lvl="1">
              <a:defRPr/>
            </a:pPr>
            <a:r>
              <a:rPr lang="zh-CN" altLang="en-US" dirty="0" smtClean="0"/>
              <a:t>对象扩展的属性和方法</a:t>
            </a:r>
          </a:p>
          <a:p>
            <a:pPr lvl="1">
              <a:defRPr/>
            </a:pPr>
            <a:r>
              <a:rPr lang="en-US" altLang="zh-CN" dirty="0" smtClean="0"/>
              <a:t>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数据结构</a:t>
            </a:r>
          </a:p>
          <a:p>
            <a:pPr lvl="1">
              <a:defRPr/>
            </a:pPr>
            <a:r>
              <a:rPr lang="en-US" altLang="zh-CN" dirty="0" smtClean="0"/>
              <a:t>Module</a:t>
            </a:r>
            <a:r>
              <a:rPr lang="zh-CN" altLang="en-US" dirty="0" smtClean="0"/>
              <a:t>的导入导出</a:t>
            </a:r>
            <a:endParaRPr lang="zh-CN" altLang="en-US" dirty="0"/>
          </a:p>
        </p:txBody>
      </p:sp>
      <p:pic>
        <p:nvPicPr>
          <p:cNvPr id="18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32" y="1532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32" y="1916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03" y="1857700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32" y="2300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32" y="2684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03" y="2637000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32" y="3069000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32" y="4445160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03" y="4397967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32" y="4833076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32" y="5217076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03" y="5169883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29" y="1541222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1482729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29" y="1925222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29" y="2309222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2262029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29" y="30554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3389967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29" y="34394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29" y="38234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3776300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59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难点突破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闭包</a:t>
            </a:r>
          </a:p>
          <a:p>
            <a:pPr>
              <a:defRPr/>
            </a:pPr>
            <a:r>
              <a:rPr lang="zh-CN" altLang="en-US" dirty="0"/>
              <a:t>定时函数</a:t>
            </a:r>
          </a:p>
          <a:p>
            <a:pPr>
              <a:defRPr/>
            </a:pPr>
            <a:r>
              <a:rPr lang="zh-CN" altLang="en-US" dirty="0"/>
              <a:t>原型链继承</a:t>
            </a:r>
          </a:p>
          <a:p>
            <a:pPr>
              <a:defRPr/>
            </a:pPr>
            <a:r>
              <a:rPr lang="zh-CN" altLang="en-US" dirty="0"/>
              <a:t>对象继承</a:t>
            </a:r>
          </a:p>
          <a:p>
            <a:pPr>
              <a:defRPr/>
            </a:pPr>
            <a:r>
              <a:rPr lang="en-US" altLang="zh-CN" dirty="0"/>
              <a:t>babel</a:t>
            </a:r>
            <a:r>
              <a:rPr lang="zh-CN" altLang="en-US" dirty="0"/>
              <a:t>的使用</a:t>
            </a:r>
          </a:p>
          <a:p>
            <a:pPr>
              <a:defRPr/>
            </a:pPr>
            <a:r>
              <a:rPr lang="zh-CN" altLang="en-US" dirty="0"/>
              <a:t>箭头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教员备课时完善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3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作业讲评</a:t>
            </a:r>
            <a:endParaRPr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教员备课时完善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0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知识梳理</a:t>
            </a:r>
            <a:r>
              <a:rPr lang="en-US" dirty="0" smtClean="0"/>
              <a:t> </a:t>
            </a:r>
            <a:r>
              <a:rPr lang="en-US" altLang="zh-CN" dirty="0" smtClean="0"/>
              <a:t>4-1</a:t>
            </a:r>
            <a:endParaRPr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762056" cy="5616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JavaScript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JavaScript</a:t>
            </a:r>
            <a:r>
              <a:rPr lang="zh-CN" altLang="en-US" dirty="0"/>
              <a:t>的组成</a:t>
            </a:r>
          </a:p>
          <a:p>
            <a:pPr lvl="1">
              <a:defRPr/>
            </a:pPr>
            <a:r>
              <a:rPr lang="zh-CN" altLang="en-US" dirty="0"/>
              <a:t>在网页中引用</a:t>
            </a:r>
            <a:r>
              <a:rPr lang="en-US" altLang="zh-CN" dirty="0"/>
              <a:t>JavaScript</a:t>
            </a:r>
            <a:r>
              <a:rPr lang="zh-CN" altLang="en-US" dirty="0"/>
              <a:t>的三种方式</a:t>
            </a:r>
          </a:p>
          <a:p>
            <a:pPr lvl="1">
              <a:defRPr/>
            </a:pPr>
            <a:r>
              <a:rPr lang="en-US" altLang="zh-CN" dirty="0"/>
              <a:t>JavaScript</a:t>
            </a:r>
            <a:r>
              <a:rPr lang="zh-CN" altLang="en-US" dirty="0"/>
              <a:t>核心语法</a:t>
            </a:r>
          </a:p>
          <a:p>
            <a:pPr lvl="1">
              <a:defRPr/>
            </a:pPr>
            <a:r>
              <a:rPr lang="zh-CN" altLang="en-US" dirty="0"/>
              <a:t>系统对话框</a:t>
            </a:r>
          </a:p>
          <a:p>
            <a:pPr lvl="1">
              <a:defRPr/>
            </a:pPr>
            <a:r>
              <a:rPr lang="zh-CN" altLang="en-US" dirty="0"/>
              <a:t>程序调试</a:t>
            </a:r>
            <a:r>
              <a:rPr lang="zh-CN" altLang="en-US" dirty="0" smtClean="0"/>
              <a:t>方式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JavaScript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</a:t>
            </a:r>
            <a:r>
              <a:rPr lang="zh-CN" altLang="en-US" dirty="0"/>
              <a:t>解析</a:t>
            </a:r>
          </a:p>
          <a:p>
            <a:pPr lvl="1">
              <a:defRPr/>
            </a:pPr>
            <a:r>
              <a:rPr lang="zh-CN" altLang="en-US" dirty="0"/>
              <a:t>函数自调用</a:t>
            </a:r>
          </a:p>
          <a:p>
            <a:pPr lvl="1">
              <a:defRPr/>
            </a:pPr>
            <a:r>
              <a:rPr lang="zh-CN" altLang="en-US" dirty="0"/>
              <a:t>回调函数</a:t>
            </a:r>
          </a:p>
          <a:p>
            <a:pPr lvl="1">
              <a:defRPr/>
            </a:pPr>
            <a:r>
              <a:rPr lang="zh-CN" altLang="en-US" dirty="0"/>
              <a:t>作用域及作用域链</a:t>
            </a:r>
          </a:p>
          <a:p>
            <a:pPr lvl="1">
              <a:defRPr/>
            </a:pPr>
            <a:r>
              <a:rPr lang="zh-CN" altLang="en-US" dirty="0"/>
              <a:t>闭包</a:t>
            </a:r>
          </a:p>
          <a:p>
            <a:pPr lvl="1">
              <a:defRPr/>
            </a:pPr>
            <a:r>
              <a:rPr lang="zh-CN" altLang="en-US" dirty="0" smtClean="0"/>
              <a:t>事件</a:t>
            </a:r>
            <a:endParaRPr lang="zh-CN" altLang="en-US" dirty="0"/>
          </a:p>
        </p:txBody>
      </p:sp>
      <p:pic>
        <p:nvPicPr>
          <p:cNvPr id="11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1916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2300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3069000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4668544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15" y="4621351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5056460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5440460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15" y="5000300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0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知识梳理</a:t>
            </a:r>
            <a:r>
              <a:rPr lang="en-US" dirty="0" smtClean="0"/>
              <a:t> </a:t>
            </a:r>
            <a:r>
              <a:rPr lang="en-US" altLang="zh-CN" dirty="0" smtClean="0"/>
              <a:t>4-2</a:t>
            </a:r>
            <a:endParaRPr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762056" cy="5616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BOM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window</a:t>
            </a:r>
            <a:r>
              <a:rPr lang="zh-CN" altLang="en-US" dirty="0"/>
              <a:t>对象</a:t>
            </a:r>
          </a:p>
          <a:p>
            <a:pPr lvl="1">
              <a:defRPr/>
            </a:pPr>
            <a:r>
              <a:rPr lang="en-US" altLang="zh-CN" dirty="0"/>
              <a:t>history</a:t>
            </a:r>
            <a:r>
              <a:rPr lang="zh-CN" altLang="en-US" dirty="0"/>
              <a:t>对象</a:t>
            </a:r>
          </a:p>
          <a:p>
            <a:pPr lvl="1">
              <a:defRPr/>
            </a:pPr>
            <a:r>
              <a:rPr lang="en-US" altLang="zh-CN" dirty="0"/>
              <a:t>location</a:t>
            </a:r>
            <a:r>
              <a:rPr lang="zh-CN" altLang="en-US" dirty="0"/>
              <a:t>对象</a:t>
            </a:r>
          </a:p>
          <a:p>
            <a:pPr lvl="1">
              <a:defRPr/>
            </a:pPr>
            <a:r>
              <a:rPr lang="en-US" altLang="zh-CN" dirty="0"/>
              <a:t>document</a:t>
            </a:r>
            <a:r>
              <a:rPr lang="zh-CN" altLang="en-US" dirty="0"/>
              <a:t>对象</a:t>
            </a:r>
          </a:p>
          <a:p>
            <a:pPr lvl="1">
              <a:defRPr/>
            </a:pPr>
            <a:r>
              <a:rPr lang="zh-CN" altLang="en-US" dirty="0"/>
              <a:t>定时函数</a:t>
            </a:r>
          </a:p>
          <a:p>
            <a:pPr lvl="1">
              <a:defRPr/>
            </a:pPr>
            <a:r>
              <a:rPr lang="en-US" altLang="zh-CN" dirty="0"/>
              <a:t>JavaScript</a:t>
            </a:r>
            <a:r>
              <a:rPr lang="zh-CN" altLang="en-US" dirty="0"/>
              <a:t>内置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DOM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节点</a:t>
            </a:r>
            <a:r>
              <a:rPr lang="zh-CN" altLang="en-US" dirty="0"/>
              <a:t>及之间关系</a:t>
            </a:r>
          </a:p>
          <a:p>
            <a:pPr lvl="1">
              <a:defRPr/>
            </a:pPr>
            <a:r>
              <a:rPr lang="zh-CN" altLang="en-US" dirty="0"/>
              <a:t>节点信息</a:t>
            </a:r>
          </a:p>
          <a:p>
            <a:pPr lvl="1">
              <a:defRPr/>
            </a:pPr>
            <a:r>
              <a:rPr lang="zh-CN" altLang="en-US" dirty="0"/>
              <a:t>访问节点</a:t>
            </a:r>
          </a:p>
          <a:p>
            <a:pPr lvl="1">
              <a:defRPr/>
            </a:pPr>
            <a:r>
              <a:rPr lang="zh-CN" altLang="en-US" dirty="0"/>
              <a:t>设置元素样式</a:t>
            </a:r>
          </a:p>
          <a:p>
            <a:pPr lvl="1">
              <a:defRPr/>
            </a:pPr>
            <a:r>
              <a:rPr lang="zh-CN" altLang="en-US" dirty="0"/>
              <a:t>获取元素的样式</a:t>
            </a:r>
          </a:p>
        </p:txBody>
      </p:sp>
      <p:pic>
        <p:nvPicPr>
          <p:cNvPr id="7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1532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1916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2300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2684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15" y="3017267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3069000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4293000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5013000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5397000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15" y="5349807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34507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35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知识梳理</a:t>
            </a:r>
            <a:r>
              <a:rPr lang="en-US" dirty="0" smtClean="0"/>
              <a:t> </a:t>
            </a:r>
            <a:r>
              <a:rPr lang="en-US" altLang="zh-CN" dirty="0" smtClean="0"/>
              <a:t>4-3</a:t>
            </a:r>
            <a:endParaRPr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762056" cy="5616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DOM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操作节点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操作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获取元素位置</a:t>
            </a:r>
          </a:p>
          <a:p>
            <a:pPr lvl="2">
              <a:defRPr/>
            </a:pPr>
            <a:r>
              <a:rPr lang="en-US" altLang="zh-CN" dirty="0" smtClean="0"/>
              <a:t>offset</a:t>
            </a:r>
            <a:r>
              <a:rPr lang="zh-CN" altLang="en-US" dirty="0"/>
              <a:t>系列</a:t>
            </a:r>
          </a:p>
          <a:p>
            <a:pPr lvl="2">
              <a:defRPr/>
            </a:pPr>
            <a:r>
              <a:rPr lang="en-US" altLang="zh-CN" dirty="0" smtClean="0"/>
              <a:t>scroll</a:t>
            </a:r>
            <a:r>
              <a:rPr lang="zh-CN" altLang="en-US" dirty="0"/>
              <a:t>系列</a:t>
            </a:r>
          </a:p>
          <a:p>
            <a:pPr lvl="2">
              <a:defRPr/>
            </a:pPr>
            <a:r>
              <a:rPr lang="en-US" altLang="zh-CN" dirty="0" smtClean="0"/>
              <a:t>client</a:t>
            </a:r>
            <a:r>
              <a:rPr lang="zh-CN" altLang="en-US" dirty="0"/>
              <a:t>系列</a:t>
            </a:r>
          </a:p>
          <a:p>
            <a:pPr>
              <a:defRPr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构造函数和原型</a:t>
            </a:r>
            <a:r>
              <a:rPr lang="zh-CN" altLang="en-US" dirty="0"/>
              <a:t>对象</a:t>
            </a:r>
          </a:p>
          <a:p>
            <a:pPr lvl="1">
              <a:defRPr/>
            </a:pPr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原型链继承</a:t>
            </a:r>
          </a:p>
          <a:p>
            <a:pPr lvl="2">
              <a:defRPr/>
            </a:pPr>
            <a:r>
              <a:rPr lang="zh-CN" altLang="en-US" dirty="0"/>
              <a:t>对象继承</a:t>
            </a:r>
          </a:p>
          <a:p>
            <a:pPr lvl="3">
              <a:defRPr/>
            </a:pPr>
            <a:r>
              <a:rPr lang="zh-CN" altLang="en-US" dirty="0" smtClean="0"/>
              <a:t>借用</a:t>
            </a:r>
            <a:r>
              <a:rPr lang="zh-CN" altLang="en-US" dirty="0"/>
              <a:t>构造函数</a:t>
            </a:r>
          </a:p>
          <a:p>
            <a:pPr lvl="3">
              <a:defRPr/>
            </a:pPr>
            <a:r>
              <a:rPr lang="zh-CN" altLang="en-US" dirty="0" smtClean="0"/>
              <a:t>组合</a:t>
            </a:r>
            <a:r>
              <a:rPr lang="zh-CN" altLang="en-US" dirty="0"/>
              <a:t>继承</a:t>
            </a:r>
          </a:p>
        </p:txBody>
      </p:sp>
      <p:pic>
        <p:nvPicPr>
          <p:cNvPr id="10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1916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15" y="2250667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15" y="4437000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4124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35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知识梳理</a:t>
            </a:r>
            <a:r>
              <a:rPr lang="en-US" dirty="0" smtClean="0"/>
              <a:t> </a:t>
            </a:r>
            <a:r>
              <a:rPr lang="en-US" altLang="zh-CN" dirty="0" smtClean="0"/>
              <a:t>4-4</a:t>
            </a:r>
            <a:endParaRPr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762056" cy="5616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 smtClean="0"/>
              <a:t>ECMAScript</a:t>
            </a:r>
            <a:r>
              <a:rPr lang="en-US" altLang="zh-CN" dirty="0" smtClean="0"/>
              <a:t> </a:t>
            </a:r>
            <a:r>
              <a:rPr lang="en-US" altLang="zh-CN" dirty="0"/>
              <a:t>6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babel</a:t>
            </a:r>
            <a:r>
              <a:rPr lang="zh-CN" altLang="en-US" dirty="0"/>
              <a:t>的使用</a:t>
            </a:r>
          </a:p>
          <a:p>
            <a:pPr lvl="1">
              <a:defRPr/>
            </a:pPr>
            <a:r>
              <a:rPr lang="en-US" altLang="zh-CN" dirty="0"/>
              <a:t>let</a:t>
            </a:r>
            <a:r>
              <a:rPr lang="zh-CN" altLang="en-US" dirty="0"/>
              <a:t>和</a:t>
            </a:r>
            <a:r>
              <a:rPr lang="en-US" altLang="zh-CN" dirty="0" err="1"/>
              <a:t>const</a:t>
            </a:r>
            <a:r>
              <a:rPr lang="zh-CN" altLang="en-US" dirty="0"/>
              <a:t>命令</a:t>
            </a:r>
          </a:p>
          <a:p>
            <a:pPr lvl="1">
              <a:defRPr/>
            </a:pPr>
            <a:r>
              <a:rPr lang="zh-CN" altLang="en-US" dirty="0"/>
              <a:t>变量的解构赋值</a:t>
            </a:r>
          </a:p>
          <a:p>
            <a:pPr lvl="1">
              <a:defRPr/>
            </a:pPr>
            <a:r>
              <a:rPr lang="zh-CN" altLang="en-US" dirty="0"/>
              <a:t>函数扩展</a:t>
            </a:r>
          </a:p>
          <a:p>
            <a:pPr lvl="1">
              <a:defRPr/>
            </a:pPr>
            <a:r>
              <a:rPr lang="zh-CN" altLang="en-US" dirty="0"/>
              <a:t>箭头</a:t>
            </a:r>
            <a:r>
              <a:rPr lang="zh-CN" altLang="en-US" dirty="0" smtClean="0"/>
              <a:t>函数</a:t>
            </a:r>
            <a:endParaRPr lang="zh-CN" altLang="en-US" dirty="0"/>
          </a:p>
          <a:p>
            <a:pPr>
              <a:defRPr/>
            </a:pPr>
            <a:r>
              <a:rPr lang="en-US" altLang="zh-CN" dirty="0" err="1"/>
              <a:t>ECMAScript</a:t>
            </a:r>
            <a:r>
              <a:rPr lang="en-US" altLang="zh-CN" dirty="0"/>
              <a:t> 6</a:t>
            </a:r>
            <a:r>
              <a:rPr lang="zh-CN" altLang="en-US" dirty="0"/>
              <a:t>进</a:t>
            </a:r>
            <a:r>
              <a:rPr lang="zh-CN" altLang="en-US" dirty="0" smtClean="0"/>
              <a:t>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字符串的扩展</a:t>
            </a:r>
          </a:p>
          <a:p>
            <a:pPr lvl="1">
              <a:defRPr/>
            </a:pPr>
            <a:r>
              <a:rPr lang="zh-CN" altLang="en-US" dirty="0"/>
              <a:t>数组的扩展</a:t>
            </a:r>
          </a:p>
          <a:p>
            <a:pPr lvl="1">
              <a:defRPr/>
            </a:pPr>
            <a:r>
              <a:rPr lang="zh-CN" altLang="en-US" dirty="0"/>
              <a:t>对象的扩展</a:t>
            </a:r>
          </a:p>
          <a:p>
            <a:pPr lvl="1">
              <a:defRPr/>
            </a:pPr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Map</a:t>
            </a:r>
            <a:r>
              <a:rPr lang="zh-CN" altLang="en-US" dirty="0"/>
              <a:t>对象</a:t>
            </a:r>
          </a:p>
          <a:p>
            <a:pPr lvl="1">
              <a:defRPr/>
            </a:pPr>
            <a:r>
              <a:rPr lang="en-US" altLang="zh-CN" dirty="0"/>
              <a:t>Module</a:t>
            </a:r>
            <a:r>
              <a:rPr lang="zh-CN" altLang="en-US" dirty="0"/>
              <a:t>语法</a:t>
            </a:r>
          </a:p>
        </p:txBody>
      </p:sp>
      <p:pic>
        <p:nvPicPr>
          <p:cNvPr id="10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1916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15" y="1857700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2300193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15" y="3029967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3069000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4236544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15" y="4588384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4624460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5008460"/>
            <a:ext cx="445168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15" y="4961267"/>
            <a:ext cx="541185" cy="5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35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960</Words>
  <Application>Microsoft Office PowerPoint</Application>
  <PresentationFormat>全屏显示(4:3)</PresentationFormat>
  <Paragraphs>225</Paragraphs>
  <Slides>22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预习检查</vt:lpstr>
      <vt:lpstr>课程内容回顾</vt:lpstr>
      <vt:lpstr>难点突破</vt:lpstr>
      <vt:lpstr>作业讲评</vt:lpstr>
      <vt:lpstr>知识梳理 4-1</vt:lpstr>
      <vt:lpstr>知识梳理 4-2</vt:lpstr>
      <vt:lpstr>知识梳理 4-3</vt:lpstr>
      <vt:lpstr>知识梳理 4-4</vt:lpstr>
      <vt:lpstr>综合练习：爱婴室购物车</vt:lpstr>
      <vt:lpstr>阶段1：搭建爱婴室购物车页面</vt:lpstr>
      <vt:lpstr>共性问题集中讲解</vt:lpstr>
      <vt:lpstr>阶段2：实现购物车商品数量加减操作</vt:lpstr>
      <vt:lpstr>共性问题集中讲解</vt:lpstr>
      <vt:lpstr>阶段3：实现购物车商品删除操作</vt:lpstr>
      <vt:lpstr>共性问题集中讲解</vt:lpstr>
      <vt:lpstr>阶段4：实现商品展示</vt:lpstr>
      <vt:lpstr>共性问题集中讲解</vt:lpstr>
      <vt:lpstr>总结 2-1</vt:lpstr>
      <vt:lpstr>总结 2-2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xinfeng.ma(马欣丰)</dc:creator>
  <cp:lastModifiedBy>hailong.huang</cp:lastModifiedBy>
  <cp:revision>155</cp:revision>
  <dcterms:created xsi:type="dcterms:W3CDTF">2019-09-24T11:18:00Z</dcterms:created>
  <dcterms:modified xsi:type="dcterms:W3CDTF">2021-08-06T09:07:11Z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