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82" r:id="rId3"/>
    <p:sldId id="460" r:id="rId4"/>
    <p:sldId id="383" r:id="rId5"/>
    <p:sldId id="385" r:id="rId6"/>
    <p:sldId id="288" r:id="rId7"/>
    <p:sldId id="397" r:id="rId8"/>
    <p:sldId id="400" r:id="rId9"/>
    <p:sldId id="398" r:id="rId10"/>
    <p:sldId id="401" r:id="rId11"/>
    <p:sldId id="402" r:id="rId12"/>
    <p:sldId id="403" r:id="rId13"/>
    <p:sldId id="404" r:id="rId14"/>
    <p:sldId id="405" r:id="rId15"/>
    <p:sldId id="408" r:id="rId16"/>
    <p:sldId id="453" r:id="rId17"/>
    <p:sldId id="410" r:id="rId18"/>
    <p:sldId id="411" r:id="rId19"/>
    <p:sldId id="413" r:id="rId20"/>
    <p:sldId id="414" r:id="rId21"/>
    <p:sldId id="455" r:id="rId22"/>
    <p:sldId id="420" r:id="rId23"/>
    <p:sldId id="456" r:id="rId24"/>
    <p:sldId id="425" r:id="rId25"/>
    <p:sldId id="427" r:id="rId26"/>
    <p:sldId id="459" r:id="rId27"/>
    <p:sldId id="429" r:id="rId28"/>
    <p:sldId id="430" r:id="rId29"/>
    <p:sldId id="457" r:id="rId30"/>
    <p:sldId id="458" r:id="rId31"/>
    <p:sldId id="436" r:id="rId32"/>
    <p:sldId id="445" r:id="rId33"/>
    <p:sldId id="446" r:id="rId34"/>
    <p:sldId id="447" r:id="rId35"/>
    <p:sldId id="448" r:id="rId36"/>
    <p:sldId id="394" r:id="rId37"/>
    <p:sldId id="395" r:id="rId38"/>
    <p:sldId id="396" r:id="rId39"/>
    <p:sldId id="373" r:id="rId40"/>
    <p:sldId id="321" r:id="rId41"/>
    <p:sldId id="27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31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216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也可以用</a:t>
            </a:r>
            <a:r>
              <a:rPr lang="en-US" altLang="zh-CN" dirty="0" smtClean="0"/>
              <a:t>$(window).load()</a:t>
            </a:r>
            <a:r>
              <a:rPr lang="zh-CN" altLang="en-US" dirty="0" smtClean="0"/>
              <a:t>方法实现</a:t>
            </a: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事件调用的机制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3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工厂函数在后面的章节中还有详细的讲解，这里只需讲解基本用法。</a:t>
            </a:r>
            <a:endParaRPr lang="en-US" altLang="zh-CN" dirty="0" smtClean="0"/>
          </a:p>
          <a:p>
            <a:r>
              <a:rPr lang="zh-CN" altLang="en-US" dirty="0" smtClean="0"/>
              <a:t>后面例子中一一进行讲解。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5F40F-7AFD-4E50-91B2-62D2C9E1E4C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1" dirty="0" smtClean="0"/>
              <a:t>可视情况补充以下内容：</a:t>
            </a:r>
            <a:endParaRPr lang="en-US" altLang="zh-CN" b="1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对象的相互转换。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提供了两种方法将一个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对象转换成一个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对象，即</a:t>
            </a:r>
            <a:r>
              <a:rPr lang="en-US" altLang="zh-CN" dirty="0" smtClean="0"/>
              <a:t>[index]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get(index)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对象是一个类似数组的对象，可以通过</a:t>
            </a:r>
            <a:r>
              <a:rPr lang="en-US" altLang="zh-CN" dirty="0" smtClean="0"/>
              <a:t>[index]</a:t>
            </a:r>
            <a:r>
              <a:rPr lang="zh-CN" altLang="en-US" dirty="0" smtClean="0"/>
              <a:t>的方法得到相应的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对象。代码如下。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=$(“#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”);				//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=$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[0];				//DOM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txtName.checked</a:t>
            </a:r>
            <a:r>
              <a:rPr lang="en-US" altLang="zh-CN" dirty="0" smtClean="0"/>
              <a:t>)					//</a:t>
            </a:r>
            <a:r>
              <a:rPr lang="zh-CN" altLang="en-US" dirty="0" smtClean="0"/>
              <a:t>检测这个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是否被选中了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</a:t>
            </a:r>
            <a:r>
              <a:rPr lang="en-US" altLang="zh-CN" dirty="0" smtClean="0"/>
              <a:t>get(index)</a:t>
            </a:r>
            <a:r>
              <a:rPr lang="zh-CN" altLang="en-US" dirty="0" smtClean="0"/>
              <a:t>方法得到相应的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对象。代码如下。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=$(“#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”);				//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=$</a:t>
            </a:r>
            <a:r>
              <a:rPr lang="en-US" altLang="zh-CN" dirty="0" err="1" smtClean="0"/>
              <a:t>txtName.get</a:t>
            </a:r>
            <a:r>
              <a:rPr lang="en-US" altLang="zh-CN" dirty="0" smtClean="0"/>
              <a:t>(0);			//DOM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txtName.checked</a:t>
            </a:r>
            <a:r>
              <a:rPr lang="en-US" altLang="zh-CN" dirty="0" smtClean="0"/>
              <a:t>)					//</a:t>
            </a:r>
            <a:r>
              <a:rPr lang="zh-CN" altLang="en-US" dirty="0" smtClean="0"/>
              <a:t>检测这个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是否被选中了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对象在实际开发中并不多见，除非希望使用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对象特有的成员，如</a:t>
            </a:r>
            <a:r>
              <a:rPr lang="en-US" altLang="zh-CN" dirty="0" err="1" smtClean="0"/>
              <a:t>outerHTML</a:t>
            </a:r>
            <a:r>
              <a:rPr lang="zh-CN" altLang="en-US" dirty="0" smtClean="0"/>
              <a:t>属性，通过该属性可以输出相应的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元素的完整的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代码，而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并没有直接提供该功能。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对象转换成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</a:p>
          <a:p>
            <a:r>
              <a:rPr lang="zh-CN" altLang="en-US" dirty="0" smtClean="0"/>
              <a:t>对于一个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对象，只需要用</a:t>
            </a:r>
            <a:r>
              <a:rPr lang="en-US" altLang="zh-CN" dirty="0" smtClean="0"/>
              <a:t>$( )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对象包装起来，就可以获得一个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对象。其方式为</a:t>
            </a:r>
            <a:r>
              <a:rPr lang="en-US" altLang="zh-CN" dirty="0" smtClean="0"/>
              <a:t>$(DOM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代码如下。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”);		//DOM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 =$(</a:t>
            </a:r>
            <a:r>
              <a:rPr lang="en-US" altLang="zh-CN" dirty="0" err="1" smtClean="0"/>
              <a:t>txtName</a:t>
            </a:r>
            <a:r>
              <a:rPr lang="en-US" altLang="zh-CN" dirty="0" smtClean="0"/>
              <a:t>);				//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转换后，可以任意使用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中的方法。</a:t>
            </a:r>
          </a:p>
          <a:p>
            <a:r>
              <a:rPr lang="zh-CN" altLang="en-US" dirty="0" smtClean="0"/>
              <a:t>在实际开发中，将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对象转换为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对象，多见于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事件方法的调用中，在后续内容中将会接触到更多的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对象转换为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对象的应用场景。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E5D2C-7EDA-4B74-B3F4-EED26C8541E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1C88C-B84B-4504-A9E6-95C81693983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针对学员在练习过程中的问题，进行集中讲解，如果没有问题，大部分学</a:t>
            </a:r>
            <a:r>
              <a:rPr lang="zh-CN" altLang="en-US" baseline="0" dirty="0" smtClean="0"/>
              <a:t>员都顺利完成，则此页不需要讲解。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179A4-25BF-4123-BC45-3C4E98CFA63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、表单选择器在后续课程中讲解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、更多选择器引导学员查阅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官网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26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此处简单讲解即可，到后面的具体案例中再详细讲解每一种选择器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EA60F-9A91-4F9E-BBF7-F22910D5DB5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此处简单讲解即可，到后面的具体案例中再详细讲解每一种选择器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层次选择器中，子选择器和后代选择器的使用频次较高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在后续章节中还将学习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常用方法，可以实现与相邻元素选择器、兄弟元素选择器相同的效果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E496C-DA23-474B-9F73-A6C072D9A2E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有没有更简便的实现方式？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85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、本节重点介绍使用频次较高的基本过滤选择器和属性选择器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、表单选择器在后续课程中讲解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、更多选择器引导学员查阅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官网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80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、此处简单讲解即可，说明每个过滤选择器的用法，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、说明后面的具体案例中再详细讲解每一种选择器，引出下一页的内容；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E1E0BA-A8FC-451E-9593-78C593C04F8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、此处简单讲解即可，说明每个过滤选择器的用法，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、说明后面的具体案例中再详细讲解每一种选择器，引出下一页的内容；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E1E0BA-A8FC-451E-9593-78C593C04F8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此处简单讲解即可，到后面的具体案例中再详细讲解每一种选择器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18832-132C-4CF8-ABB6-AB425347FE5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640CD-715A-446B-BABB-759A30C8BE0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79311-829D-452F-93C9-38042FB4C80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6410A-6882-4A6F-956B-6BA7D9FB954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41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、本页代码只为了让学生对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有个大致的印象，无需详细讲解；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、让学员知道，使用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会比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实现效果有时候会更方便；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2484F-3B12-44C4-B29D-1330D895424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不能带入过多的细节，让学员在以后的学习中取体会</a:t>
            </a:r>
            <a:r>
              <a:rPr lang="en-US" altLang="zh-CN" smtClean="0"/>
              <a:t>jQuery</a:t>
            </a:r>
            <a:r>
              <a:rPr lang="zh-CN" altLang="en-US" smtClean="0"/>
              <a:t>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CCA8-1568-41D3-8EA9-6B95B0943A5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、本课程使用的版本为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3.5.1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、过往历史版本的下载入口链接在下载页面最下方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DB10B-8B61-45E9-AFD5-F68F5FC2052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0" dirty="0" smtClean="0"/>
              <a:t>主要讲解</a:t>
            </a:r>
            <a:r>
              <a:rPr lang="en-US" altLang="zh-CN" b="0" dirty="0" smtClean="0">
                <a:solidFill>
                  <a:srgbClr val="FF0000"/>
                </a:solidFill>
                <a:ea typeface="宋体" charset="-122"/>
              </a:rPr>
              <a:t>$(document))</a:t>
            </a:r>
            <a:r>
              <a:rPr lang="zh-CN" altLang="en-US" b="0" dirty="0" smtClean="0">
                <a:solidFill>
                  <a:srgbClr val="FF0000"/>
                </a:solidFill>
                <a:ea typeface="宋体" charset="-122"/>
              </a:rPr>
              <a:t>的作用即可。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92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452320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6222" y="2994849"/>
            <a:ext cx="3264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jQuery</a:t>
            </a:r>
            <a:r>
              <a:rPr lang="zh-CN" altLang="en-US" dirty="0"/>
              <a:t>基础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的优势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4726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轻量级</a:t>
            </a:r>
            <a:endParaRPr lang="en-US" altLang="zh-CN" dirty="0"/>
          </a:p>
          <a:p>
            <a:r>
              <a:rPr lang="zh-CN" altLang="en-US" dirty="0"/>
              <a:t>强大的选择器</a:t>
            </a:r>
            <a:endParaRPr lang="en-US" altLang="zh-CN" dirty="0"/>
          </a:p>
          <a:p>
            <a:r>
              <a:rPr lang="zh-CN" altLang="en-US" dirty="0"/>
              <a:t>出色的</a:t>
            </a:r>
            <a:r>
              <a:rPr lang="en-US" dirty="0"/>
              <a:t>DOM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zh-CN" altLang="en-US" dirty="0"/>
              <a:t>可靠的事件处理机制</a:t>
            </a:r>
            <a:endParaRPr lang="en-US" altLang="zh-CN" dirty="0"/>
          </a:p>
          <a:p>
            <a:r>
              <a:rPr lang="zh-CN" altLang="en-US" dirty="0"/>
              <a:t>出色的浏览器</a:t>
            </a:r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zh-CN" dirty="0"/>
              <a:t>链式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、隐</a:t>
            </a:r>
            <a:r>
              <a:rPr lang="zh-CN" altLang="en-US" dirty="0"/>
              <a:t>式迭代简化编程</a:t>
            </a:r>
            <a:endParaRPr lang="en-US" altLang="zh-CN" dirty="0"/>
          </a:p>
          <a:p>
            <a:r>
              <a:rPr lang="zh-CN" altLang="en-US" dirty="0"/>
              <a:t>丰富的插件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zh-CN" altLang="en-US" dirty="0"/>
              <a:t>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获取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进入</a:t>
            </a:r>
            <a:r>
              <a:rPr lang="en-US" dirty="0" err="1"/>
              <a:t>jQuery</a:t>
            </a:r>
            <a:r>
              <a:rPr lang="zh-CN" altLang="en-US" dirty="0"/>
              <a:t>官网：</a:t>
            </a:r>
            <a:r>
              <a:rPr lang="en-US" dirty="0" smtClean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s</a:t>
            </a:r>
            <a:r>
              <a:rPr lang="en-US" dirty="0" smtClean="0">
                <a:hlinkClick r:id="rId3"/>
              </a:rPr>
              <a:t>://jquery.com</a:t>
            </a:r>
            <a:endParaRPr lang="en-US" dirty="0" smtClean="0"/>
          </a:p>
          <a:p>
            <a:r>
              <a:rPr lang="en-US" altLang="zh-CN" dirty="0" err="1"/>
              <a:t>jQuery</a:t>
            </a:r>
            <a:r>
              <a:rPr lang="zh-CN" altLang="en-US" dirty="0"/>
              <a:t>库分开发版和发布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在页面中引入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可以通过在浏览器控制台中输入</a:t>
            </a:r>
            <a:r>
              <a:rPr lang="en-US" altLang="zh-CN" dirty="0"/>
              <a:t>$.</a:t>
            </a:r>
            <a:r>
              <a:rPr lang="en-US" altLang="zh-CN" dirty="0" err="1"/>
              <a:t>fn.jquery</a:t>
            </a:r>
            <a:r>
              <a:rPr lang="zh-CN" altLang="en-US" dirty="0"/>
              <a:t>，查看引入的</a:t>
            </a:r>
            <a:r>
              <a:rPr lang="en-US" altLang="zh-CN" dirty="0" err="1"/>
              <a:t>jQuery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D:\works\Accp 9\JsEs6Jq\Chapter10截图\图10.2 jQuery官网首页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3" y="2157431"/>
            <a:ext cx="7250902" cy="2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796657" y="3285331"/>
            <a:ext cx="2159719" cy="791741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27" name="Picture 3" descr="D:\works\Accp 9\JsEs6Jq\Chapter10截图\图10.3 jQuery官网下载页面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3" y="2183723"/>
            <a:ext cx="7321874" cy="34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67462"/>
              </p:ext>
            </p:extLst>
          </p:nvPr>
        </p:nvGraphicFramePr>
        <p:xfrm>
          <a:off x="971600" y="2043211"/>
          <a:ext cx="7459762" cy="18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类型</a:t>
                      </a: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文件</a:t>
                      </a: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开发版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版本号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js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完整无压缩版本，主要用于测试、学习和开发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发布版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版本号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.min.js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经过工具压缩或经过服务器开启</a:t>
                      </a:r>
                      <a:r>
                        <a:rPr lang="en-US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Gzip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压缩，主要应用于发布的产品和项目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331640" y="4365104"/>
            <a:ext cx="6552728" cy="3772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/jquery-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.js" type="text/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"&gt;&lt;/script&gt;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8" name="Picture 4" descr="D:\works\Accp 9\JsEs6Jq\Chapter10截图\图10.4 查看jQuery版本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220288"/>
            <a:ext cx="5171474" cy="130505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2359507" y="6051698"/>
              <a:ext cx="34115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：查看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获取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/>
          </a:p>
        </p:txBody>
      </p:sp>
      <p:pic>
        <p:nvPicPr>
          <p:cNvPr id="7" name="图片 6" descr="经验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可以使用</a:t>
            </a:r>
            <a:r>
              <a:rPr lang="en-US" altLang="zh-CN" dirty="0"/>
              <a:t>CDN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Content </a:t>
            </a:r>
            <a:r>
              <a:rPr lang="en-US" altLang="zh-CN" dirty="0"/>
              <a:t>Delivery Network</a:t>
            </a:r>
            <a:r>
              <a:rPr lang="zh-CN" altLang="en-US" dirty="0" smtClean="0"/>
              <a:t>，内容</a:t>
            </a:r>
            <a:r>
              <a:rPr lang="zh-CN" altLang="en-US" dirty="0"/>
              <a:t>分发网络）的形式载入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使用和维护更为方便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可以利用减少</a:t>
            </a:r>
            <a:r>
              <a:rPr lang="zh-CN" altLang="en-US" dirty="0"/>
              <a:t>加载时间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71600" y="2780929"/>
            <a:ext cx="7920880" cy="3312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CDNJS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="https://cdnjs.cloudflare.com/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/libs/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/3.5.1/jquery.min.js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"&gt;&lt;/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script&gt;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Staticfile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="https://cdn.staticfile.org/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/3.5.1/jquery.min.js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"&gt;&lt;/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script&gt;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BootCDN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="https://cdn.bootcdn.net/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/libs/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/3.5.1/jquery.min.js"&gt;&lt;/script&gt;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Microsoft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="https://ajax.aspnetcdn.com/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/jquery-3.5.1.js"&gt;&lt;/script&gt;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Google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="https://ajax.googleapis.com/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/libs/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/3.5.1/jquery.min.js"&gt;&lt;/script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基本语法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实现在页面</a:t>
            </a:r>
            <a:r>
              <a:rPr lang="zh-CN" altLang="en-US" dirty="0"/>
              <a:t>加载完成</a:t>
            </a:r>
            <a:r>
              <a:rPr lang="zh-CN" altLang="en-US" dirty="0" smtClean="0"/>
              <a:t>后，在浏览器控制台</a:t>
            </a:r>
            <a:r>
              <a:rPr lang="zh-CN" altLang="en-US" dirty="0"/>
              <a:t>中输出“</a:t>
            </a:r>
            <a:r>
              <a:rPr lang="en-US" altLang="zh-CN" dirty="0" err="1"/>
              <a:t>Hello,jQuery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31913" y="2060848"/>
            <a:ext cx="6526212" cy="22219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src="jquery.js" type="text/javascript"&gt;&lt;/script</a:t>
            </a:r>
            <a:r>
              <a:rPr lang="fr-F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fr-F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script&gt;</a:t>
            </a:r>
            <a:endParaRPr lang="zh-CN" altLang="en-US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document ).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ready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Hello,jQuery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!");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zh-CN" altLang="en-US" dirty="0" err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  <a:endParaRPr lang="zh-CN" altLang="en-US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2237678" y="6051698"/>
              <a:ext cx="365516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：第一个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程序</a:t>
              </a:r>
            </a:p>
          </p:txBody>
        </p:sp>
      </p:grpSp>
      <p:pic>
        <p:nvPicPr>
          <p:cNvPr id="23" name="图片 22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D:\works\Accp 9\JsEs6Jq\Chapter10截图\图10.5 第一个jQuery程序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42" y="3849712"/>
            <a:ext cx="6337930" cy="106652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$(document).ready()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实际开发中，</a:t>
            </a:r>
            <a:r>
              <a:rPr lang="zh-CN" altLang="en-US" dirty="0" smtClean="0"/>
              <a:t>通常使用</a:t>
            </a:r>
            <a:r>
              <a:rPr lang="en-US" altLang="zh-CN" dirty="0" smtClean="0"/>
              <a:t>ready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实现在</a:t>
            </a:r>
            <a:r>
              <a:rPr lang="zh-CN" altLang="en-US" dirty="0"/>
              <a:t>页面加载后</a:t>
            </a:r>
            <a:r>
              <a:rPr lang="zh-CN" altLang="en-US" dirty="0" smtClean="0"/>
              <a:t>执行操作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$(document).ready()</a:t>
            </a:r>
            <a:r>
              <a:rPr lang="zh-CN" altLang="en-US" dirty="0" smtClean="0"/>
              <a:t>与</a:t>
            </a:r>
            <a:r>
              <a:rPr lang="en-US" dirty="0" err="1" smtClean="0"/>
              <a:t>window.onload</a:t>
            </a:r>
            <a:r>
              <a:rPr lang="zh-CN" altLang="en-US" dirty="0" smtClean="0"/>
              <a:t>类似，但也有区别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83746"/>
              </p:ext>
            </p:extLst>
          </p:nvPr>
        </p:nvGraphicFramePr>
        <p:xfrm>
          <a:off x="1000670" y="2073874"/>
          <a:ext cx="7603778" cy="344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8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比较项</a:t>
                      </a: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err="1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window.onload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$(document).ready()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5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执行时机</a:t>
                      </a:r>
                      <a:endParaRPr lang="en-US" altLang="zh-CN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必须等待网页中所有的内容加载完毕后（包括图片、视频、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flash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等）才能执行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网页中所有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DOM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文档结构绘制完毕后即刻执行，与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DOM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元素关联的内容（图片、视频、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flash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等）可能并没有加载完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编写次数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同一页面不能同时编写多个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同一页面能同时编写多个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简化写法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 function() {</a:t>
                      </a:r>
                      <a:endParaRPr lang="zh-CN" altLang="en-US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   // 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执行代码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} ) ;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语法结构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328592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工厂函数 </a:t>
            </a:r>
            <a:r>
              <a:rPr lang="fr-FR" dirty="0" smtClean="0"/>
              <a:t>$()</a:t>
            </a:r>
            <a:r>
              <a:rPr lang="zh-CN" altLang="en-US" dirty="0" smtClean="0"/>
              <a:t>：等同于</a:t>
            </a:r>
            <a:r>
              <a:rPr lang="en-US" altLang="zh-CN" dirty="0" err="1"/>
              <a:t>jQuery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，将</a:t>
            </a:r>
            <a:r>
              <a:rPr lang="fr-FR" dirty="0"/>
              <a:t>DOM</a:t>
            </a:r>
            <a:r>
              <a:rPr lang="zh-CN" altLang="en-US" dirty="0"/>
              <a:t>对象转化为</a:t>
            </a:r>
            <a:r>
              <a:rPr lang="fr-FR" dirty="0"/>
              <a:t>jQuery</a:t>
            </a:r>
            <a:r>
              <a:rPr lang="zh-CN" altLang="en-US" dirty="0"/>
              <a:t>对象</a:t>
            </a:r>
            <a:endParaRPr lang="fr-FR" dirty="0"/>
          </a:p>
          <a:p>
            <a:r>
              <a:rPr lang="zh-CN" altLang="en-US" dirty="0"/>
              <a:t>选择器</a:t>
            </a:r>
            <a:r>
              <a:rPr lang="fr-FR" dirty="0"/>
              <a:t> selector</a:t>
            </a:r>
            <a:r>
              <a:rPr lang="zh-CN" altLang="en-US" dirty="0"/>
              <a:t>：获取需要操作的</a:t>
            </a:r>
            <a:r>
              <a:rPr lang="en-US" dirty="0" smtClean="0"/>
              <a:t>DOM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r>
              <a:rPr lang="zh-CN" altLang="en-US" dirty="0" smtClean="0"/>
              <a:t>方法 </a:t>
            </a:r>
            <a:r>
              <a:rPr lang="en-US" dirty="0" smtClean="0"/>
              <a:t>action</a:t>
            </a:r>
            <a:r>
              <a:rPr lang="en-US" dirty="0"/>
              <a:t>()</a:t>
            </a:r>
            <a:r>
              <a:rPr lang="zh-CN" altLang="en-US" dirty="0"/>
              <a:t>：</a:t>
            </a:r>
            <a:r>
              <a:rPr lang="en-US" dirty="0" err="1"/>
              <a:t>jQuery</a:t>
            </a:r>
            <a:r>
              <a:rPr lang="zh-CN" altLang="en-US" dirty="0"/>
              <a:t>中提供的</a:t>
            </a:r>
            <a:r>
              <a:rPr lang="zh-CN" altLang="en-US" dirty="0" smtClean="0"/>
              <a:t>方法，对</a:t>
            </a:r>
            <a:r>
              <a:rPr lang="zh-CN" altLang="en-US" dirty="0"/>
              <a:t>元素</a:t>
            </a:r>
            <a:r>
              <a:rPr lang="zh-CN" altLang="en-US" dirty="0" smtClean="0"/>
              <a:t>进行操作，</a:t>
            </a:r>
            <a:r>
              <a:rPr lang="zh-CN" altLang="en-US" dirty="0"/>
              <a:t>根据方法的作用可以划分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</a:t>
            </a:r>
            <a:r>
              <a:rPr lang="zh-CN" altLang="en-US" dirty="0"/>
              <a:t>处理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HTML/CSS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Ajax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杂项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331640" y="1306510"/>
            <a:ext cx="6480720" cy="4663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 selector ).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action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0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</a:t>
            </a:r>
            <a:r>
              <a:rPr smtClean="0"/>
              <a:t>对象和</a:t>
            </a:r>
            <a:r>
              <a:rPr lang="en-US" smtClean="0"/>
              <a:t>jQuery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978080" cy="432048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DOM</a:t>
            </a:r>
            <a:r>
              <a:rPr lang="zh-CN" altLang="en-US" dirty="0" smtClean="0"/>
              <a:t>对象：直接使用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获取的节点对象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en-US" altLang="en-US" dirty="0" err="1" smtClean="0"/>
              <a:t>jQuery</a:t>
            </a:r>
            <a:r>
              <a:rPr lang="zh-CN" altLang="en-US" dirty="0"/>
              <a:t>对象：使用</a:t>
            </a:r>
            <a:r>
              <a:rPr lang="en-US" altLang="en-US" dirty="0" err="1"/>
              <a:t>jQuery</a:t>
            </a:r>
            <a:r>
              <a:rPr lang="zh-CN" altLang="en-US" dirty="0"/>
              <a:t>包装</a:t>
            </a:r>
            <a:r>
              <a:rPr lang="en-US" altLang="en-US" dirty="0"/>
              <a:t>DOM</a:t>
            </a:r>
            <a:r>
              <a:rPr lang="zh-CN" altLang="en-US" dirty="0"/>
              <a:t>对象后产生的对象</a:t>
            </a:r>
            <a:r>
              <a:rPr lang="zh-CN" altLang="en-US" dirty="0" smtClean="0"/>
              <a:t>，能够</a:t>
            </a:r>
            <a:r>
              <a:rPr lang="zh-CN" altLang="en-US" dirty="0"/>
              <a:t>使用</a:t>
            </a:r>
            <a:r>
              <a:rPr lang="en-US" altLang="en-US" dirty="0" err="1"/>
              <a:t>jQuery</a:t>
            </a:r>
            <a:r>
              <a:rPr lang="zh-CN" altLang="en-US" dirty="0"/>
              <a:t>中的方法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31640" y="1628800"/>
            <a:ext cx="6480720" cy="8410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objDOM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("title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objHTML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objDOM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.innerHTML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31640" y="3646364"/>
            <a:ext cx="6480720" cy="862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$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objJQuery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#title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objHTML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$objJQuery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.html();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 descr="扩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4" name="图片 13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7811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6" name="AutoShape 39"/>
          <p:cNvSpPr>
            <a:spLocks noChangeArrowheads="1"/>
          </p:cNvSpPr>
          <p:nvPr/>
        </p:nvSpPr>
        <p:spPr bwMode="auto">
          <a:xfrm>
            <a:off x="1403648" y="5399589"/>
            <a:ext cx="5411961" cy="5762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对象和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对象的方法不能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混用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0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dirty="0" err="1" smtClean="0"/>
              <a:t>编写第一个</a:t>
            </a:r>
            <a:r>
              <a:rPr lang="en-US" altLang="zh-CN" dirty="0" err="1" smtClean="0"/>
              <a:t>jQuery</a:t>
            </a:r>
            <a:r>
              <a:rPr dirty="0" err="1" smtClean="0"/>
              <a:t>程序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906072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index.html</a:t>
            </a:r>
            <a:r>
              <a:rPr lang="zh-CN" altLang="en-US" dirty="0"/>
              <a:t>文件，引入</a:t>
            </a:r>
            <a:r>
              <a:rPr lang="en-US" altLang="zh-CN" dirty="0" err="1"/>
              <a:t>jQuery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页面加载完成后，通过</a:t>
            </a:r>
            <a:r>
              <a:rPr lang="en-US" altLang="zh-CN" dirty="0"/>
              <a:t>alert()</a:t>
            </a:r>
            <a:r>
              <a:rPr lang="zh-CN" altLang="en-US" dirty="0"/>
              <a:t>方法弹出“我编写的第一个</a:t>
            </a:r>
            <a:r>
              <a:rPr lang="en-US" altLang="zh-CN" dirty="0" err="1"/>
              <a:t>jQuery</a:t>
            </a:r>
            <a:r>
              <a:rPr lang="zh-CN" altLang="en-US" dirty="0"/>
              <a:t>程序”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3215005" y="5857875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完成时间：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D:\works\Accp 9\JsEs6Jq\Chapter10截图\图10.6 页面加载完成后弹出消息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32" y="2946056"/>
            <a:ext cx="5184537" cy="19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84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dirty="0" err="1" smtClean="0"/>
              <a:t>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选择器类似于</a:t>
            </a:r>
            <a:r>
              <a:rPr lang="en-US" altLang="zh-CN" dirty="0"/>
              <a:t>CSS</a:t>
            </a:r>
            <a:r>
              <a:rPr lang="zh-CN" altLang="en-US" dirty="0"/>
              <a:t>选择器，用来选取网页中的元素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/>
              <a:t>选择器功能强大，种类也</a:t>
            </a:r>
            <a:r>
              <a:rPr lang="zh-CN" altLang="en-US" dirty="0" smtClean="0"/>
              <a:t>很多</a:t>
            </a:r>
            <a:endParaRPr lang="en-US" altLang="zh-CN" dirty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pPr lvl="2"/>
            <a:r>
              <a:rPr lang="zh-CN" altLang="en-US" dirty="0"/>
              <a:t>基础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  <a:endParaRPr lang="en-US" altLang="zh-CN" dirty="0"/>
          </a:p>
          <a:p>
            <a:pPr lvl="2"/>
            <a:r>
              <a:rPr lang="zh-CN" altLang="en-US" dirty="0"/>
              <a:t>层次选择器</a:t>
            </a:r>
            <a:endParaRPr lang="en-US" altLang="zh-CN" dirty="0"/>
          </a:p>
          <a:p>
            <a:pPr lvl="1"/>
            <a:r>
              <a:rPr lang="zh-CN" altLang="en-US" dirty="0" smtClean="0"/>
              <a:t>过滤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2"/>
            <a:r>
              <a:rPr lang="zh-CN" altLang="en-US" dirty="0"/>
              <a:t>基础</a:t>
            </a:r>
            <a:r>
              <a:rPr lang="zh-CN" altLang="en-US" dirty="0" smtClean="0"/>
              <a:t>过滤选择器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属性过滤选择器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表单选择器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3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基础过滤选择器有哪些？（至少列举</a:t>
            </a:r>
            <a:r>
              <a:rPr lang="en-US" altLang="zh-CN" dirty="0"/>
              <a:t>5</a:t>
            </a:r>
            <a:r>
              <a:rPr lang="zh-CN" altLang="en-US" dirty="0"/>
              <a:t>个）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基础选择器和层次选择器的使用场景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语法结构</a:t>
            </a:r>
            <a:endParaRPr lang="zh-CN" altLang="zh-CN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基础</a:t>
            </a:r>
            <a:r>
              <a:rPr dirty="0" err="1" smtClean="0"/>
              <a:t>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基础选择器包括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  <a:r>
              <a:rPr lang="zh-CN" altLang="en-US" dirty="0" smtClean="0"/>
              <a:t>、类选择器</a:t>
            </a:r>
            <a:r>
              <a:rPr lang="zh-CN" altLang="en-US" dirty="0"/>
              <a:t>、标签选择器</a:t>
            </a:r>
            <a:r>
              <a:rPr lang="zh-CN" altLang="en-US" dirty="0" smtClean="0"/>
              <a:t>、</a:t>
            </a:r>
            <a:r>
              <a:rPr lang="zh-CN" altLang="en-US" dirty="0"/>
              <a:t>全局选择</a:t>
            </a:r>
            <a:r>
              <a:rPr lang="zh-CN" altLang="en-US" dirty="0" smtClean="0"/>
              <a:t>器</a:t>
            </a:r>
            <a:r>
              <a:rPr lang="zh-CN" altLang="en-US" dirty="0"/>
              <a:t>和</a:t>
            </a:r>
            <a:r>
              <a:rPr lang="zh-CN" altLang="en-US" dirty="0" smtClean="0"/>
              <a:t>并集选择器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55495"/>
              </p:ext>
            </p:extLst>
          </p:nvPr>
        </p:nvGraphicFramePr>
        <p:xfrm>
          <a:off x="997820" y="1988840"/>
          <a:ext cx="7534620" cy="428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#id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根据给定的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#title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类选择器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.class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根据给定的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.title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标签选择器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element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根据给定的标签名匹配元素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h2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 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h2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全局选择器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*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 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并集选择器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selector1,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selector2,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..., selectorN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将每一个选择器匹配的元素合并后一起返回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$("div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.title" 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div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和拥有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访问</a:t>
            </a:r>
            <a:r>
              <a:rPr lang="zh-CN" altLang="en-US" dirty="0"/>
              <a:t>手机页面内容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单击 </a:t>
            </a:r>
            <a:r>
              <a:rPr lang="zh-CN" altLang="en-US" dirty="0"/>
              <a:t>“更换产品名称”按钮，产品</a:t>
            </a:r>
            <a:r>
              <a:rPr lang="zh-CN" altLang="en-US" dirty="0" smtClean="0"/>
              <a:t>名称变更为</a:t>
            </a:r>
            <a:r>
              <a:rPr lang="zh-CN" altLang="en-US" dirty="0"/>
              <a:t>“</a:t>
            </a:r>
            <a:r>
              <a:rPr lang="en-US" altLang="zh-CN" dirty="0"/>
              <a:t>1+8 Pro </a:t>
            </a:r>
            <a:r>
              <a:rPr lang="en-US" altLang="zh-CN" dirty="0" smtClean="0"/>
              <a:t>Max</a:t>
            </a:r>
            <a:r>
              <a:rPr lang="zh-CN" altLang="en-US" dirty="0" smtClean="0"/>
              <a:t>”</a:t>
            </a:r>
          </a:p>
          <a:p>
            <a:pPr>
              <a:defRPr/>
            </a:pPr>
            <a:r>
              <a:rPr lang="zh-CN" altLang="en-US" dirty="0" smtClean="0"/>
              <a:t>单击“所有规格”按钮，获得页面中所有的规格并显示</a:t>
            </a:r>
            <a:endParaRPr lang="zh-CN" altLang="en-US" dirty="0"/>
          </a:p>
        </p:txBody>
      </p:sp>
      <p:pic>
        <p:nvPicPr>
          <p:cNvPr id="3074" name="Picture 2" descr="D:\works\Accp 9\JsEs6Jq\Chapter04截图\图4.3 手机展示页面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849731" cy="24612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s\Accp 9\JsEs6Jq\Chapter04截图\图4.4 更换产品名称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9" y="2837260"/>
            <a:ext cx="6853625" cy="231627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/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2263" y="3315936"/>
            <a:ext cx="1368673" cy="43204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076" name="Picture 4" descr="D:\works\Accp 9\JsEs6Jq\Chapter04截图\图4.5 所有规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40" y="2878513"/>
            <a:ext cx="6610364" cy="225281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887663" y="4008143"/>
            <a:ext cx="900361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4656121" y="2910524"/>
            <a:ext cx="1368673" cy="43204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923928" y="4304211"/>
            <a:ext cx="187220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678504" y="60516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：基础选择器</a:t>
              </a:r>
            </a:p>
          </p:txBody>
        </p:sp>
      </p:grpSp>
      <p:pic>
        <p:nvPicPr>
          <p:cNvPr id="21" name="图片 20" descr="示例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57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 animBg="1"/>
      <p:bldP spid="23" grpId="0" animBg="1"/>
      <p:bldP spid="23" grpId="1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层次选择器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层次选择器通过</a:t>
            </a:r>
            <a:r>
              <a:rPr lang="fr-FR" dirty="0" smtClean="0"/>
              <a:t>DOM</a:t>
            </a:r>
            <a:r>
              <a:rPr lang="zh-CN" altLang="en-US" dirty="0" smtClean="0"/>
              <a:t>元素</a:t>
            </a:r>
            <a:r>
              <a:rPr lang="zh-CN" altLang="en-US" dirty="0"/>
              <a:t>之间的层次关系来获取元素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38310"/>
              </p:ext>
            </p:extLst>
          </p:nvPr>
        </p:nvGraphicFramePr>
        <p:xfrm>
          <a:off x="467544" y="1844824"/>
          <a:ext cx="8496943" cy="40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78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后代选择器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anc dsct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anc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estor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元素里的所有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endan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（后代）元素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#menu span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#menu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下的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&lt;span&gt;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子选择器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parent&gt;child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parent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元素下的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child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（子）元素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#menu&gt;span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#menu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的子元素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&lt;span&gt;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相邻元素选择器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prev+next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选取紧邻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元素之后的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next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h2+dl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选取紧邻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&lt;h2&gt;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元素之后的同辈元素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&lt;dl&gt;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同辈元素选择器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prev~sibings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元素之后的所有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siblings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h2~dl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&lt;h2&gt;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元素之后所有的同辈元素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&lt;dl&gt;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操作手机页面元素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”的元素的</a:t>
            </a:r>
            <a:r>
              <a:rPr lang="zh-CN" altLang="en-US" dirty="0"/>
              <a:t>所有</a:t>
            </a:r>
            <a:r>
              <a:rPr lang="en-US" altLang="zh-CN" dirty="0" smtClean="0"/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子元素</a:t>
            </a:r>
            <a:r>
              <a:rPr lang="zh-CN" altLang="en-US" dirty="0" smtClean="0"/>
              <a:t>的边框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 smtClean="0"/>
              <a:t>像素</a:t>
            </a:r>
            <a:r>
              <a:rPr lang="zh-CN" altLang="en-US" dirty="0"/>
              <a:t>的</a:t>
            </a:r>
            <a:r>
              <a:rPr lang="zh-CN" altLang="en-US" dirty="0" smtClean="0"/>
              <a:t>红色实线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/>
              <a:t>class</a:t>
            </a:r>
            <a:r>
              <a:rPr lang="zh-CN" altLang="en-US" dirty="0"/>
              <a:t>为“</a:t>
            </a:r>
            <a:r>
              <a:rPr lang="en-US" altLang="zh-CN" dirty="0" smtClean="0"/>
              <a:t>r</a:t>
            </a:r>
            <a:r>
              <a:rPr lang="zh-CN" altLang="en-US" dirty="0" smtClean="0"/>
              <a:t>”的元素下的所有</a:t>
            </a:r>
            <a:r>
              <a:rPr lang="en-US" altLang="zh-CN" dirty="0"/>
              <a:t>span</a:t>
            </a:r>
            <a:r>
              <a:rPr lang="zh-CN" altLang="en-US" dirty="0" smtClean="0"/>
              <a:t>元素的字体颜色</a:t>
            </a:r>
            <a:r>
              <a:rPr lang="zh-CN" altLang="en-US" dirty="0"/>
              <a:t>设置为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r>
              <a:rPr lang="zh-CN" altLang="en-US" dirty="0"/>
              <a:t>将紧邻</a:t>
            </a:r>
            <a:r>
              <a:rPr lang="en-US" altLang="zh-CN" dirty="0"/>
              <a:t>class</a:t>
            </a:r>
            <a:r>
              <a:rPr lang="zh-CN" altLang="en-US" dirty="0"/>
              <a:t>为“</a:t>
            </a:r>
            <a:r>
              <a:rPr lang="en-US" altLang="zh-CN" dirty="0" smtClean="0"/>
              <a:t>tip</a:t>
            </a:r>
            <a:r>
              <a:rPr lang="zh-CN" altLang="en-US" dirty="0" smtClean="0"/>
              <a:t>”的元素的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元素的边框设置为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像素</a:t>
            </a:r>
            <a:r>
              <a:rPr lang="zh-CN" altLang="en-US" dirty="0"/>
              <a:t>的绿色</a:t>
            </a:r>
            <a:r>
              <a:rPr lang="zh-CN" altLang="en-US" dirty="0" smtClean="0"/>
              <a:t>实线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”的元素</a:t>
            </a:r>
            <a:r>
              <a:rPr lang="zh-CN" altLang="en-US" dirty="0"/>
              <a:t>之后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兄弟元素的字体颜色</a:t>
            </a:r>
            <a:r>
              <a:rPr lang="zh-CN" altLang="en-US" dirty="0"/>
              <a:t>设置为粉色</a:t>
            </a:r>
          </a:p>
        </p:txBody>
      </p: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D:\works\Accp 9\JsEs6Jq\Chapter10截图\图10.10 添加红色边框.bmp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75" y="3933727"/>
            <a:ext cx="6504598" cy="237287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s\Accp 9\JsEs6Jq\Chapter10截图\图10.11 设置文字颜色为蓝色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46688"/>
            <a:ext cx="6631517" cy="233742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works\Accp 9\JsEs6Jq\Chapter10截图\图10.12 为手机规格设置边框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97" y="3946688"/>
            <a:ext cx="6642094" cy="250664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works\Accp 9\JsEs6Jq\Chapter10截图\图10.13 设置“规则选择”颜色为粉色.bmp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55" y="3985566"/>
            <a:ext cx="6528037" cy="231627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914400" y="2365208"/>
            <a:ext cx="7762056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设置元素的样式可以使用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设置一个样式属性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 smtClean="0"/>
              <a:t>$(selector).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 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", 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 );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设置多个样式属性：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altLang="zh-CN" dirty="0" smtClean="0"/>
              <a:t>$(selector).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 { 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1":"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1", 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2":"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2", ...... } );</a:t>
            </a:r>
            <a:endParaRPr lang="zh-CN" altLang="en-US" dirty="0"/>
          </a:p>
        </p:txBody>
      </p:sp>
      <p:pic>
        <p:nvPicPr>
          <p:cNvPr id="21" name="图片 20" descr="提示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94586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678504" y="60516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：层级选择器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3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改造手机列表页面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基础选择器与层次选择器改造手机列表页面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手机</a:t>
            </a:r>
            <a:r>
              <a:rPr lang="zh-CN" altLang="en-US" dirty="0"/>
              <a:t>图片添加</a:t>
            </a:r>
            <a:r>
              <a:rPr lang="en-US" altLang="zh-CN" dirty="0"/>
              <a:t>1</a:t>
            </a:r>
            <a:r>
              <a:rPr lang="zh-CN" altLang="en-US" dirty="0"/>
              <a:t>像素实线黑色</a:t>
            </a:r>
            <a:r>
              <a:rPr lang="zh-CN" altLang="en-US" dirty="0" smtClean="0"/>
              <a:t>边框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现有价格</a:t>
            </a:r>
            <a:r>
              <a:rPr lang="zh-CN" altLang="en-US" dirty="0" smtClean="0"/>
              <a:t>前添加</a:t>
            </a:r>
            <a:r>
              <a:rPr lang="zh-CN" altLang="en-US" dirty="0"/>
              <a:t>文本</a:t>
            </a:r>
            <a:r>
              <a:rPr lang="zh-CN" altLang="en-US" dirty="0" smtClean="0"/>
              <a:t>内容“</a:t>
            </a:r>
            <a:r>
              <a:rPr lang="en-US" altLang="zh-CN" dirty="0" smtClean="0"/>
              <a:t>【</a:t>
            </a:r>
            <a:r>
              <a:rPr lang="zh-CN" altLang="en-US" dirty="0"/>
              <a:t>定价：￥</a:t>
            </a:r>
            <a:r>
              <a:rPr lang="en-US" altLang="zh-CN" dirty="0"/>
              <a:t>7999</a:t>
            </a:r>
            <a:r>
              <a:rPr lang="en-US" altLang="zh-CN" dirty="0" smtClean="0"/>
              <a:t>】</a:t>
            </a:r>
            <a:r>
              <a:rPr lang="zh-CN" altLang="en-US" dirty="0" smtClean="0"/>
              <a:t>”，</a:t>
            </a:r>
            <a:r>
              <a:rPr lang="zh-CN" altLang="en-US" dirty="0"/>
              <a:t>设置字体颜色为</a:t>
            </a:r>
            <a:r>
              <a:rPr lang="en-US" altLang="zh-CN" dirty="0"/>
              <a:t>#</a:t>
            </a:r>
            <a:r>
              <a:rPr lang="en-US" altLang="zh-CN" dirty="0" err="1"/>
              <a:t>cccccc</a:t>
            </a:r>
            <a:r>
              <a:rPr lang="zh-CN" altLang="en-US" dirty="0"/>
              <a:t>，并添加</a:t>
            </a:r>
            <a:r>
              <a:rPr lang="zh-CN" altLang="en-US" dirty="0" smtClean="0"/>
              <a:t>删除线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手机</a:t>
            </a:r>
            <a:r>
              <a:rPr lang="zh-CN" altLang="en-US" dirty="0"/>
              <a:t>名称字体加粗显示</a:t>
            </a:r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 bwMode="auto">
          <a:xfrm>
            <a:off x="5436096" y="2852936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122" name="Picture 2" descr="D:\works\Accp 9\JsEs6Jq\Chapter10截图\图10.14 手机列表页面设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7091918" cy="271028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06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以下效果如何实现？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列表隔行</a:t>
            </a:r>
            <a:r>
              <a:rPr lang="zh-CN" altLang="en-US" dirty="0"/>
              <a:t>换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r>
              <a:rPr lang="zh-CN" altLang="en-US" dirty="0" smtClean="0"/>
              <a:t>为列表的</a:t>
            </a:r>
            <a:r>
              <a:rPr lang="en-US" altLang="zh-CN" dirty="0" smtClean="0"/>
              <a:t>Top 3</a:t>
            </a:r>
            <a:r>
              <a:rPr lang="zh-CN" altLang="en-US" dirty="0" smtClean="0"/>
              <a:t>添加强调</a:t>
            </a:r>
            <a:r>
              <a:rPr lang="zh-CN" altLang="en-US" dirty="0"/>
              <a:t>效果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24" y="2348880"/>
            <a:ext cx="2863180" cy="32939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思考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过滤选择器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通过特定的过滤规则来筛选出所需的元素</a:t>
            </a:r>
            <a:endParaRPr lang="en-US" altLang="zh-CN" dirty="0"/>
          </a:p>
          <a:p>
            <a:r>
              <a:rPr lang="zh-CN" altLang="en-US" dirty="0"/>
              <a:t>主要分类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基本过滤选择</a:t>
            </a:r>
            <a:r>
              <a:rPr lang="zh-CN" altLang="en-US" dirty="0" smtClean="0">
                <a:solidFill>
                  <a:srgbClr val="C00000"/>
                </a:solidFill>
              </a:rPr>
              <a:t>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内容过滤选择器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可见性</a:t>
            </a:r>
            <a:r>
              <a:rPr lang="zh-CN" altLang="en-US" dirty="0"/>
              <a:t>过滤选择器</a:t>
            </a:r>
            <a:endParaRPr lang="en-US" altLang="zh-CN" dirty="0"/>
          </a:p>
          <a:p>
            <a:pPr lvl="1"/>
            <a:r>
              <a:rPr lang="zh-CN" altLang="en-US" dirty="0" smtClean="0"/>
              <a:t>子元素过滤选择器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属性选择器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表单选择器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基本过滤选择器</a:t>
            </a:r>
            <a:r>
              <a:rPr lang="en-US" dirty="0" smtClean="0"/>
              <a:t>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68741"/>
              </p:ext>
            </p:extLst>
          </p:nvPr>
        </p:nvGraphicFramePr>
        <p:xfrm>
          <a:off x="755576" y="1124744"/>
          <a:ext cx="7776864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7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:first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选取第一个元素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:first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元素中的第一个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:last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选取最后一个元素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:last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元素中的最后一个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:not(selector)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选取去除所有与给定选择器匹配的元素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en-US" altLang="zh-CN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li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:not</a:t>
                      </a:r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.three</a:t>
                      </a:r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不是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three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:even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选取索引是偶数的所有元素（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:even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元素中索引值是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偶数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:odd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选取索引是奇数的所有元素（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:odd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元素中索引值是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奇数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li&gt;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0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基本过滤选择器</a:t>
            </a:r>
            <a:r>
              <a:rPr lang="en-US" dirty="0" smtClean="0"/>
              <a:t>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5868"/>
              </p:ext>
            </p:extLst>
          </p:nvPr>
        </p:nvGraphicFramePr>
        <p:xfrm>
          <a:off x="756000" y="1124744"/>
          <a:ext cx="7776168" cy="52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:eq(index)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选取索引等于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:eq(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选取索引等于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:gt(index)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选取索引大于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:gt(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选取索引大于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:lt(index)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选取索引小于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$("li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:lt(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fr-FR" altLang="en-US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选取索引小于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:header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选取所有标题元素，如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h1~h6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:header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选取网页中所有标题元素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:focus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fr-FR" altLang="en-US" sz="1800" kern="1200" dirty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:focus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:animated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选择所有动画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</a:t>
                      </a:r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:animated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")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选取当前所有动画元素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2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改造小说列表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为小说列表的前三项设置字体颜色为红色，最后一项设置字体</a:t>
            </a:r>
            <a:r>
              <a:rPr lang="zh-CN" altLang="en-US" dirty="0" smtClean="0"/>
              <a:t>颜色为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ccccc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设置小说列表隔行换色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3347864" y="6237312"/>
            <a:ext cx="4523402" cy="428625"/>
            <a:chOff x="1509666" y="6000750"/>
            <a:chExt cx="4523402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434848" y="6051698"/>
              <a:ext cx="326082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：基本过滤选择器</a:t>
              </a:r>
            </a:p>
          </p:txBody>
        </p:sp>
      </p:grp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146" name="Picture 2" descr="D:\works\Accp 9\JsEs6Jq\Chapter10截图\图10.17 设置小说列表隔行换色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69" y="2348880"/>
            <a:ext cx="3304775" cy="380201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570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属性选择器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属性选择器通过</a:t>
            </a:r>
            <a:r>
              <a:rPr lang="en-US" dirty="0" smtClean="0"/>
              <a:t>HTML</a:t>
            </a:r>
            <a:r>
              <a:rPr lang="zh-CN" altLang="en-US" dirty="0" smtClean="0"/>
              <a:t>元素的属性来选择元素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16625"/>
              </p:ext>
            </p:extLst>
          </p:nvPr>
        </p:nvGraphicFramePr>
        <p:xfrm>
          <a:off x="539552" y="1668692"/>
          <a:ext cx="8208912" cy="464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示例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[attribute]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选取包含给定属性的元素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选取含有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[attribute=value]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选取等于给定属性是某个特定值的元素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$("[href = '#']")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属性值为“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”的元素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attribute!=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value]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选取不等于给定属性是某个特定值的元素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 </a:t>
                      </a: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!= '#']")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属性值不为“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#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”的元素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[attribute^=value]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选取给定属性是以某些特定值开始的元素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$("[href ^= 'en']")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属性值以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en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开头的元素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[attribute$=value]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选取给定属性是以某些特定值结尾的元素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$("[href $= '.jpg']")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属性值以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.jpg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结尾的元素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[attribute*=value]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选取给定属性是以包含某些值的元素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$("[href *= 'txt']")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属性值中含有</a:t>
                      </a:r>
                      <a:r>
                        <a:rPr lang="fr-F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txt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8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改造导航下拉菜单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设置导航栏整体</a:t>
            </a:r>
            <a:r>
              <a:rPr lang="zh-CN" altLang="en-US" dirty="0"/>
              <a:t>背景颜色为</a:t>
            </a:r>
            <a:r>
              <a:rPr lang="en-US" altLang="zh-CN" dirty="0"/>
              <a:t>#</a:t>
            </a:r>
            <a:r>
              <a:rPr lang="en-US" altLang="zh-CN" dirty="0" err="1" smtClean="0"/>
              <a:t>ccccc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设置导航栏第一</a:t>
            </a:r>
            <a:r>
              <a:rPr lang="zh-CN" altLang="en-US" dirty="0"/>
              <a:t>项默认背景颜色为</a:t>
            </a:r>
            <a:r>
              <a:rPr lang="en-US" altLang="zh-CN" dirty="0"/>
              <a:t>#</a:t>
            </a:r>
            <a:r>
              <a:rPr lang="en-US" altLang="zh-CN" dirty="0" smtClean="0"/>
              <a:t>CCCC73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设置下拉菜单奇数</a:t>
            </a:r>
            <a:r>
              <a:rPr lang="zh-CN" altLang="en-US" dirty="0"/>
              <a:t>行背景颜色为</a:t>
            </a:r>
            <a:r>
              <a:rPr lang="en-US" altLang="zh-CN" dirty="0"/>
              <a:t>#</a:t>
            </a:r>
            <a:r>
              <a:rPr lang="en-US" altLang="zh-CN" dirty="0" err="1" smtClean="0"/>
              <a:t>eec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设置下拉菜单偶数</a:t>
            </a:r>
            <a:r>
              <a:rPr lang="zh-CN" altLang="en-US" dirty="0"/>
              <a:t>行背景颜色为</a:t>
            </a:r>
            <a:r>
              <a:rPr lang="en-US" altLang="zh-CN" dirty="0"/>
              <a:t>#FFCC00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3215005" y="5857875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194" name="Picture 2" descr="D:\works\Accp 9\JsEs6Jq\Chapter10截图\图10.19 二级菜单样式设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32" y="3356992"/>
            <a:ext cx="5729736" cy="20882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2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</a:t>
            </a:r>
            <a:r>
              <a:rPr lang="zh-CN" altLang="en-US" dirty="0" smtClean="0"/>
              <a:t>事项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特殊符号的</a:t>
            </a:r>
            <a:r>
              <a:rPr lang="zh-CN" altLang="en-US" dirty="0" smtClean="0"/>
              <a:t>转义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如何编写</a:t>
            </a:r>
            <a:r>
              <a:rPr lang="zh-CN" altLang="en-US" dirty="0" smtClean="0"/>
              <a:t>获取以上两</a:t>
            </a:r>
            <a:r>
              <a:rPr lang="zh-CN" altLang="en-US" dirty="0"/>
              <a:t>个元素的选择</a:t>
            </a:r>
            <a:r>
              <a:rPr lang="zh-CN" altLang="en-US" dirty="0" smtClean="0"/>
              <a:t>器？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31640" y="1628800"/>
            <a:ext cx="6480720" cy="81185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id#a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id="id[2]"&gt;cc&lt;/div&gt;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31640" y="3789040"/>
            <a:ext cx="6480720" cy="8663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$("#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id#a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$("#id[2]");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331640" y="4933951"/>
            <a:ext cx="6480720" cy="871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$("#id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\\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$("#id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\\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[2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\\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]");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003352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117753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扩展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3" name="图片 12" descr="思考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70892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9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</a:t>
            </a:r>
            <a:r>
              <a:rPr lang="zh-CN" altLang="en-US" dirty="0" smtClean="0"/>
              <a:t>事项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选择器中的空格</a:t>
            </a:r>
            <a:endParaRPr lang="en-US" altLang="zh-CN" dirty="0"/>
          </a:p>
          <a:p>
            <a:pPr lvl="1"/>
            <a:r>
              <a:rPr lang="zh-CN" altLang="en-US" dirty="0"/>
              <a:t>选择器的书写规范很严格，多一个空格或少一个空格，都会影响选择器的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下列两种选择器的写法分别表示什么含义？</a:t>
            </a:r>
            <a:endParaRPr lang="en-US" altLang="zh-CN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331640" y="3573016"/>
            <a:ext cx="6455048" cy="41690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t_a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$(".test :hidden");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空格的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选择器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331640" y="5073204"/>
            <a:ext cx="6455048" cy="41690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t_b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$(".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test:hidden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带空格的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选择器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 descr="扩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" name="图片 9" descr="思考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42088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 flipH="1" flipV="1">
            <a:off x="3275856" y="3933056"/>
            <a:ext cx="1788342" cy="501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064199" y="4077072"/>
            <a:ext cx="3379242" cy="715089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选取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为“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test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”的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元素内的所有隐藏元素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3275855" y="5445224"/>
            <a:ext cx="1531488" cy="412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807345" y="5661248"/>
            <a:ext cx="3636096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选取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为“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test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”的隐藏元素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4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224486"/>
            <a:ext cx="776205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 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不是唯一使用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的脚本库，项目中有其他同样使用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的脚本库时就会引起冲突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27969" y="1950740"/>
            <a:ext cx="7100292" cy="26642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会覆盖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endParaRPr lang="pt-B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type="text/javascript" src="../</a:t>
            </a:r>
            <a:r>
              <a:rPr lang="pt-B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js/</a:t>
            </a:r>
            <a:r>
              <a:rPr lang="pt-BR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jquery.min.js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/&gt;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type="text/javascript" src="../js/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.js" </a:t>
            </a:r>
            <a:r>
              <a:rPr lang="pt-B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/&gt;</a:t>
            </a:r>
            <a:endParaRPr lang="pt-B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会覆盖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endParaRPr lang="pt-B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type="text/javascript" src="../js/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.js" /&gt;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type="text/javascript" src="../</a:t>
            </a:r>
            <a:r>
              <a:rPr lang="pt-B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js/</a:t>
            </a:r>
            <a:r>
              <a:rPr lang="pt-BR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jquery.min.js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/&gt;</a:t>
            </a:r>
          </a:p>
        </p:txBody>
      </p:sp>
      <p:pic>
        <p:nvPicPr>
          <p:cNvPr id="12" name="图片 11" descr="问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9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224486"/>
            <a:ext cx="776205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 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定义了</a:t>
            </a:r>
            <a:r>
              <a:rPr lang="en-US" altLang="zh-CN" dirty="0" err="1" smtClean="0"/>
              <a:t>jQuery.noConflict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方法，放弃对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的使用权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改变了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的编码风格，烦琐且不利于重用已有代码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31640" y="1628800"/>
            <a:ext cx="7272808" cy="2088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jQuery.noConflict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让渡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使用权，后续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代码使用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document ).ready( …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2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或者重新指定一个替代符号：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 $j = jQuery.noConflict(); 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让渡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使用权，并指定用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pt-BR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document ).ready( … </a:t>
            </a:r>
            <a:r>
              <a:rPr lang="pt-B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pt-B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4" name="图片 23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3305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5" name="组合 24"/>
          <p:cNvGrpSpPr/>
          <p:nvPr/>
        </p:nvGrpSpPr>
        <p:grpSpPr>
          <a:xfrm>
            <a:off x="3275856" y="6240735"/>
            <a:ext cx="4464354" cy="428625"/>
            <a:chOff x="1509666" y="6000750"/>
            <a:chExt cx="4464354" cy="42862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2081143" y="6000750"/>
              <a:ext cx="3892877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2877818" y="6051698"/>
              <a:ext cx="225093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7 - 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8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224486"/>
            <a:ext cx="776205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 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或者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1331912" y="1243360"/>
            <a:ext cx="7200528" cy="18976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jQuery.noConflict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让渡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使用权，其他脚本库可以使用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document ).ready( function(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在这里继续使用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编写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$( 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"#show"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).click( …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88958" y="6240735"/>
            <a:ext cx="4523402" cy="428625"/>
            <a:chOff x="1509666" y="6000750"/>
            <a:chExt cx="452340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2481338" y="6051698"/>
              <a:ext cx="316785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演示：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让渡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$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操作符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0" name="图片 29" descr="技巧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1331912" y="3573016"/>
            <a:ext cx="7200528" cy="25957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jQuery.noConflict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让渡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使用权，其他脚本库可以使用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function( $ 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在这里继续使用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编写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$( document ).ready( function()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$( </a:t>
            </a:r>
            <a:r>
              <a:rPr lang="pt-B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"#show"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).click( …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)(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works\Accp 9\JsEs6Jq\Chapter10截图\jQuery基础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0" y="82800"/>
            <a:ext cx="7262622" cy="67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s\Accp 9\JsEs6Jq\Chapter10截图\jQuery基础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0" y="82800"/>
            <a:ext cx="7434072" cy="67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11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命令的特性有哪些？</a:t>
            </a:r>
          </a:p>
          <a:p>
            <a:r>
              <a:rPr lang="en-US" altLang="zh-CN" dirty="0"/>
              <a:t>ES6</a:t>
            </a:r>
            <a:r>
              <a:rPr lang="zh-CN" altLang="en-US" dirty="0"/>
              <a:t>中常用的解构赋值有哪些？</a:t>
            </a:r>
          </a:p>
          <a:p>
            <a:r>
              <a:rPr lang="zh-CN" altLang="en-US" dirty="0"/>
              <a:t>箭头函数的特点有哪些？</a:t>
            </a:r>
            <a:endParaRPr lang="en-US" altLang="zh-CN" dirty="0" smtClean="0"/>
          </a:p>
          <a:p>
            <a:r>
              <a:rPr lang="en-US" altLang="zh-CN" dirty="0"/>
              <a:t>ES6</a:t>
            </a:r>
            <a:r>
              <a:rPr lang="zh-CN" altLang="en-US" dirty="0"/>
              <a:t>中常用的数组扩展的方法有哪些？</a:t>
            </a:r>
          </a:p>
          <a:p>
            <a:r>
              <a:rPr lang="en-US" altLang="zh-CN" dirty="0"/>
              <a:t>ES6</a:t>
            </a:r>
            <a:r>
              <a:rPr lang="zh-CN" altLang="en-US" dirty="0"/>
              <a:t>中常用对象有哪些扩展的属性和</a:t>
            </a:r>
            <a:r>
              <a:rPr lang="zh-CN" altLang="en-US" dirty="0" smtClean="0"/>
              <a:t>方法？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1008"/>
            <a:ext cx="1800000" cy="4550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中遍历同辈元素的</a:t>
            </a:r>
            <a:r>
              <a:rPr lang="zh-CN" altLang="en-US" dirty="0" smtClean="0"/>
              <a:t>方法（</a:t>
            </a:r>
            <a:r>
              <a:rPr lang="zh-CN" altLang="en-US" dirty="0"/>
              <a:t>至少</a:t>
            </a:r>
            <a:r>
              <a:rPr lang="en-US" altLang="zh-CN" dirty="0"/>
              <a:t>2</a:t>
            </a:r>
            <a:r>
              <a:rPr lang="zh-CN" altLang="en-US" dirty="0"/>
              <a:t>个）</a:t>
            </a:r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html</a:t>
            </a:r>
            <a:r>
              <a:rPr lang="en-US" altLang="zh-CN" dirty="0" smtClean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与</a:t>
            </a:r>
            <a:r>
              <a:rPr lang="en-US" altLang="zh-CN" dirty="0"/>
              <a:t>text()</a:t>
            </a:r>
            <a:r>
              <a:rPr lang="zh-CN" altLang="en-US" dirty="0"/>
              <a:t>方法的</a:t>
            </a:r>
            <a:r>
              <a:rPr lang="zh-CN" altLang="en-US" dirty="0" smtClean="0"/>
              <a:t>区别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en-US" altLang="zh-CN" dirty="0" err="1" smtClean="0"/>
              <a:t>jQuery</a:t>
            </a:r>
            <a:r>
              <a:rPr lang="zh-CN" altLang="en-US" dirty="0"/>
              <a:t>中</a:t>
            </a:r>
            <a:r>
              <a:rPr lang="zh-CN" altLang="en-US" dirty="0" smtClean="0"/>
              <a:t>获取</a:t>
            </a:r>
            <a:r>
              <a:rPr lang="zh-CN" altLang="en-US" dirty="0"/>
              <a:t>样式值的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3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第一个</a:t>
            </a:r>
            <a:r>
              <a:rPr lang="en-US" altLang="zh-CN" dirty="0" err="1"/>
              <a:t>jQuery</a:t>
            </a:r>
            <a:r>
              <a:rPr lang="zh-CN" altLang="en-US" dirty="0"/>
              <a:t>程序</a:t>
            </a:r>
          </a:p>
          <a:p>
            <a:r>
              <a:rPr lang="zh-CN" altLang="en-US" dirty="0" smtClean="0"/>
              <a:t>改造</a:t>
            </a:r>
            <a:r>
              <a:rPr lang="zh-CN" altLang="en-US" dirty="0"/>
              <a:t>手机列表页面</a:t>
            </a:r>
          </a:p>
          <a:p>
            <a:r>
              <a:rPr lang="zh-CN" altLang="en-US" dirty="0" smtClean="0"/>
              <a:t>改造</a:t>
            </a:r>
            <a:r>
              <a:rPr lang="zh-CN" altLang="en-US" dirty="0"/>
              <a:t>导航下拉菜单</a:t>
            </a:r>
          </a:p>
          <a:p>
            <a:endParaRPr lang="zh-CN" altLang="en-US" dirty="0"/>
          </a:p>
        </p:txBody>
      </p:sp>
      <p:pic>
        <p:nvPicPr>
          <p:cNvPr id="1026" name="Picture 2" descr="D:\works\Accp 9\JsEs6Jq\Chapter10截图\图10.6 页面加载完成后弹出消息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08" y="1592411"/>
            <a:ext cx="3591283" cy="13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\Accp 9\JsEs6Jq\Chapter10截图\图10.14 手机列表页面设置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08" y="1988841"/>
            <a:ext cx="7551314" cy="288585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\Accp 9\JsEs6Jq\Chapter10截图\图10.18 导航初始状态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5058258" cy="6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s\Accp 9\JsEs6Jq\Chapter10截图\图10.19 二级菜单样式设置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72" y="2365547"/>
            <a:ext cx="5098339" cy="185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开发环境搭建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语法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基础选择器、层次选择器和过滤选择器的使用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方法为元素添加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/>
              <a:t>jQuery</a:t>
            </a:r>
            <a:r>
              <a:rPr lang="zh-CN" altLang="en-US" dirty="0"/>
              <a:t>与其他库冲突的解决方法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26" y="1081615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26" y="193618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26" y="150760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是流行</a:t>
            </a:r>
            <a:r>
              <a:rPr lang="zh-CN" altLang="en-US" dirty="0"/>
              <a:t>的</a:t>
            </a:r>
            <a:r>
              <a:rPr lang="en-US" dirty="0"/>
              <a:t>JavaScript</a:t>
            </a:r>
            <a:r>
              <a:rPr lang="zh-CN" altLang="en-US" dirty="0"/>
              <a:t>程序库</a:t>
            </a:r>
            <a:r>
              <a:rPr lang="zh-CN" altLang="en-US" dirty="0" smtClean="0"/>
              <a:t>，是</a:t>
            </a:r>
            <a:r>
              <a:rPr lang="zh-CN" altLang="en-US" dirty="0"/>
              <a:t>对</a:t>
            </a:r>
            <a:r>
              <a:rPr lang="en-US" dirty="0"/>
              <a:t>JavaScript</a:t>
            </a:r>
            <a:r>
              <a:rPr lang="zh-CN" altLang="en-US" dirty="0"/>
              <a:t>对象和函数的封装</a:t>
            </a:r>
            <a:endParaRPr lang="en-US" altLang="zh-CN" dirty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思想是</a:t>
            </a:r>
            <a:r>
              <a:rPr lang="en-US" altLang="zh-CN" dirty="0"/>
              <a:t>write less</a:t>
            </a:r>
            <a:r>
              <a:rPr lang="en-US" altLang="zh-CN" dirty="0" smtClean="0"/>
              <a:t>, do </a:t>
            </a:r>
            <a:r>
              <a:rPr lang="en-US" altLang="zh-CN" dirty="0"/>
              <a:t>more</a:t>
            </a:r>
          </a:p>
        </p:txBody>
      </p:sp>
      <p:pic>
        <p:nvPicPr>
          <p:cNvPr id="18437" name="Picture 2" descr="C:\Users\zhi.li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89792"/>
            <a:ext cx="3586808" cy="12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能做什么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访问和操作</a:t>
            </a:r>
            <a:r>
              <a:rPr lang="en-US" dirty="0"/>
              <a:t>DOM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控制页面样式</a:t>
            </a:r>
            <a:endParaRPr lang="en-US" altLang="zh-CN" dirty="0"/>
          </a:p>
          <a:p>
            <a:r>
              <a:rPr lang="zh-CN" altLang="en-US" dirty="0"/>
              <a:t>对页面事件进行处理</a:t>
            </a:r>
            <a:endParaRPr lang="en-US" altLang="zh-CN" dirty="0"/>
          </a:p>
          <a:p>
            <a:r>
              <a:rPr lang="zh-CN" altLang="en-US" dirty="0"/>
              <a:t>扩展新的</a:t>
            </a:r>
            <a:r>
              <a:rPr lang="en-US" dirty="0" err="1"/>
              <a:t>jQuery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dirty="0"/>
              <a:t>Ajax</a:t>
            </a:r>
            <a:r>
              <a:rPr lang="zh-CN" altLang="en-US" dirty="0"/>
              <a:t>技术完美结合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13" y="4572000"/>
            <a:ext cx="7645400" cy="1357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zh-CN" altLang="en-US" dirty="0"/>
          </a:p>
        </p:txBody>
      </p:sp>
      <p:pic>
        <p:nvPicPr>
          <p:cNvPr id="9" name="图片 8" descr="提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61048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1485996" y="4299245"/>
            <a:ext cx="6398372" cy="890668"/>
            <a:chOff x="1269972" y="1098172"/>
            <a:chExt cx="6398372" cy="890668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auto">
            <a:xfrm>
              <a:off x="1269972" y="1268561"/>
              <a:ext cx="6237236" cy="72027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能做的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也都能做，但使用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能大幅提高开发效率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7311157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初识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获取页面中所有选中的复选框</a:t>
            </a:r>
            <a:r>
              <a:rPr lang="zh-CN" altLang="en-US" dirty="0" smtClean="0"/>
              <a:t>，计算并</a:t>
            </a:r>
            <a:r>
              <a:rPr lang="zh-CN" altLang="en-US" dirty="0"/>
              <a:t>在控制台</a:t>
            </a:r>
            <a:r>
              <a:rPr lang="zh-CN" altLang="en-US" dirty="0" smtClean="0"/>
              <a:t>输出</a:t>
            </a:r>
            <a:r>
              <a:rPr lang="zh-CN" altLang="en-US" dirty="0"/>
              <a:t>其数量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331640" y="1628800"/>
            <a:ext cx="6804516" cy="460202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length = 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checkboxs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document.getElementsByTagName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("input");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for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 = 0; i &lt;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checkboxs.length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i++)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if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checkboxs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[i].type == 'checkbox' &amp;&amp;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checkboxs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[i].checked)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length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+= 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console.log(length);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$( function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count = $("input[type='checkbox']:checked").length;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console.log(count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})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59832" y="6021288"/>
            <a:ext cx="5027458" cy="635723"/>
            <a:chOff x="1509666" y="6000750"/>
            <a:chExt cx="5027458" cy="635723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3" y="6000750"/>
              <a:ext cx="4455981" cy="635723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288652" y="6051698"/>
              <a:ext cx="4104456" cy="5847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1346200" indent="-1346200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jQuery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获取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复选框个数</a:t>
              </a:r>
            </a:p>
          </p:txBody>
        </p:sp>
      </p:grpSp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3463</Words>
  <Application>Microsoft Office PowerPoint</Application>
  <PresentationFormat>全屏显示(4:3)</PresentationFormat>
  <Paragraphs>591</Paragraphs>
  <Slides>41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jQuery简介</vt:lpstr>
      <vt:lpstr>jQuery能做什么</vt:lpstr>
      <vt:lpstr>初识jQuery</vt:lpstr>
      <vt:lpstr>jQuery的优势</vt:lpstr>
      <vt:lpstr>获取jQuery 2-1</vt:lpstr>
      <vt:lpstr>获取jQuery 2-2</vt:lpstr>
      <vt:lpstr>jQuery基本语法</vt:lpstr>
      <vt:lpstr>$(document).ready()</vt:lpstr>
      <vt:lpstr>jQuery语法结构</vt:lpstr>
      <vt:lpstr>DOM对象和jQuery对象</vt:lpstr>
      <vt:lpstr>学员操作——编写第一个jQuery程序</vt:lpstr>
      <vt:lpstr>共性问题集中讲解</vt:lpstr>
      <vt:lpstr>jQuery选择器</vt:lpstr>
      <vt:lpstr>基础选择器</vt:lpstr>
      <vt:lpstr>访问手机页面内容</vt:lpstr>
      <vt:lpstr>层次选择器</vt:lpstr>
      <vt:lpstr>操作手机页面元素</vt:lpstr>
      <vt:lpstr>学员操作——改造手机列表页面</vt:lpstr>
      <vt:lpstr>共性问题集中讲解</vt:lpstr>
      <vt:lpstr>以下效果如何实现？</vt:lpstr>
      <vt:lpstr>过滤选择器</vt:lpstr>
      <vt:lpstr>基本过滤选择器 2-1</vt:lpstr>
      <vt:lpstr>基本过滤选择器 2-2</vt:lpstr>
      <vt:lpstr>改造小说列表</vt:lpstr>
      <vt:lpstr>属性选择器</vt:lpstr>
      <vt:lpstr>学员操作——改造导航下拉菜单</vt:lpstr>
      <vt:lpstr>共性问题集中讲解</vt:lpstr>
      <vt:lpstr>jQuery选择器注意事项 2-1</vt:lpstr>
      <vt:lpstr>jQuery选择器注意事项 2-2</vt:lpstr>
      <vt:lpstr>jQuery让渡$操作符 3-1</vt:lpstr>
      <vt:lpstr>jQuery让渡$操作符 3-2</vt:lpstr>
      <vt:lpstr>jQuery让渡$操作符 3-3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267</cp:revision>
  <dcterms:created xsi:type="dcterms:W3CDTF">2019-09-24T11:18:00Z</dcterms:created>
  <dcterms:modified xsi:type="dcterms:W3CDTF">2021-08-06T09:07:06Z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