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7" r:id="rId2"/>
    <p:sldId id="382" r:id="rId3"/>
    <p:sldId id="431" r:id="rId4"/>
    <p:sldId id="383" r:id="rId5"/>
    <p:sldId id="385" r:id="rId6"/>
    <p:sldId id="288" r:id="rId7"/>
    <p:sldId id="387" r:id="rId8"/>
    <p:sldId id="388" r:id="rId9"/>
    <p:sldId id="389" r:id="rId10"/>
    <p:sldId id="430" r:id="rId11"/>
    <p:sldId id="424" r:id="rId12"/>
    <p:sldId id="391" r:id="rId13"/>
    <p:sldId id="392" r:id="rId14"/>
    <p:sldId id="393" r:id="rId15"/>
    <p:sldId id="426" r:id="rId16"/>
    <p:sldId id="395" r:id="rId17"/>
    <p:sldId id="394" r:id="rId18"/>
    <p:sldId id="396" r:id="rId19"/>
    <p:sldId id="397" r:id="rId20"/>
    <p:sldId id="398" r:id="rId21"/>
    <p:sldId id="400" r:id="rId22"/>
    <p:sldId id="402" r:id="rId23"/>
    <p:sldId id="403" r:id="rId24"/>
    <p:sldId id="404" r:id="rId25"/>
    <p:sldId id="405" r:id="rId26"/>
    <p:sldId id="425" r:id="rId27"/>
    <p:sldId id="406" r:id="rId28"/>
    <p:sldId id="407" r:id="rId29"/>
    <p:sldId id="409" r:id="rId30"/>
    <p:sldId id="410" r:id="rId31"/>
    <p:sldId id="411" r:id="rId32"/>
    <p:sldId id="427" r:id="rId33"/>
    <p:sldId id="413" r:id="rId34"/>
    <p:sldId id="414" r:id="rId35"/>
    <p:sldId id="415" r:id="rId36"/>
    <p:sldId id="416" r:id="rId37"/>
    <p:sldId id="417" r:id="rId38"/>
    <p:sldId id="418" r:id="rId39"/>
    <p:sldId id="419" r:id="rId40"/>
    <p:sldId id="420" r:id="rId41"/>
    <p:sldId id="421" r:id="rId42"/>
    <p:sldId id="422" r:id="rId43"/>
    <p:sldId id="423" r:id="rId44"/>
    <p:sldId id="429" r:id="rId45"/>
    <p:sldId id="373" r:id="rId46"/>
    <p:sldId id="386" r:id="rId47"/>
    <p:sldId id="321" r:id="rId48"/>
    <p:sldId id="272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9">
          <p15:clr>
            <a:srgbClr val="A4A3A4"/>
          </p15:clr>
        </p15:guide>
        <p15:guide id="2" pos="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DB2"/>
    <a:srgbClr val="DBEEF4"/>
    <a:srgbClr val="FF9966"/>
    <a:srgbClr val="A3F6FF"/>
    <a:srgbClr val="0B8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5975" autoAdjust="0"/>
  </p:normalViewPr>
  <p:slideViewPr>
    <p:cSldViewPr>
      <p:cViewPr varScale="1">
        <p:scale>
          <a:sx n="67" d="100"/>
          <a:sy n="67" d="100"/>
        </p:scale>
        <p:origin x="-936" y="-91"/>
      </p:cViewPr>
      <p:guideLst>
        <p:guide orient="horz" pos="2160"/>
        <p:guide pos="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10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DBD6A-2AC2-4C69-AFAF-DFEB8973E6F0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CB18C-0F2F-4BF8-BBB6-9BF9FD489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872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BDEAB-ACF2-4352-BB39-1444ECD60BE4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29506-1211-4FEA-9AB4-E1631E686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19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主要讲解</a:t>
            </a:r>
            <a:r>
              <a:rPr lang="en-US" altLang="zh-CN" dirty="0" smtClean="0"/>
              <a:t>remove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empty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detach</a:t>
            </a:r>
            <a:r>
              <a:rPr lang="zh-CN" altLang="en-US" dirty="0" smtClean="0"/>
              <a:t>了解即可；</a:t>
            </a:r>
            <a:endParaRPr lang="en-US" altLang="zh-CN" dirty="0" smtClean="0"/>
          </a:p>
          <a:p>
            <a:r>
              <a:rPr lang="zh-CN" altLang="en-US" dirty="0" smtClean="0"/>
              <a:t>通过例子讲</a:t>
            </a:r>
            <a:r>
              <a:rPr lang="en-US" altLang="zh-CN" dirty="0" smtClean="0"/>
              <a:t>remove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empty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930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主要讲解</a:t>
            </a:r>
            <a:r>
              <a:rPr lang="en-US" altLang="zh-CN" dirty="0" smtClean="0"/>
              <a:t>remove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empty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detach</a:t>
            </a:r>
            <a:r>
              <a:rPr lang="zh-CN" altLang="en-US" dirty="0" smtClean="0"/>
              <a:t>了解即可；</a:t>
            </a:r>
            <a:endParaRPr lang="en-US" altLang="zh-CN" dirty="0" smtClean="0"/>
          </a:p>
          <a:p>
            <a:r>
              <a:rPr lang="zh-CN" altLang="en-US" dirty="0" smtClean="0"/>
              <a:t>通过例子讲</a:t>
            </a:r>
            <a:r>
              <a:rPr lang="en-US" altLang="zh-CN" dirty="0" smtClean="0"/>
              <a:t>remove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empty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930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通过例子演示讲解两者的用法和区别，</a:t>
            </a:r>
            <a:r>
              <a:rPr lang="zh-CN" altLang="en-US" b="0" dirty="0" smtClean="0"/>
              <a:t>与</a:t>
            </a:r>
            <a:r>
              <a:rPr lang="en-US" altLang="en-US" sz="1000" b="0" kern="0" dirty="0" smtClean="0">
                <a:solidFill>
                  <a:schemeClr val="bg1"/>
                </a:solidFill>
                <a:latin typeface="+mn-ea"/>
                <a:ea typeface="宋体" pitchFamily="2" charset="-122"/>
                <a:cs typeface="+mn-cs"/>
              </a:rPr>
              <a:t>append()</a:t>
            </a:r>
            <a:r>
              <a:rPr lang="zh-CN" altLang="en-US" sz="1000" b="0" kern="0" dirty="0" smtClean="0">
                <a:solidFill>
                  <a:schemeClr val="bg1"/>
                </a:solidFill>
                <a:latin typeface="+mn-ea"/>
                <a:ea typeface="宋体" pitchFamily="2" charset="-122"/>
                <a:cs typeface="+mn-cs"/>
              </a:rPr>
              <a:t>和</a:t>
            </a:r>
            <a:r>
              <a:rPr lang="en-US" altLang="en-US" sz="1000" b="0" kern="0" dirty="0" err="1" smtClean="0">
                <a:solidFill>
                  <a:schemeClr val="bg1"/>
                </a:solidFill>
                <a:latin typeface="+mn-ea"/>
                <a:ea typeface="宋体" pitchFamily="2" charset="-122"/>
                <a:cs typeface="+mn-cs"/>
              </a:rPr>
              <a:t>appendTo</a:t>
            </a:r>
            <a:r>
              <a:rPr lang="en-US" altLang="en-US" sz="1000" b="0" kern="0" dirty="0" smtClean="0">
                <a:solidFill>
                  <a:schemeClr val="bg1"/>
                </a:solidFill>
                <a:latin typeface="+mn-ea"/>
                <a:ea typeface="宋体" pitchFamily="2" charset="-122"/>
                <a:cs typeface="+mn-cs"/>
              </a:rPr>
              <a:t>()</a:t>
            </a:r>
            <a:r>
              <a:rPr lang="zh-CN" altLang="en-US" sz="1000" b="0" kern="0" dirty="0" smtClean="0">
                <a:solidFill>
                  <a:schemeClr val="bg1"/>
                </a:solidFill>
                <a:latin typeface="+mn-ea"/>
                <a:ea typeface="宋体" pitchFamily="2" charset="-122"/>
                <a:cs typeface="+mn-cs"/>
              </a:rPr>
              <a:t>类比讲解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673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91A00D-34AE-4ABA-BFFD-1E7281C37A7D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91A00D-34AE-4ABA-BFFD-1E7281C37A7D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F79C2B-43F6-4B89-88AD-5C1DA1AC6190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47466C-E21F-4A5C-A98F-5E3B9D2236EE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</a:p>
          <a:p>
            <a:r>
              <a:rPr lang="zh-CN" altLang="en-US" dirty="0" smtClean="0"/>
              <a:t>对照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简单讲解，使用演示案例时再详细讲解，并根据实现的效果讲解</a:t>
            </a: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AB798F-53F6-4EA3-B64C-6C165E5641E6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</a:p>
          <a:p>
            <a:r>
              <a:rPr lang="zh-CN" altLang="en-US" dirty="0" smtClean="0"/>
              <a:t>对照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简单讲解，使用演示案例时再详细讲解，并根据实现的效果讲解</a:t>
            </a: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AB798F-53F6-4EA3-B64C-6C165E5641E6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6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49D542-68E1-4E8A-AF1A-2A52CB0B8570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fr-FR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fr-FR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fr-FR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fr-FR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fr-FR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fr-FR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方法可引导学员查看官网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904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简单过渡页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309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示例边演示边讲解，让学员理解</a:t>
            </a:r>
            <a:r>
              <a:rPr lang="en-US" altLang="zh-CN" dirty="0" smtClean="0"/>
              <a:t>html()</a:t>
            </a:r>
            <a:r>
              <a:rPr lang="zh-CN" altLang="en-US" dirty="0" smtClean="0"/>
              <a:t>的用法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5854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html()</a:t>
            </a:r>
            <a:r>
              <a:rPr lang="zh-CN" altLang="en-US" dirty="0" smtClean="0"/>
              <a:t>对比讲解，特别是演示显示的代码，说明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html( 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方法和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text( 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方法的区别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2773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</a:p>
          <a:p>
            <a:r>
              <a:rPr lang="zh-CN" altLang="en-US" dirty="0" smtClean="0"/>
              <a:t>对照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简单讲解，使用演示案例时再详细讲解，并根据实现的效果讲解</a:t>
            </a: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AB798F-53F6-4EA3-B64C-6C165E5641E6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通过例子讲解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的用法，边演示边讲解；</a:t>
            </a:r>
            <a:endParaRPr lang="en-US" altLang="zh-CN" dirty="0" smtClean="0"/>
          </a:p>
          <a:p>
            <a:r>
              <a:rPr lang="en-US" altLang="zh-CN" dirty="0" smtClean="0"/>
              <a:t>focus( 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blur( )</a:t>
            </a:r>
            <a:r>
              <a:rPr lang="zh-CN" altLang="en-US" dirty="0" smtClean="0"/>
              <a:t>方法只说明用法即可，后面会详细介绍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8709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72A0CB-8991-4FAD-B322-53A33DDCEA17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79121D-A632-4581-A8BB-1106BF856CEB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前面章节已经使用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方法，这里简单讲解，回顾一下即可</a:t>
            </a:r>
            <a:endParaRPr lang="en-US" altLang="zh-CN" dirty="0" smtClean="0"/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</a:t>
            </a:r>
            <a:r>
              <a:rPr lang="fr-FR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css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"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);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返回样式属性值</a:t>
            </a:r>
            <a:endParaRPr lang="fr-FR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</a:t>
            </a:r>
            <a:r>
              <a:rPr lang="fr-FR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css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 "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1", "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2", ... ]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);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返回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 "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1":"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1", "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2":"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2", ... }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格式</a:t>
            </a:r>
            <a:endParaRPr lang="fr-FR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0469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</a:t>
            </a:r>
            <a:r>
              <a:rPr lang="en-US" altLang="zh-CN" dirty="0" err="1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addCla</a:t>
            </a:r>
            <a:r>
              <a:rPr lang="fr-FR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ss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 "classname1", "classname2", ... ]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);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</a:t>
            </a:r>
            <a:r>
              <a:rPr lang="en-US" altLang="zh-CN" dirty="0" err="1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removeCla</a:t>
            </a:r>
            <a:r>
              <a:rPr lang="fr-FR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ss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 "classname1", "classname2", ... ]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);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 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3.3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及以上版本加入的语法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</a:t>
            </a:r>
            <a:r>
              <a:rPr lang="en-US" altLang="zh-CN" dirty="0" err="1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removeCla</a:t>
            </a:r>
            <a:r>
              <a:rPr lang="fr-FR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ss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移除元素上的所有类样式</a:t>
            </a:r>
            <a:endParaRPr lang="fr-FR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077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教师根据班级学员完成作业的情况，填写本页表格数据。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1947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7300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7154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72A0CB-8991-4FAD-B322-53A33DDCEA17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79121D-A632-4581-A8BB-1106BF856CEB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</a:p>
          <a:p>
            <a:r>
              <a:rPr lang="zh-CN" altLang="en-US" dirty="0" smtClean="0"/>
              <a:t>简单介绍各个方法的用法，通过示例讲解让学员理解和掌握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40E5E8-D088-4842-B015-070A48D97762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不少于</a:t>
            </a:r>
            <a:r>
              <a:rPr lang="en-US" altLang="zh-CN" smtClean="0">
                <a:ea typeface="宋体" panose="02010600030101010101" pitchFamily="2" charset="-122"/>
              </a:rPr>
              <a:t>4</a:t>
            </a:r>
            <a:r>
              <a:rPr lang="zh-CN" altLang="en-US" smtClean="0">
                <a:ea typeface="宋体" panose="02010600030101010101" pitchFamily="2" charset="-122"/>
              </a:rPr>
              <a:t>道题，其中至少包含一道简述题，主要了解学员对重要知识点的理解程度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0BF157-06B5-475B-8C82-64F6153EAFD0}" type="slidenum">
              <a:rPr lang="zh-CN" altLang="en-US" smtClean="0"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F86E28-65EC-4422-B97E-9104403699F0}" type="slidenum">
              <a:rPr lang="zh-CN" altLang="en-US" smtClean="0">
                <a:latin typeface="Calibri" panose="020F0502020204030204" pitchFamily="34" charset="0"/>
              </a:rPr>
              <a:t>48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回顾：上次课的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</a:p>
          <a:p>
            <a:r>
              <a:rPr lang="zh-CN" altLang="en-US" dirty="0" smtClean="0"/>
              <a:t>该页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学员只需大致了解即可，无需详细解释各种名词及概念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C61CE7-EF3D-4155-8F5E-99FEB28F01CB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简单介绍节点操作的分类，目录页面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4383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查找节点前面章节已讲，简述即可</a:t>
            </a:r>
            <a:endParaRPr lang="en-US" altLang="zh-CN" dirty="0" smtClean="0"/>
          </a:p>
          <a:p>
            <a:r>
              <a:rPr lang="zh-CN" altLang="en-US" dirty="0" smtClean="0"/>
              <a:t>重点讲解</a:t>
            </a:r>
            <a:r>
              <a:rPr lang="en-US" altLang="zh-CN" dirty="0" smtClean="0"/>
              <a:t>$(html)</a:t>
            </a:r>
            <a:r>
              <a:rPr lang="zh-CN" altLang="en-US" dirty="0" smtClean="0"/>
              <a:t>这种方式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E7B76C-32B3-4D13-9875-ECCF57337D4D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</a:p>
          <a:p>
            <a:r>
              <a:rPr lang="zh-CN" altLang="en-US" dirty="0" smtClean="0"/>
              <a:t>对照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简单讲解，使用演示案例时再详细讲解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4B814A-C252-4C25-B07E-CD64D80C1AAB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</a:p>
          <a:p>
            <a:r>
              <a:rPr lang="zh-CN" altLang="en-US" dirty="0" smtClean="0"/>
              <a:t>对照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简单讲解，都讲解完毕后使用演示案例时再详细讲解</a:t>
            </a: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0E8706-3B0D-457E-88D5-D7A02CEF73A6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有图标页面分级内容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03"/>
          <a:stretch>
            <a:fillRect/>
          </a:stretch>
        </p:blipFill>
        <p:spPr>
          <a:xfrm>
            <a:off x="0" y="16160"/>
            <a:ext cx="9144001" cy="129303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914400" y="279496"/>
            <a:ext cx="7762056" cy="413200"/>
          </a:xfrm>
        </p:spPr>
        <p:txBody>
          <a:bodyPr>
            <a:noAutofit/>
          </a:bodyPr>
          <a:lstStyle>
            <a:lvl1pPr algn="r">
              <a:defRPr sz="2800" b="1">
                <a:solidFill>
                  <a:srgbClr val="0B7D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4320480"/>
          </a:xfrm>
        </p:spPr>
        <p:txBody>
          <a:bodyPr>
            <a:noAutofit/>
          </a:bodyPr>
          <a:lstStyle>
            <a:lvl1pPr marL="342900" indent="-342900">
              <a:lnSpc>
                <a:spcPct val="120000"/>
              </a:lnSpc>
              <a:buClr>
                <a:srgbClr val="0B7DB2"/>
              </a:buClr>
              <a:buFont typeface="Wingdings" panose="05000000000000000000" pitchFamily="2" charset="2"/>
              <a:buChar char="u"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39750" indent="-274955">
              <a:lnSpc>
                <a:spcPct val="12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805180" indent="-265430">
              <a:lnSpc>
                <a:spcPct val="120000"/>
              </a:lnSpc>
              <a:buSzPct val="90000"/>
              <a:buFont typeface="Wingdings" panose="05000000000000000000" pitchFamily="2" charset="2"/>
              <a:buChar char="u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079500" indent="-274955">
              <a:lnSpc>
                <a:spcPct val="120000"/>
              </a:lnSpc>
              <a:buFont typeface="Wingdings" panose="05000000000000000000" pitchFamily="2" charset="2"/>
              <a:buChar char="u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33333333333333</a:t>
            </a:r>
          </a:p>
          <a:p>
            <a:pPr lvl="2"/>
            <a:r>
              <a:rPr lang="en-US" altLang="zh-CN" dirty="0" smtClean="0"/>
              <a:t>444444444444444</a:t>
            </a:r>
          </a:p>
          <a:p>
            <a:pPr lvl="3"/>
            <a:r>
              <a:rPr lang="en-US" altLang="zh-CN" dirty="0" smtClean="0"/>
              <a:t>555555555555</a:t>
            </a:r>
          </a:p>
          <a:p>
            <a:pPr lvl="2"/>
            <a:endParaRPr lang="zh-CN" altLang="en-US" dirty="0" smtClean="0"/>
          </a:p>
        </p:txBody>
      </p:sp>
      <p:sp>
        <p:nvSpPr>
          <p:cNvPr id="8" name="TextBox 43"/>
          <p:cNvSpPr txBox="1"/>
          <p:nvPr userDrawn="1"/>
        </p:nvSpPr>
        <p:spPr>
          <a:xfrm>
            <a:off x="461144" y="6391488"/>
            <a:ext cx="23106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北大青鸟文教集团研究院 出品</a:t>
            </a:r>
            <a:endParaRPr lang="zh-CN" altLang="en-US" sz="12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PT封底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" y="5143500"/>
            <a:ext cx="9144000" cy="1714500"/>
          </a:xfrm>
          <a:prstGeom prst="rect">
            <a:avLst/>
          </a:prstGeom>
        </p:spPr>
      </p:pic>
      <p:sp>
        <p:nvSpPr>
          <p:cNvPr id="11" name="TextBox 4"/>
          <p:cNvSpPr txBox="1">
            <a:spLocks noChangeArrowheads="1"/>
          </p:cNvSpPr>
          <p:nvPr userDrawn="1"/>
        </p:nvSpPr>
        <p:spPr bwMode="auto">
          <a:xfrm>
            <a:off x="2635250" y="5387073"/>
            <a:ext cx="3881120" cy="4181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北大青鸟文教集团研究院 出品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6310" y="2595245"/>
            <a:ext cx="7139305" cy="1529080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2068195" y="349250"/>
            <a:ext cx="0" cy="193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" name="图片 18" descr="BCSP LOGO横版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108200" y="128270"/>
            <a:ext cx="1017905" cy="55689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2030" y="2595245"/>
            <a:ext cx="7139305" cy="152908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4668" y="248312"/>
            <a:ext cx="1823523" cy="3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/55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8.b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bmp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bmp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4.bmp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bmp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3.bmp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4.bmp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45.bmp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9.png"/><Relationship Id="rId7" Type="http://schemas.openxmlformats.org/officeDocument/2006/relationships/image" Target="../media/image48.b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51.bmp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D:\马家自留地（重要啊，切误删啊）\06.ACCP\ACCP9\水晶按钮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329" y="1907185"/>
            <a:ext cx="1687975" cy="50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图片 53" descr="PPT封面素材-0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3655" y="1711325"/>
            <a:ext cx="6269990" cy="512318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044315" y="2562860"/>
            <a:ext cx="4497705" cy="412115"/>
          </a:xfrm>
          <a:prstGeom prst="rect">
            <a:avLst/>
          </a:prstGeom>
          <a:solidFill>
            <a:srgbClr val="595959"/>
          </a:solidFill>
          <a:ln cmpd="sng">
            <a:noFill/>
            <a:headEnd type="none"/>
            <a:tailEnd type="triangle"/>
          </a:ln>
          <a:effectLst/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17" name="Group 6"/>
          <p:cNvGrpSpPr/>
          <p:nvPr/>
        </p:nvGrpSpPr>
        <p:grpSpPr>
          <a:xfrm flipH="1">
            <a:off x="-511175" y="3190240"/>
            <a:ext cx="6083935" cy="4609465"/>
            <a:chOff x="3943629" y="1765230"/>
            <a:chExt cx="8733041" cy="6614959"/>
          </a:xfrm>
        </p:grpSpPr>
        <p:sp>
          <p:nvSpPr>
            <p:cNvPr id="18" name="Donut 7"/>
            <p:cNvSpPr/>
            <p:nvPr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9" name="Donut 8"/>
            <p:cNvSpPr/>
            <p:nvPr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0" name="Donut 9"/>
            <p:cNvSpPr/>
            <p:nvPr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1" name="Donut 10"/>
            <p:cNvSpPr/>
            <p:nvPr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2" name="Donut 11"/>
            <p:cNvSpPr/>
            <p:nvPr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3" name="Oval 12"/>
            <p:cNvSpPr/>
            <p:nvPr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13"/>
            <p:cNvSpPr/>
            <p:nvPr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Donut 14"/>
            <p:cNvSpPr/>
            <p:nvPr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15"/>
            <p:cNvSpPr/>
            <p:nvPr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val 16"/>
            <p:cNvSpPr/>
            <p:nvPr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17"/>
            <p:cNvSpPr/>
            <p:nvPr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Donut 18"/>
            <p:cNvSpPr/>
            <p:nvPr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0" name="Donut 19"/>
            <p:cNvSpPr/>
            <p:nvPr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1" name="Donut 20"/>
            <p:cNvSpPr/>
            <p:nvPr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2" name="Donut 21"/>
            <p:cNvSpPr/>
            <p:nvPr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val 22"/>
            <p:cNvSpPr/>
            <p:nvPr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23"/>
            <p:cNvSpPr/>
            <p:nvPr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24"/>
            <p:cNvSpPr/>
            <p:nvPr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25"/>
            <p:cNvSpPr/>
            <p:nvPr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Donut 26"/>
            <p:cNvSpPr/>
            <p:nvPr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8" name="Donut 27"/>
            <p:cNvSpPr/>
            <p:nvPr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9" name="Oval 28"/>
            <p:cNvSpPr/>
            <p:nvPr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Donut 29"/>
            <p:cNvSpPr/>
            <p:nvPr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1" name="Donut 30"/>
            <p:cNvSpPr/>
            <p:nvPr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2" name="Donut 31"/>
            <p:cNvSpPr/>
            <p:nvPr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3" name="Oval 32"/>
            <p:cNvSpPr/>
            <p:nvPr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Oval 33"/>
            <p:cNvSpPr/>
            <p:nvPr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34"/>
            <p:cNvSpPr/>
            <p:nvPr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236296" y="2570227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第十一章 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38778" y="2994849"/>
            <a:ext cx="4461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   </a:t>
            </a:r>
            <a:r>
              <a:rPr lang="en-US" dirty="0" err="1"/>
              <a:t>jQuery</a:t>
            </a:r>
            <a:r>
              <a:rPr lang="zh-CN" altLang="en-US" dirty="0"/>
              <a:t>操作</a:t>
            </a:r>
            <a:r>
              <a:rPr lang="en-US" dirty="0"/>
              <a:t>DOM</a:t>
            </a:r>
            <a:endParaRPr dirty="0"/>
          </a:p>
        </p:txBody>
      </p:sp>
      <p:sp>
        <p:nvSpPr>
          <p:cNvPr id="51" name="矩形 16"/>
          <p:cNvSpPr>
            <a:spLocks noChangeArrowheads="1"/>
          </p:cNvSpPr>
          <p:nvPr/>
        </p:nvSpPr>
        <p:spPr bwMode="auto">
          <a:xfrm>
            <a:off x="6939197" y="1944571"/>
            <a:ext cx="1453961" cy="4308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61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j-lt"/>
              </a:rPr>
              <a:t>第二学期</a:t>
            </a:r>
            <a:endParaRPr lang="zh-CN" altLang="zh-CN" sz="22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+mj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068195" y="349250"/>
            <a:ext cx="0" cy="193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" name="图片 32" descr="BCSP字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10355" y="1711960"/>
            <a:ext cx="2740025" cy="914400"/>
          </a:xfrm>
          <a:prstGeom prst="rect">
            <a:avLst/>
          </a:prstGeom>
        </p:spPr>
      </p:pic>
      <p:pic>
        <p:nvPicPr>
          <p:cNvPr id="10" name="图片 9" descr="BCSP LOGO横版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8200" y="139065"/>
            <a:ext cx="1017905" cy="556895"/>
          </a:xfrm>
          <a:prstGeom prst="rect">
            <a:avLst/>
          </a:prstGeom>
        </p:spPr>
      </p:pic>
      <p:sp>
        <p:nvSpPr>
          <p:cNvPr id="48" name="TextBox 43"/>
          <p:cNvSpPr txBox="1"/>
          <p:nvPr/>
        </p:nvSpPr>
        <p:spPr>
          <a:xfrm>
            <a:off x="5076056" y="5710360"/>
            <a:ext cx="3606800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北大青鸟文教集团研究院 出品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68" y="248312"/>
            <a:ext cx="1823523" cy="3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查找节点与</a:t>
            </a:r>
            <a:r>
              <a:rPr dirty="0" err="1" smtClean="0"/>
              <a:t>创建节点</a:t>
            </a:r>
            <a:r>
              <a:rPr lang="en-US" dirty="0" smtClean="0"/>
              <a:t> 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工厂函数 </a:t>
            </a:r>
            <a:r>
              <a:rPr lang="en-US" dirty="0" smtClean="0"/>
              <a:t>$() </a:t>
            </a:r>
            <a:r>
              <a:rPr lang="zh-CN" altLang="en-US" dirty="0" smtClean="0"/>
              <a:t>可用于获取或创建节点</a:t>
            </a:r>
            <a:endParaRPr lang="en-US" altLang="zh-CN" dirty="0" smtClean="0"/>
          </a:p>
          <a:p>
            <a:pPr lvl="1"/>
            <a:r>
              <a:rPr lang="en-US" dirty="0" smtClean="0"/>
              <a:t>$(selector)</a:t>
            </a:r>
            <a:r>
              <a:rPr lang="zh-CN" altLang="en-US" dirty="0" smtClean="0"/>
              <a:t>：通过选择器获取节点</a:t>
            </a:r>
            <a:endParaRPr lang="en-US" altLang="zh-CN" dirty="0" smtClean="0"/>
          </a:p>
          <a:p>
            <a:pPr lvl="1"/>
            <a:r>
              <a:rPr lang="en-US" dirty="0" smtClean="0"/>
              <a:t>$(element)</a:t>
            </a:r>
            <a:r>
              <a:rPr lang="zh-CN" altLang="en-US" dirty="0" smtClean="0"/>
              <a:t>：把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节点转化成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节点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$(html)</a:t>
            </a:r>
            <a:r>
              <a:rPr lang="zh-CN" altLang="en-US" dirty="0" smtClean="0"/>
              <a:t>：使用</a:t>
            </a:r>
            <a:r>
              <a:rPr lang="en-US" dirty="0" smtClean="0"/>
              <a:t>HTML</a:t>
            </a:r>
            <a:r>
              <a:rPr lang="zh-CN" altLang="en-US" dirty="0" smtClean="0"/>
              <a:t>字符串创建</a:t>
            </a:r>
            <a:r>
              <a:rPr lang="en-US" dirty="0" err="1" smtClean="0"/>
              <a:t>jQuery</a:t>
            </a:r>
            <a:r>
              <a:rPr lang="zh-CN" altLang="en-US" dirty="0" smtClean="0"/>
              <a:t>节点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1319953" y="3241143"/>
            <a:ext cx="6457578" cy="138382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function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//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查找节点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console.log( 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$("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li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})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2" name="Picture 2" descr="D:\works\Accp 9\JsEs6Jq\Chapter11截图\图11.3 查找所有li元素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25"/>
          <a:stretch/>
        </p:blipFill>
        <p:spPr bwMode="auto">
          <a:xfrm>
            <a:off x="6051512" y="2708920"/>
            <a:ext cx="2840968" cy="1694215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331640" y="4704585"/>
            <a:ext cx="6457578" cy="167674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function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//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创建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节点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li1 = </a:t>
            </a: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$("&lt;li&gt;</a:t>
            </a:r>
            <a:r>
              <a:rPr lang="zh-CN" altLang="en-US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大头儿子</a:t>
            </a: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&lt;/li&gt;")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li2 = </a:t>
            </a: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$("&lt;li&gt;</a:t>
            </a:r>
            <a:r>
              <a:rPr lang="zh-CN" altLang="en-US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小魔仙</a:t>
            </a: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&lt;/li&gt;")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})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5" name="图片 14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708920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7" name="组合 6"/>
          <p:cNvGrpSpPr/>
          <p:nvPr/>
        </p:nvGrpSpPr>
        <p:grpSpPr>
          <a:xfrm>
            <a:off x="3347864" y="6237312"/>
            <a:ext cx="4523402" cy="428625"/>
            <a:chOff x="1509666" y="6000750"/>
            <a:chExt cx="4523402" cy="428625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 bwMode="auto">
            <a:xfrm>
              <a:off x="2191191" y="6051698"/>
              <a:ext cx="3748142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：查找节点与创建节点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查找节点与创建节点 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432048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创建节点后运行程序，页面没有任何变化？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所</a:t>
            </a:r>
            <a:r>
              <a:rPr lang="zh-CN" altLang="en-US" dirty="0"/>
              <a:t>创建的节点还未</a:t>
            </a:r>
            <a:r>
              <a:rPr lang="zh-CN" altLang="en-US" dirty="0" smtClean="0"/>
              <a:t>真正插入</a:t>
            </a:r>
            <a:r>
              <a:rPr lang="zh-CN" altLang="en-US" dirty="0"/>
              <a:t>到</a:t>
            </a:r>
            <a:r>
              <a:rPr lang="en-US" altLang="zh-CN" dirty="0"/>
              <a:t>DOM</a:t>
            </a:r>
            <a:r>
              <a:rPr lang="zh-CN" altLang="en-US" dirty="0"/>
              <a:t>文档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 descr="问题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7" name="图片 6" descr="分析-new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844824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69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插入节点</a:t>
            </a:r>
            <a:r>
              <a:rPr lang="en-US" dirty="0" smtClean="0"/>
              <a:t> 2-1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元素内部插入子节点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90358"/>
              </p:ext>
            </p:extLst>
          </p:nvPr>
        </p:nvGraphicFramePr>
        <p:xfrm>
          <a:off x="1318814" y="1628800"/>
          <a:ext cx="7116904" cy="33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082"/>
                <a:gridCol w="4799822"/>
              </a:tblGrid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语法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功能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append(content)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A).append(B)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表示将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追加到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A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如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：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$("ul").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append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($newNode1);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appendTo(target)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A).appendTo(B)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表示把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A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追加到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如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：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$newNode1.appendTo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("ul");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prepend(content)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A). prepend (B)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表示将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前置插入到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A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如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：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$("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ul"). prepend 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($newNode1);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prependTo(target)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$(A). prependTo (B)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表示将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A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前置插入到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如：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$newNode1. 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prependTo ("ul");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331640" y="2304257"/>
            <a:ext cx="2893690" cy="197063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创建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节点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li1 = $("&lt;li&gt;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大头儿子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&lt;/li&gt;");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li2 = $("&lt;li&gt;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小魔仙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&lt;/li&gt;");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插入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节点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$("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").append(li1);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$("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").prepend(li2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146" name="Picture 2" descr="D:\works\Accp 9\JsEs6Jq\Chapter11截图\图11.4 内部插入节点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322791"/>
            <a:ext cx="2906808" cy="1970305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391781" y="3639606"/>
            <a:ext cx="1812067" cy="28803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Line 24"/>
          <p:cNvSpPr>
            <a:spLocks noChangeShapeType="1"/>
          </p:cNvSpPr>
          <p:nvPr/>
        </p:nvSpPr>
        <p:spPr bwMode="auto">
          <a:xfrm>
            <a:off x="3203848" y="3783622"/>
            <a:ext cx="2016224" cy="327184"/>
          </a:xfrm>
          <a:prstGeom prst="line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5220072" y="4005064"/>
            <a:ext cx="1258689" cy="269824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390948" y="3957770"/>
            <a:ext cx="1812067" cy="28803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 flipV="1">
            <a:off x="3203015" y="3190230"/>
            <a:ext cx="2016224" cy="911555"/>
          </a:xfrm>
          <a:prstGeom prst="line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19239" y="2994786"/>
            <a:ext cx="1258689" cy="2834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347864" y="6237312"/>
            <a:ext cx="4523402" cy="428625"/>
            <a:chOff x="1509666" y="6000750"/>
            <a:chExt cx="4523402" cy="428625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2800332" y="6051698"/>
              <a:ext cx="2529859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：插入节点</a:t>
              </a:r>
            </a:p>
          </p:txBody>
        </p:sp>
      </p:grpSp>
      <p:pic>
        <p:nvPicPr>
          <p:cNvPr id="26" name="图片 25" descr="示例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1656185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53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插入节点</a:t>
            </a:r>
            <a:r>
              <a:rPr lang="en-US" dirty="0" smtClean="0"/>
              <a:t> 2-2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元素外部插入同辈节点</a:t>
            </a: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092671"/>
              </p:ext>
            </p:extLst>
          </p:nvPr>
        </p:nvGraphicFramePr>
        <p:xfrm>
          <a:off x="1319282" y="1628800"/>
          <a:ext cx="7141150" cy="33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622"/>
                <a:gridCol w="4752528"/>
              </a:tblGrid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语法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功能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after(content)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$(A).after (B)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表示将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插入到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A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之后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如：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$("ul").after($newNode1);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insertAfter(target)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$(A). insertAfter (B)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表示将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A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插入到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之后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如：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$newNode1.insertAfter("ul");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before(content)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$(A). before (B)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表示将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插入至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A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之前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如：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$("ul").before($newNode1);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insertBefore(target)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$(A). insertBefore (B)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表示将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A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插入到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之前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如：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$newNode1.insertBefore("ul");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3347864" y="6237312"/>
            <a:ext cx="4523402" cy="428625"/>
            <a:chOff x="1509666" y="6000750"/>
            <a:chExt cx="4523402" cy="428625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2800332" y="6051698"/>
              <a:ext cx="2529859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：插入节点</a:t>
              </a:r>
            </a:p>
          </p:txBody>
        </p:sp>
      </p:grp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331640" y="2304257"/>
            <a:ext cx="2893690" cy="198298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创建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节点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li1 = $("&lt;li&gt;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大头儿子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&lt;/li&gt;");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li2 = $("&lt;li&gt;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小魔仙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&lt;/li&gt;");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插入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节点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$("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").after(li1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$("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").before(li2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4112" y="2322791"/>
            <a:ext cx="2062184" cy="1970305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391781" y="3632667"/>
            <a:ext cx="1812067" cy="28803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3203015" y="3776683"/>
            <a:ext cx="2017057" cy="334123"/>
          </a:xfrm>
          <a:prstGeom prst="line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5220072" y="4017421"/>
            <a:ext cx="1258689" cy="269824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1390948" y="3970127"/>
            <a:ext cx="1812067" cy="28803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V="1">
            <a:off x="3203847" y="3113756"/>
            <a:ext cx="2015391" cy="997050"/>
          </a:xfrm>
          <a:prstGeom prst="line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5219239" y="2830356"/>
            <a:ext cx="1258689" cy="2834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7" name="图片 26" descr="示例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1656185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25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3" grpId="0" animBg="1"/>
      <p:bldP spid="24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432048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 err="1" smtClean="0"/>
              <a:t>jQuery</a:t>
            </a:r>
            <a:r>
              <a:rPr lang="zh-CN" altLang="en-US" dirty="0" smtClean="0"/>
              <a:t>中删除</a:t>
            </a:r>
            <a:r>
              <a:rPr lang="zh-CN" altLang="en-US" dirty="0"/>
              <a:t>节点的方法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删除节点</a:t>
            </a:r>
            <a:r>
              <a:rPr lang="en-US" dirty="0" smtClean="0"/>
              <a:t> </a:t>
            </a:r>
            <a:r>
              <a:rPr lang="en-US" altLang="zh-CN" dirty="0" smtClean="0"/>
              <a:t>2-1</a:t>
            </a:r>
            <a:endParaRPr dirty="0"/>
          </a:p>
        </p:txBody>
      </p:sp>
      <p:pic>
        <p:nvPicPr>
          <p:cNvPr id="27" name="图片 26" descr="语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22" name="组合 21"/>
          <p:cNvGrpSpPr/>
          <p:nvPr/>
        </p:nvGrpSpPr>
        <p:grpSpPr>
          <a:xfrm>
            <a:off x="3347864" y="6240735"/>
            <a:ext cx="4523402" cy="428625"/>
            <a:chOff x="1509666" y="6000750"/>
            <a:chExt cx="4523402" cy="428625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2800332" y="6051698"/>
              <a:ext cx="2529859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：删除节点</a:t>
              </a:r>
            </a:p>
          </p:txBody>
        </p:sp>
      </p:grpSp>
      <p:sp>
        <p:nvSpPr>
          <p:cNvPr id="43" name="内容占位符 2"/>
          <p:cNvSpPr txBox="1">
            <a:spLocks/>
          </p:cNvSpPr>
          <p:nvPr/>
        </p:nvSpPr>
        <p:spPr>
          <a:xfrm>
            <a:off x="914400" y="1124744"/>
            <a:ext cx="7041976" cy="561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rgbClr val="0B7DB2"/>
              </a:buClr>
              <a:buFont typeface="Wingdings" panose="05000000000000000000" pitchFamily="2" charset="2"/>
              <a:buChar char="u"/>
              <a:defRPr sz="20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39750" indent="-27495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805180" indent="-26543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u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079500" indent="-27495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pPr lvl="1"/>
            <a:r>
              <a:rPr lang="zh-CN" altLang="en-US" dirty="0" smtClean="0"/>
              <a:t>删除整个节点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1"/>
            <a:r>
              <a:rPr lang="zh-CN" altLang="en-US" dirty="0" smtClean="0"/>
              <a:t>删除整个节点，</a:t>
            </a:r>
            <a:r>
              <a:rPr lang="zh-CN" altLang="en-US" dirty="0" smtClean="0">
                <a:solidFill>
                  <a:srgbClr val="C00000"/>
                </a:solidFill>
              </a:rPr>
              <a:t>保留元素的事件、数据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3"/>
            <a:endParaRPr lang="en-US" altLang="zh-CN" dirty="0" smtClean="0"/>
          </a:p>
          <a:p>
            <a:pPr lvl="3"/>
            <a:endParaRPr lang="zh-CN" altLang="en-US" dirty="0" smtClean="0"/>
          </a:p>
          <a:p>
            <a:pPr lvl="3"/>
            <a:endParaRPr lang="en-US" altLang="zh-CN" dirty="0" smtClean="0"/>
          </a:p>
          <a:p>
            <a:pPr lvl="3"/>
            <a:endParaRPr lang="en-US" altLang="zh-CN" dirty="0" smtClean="0"/>
          </a:p>
          <a:p>
            <a:r>
              <a:rPr lang="zh-CN" altLang="en-US" dirty="0" smtClean="0"/>
              <a:t>删除“</a:t>
            </a:r>
            <a:r>
              <a:rPr lang="en-US" altLang="zh-CN" dirty="0" smtClean="0"/>
              <a:t>&lt;li&gt;</a:t>
            </a:r>
            <a:r>
              <a:rPr lang="zh-CN" altLang="en-US" dirty="0" smtClean="0"/>
              <a:t>阿拉蕾</a:t>
            </a:r>
            <a:r>
              <a:rPr lang="en-US" altLang="zh-CN" dirty="0"/>
              <a:t>&lt;/li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”元素</a:t>
            </a:r>
            <a:endParaRPr lang="en-US" altLang="zh-CN" dirty="0" smtClean="0"/>
          </a:p>
          <a:p>
            <a:pPr lvl="1"/>
            <a:r>
              <a:rPr lang="zh-CN" altLang="en-US" dirty="0"/>
              <a:t>分别使用</a:t>
            </a:r>
            <a:r>
              <a:rPr lang="en-US" altLang="zh-CN" dirty="0"/>
              <a:t>remove()</a:t>
            </a:r>
            <a:r>
              <a:rPr lang="zh-CN" altLang="en-US" dirty="0"/>
              <a:t>方法和</a:t>
            </a:r>
            <a:r>
              <a:rPr lang="en-US" altLang="zh-CN" dirty="0"/>
              <a:t>detach()</a:t>
            </a:r>
            <a:r>
              <a:rPr lang="zh-CN" altLang="en-US" dirty="0" smtClean="0"/>
              <a:t>方法实现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</a:t>
            </a:r>
            <a:r>
              <a:rPr lang="en-US" altLang="zh-CN" dirty="0" smtClean="0"/>
              <a:t>remove</a:t>
            </a:r>
            <a:r>
              <a:rPr lang="en-US" altLang="zh-CN" dirty="0"/>
              <a:t>()</a:t>
            </a:r>
            <a:r>
              <a:rPr lang="zh-CN" altLang="en-US" dirty="0"/>
              <a:t>方法和</a:t>
            </a:r>
            <a:r>
              <a:rPr lang="en-US" altLang="zh-CN" dirty="0"/>
              <a:t>detach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方法的异同</a:t>
            </a:r>
            <a:endParaRPr lang="en-US" altLang="zh-CN" dirty="0" smtClean="0"/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1331913" y="1988840"/>
            <a:ext cx="6408440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</a:t>
            </a:r>
            <a:r>
              <a:rPr lang="fr-FR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remove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[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selector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] 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1331913" y="2996952"/>
            <a:ext cx="6408440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selector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).</a:t>
            </a:r>
            <a:r>
              <a:rPr lang="fr-FR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detach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selector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] 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171" name="Picture 3" descr="D:\works\Accp 9\JsEs6Jq\Chapter11截图\图11.6 删除节点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992" y="4149080"/>
            <a:ext cx="2080721" cy="1725476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图片 43" descr="示例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3610087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19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432048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 err="1" smtClean="0"/>
              <a:t>jQuery</a:t>
            </a:r>
            <a:r>
              <a:rPr lang="zh-CN" altLang="en-US" dirty="0" smtClean="0"/>
              <a:t>中删除</a:t>
            </a:r>
            <a:r>
              <a:rPr lang="zh-CN" altLang="en-US" dirty="0"/>
              <a:t>节点的方法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2" name="内容占位符 2"/>
          <p:cNvSpPr txBox="1">
            <a:spLocks/>
          </p:cNvSpPr>
          <p:nvPr/>
        </p:nvSpPr>
        <p:spPr>
          <a:xfrm>
            <a:off x="914400" y="1124744"/>
            <a:ext cx="7402016" cy="561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rgbClr val="0B7DB2"/>
              </a:buClr>
              <a:buFont typeface="Wingdings" panose="05000000000000000000" pitchFamily="2" charset="2"/>
              <a:buChar char="u"/>
              <a:defRPr sz="20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39750" indent="-27495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805180" indent="-26543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u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079500" indent="-27495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pPr lvl="1"/>
            <a:r>
              <a:rPr lang="zh-CN" altLang="en-US" dirty="0" smtClean="0"/>
              <a:t>清空节点内容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清空</a:t>
            </a:r>
            <a:r>
              <a:rPr lang="en-US" altLang="zh-CN" dirty="0" err="1" smtClean="0"/>
              <a:t>ul</a:t>
            </a:r>
            <a:r>
              <a:rPr lang="zh-CN" altLang="en-US" dirty="0" smtClean="0"/>
              <a:t>元素中第三个</a:t>
            </a:r>
            <a:r>
              <a:rPr lang="en-US" altLang="zh-CN" dirty="0" smtClean="0"/>
              <a:t>li</a:t>
            </a:r>
            <a:r>
              <a:rPr lang="zh-CN" altLang="en-US" dirty="0" smtClean="0"/>
              <a:t>元素的内容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删除节点</a:t>
            </a:r>
            <a:r>
              <a:rPr lang="en-US" dirty="0" smtClean="0"/>
              <a:t> </a:t>
            </a:r>
            <a:r>
              <a:rPr lang="en-US" altLang="zh-CN" dirty="0" smtClean="0"/>
              <a:t>2-2</a:t>
            </a:r>
            <a:endParaRPr dirty="0"/>
          </a:p>
        </p:txBody>
      </p:sp>
      <p:pic>
        <p:nvPicPr>
          <p:cNvPr id="27" name="图片 26" descr="语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22" name="组合 21"/>
          <p:cNvGrpSpPr/>
          <p:nvPr/>
        </p:nvGrpSpPr>
        <p:grpSpPr>
          <a:xfrm>
            <a:off x="3347864" y="6240735"/>
            <a:ext cx="4523402" cy="428625"/>
            <a:chOff x="1509666" y="6000750"/>
            <a:chExt cx="4523402" cy="428625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2800332" y="6051698"/>
              <a:ext cx="2529859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：删除节点</a:t>
              </a:r>
            </a:p>
          </p:txBody>
        </p:sp>
      </p:grp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1331913" y="1988840"/>
            <a:ext cx="6408440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$(selector).</a:t>
            </a:r>
            <a:r>
              <a:rPr lang="fr-FR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empty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();</a:t>
            </a:r>
          </a:p>
        </p:txBody>
      </p:sp>
      <p:pic>
        <p:nvPicPr>
          <p:cNvPr id="7170" name="Picture 2" descr="D:\works\Accp 9\JsEs6Jq\Chapter11截图\图11.8 清空节点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140968"/>
            <a:ext cx="2425815" cy="2019821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图片 43" descr="示例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2612198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81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复制节点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endParaRPr lang="zh-CN" altLang="en-US" dirty="0"/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1331912" y="1268760"/>
            <a:ext cx="6480447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clone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[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true|false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] )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5" name="图片 24" descr="语法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3349658" y="1350292"/>
            <a:ext cx="1119094" cy="32441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Line 24"/>
          <p:cNvSpPr>
            <a:spLocks noChangeShapeType="1"/>
          </p:cNvSpPr>
          <p:nvPr/>
        </p:nvSpPr>
        <p:spPr bwMode="auto">
          <a:xfrm>
            <a:off x="4471134" y="1674709"/>
            <a:ext cx="1458190" cy="386139"/>
          </a:xfrm>
          <a:prstGeom prst="line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37" name="AutoShape 22"/>
          <p:cNvSpPr>
            <a:spLocks noChangeArrowheads="1"/>
          </p:cNvSpPr>
          <p:nvPr/>
        </p:nvSpPr>
        <p:spPr bwMode="auto">
          <a:xfrm>
            <a:off x="5929323" y="1921823"/>
            <a:ext cx="2570648" cy="715089"/>
          </a:xfrm>
          <a:prstGeom prst="roundRect">
            <a:avLst>
              <a:gd name="adj" fmla="val 16667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是否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复制元素的事件和数据，默认为 </a:t>
            </a:r>
            <a:r>
              <a:rPr lang="en-US" altLang="zh-CN" b="1" kern="0" dirty="0" smtClean="0">
                <a:solidFill>
                  <a:srgbClr val="FFC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false</a:t>
            </a:r>
            <a:endParaRPr lang="zh-CN" altLang="en-US" b="1" kern="0" dirty="0">
              <a:solidFill>
                <a:srgbClr val="FFC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347864" y="6240735"/>
            <a:ext cx="4523402" cy="428625"/>
            <a:chOff x="1509666" y="6000750"/>
            <a:chExt cx="4523402" cy="428625"/>
          </a:xfrm>
        </p:grpSpPr>
        <p:sp>
          <p:nvSpPr>
            <p:cNvPr id="39" name="圆角矩形 38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0" name="圆角矩形 39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4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 bwMode="auto">
            <a:xfrm>
              <a:off x="2800332" y="6051698"/>
              <a:ext cx="2529859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：复制节点</a:t>
              </a:r>
            </a:p>
          </p:txBody>
        </p:sp>
      </p:grpSp>
      <p:pic>
        <p:nvPicPr>
          <p:cNvPr id="44" name="图片 43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420888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45" name="AutoShape 6"/>
          <p:cNvSpPr>
            <a:spLocks noChangeArrowheads="1"/>
          </p:cNvSpPr>
          <p:nvPr/>
        </p:nvSpPr>
        <p:spPr bwMode="auto">
          <a:xfrm>
            <a:off x="1331640" y="3068960"/>
            <a:ext cx="6457578" cy="212642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……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$("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li:eq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(0)").clone(true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           .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appendTo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(".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animationList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");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$("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li:eq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(0)").clone(false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           .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appendTo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(".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animationList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");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……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06"/>
          <a:stretch/>
        </p:blipFill>
        <p:spPr bwMode="auto">
          <a:xfrm>
            <a:off x="6816899" y="3212976"/>
            <a:ext cx="2219597" cy="2925315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18"/>
          <p:cNvSpPr>
            <a:spLocks noChangeArrowheads="1"/>
          </p:cNvSpPr>
          <p:nvPr/>
        </p:nvSpPr>
        <p:spPr bwMode="auto">
          <a:xfrm>
            <a:off x="1391781" y="3429000"/>
            <a:ext cx="4332347" cy="62335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Line 24"/>
          <p:cNvSpPr>
            <a:spLocks noChangeShapeType="1"/>
          </p:cNvSpPr>
          <p:nvPr/>
        </p:nvSpPr>
        <p:spPr bwMode="auto">
          <a:xfrm>
            <a:off x="5724128" y="3933056"/>
            <a:ext cx="1405606" cy="1262326"/>
          </a:xfrm>
          <a:prstGeom prst="line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49" name="Rectangle 15"/>
          <p:cNvSpPr>
            <a:spLocks noChangeArrowheads="1"/>
          </p:cNvSpPr>
          <p:nvPr/>
        </p:nvSpPr>
        <p:spPr bwMode="auto">
          <a:xfrm>
            <a:off x="7129735" y="5060470"/>
            <a:ext cx="1258689" cy="269824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" name="Rectangle 18"/>
          <p:cNvSpPr>
            <a:spLocks noChangeArrowheads="1"/>
          </p:cNvSpPr>
          <p:nvPr/>
        </p:nvSpPr>
        <p:spPr bwMode="auto">
          <a:xfrm>
            <a:off x="1391781" y="4092312"/>
            <a:ext cx="4332347" cy="598561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" name="Line 24"/>
          <p:cNvSpPr>
            <a:spLocks noChangeShapeType="1"/>
          </p:cNvSpPr>
          <p:nvPr/>
        </p:nvSpPr>
        <p:spPr bwMode="auto">
          <a:xfrm>
            <a:off x="5724127" y="4675632"/>
            <a:ext cx="1405607" cy="819201"/>
          </a:xfrm>
          <a:prstGeom prst="line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7129735" y="5353134"/>
            <a:ext cx="1258689" cy="2834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72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45" grpId="0" animBg="1"/>
      <p:bldP spid="47" grpId="0" animBg="1"/>
      <p:bldP spid="49" grpId="0" animBg="1"/>
      <p:bldP spid="50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替换节点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endParaRPr lang="zh-CN" altLang="en-US" dirty="0"/>
          </a:p>
        </p:txBody>
      </p:sp>
      <p:graphicFrame>
        <p:nvGraphicFramePr>
          <p:cNvPr id="21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44982"/>
              </p:ext>
            </p:extLst>
          </p:nvPr>
        </p:nvGraphicFramePr>
        <p:xfrm>
          <a:off x="1319282" y="1124744"/>
          <a:ext cx="7141150" cy="17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622"/>
                <a:gridCol w="4752528"/>
              </a:tblGrid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语法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功能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replaceWith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(content)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$(A). </a:t>
                      </a:r>
                      <a:r>
                        <a:rPr lang="en-US" altLang="zh-CN" sz="1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replaceWith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(B)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表示用</a:t>
                      </a: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替换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A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replaceAll(target)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$(A). replaceAll (B)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表示用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A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替换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3347864" y="6240735"/>
            <a:ext cx="4523402" cy="428625"/>
            <a:chOff x="1509666" y="6000750"/>
            <a:chExt cx="4523402" cy="428625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2800332" y="6051698"/>
              <a:ext cx="2529859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：替换节点</a:t>
              </a:r>
            </a:p>
          </p:txBody>
        </p:sp>
      </p:grpSp>
      <p:pic>
        <p:nvPicPr>
          <p:cNvPr id="27" name="图片 26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06896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1331640" y="3717032"/>
            <a:ext cx="6457578" cy="14784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……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$("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li:eq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(0)").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replaceWith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("&lt;li&gt;top1: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名侦探柯南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&lt;/li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&gt;");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$("&lt;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li&gt;top2: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阿拉蕾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&lt;/li&gt;").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replaceAll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li:eq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(1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)");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……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17"/>
          <a:stretch/>
        </p:blipFill>
        <p:spPr bwMode="auto">
          <a:xfrm>
            <a:off x="7083043" y="3933056"/>
            <a:ext cx="1953453" cy="2088231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1388606" y="4077072"/>
            <a:ext cx="5559658" cy="305751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>
            <a:off x="6660232" y="4382823"/>
            <a:ext cx="685526" cy="486337"/>
          </a:xfrm>
          <a:prstGeom prst="line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7345759" y="4869160"/>
            <a:ext cx="1546721" cy="197816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1391781" y="4425617"/>
            <a:ext cx="4908411" cy="314506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>
            <a:off x="6300192" y="4689139"/>
            <a:ext cx="1045566" cy="468053"/>
          </a:xfrm>
          <a:prstGeom prst="line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7345759" y="5089816"/>
            <a:ext cx="1258689" cy="21139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85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2" grpId="0" animBg="1"/>
      <p:bldP spid="33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获取和设置</a:t>
            </a:r>
            <a:r>
              <a:rPr lang="zh-CN" altLang="en-US" dirty="0"/>
              <a:t>元素属性</a:t>
            </a:r>
            <a:endParaRPr lang="en-US" altLang="zh-CN" dirty="0"/>
          </a:p>
          <a:p>
            <a:r>
              <a:rPr lang="zh-CN" altLang="en-US" dirty="0"/>
              <a:t>删除元素属性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8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获取</a:t>
            </a:r>
            <a:r>
              <a:rPr lang="zh-CN" altLang="en-US" dirty="0" smtClean="0"/>
              <a:t>和</a:t>
            </a:r>
            <a:r>
              <a:rPr dirty="0" err="1" smtClean="0"/>
              <a:t>设置</a:t>
            </a:r>
            <a:r>
              <a:rPr lang="zh-CN" altLang="en-US" dirty="0" smtClean="0"/>
              <a:t>元素</a:t>
            </a:r>
            <a:r>
              <a:rPr dirty="0" smtClean="0"/>
              <a:t>属性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获取和设置属性值可使用</a:t>
            </a:r>
            <a:r>
              <a:rPr lang="en-US" altLang="zh-CN" dirty="0" err="1" smtClean="0"/>
              <a:t>attr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获取属性值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1"/>
            <a:r>
              <a:rPr lang="zh-CN" altLang="en-US" dirty="0"/>
              <a:t>设置元素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2"/>
            <a:r>
              <a:rPr lang="zh-CN" altLang="en-US" dirty="0"/>
              <a:t>设置单个属性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3"/>
            <a:endParaRPr lang="en-US" altLang="zh-CN" dirty="0"/>
          </a:p>
          <a:p>
            <a:pPr lvl="2"/>
            <a:r>
              <a:rPr lang="zh-CN" altLang="zh-CN" dirty="0"/>
              <a:t>设置多个属性值</a:t>
            </a:r>
            <a:endParaRPr lang="zh-CN" altLang="en-US" dirty="0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2843808" y="1688108"/>
            <a:ext cx="4945410" cy="452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attr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attribute )</a:t>
            </a:r>
          </a:p>
        </p:txBody>
      </p:sp>
      <p:pic>
        <p:nvPicPr>
          <p:cNvPr id="30" name="图片 29" descr="语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3376451" y="2730128"/>
            <a:ext cx="4413039" cy="452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attr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attribute, value )</a:t>
            </a: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1800000" y="3670424"/>
            <a:ext cx="5989490" cy="452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attr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{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attribute:value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attribute:value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 }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8" name="图片 37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349083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9" name="AutoShape 6"/>
          <p:cNvSpPr>
            <a:spLocks noChangeArrowheads="1"/>
          </p:cNvSpPr>
          <p:nvPr/>
        </p:nvSpPr>
        <p:spPr bwMode="auto">
          <a:xfrm>
            <a:off x="1979712" y="4365104"/>
            <a:ext cx="6192688" cy="10801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console.log( $("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").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attr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("class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 ); //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获取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元素的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class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值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$("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h2").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attr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{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id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:"title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",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class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:"title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} ); //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设置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元素的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class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console.log( $("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h2").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attr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("class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 );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66"/>
          <a:stretch/>
        </p:blipFill>
        <p:spPr bwMode="auto">
          <a:xfrm>
            <a:off x="5306916" y="5112122"/>
            <a:ext cx="3729580" cy="1281906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组合 32"/>
          <p:cNvGrpSpPr/>
          <p:nvPr/>
        </p:nvGrpSpPr>
        <p:grpSpPr>
          <a:xfrm>
            <a:off x="3288958" y="6240735"/>
            <a:ext cx="4523402" cy="428625"/>
            <a:chOff x="1509666" y="6000750"/>
            <a:chExt cx="4523402" cy="428625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36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/>
            <p:cNvSpPr txBox="1"/>
            <p:nvPr/>
          </p:nvSpPr>
          <p:spPr bwMode="auto">
            <a:xfrm>
              <a:off x="2191191" y="6051698"/>
              <a:ext cx="3748142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7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：获取与设置元素属性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638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dirty="0" smtClean="0"/>
              <a:t>预习</a:t>
            </a:r>
            <a:r>
              <a:rPr lang="zh-CN" dirty="0"/>
              <a:t>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简述</a:t>
            </a:r>
            <a:r>
              <a:rPr lang="en-US" altLang="zh-CN" dirty="0" err="1"/>
              <a:t>jQuery</a:t>
            </a:r>
            <a:r>
              <a:rPr lang="zh-CN" altLang="en-US" dirty="0"/>
              <a:t>中遍历同辈元素的方法（至少</a:t>
            </a:r>
            <a:r>
              <a:rPr lang="en-US" altLang="zh-CN" dirty="0"/>
              <a:t>2</a:t>
            </a:r>
            <a:r>
              <a:rPr lang="zh-CN" altLang="en-US" dirty="0"/>
              <a:t>个）</a:t>
            </a:r>
          </a:p>
          <a:p>
            <a:r>
              <a:rPr lang="zh-CN" altLang="en-US" dirty="0"/>
              <a:t>简述</a:t>
            </a:r>
            <a:r>
              <a:rPr lang="en-US" altLang="zh-CN" dirty="0" err="1"/>
              <a:t>jQuery</a:t>
            </a:r>
            <a:r>
              <a:rPr lang="zh-CN" altLang="en-US" dirty="0"/>
              <a:t>中</a:t>
            </a:r>
            <a:r>
              <a:rPr lang="en-US" altLang="zh-CN" dirty="0"/>
              <a:t>html()</a:t>
            </a:r>
            <a:r>
              <a:rPr lang="zh-CN" altLang="en-US" dirty="0"/>
              <a:t>方法与</a:t>
            </a:r>
            <a:r>
              <a:rPr lang="en-US" altLang="zh-CN" dirty="0"/>
              <a:t>text()</a:t>
            </a:r>
            <a:r>
              <a:rPr lang="zh-CN" altLang="en-US" dirty="0"/>
              <a:t>方法的区别</a:t>
            </a:r>
          </a:p>
          <a:p>
            <a:r>
              <a:rPr lang="zh-CN" altLang="en-US" dirty="0"/>
              <a:t>简述</a:t>
            </a:r>
            <a:r>
              <a:rPr lang="en-US" altLang="zh-CN" dirty="0" err="1"/>
              <a:t>jQuery</a:t>
            </a:r>
            <a:r>
              <a:rPr lang="zh-CN" altLang="en-US" dirty="0"/>
              <a:t>中获取样式值的方法</a:t>
            </a:r>
            <a:endParaRPr lang="zh-CN" altLang="zh-CN" dirty="0"/>
          </a:p>
        </p:txBody>
      </p:sp>
      <p:pic>
        <p:nvPicPr>
          <p:cNvPr id="11" name="图片 10" descr="集中测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删除元素</a:t>
            </a:r>
            <a:r>
              <a:rPr dirty="0" smtClean="0"/>
              <a:t>属性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endParaRPr lang="zh-CN" altLang="en-US" dirty="0"/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1331912" y="1268760"/>
            <a:ext cx="6480447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</a:t>
            </a:r>
            <a:r>
              <a:rPr lang="en-US" dirty="0" err="1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removeAttr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attribute 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1" name="图片 20" descr="语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23" name="组合 22"/>
          <p:cNvGrpSpPr/>
          <p:nvPr/>
        </p:nvGrpSpPr>
        <p:grpSpPr>
          <a:xfrm>
            <a:off x="3347864" y="6240735"/>
            <a:ext cx="4523402" cy="428625"/>
            <a:chOff x="1509666" y="6000750"/>
            <a:chExt cx="4523402" cy="428625"/>
          </a:xfrm>
        </p:grpSpPr>
        <p:sp>
          <p:nvSpPr>
            <p:cNvPr id="35" name="圆角矩形 34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圆角矩形 35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37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/>
            <p:cNvSpPr txBox="1"/>
            <p:nvPr/>
          </p:nvSpPr>
          <p:spPr bwMode="auto">
            <a:xfrm>
              <a:off x="2800332" y="6051698"/>
              <a:ext cx="2529859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8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：删除属性</a:t>
              </a:r>
            </a:p>
          </p:txBody>
        </p:sp>
      </p:grpSp>
      <p:pic>
        <p:nvPicPr>
          <p:cNvPr id="39" name="图片 38" descr="示例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2420888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1331640" y="3068960"/>
            <a:ext cx="6457578" cy="14401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……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$("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").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removeAttr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class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");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//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移除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元素的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class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console.log( $("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").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attr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("class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 ); //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输出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undefined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……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6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/>
              <a:t>改造手机详情页面</a:t>
            </a:r>
            <a:endParaRPr dirty="0" smtClean="0"/>
          </a:p>
        </p:txBody>
      </p:sp>
      <p:pic>
        <p:nvPicPr>
          <p:cNvPr id="17" name="图片 16" descr="练习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756" y="3429000"/>
            <a:ext cx="5383530" cy="224599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756" y="3429000"/>
            <a:ext cx="5383530" cy="337756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427984" y="3933055"/>
            <a:ext cx="1440160" cy="36004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4756" y="3429000"/>
            <a:ext cx="5383530" cy="215169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723607" y="3933055"/>
            <a:ext cx="936625" cy="36004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5135364" y="4278974"/>
            <a:ext cx="604977" cy="287144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756" y="3429000"/>
            <a:ext cx="5383530" cy="337756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6515695" y="3937867"/>
            <a:ext cx="936625" cy="35522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 smtClean="0"/>
              <a:t>点击</a:t>
            </a:r>
            <a:r>
              <a:rPr lang="zh-CN" altLang="en-US" dirty="0"/>
              <a:t>“添加一张新的手机图片”按钮，使用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提供</a:t>
            </a:r>
            <a:r>
              <a:rPr lang="zh-CN" altLang="en-US" dirty="0"/>
              <a:t>的创建</a:t>
            </a:r>
            <a:r>
              <a:rPr lang="zh-CN" altLang="en-US" dirty="0" smtClean="0"/>
              <a:t>节点和插入节点的方法</a:t>
            </a:r>
            <a:r>
              <a:rPr lang="zh-CN" altLang="en-US" dirty="0"/>
              <a:t>添加</a:t>
            </a:r>
            <a:r>
              <a:rPr lang="en-US" altLang="zh-CN" dirty="0" err="1"/>
              <a:t>img</a:t>
            </a:r>
            <a:r>
              <a:rPr lang="zh-CN" altLang="en-US" dirty="0"/>
              <a:t>元素到网页</a:t>
            </a:r>
            <a:r>
              <a:rPr lang="zh-CN" altLang="en-US" dirty="0" smtClean="0"/>
              <a:t>中</a:t>
            </a:r>
            <a:endParaRPr lang="zh-CN" altLang="en-US" dirty="0"/>
          </a:p>
          <a:p>
            <a:pPr lvl="1"/>
            <a:r>
              <a:rPr lang="zh-CN" altLang="en-US" dirty="0" smtClean="0"/>
              <a:t>点击</a:t>
            </a:r>
            <a:r>
              <a:rPr lang="zh-CN" altLang="en-US" dirty="0"/>
              <a:t>“添加手机配置”按钮，使用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提供</a:t>
            </a:r>
            <a:r>
              <a:rPr lang="zh-CN" altLang="en-US" dirty="0"/>
              <a:t>的创建</a:t>
            </a:r>
            <a:r>
              <a:rPr lang="zh-CN" altLang="en-US" dirty="0" smtClean="0"/>
              <a:t>节点和插入节点的方法</a:t>
            </a:r>
            <a:r>
              <a:rPr lang="zh-CN" altLang="en-US" dirty="0"/>
              <a:t>添加</a:t>
            </a:r>
            <a:r>
              <a:rPr lang="en-US" altLang="zh-CN" dirty="0"/>
              <a:t>input</a:t>
            </a:r>
            <a:r>
              <a:rPr lang="zh-CN" altLang="en-US" dirty="0"/>
              <a:t>元素，并使用</a:t>
            </a:r>
            <a:r>
              <a:rPr lang="en-US" altLang="zh-CN" dirty="0" err="1"/>
              <a:t>attr</a:t>
            </a:r>
            <a:r>
              <a:rPr lang="en-US" altLang="zh-CN" dirty="0"/>
              <a:t>()</a:t>
            </a:r>
            <a:r>
              <a:rPr lang="zh-CN" altLang="en-US" dirty="0"/>
              <a:t>方法设置</a:t>
            </a:r>
            <a:r>
              <a:rPr lang="en-US" altLang="zh-CN" dirty="0"/>
              <a:t>input</a:t>
            </a:r>
            <a:r>
              <a:rPr lang="zh-CN" altLang="en-US" dirty="0"/>
              <a:t>元素的属性</a:t>
            </a:r>
            <a:r>
              <a:rPr lang="zh-CN" altLang="en-US" dirty="0" smtClean="0"/>
              <a:t>值</a:t>
            </a:r>
            <a:endParaRPr lang="zh-CN" altLang="en-US" dirty="0"/>
          </a:p>
          <a:p>
            <a:pPr lvl="1"/>
            <a:r>
              <a:rPr lang="zh-CN" altLang="en-US" dirty="0" smtClean="0"/>
              <a:t>点击</a:t>
            </a:r>
            <a:r>
              <a:rPr lang="zh-CN" altLang="en-US" dirty="0"/>
              <a:t>“克隆手机图片”按钮，使用</a:t>
            </a:r>
            <a:r>
              <a:rPr lang="en-US" altLang="zh-CN" dirty="0"/>
              <a:t>clone()</a:t>
            </a:r>
            <a:r>
              <a:rPr lang="zh-CN" altLang="en-US" dirty="0"/>
              <a:t>方法复制节点，并结合</a:t>
            </a:r>
            <a:r>
              <a:rPr lang="en-US" altLang="zh-CN" dirty="0"/>
              <a:t>append()</a:t>
            </a:r>
            <a:r>
              <a:rPr lang="zh-CN" altLang="en-US" dirty="0"/>
              <a:t>方法插入节点</a:t>
            </a:r>
          </a:p>
          <a:p>
            <a:pPr lvl="1"/>
            <a:endParaRPr lang="en-US" altLang="zh-CN" dirty="0"/>
          </a:p>
        </p:txBody>
      </p:sp>
      <p:grpSp>
        <p:nvGrpSpPr>
          <p:cNvPr id="22" name="组合 19"/>
          <p:cNvGrpSpPr/>
          <p:nvPr/>
        </p:nvGrpSpPr>
        <p:grpSpPr bwMode="auto">
          <a:xfrm>
            <a:off x="5148064" y="6169025"/>
            <a:ext cx="2786062" cy="428625"/>
            <a:chOff x="3714744" y="5143512"/>
            <a:chExt cx="2786082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0567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  <p:grpSp>
        <p:nvGrpSpPr>
          <p:cNvPr id="4096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096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096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097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096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遍历子元素</a:t>
            </a:r>
          </a:p>
          <a:p>
            <a:r>
              <a:rPr lang="zh-CN" altLang="en-US" dirty="0"/>
              <a:t>遍历同辈元素</a:t>
            </a:r>
          </a:p>
          <a:p>
            <a:r>
              <a:rPr lang="zh-CN" altLang="en-US" dirty="0"/>
              <a:t>遍历前辈元素</a:t>
            </a:r>
          </a:p>
          <a:p>
            <a:r>
              <a:rPr lang="zh-CN" altLang="en-US" dirty="0"/>
              <a:t>其他遍历方法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38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遍历子元素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获取</a:t>
            </a:r>
            <a:r>
              <a:rPr lang="zh-CN" altLang="en-US" dirty="0"/>
              <a:t>元素</a:t>
            </a:r>
            <a:r>
              <a:rPr lang="zh-CN" altLang="en-US" dirty="0" smtClean="0"/>
              <a:t>的子</a:t>
            </a:r>
            <a:r>
              <a:rPr lang="zh-CN" altLang="en-US" dirty="0"/>
              <a:t>元素</a:t>
            </a:r>
            <a:r>
              <a:rPr lang="zh-CN" altLang="en-US" dirty="0" smtClean="0"/>
              <a:t>可以使用</a:t>
            </a:r>
            <a:r>
              <a:rPr lang="en-US" altLang="zh-CN" dirty="0" smtClean="0"/>
              <a:t>children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仅获取直接子元素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包括文本节点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可选参数</a:t>
            </a:r>
            <a:r>
              <a:rPr lang="en-US" altLang="zh-CN" dirty="0" smtClean="0"/>
              <a:t>selector</a:t>
            </a:r>
            <a:r>
              <a:rPr lang="zh-CN" altLang="en-US" dirty="0" smtClean="0"/>
              <a:t>对子元素进行过滤</a:t>
            </a:r>
            <a:endParaRPr lang="en-US" altLang="zh-CN" dirty="0" smtClean="0"/>
          </a:p>
          <a:p>
            <a:pPr lvl="3"/>
            <a:endParaRPr lang="en-US" altLang="zh-CN" dirty="0"/>
          </a:p>
          <a:p>
            <a:pPr lvl="3"/>
            <a:endParaRPr lang="en-US" altLang="zh-CN" dirty="0" smtClean="0"/>
          </a:p>
          <a:p>
            <a:r>
              <a:rPr lang="zh-CN" altLang="en-US" dirty="0" smtClean="0"/>
              <a:t>在浏览器控制台输出</a:t>
            </a:r>
            <a:r>
              <a:rPr lang="en-US" altLang="zh-CN" dirty="0" err="1"/>
              <a:t>ul</a:t>
            </a:r>
            <a:r>
              <a:rPr lang="zh-CN" altLang="en-US" dirty="0"/>
              <a:t>元素的所有子</a:t>
            </a:r>
            <a:r>
              <a:rPr lang="zh-CN" altLang="en-US" dirty="0" smtClean="0"/>
              <a:t>元素及其数量</a:t>
            </a:r>
            <a:endParaRPr lang="zh-CN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1331913" y="2204864"/>
            <a:ext cx="6480447" cy="4149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</a:t>
            </a:r>
            <a:r>
              <a:rPr lang="fr-FR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children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[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selector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] )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3" name="图片 22" descr="语法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12779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29" name="图片 28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989043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9218" name="Picture 2" descr="D:\works\Accp 9\JsEs6Jq\Chapter11截图\图11.13 遍历ul子元素.bm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88"/>
          <a:stretch/>
        </p:blipFill>
        <p:spPr bwMode="auto">
          <a:xfrm>
            <a:off x="2627784" y="4991100"/>
            <a:ext cx="5775517" cy="1469860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组合 23"/>
          <p:cNvGrpSpPr/>
          <p:nvPr/>
        </p:nvGrpSpPr>
        <p:grpSpPr>
          <a:xfrm>
            <a:off x="3347864" y="6240735"/>
            <a:ext cx="4523402" cy="428625"/>
            <a:chOff x="1509666" y="6000750"/>
            <a:chExt cx="4523402" cy="428625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27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 bwMode="auto">
            <a:xfrm>
              <a:off x="2678504" y="6051698"/>
              <a:ext cx="2773516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9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：遍历子元素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09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遍历同辈元素</a:t>
            </a:r>
            <a:r>
              <a:rPr lang="en-US" dirty="0" smtClean="0"/>
              <a:t> 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可选参数</a:t>
            </a:r>
            <a:r>
              <a:rPr lang="en-US" altLang="zh-CN" dirty="0"/>
              <a:t>selector</a:t>
            </a:r>
            <a:r>
              <a:rPr lang="zh-CN" altLang="en-US" dirty="0" smtClean="0"/>
              <a:t>对兄弟元素</a:t>
            </a:r>
            <a:r>
              <a:rPr lang="zh-CN" altLang="en-US" dirty="0"/>
              <a:t>进行过滤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2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835087"/>
              </p:ext>
            </p:extLst>
          </p:nvPr>
        </p:nvGraphicFramePr>
        <p:xfrm>
          <a:off x="1317849" y="1156584"/>
          <a:ext cx="6768628" cy="2992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124"/>
                <a:gridCol w="4536504"/>
              </a:tblGrid>
              <a:tr h="4920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语法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功能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next( [</a:t>
                      </a: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selector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] )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获取紧邻匹配元素之后的元素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$("li:eq(1)").next().addClass("orange");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prev( [</a:t>
                      </a: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selector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] )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获取紧邻匹配元素之前的元素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$("li:eq(1)").prev().addClass("orange");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slibings( [</a:t>
                      </a: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selector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] )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获取匹配元素的同辈元素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$("li:eq(1)").siblings().addClass("orange");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遍历同辈元素</a:t>
            </a:r>
            <a:r>
              <a:rPr lang="en-US" dirty="0" smtClean="0"/>
              <a:t> 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4521696" cy="432048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获取“阿拉蕾”的前一个兄弟元素，设置其字体颜色为蓝色</a:t>
            </a:r>
            <a:endParaRPr lang="en-US" altLang="zh-CN" dirty="0" smtClean="0"/>
          </a:p>
          <a:p>
            <a:r>
              <a:rPr lang="zh-CN" altLang="en-US" dirty="0"/>
              <a:t>获取“阿拉蕾”</a:t>
            </a:r>
            <a:r>
              <a:rPr lang="zh-CN" altLang="en-US" dirty="0" smtClean="0"/>
              <a:t>的</a:t>
            </a:r>
            <a:r>
              <a:rPr lang="zh-CN" altLang="en-US" dirty="0"/>
              <a:t>后</a:t>
            </a:r>
            <a:r>
              <a:rPr lang="zh-CN" altLang="en-US" dirty="0" smtClean="0"/>
              <a:t>一</a:t>
            </a:r>
            <a:r>
              <a:rPr lang="zh-CN" altLang="en-US" dirty="0"/>
              <a:t>个兄弟元素，设置其字体颜色</a:t>
            </a:r>
            <a:r>
              <a:rPr lang="zh-CN" altLang="en-US" dirty="0" smtClean="0"/>
              <a:t>为红色</a:t>
            </a:r>
            <a:endParaRPr lang="en-US" altLang="zh-CN" dirty="0" smtClean="0"/>
          </a:p>
          <a:p>
            <a:r>
              <a:rPr lang="zh-CN" altLang="en-US" dirty="0"/>
              <a:t>获取“阿拉蕾”</a:t>
            </a:r>
            <a:r>
              <a:rPr lang="zh-CN" altLang="en-US" dirty="0" smtClean="0"/>
              <a:t>的所有兄弟</a:t>
            </a:r>
            <a:r>
              <a:rPr lang="zh-CN" altLang="en-US" dirty="0"/>
              <a:t>元素</a:t>
            </a:r>
            <a:r>
              <a:rPr lang="zh-CN" altLang="en-US" dirty="0" smtClean="0"/>
              <a:t>，设置</a:t>
            </a:r>
            <a:r>
              <a:rPr lang="zh-CN" altLang="en-US" dirty="0"/>
              <a:t>其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属性值为</a:t>
            </a:r>
            <a:r>
              <a:rPr lang="en-US" altLang="zh-CN" dirty="0" smtClean="0"/>
              <a:t>cur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片 10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10242" name="Picture 2" descr="D:\works\Accp 9\JsEs6Jq\Chapter11截图\图11.14 遍历同辈元素.bm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37"/>
          <a:stretch/>
        </p:blipFill>
        <p:spPr bwMode="auto">
          <a:xfrm>
            <a:off x="5508103" y="1269803"/>
            <a:ext cx="3364047" cy="3941725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3347864" y="6240735"/>
            <a:ext cx="4523402" cy="428625"/>
            <a:chOff x="1509666" y="6000750"/>
            <a:chExt cx="4523402" cy="428625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2480533" y="6051698"/>
              <a:ext cx="3169458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：遍历同辈元素</a:t>
              </a:r>
            </a:p>
          </p:txBody>
        </p:sp>
      </p:grp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5614020" y="1983444"/>
            <a:ext cx="1368673" cy="203504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614019" y="2362202"/>
            <a:ext cx="1368673" cy="2052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7141901" y="4069386"/>
            <a:ext cx="1621421" cy="43204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60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遍历前辈元素</a:t>
            </a:r>
            <a:endParaRPr dirty="0"/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 smtClean="0"/>
              <a:t>parent( [selector] )</a:t>
            </a:r>
            <a:r>
              <a:rPr lang="zh-CN" altLang="en-US" dirty="0"/>
              <a:t>：</a:t>
            </a:r>
            <a:r>
              <a:rPr lang="zh-CN" altLang="en-US" dirty="0" smtClean="0"/>
              <a:t>获取</a:t>
            </a:r>
            <a:r>
              <a:rPr lang="zh-CN" altLang="en-US" dirty="0"/>
              <a:t>匹配</a:t>
            </a:r>
            <a:r>
              <a:rPr lang="zh-CN" altLang="en-US" dirty="0" smtClean="0"/>
              <a:t>元素</a:t>
            </a:r>
            <a:r>
              <a:rPr lang="zh-CN" altLang="en-US" dirty="0"/>
              <a:t>的父级</a:t>
            </a:r>
            <a:r>
              <a:rPr lang="zh-CN" altLang="en-US" dirty="0" smtClean="0"/>
              <a:t>元素，</a:t>
            </a:r>
            <a:r>
              <a:rPr lang="zh-CN" altLang="en-US" dirty="0"/>
              <a:t>可选参数</a:t>
            </a:r>
            <a:r>
              <a:rPr lang="en-US" altLang="zh-CN" dirty="0"/>
              <a:t>selector</a:t>
            </a:r>
            <a:r>
              <a:rPr lang="zh-CN" altLang="en-US" dirty="0" smtClean="0"/>
              <a:t>对父元素</a:t>
            </a:r>
            <a:r>
              <a:rPr lang="zh-CN" altLang="en-US" dirty="0"/>
              <a:t>进行过滤</a:t>
            </a:r>
            <a:endParaRPr lang="en-US" altLang="zh-CN" dirty="0"/>
          </a:p>
          <a:p>
            <a:r>
              <a:rPr lang="en-US" altLang="en-US" dirty="0" smtClean="0"/>
              <a:t>parents</a:t>
            </a:r>
            <a:r>
              <a:rPr lang="en-US" altLang="zh-CN" dirty="0" smtClean="0"/>
              <a:t> ( </a:t>
            </a:r>
            <a:r>
              <a:rPr lang="en-US" altLang="zh-CN" dirty="0"/>
              <a:t>[selector] 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：获取匹配元素</a:t>
            </a:r>
            <a:r>
              <a:rPr lang="zh-CN" altLang="en-US" dirty="0"/>
              <a:t>的祖先</a:t>
            </a:r>
            <a:r>
              <a:rPr lang="zh-CN" altLang="en-US" dirty="0" smtClean="0"/>
              <a:t>元素，</a:t>
            </a:r>
            <a:r>
              <a:rPr lang="zh-CN" altLang="en-US" dirty="0"/>
              <a:t>可选参数</a:t>
            </a:r>
            <a:r>
              <a:rPr lang="en-US" altLang="zh-CN" dirty="0"/>
              <a:t>selector</a:t>
            </a:r>
            <a:r>
              <a:rPr lang="zh-CN" altLang="en-US" dirty="0" smtClean="0"/>
              <a:t>对祖先元素</a:t>
            </a:r>
            <a:r>
              <a:rPr lang="zh-CN" altLang="en-US" dirty="0"/>
              <a:t>进行过滤</a:t>
            </a:r>
            <a:endParaRPr lang="en-US" altLang="zh-CN" dirty="0"/>
          </a:p>
          <a:p>
            <a:pPr lvl="3"/>
            <a:endParaRPr lang="en-US" altLang="zh-CN" dirty="0" smtClean="0"/>
          </a:p>
          <a:p>
            <a:pPr lvl="3"/>
            <a:endParaRPr lang="en-US" altLang="zh-CN" dirty="0" smtClean="0"/>
          </a:p>
          <a:p>
            <a:r>
              <a:rPr lang="zh-CN" altLang="en-US" dirty="0"/>
              <a:t>获取“阿拉蕾”</a:t>
            </a:r>
            <a:r>
              <a:rPr lang="zh-CN" altLang="en-US" dirty="0" smtClean="0"/>
              <a:t>的父元素</a:t>
            </a:r>
            <a:r>
              <a:rPr lang="zh-CN" altLang="en-US" dirty="0"/>
              <a:t>，设置其字体颜色</a:t>
            </a:r>
            <a:r>
              <a:rPr lang="zh-CN" altLang="en-US" dirty="0" smtClean="0"/>
              <a:t>为红色</a:t>
            </a:r>
            <a:endParaRPr lang="en-US" altLang="zh-CN" dirty="0" smtClean="0"/>
          </a:p>
          <a:p>
            <a:r>
              <a:rPr lang="zh-CN" altLang="en-US" dirty="0"/>
              <a:t>获取“阿拉蕾”</a:t>
            </a:r>
            <a:r>
              <a:rPr lang="zh-CN" altLang="en-US" dirty="0" smtClean="0"/>
              <a:t>的祖先元素</a:t>
            </a:r>
            <a:r>
              <a:rPr lang="zh-CN" altLang="en-US" dirty="0"/>
              <a:t>，设置其字体颜色</a:t>
            </a:r>
            <a:r>
              <a:rPr lang="zh-CN" altLang="en-US" dirty="0" smtClean="0"/>
              <a:t>为蓝色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27" name="图片 26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764907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11266" name="Picture 2" descr="D:\works\Accp 9\JsEs6Jq\Chapter11截图\图11.15 使用 parent()方法的效果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221087"/>
            <a:ext cx="2088887" cy="1885801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D:\works\Accp 9\JsEs6Jq\Chapter11截图\图11.16 使用parents()方法的效果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221088"/>
            <a:ext cx="2124007" cy="1885801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组合 27"/>
          <p:cNvGrpSpPr/>
          <p:nvPr/>
        </p:nvGrpSpPr>
        <p:grpSpPr>
          <a:xfrm>
            <a:off x="3347864" y="6240735"/>
            <a:ext cx="4523402" cy="428625"/>
            <a:chOff x="1509666" y="6000750"/>
            <a:chExt cx="4523402" cy="428625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圆角矩形 29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31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 bwMode="auto">
            <a:xfrm>
              <a:off x="2480533" y="6051698"/>
              <a:ext cx="3169458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：遍历前辈元素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56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其他</a:t>
            </a:r>
            <a:r>
              <a:rPr dirty="0" smtClean="0"/>
              <a:t>遍</a:t>
            </a:r>
            <a:r>
              <a:rPr lang="zh-CN" altLang="en-US" dirty="0" smtClean="0"/>
              <a:t>历方法</a:t>
            </a:r>
            <a:endParaRPr dirty="0"/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/>
              <a:t>each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方法规定对每个</a:t>
            </a:r>
            <a:r>
              <a:rPr lang="zh-CN" altLang="en-US" dirty="0"/>
              <a:t>匹配</a:t>
            </a:r>
            <a:r>
              <a:rPr lang="zh-CN" altLang="en-US" dirty="0" smtClean="0"/>
              <a:t>元素执行的函数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参数</a:t>
            </a:r>
            <a:r>
              <a:rPr lang="en-US" altLang="zh-CN" dirty="0"/>
              <a:t>index</a:t>
            </a:r>
            <a:r>
              <a:rPr lang="zh-CN" altLang="en-US" dirty="0" smtClean="0"/>
              <a:t>表示当前元素的下标，从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</a:t>
            </a:r>
            <a:r>
              <a:rPr lang="en-US" altLang="zh-CN" dirty="0" smtClean="0"/>
              <a:t>element</a:t>
            </a:r>
            <a:r>
              <a:rPr lang="zh-CN" altLang="en-US" dirty="0"/>
              <a:t>表示当前</a:t>
            </a:r>
            <a:r>
              <a:rPr lang="zh-CN" altLang="en-US" dirty="0" smtClean="0"/>
              <a:t>元素，也可在函数中使用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/>
              <a:t>function</a:t>
            </a:r>
            <a:r>
              <a:rPr lang="zh-CN" altLang="en-US" dirty="0"/>
              <a:t>函数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时可以</a:t>
            </a:r>
            <a:r>
              <a:rPr lang="zh-CN" altLang="en-US" dirty="0"/>
              <a:t>停止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 lvl="3"/>
            <a:endParaRPr lang="en-US" altLang="zh-CN" dirty="0"/>
          </a:p>
          <a:p>
            <a:pPr lvl="3"/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/>
              <a:t>each()</a:t>
            </a:r>
            <a:r>
              <a:rPr lang="zh-CN" altLang="en-US" dirty="0"/>
              <a:t>方法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ul</a:t>
            </a:r>
            <a:r>
              <a:rPr lang="zh-CN" altLang="en-US" dirty="0" smtClean="0"/>
              <a:t>元素中</a:t>
            </a:r>
            <a:r>
              <a:rPr lang="zh-CN" altLang="en-US" dirty="0"/>
              <a:t>的</a:t>
            </a:r>
            <a:r>
              <a:rPr lang="en-US" altLang="zh-CN" dirty="0"/>
              <a:t>li</a:t>
            </a:r>
            <a:r>
              <a:rPr lang="zh-CN" altLang="en-US" dirty="0"/>
              <a:t>元素</a:t>
            </a:r>
            <a:r>
              <a:rPr lang="zh-CN" altLang="en-US" dirty="0" smtClean="0"/>
              <a:t>进行遍历，并在浏览器控制台</a:t>
            </a:r>
            <a:r>
              <a:rPr lang="zh-CN" altLang="en-US" dirty="0"/>
              <a:t>输出</a:t>
            </a:r>
            <a:endParaRPr lang="en-US" altLang="zh-CN" dirty="0"/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319411" y="2201089"/>
            <a:ext cx="6492949" cy="4149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</a:t>
            </a:r>
            <a:r>
              <a:rPr lang="fr-FR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each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</a:t>
            </a:r>
            <a:r>
              <a:rPr lang="fr-FR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index, element ) )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9" name="图片 28" descr="语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612779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30" name="图片 29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989043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7744" y="4941168"/>
            <a:ext cx="6408712" cy="123214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组合 31"/>
          <p:cNvGrpSpPr/>
          <p:nvPr/>
        </p:nvGrpSpPr>
        <p:grpSpPr>
          <a:xfrm>
            <a:off x="3347864" y="6240735"/>
            <a:ext cx="4523402" cy="428625"/>
            <a:chOff x="1509666" y="6000750"/>
            <a:chExt cx="4523402" cy="428625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35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5"/>
            <p:cNvSpPr txBox="1"/>
            <p:nvPr/>
          </p:nvSpPr>
          <p:spPr bwMode="auto">
            <a:xfrm>
              <a:off x="2550264" y="6051698"/>
              <a:ext cx="3029996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each()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遍历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47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操作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</a:t>
            </a:r>
            <a:endParaRPr lang="zh-CN" altLang="en-US" dirty="0"/>
          </a:p>
          <a:p>
            <a:r>
              <a:rPr lang="zh-CN" altLang="en-US" dirty="0" smtClean="0"/>
              <a:t>操作元素内容</a:t>
            </a:r>
            <a:endParaRPr lang="zh-CN" altLang="en-US" dirty="0"/>
          </a:p>
          <a:p>
            <a:r>
              <a:rPr lang="zh-CN" altLang="en-US" dirty="0" smtClean="0"/>
              <a:t>操作元素的属性值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2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algn="l" eaLnBrk="0" fontAlgn="base" hangingPunct="0">
              <a:lnSpc>
                <a:spcPct val="150000"/>
              </a:lnSpc>
              <a:buClr>
                <a:srgbClr val="0E9CDE"/>
              </a:buClr>
              <a:buFont typeface="Wingdings" panose="05000000000000000000" charset="0"/>
              <a:buChar char="u"/>
              <a:defRPr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优秀榜</a:t>
            </a:r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2055079699"/>
              </p:ext>
            </p:extLst>
          </p:nvPr>
        </p:nvGraphicFramePr>
        <p:xfrm>
          <a:off x="621665" y="1761490"/>
          <a:ext cx="7791450" cy="1411605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88900" dist="38100" dir="1680000" algn="tl" rotWithShape="0">
                    <a:prstClr val="black">
                      <a:alpha val="40000"/>
                    </a:prstClr>
                  </a:outerShdw>
                </a:effectLst>
                <a:tableStyleId>{D113A9D2-9D6B-4929-AA2D-F23B5EE8CBE7}</a:tableStyleId>
              </a:tblPr>
              <a:tblGrid>
                <a:gridCol w="1298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第一小组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第二小组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第三小组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621665" y="4347845"/>
          <a:ext cx="7791450" cy="1411605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88900" dist="38100" dir="1680000" algn="tl" rotWithShape="0">
                    <a:prstClr val="black">
                      <a:alpha val="40000"/>
                    </a:prstClr>
                  </a:outerShdw>
                </a:effectLst>
                <a:tableStyleId>{D113A9D2-9D6B-4929-AA2D-F23B5EE8CBE7}</a:tableStyleId>
              </a:tblPr>
              <a:tblGrid>
                <a:gridCol w="1298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张三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李四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张三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李四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张三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李四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6" name="内容占位符 2"/>
          <p:cNvSpPr>
            <a:spLocks noGrp="1"/>
          </p:cNvSpPr>
          <p:nvPr/>
        </p:nvSpPr>
        <p:spPr>
          <a:xfrm>
            <a:off x="871855" y="3799840"/>
            <a:ext cx="1684020" cy="516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u"/>
              <a:defRPr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进步榜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0" fontAlgn="base" hangingPunct="0"/>
            <a:r>
              <a:rPr lang="zh-CN" altLang="en-US" sz="2800" b="1" kern="0">
                <a:solidFill>
                  <a:srgbClr val="1D8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金榜秀一秀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50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操作</a:t>
            </a:r>
            <a:r>
              <a:rPr lang="en-US" dirty="0" err="1" smtClean="0"/>
              <a:t>HTML</a:t>
            </a:r>
            <a:r>
              <a:rPr dirty="0" err="1" smtClean="0"/>
              <a:t>代码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设置和获取元素中的</a:t>
            </a:r>
            <a:r>
              <a:rPr lang="en-US" altLang="zh-CN" dirty="0" smtClean="0"/>
              <a:t>HTML</a:t>
            </a:r>
            <a:r>
              <a:rPr lang="zh-CN" altLang="en-US" dirty="0"/>
              <a:t>内容</a:t>
            </a:r>
            <a:r>
              <a:rPr lang="zh-CN" altLang="en-US" dirty="0" smtClean="0"/>
              <a:t>可以使用</a:t>
            </a:r>
            <a:r>
              <a:rPr lang="en-US" altLang="zh-CN" dirty="0" smtClean="0"/>
              <a:t>html</a:t>
            </a:r>
            <a:r>
              <a:rPr lang="en-US" altLang="zh-CN" dirty="0"/>
              <a:t>()</a:t>
            </a:r>
            <a:r>
              <a:rPr lang="zh-CN" altLang="en-US" dirty="0"/>
              <a:t>方法，类似于</a:t>
            </a:r>
            <a:r>
              <a:rPr lang="en-US" dirty="0"/>
              <a:t>JS</a:t>
            </a:r>
            <a:r>
              <a:rPr lang="zh-CN" altLang="en-US" dirty="0"/>
              <a:t>中的</a:t>
            </a:r>
            <a:r>
              <a:rPr lang="en-US" dirty="0" err="1" smtClean="0"/>
              <a:t>innerHTML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设置</a:t>
            </a:r>
            <a:r>
              <a:rPr lang="en-US" altLang="zh-CN" dirty="0" err="1" smtClean="0"/>
              <a:t>ul</a:t>
            </a:r>
            <a:r>
              <a:rPr lang="zh-CN" altLang="en-US" dirty="0" smtClean="0"/>
              <a:t>元素中第一个</a:t>
            </a:r>
            <a:r>
              <a:rPr lang="en-US" altLang="zh-CN" dirty="0" smtClean="0"/>
              <a:t>li</a:t>
            </a:r>
            <a:r>
              <a:rPr lang="zh-CN" altLang="en-US" dirty="0" smtClean="0"/>
              <a:t>元素的内容为“</a:t>
            </a:r>
            <a:r>
              <a:rPr lang="en-US" altLang="zh-CN" dirty="0"/>
              <a:t>top1:</a:t>
            </a:r>
            <a:r>
              <a:rPr lang="zh-CN" altLang="zh-CN" dirty="0"/>
              <a:t>名侦探柯南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/>
              <a:t>设置</a:t>
            </a:r>
            <a:r>
              <a:rPr lang="en-US" altLang="zh-CN" dirty="0" err="1" smtClean="0"/>
              <a:t>ul</a:t>
            </a:r>
            <a:r>
              <a:rPr lang="zh-CN" altLang="en-US" dirty="0" smtClean="0"/>
              <a:t>元素中第三个</a:t>
            </a:r>
            <a:r>
              <a:rPr lang="en-US" altLang="zh-CN" dirty="0"/>
              <a:t>li</a:t>
            </a:r>
            <a:r>
              <a:rPr lang="zh-CN" altLang="en-US" dirty="0"/>
              <a:t>元素的内容</a:t>
            </a:r>
            <a:r>
              <a:rPr lang="zh-CN" altLang="en-US" dirty="0" smtClean="0"/>
              <a:t>为粗体的“海贼王”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24" name="AutoShape 3"/>
          <p:cNvSpPr>
            <a:spLocks noChangeArrowheads="1"/>
          </p:cNvSpPr>
          <p:nvPr/>
        </p:nvSpPr>
        <p:spPr bwMode="auto">
          <a:xfrm>
            <a:off x="1331913" y="2557253"/>
            <a:ext cx="6480447" cy="4149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html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[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] )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5" name="图片 24" descr="语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965168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26" name="图片 25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140968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9484" y="4725144"/>
            <a:ext cx="2557120" cy="123214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组合 27"/>
          <p:cNvGrpSpPr/>
          <p:nvPr/>
        </p:nvGrpSpPr>
        <p:grpSpPr>
          <a:xfrm>
            <a:off x="3347864" y="6240735"/>
            <a:ext cx="4523402" cy="428625"/>
            <a:chOff x="1509666" y="6000750"/>
            <a:chExt cx="4523402" cy="428625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圆角矩形 29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31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 bwMode="auto">
            <a:xfrm>
              <a:off x="2550264" y="6051698"/>
              <a:ext cx="3029996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html()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方法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42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操作元素内容 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获取</a:t>
            </a:r>
            <a:r>
              <a:rPr lang="zh-CN" altLang="en-US" dirty="0"/>
              <a:t>或设置元素的文本内容</a:t>
            </a:r>
            <a:r>
              <a:rPr lang="zh-CN" altLang="en-US" dirty="0" smtClean="0"/>
              <a:t>可以使用</a:t>
            </a:r>
            <a:r>
              <a:rPr lang="en-US" altLang="zh-CN" dirty="0" smtClean="0"/>
              <a:t>text()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html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方法与</a:t>
            </a:r>
            <a:r>
              <a:rPr lang="en-US" altLang="zh-CN" dirty="0" smtClean="0"/>
              <a:t>text()</a:t>
            </a:r>
            <a:r>
              <a:rPr lang="zh-CN" altLang="en-US" dirty="0"/>
              <a:t>方法</a:t>
            </a:r>
            <a:r>
              <a:rPr lang="zh-CN" altLang="en-US" dirty="0" smtClean="0"/>
              <a:t>的比较</a:t>
            </a:r>
            <a:endParaRPr lang="zh-CN" altLang="en-US" dirty="0"/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1331913" y="2173591"/>
            <a:ext cx="6480447" cy="4149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text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[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] )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9" name="图片 28" descr="语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81506"/>
            <a:ext cx="1800000" cy="448069"/>
          </a:xfrm>
          <a:prstGeom prst="rect">
            <a:avLst/>
          </a:prstGeom>
          <a:ln>
            <a:noFill/>
          </a:ln>
        </p:spPr>
      </p:pic>
      <p:graphicFrame>
        <p:nvGraphicFramePr>
          <p:cNvPr id="3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629818"/>
              </p:ext>
            </p:extLst>
          </p:nvPr>
        </p:nvGraphicFramePr>
        <p:xfrm>
          <a:off x="1115889" y="3321328"/>
          <a:ext cx="7272535" cy="2927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887"/>
                <a:gridCol w="1800200"/>
                <a:gridCol w="4032448"/>
              </a:tblGrid>
              <a:tr h="395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语法格式</a:t>
                      </a:r>
                      <a:endParaRPr lang="en-US" altLang="zh-CN" sz="18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91439" marR="91439" marT="45701" marB="45701" anchor="ctr" horzOverflow="overflow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方法</a:t>
                      </a:r>
                      <a:endParaRPr lang="en-US" altLang="zh-CN" sz="18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91439" marR="91439" marT="45701" marB="45701" anchor="ctr" horzOverflow="overflow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功能描述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91439" marR="91439" marT="45701" marB="45701" anchor="ctr" horzOverflow="overflow">
                    <a:solidFill>
                      <a:srgbClr val="0B7DB2"/>
                    </a:solidFill>
                  </a:tcPr>
                </a:tc>
              </a:tr>
              <a:tr h="76448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无参数</a:t>
                      </a:r>
                      <a:endParaRPr kumimoji="0" 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html()</a:t>
                      </a:r>
                      <a:endParaRPr kumimoji="0" 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获取</a:t>
                      </a:r>
                      <a:r>
                        <a:rPr kumimoji="0" lang="zh-CN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第一个匹配元素的</a:t>
                      </a:r>
                      <a:r>
                        <a:rPr kumimoji="0" lang="en-US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HTML</a:t>
                      </a:r>
                      <a:r>
                        <a:rPr kumimoji="0" lang="zh-CN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内容或文本内容</a:t>
                      </a:r>
                      <a:endParaRPr kumimoji="0" 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9915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text()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获取所有匹配元素的文本内容</a:t>
                      </a:r>
                      <a:endParaRPr kumimoji="0" 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6448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有参数</a:t>
                      </a:r>
                      <a:endParaRPr kumimoji="0" lang="zh-CN" sz="18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html</a:t>
                      </a: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 content )</a:t>
                      </a:r>
                      <a:endParaRPr kumimoji="0" 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设置所有匹配元素的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HTML</a:t>
                      </a: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内容或文本内容</a:t>
                      </a:r>
                      <a:endParaRPr kumimoji="0" 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0334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text( content </a:t>
                      </a:r>
                      <a:r>
                        <a:rPr kumimoji="0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）</a:t>
                      </a:r>
                      <a:endParaRPr kumimoji="0" lang="zh-CN" sz="18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设置</a:t>
                      </a:r>
                      <a:r>
                        <a:rPr kumimoji="0" lang="zh-CN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所有匹配元素的文本内容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28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操作元素内容 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4449688" cy="432048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html()</a:t>
            </a:r>
            <a:r>
              <a:rPr lang="zh-CN" altLang="en-US" dirty="0" smtClean="0"/>
              <a:t>方法获取</a:t>
            </a:r>
            <a:r>
              <a:rPr lang="en-US" altLang="zh-CN" dirty="0" err="1" smtClean="0"/>
              <a:t>ul</a:t>
            </a:r>
            <a:r>
              <a:rPr lang="zh-CN" altLang="en-US" dirty="0" smtClean="0"/>
              <a:t>元素的内容，并在浏览器的控制台窗口输出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text()</a:t>
            </a:r>
            <a:r>
              <a:rPr lang="zh-CN" altLang="en-US" dirty="0"/>
              <a:t>方法获取</a:t>
            </a:r>
            <a:r>
              <a:rPr lang="en-US" altLang="zh-CN" dirty="0" err="1"/>
              <a:t>ul</a:t>
            </a:r>
            <a:r>
              <a:rPr lang="zh-CN" altLang="en-US" dirty="0"/>
              <a:t>元素的内容，并在浏览器的控制台窗口输出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html()</a:t>
            </a:r>
            <a:r>
              <a:rPr lang="zh-CN" altLang="en-US" dirty="0" smtClean="0"/>
              <a:t>方法设置</a:t>
            </a:r>
            <a:r>
              <a:rPr lang="en-US" altLang="zh-CN" dirty="0" err="1" smtClean="0"/>
              <a:t>ul</a:t>
            </a:r>
            <a:r>
              <a:rPr lang="zh-CN" altLang="en-US" dirty="0" smtClean="0"/>
              <a:t>元素中第一个</a:t>
            </a:r>
            <a:r>
              <a:rPr lang="en-US" altLang="zh-CN" dirty="0" smtClean="0"/>
              <a:t>li</a:t>
            </a:r>
            <a:r>
              <a:rPr lang="zh-CN" altLang="en-US" dirty="0" smtClean="0"/>
              <a:t>元素的内容为“</a:t>
            </a:r>
            <a:r>
              <a:rPr lang="en-US" altLang="zh-CN" dirty="0"/>
              <a:t>&lt;strong&gt;</a:t>
            </a:r>
            <a:r>
              <a:rPr lang="zh-CN" altLang="en-US" dirty="0"/>
              <a:t>名侦探柯南</a:t>
            </a:r>
            <a:r>
              <a:rPr lang="en-US" altLang="zh-CN" dirty="0"/>
              <a:t>&lt;/strong&gt;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text()</a:t>
            </a:r>
            <a:r>
              <a:rPr lang="zh-CN" altLang="en-US" dirty="0"/>
              <a:t>方法设置</a:t>
            </a:r>
            <a:r>
              <a:rPr lang="en-US" altLang="zh-CN" dirty="0" err="1" smtClean="0"/>
              <a:t>ul</a:t>
            </a:r>
            <a:r>
              <a:rPr lang="zh-CN" altLang="en-US" dirty="0" smtClean="0"/>
              <a:t>元素中第二个</a:t>
            </a:r>
            <a:r>
              <a:rPr lang="en-US" altLang="zh-CN" dirty="0"/>
              <a:t>li</a:t>
            </a:r>
            <a:r>
              <a:rPr lang="zh-CN" altLang="en-US" dirty="0"/>
              <a:t>元素的内容为“</a:t>
            </a:r>
            <a:r>
              <a:rPr lang="en-US" altLang="zh-CN" dirty="0"/>
              <a:t>&lt;</a:t>
            </a:r>
            <a:r>
              <a:rPr lang="en-US" altLang="zh-CN" dirty="0" smtClean="0"/>
              <a:t>strong&gt;</a:t>
            </a:r>
            <a:r>
              <a:rPr lang="zh-CN" altLang="en-US" dirty="0" smtClean="0"/>
              <a:t>阿拉蕾</a:t>
            </a:r>
            <a:r>
              <a:rPr lang="en-US" altLang="zh-CN" dirty="0" smtClean="0"/>
              <a:t>&lt;/</a:t>
            </a:r>
            <a:r>
              <a:rPr lang="en-US" altLang="zh-CN" dirty="0"/>
              <a:t>strong&gt;”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片 10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66"/>
          <a:stretch/>
        </p:blipFill>
        <p:spPr bwMode="auto">
          <a:xfrm>
            <a:off x="5810993" y="1229166"/>
            <a:ext cx="2952329" cy="4216058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3347864" y="6240735"/>
            <a:ext cx="4523402" cy="428625"/>
            <a:chOff x="1509666" y="6000750"/>
            <a:chExt cx="4523402" cy="428625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2600758" y="6051698"/>
              <a:ext cx="2929007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text()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方法</a:t>
              </a:r>
              <a:endParaRPr lang="zh-CN" altLang="en-US" sz="1600" b="1" spc="300" dirty="0">
                <a:solidFill>
                  <a:srgbClr val="FBFFF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6502593" y="3573016"/>
            <a:ext cx="1669807" cy="64807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6502593" y="4390490"/>
            <a:ext cx="1669807" cy="694694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5922463" y="1773174"/>
            <a:ext cx="1621421" cy="26826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5921862" y="2041442"/>
            <a:ext cx="2538570" cy="26826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2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0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操作元素的属性</a:t>
            </a:r>
            <a:r>
              <a:rPr lang="zh-CN" altLang="en-US" dirty="0"/>
              <a:t>值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561662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获取和设置</a:t>
            </a:r>
            <a:r>
              <a:rPr lang="zh-CN" altLang="en-US" dirty="0"/>
              <a:t>元素的</a:t>
            </a:r>
            <a:r>
              <a:rPr lang="en-US" dirty="0"/>
              <a:t>value</a:t>
            </a:r>
            <a:r>
              <a:rPr lang="zh-CN" altLang="en-US" dirty="0"/>
              <a:t>属性值</a:t>
            </a:r>
            <a:r>
              <a:rPr lang="zh-CN" altLang="en-US" dirty="0" smtClean="0"/>
              <a:t>可以使用</a:t>
            </a:r>
            <a:r>
              <a:rPr lang="en-US" altLang="zh-CN" dirty="0" err="1" smtClean="0"/>
              <a:t>val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()</a:t>
            </a:r>
            <a:r>
              <a:rPr lang="zh-CN" altLang="en-US" dirty="0"/>
              <a:t>方法为文本框</a:t>
            </a:r>
            <a:r>
              <a:rPr lang="zh-CN" altLang="en-US" dirty="0" smtClean="0"/>
              <a:t>设置初始值</a:t>
            </a:r>
            <a:endParaRPr lang="en-US" altLang="zh-CN" dirty="0" smtClean="0"/>
          </a:p>
          <a:p>
            <a:r>
              <a:rPr lang="zh-CN" altLang="en-US" dirty="0"/>
              <a:t>当文本框获得焦点时，清空文本框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r>
              <a:rPr lang="zh-CN" altLang="en-US" dirty="0" smtClean="0"/>
              <a:t>失去</a:t>
            </a:r>
            <a:r>
              <a:rPr lang="zh-CN" altLang="en-US" dirty="0"/>
              <a:t>焦点时，如果文本框内容为空，则</a:t>
            </a:r>
            <a:r>
              <a:rPr lang="zh-CN" altLang="en-US" dirty="0" smtClean="0"/>
              <a:t>设置为初始值</a:t>
            </a:r>
            <a:endParaRPr lang="en-US" altLang="zh-CN" dirty="0" smtClean="0"/>
          </a:p>
          <a:p>
            <a:r>
              <a:rPr lang="zh-CN" altLang="en-US" dirty="0"/>
              <a:t>点击“登录”按钮，获取文本框的</a:t>
            </a:r>
            <a:r>
              <a:rPr lang="en-US" altLang="zh-CN" dirty="0"/>
              <a:t>value</a:t>
            </a:r>
          </a:p>
          <a:p>
            <a:pPr lvl="1"/>
            <a:r>
              <a:rPr lang="zh-CN" altLang="en-US" dirty="0"/>
              <a:t>如果用户名为“</a:t>
            </a:r>
            <a:r>
              <a:rPr lang="en-US" altLang="zh-CN" dirty="0" smtClean="0"/>
              <a:t>admin</a:t>
            </a:r>
            <a:r>
              <a:rPr lang="zh-CN" altLang="en-US" dirty="0"/>
              <a:t>”</a:t>
            </a:r>
            <a:r>
              <a:rPr lang="zh-CN" altLang="en-US" dirty="0" smtClean="0"/>
              <a:t>，</a:t>
            </a:r>
            <a:r>
              <a:rPr lang="zh-CN" altLang="en-US" dirty="0"/>
              <a:t>密码为“</a:t>
            </a:r>
            <a:r>
              <a:rPr lang="en-US" altLang="zh-CN" dirty="0" smtClean="0"/>
              <a:t>123456</a:t>
            </a:r>
            <a:r>
              <a:rPr lang="zh-CN" altLang="en-US" dirty="0"/>
              <a:t>”</a:t>
            </a:r>
            <a:r>
              <a:rPr lang="zh-CN" altLang="en-US" dirty="0" smtClean="0"/>
              <a:t>，</a:t>
            </a:r>
            <a:r>
              <a:rPr lang="zh-CN" altLang="en-US" dirty="0"/>
              <a:t>则提示</a:t>
            </a:r>
            <a:r>
              <a:rPr lang="zh-CN" altLang="en-US" dirty="0" smtClean="0"/>
              <a:t>“登录成功”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否则提示“登录失败”</a:t>
            </a:r>
            <a:endParaRPr lang="zh-CN" altLang="en-US" dirty="0"/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1331913" y="2173591"/>
            <a:ext cx="6480447" cy="4149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</a:t>
            </a:r>
            <a:r>
              <a:rPr lang="en-US" altLang="zh-CN" dirty="0" err="1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val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[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value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] )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4" name="图片 23" descr="语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81506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25" name="图片 24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764907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12290" name="Picture 2" descr="D:\works\Accp 9\JsEs6Jq\Chapter11截图\图11.20 初始赋值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728733"/>
            <a:ext cx="2658350" cy="1329175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D:\works\Accp 9\JsEs6Jq\Chapter11截图\图11.21 获得焦点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125413"/>
            <a:ext cx="2581297" cy="1377333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:\works\Accp 9\JsEs6Jq\Chapter11截图\图11.20 初始赋值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581129"/>
            <a:ext cx="2658350" cy="1329175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0"/>
          <a:stretch/>
        </p:blipFill>
        <p:spPr bwMode="auto">
          <a:xfrm>
            <a:off x="3851920" y="5344311"/>
            <a:ext cx="3621518" cy="142719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组合 25"/>
          <p:cNvGrpSpPr/>
          <p:nvPr/>
        </p:nvGrpSpPr>
        <p:grpSpPr>
          <a:xfrm>
            <a:off x="4990112" y="6240735"/>
            <a:ext cx="3421439" cy="428625"/>
            <a:chOff x="1630304" y="6000750"/>
            <a:chExt cx="3421439" cy="428625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1630304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2221500" y="6000750"/>
              <a:ext cx="2807116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492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2241358" y="6051698"/>
              <a:ext cx="2810385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val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方法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59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/>
              <a:t>改造简易留言板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/>
              <a:t>val</a:t>
            </a:r>
            <a:r>
              <a:rPr lang="en-US" altLang="zh-CN" dirty="0"/>
              <a:t>()</a:t>
            </a:r>
            <a:r>
              <a:rPr lang="zh-CN" altLang="en-US" dirty="0"/>
              <a:t>方法为文本框设置初始值</a:t>
            </a:r>
            <a:r>
              <a:rPr lang="zh-CN" altLang="en-US" dirty="0" smtClean="0"/>
              <a:t>“请输入留言”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文本框获得焦点时，清空文本框</a:t>
            </a:r>
            <a:r>
              <a:rPr lang="zh-CN" altLang="en-US" dirty="0" smtClean="0"/>
              <a:t>内容</a:t>
            </a:r>
            <a:endParaRPr lang="zh-CN" altLang="en-US" dirty="0"/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文本框失去焦点时，如果文本框内容为空，使用</a:t>
            </a:r>
            <a:r>
              <a:rPr lang="en-US" altLang="zh-CN" dirty="0" err="1"/>
              <a:t>val</a:t>
            </a:r>
            <a:r>
              <a:rPr lang="en-US" altLang="zh-CN" dirty="0"/>
              <a:t>()</a:t>
            </a:r>
            <a:r>
              <a:rPr lang="zh-CN" altLang="en-US" dirty="0"/>
              <a:t>方法为文本框</a:t>
            </a:r>
            <a:r>
              <a:rPr lang="zh-CN" altLang="en-US" dirty="0" smtClean="0"/>
              <a:t>设置初始值</a:t>
            </a:r>
            <a:endParaRPr lang="zh-CN" altLang="en-US" dirty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文本框中输入留言内容，</a:t>
            </a:r>
            <a:r>
              <a:rPr lang="zh-CN" altLang="en-US" dirty="0" smtClean="0"/>
              <a:t>点击“留言”按钮</a:t>
            </a:r>
            <a:r>
              <a:rPr lang="zh-CN" altLang="en-US" dirty="0"/>
              <a:t>，将留言信息添加到留言</a:t>
            </a:r>
            <a:r>
              <a:rPr lang="zh-CN" altLang="en-US" dirty="0" smtClean="0"/>
              <a:t>列表</a:t>
            </a:r>
            <a:endParaRPr lang="zh-CN" altLang="en-US" dirty="0"/>
          </a:p>
          <a:p>
            <a:pPr lvl="1"/>
            <a:r>
              <a:rPr lang="zh-CN" altLang="en-US" dirty="0" smtClean="0"/>
              <a:t>点击</a:t>
            </a:r>
            <a:r>
              <a:rPr lang="zh-CN" altLang="en-US" dirty="0"/>
              <a:t>留言列表</a:t>
            </a:r>
            <a:r>
              <a:rPr lang="zh-CN" altLang="en-US" dirty="0" smtClean="0"/>
              <a:t>中的“删除”文字，</a:t>
            </a:r>
            <a:r>
              <a:rPr lang="zh-CN" altLang="en-US" dirty="0"/>
              <a:t>将此条留言信息移除</a:t>
            </a:r>
          </a:p>
          <a:p>
            <a:pPr lvl="1"/>
            <a:endParaRPr lang="en-US" altLang="zh-CN" dirty="0"/>
          </a:p>
        </p:txBody>
      </p:sp>
      <p:pic>
        <p:nvPicPr>
          <p:cNvPr id="12" name="图片 11" descr="练习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3" name="组合 19"/>
          <p:cNvGrpSpPr/>
          <p:nvPr/>
        </p:nvGrpSpPr>
        <p:grpSpPr bwMode="auto">
          <a:xfrm>
            <a:off x="4283968" y="6169025"/>
            <a:ext cx="2786062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3316" name="Picture 4" descr="D:\works\Accp 9\JsEs6Jq\Chapter11截图\图11.23 简易留言板初始效果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202" y="4221088"/>
            <a:ext cx="4190827" cy="1717551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 descr="D:\works\Accp 9\JsEs6Jq\Chapter11截图\图11.24 添加留言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202" y="4221088"/>
            <a:ext cx="4190827" cy="1717551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6509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49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设置和获取样式值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561662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设置或</a:t>
            </a:r>
            <a:r>
              <a:rPr lang="zh-CN" altLang="en-US" dirty="0"/>
              <a:t>获取</a:t>
            </a:r>
            <a:r>
              <a:rPr lang="zh-CN" altLang="en-US" dirty="0" smtClean="0"/>
              <a:t>指定元素</a:t>
            </a:r>
            <a:r>
              <a:rPr lang="zh-CN" altLang="en-US" dirty="0"/>
              <a:t>的</a:t>
            </a:r>
            <a:r>
              <a:rPr lang="zh-CN" altLang="en-US" dirty="0" smtClean="0"/>
              <a:t>样式值可以使用</a:t>
            </a:r>
            <a:r>
              <a:rPr lang="en-US" altLang="zh-CN" dirty="0" err="1"/>
              <a:t>css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设置</a:t>
            </a:r>
            <a:r>
              <a:rPr lang="zh-CN" altLang="en-US" dirty="0" smtClean="0"/>
              <a:t>动画</a:t>
            </a:r>
            <a:r>
              <a:rPr lang="zh-CN" altLang="en-US" dirty="0"/>
              <a:t>排行中的第一</a:t>
            </a:r>
            <a:r>
              <a:rPr lang="zh-CN" altLang="en-US" dirty="0" smtClean="0"/>
              <a:t>项字体颜色</a:t>
            </a:r>
            <a:r>
              <a:rPr lang="zh-CN" altLang="en-US" dirty="0"/>
              <a:t>为</a:t>
            </a:r>
            <a:r>
              <a:rPr lang="zh-CN" altLang="en-US" dirty="0" smtClean="0"/>
              <a:t>红色</a:t>
            </a:r>
            <a:endParaRPr lang="en-US" altLang="zh-CN" dirty="0" smtClean="0"/>
          </a:p>
          <a:p>
            <a:r>
              <a:rPr lang="zh-CN" altLang="en-US" dirty="0" smtClean="0"/>
              <a:t>设置后</a:t>
            </a:r>
            <a:r>
              <a:rPr lang="zh-CN" altLang="en-US" dirty="0"/>
              <a:t>两</a:t>
            </a:r>
            <a:r>
              <a:rPr lang="zh-CN" altLang="en-US" dirty="0" smtClean="0"/>
              <a:t>项字体颜色</a:t>
            </a:r>
            <a:r>
              <a:rPr lang="zh-CN" altLang="en-US" dirty="0"/>
              <a:t>为蓝色且字体大小为</a:t>
            </a:r>
            <a:r>
              <a:rPr lang="en-US" altLang="zh-CN" dirty="0"/>
              <a:t>24px</a:t>
            </a:r>
            <a:endParaRPr lang="zh-CN" altLang="en-US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1331913" y="2132856"/>
            <a:ext cx="6480447" cy="22635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获取样式值</a:t>
            </a:r>
            <a:endParaRPr lang="fr-FR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</a:t>
            </a: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selector ).</a:t>
            </a:r>
            <a:r>
              <a:rPr lang="fr-FR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css</a:t>
            </a: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</a:t>
            </a: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</a:t>
            </a:r>
            <a:r>
              <a:rPr lang="fr-FR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css</a:t>
            </a: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 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1",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2",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...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]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设置样式值</a:t>
            </a:r>
            <a:endParaRPr lang="fr-FR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</a:t>
            </a: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selector ).</a:t>
            </a:r>
            <a:r>
              <a:rPr lang="fr-FR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css</a:t>
            </a: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", 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属性值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</a:t>
            </a: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</a:t>
            </a:r>
            <a:r>
              <a:rPr lang="fr-FR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css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1":"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属性值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1", 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2":"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属性值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2",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...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);</a:t>
            </a:r>
            <a:endParaRPr lang="fr-FR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0" name="图片 19" descr="语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81506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21" name="图片 20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524372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370725" y="4789269"/>
            <a:ext cx="1593763" cy="1376035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3347864" y="6240735"/>
            <a:ext cx="4523402" cy="428625"/>
            <a:chOff x="1509666" y="6000750"/>
            <a:chExt cx="4523402" cy="428625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26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2236877" y="6051698"/>
              <a:ext cx="3656770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：设置、获取样式值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27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追加和移除样式</a:t>
            </a:r>
            <a:r>
              <a:rPr lang="en-US" dirty="0" smtClean="0"/>
              <a:t> 2-1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561662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如果一次需要设置多个样式值</a:t>
            </a:r>
            <a:r>
              <a:rPr lang="zh-CN" altLang="en-US" dirty="0" smtClean="0"/>
              <a:t>，使用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()</a:t>
            </a:r>
            <a:r>
              <a:rPr lang="zh-CN" altLang="en-US" dirty="0" smtClean="0"/>
              <a:t>过于繁琐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/>
            <a:endParaRPr lang="en-US" altLang="zh-CN" dirty="0"/>
          </a:p>
          <a:p>
            <a:r>
              <a:rPr lang="en-US" altLang="zh-CN" dirty="0" smtClean="0"/>
              <a:t>JavaScript</a:t>
            </a:r>
            <a:r>
              <a:rPr lang="zh-CN" altLang="en-US" dirty="0" smtClean="0"/>
              <a:t>中通常会使用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属性对元素的多个样式值进行设置，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中如何实现？</a:t>
            </a:r>
            <a:endParaRPr lang="en-US" altLang="zh-CN" dirty="0" smtClean="0"/>
          </a:p>
          <a:p>
            <a:pPr lvl="3"/>
            <a:endParaRPr lang="en-US" altLang="zh-CN" dirty="0"/>
          </a:p>
          <a:p>
            <a:pPr lvl="3"/>
            <a:endParaRPr lang="en-US" altLang="zh-CN" dirty="0" smtClean="0"/>
          </a:p>
          <a:p>
            <a:r>
              <a:rPr lang="zh-CN" altLang="en-US" dirty="0" smtClean="0"/>
              <a:t>追加样式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移除样式</a:t>
            </a:r>
            <a:endParaRPr lang="en-US" altLang="zh-CN" dirty="0" smtClean="0"/>
          </a:p>
        </p:txBody>
      </p:sp>
      <p:pic>
        <p:nvPicPr>
          <p:cNvPr id="27" name="图片 26" descr="问题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28" name="图片 27" descr="分析-new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628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9" name="AutoShape 3"/>
          <p:cNvSpPr>
            <a:spLocks noChangeArrowheads="1"/>
          </p:cNvSpPr>
          <p:nvPr/>
        </p:nvSpPr>
        <p:spPr bwMode="auto">
          <a:xfrm>
            <a:off x="2483770" y="3645024"/>
            <a:ext cx="6624462" cy="1131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</a:t>
            </a: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selector 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).</a:t>
            </a:r>
            <a:r>
              <a:rPr lang="en-US" altLang="zh-CN" dirty="0" err="1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addCla</a:t>
            </a:r>
            <a:r>
              <a:rPr lang="fr-FR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ss</a:t>
            </a: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classname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</a:t>
            </a: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</a:t>
            </a: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selector 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).</a:t>
            </a:r>
            <a:r>
              <a:rPr lang="en-US" altLang="zh-CN" dirty="0" err="1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addCla</a:t>
            </a:r>
            <a:r>
              <a:rPr lang="fr-FR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ss</a:t>
            </a: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classname1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classname2  …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</a:t>
            </a: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).</a:t>
            </a:r>
            <a:r>
              <a:rPr lang="en-US" altLang="zh-CN" dirty="0" err="1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addCla</a:t>
            </a:r>
            <a:r>
              <a:rPr lang="fr-FR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ss</a:t>
            </a: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 "classname1", "classname2",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...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]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);</a:t>
            </a:r>
            <a:endParaRPr lang="fr-FR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0" name="图片 29" descr="语法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3052939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1" name="AutoShape 3"/>
          <p:cNvSpPr>
            <a:spLocks noChangeArrowheads="1"/>
          </p:cNvSpPr>
          <p:nvPr/>
        </p:nvSpPr>
        <p:spPr bwMode="auto">
          <a:xfrm>
            <a:off x="2483769" y="4916454"/>
            <a:ext cx="6624462" cy="151216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</a:t>
            </a: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selector 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).</a:t>
            </a:r>
            <a:r>
              <a:rPr lang="en-US" altLang="zh-CN" dirty="0" err="1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removeCla</a:t>
            </a:r>
            <a:r>
              <a:rPr lang="fr-FR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ss</a:t>
            </a: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classname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</a:t>
            </a: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</a:t>
            </a: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selector 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).</a:t>
            </a:r>
            <a:r>
              <a:rPr lang="en-US" altLang="zh-CN" dirty="0" err="1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removeCla</a:t>
            </a:r>
            <a:r>
              <a:rPr lang="fr-FR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ss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"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classname1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classname2  …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</a:t>
            </a: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).</a:t>
            </a:r>
            <a:r>
              <a:rPr lang="en-US" altLang="zh-CN" dirty="0" err="1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removeCla</a:t>
            </a:r>
            <a:r>
              <a:rPr lang="fr-FR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ss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 "classname1", "classname2",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...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]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</a:t>
            </a:r>
            <a:r>
              <a:rPr lang="en-US" altLang="zh-CN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removeCla</a:t>
            </a:r>
            <a:r>
              <a:rPr lang="fr-FR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ss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  <a:endParaRPr lang="fr-FR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89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追加和移除样式</a:t>
            </a:r>
            <a:r>
              <a:rPr lang="en-US" dirty="0" smtClean="0"/>
              <a:t> 2-2</a:t>
            </a:r>
            <a:endParaRPr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使用类样式设置</a:t>
            </a:r>
            <a:endParaRPr lang="en-US" altLang="zh-CN" dirty="0" smtClean="0"/>
          </a:p>
          <a:p>
            <a:pPr lvl="1"/>
            <a:r>
              <a:rPr lang="zh-CN" altLang="en-US" dirty="0"/>
              <a:t>动画排行中的第一</a:t>
            </a:r>
            <a:r>
              <a:rPr lang="zh-CN" altLang="en-US" dirty="0" smtClean="0"/>
              <a:t>项字体颜色</a:t>
            </a:r>
            <a:r>
              <a:rPr lang="zh-CN" altLang="en-US" dirty="0"/>
              <a:t>为</a:t>
            </a:r>
            <a:r>
              <a:rPr lang="zh-CN" altLang="en-US" dirty="0" smtClean="0"/>
              <a:t>红色</a:t>
            </a:r>
            <a:endParaRPr lang="en-US" altLang="zh-CN" dirty="0" smtClean="0"/>
          </a:p>
          <a:p>
            <a:pPr lvl="1"/>
            <a:r>
              <a:rPr lang="zh-CN" altLang="en-US" dirty="0"/>
              <a:t>后两</a:t>
            </a:r>
            <a:r>
              <a:rPr lang="zh-CN" altLang="en-US" dirty="0" smtClean="0"/>
              <a:t>项字体颜色</a:t>
            </a:r>
            <a:r>
              <a:rPr lang="zh-CN" altLang="en-US" dirty="0"/>
              <a:t>为蓝色且字体大小为</a:t>
            </a:r>
            <a:r>
              <a:rPr lang="en-US" altLang="zh-CN" dirty="0" smtClean="0"/>
              <a:t>24px</a:t>
            </a:r>
          </a:p>
          <a:p>
            <a:pPr lvl="1"/>
            <a:r>
              <a:rPr lang="zh-CN" altLang="en-US" dirty="0" smtClean="0"/>
              <a:t>后两项文本使用下划线修饰</a:t>
            </a:r>
            <a:endParaRPr lang="en-US" altLang="zh-CN" dirty="0" smtClean="0"/>
          </a:p>
          <a:p>
            <a:r>
              <a:rPr lang="zh-CN" altLang="en-US" dirty="0" smtClean="0"/>
              <a:t>移除为各项添加的类样式</a:t>
            </a:r>
            <a:endParaRPr lang="zh-CN" altLang="en-US" dirty="0"/>
          </a:p>
        </p:txBody>
      </p:sp>
      <p:pic>
        <p:nvPicPr>
          <p:cNvPr id="24" name="图片 23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25" name="组合 24"/>
          <p:cNvGrpSpPr/>
          <p:nvPr/>
        </p:nvGrpSpPr>
        <p:grpSpPr>
          <a:xfrm>
            <a:off x="3347864" y="6240735"/>
            <a:ext cx="4523402" cy="428625"/>
            <a:chOff x="1509666" y="6000750"/>
            <a:chExt cx="4523402" cy="428625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 bwMode="auto">
            <a:xfrm>
              <a:off x="2358705" y="6051698"/>
              <a:ext cx="3413114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17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：追加、移除样式</a:t>
              </a:r>
            </a:p>
          </p:txBody>
        </p:sp>
      </p:grpSp>
      <p:pic>
        <p:nvPicPr>
          <p:cNvPr id="30" name="Picture 2" descr="D:\works\Accp 9\JsEs6Jq\Chapter11截图\图11.1 网页结构初始化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430" y="2852936"/>
            <a:ext cx="2142748" cy="1511202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works\Accp 9\JsEs6Jq\Chapter11截图\图11.26 设置class类样式.bmp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3" t="-3004" b="-1"/>
          <a:stretch/>
        </p:blipFill>
        <p:spPr bwMode="auto">
          <a:xfrm>
            <a:off x="5082430" y="2852936"/>
            <a:ext cx="3089713" cy="18702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09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样式的切换与</a:t>
            </a:r>
            <a:r>
              <a:rPr lang="zh-CN" altLang="en-US" dirty="0" smtClean="0"/>
              <a:t>判断 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样式切换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1"/>
            <a:endParaRPr lang="en-US" dirty="0"/>
          </a:p>
          <a:p>
            <a:endParaRPr lang="fr-FR" dirty="0"/>
          </a:p>
          <a:p>
            <a:pPr lvl="1"/>
            <a:r>
              <a:rPr lang="zh-CN" altLang="en-US" dirty="0"/>
              <a:t>模拟了</a:t>
            </a:r>
            <a:r>
              <a:rPr lang="fr-FR" dirty="0"/>
              <a:t>addClass()</a:t>
            </a:r>
            <a:r>
              <a:rPr lang="zh-CN" altLang="en-US" dirty="0"/>
              <a:t>与</a:t>
            </a:r>
            <a:r>
              <a:rPr lang="fr-FR" dirty="0"/>
              <a:t>removeClass</a:t>
            </a:r>
            <a:r>
              <a:rPr lang="fr-FR" dirty="0" smtClean="0"/>
              <a:t>()</a:t>
            </a:r>
            <a:r>
              <a:rPr lang="zh-CN" altLang="en-US" dirty="0" smtClean="0"/>
              <a:t> 交替执行的过程，实现</a:t>
            </a:r>
            <a:r>
              <a:rPr lang="zh-CN" altLang="en-US" dirty="0"/>
              <a:t>样式</a:t>
            </a:r>
            <a:r>
              <a:rPr lang="zh-CN" altLang="en-US" dirty="0" smtClean="0"/>
              <a:t>切换</a:t>
            </a:r>
            <a:endParaRPr lang="en-US" altLang="zh-CN" dirty="0" smtClean="0"/>
          </a:p>
          <a:p>
            <a:r>
              <a:rPr lang="zh-CN" altLang="en-US" dirty="0" smtClean="0"/>
              <a:t>判断匹配元素</a:t>
            </a:r>
            <a:r>
              <a:rPr lang="zh-CN" altLang="en-US" dirty="0"/>
              <a:t>是否存在指定</a:t>
            </a:r>
            <a:r>
              <a:rPr lang="zh-CN" altLang="en-US" dirty="0" smtClean="0"/>
              <a:t>的类样式</a:t>
            </a:r>
            <a:endParaRPr lang="zh-CN" altLang="en-US" dirty="0"/>
          </a:p>
        </p:txBody>
      </p:sp>
      <p:pic>
        <p:nvPicPr>
          <p:cNvPr id="16" name="图片 15" descr="语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628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1331640" y="2233892"/>
            <a:ext cx="6624462" cy="151216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</a:t>
            </a: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selector 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).</a:t>
            </a:r>
            <a:r>
              <a:rPr lang="en-US" altLang="zh-CN" dirty="0" err="1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toggleCla</a:t>
            </a:r>
            <a:r>
              <a:rPr lang="fr-FR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ss</a:t>
            </a: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classname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</a:t>
            </a: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</a:t>
            </a: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selector 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).</a:t>
            </a:r>
            <a:r>
              <a:rPr lang="en-US" altLang="zh-CN" dirty="0" err="1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toggleCla</a:t>
            </a:r>
            <a:r>
              <a:rPr lang="fr-FR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ss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"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classname1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classname2  …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</a:t>
            </a: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).</a:t>
            </a:r>
            <a:r>
              <a:rPr lang="en-US" altLang="zh-CN" dirty="0" err="1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toggleCla</a:t>
            </a:r>
            <a:r>
              <a:rPr lang="fr-FR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ss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 "classname1", "classname2",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...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]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).</a:t>
            </a:r>
            <a:r>
              <a:rPr lang="en-US" altLang="zh-CN" dirty="0" err="1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toggleCla</a:t>
            </a:r>
            <a:r>
              <a:rPr lang="fr-FR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ss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  <a:endParaRPr lang="fr-FR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1331913" y="5318271"/>
            <a:ext cx="6480447" cy="4149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</a:t>
            </a:r>
            <a:r>
              <a:rPr lang="en-US" altLang="zh-CN" dirty="0" err="1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hasCla</a:t>
            </a:r>
            <a:r>
              <a:rPr lang="fr-FR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ss</a:t>
            </a: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classname</a:t>
            </a: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);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1" name="图片 20" descr="语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726186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42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回顾与作业点评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简述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语法结构</a:t>
            </a:r>
          </a:p>
          <a:p>
            <a:r>
              <a:rPr lang="zh-CN" altLang="en-US" dirty="0" smtClean="0"/>
              <a:t>简述</a:t>
            </a:r>
            <a:r>
              <a:rPr lang="en-US" altLang="zh-CN" dirty="0" err="1"/>
              <a:t>jQuery</a:t>
            </a:r>
            <a:r>
              <a:rPr lang="zh-CN" altLang="en-US" dirty="0"/>
              <a:t>基础选择器和层次选择器的使用场景</a:t>
            </a:r>
          </a:p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基础过滤选择器有哪些？（至少列举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个）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点评作业的提交情况和共性问题</a:t>
            </a:r>
          </a:p>
        </p:txBody>
      </p:sp>
      <p:pic>
        <p:nvPicPr>
          <p:cNvPr id="9" name="图片 8" descr="提问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74474"/>
            <a:ext cx="1800000" cy="45502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样式的切换与判断 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使用类样式设置动画排行中的第一</a:t>
            </a:r>
            <a:r>
              <a:rPr lang="zh-CN" altLang="en-US" dirty="0" smtClean="0"/>
              <a:t>项字体颜色</a:t>
            </a:r>
            <a:r>
              <a:rPr lang="zh-CN" altLang="en-US" dirty="0"/>
              <a:t>为</a:t>
            </a:r>
            <a:r>
              <a:rPr lang="zh-CN" altLang="en-US" dirty="0" smtClean="0"/>
              <a:t>红色</a:t>
            </a:r>
            <a:endParaRPr lang="en-US" altLang="zh-CN" dirty="0" smtClean="0"/>
          </a:p>
          <a:p>
            <a:r>
              <a:rPr lang="zh-CN" altLang="en-US" dirty="0" smtClean="0"/>
              <a:t>点击第一项时交替添加和移除设置字体的类样式</a:t>
            </a:r>
            <a:endParaRPr lang="en-US" altLang="zh-CN" dirty="0" smtClean="0"/>
          </a:p>
          <a:p>
            <a:r>
              <a:rPr lang="zh-CN" altLang="en-US" dirty="0"/>
              <a:t>判断动画排行第二项是否</a:t>
            </a:r>
            <a:r>
              <a:rPr lang="zh-CN" altLang="en-US" dirty="0" smtClean="0"/>
              <a:t>包含指定类样式，并将结果输出在浏览器控制台</a:t>
            </a:r>
            <a:endParaRPr lang="zh-CN" altLang="en-US" dirty="0"/>
          </a:p>
        </p:txBody>
      </p:sp>
      <p:pic>
        <p:nvPicPr>
          <p:cNvPr id="20" name="图片 19" descr="示例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21" name="组合 20"/>
          <p:cNvGrpSpPr/>
          <p:nvPr/>
        </p:nvGrpSpPr>
        <p:grpSpPr>
          <a:xfrm>
            <a:off x="3347864" y="6240735"/>
            <a:ext cx="4523402" cy="428625"/>
            <a:chOff x="1509666" y="6000750"/>
            <a:chExt cx="4523402" cy="428625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2236877" y="6051698"/>
              <a:ext cx="3656770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18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：样式的切换与判断</a:t>
              </a:r>
            </a:p>
          </p:txBody>
        </p:sp>
      </p:grpSp>
      <p:pic>
        <p:nvPicPr>
          <p:cNvPr id="2050" name="Picture 2" descr="D:\works\Accp 9\JsEs6Jq\Chapter11截图\图11.27 样式切换初始效果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29000"/>
            <a:ext cx="2611530" cy="1547168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works\Accp 9\JsEs6Jq\Chapter11截图\图11.28 样式切换后效果.bmp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0"/>
          <a:stretch/>
        </p:blipFill>
        <p:spPr bwMode="auto">
          <a:xfrm>
            <a:off x="6156177" y="3429000"/>
            <a:ext cx="2887238" cy="1656896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81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/>
              <a:t>改造论坛发帖页面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点击</a:t>
            </a:r>
            <a:r>
              <a:rPr lang="zh-CN" altLang="en-US" dirty="0"/>
              <a:t>“我要发帖”按钮时，显示发帖</a:t>
            </a:r>
            <a:r>
              <a:rPr lang="zh-CN" altLang="en-US" dirty="0" smtClean="0"/>
              <a:t>内容；点击</a:t>
            </a:r>
            <a:r>
              <a:rPr lang="zh-CN" altLang="en-US" dirty="0"/>
              <a:t>“关闭”按钮</a:t>
            </a:r>
            <a:r>
              <a:rPr lang="zh-CN" altLang="en-US" dirty="0" smtClean="0"/>
              <a:t>时隐藏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在</a:t>
            </a:r>
            <a:r>
              <a:rPr lang="zh-CN" altLang="en-US" dirty="0"/>
              <a:t>发帖内容中输入标题、内容、选择板块后，点击“发布”按钮，将内容添加到帖子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在</a:t>
            </a:r>
            <a:r>
              <a:rPr lang="zh-CN" altLang="en-US" dirty="0"/>
              <a:t>帖子列表</a:t>
            </a:r>
            <a:r>
              <a:rPr lang="zh-CN" altLang="en-US" dirty="0" smtClean="0"/>
              <a:t>中点击</a:t>
            </a:r>
            <a:r>
              <a:rPr lang="zh-CN" altLang="en-US" dirty="0"/>
              <a:t>“删除”</a:t>
            </a:r>
            <a:r>
              <a:rPr lang="zh-CN" altLang="en-US" dirty="0" smtClean="0"/>
              <a:t>按钮，将对应的帖子</a:t>
            </a:r>
            <a:r>
              <a:rPr lang="zh-CN" altLang="en-US" dirty="0"/>
              <a:t>移除</a:t>
            </a:r>
            <a:endParaRPr lang="en-US" altLang="zh-CN" dirty="0" smtClean="0"/>
          </a:p>
        </p:txBody>
      </p:sp>
      <p:pic>
        <p:nvPicPr>
          <p:cNvPr id="12" name="图片 11" descr="练习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16" name="Picture 4" descr="D:\works\Accp 9\JsEs6Jq\Chapter11截图\图11.29 论坛发帖初始效果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998" y="3224397"/>
            <a:ext cx="4911618" cy="95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D:\works\Accp 9\JsEs6Jq\Chapter11截图\图11.30 我要发帖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16" y="3238784"/>
            <a:ext cx="4873366" cy="335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D:\works\Accp 9\JsEs6Jq\Chapter11截图\图11.31 帖子列表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24397"/>
            <a:ext cx="4888667" cy="153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9"/>
          <p:cNvGrpSpPr/>
          <p:nvPr/>
        </p:nvGrpSpPr>
        <p:grpSpPr bwMode="auto">
          <a:xfrm>
            <a:off x="5674370" y="5301208"/>
            <a:ext cx="2786062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091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16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CSS-</a:t>
            </a:r>
            <a:r>
              <a:rPr lang="en-US" dirty="0" err="1" smtClean="0"/>
              <a:t>DOM</a:t>
            </a:r>
            <a:r>
              <a:rPr dirty="0" err="1" smtClean="0"/>
              <a:t>操作</a:t>
            </a:r>
            <a:r>
              <a:rPr lang="en-US" dirty="0" smtClean="0"/>
              <a:t> 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除</a:t>
            </a:r>
            <a:r>
              <a:rPr lang="fr-FR" dirty="0" smtClean="0"/>
              <a:t>css()</a:t>
            </a:r>
            <a:r>
              <a:rPr lang="zh-CN" altLang="en-US" dirty="0" smtClean="0"/>
              <a:t>方法外，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还提供有获取和设置元素高度、宽度等样式</a:t>
            </a:r>
            <a:r>
              <a:rPr lang="zh-CN" altLang="en-US" dirty="0"/>
              <a:t>的操作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>
              <a:defRPr/>
            </a:pP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319748"/>
              </p:ext>
            </p:extLst>
          </p:nvPr>
        </p:nvGraphicFramePr>
        <p:xfrm>
          <a:off x="395536" y="1989280"/>
          <a:ext cx="8352928" cy="39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6048672"/>
              </a:tblGrid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语法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功能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height([value])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设置或返回匹配元素的高度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width([value])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设置或返回匹配元素的宽度 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offset([value])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返回以像素为单位的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top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和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left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坐标。仅对可见元素有效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8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offsetParent</a:t>
                      </a: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 )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返回最近的已定位祖先元素。定位元素指的是元素的</a:t>
                      </a: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CSS position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值被设置为</a:t>
                      </a: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relative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、</a:t>
                      </a: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absolute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或</a:t>
                      </a: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fixed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的元素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position( )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返回第一个匹配元素相对于父元素的位置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scrollLeft</a:t>
                      </a: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([position])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参数可选。设置或返回匹配元素相对滚动条左侧的偏移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scrollTop</a:t>
                      </a: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([position])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参数可选。设置或返回匹配元素相对滚动条顶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75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CSS-DOM</a:t>
            </a:r>
            <a:r>
              <a:rPr lang="zh-CN" altLang="en-US" dirty="0"/>
              <a:t>操作 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“设置滚动条顶部的偏移</a:t>
            </a:r>
            <a:r>
              <a:rPr lang="en-US" altLang="zh-CN" dirty="0" smtClean="0"/>
              <a:t>50px</a:t>
            </a:r>
            <a:r>
              <a:rPr lang="zh-CN" altLang="en-US" dirty="0" smtClean="0"/>
              <a:t>”按钮</a:t>
            </a:r>
            <a:r>
              <a:rPr lang="zh-CN" altLang="en-US" dirty="0"/>
              <a:t>，设置</a:t>
            </a:r>
            <a:r>
              <a:rPr lang="en-US" altLang="zh-CN" dirty="0"/>
              <a:t>div</a:t>
            </a:r>
            <a:r>
              <a:rPr lang="zh-CN" altLang="en-US" dirty="0"/>
              <a:t>元素距离滚动条顶部的</a:t>
            </a:r>
            <a:r>
              <a:rPr lang="zh-CN" altLang="en-US" dirty="0" smtClean="0"/>
              <a:t>偏移</a:t>
            </a:r>
            <a:endParaRPr lang="en-US" altLang="zh-CN" dirty="0" smtClean="0"/>
          </a:p>
          <a:p>
            <a:r>
              <a:rPr lang="zh-CN" altLang="en-US" dirty="0" smtClean="0"/>
              <a:t>获取</a:t>
            </a:r>
            <a:r>
              <a:rPr lang="en-US" altLang="zh-CN" dirty="0"/>
              <a:t>div</a:t>
            </a:r>
            <a:r>
              <a:rPr lang="zh-CN" altLang="en-US" dirty="0"/>
              <a:t>元素的宽度和</a:t>
            </a:r>
            <a:r>
              <a:rPr lang="zh-CN" altLang="en-US" dirty="0" smtClean="0"/>
              <a:t>高度，并显示在页面下方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347864" y="6240735"/>
            <a:ext cx="4523402" cy="428625"/>
            <a:chOff x="1509666" y="6000750"/>
            <a:chExt cx="4523402" cy="428625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2343477" y="6051698"/>
              <a:ext cx="3443570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19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CCS-DOM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操作</a:t>
              </a:r>
            </a:p>
          </p:txBody>
        </p:sp>
      </p:grpSp>
      <p:pic>
        <p:nvPicPr>
          <p:cNvPr id="10" name="图片 9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3075" name="Picture 3" descr="D:\works\Accp 9\JsEs6Jq\Chapter11截图\图11.32 初始效果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969" y="2630212"/>
            <a:ext cx="2333297" cy="2861974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works\Accp 9\JsEs6Jq\Chapter11截图\图11.33 设置滚动条顶部的偏移.bmp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" t="-697"/>
          <a:stretch/>
        </p:blipFill>
        <p:spPr bwMode="auto">
          <a:xfrm>
            <a:off x="5537969" y="2630213"/>
            <a:ext cx="2333297" cy="288702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04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works\Accp 9\JsEs6Jq\Chapter11截图\jQuery操作DOM 1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" y="485923"/>
            <a:ext cx="8807768" cy="59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works\Accp 9\JsEs6Jq\Chapter11截图\jQuery操作DOM 2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" y="485923"/>
            <a:ext cx="8807768" cy="59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总结</a:t>
            </a:r>
            <a:r>
              <a:rPr lang="en-US" altLang="zh-CN" dirty="0" smtClean="0"/>
              <a:t> 2-1</a:t>
            </a:r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76800"/>
            <a:ext cx="1799590" cy="45275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works\Accp 9\JsEs6Jq\Chapter11截图\jQuery操作DOM 1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3" y="1631419"/>
            <a:ext cx="7974330" cy="345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works\Accp 9\JsEs6Jq\Chapter11截图\jQuery操作DOM 2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3" y="1631419"/>
            <a:ext cx="8281035" cy="345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总结</a:t>
            </a:r>
            <a:r>
              <a:rPr lang="en-US" altLang="zh-CN" dirty="0" smtClean="0"/>
              <a:t> 2-2</a:t>
            </a:r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76800"/>
            <a:ext cx="1799590" cy="45275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64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《</a:t>
            </a:r>
            <a:r>
              <a:rPr lang="zh-CN" altLang="en-US" dirty="0">
                <a:sym typeface="+mn-ea"/>
              </a:rPr>
              <a:t>学习能力成长簿</a:t>
            </a:r>
            <a:r>
              <a:rPr lang="en-US" altLang="zh-CN" dirty="0">
                <a:sym typeface="+mn-ea"/>
              </a:rPr>
              <a:t>》</a:t>
            </a:r>
            <a:r>
              <a:rPr lang="zh-CN" altLang="en-US" dirty="0">
                <a:sym typeface="+mn-ea"/>
              </a:rPr>
              <a:t>中</a:t>
            </a:r>
            <a:r>
              <a:rPr lang="zh-CN" altLang="en-US" dirty="0" smtClean="0">
                <a:sym typeface="+mn-ea"/>
              </a:rPr>
              <a:t>完成</a:t>
            </a:r>
            <a:endParaRPr lang="zh-CN" altLang="en-US" dirty="0">
              <a:sym typeface="+mn-ea"/>
            </a:endParaRPr>
          </a:p>
          <a:p>
            <a:pPr lvl="1">
              <a:defRPr/>
            </a:pPr>
            <a:r>
              <a:rPr lang="zh-CN" altLang="en-US" dirty="0" smtClean="0">
                <a:sym typeface="+mn-ea"/>
              </a:rPr>
              <a:t>复习作业</a:t>
            </a:r>
          </a:p>
          <a:p>
            <a:pPr lvl="2">
              <a:defRPr/>
            </a:pPr>
            <a:r>
              <a:rPr lang="zh-CN" altLang="en-US" dirty="0" smtClean="0"/>
              <a:t>梳理本章内容，整理笔记，绘制思维</a:t>
            </a:r>
            <a:r>
              <a:rPr lang="zh-CN" altLang="en-US" dirty="0"/>
              <a:t>导</a:t>
            </a:r>
            <a:r>
              <a:rPr lang="zh-CN" altLang="en-US" dirty="0" smtClean="0"/>
              <a:t>图、</a:t>
            </a:r>
            <a:r>
              <a:rPr lang="zh-CN" altLang="en-US" dirty="0" smtClean="0">
                <a:sym typeface="+mn-ea"/>
              </a:rPr>
              <a:t>完成课后练习</a:t>
            </a:r>
            <a:endParaRPr lang="zh-CN" altLang="en-US" dirty="0" smtClean="0"/>
          </a:p>
          <a:p>
            <a:pPr lvl="2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预习下一章学生用书，完成预习测试</a:t>
            </a:r>
            <a:endParaRPr lang="en-US" altLang="zh-CN" dirty="0" smtClean="0"/>
          </a:p>
          <a:p>
            <a:pPr lvl="3">
              <a:defRPr/>
            </a:pPr>
            <a:r>
              <a:rPr lang="zh-CN" altLang="en-US" dirty="0"/>
              <a:t>简述</a:t>
            </a:r>
            <a:r>
              <a:rPr lang="en-US" altLang="zh-CN" dirty="0" err="1"/>
              <a:t>jQuery</a:t>
            </a:r>
            <a:r>
              <a:rPr lang="zh-CN" altLang="en-US" dirty="0"/>
              <a:t>中事件的</a:t>
            </a:r>
            <a:r>
              <a:rPr lang="zh-CN" altLang="en-US" dirty="0" smtClean="0"/>
              <a:t>组成部分</a:t>
            </a:r>
            <a:endParaRPr lang="zh-CN" altLang="en-US" dirty="0"/>
          </a:p>
          <a:p>
            <a:pPr lvl="3">
              <a:defRPr/>
            </a:pPr>
            <a:r>
              <a:rPr lang="zh-CN" altLang="en-US" dirty="0" smtClean="0"/>
              <a:t>简述</a:t>
            </a:r>
            <a:r>
              <a:rPr lang="en-US" altLang="zh-CN" dirty="0" err="1"/>
              <a:t>jQuery</a:t>
            </a:r>
            <a:r>
              <a:rPr lang="zh-CN" altLang="en-US" dirty="0"/>
              <a:t>中常用鼠标事件的</a:t>
            </a:r>
            <a:r>
              <a:rPr lang="zh-CN" altLang="en-US" dirty="0" smtClean="0"/>
              <a:t>方法（</a:t>
            </a:r>
            <a:r>
              <a:rPr lang="zh-CN" altLang="en-US" dirty="0"/>
              <a:t>至少</a:t>
            </a:r>
            <a:r>
              <a:rPr lang="en-US" altLang="zh-CN" dirty="0"/>
              <a:t>3</a:t>
            </a:r>
            <a:r>
              <a:rPr lang="zh-CN" altLang="en-US" dirty="0"/>
              <a:t>个）</a:t>
            </a:r>
          </a:p>
          <a:p>
            <a:pPr lvl="3">
              <a:defRPr/>
            </a:pPr>
            <a:r>
              <a:rPr lang="zh-CN" altLang="en-US" dirty="0" smtClean="0"/>
              <a:t>简述</a:t>
            </a:r>
            <a:r>
              <a:rPr lang="en-US" altLang="zh-CN" dirty="0" err="1"/>
              <a:t>jQuery</a:t>
            </a:r>
            <a:r>
              <a:rPr lang="zh-CN" altLang="en-US" dirty="0"/>
              <a:t>常用键盘事件的执行顺序</a:t>
            </a:r>
          </a:p>
          <a:p>
            <a:pPr lvl="3">
              <a:defRPr/>
            </a:pP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改造</a:t>
            </a:r>
            <a:r>
              <a:rPr lang="zh-CN" altLang="en-US" dirty="0"/>
              <a:t>手机详情页面</a:t>
            </a:r>
          </a:p>
          <a:p>
            <a:r>
              <a:rPr lang="zh-CN" altLang="en-US" dirty="0" smtClean="0"/>
              <a:t>改造</a:t>
            </a:r>
            <a:r>
              <a:rPr lang="zh-CN" altLang="en-US" dirty="0"/>
              <a:t>简易留言板</a:t>
            </a:r>
          </a:p>
          <a:p>
            <a:r>
              <a:rPr lang="zh-CN" altLang="en-US" dirty="0" smtClean="0"/>
              <a:t>改造</a:t>
            </a:r>
            <a:r>
              <a:rPr lang="zh-CN" altLang="en-US" dirty="0"/>
              <a:t>论坛发帖页面</a:t>
            </a:r>
          </a:p>
          <a:p>
            <a:endParaRPr lang="zh-CN" altLang="en-US" dirty="0"/>
          </a:p>
        </p:txBody>
      </p:sp>
      <p:pic>
        <p:nvPicPr>
          <p:cNvPr id="3074" name="Picture 2" descr="D:\works\Accp 9\JsEs6Jq\Chapter11截图\图11.12 手机详情页面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51" y="1645940"/>
            <a:ext cx="7108608" cy="2575148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works\Accp 9\JsEs6Jq\Chapter11截图\图11.24 添加留言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51" y="2022069"/>
            <a:ext cx="4191624" cy="17175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works\Accp 9\JsEs6Jq\Chapter11截图\图11.29 论坛发帖初始效果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50" y="2472687"/>
            <a:ext cx="4911618" cy="95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works\Accp 9\JsEs6Jq\Chapter11截图\图11.30 我要发帖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68" y="2487074"/>
            <a:ext cx="4873366" cy="335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works\Accp 9\JsEs6Jq\Chapter11截图\图11.31 帖子列表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36" y="2472687"/>
            <a:ext cx="4888667" cy="153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掌握</a:t>
            </a:r>
            <a:r>
              <a:rPr lang="en-US" altLang="zh-CN" dirty="0" err="1"/>
              <a:t>jQuery</a:t>
            </a:r>
            <a:r>
              <a:rPr lang="zh-CN" altLang="en-US" dirty="0"/>
              <a:t>的节点操作与节点遍历</a:t>
            </a:r>
          </a:p>
          <a:p>
            <a:pPr>
              <a:defRPr/>
            </a:pPr>
            <a:r>
              <a:rPr lang="zh-CN" altLang="en-US" dirty="0" smtClean="0"/>
              <a:t>掌握</a:t>
            </a:r>
            <a:r>
              <a:rPr lang="en-US" altLang="zh-CN" dirty="0" err="1"/>
              <a:t>jQuery</a:t>
            </a:r>
            <a:r>
              <a:rPr lang="zh-CN" altLang="en-US" dirty="0"/>
              <a:t>操作元素内容与属性</a:t>
            </a:r>
          </a:p>
          <a:p>
            <a:pPr>
              <a:defRPr/>
            </a:pPr>
            <a:r>
              <a:rPr lang="zh-CN" altLang="en-US" dirty="0" smtClean="0"/>
              <a:t>掌握</a:t>
            </a:r>
            <a:r>
              <a:rPr lang="en-US" altLang="zh-CN" dirty="0" err="1"/>
              <a:t>jQuery</a:t>
            </a:r>
            <a:r>
              <a:rPr lang="zh-CN" altLang="en-US" dirty="0"/>
              <a:t>操作样式</a:t>
            </a:r>
          </a:p>
          <a:p>
            <a:pPr>
              <a:defRPr/>
            </a:pPr>
            <a:r>
              <a:rPr lang="zh-CN" altLang="en-US" dirty="0" smtClean="0"/>
              <a:t>掌握</a:t>
            </a:r>
            <a:r>
              <a:rPr lang="en-US" altLang="zh-CN" dirty="0" err="1"/>
              <a:t>jQuery</a:t>
            </a:r>
            <a:r>
              <a:rPr lang="zh-CN" altLang="en-US" dirty="0"/>
              <a:t>操作</a:t>
            </a:r>
            <a:r>
              <a:rPr lang="en-US" altLang="zh-CN" dirty="0"/>
              <a:t>CSS-DOM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9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62" y="1081992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马家自留地（重要啊，切误删啊）\06.ACCP\ACCP9\PPT封面素材-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852" y="1036069"/>
            <a:ext cx="618444" cy="6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62" y="1935880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62" y="2361872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DOM</a:t>
            </a:r>
            <a:r>
              <a:rPr smtClean="0"/>
              <a:t>操作分类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DOM</a:t>
            </a:r>
            <a:r>
              <a:rPr lang="zh-CN" altLang="en-US" dirty="0" smtClean="0"/>
              <a:t>操作分为三类</a:t>
            </a:r>
            <a:endParaRPr lang="en-US" altLang="zh-CN" dirty="0" smtClean="0"/>
          </a:p>
          <a:p>
            <a:pPr lvl="1">
              <a:defRPr/>
            </a:pPr>
            <a:r>
              <a:rPr lang="en-US" dirty="0" smtClean="0"/>
              <a:t>DOM Core</a:t>
            </a:r>
            <a:r>
              <a:rPr lang="zh-CN" altLang="en-US" dirty="0" smtClean="0"/>
              <a:t>：任何一种支持</a:t>
            </a:r>
            <a:r>
              <a:rPr lang="en-US" dirty="0" smtClean="0"/>
              <a:t>DOM</a:t>
            </a:r>
            <a:r>
              <a:rPr lang="zh-CN" altLang="en-US" dirty="0" smtClean="0"/>
              <a:t>的编程语言都可以使用它</a:t>
            </a:r>
            <a:endParaRPr lang="en-US" altLang="zh-CN" dirty="0" smtClean="0"/>
          </a:p>
          <a:p>
            <a:pPr lvl="2">
              <a:defRPr/>
            </a:pPr>
            <a:r>
              <a:rPr lang="en-US" dirty="0" err="1" smtClean="0"/>
              <a:t>getElementById</a:t>
            </a:r>
            <a:r>
              <a:rPr lang="en-US" dirty="0" smtClean="0"/>
              <a:t>()</a:t>
            </a:r>
          </a:p>
          <a:p>
            <a:pPr lvl="2">
              <a:defRPr/>
            </a:pPr>
            <a:r>
              <a:rPr lang="en-US" dirty="0" err="1"/>
              <a:t>getElementsByTagName</a:t>
            </a:r>
            <a:r>
              <a:rPr lang="en-US" dirty="0" smtClean="0"/>
              <a:t>()</a:t>
            </a:r>
          </a:p>
          <a:p>
            <a:pPr lvl="1">
              <a:defRPr/>
            </a:pPr>
            <a:r>
              <a:rPr lang="en-US" dirty="0" smtClean="0"/>
              <a:t>HTML-DOM</a:t>
            </a:r>
            <a:r>
              <a:rPr lang="zh-CN" altLang="en-US" dirty="0" smtClean="0"/>
              <a:t>：用于处理</a:t>
            </a:r>
            <a:r>
              <a:rPr lang="en-US" dirty="0" smtClean="0"/>
              <a:t>HTML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pPr lvl="2">
              <a:defRPr/>
            </a:pPr>
            <a:r>
              <a:rPr lang="en-US" dirty="0" err="1" smtClean="0"/>
              <a:t>document.forms</a:t>
            </a:r>
            <a:endParaRPr lang="en-US" dirty="0" smtClean="0"/>
          </a:p>
          <a:p>
            <a:pPr lvl="2">
              <a:defRPr/>
            </a:pP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/>
              <a:t>title").</a:t>
            </a:r>
            <a:r>
              <a:rPr lang="en-US" dirty="0" err="1"/>
              <a:t>innerHTML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CSS-DOM</a:t>
            </a:r>
            <a:r>
              <a:rPr lang="zh-CN" altLang="en-US" dirty="0" smtClean="0"/>
              <a:t>：用于操作</a:t>
            </a:r>
            <a:r>
              <a:rPr lang="en-US" altLang="zh-CN" dirty="0" smtClean="0"/>
              <a:t>CSS</a:t>
            </a:r>
          </a:p>
          <a:p>
            <a:pPr lvl="2">
              <a:defRPr/>
            </a:pPr>
            <a:r>
              <a:rPr lang="en-US" dirty="0" err="1" smtClean="0"/>
              <a:t>element.style.color</a:t>
            </a:r>
            <a:r>
              <a:rPr lang="en-US" dirty="0" smtClean="0"/>
              <a:t>="green"</a:t>
            </a:r>
          </a:p>
          <a:p>
            <a:pPr>
              <a:defRPr/>
            </a:pPr>
            <a:r>
              <a:rPr lang="en-US" altLang="zh-CN" dirty="0" smtClean="0"/>
              <a:t>JavaScript</a:t>
            </a:r>
            <a:r>
              <a:rPr lang="zh-CN" altLang="en-US" dirty="0" smtClean="0"/>
              <a:t>对</a:t>
            </a:r>
            <a:r>
              <a:rPr lang="zh-CN" altLang="en-US" dirty="0"/>
              <a:t>这三类</a:t>
            </a:r>
            <a:r>
              <a:rPr lang="en-US" altLang="zh-CN" dirty="0"/>
              <a:t>DOM</a:t>
            </a:r>
            <a:r>
              <a:rPr lang="zh-CN" altLang="en-US" dirty="0"/>
              <a:t>操作都提供了支持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76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jQuery</a:t>
            </a:r>
            <a:r>
              <a:rPr smtClean="0"/>
              <a:t>中的</a:t>
            </a:r>
            <a:r>
              <a:rPr lang="en-US" smtClean="0"/>
              <a:t>DOM</a:t>
            </a:r>
            <a:r>
              <a:rPr smtClean="0"/>
              <a:t>操作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 err="1"/>
              <a:t>jQuery</a:t>
            </a:r>
            <a:r>
              <a:rPr lang="zh-CN" altLang="en-US" dirty="0"/>
              <a:t>对</a:t>
            </a:r>
            <a:r>
              <a:rPr lang="en-US" altLang="zh-CN" dirty="0"/>
              <a:t>JavaScript</a:t>
            </a:r>
            <a:r>
              <a:rPr lang="zh-CN" altLang="en-US" dirty="0"/>
              <a:t>中的</a:t>
            </a:r>
            <a:r>
              <a:rPr lang="en-US" altLang="zh-CN" dirty="0"/>
              <a:t>DOM</a:t>
            </a:r>
            <a:r>
              <a:rPr lang="zh-CN" altLang="en-US" dirty="0"/>
              <a:t>操作进行了封装</a:t>
            </a:r>
            <a:endParaRPr lang="en-US" altLang="zh-CN" dirty="0"/>
          </a:p>
          <a:p>
            <a:pPr lvl="1"/>
            <a:r>
              <a:rPr lang="zh-CN" altLang="en-US" dirty="0" smtClean="0"/>
              <a:t>节点操作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节点属性操作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节点遍历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内容及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值操作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样式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/>
            <a:r>
              <a:rPr lang="en-US" dirty="0" smtClean="0"/>
              <a:t>CSS-DOM</a:t>
            </a:r>
            <a:r>
              <a:rPr lang="zh-CN" altLang="en-US" dirty="0"/>
              <a:t>操作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331640" y="1268760"/>
            <a:ext cx="6768752" cy="511256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&lt;!DOCTYPE html&gt;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&lt;html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lang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="en"&gt;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&lt;head&gt;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&lt;meta charset="UTF-8"&gt;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&lt;meta name="viewport" content="width=device-width, initial-scale=1.0"&gt;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&lt;title&gt;Document&lt;/title&gt;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&lt;/head&gt;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&lt;body&gt;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&lt;h2&gt;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热门动画排行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&lt;/h2&gt;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class="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animationList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&lt;li&gt;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名侦探柯南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&lt;/li&gt;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&lt;li&gt;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阿拉蕾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&lt;/li&gt;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&lt;li&gt;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海贼王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&lt;/li&gt;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&lt;/body&gt;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&lt;/html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" name="Picture 2" descr="D:\works\Accp 9\JsEs6Jq\Chapter11截图\图11.1 网页结构初始化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259" y="900834"/>
            <a:ext cx="2129197" cy="1499187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works\Accp 9\JsEs6Jq\Chapter11截图\图11.2 DOM结构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261010"/>
            <a:ext cx="3960440" cy="2552765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3347864" y="6240735"/>
            <a:ext cx="4523402" cy="428625"/>
            <a:chOff x="1509666" y="6000750"/>
            <a:chExt cx="4523402" cy="428625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2434847" y="6051698"/>
              <a:ext cx="3260829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：网页结构初始化</a:t>
              </a:r>
            </a:p>
          </p:txBody>
        </p:sp>
      </p:grpSp>
      <p:pic>
        <p:nvPicPr>
          <p:cNvPr id="17" name="图片 16" descr="示例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59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zh-CN" altLang="en-US" dirty="0"/>
              <a:t>中的节点操作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查找节点</a:t>
            </a:r>
            <a:endParaRPr lang="en-US" altLang="zh-CN" dirty="0"/>
          </a:p>
          <a:p>
            <a:r>
              <a:rPr lang="zh-CN" altLang="en-US" dirty="0"/>
              <a:t>创建节点</a:t>
            </a:r>
            <a:endParaRPr lang="en-US" altLang="zh-CN" dirty="0"/>
          </a:p>
          <a:p>
            <a:r>
              <a:rPr lang="zh-CN" altLang="en-US" dirty="0"/>
              <a:t>插入节点</a:t>
            </a:r>
            <a:endParaRPr lang="en-US" altLang="zh-CN" dirty="0"/>
          </a:p>
          <a:p>
            <a:r>
              <a:rPr lang="zh-CN" altLang="en-US" dirty="0"/>
              <a:t>删除节点</a:t>
            </a:r>
            <a:endParaRPr lang="en-US" altLang="zh-CN" dirty="0"/>
          </a:p>
          <a:p>
            <a:r>
              <a:rPr lang="zh-CN" altLang="en-US" dirty="0" smtClean="0"/>
              <a:t>复制节点</a:t>
            </a:r>
          </a:p>
          <a:p>
            <a:r>
              <a:rPr lang="zh-CN" altLang="en-US" dirty="0" smtClean="0"/>
              <a:t>替换节点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55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b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12484</TotalTime>
  <Words>3594</Words>
  <Application>Microsoft Office PowerPoint</Application>
  <PresentationFormat>全屏显示(4:3)</PresentationFormat>
  <Paragraphs>616</Paragraphs>
  <Slides>48</Slides>
  <Notes>36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主题</vt:lpstr>
      <vt:lpstr>PowerPoint 演示文稿</vt:lpstr>
      <vt:lpstr>预习检查</vt:lpstr>
      <vt:lpstr>金榜秀一秀</vt:lpstr>
      <vt:lpstr>回顾与作业点评</vt:lpstr>
      <vt:lpstr>本章任务</vt:lpstr>
      <vt:lpstr>本章目标</vt:lpstr>
      <vt:lpstr>DOM操作分类</vt:lpstr>
      <vt:lpstr>jQuery中的DOM操作</vt:lpstr>
      <vt:lpstr>jQuery中的节点操作</vt:lpstr>
      <vt:lpstr>查找节点与创建节点 2-1</vt:lpstr>
      <vt:lpstr>查找节点与创建节点 2-2</vt:lpstr>
      <vt:lpstr>插入节点 2-1</vt:lpstr>
      <vt:lpstr>插入节点 2-2</vt:lpstr>
      <vt:lpstr>删除节点 2-1</vt:lpstr>
      <vt:lpstr>删除节点 2-2</vt:lpstr>
      <vt:lpstr>复制节点</vt:lpstr>
      <vt:lpstr>替换节点</vt:lpstr>
      <vt:lpstr>属性操作</vt:lpstr>
      <vt:lpstr>获取和设置元素属性</vt:lpstr>
      <vt:lpstr>删除元素属性</vt:lpstr>
      <vt:lpstr>学员操作——改造手机详情页面</vt:lpstr>
      <vt:lpstr>共性问题集中讲解</vt:lpstr>
      <vt:lpstr>节点遍历</vt:lpstr>
      <vt:lpstr>遍历子元素</vt:lpstr>
      <vt:lpstr>遍历同辈元素 2-1</vt:lpstr>
      <vt:lpstr>遍历同辈元素 2-2</vt:lpstr>
      <vt:lpstr>遍历前辈元素</vt:lpstr>
      <vt:lpstr>其他遍历方法</vt:lpstr>
      <vt:lpstr>内容操作</vt:lpstr>
      <vt:lpstr>操作HTML代码</vt:lpstr>
      <vt:lpstr>操作元素内容 2-1</vt:lpstr>
      <vt:lpstr>操作元素内容 2-2</vt:lpstr>
      <vt:lpstr>操作元素的属性值</vt:lpstr>
      <vt:lpstr>学员操作——改造简易留言板</vt:lpstr>
      <vt:lpstr>共性问题集中讲解</vt:lpstr>
      <vt:lpstr>设置和获取样式值</vt:lpstr>
      <vt:lpstr>追加和移除样式 2-1</vt:lpstr>
      <vt:lpstr>追加和移除样式 2-2</vt:lpstr>
      <vt:lpstr>样式的切换与判断 2-1</vt:lpstr>
      <vt:lpstr>样式的切换与判断 2-2</vt:lpstr>
      <vt:lpstr>学员操作——改造论坛发帖页面</vt:lpstr>
      <vt:lpstr>共性问题集中讲解</vt:lpstr>
      <vt:lpstr>CSS-DOM操作 2-1</vt:lpstr>
      <vt:lpstr>CSS-DOM操作 2-2</vt:lpstr>
      <vt:lpstr>总结 2-1</vt:lpstr>
      <vt:lpstr>总结 2-2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xinfeng.ma(马欣丰)</dc:creator>
  <cp:lastModifiedBy>hailong.huang</cp:lastModifiedBy>
  <cp:revision>296</cp:revision>
  <dcterms:created xsi:type="dcterms:W3CDTF">2019-09-24T11:18:00Z</dcterms:created>
  <dcterms:modified xsi:type="dcterms:W3CDTF">2021-07-21T06:27:50Z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