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382" r:id="rId3"/>
    <p:sldId id="427" r:id="rId4"/>
    <p:sldId id="383" r:id="rId5"/>
    <p:sldId id="385" r:id="rId6"/>
    <p:sldId id="288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419" r:id="rId16"/>
    <p:sldId id="425" r:id="rId17"/>
    <p:sldId id="395" r:id="rId18"/>
    <p:sldId id="397" r:id="rId19"/>
    <p:sldId id="399" r:id="rId20"/>
    <p:sldId id="402" r:id="rId21"/>
    <p:sldId id="404" r:id="rId22"/>
    <p:sldId id="409" r:id="rId23"/>
    <p:sldId id="410" r:id="rId24"/>
    <p:sldId id="411" r:id="rId25"/>
    <p:sldId id="412" r:id="rId26"/>
    <p:sldId id="426" r:id="rId27"/>
    <p:sldId id="413" r:id="rId28"/>
    <p:sldId id="414" r:id="rId29"/>
    <p:sldId id="417" r:id="rId30"/>
    <p:sldId id="418" r:id="rId31"/>
    <p:sldId id="420" r:id="rId32"/>
    <p:sldId id="422" r:id="rId33"/>
    <p:sldId id="423" r:id="rId34"/>
    <p:sldId id="424" r:id="rId35"/>
    <p:sldId id="373" r:id="rId36"/>
    <p:sldId id="386" r:id="rId37"/>
    <p:sldId id="321" r:id="rId38"/>
    <p:sldId id="27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E9EDF4"/>
    <a:srgbClr val="D0D8E8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8905" autoAdjust="0"/>
  </p:normalViewPr>
  <p:slideViewPr>
    <p:cSldViewPr>
      <p:cViewPr varScale="1">
        <p:scale>
          <a:sx n="67" d="100"/>
          <a:sy n="67" d="100"/>
        </p:scale>
        <p:origin x="-936" y="-77"/>
      </p:cViewPr>
      <p:guideLst>
        <p:guide orient="horz" pos="2159"/>
        <p:guide orient="horz" pos="2160"/>
        <p:guide pos="839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BD6A-2AC2-4C69-AFAF-DFEB8973E6F0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B18C-0F2F-4BF8-BBB6-9BF9FD489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D6F24D-27A0-41F9-B2C9-E71D96EF898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根据案例运行效果总结键盘事件的区别，演示不同的按键产生不同的效果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605F0-2E1D-4773-BC6E-9458ACA6DA1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教学指导：简单介绍，学员了解即可；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92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07840-708B-4D97-BF58-E91EA3E3A98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也可以为同一事件绑定多个事件处理函数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5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可选则扩展：</a:t>
            </a:r>
            <a:r>
              <a:rPr lang="en-US" altLang="zh-CN" dirty="0" smtClean="0"/>
              <a:t>$( selector ).hover( </a:t>
            </a:r>
            <a:r>
              <a:rPr lang="en-US" altLang="zh-CN" dirty="0" err="1" smtClean="0"/>
              <a:t>handlerInOut</a:t>
            </a:r>
            <a:r>
              <a:rPr lang="en-US" altLang="zh-CN" dirty="0" smtClean="0"/>
              <a:t> )</a:t>
            </a:r>
          </a:p>
          <a:p>
            <a:r>
              <a:rPr lang="zh-CN" altLang="en-US" dirty="0" smtClean="0"/>
              <a:t>使用同一个处理函数处理</a:t>
            </a:r>
            <a:r>
              <a:rPr lang="en-US" altLang="zh-CN" dirty="0" err="1" smtClean="0"/>
              <a:t>mouseenter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mouseleave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相当于 </a:t>
            </a:r>
            <a:r>
              <a:rPr lang="en-US" altLang="zh-CN" dirty="0" smtClean="0"/>
              <a:t>$( selector ).on( "</a:t>
            </a:r>
            <a:r>
              <a:rPr lang="en-US" altLang="zh-CN" dirty="0" err="1" smtClean="0"/>
              <a:t>mouseenter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mouseleave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handlerInOut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72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0D3A1-0140-4AD0-90C5-294937912F9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26D90-D26E-4284-956A-1701B7ECFCB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、讲解两个方法的用法；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、演示示例，通过演示让学员掌握这两个用法；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6FDF71-A8A2-4C1A-B7B5-C355C99773A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（）和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方法中的参数对比讲解；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、通过演示示例，让学员掌握这两个方法的用法，与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（）和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方法对比讲解；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A2D65-359B-4BC8-BACD-3FA60F61D6C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、与前面讲解的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 smtClean="0"/>
              <a:t>方法中的参数对比讲解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、通过演示示例，让学员掌握这两个方法的用法，与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 smtClean="0"/>
              <a:t>方法对比讲解；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E2DED-EFD6-421B-AA4C-117E3CDB7BF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961FF-7085-47DC-B4A4-FB2EFFDFC2D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600B27-FD08-4AD8-A690-52ECFBAFE35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animate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语法，讲解参数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params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参数的用法与前面动画方法参数对比讲解；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22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0B413-A4C3-4E04-9199-3A8BE879EB5A}" type="slidenum">
              <a:rPr lang="zh-CN" altLang="en-US"/>
              <a:t>33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826CD-1F04-49EB-81B2-DAC10A739E45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38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4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1</a:t>
            </a:r>
            <a:r>
              <a:rPr lang="zh-CN" altLang="en-US" dirty="0" smtClean="0"/>
              <a:t>、简单说明一下各个类事件的就可以了，后面会对每类事件进行详细讲解；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事件例如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事件在前面已用过，这里简单回顾即可，强调和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的区别；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、本章重点介绍鼠标事件、键盘事件、复合事件；</a:t>
            </a:r>
            <a:endParaRPr lang="en-US" altLang="zh-CN" dirty="0" smtClean="0"/>
          </a:p>
          <a:p>
            <a:pPr marL="0" lvl="2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9D1F8-E192-49AB-8A55-8BEAE44E60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BDA6B-95E5-4505-92ED-4D7AC078AAD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、演示案例时讲解鼠标事件的用法；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、重点讲解这两个方法；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86504-7FF8-492A-8039-781147ED9A8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5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6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图片 14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/55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36296" y="257022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第十二章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7338" y="2994849"/>
            <a:ext cx="480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jQuery</a:t>
            </a:r>
            <a:r>
              <a:rPr lang="zh-CN" altLang="en-US" dirty="0"/>
              <a:t>事件与动画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pic>
        <p:nvPicPr>
          <p:cNvPr id="10" name="图片 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鼠标事件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mouseover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实现导航栏二</a:t>
            </a:r>
            <a:r>
              <a:rPr lang="zh-CN" altLang="en-US" dirty="0"/>
              <a:t>级</a:t>
            </a:r>
            <a:r>
              <a:rPr lang="zh-CN" altLang="en-US" dirty="0" smtClean="0"/>
              <a:t>菜单的显示</a:t>
            </a:r>
            <a:r>
              <a:rPr lang="zh-CN" altLang="en-US" dirty="0"/>
              <a:t>与</a:t>
            </a:r>
            <a:r>
              <a:rPr lang="zh-CN" altLang="en-US" dirty="0" smtClean="0"/>
              <a:t>隐藏</a:t>
            </a:r>
            <a:endParaRPr lang="en-US" altLang="zh-CN" dirty="0" smtClean="0"/>
          </a:p>
          <a:p>
            <a:pPr lvl="1"/>
            <a:r>
              <a:rPr lang="zh-CN" altLang="zh-CN" dirty="0"/>
              <a:t>当鼠标移入一级菜单时，显示对应的二级</a:t>
            </a:r>
            <a:r>
              <a:rPr lang="zh-CN" altLang="zh-CN" dirty="0" smtClean="0"/>
              <a:t>菜单</a:t>
            </a:r>
            <a:endParaRPr lang="en-US" altLang="zh-CN" dirty="0" smtClean="0"/>
          </a:p>
          <a:p>
            <a:pPr lvl="1"/>
            <a:r>
              <a:rPr lang="zh-CN" altLang="zh-CN" dirty="0"/>
              <a:t>当鼠标移出时，二级菜单隐藏</a:t>
            </a:r>
            <a:r>
              <a:rPr lang="zh-CN" altLang="zh-CN" dirty="0" smtClean="0"/>
              <a:t>显示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9" name="组合 18"/>
          <p:cNvGrpSpPr/>
          <p:nvPr/>
        </p:nvGrpSpPr>
        <p:grpSpPr>
          <a:xfrm>
            <a:off x="3360966" y="6237312"/>
            <a:ext cx="4523402" cy="428625"/>
            <a:chOff x="1509666" y="6000750"/>
            <a:chExt cx="4523402" cy="42862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2313019" y="6051698"/>
              <a:ext cx="350448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：改造导航下拉菜单</a:t>
              </a:r>
            </a:p>
          </p:txBody>
        </p:sp>
      </p:grpSp>
      <p:pic>
        <p:nvPicPr>
          <p:cNvPr id="1027" name="Picture 3" descr="D:\works\Accp 9\JsEs6Jq\Chapter12截图\图12.1 导航菜单初始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62" y="2780928"/>
            <a:ext cx="5671460" cy="73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works\Accp 9\JsEs6Jq\Chapter12截图\图12.2 鼠标移入效果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45" y="2819602"/>
            <a:ext cx="5671463" cy="19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鼠标事件方法的区别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23021"/>
              </p:ext>
            </p:extLst>
          </p:nvPr>
        </p:nvGraphicFramePr>
        <p:xfrm>
          <a:off x="611560" y="1268760"/>
          <a:ext cx="792088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相同点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不同点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mouseover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鼠标进入被选元素时会触发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鼠标在其被选元素的子元素上来回进入时：</a:t>
                      </a:r>
                      <a:endParaRPr lang="en-US" altLang="zh-CN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mouseover</a:t>
                      </a:r>
                      <a:endParaRPr lang="en-US" altLang="zh-CN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不触发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mouseenter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mouseenter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mouseout()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鼠标离开被选元素时会触发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鼠标在其被选元素的子元素上来回离开时：</a:t>
                      </a:r>
                      <a:endParaRPr lang="en-US" altLang="zh-CN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mouseout</a:t>
                      </a:r>
                      <a:endParaRPr lang="en-US" altLang="zh-CN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不触发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mouseleave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mouseleave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5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键盘事件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用户每次按下或者释放</a:t>
            </a:r>
            <a:r>
              <a:rPr lang="zh-CN" altLang="en-US" dirty="0" smtClean="0"/>
              <a:t>键盘按键</a:t>
            </a:r>
            <a:r>
              <a:rPr lang="zh-CN" altLang="en-US" dirty="0"/>
              <a:t>时都会产生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63522"/>
              </p:ext>
            </p:extLst>
          </p:nvPr>
        </p:nvGraphicFramePr>
        <p:xfrm>
          <a:off x="719573" y="1989104"/>
          <a:ext cx="7704855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keydown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keydown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按下键盘时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keyup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keyup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释放按键时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keypress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keypress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产生可打印的字符时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键盘事件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9" name="内容占位符 8"/>
          <p:cNvSpPr>
            <a:spLocks noGrp="1"/>
          </p:cNvSpPr>
          <p:nvPr>
            <p:ph idx="13"/>
          </p:nvPr>
        </p:nvSpPr>
        <p:spPr>
          <a:xfrm>
            <a:off x="914400" y="1124743"/>
            <a:ext cx="7762056" cy="5541193"/>
          </a:xfrm>
        </p:spPr>
        <p:txBody>
          <a:bodyPr/>
          <a:lstStyle/>
          <a:p>
            <a:r>
              <a:rPr lang="zh-CN" altLang="en-US" dirty="0"/>
              <a:t>在文本框中输入字符时，在浏览器控制台显示事件触发情况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键盘事件的事件</a:t>
            </a:r>
            <a:r>
              <a:rPr lang="zh-CN" altLang="en-US" dirty="0"/>
              <a:t>处理</a:t>
            </a:r>
            <a:r>
              <a:rPr lang="zh-CN" altLang="en-US" dirty="0" smtClean="0"/>
              <a:t>方法可接收</a:t>
            </a:r>
            <a:r>
              <a:rPr lang="en-US" altLang="zh-CN" dirty="0"/>
              <a:t>event</a:t>
            </a:r>
            <a:r>
              <a:rPr lang="zh-CN" altLang="en-US" dirty="0"/>
              <a:t>对象，通过</a:t>
            </a:r>
            <a:r>
              <a:rPr lang="en-US" altLang="zh-CN" dirty="0" err="1"/>
              <a:t>event.keyCode</a:t>
            </a:r>
            <a:r>
              <a:rPr lang="zh-CN" altLang="en-US" dirty="0"/>
              <a:t>属性可以获取到键码</a:t>
            </a:r>
            <a:r>
              <a:rPr lang="zh-CN" altLang="en-US" dirty="0" smtClean="0"/>
              <a:t>值，判断是否按下某个按键</a:t>
            </a:r>
            <a:endParaRPr lang="zh-CN" altLang="en-US" dirty="0"/>
          </a:p>
        </p:txBody>
      </p:sp>
      <p:pic>
        <p:nvPicPr>
          <p:cNvPr id="22" name="图片 21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64" y="1679278"/>
            <a:ext cx="5185929" cy="18937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组合 24"/>
          <p:cNvGrpSpPr/>
          <p:nvPr/>
        </p:nvGrpSpPr>
        <p:grpSpPr>
          <a:xfrm>
            <a:off x="3360966" y="6237312"/>
            <a:ext cx="4523402" cy="428625"/>
            <a:chOff x="1509666" y="6000750"/>
            <a:chExt cx="4523402" cy="428625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2800332" y="6051698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：键盘事件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7954"/>
            <a:ext cx="18002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2195736" y="3789040"/>
            <a:ext cx="5547249" cy="838087"/>
            <a:chOff x="2121095" y="1098172"/>
            <a:chExt cx="5547249" cy="838087"/>
          </a:xfrm>
        </p:grpSpPr>
        <p:sp>
          <p:nvSpPr>
            <p:cNvPr id="31" name="AutoShape 39"/>
            <p:cNvSpPr>
              <a:spLocks noChangeArrowheads="1"/>
            </p:cNvSpPr>
            <p:nvPr/>
          </p:nvSpPr>
          <p:spPr bwMode="auto">
            <a:xfrm>
              <a:off x="2121095" y="1281460"/>
              <a:ext cx="5373413" cy="654799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不是所有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键都会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触发</a:t>
              </a:r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keypress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事件，如“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ALT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”“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CTRL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”“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ESC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”等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均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不会触发该事件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311157" y="1098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pic>
        <p:nvPicPr>
          <p:cNvPr id="33" name="图片 32" descr="扩展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" y="467256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4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调整网页大小或拖动</a:t>
            </a:r>
            <a:r>
              <a:rPr lang="zh-CN" altLang="en-US" dirty="0" smtClean="0"/>
              <a:t>滚动条等操作会产生浏览器事件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改变浏览器窗口尺寸时，页面背景颜色设置为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/>
              <a:t>拖动滚动条时，页面背景颜色设置为绿色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40112"/>
              </p:ext>
            </p:extLst>
          </p:nvPr>
        </p:nvGraphicFramePr>
        <p:xfrm>
          <a:off x="683568" y="1700808"/>
          <a:ext cx="7776864" cy="16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sz="1800" kern="100" dirty="0"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执行时机</a:t>
                      </a: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resize()</a:t>
                      </a:r>
                      <a:endParaRPr lang="zh-CN" sz="18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将事件处理函数附加到</a:t>
                      </a:r>
                      <a:r>
                        <a:rPr lang="en-US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resize</a:t>
                      </a:r>
                      <a:r>
                        <a:rPr lang="zh-CN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浏览器窗口尺寸发生改变时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scroll()</a:t>
                      </a:r>
                      <a:endParaRPr lang="zh-CN" sz="18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将事件处理函数附加到</a:t>
                      </a:r>
                      <a:r>
                        <a:rPr lang="en-US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</a:t>
                      </a:r>
                      <a:r>
                        <a:rPr lang="zh-CN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滚动条或可滚动的元素滚动时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7301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3360966" y="6237312"/>
            <a:ext cx="4523402" cy="428625"/>
            <a:chOff x="1509666" y="6000750"/>
            <a:chExt cx="4523402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678504" y="605169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：浏览器事件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表单事件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5849"/>
              </p:ext>
            </p:extLst>
          </p:nvPr>
        </p:nvGraphicFramePr>
        <p:xfrm>
          <a:off x="323528" y="1701136"/>
          <a:ext cx="8496944" cy="29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focus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将事件处理函数附加到</a:t>
                      </a: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focus</a:t>
                      </a:r>
                      <a:r>
                        <a:rPr lang="zh-CN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元素获得焦点时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blur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将事件处理函数附加到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blur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元素失去焦点时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change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将事件处理函数附加到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change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元素的值发生改变时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submit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将事件处理函数附加到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submit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submit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事件只适用于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&lt;form&gt;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元素，当提交表单时触发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内容占位符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1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表单事件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/>
          <a:lstStyle/>
          <a:p>
            <a:r>
              <a:rPr lang="zh-CN" altLang="en-US" dirty="0"/>
              <a:t>使用表单事件实现用户登录功能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当用户名</a:t>
            </a:r>
            <a:r>
              <a:rPr lang="zh-CN" altLang="en-US" dirty="0"/>
              <a:t>文本框获得焦点时</a:t>
            </a:r>
            <a:r>
              <a:rPr lang="zh-CN" altLang="en-US" dirty="0" smtClean="0"/>
              <a:t>，</a:t>
            </a:r>
            <a:r>
              <a:rPr lang="zh-CN" altLang="en-US" dirty="0"/>
              <a:t>清空</a:t>
            </a:r>
            <a:r>
              <a:rPr lang="zh-CN" altLang="en-US" dirty="0" smtClean="0"/>
              <a:t>文本框内容</a:t>
            </a:r>
            <a:endParaRPr lang="en-US" altLang="zh-CN" dirty="0" smtClean="0"/>
          </a:p>
          <a:p>
            <a:pPr lvl="1"/>
            <a:r>
              <a:rPr lang="zh-CN" altLang="en-US" dirty="0"/>
              <a:t>当用户名文本框失去焦点时，如果文本框内容为空，则恢复显示</a:t>
            </a:r>
            <a:r>
              <a:rPr lang="zh-CN" altLang="en-US" dirty="0" smtClean="0"/>
              <a:t>“请输入用户名”</a:t>
            </a:r>
            <a:endParaRPr lang="en-US" altLang="zh-CN" dirty="0" smtClean="0"/>
          </a:p>
          <a:p>
            <a:pPr lvl="1"/>
            <a:r>
              <a:rPr lang="zh-CN" altLang="en-US" dirty="0"/>
              <a:t>提交表单</a:t>
            </a:r>
            <a:r>
              <a:rPr lang="zh-CN" altLang="en-US" dirty="0" smtClean="0"/>
              <a:t>时，弹出提示框提示“登录成功！”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focus()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blur()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submit()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7" name="图片 6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3360966" y="6237312"/>
            <a:ext cx="4523402" cy="428625"/>
            <a:chOff x="1509666" y="6000750"/>
            <a:chExt cx="4523402" cy="42862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2800332" y="6051698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：用户登录</a:t>
              </a:r>
            </a:p>
          </p:txBody>
        </p:sp>
      </p:grpSp>
      <p:pic>
        <p:nvPicPr>
          <p:cNvPr id="5122" name="Picture 2" descr="D:\works\Accp 9\JsEs6Jq\Chapter12截图\图12.4 用户登录初始界面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15" y="3227388"/>
            <a:ext cx="2986438" cy="142829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提示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86916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5123" name="Picture 3" descr="D:\works\Accp 9\JsEs6Jq\Chapter12截图\图12.5 表单提交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57863"/>
            <a:ext cx="6026973" cy="203423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改造简易留言板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当文本框获得焦点时，清空文本框内容</a:t>
            </a:r>
          </a:p>
          <a:p>
            <a:pPr lvl="1"/>
            <a:r>
              <a:rPr lang="zh-CN" altLang="en-US" dirty="0"/>
              <a:t>当文本框失去焦点时，如果文本框内容为空</a:t>
            </a:r>
            <a:r>
              <a:rPr lang="zh-CN" altLang="en-US" dirty="0" smtClean="0"/>
              <a:t>，则设置为初始值</a:t>
            </a:r>
            <a:endParaRPr lang="zh-CN" altLang="en-US" dirty="0"/>
          </a:p>
          <a:p>
            <a:pPr lvl="1"/>
            <a:r>
              <a:rPr lang="zh-CN" altLang="en-US" dirty="0"/>
              <a:t>在文本框中输入</a:t>
            </a:r>
            <a:r>
              <a:rPr lang="zh-CN" altLang="en-US" dirty="0" smtClean="0"/>
              <a:t>留言信息，</a:t>
            </a:r>
            <a:r>
              <a:rPr lang="zh-CN" altLang="en-US" dirty="0"/>
              <a:t>按“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”键</a:t>
            </a:r>
            <a:r>
              <a:rPr lang="zh-CN" altLang="en-US" dirty="0"/>
              <a:t>时</a:t>
            </a:r>
            <a:r>
              <a:rPr lang="zh-CN" altLang="en-US" dirty="0" smtClean="0"/>
              <a:t>，将</a:t>
            </a:r>
            <a:r>
              <a:rPr lang="zh-CN" altLang="en-US" dirty="0"/>
              <a:t>留言信息添加到留言列表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focus()</a:t>
            </a:r>
            <a:r>
              <a:rPr lang="zh-CN" altLang="en-US" dirty="0"/>
              <a:t>与</a:t>
            </a:r>
            <a:r>
              <a:rPr lang="en-US" altLang="zh-CN" dirty="0"/>
              <a:t>blur()</a:t>
            </a:r>
            <a:r>
              <a:rPr lang="zh-CN" altLang="en-US" dirty="0" smtClean="0"/>
              <a:t>方法控制文本框中的提示内容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keydown</a:t>
            </a:r>
            <a:r>
              <a:rPr lang="en-US" altLang="zh-CN" dirty="0"/>
              <a:t>()</a:t>
            </a:r>
            <a:r>
              <a:rPr lang="zh-CN" altLang="en-US" dirty="0"/>
              <a:t>方法结合</a:t>
            </a:r>
            <a:r>
              <a:rPr lang="en-US" altLang="zh-CN" dirty="0" err="1"/>
              <a:t>keyCode</a:t>
            </a:r>
            <a:r>
              <a:rPr lang="zh-CN" altLang="en-US" dirty="0" smtClean="0"/>
              <a:t>属性实现按“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”键提交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 descr="D:\works\Accp 9\JsEs6Jq\Chapter12截图\图12.6 简易留言板页面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98" y="2924944"/>
            <a:ext cx="3641881" cy="14606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6" name="组合 19"/>
          <p:cNvGrpSpPr/>
          <p:nvPr/>
        </p:nvGrpSpPr>
        <p:grpSpPr bwMode="auto">
          <a:xfrm>
            <a:off x="4283968" y="6169025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 descr="提示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06105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78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绑定事件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zh-CN" altLang="en-US" dirty="0"/>
          </a:p>
        </p:txBody>
      </p:sp>
      <p:pic>
        <p:nvPicPr>
          <p:cNvPr id="12" name="图片 11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331640" y="1216259"/>
            <a:ext cx="6624736" cy="4942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descendant selector][, data],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331640" y="1801860"/>
            <a:ext cx="6624736" cy="4942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descendant selector][, data]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38746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1331640" y="2926920"/>
            <a:ext cx="6624736" cy="13594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绑定单个事件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event1", function() { …… } 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为多个事件绑定相同的事件处理函数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).on(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"event2 event3 …",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function() { …… }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1331913" y="4377804"/>
            <a:ext cx="6624736" cy="2034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同时绑定多个事件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).on(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"event1" : function() { …… },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"event2 event3 …" : function() { …… },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……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94278" y="6237312"/>
            <a:ext cx="5891554" cy="428625"/>
            <a:chOff x="1509666" y="6000750"/>
            <a:chExt cx="5635314" cy="42862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081143" y="6000750"/>
              <a:ext cx="5063837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242434" y="6051698"/>
              <a:ext cx="4809375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on()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方法绑定事件处理程序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预习</a:t>
            </a:r>
            <a:r>
              <a:rPr lang="zh-CN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中事件的组成部分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中常用鼠标事件的方法（至少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常用键盘事件的执行顺序</a:t>
            </a:r>
            <a:endParaRPr lang="zh-CN" altLang="zh-CN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移除事件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zh-CN" altLang="en-US" dirty="0"/>
          </a:p>
        </p:txBody>
      </p:sp>
      <p:pic>
        <p:nvPicPr>
          <p:cNvPr id="17" name="图片 16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331640" y="1216259"/>
            <a:ext cx="6624736" cy="4942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descendant selector][, handler]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331640" y="1801860"/>
            <a:ext cx="6624736" cy="4942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图片 1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8746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331640" y="2926920"/>
            <a:ext cx="6624736" cy="10781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).off(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event1" 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selector ).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off( "event2 event3 …" 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).off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移除元素上绑定的所有事件处理程序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94278" y="6237312"/>
            <a:ext cx="5891554" cy="428625"/>
            <a:chOff x="1509666" y="6000750"/>
            <a:chExt cx="5635314" cy="428625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2081143" y="6000750"/>
              <a:ext cx="5063837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2242434" y="6051698"/>
              <a:ext cx="4809375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off()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方法移除事件处理程序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4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复合事件</a:t>
            </a:r>
            <a:r>
              <a:rPr lang="en-US" altLang="zh-CN" dirty="0"/>
              <a:t>——hover()</a:t>
            </a:r>
            <a:r>
              <a:rPr lang="zh-CN" altLang="en-US" dirty="0"/>
              <a:t>方法</a:t>
            </a:r>
          </a:p>
        </p:txBody>
      </p:sp>
      <p:pic>
        <p:nvPicPr>
          <p:cNvPr id="14" name="Picture 3" descr="D:\works\Accp 9\JsEs6Jq\Chapter12截图\图12.1 导航菜单初始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24" y="4785937"/>
            <a:ext cx="5671460" cy="73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works\Accp 9\JsEs6Jq\Chapter12截图\图12.2 鼠标移入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45" y="4822230"/>
            <a:ext cx="5671463" cy="19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鼠标光标悬停</a:t>
            </a:r>
            <a:endParaRPr lang="en-US" altLang="zh-CN" dirty="0"/>
          </a:p>
          <a:p>
            <a:r>
              <a:rPr lang="zh-CN" altLang="en-US" dirty="0"/>
              <a:t>相当于</a:t>
            </a:r>
            <a:r>
              <a:rPr lang="en-US" altLang="zh-CN" dirty="0" err="1"/>
              <a:t>mouseenter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mouseleave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hover()</a:t>
            </a:r>
            <a:r>
              <a:rPr lang="zh-CN" altLang="en-US" dirty="0" smtClean="0"/>
              <a:t>方法实现</a:t>
            </a:r>
            <a:r>
              <a:rPr lang="zh-CN" altLang="en-US" dirty="0"/>
              <a:t>导航栏二级菜单的显示与隐藏</a:t>
            </a:r>
          </a:p>
          <a:p>
            <a:pPr lvl="1"/>
            <a:r>
              <a:rPr lang="zh-CN" altLang="en-US" dirty="0"/>
              <a:t>当鼠标移入一级菜单时，显示对应的二级菜单</a:t>
            </a:r>
          </a:p>
          <a:p>
            <a:pPr lvl="1"/>
            <a:r>
              <a:rPr lang="zh-CN" altLang="en-US" dirty="0"/>
              <a:t>当鼠标移出时，二级菜单隐藏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pic>
        <p:nvPicPr>
          <p:cNvPr id="6" name="图片 5" descr="示例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196955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2" name="图片 11" descr="语法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03529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331640" y="2593052"/>
            <a:ext cx="6480720" cy="4942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).hover(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enterFunction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leaveFunction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91154" y="5970065"/>
            <a:ext cx="4197270" cy="699295"/>
            <a:chOff x="1509666" y="5994437"/>
            <a:chExt cx="4197270" cy="69929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143" y="5994437"/>
              <a:ext cx="3625793" cy="69929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2165844" y="6051698"/>
              <a:ext cx="3494867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hover()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</a:t>
              </a:r>
              <a:endParaRPr lang="en-US" altLang="zh-CN"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改造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导航下拉菜单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8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制作心食谱菜单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3"/>
            <a:ext cx="7762056" cy="542728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内容</a:t>
            </a:r>
            <a:r>
              <a:rPr lang="zh-CN" altLang="en-US" dirty="0"/>
              <a:t>初始赋值</a:t>
            </a:r>
            <a:r>
              <a:rPr lang="zh-CN" altLang="en-US" dirty="0" smtClean="0"/>
              <a:t>“请输入关键字”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zh-CN" altLang="en-US" dirty="0"/>
              <a:t>焦点后，如果未输入内容，则清空文本框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失去</a:t>
            </a:r>
            <a:r>
              <a:rPr lang="zh-CN" altLang="en-US" dirty="0"/>
              <a:t>焦点后，如果未输入内容，则</a:t>
            </a:r>
            <a:r>
              <a:rPr lang="zh-CN" altLang="en-US" dirty="0" smtClean="0"/>
              <a:t>恢复</a:t>
            </a:r>
            <a:r>
              <a:rPr lang="zh-CN" altLang="en-US" dirty="0"/>
              <a:t>为“请输入关键字”</a:t>
            </a:r>
          </a:p>
          <a:p>
            <a:pPr lvl="1"/>
            <a:r>
              <a:rPr lang="zh-CN" altLang="en-US" dirty="0"/>
              <a:t>菜单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鼠标移入时，设置</a:t>
            </a:r>
            <a:r>
              <a:rPr lang="zh-CN" altLang="en-US" dirty="0"/>
              <a:t>元素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属性为</a:t>
            </a:r>
            <a:r>
              <a:rPr lang="zh-CN" altLang="en-US" dirty="0"/>
              <a:t>“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鼠标</a:t>
            </a:r>
            <a:r>
              <a:rPr lang="zh-CN" altLang="en-US" dirty="0"/>
              <a:t>移出后，清空元素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分别使用</a:t>
            </a:r>
            <a:r>
              <a:rPr lang="en-US" altLang="zh-CN" dirty="0" smtClean="0"/>
              <a:t>on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/>
              <a:t>hover()</a:t>
            </a:r>
            <a:r>
              <a:rPr lang="zh-CN" altLang="en-US" dirty="0" smtClean="0"/>
              <a:t>方法实现</a:t>
            </a:r>
            <a:endParaRPr lang="en-US" altLang="zh-CN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3" name="组合 19"/>
          <p:cNvGrpSpPr/>
          <p:nvPr/>
        </p:nvGrpSpPr>
        <p:grpSpPr bwMode="auto">
          <a:xfrm>
            <a:off x="4283968" y="6169025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085184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170" name="Picture 2" descr="D:\works\Accp 9\JsEs6Jq\Chapter12截图\图12.7 心食谱导航菜单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41" y="4115867"/>
            <a:ext cx="6450899" cy="104132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881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动画效果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提供了很多动画效果</a:t>
            </a:r>
            <a:endParaRPr lang="en-US" altLang="zh-CN" dirty="0"/>
          </a:p>
          <a:p>
            <a:pPr lvl="1"/>
            <a:r>
              <a:rPr lang="zh-CN" altLang="en-US" dirty="0"/>
              <a:t>控制元素显示与隐藏</a:t>
            </a:r>
            <a:endParaRPr lang="en-US" altLang="zh-CN" dirty="0"/>
          </a:p>
          <a:p>
            <a:pPr lvl="1"/>
            <a:r>
              <a:rPr lang="zh-CN" altLang="en-US" dirty="0"/>
              <a:t>改变元素的透明度</a:t>
            </a:r>
            <a:endParaRPr lang="en-US" altLang="zh-CN" dirty="0"/>
          </a:p>
          <a:p>
            <a:pPr lvl="1"/>
            <a:r>
              <a:rPr lang="zh-CN" altLang="en-US" dirty="0"/>
              <a:t>改变元素高度</a:t>
            </a:r>
            <a:endParaRPr lang="en-US" altLang="zh-CN" dirty="0"/>
          </a:p>
          <a:p>
            <a:pPr lvl="1"/>
            <a:r>
              <a:rPr lang="zh-CN" altLang="en-US" dirty="0"/>
              <a:t>自定义动画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3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控制元素的</a:t>
            </a:r>
            <a:r>
              <a:rPr dirty="0" err="1" smtClean="0"/>
              <a:t>显示及隐藏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3285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show()</a:t>
            </a:r>
            <a:r>
              <a:rPr lang="zh-CN" altLang="en-US" dirty="0" smtClean="0"/>
              <a:t>方法控制</a:t>
            </a:r>
            <a:r>
              <a:rPr lang="zh-CN" altLang="en-US" dirty="0"/>
              <a:t>元素的显示，</a:t>
            </a:r>
            <a:r>
              <a:rPr lang="en-US" altLang="zh-CN" dirty="0"/>
              <a:t>hide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方法控制</a:t>
            </a:r>
            <a:r>
              <a:rPr lang="zh-CN" altLang="en-US" dirty="0"/>
              <a:t>元素的</a:t>
            </a:r>
            <a:r>
              <a:rPr lang="zh-CN" altLang="en-US" dirty="0" smtClean="0"/>
              <a:t>隐藏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duration</a:t>
            </a:r>
            <a:r>
              <a:rPr lang="zh-CN" altLang="en-US" dirty="0"/>
              <a:t>规定显示效果的速度，可选</a:t>
            </a:r>
            <a:r>
              <a:rPr lang="zh-CN" altLang="en-US" dirty="0" smtClean="0"/>
              <a:t>值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毫秒</a:t>
            </a:r>
            <a:r>
              <a:rPr lang="zh-CN" altLang="en-US" dirty="0"/>
              <a:t>值（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1000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"slow"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毫秒）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"normal"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毫秒，默认值）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"fast"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毫秒）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easing</a:t>
            </a:r>
            <a:r>
              <a:rPr lang="zh-CN" altLang="en-US" dirty="0" smtClean="0"/>
              <a:t>规定</a:t>
            </a:r>
            <a:r>
              <a:rPr lang="zh-CN" altLang="en-US" dirty="0"/>
              <a:t>在动画的不同点上元素的</a:t>
            </a:r>
            <a:r>
              <a:rPr lang="zh-CN" altLang="en-US" dirty="0" smtClean="0"/>
              <a:t>速度，可选值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"swing"</a:t>
            </a:r>
            <a:r>
              <a:rPr lang="zh-CN" altLang="en-US" dirty="0" smtClean="0"/>
              <a:t>：默认值，在</a:t>
            </a:r>
            <a:r>
              <a:rPr lang="zh-CN" altLang="en-US" dirty="0"/>
              <a:t>开头</a:t>
            </a:r>
            <a:r>
              <a:rPr lang="en-US" altLang="zh-CN" dirty="0"/>
              <a:t>/</a:t>
            </a:r>
            <a:r>
              <a:rPr lang="zh-CN" altLang="en-US" dirty="0"/>
              <a:t>结尾移动慢，中间移动快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"linear"</a:t>
            </a:r>
            <a:r>
              <a:rPr lang="zh-CN" altLang="en-US" dirty="0" smtClean="0"/>
              <a:t>：匀速</a:t>
            </a:r>
            <a:r>
              <a:rPr lang="zh-CN" altLang="en-US" dirty="0"/>
              <a:t>移动</a:t>
            </a:r>
            <a:endParaRPr lang="en-US" altLang="zh-CN" dirty="0"/>
          </a:p>
          <a:p>
            <a:pPr lvl="1"/>
            <a:r>
              <a:rPr lang="en-US" altLang="zh-CN" dirty="0" smtClean="0"/>
              <a:t>complete</a:t>
            </a:r>
            <a:r>
              <a:rPr lang="zh-CN" altLang="en-US" dirty="0" smtClean="0"/>
              <a:t>规定动画结束后</a:t>
            </a:r>
            <a:r>
              <a:rPr lang="zh-CN" altLang="en-US" dirty="0"/>
              <a:t>要执行的</a:t>
            </a:r>
            <a:r>
              <a:rPr lang="zh-CN" altLang="en-US" dirty="0" smtClean="0"/>
              <a:t>方法，每个匹配元素的动画完成后都会调用一次</a:t>
            </a:r>
            <a:endParaRPr lang="zh-CN" altLang="en-US" dirty="0"/>
          </a:p>
        </p:txBody>
      </p:sp>
      <p:pic>
        <p:nvPicPr>
          <p:cNvPr id="25" name="图片 24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1331640" y="1628800"/>
            <a:ext cx="6480720" cy="81608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show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[duration] [, easing] [, complete]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hide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duration] [, easing] [, complete] 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4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控制元素的显示及隐藏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点击“隐藏”</a:t>
            </a:r>
            <a:r>
              <a:rPr lang="zh-CN" altLang="en-US" dirty="0" smtClean="0"/>
              <a:t>按钮，红色方块隐藏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zh-CN" altLang="en-US" dirty="0"/>
              <a:t>“显示”按钮，红色方块恢复显示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771800" y="6237312"/>
            <a:ext cx="5531514" cy="428625"/>
            <a:chOff x="1509666" y="6000750"/>
            <a:chExt cx="5531514" cy="42862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81143" y="6000750"/>
              <a:ext cx="4960037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209538" y="6051698"/>
              <a:ext cx="470032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show()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与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hide()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方法的使用</a:t>
              </a:r>
            </a:p>
          </p:txBody>
        </p:sp>
      </p:grp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8195" name="Picture 3" descr="D:\works\Accp 9\JsEs6Jq\Chapter12截图\图12.8 隐藏方块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4" y="2684734"/>
            <a:ext cx="2470456" cy="9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works\Accp 9\JsEs6Jq\Chapter12截图\图12.9 显示方块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32" y="2625006"/>
            <a:ext cx="2520280" cy="26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11044" y="3134985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596484" y="3131443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56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改变元素的透明度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/>
              <a:t>fadeIn</a:t>
            </a:r>
            <a:r>
              <a:rPr lang="en-US" dirty="0"/>
              <a:t>()</a:t>
            </a:r>
            <a:r>
              <a:rPr lang="zh-CN" altLang="en-US" dirty="0"/>
              <a:t>和</a:t>
            </a:r>
            <a:r>
              <a:rPr lang="en-US" dirty="0" err="1"/>
              <a:t>fadeOut</a:t>
            </a:r>
            <a:r>
              <a:rPr lang="en-US" dirty="0" smtClean="0"/>
              <a:t>()</a:t>
            </a:r>
            <a:r>
              <a:rPr lang="zh-CN" altLang="en-US" dirty="0" smtClean="0"/>
              <a:t>方法可通过</a:t>
            </a:r>
            <a:r>
              <a:rPr lang="zh-CN" altLang="en-US" dirty="0"/>
              <a:t>改变元素的透明度实现淡入淡出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22" name="图片 21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331640" y="1964839"/>
            <a:ext cx="6480720" cy="81608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fadeIn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[duration] [, easing] [, complete]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fadeOut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duration] [, easing] [, complete] 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63" y="3501008"/>
            <a:ext cx="2012417" cy="88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 descr="D:\works\Accp 9\JsEs6Jq\Chapter12截图\图12.10 改变元素透明度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63" y="3501008"/>
            <a:ext cx="2012417" cy="258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6845275" y="3959598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7230715" y="3956056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8" name="图片 27" descr="示例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980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9" name="组合 28"/>
          <p:cNvGrpSpPr/>
          <p:nvPr/>
        </p:nvGrpSpPr>
        <p:grpSpPr>
          <a:xfrm>
            <a:off x="539552" y="5733256"/>
            <a:ext cx="6176982" cy="434938"/>
            <a:chOff x="1509666" y="5994438"/>
            <a:chExt cx="6176982" cy="434938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2081143" y="5994438"/>
              <a:ext cx="5605505" cy="43493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2119236" y="6051698"/>
              <a:ext cx="547938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fadeIn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与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fadeOut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方法的使用</a:t>
              </a: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14400" y="3454576"/>
            <a:ext cx="5856963" cy="2763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点击“淡出”按钮，红色方块的不透明度降低，直至完全透明</a:t>
            </a:r>
            <a:endParaRPr lang="en-US" altLang="zh-CN" dirty="0" smtClean="0"/>
          </a:p>
          <a:p>
            <a:r>
              <a:rPr lang="zh-CN" altLang="en-US" dirty="0" smtClean="0"/>
              <a:t>点击“淡入”按钮，</a:t>
            </a:r>
            <a:r>
              <a:rPr lang="zh-CN" altLang="en-US" dirty="0"/>
              <a:t>红色方块</a:t>
            </a:r>
            <a:r>
              <a:rPr lang="zh-CN" altLang="en-US" dirty="0" smtClean="0"/>
              <a:t>的不透明度增加，直至完全显示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6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改变元素的高度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dirty="0" err="1"/>
              <a:t>slideDown</a:t>
            </a:r>
            <a:r>
              <a:rPr lang="en-US" dirty="0" smtClean="0"/>
              <a:t>()</a:t>
            </a:r>
            <a:r>
              <a:rPr lang="zh-CN" altLang="en-US" dirty="0" smtClean="0"/>
              <a:t>方法使</a:t>
            </a:r>
            <a:r>
              <a:rPr lang="zh-CN" altLang="en-US" dirty="0"/>
              <a:t>元素逐步延伸显示</a:t>
            </a:r>
            <a:endParaRPr lang="en-US" altLang="zh-CN" dirty="0"/>
          </a:p>
          <a:p>
            <a:r>
              <a:rPr lang="en-US" dirty="0" err="1"/>
              <a:t>slideUp</a:t>
            </a:r>
            <a:r>
              <a:rPr lang="en-US" dirty="0" smtClean="0"/>
              <a:t>()</a:t>
            </a:r>
            <a:r>
              <a:rPr lang="zh-CN" altLang="en-US" dirty="0" smtClean="0"/>
              <a:t>方法使</a:t>
            </a:r>
            <a:r>
              <a:rPr lang="zh-CN" altLang="en-US" dirty="0"/>
              <a:t>元素逐步缩短直至</a:t>
            </a:r>
            <a:r>
              <a:rPr lang="zh-CN" altLang="en-US" dirty="0" smtClean="0"/>
              <a:t>隐藏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9" name="图片 18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331640" y="2036847"/>
            <a:ext cx="6480720" cy="81608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slideDown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[duration] [, easing] [, complete]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slideUp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duration] [, easing] [, complete] );</a:t>
            </a:r>
          </a:p>
        </p:txBody>
      </p:sp>
      <p:pic>
        <p:nvPicPr>
          <p:cNvPr id="21" name="图片 20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980931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78" y="3632324"/>
            <a:ext cx="2236018" cy="216414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81" y="4424413"/>
            <a:ext cx="1935155" cy="137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460432" y="4365104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6772948" y="3573016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195736" y="5877271"/>
            <a:ext cx="4032448" cy="720081"/>
            <a:chOff x="1509666" y="5994437"/>
            <a:chExt cx="4032448" cy="720081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081143" y="5994437"/>
              <a:ext cx="3460971" cy="720081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2233578" y="6051698"/>
              <a:ext cx="3164520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slideUp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与</a:t>
              </a:r>
              <a:endParaRPr lang="en-US" altLang="zh-CN"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r">
                <a:defRPr/>
              </a:pP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slideDown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方法的使用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>
          <a:xfrm>
            <a:off x="914400" y="3454576"/>
            <a:ext cx="5856963" cy="2763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点击“弹窗”</a:t>
            </a:r>
            <a:r>
              <a:rPr lang="zh-CN" altLang="en-US" dirty="0" smtClean="0"/>
              <a:t>按钮，</a:t>
            </a:r>
            <a:r>
              <a:rPr lang="zh-CN" altLang="en-US" dirty="0"/>
              <a:t>弹</a:t>
            </a:r>
            <a:r>
              <a:rPr lang="zh-CN" altLang="en-US" dirty="0" smtClean="0"/>
              <a:t>窗高度增加，直至完全展开</a:t>
            </a:r>
            <a:endParaRPr lang="en-US" altLang="zh-CN" dirty="0" smtClean="0"/>
          </a:p>
          <a:p>
            <a:r>
              <a:rPr lang="zh-CN" altLang="en-US" dirty="0" smtClean="0"/>
              <a:t>点击“</a:t>
            </a:r>
            <a:r>
              <a:rPr lang="en-US" altLang="zh-CN" dirty="0" smtClean="0"/>
              <a:t>×</a:t>
            </a:r>
            <a:r>
              <a:rPr lang="zh-CN" altLang="en-US" dirty="0" smtClean="0"/>
              <a:t>”图标</a:t>
            </a:r>
            <a:r>
              <a:rPr lang="zh-CN" altLang="en-US" dirty="0"/>
              <a:t>，弹</a:t>
            </a:r>
            <a:r>
              <a:rPr lang="zh-CN" altLang="en-US" dirty="0" smtClean="0"/>
              <a:t>窗高度减小直至消失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47365"/>
          <a:stretch/>
        </p:blipFill>
        <p:spPr bwMode="auto">
          <a:xfrm>
            <a:off x="6826748" y="5805036"/>
            <a:ext cx="2107465" cy="1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5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制作</a:t>
            </a:r>
            <a:r>
              <a:rPr lang="en-US" altLang="zh-CN" dirty="0"/>
              <a:t>FAQ</a:t>
            </a:r>
            <a:r>
              <a:rPr lang="zh-CN" altLang="en-US" dirty="0"/>
              <a:t>问答列表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HTML+CSS</a:t>
            </a:r>
            <a:r>
              <a:rPr lang="zh-CN" altLang="en-US" dirty="0"/>
              <a:t>实现</a:t>
            </a:r>
            <a:r>
              <a:rPr lang="en-US" altLang="zh-CN" dirty="0"/>
              <a:t>FAQ</a:t>
            </a:r>
            <a:r>
              <a:rPr lang="zh-CN" altLang="en-US" dirty="0"/>
              <a:t>问答列表页面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zh-CN" altLang="en-US" dirty="0"/>
              <a:t>问题</a:t>
            </a:r>
            <a:r>
              <a:rPr lang="zh-CN" altLang="en-US" dirty="0" smtClean="0"/>
              <a:t>标题收起</a:t>
            </a:r>
            <a:r>
              <a:rPr lang="zh-CN" altLang="en-US" dirty="0"/>
              <a:t>问题</a:t>
            </a:r>
            <a:r>
              <a:rPr lang="zh-CN" altLang="en-US" dirty="0" smtClean="0"/>
              <a:t>回答；</a:t>
            </a:r>
            <a:r>
              <a:rPr lang="zh-CN" altLang="en-US" dirty="0"/>
              <a:t>再次点击问题</a:t>
            </a:r>
            <a:r>
              <a:rPr lang="zh-CN" altLang="en-US" dirty="0" smtClean="0"/>
              <a:t>标题展开</a:t>
            </a:r>
            <a:r>
              <a:rPr lang="zh-CN" altLang="en-US" dirty="0"/>
              <a:t>问题</a:t>
            </a:r>
            <a:r>
              <a:rPr lang="zh-CN" altLang="en-US" dirty="0" smtClean="0"/>
              <a:t>回答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交替调用</a:t>
            </a:r>
            <a:r>
              <a:rPr lang="en-US" altLang="zh-CN" dirty="0" err="1" smtClean="0"/>
              <a:t>slideUp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slideDown</a:t>
            </a:r>
            <a:r>
              <a:rPr lang="en-US" altLang="zh-CN" dirty="0"/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实现</a:t>
            </a:r>
            <a:endParaRPr lang="en-US" altLang="zh-CN" dirty="0"/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/>
          <p:nvPr/>
        </p:nvGrpSpPr>
        <p:grpSpPr bwMode="auto">
          <a:xfrm>
            <a:off x="4283968" y="6169025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085184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0" name="Picture 4" descr="D:\works\Accp 9\JsEs6Jq\Chapter12截图\图12.13 FAQ问答列表初始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96" y="2420888"/>
            <a:ext cx="7289264" cy="24077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D:\works\Accp 9\JsEs6Jq\Chapter12截图\图12.14 收起回答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74" y="2434606"/>
            <a:ext cx="7219508" cy="20049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727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3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properties</a:t>
            </a:r>
            <a:r>
              <a:rPr lang="zh-CN" altLang="en-US" dirty="0" smtClean="0"/>
              <a:t>定义</a:t>
            </a:r>
            <a:r>
              <a:rPr lang="zh-CN" altLang="en-US" dirty="0"/>
              <a:t>形成</a:t>
            </a:r>
            <a:r>
              <a:rPr lang="zh-CN" altLang="en-US" dirty="0" smtClean="0"/>
              <a:t>动画</a:t>
            </a:r>
            <a:r>
              <a:rPr lang="zh-CN" altLang="en-US" dirty="0"/>
              <a:t>的</a:t>
            </a:r>
            <a:r>
              <a:rPr lang="en-US" altLang="zh-CN" dirty="0"/>
              <a:t>CSS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/>
              <a:t>点击“开始”按钮，红色方块在</a:t>
            </a:r>
            <a:r>
              <a:rPr lang="en-US" altLang="zh-CN" dirty="0"/>
              <a:t>4</a:t>
            </a:r>
            <a:r>
              <a:rPr lang="zh-CN" altLang="en-US" dirty="0"/>
              <a:t>秒（</a:t>
            </a:r>
            <a:r>
              <a:rPr lang="en-US" altLang="zh-CN" dirty="0"/>
              <a:t>4000</a:t>
            </a:r>
            <a:r>
              <a:rPr lang="zh-CN" altLang="en-US" dirty="0"/>
              <a:t>毫秒）内，向右移动</a:t>
            </a:r>
            <a:r>
              <a:rPr lang="en-US" altLang="zh-CN" dirty="0"/>
              <a:t>500</a:t>
            </a:r>
            <a:r>
              <a:rPr lang="zh-CN" altLang="en-US" dirty="0"/>
              <a:t>像素</a:t>
            </a:r>
          </a:p>
        </p:txBody>
      </p:sp>
      <p:pic>
        <p:nvPicPr>
          <p:cNvPr id="12" name="图片 11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331640" y="1234852"/>
            <a:ext cx="7056784" cy="4942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).animate( properties [, duration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[, easing] [, complete] );</a:t>
            </a:r>
          </a:p>
        </p:txBody>
      </p:sp>
      <p:pic>
        <p:nvPicPr>
          <p:cNvPr id="14" name="图片 13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6085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3131840" y="6237312"/>
            <a:ext cx="4883442" cy="428625"/>
            <a:chOff x="1509666" y="6000750"/>
            <a:chExt cx="4883442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431196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157336" y="6051698"/>
              <a:ext cx="418576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animate()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方法的使用</a:t>
              </a: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717032"/>
            <a:ext cx="4716216" cy="205066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1" y="4367080"/>
            <a:ext cx="1331839" cy="140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732388" y="4034092"/>
            <a:ext cx="46334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19097 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学员</a:t>
            </a:r>
            <a:r>
              <a:rPr lang="zh-CN" dirty="0" smtClean="0"/>
              <a:t>操作</a:t>
            </a:r>
            <a:r>
              <a:rPr lang="en-US" altLang="zh-CN" dirty="0" smtClean="0"/>
              <a:t>——</a:t>
            </a:r>
            <a:r>
              <a:rPr lang="zh-CN" altLang="en-US" dirty="0"/>
              <a:t>字母消除</a:t>
            </a:r>
            <a:r>
              <a:rPr lang="zh-CN" altLang="en-US" dirty="0" smtClean="0"/>
              <a:t>游戏 </a:t>
            </a:r>
            <a:r>
              <a:rPr lang="zh-CN" dirty="0" smtClean="0"/>
              <a:t>2</a:t>
            </a:r>
            <a:r>
              <a:rPr lang="zh-CN" dirty="0"/>
              <a:t>-1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2056" cy="532553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的基础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lvl="1"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常用动画方法及自定义动画方法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sz="2000" dirty="0" smtClean="0"/>
              <a:t>点击</a:t>
            </a:r>
            <a:r>
              <a:rPr lang="zh-CN" altLang="en-US" sz="2000" dirty="0"/>
              <a:t>“开始游戏”按钮后</a:t>
            </a:r>
            <a:r>
              <a:rPr lang="zh-CN" altLang="en-US" sz="2000" dirty="0" smtClean="0"/>
              <a:t>，每隔一秒在页面随机</a:t>
            </a:r>
            <a:r>
              <a:rPr lang="zh-CN" altLang="en-US" sz="2000" dirty="0"/>
              <a:t>位置，生成随机</a:t>
            </a:r>
            <a:r>
              <a:rPr lang="zh-CN" altLang="en-US" sz="2000" dirty="0" smtClean="0"/>
              <a:t>背景色</a:t>
            </a:r>
            <a:r>
              <a:rPr lang="zh-CN" altLang="en-US" sz="2000" dirty="0"/>
              <a:t>的英文</a:t>
            </a:r>
            <a:r>
              <a:rPr lang="zh-CN" altLang="en-US" sz="2000" dirty="0" smtClean="0"/>
              <a:t>字母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按下</a:t>
            </a:r>
            <a:r>
              <a:rPr lang="zh-CN" altLang="en-US" sz="2000" dirty="0"/>
              <a:t>键盘上的字母</a:t>
            </a:r>
            <a:r>
              <a:rPr lang="zh-CN" altLang="en-US" sz="2000" dirty="0" smtClean="0"/>
              <a:t>，页面中</a:t>
            </a:r>
            <a:r>
              <a:rPr lang="zh-CN" altLang="en-US" sz="2000" dirty="0"/>
              <a:t>与之匹配的字母下落</a:t>
            </a:r>
            <a:r>
              <a:rPr lang="zh-CN" altLang="en-US" sz="2000" dirty="0" smtClean="0"/>
              <a:t>消失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字母</a:t>
            </a:r>
            <a:r>
              <a:rPr lang="zh-CN" altLang="en-US" sz="2000" dirty="0"/>
              <a:t>成功消除后，分数累加</a:t>
            </a:r>
          </a:p>
        </p:txBody>
      </p:sp>
      <p:pic>
        <p:nvPicPr>
          <p:cNvPr id="17" name="图片 16" descr="指导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4283967" y="6240735"/>
            <a:ext cx="2448273" cy="428625"/>
            <a:chOff x="1496565" y="6000750"/>
            <a:chExt cx="2448273" cy="428625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2081144" y="6000750"/>
              <a:ext cx="1863694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2144638" y="6051698"/>
              <a:ext cx="164660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</a:p>
          </p:txBody>
        </p:sp>
      </p:grpSp>
      <p:pic>
        <p:nvPicPr>
          <p:cNvPr id="12" name="Picture 6" descr="D:\works\Accp 9\JsEs6Jq\Chapter12截图\图12.17 字母消除开始界面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33" t="-4" r="-97214" b="-660974"/>
          <a:stretch/>
        </p:blipFill>
        <p:spPr bwMode="auto">
          <a:xfrm>
            <a:off x="1586018" y="2852936"/>
            <a:ext cx="6418820" cy="329589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D:\works\Accp 9\JsEs6Jq\Chapter12截图\图12.18 随机生成字母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18" y="2854069"/>
            <a:ext cx="6418820" cy="329476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字母消除游戏 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3"/>
            <a:ext cx="7762056" cy="528184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HTML+CSS</a:t>
            </a:r>
            <a:r>
              <a:rPr lang="zh-CN" altLang="en-US" dirty="0"/>
              <a:t>实现网页布局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编码实现在页面随机</a:t>
            </a:r>
            <a:r>
              <a:rPr lang="zh-CN" altLang="en-US" dirty="0"/>
              <a:t>位置，生成随机背景颜色的英文字母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编码实现按下</a:t>
            </a:r>
            <a:r>
              <a:rPr lang="zh-CN" altLang="en-US" dirty="0"/>
              <a:t>键盘按键，消除匹配字母、分数</a:t>
            </a:r>
            <a:r>
              <a:rPr lang="zh-CN" altLang="en-US" dirty="0" smtClean="0"/>
              <a:t>累加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在浏览器中</a:t>
            </a:r>
            <a:r>
              <a:rPr lang="zh-CN" altLang="en-US" dirty="0" smtClean="0"/>
              <a:t>运行游戏</a:t>
            </a:r>
          </a:p>
          <a:p>
            <a:pPr>
              <a:defRPr/>
            </a:pPr>
            <a:r>
              <a:rPr lang="zh-CN" altLang="en-US" dirty="0" smtClean="0"/>
              <a:t>提示</a:t>
            </a:r>
          </a:p>
          <a:p>
            <a:pPr lvl="1">
              <a:defRPr/>
            </a:pPr>
            <a:r>
              <a:rPr lang="zh-CN" altLang="en-US" dirty="0" smtClean="0"/>
              <a:t>随机生成英文字母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字母下落动画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zh-CN" dirty="0" smtClean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15" name="图片 14" descr="指导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31640" y="3914004"/>
            <a:ext cx="6457578" cy="7391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code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Math.floor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Math.random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* 26) + 65;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String.fromCharCode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(code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31640" y="5080816"/>
            <a:ext cx="6457578" cy="135945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height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screen.height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… ).animate( { "top": height + 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}, 1000, function()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隐藏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字母并处理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4572000" y="61690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611" y="5211799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4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0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795" y="694373"/>
            <a:ext cx="7852410" cy="546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795" y="694373"/>
            <a:ext cx="7852410" cy="546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总结</a:t>
            </a:r>
            <a:r>
              <a:rPr lang="en-US" altLang="zh-CN" dirty="0" smtClean="0"/>
              <a:t> 2-1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s\Accp 9\JsEs6Jq\Chapter12截图\jQuery事件与动画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" y="698659"/>
            <a:ext cx="8958263" cy="5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works\Accp 9\JsEs6Jq\Chapter12截图\jQuery事件与动画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" y="698659"/>
            <a:ext cx="8958263" cy="5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总结</a:t>
            </a:r>
            <a:r>
              <a:rPr lang="en-US" altLang="zh-CN" dirty="0" smtClean="0"/>
              <a:t> 2-2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分析 </a:t>
            </a:r>
            <a:r>
              <a:rPr lang="en-US" altLang="zh-CN" dirty="0" smtClean="0"/>
              <a:t>$( "#</a:t>
            </a:r>
            <a:r>
              <a:rPr lang="en-US" altLang="zh-CN" dirty="0" err="1"/>
              <a:t>myform</a:t>
            </a:r>
            <a:r>
              <a:rPr lang="en-US" altLang="zh-CN" dirty="0"/>
              <a:t>  :disabled</a:t>
            </a:r>
            <a:r>
              <a:rPr lang="en-US" altLang="zh-CN" dirty="0" smtClean="0"/>
              <a:t>" ) </a:t>
            </a:r>
            <a:r>
              <a:rPr lang="zh-CN" altLang="en-US" dirty="0" smtClean="0"/>
              <a:t>所</a:t>
            </a:r>
            <a:r>
              <a:rPr lang="zh-CN" altLang="en-US" dirty="0"/>
              <a:t>匹配到的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中常用的表单选择</a:t>
            </a:r>
            <a:r>
              <a:rPr lang="zh-CN" altLang="en-US" dirty="0" smtClean="0"/>
              <a:t>器（</a:t>
            </a:r>
            <a:r>
              <a:rPr lang="zh-CN" altLang="en-US" dirty="0"/>
              <a:t>至少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zh-CN" altLang="en-US" dirty="0"/>
              <a:t>正则表达式的应用场景</a:t>
            </a:r>
          </a:p>
          <a:p>
            <a:pPr lvl="3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回顾与作业点评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中遍历同辈元素的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html()</a:t>
            </a:r>
            <a:r>
              <a:rPr lang="zh-CN" altLang="en-US" dirty="0"/>
              <a:t>方法与</a:t>
            </a:r>
            <a:r>
              <a:rPr lang="en-US" altLang="zh-CN" dirty="0"/>
              <a:t>text()</a:t>
            </a:r>
            <a:r>
              <a:rPr lang="zh-CN" altLang="en-US" dirty="0"/>
              <a:t>方法的区别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中获取样式值的方法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9" name="图片 8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4474"/>
            <a:ext cx="1800000" cy="4550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zh-CN" altLang="en-US" dirty="0"/>
              <a:t>简易留言板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心食谱菜单</a:t>
            </a:r>
          </a:p>
          <a:p>
            <a:r>
              <a:rPr lang="zh-CN" altLang="en-US" dirty="0" smtClean="0"/>
              <a:t>制作</a:t>
            </a:r>
            <a:r>
              <a:rPr lang="en-US" altLang="zh-CN" dirty="0"/>
              <a:t>FAQ</a:t>
            </a:r>
            <a:r>
              <a:rPr lang="zh-CN" altLang="en-US" dirty="0"/>
              <a:t>问答列表</a:t>
            </a:r>
          </a:p>
          <a:p>
            <a:r>
              <a:rPr lang="zh-CN" altLang="en-US" dirty="0" smtClean="0"/>
              <a:t>字母</a:t>
            </a:r>
            <a:r>
              <a:rPr lang="zh-CN" altLang="en-US" dirty="0"/>
              <a:t>消除游戏</a:t>
            </a:r>
          </a:p>
          <a:p>
            <a:endParaRPr lang="zh-CN" altLang="en-US" dirty="0"/>
          </a:p>
        </p:txBody>
      </p:sp>
      <p:pic>
        <p:nvPicPr>
          <p:cNvPr id="3074" name="Picture 2" descr="D:\works\Accp 9\JsEs6Jq\Chapter12截图\图12.6 简易留言板页面效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4" y="1628800"/>
            <a:ext cx="4045347" cy="1622494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s\Accp 9\JsEs6Jq\Chapter12截图\图12.7 心食谱导航菜单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4" y="2046334"/>
            <a:ext cx="7343064" cy="118534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works\Accp 9\JsEs6Jq\Chapter12截图\图12.13 FAQ问答列表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4" y="2478382"/>
            <a:ext cx="7289264" cy="24077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works\Accp 9\JsEs6Jq\Chapter12截图\图12.14 收起回答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100"/>
            <a:ext cx="7219508" cy="20049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works\Accp 9\JsEs6Jq\Chapter12截图\图12.17 字母消除开始界面.b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33" t="-4" r="-97214" b="-660974"/>
          <a:stretch/>
        </p:blipFill>
        <p:spPr bwMode="auto">
          <a:xfrm>
            <a:off x="1029094" y="2941419"/>
            <a:ext cx="6418820" cy="329589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works\Accp 9\JsEs6Jq\Chapter12截图\图12.18 随机生成字母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4" y="2942552"/>
            <a:ext cx="6418820" cy="329476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基础事件的使用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on()</a:t>
            </a:r>
            <a:r>
              <a:rPr lang="zh-CN" altLang="en-US" dirty="0"/>
              <a:t>与</a:t>
            </a:r>
            <a:r>
              <a:rPr lang="en-US" altLang="zh-CN" dirty="0"/>
              <a:t>off()</a:t>
            </a:r>
            <a:r>
              <a:rPr lang="zh-CN" altLang="en-US" dirty="0"/>
              <a:t>方法绑定、移除事件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复合事件的使用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常用动画方法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zh-CN" altLang="en-US" dirty="0"/>
              <a:t>自定义动画</a:t>
            </a:r>
            <a:r>
              <a:rPr lang="en-US" altLang="zh-CN" dirty="0"/>
              <a:t>animate()</a:t>
            </a:r>
            <a:r>
              <a:rPr lang="zh-CN" altLang="en-US" dirty="0"/>
              <a:t>方法的使用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02" y="1081615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2" y="1460290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02" y="1506213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02" y="2360948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02" y="2788071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网页中的事件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事件是用户在浏览器中操作页面时所引发的</a:t>
            </a:r>
            <a:r>
              <a:rPr lang="zh-CN" altLang="en-US" dirty="0" smtClean="0"/>
              <a:t>动作</a:t>
            </a:r>
            <a:endParaRPr lang="en-US" altLang="zh-CN" dirty="0" smtClean="0"/>
          </a:p>
          <a:p>
            <a:r>
              <a:rPr lang="zh-CN" altLang="en-US" dirty="0" smtClean="0"/>
              <a:t>很多网页交互需要通过事件实现，</a:t>
            </a:r>
            <a:r>
              <a:rPr lang="zh-CN" altLang="en-US" dirty="0"/>
              <a:t>例如</a:t>
            </a:r>
            <a:r>
              <a:rPr lang="en-US" altLang="zh-CN" dirty="0"/>
              <a:t>tab</a:t>
            </a:r>
            <a:r>
              <a:rPr lang="zh-CN" altLang="en-US" dirty="0"/>
              <a:t>切换效果，可以通过鼠标单击</a:t>
            </a:r>
            <a:r>
              <a:rPr lang="zh-CN" altLang="en-US" dirty="0" smtClean="0"/>
              <a:t>事件实现</a:t>
            </a:r>
            <a:endParaRPr lang="en-US" altLang="zh-CN" dirty="0" smtClean="0"/>
          </a:p>
          <a:p>
            <a:r>
              <a:rPr lang="en-US" altLang="zh-CN" dirty="0" err="1"/>
              <a:t>jQuery</a:t>
            </a:r>
            <a:r>
              <a:rPr lang="zh-CN" altLang="en-US" dirty="0"/>
              <a:t>事件是对</a:t>
            </a:r>
            <a:r>
              <a:rPr lang="en-US" altLang="zh-CN" dirty="0"/>
              <a:t>JavaScript</a:t>
            </a:r>
            <a:r>
              <a:rPr lang="zh-CN" altLang="en-US" dirty="0"/>
              <a:t>事件的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事件操作的三个组成部分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事件主体、事件绑定函数、事件处理函数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8437" name="Picture 2" descr="预习作业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27" y="3212976"/>
            <a:ext cx="2867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预习作业-3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27" y="3212976"/>
            <a:ext cx="28924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360966" y="6237312"/>
            <a:ext cx="4523402" cy="428625"/>
            <a:chOff x="1509666" y="6000750"/>
            <a:chExt cx="4523402" cy="428625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800332" y="6051698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：点击事件</a:t>
              </a: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788024" y="3153544"/>
            <a:ext cx="1656184" cy="4318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5936950" y="2801223"/>
            <a:ext cx="344510" cy="339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294139" y="2564904"/>
            <a:ext cx="2445486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点击选项卡，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切换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div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789088" y="4272537"/>
            <a:ext cx="3228789" cy="11726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$(selector) 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function()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051720" y="3527553"/>
            <a:ext cx="334224" cy="804540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3275856" y="3527553"/>
            <a:ext cx="86298" cy="804540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4283968" y="3527553"/>
            <a:ext cx="733909" cy="804540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871351" y="4344768"/>
            <a:ext cx="1090921" cy="34736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023597" y="4344471"/>
            <a:ext cx="595130" cy="3476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655504" y="4344768"/>
            <a:ext cx="1132520" cy="3476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7" grpId="1" animBg="1"/>
      <p:bldP spid="19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中的事件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en-US" dirty="0" smtClean="0"/>
              <a:t>window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zh-CN" altLang="en-US" dirty="0"/>
              <a:t>键盘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浏览器事件</a:t>
            </a:r>
            <a:endParaRPr lang="en-US" altLang="zh-CN" dirty="0"/>
          </a:p>
          <a:p>
            <a:pPr lvl="1"/>
            <a:r>
              <a:rPr lang="zh-CN" altLang="en-US" dirty="0" smtClean="0"/>
              <a:t>表</a:t>
            </a:r>
            <a:r>
              <a:rPr lang="zh-CN" altLang="en-US" dirty="0"/>
              <a:t>单事件</a:t>
            </a:r>
            <a:endParaRPr lang="en-US" altLang="zh-CN" dirty="0"/>
          </a:p>
          <a:p>
            <a:r>
              <a:rPr lang="zh-CN" altLang="en-US" dirty="0"/>
              <a:t>复合事件</a:t>
            </a:r>
            <a:endParaRPr lang="en-US" altLang="zh-CN" dirty="0"/>
          </a:p>
          <a:p>
            <a:pPr lvl="1"/>
            <a:r>
              <a:rPr lang="zh-CN" altLang="en-US" dirty="0" smtClean="0"/>
              <a:t>鼠标光标悬停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鼠标事件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鼠标事件</a:t>
            </a:r>
            <a:r>
              <a:rPr lang="zh-CN" altLang="en-US" dirty="0" smtClean="0"/>
              <a:t>是用户</a:t>
            </a:r>
            <a:r>
              <a:rPr lang="zh-CN" altLang="en-US" dirty="0"/>
              <a:t>在文档上移动</a:t>
            </a:r>
            <a:r>
              <a:rPr lang="zh-CN" altLang="en-US" dirty="0" smtClean="0"/>
              <a:t>或点击鼠标而产生</a:t>
            </a:r>
            <a:r>
              <a:rPr lang="zh-CN" altLang="en-US" dirty="0"/>
              <a:t>的事件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98438"/>
              </p:ext>
            </p:extLst>
          </p:nvPr>
        </p:nvGraphicFramePr>
        <p:xfrm>
          <a:off x="323528" y="1988840"/>
          <a:ext cx="8496944" cy="33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click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click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单击鼠标时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mouseover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mouseover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鼠标指针移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过时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mouseout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mouseout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鼠标指针移出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mouseenter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mouseenter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鼠标指针进入时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mouseleave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mouseleave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鼠标指针离开时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15146</TotalTime>
  <Words>2517</Words>
  <Application>Microsoft Office PowerPoint</Application>
  <PresentationFormat>全屏显示(4:3)</PresentationFormat>
  <Paragraphs>490</Paragraphs>
  <Slides>38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网页中的事件</vt:lpstr>
      <vt:lpstr>jQuery中的事件</vt:lpstr>
      <vt:lpstr>鼠标事件 2-1</vt:lpstr>
      <vt:lpstr>鼠标事件 2-2</vt:lpstr>
      <vt:lpstr>鼠标事件方法的区别</vt:lpstr>
      <vt:lpstr>键盘事件 2-1</vt:lpstr>
      <vt:lpstr>键盘事件 2-2</vt:lpstr>
      <vt:lpstr>浏览器事件</vt:lpstr>
      <vt:lpstr>表单事件 2-1</vt:lpstr>
      <vt:lpstr>表单事件 2-2</vt:lpstr>
      <vt:lpstr>学员操作——改造简易留言板</vt:lpstr>
      <vt:lpstr>共性问题集中讲解</vt:lpstr>
      <vt:lpstr>绑定事件</vt:lpstr>
      <vt:lpstr>移除事件</vt:lpstr>
      <vt:lpstr>复合事件——hover()方法</vt:lpstr>
      <vt:lpstr>学员操作——制作心食谱菜单</vt:lpstr>
      <vt:lpstr>共性问题集中讲解</vt:lpstr>
      <vt:lpstr>jQuery动画效果</vt:lpstr>
      <vt:lpstr>控制元素的显示及隐藏 2-1</vt:lpstr>
      <vt:lpstr>控制元素的显示及隐藏 2-2</vt:lpstr>
      <vt:lpstr>改变元素的透明度</vt:lpstr>
      <vt:lpstr>改变元素的高度</vt:lpstr>
      <vt:lpstr>学员操作——制作FAQ问答列表</vt:lpstr>
      <vt:lpstr>共性问题集中讲解</vt:lpstr>
      <vt:lpstr>自定义动画</vt:lpstr>
      <vt:lpstr>学员操作——字母消除游戏 2-1</vt:lpstr>
      <vt:lpstr>学员操作——字母消除游戏 2-2</vt:lpstr>
      <vt:lpstr>共性问题集中讲解</vt:lpstr>
      <vt:lpstr>总结 2-1</vt:lpstr>
      <vt:lpstr>总结 2-2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263</cp:revision>
  <dcterms:created xsi:type="dcterms:W3CDTF">2019-09-24T11:18:00Z</dcterms:created>
  <dcterms:modified xsi:type="dcterms:W3CDTF">2021-07-21T06:29:28Z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