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382" r:id="rId3"/>
    <p:sldId id="441" r:id="rId4"/>
    <p:sldId id="383" r:id="rId5"/>
    <p:sldId id="385" r:id="rId6"/>
    <p:sldId id="288" r:id="rId7"/>
    <p:sldId id="394" r:id="rId8"/>
    <p:sldId id="395" r:id="rId9"/>
    <p:sldId id="396" r:id="rId10"/>
    <p:sldId id="398" r:id="rId11"/>
    <p:sldId id="399" r:id="rId12"/>
    <p:sldId id="397" r:id="rId13"/>
    <p:sldId id="400" r:id="rId14"/>
    <p:sldId id="433" r:id="rId15"/>
    <p:sldId id="401" r:id="rId16"/>
    <p:sldId id="434" r:id="rId17"/>
    <p:sldId id="410" r:id="rId18"/>
    <p:sldId id="413" r:id="rId19"/>
    <p:sldId id="414" r:id="rId20"/>
    <p:sldId id="415" r:id="rId21"/>
    <p:sldId id="416" r:id="rId22"/>
    <p:sldId id="417" r:id="rId23"/>
    <p:sldId id="418" r:id="rId24"/>
    <p:sldId id="435" r:id="rId25"/>
    <p:sldId id="420" r:id="rId26"/>
    <p:sldId id="421" r:id="rId27"/>
    <p:sldId id="423" r:id="rId28"/>
    <p:sldId id="425" r:id="rId29"/>
    <p:sldId id="426" r:id="rId30"/>
    <p:sldId id="436" r:id="rId31"/>
    <p:sldId id="437" r:id="rId32"/>
    <p:sldId id="427" r:id="rId33"/>
    <p:sldId id="428" r:id="rId34"/>
    <p:sldId id="429" r:id="rId35"/>
    <p:sldId id="440" r:id="rId36"/>
    <p:sldId id="430" r:id="rId37"/>
    <p:sldId id="431" r:id="rId38"/>
    <p:sldId id="432" r:id="rId39"/>
    <p:sldId id="373" r:id="rId40"/>
    <p:sldId id="321" r:id="rId41"/>
    <p:sldId id="272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DB2"/>
    <a:srgbClr val="DBEEF4"/>
    <a:srgbClr val="FF9966"/>
    <a:srgbClr val="A3F6FF"/>
    <a:srgbClr val="0B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7" autoAdjust="0"/>
    <p:restoredTop sz="83731" autoAdjust="0"/>
  </p:normalViewPr>
  <p:slideViewPr>
    <p:cSldViewPr>
      <p:cViewPr varScale="1">
        <p:scale>
          <a:sx n="67" d="100"/>
          <a:sy n="67" d="100"/>
        </p:scale>
        <p:origin x="-902" y="-91"/>
      </p:cViewPr>
      <p:guideLst>
        <p:guide orient="horz" pos="216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BD6A-2AC2-4C69-AFAF-DFEB8973E6F0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B18C-0F2F-4BF8-BBB6-9BF9FD489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72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DEAB-ACF2-4352-BB39-1444ECD60B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9506-1211-4FEA-9AB4-E1631E686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、根据图说明邮箱通常验证是否为空和格式的正确性；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、对照图说明</a:t>
            </a:r>
            <a:r>
              <a:rPr lang="zh-CN" altLang="en-US" baseline="0" dirty="0" smtClean="0"/>
              <a:t>文本框经常验证的内容，不能为空、字符多少等；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51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简单介绍网上常见的表单提示特效，然后引入下面的内容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631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50C3C-AE70-4E1E-AD65-218622E9465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273100-0193-4565-B6FF-81B07028CA2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b="1" dirty="0" smtClean="0"/>
              <a:t>问题引入：</a:t>
            </a:r>
            <a:r>
              <a:rPr lang="zh-CN" altLang="en-US" dirty="0" smtClean="0"/>
              <a:t>之前实现的检测结果是不严谨的。比如，当邮箱信息输入“</a:t>
            </a:r>
            <a:r>
              <a:rPr lang="en-US" altLang="zh-CN" dirty="0" err="1" smtClean="0"/>
              <a:t>amy</a:t>
            </a:r>
            <a:r>
              <a:rPr lang="en-US" altLang="zh-CN" dirty="0" smtClean="0"/>
              <a:t>@.” </a:t>
            </a:r>
            <a:r>
              <a:rPr lang="zh-CN" altLang="en-US" dirty="0" smtClean="0"/>
              <a:t>时，检测结果仍是正确的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、验证邮箱的正则表达式语法规则在此页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中无需详细讲解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82692-2C34-4875-A00D-086E8CBEA5F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82700B-D024-404A-B55B-71E110FDE09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</a:p>
          <a:p>
            <a:r>
              <a:rPr lang="zh-CN" altLang="en-US" smtClean="0"/>
              <a:t>这些符号的匹配规则可以配合简单举例进行讲解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CC514B-900D-42EF-B372-FACE3F5347B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</a:p>
          <a:p>
            <a:r>
              <a:rPr lang="zh-CN" altLang="en-US" smtClean="0"/>
              <a:t>这些符号的匹配规则可以配合简单举例进行讲解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39FFCB-9FC3-4438-9C5A-41F50CCCB0F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C9DF5-C7B6-4E35-A8A8-2CED8B06D6D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ADDF24-028B-4C37-9C36-C933393094D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D542-68E1-4E8A-AF1A-2A52CB0B8570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C9DF5-C7B6-4E35-A8A8-2CED8B06D6D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ADDF24-028B-4C37-9C36-C933393094D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本页为过渡的提纲，接下来的内容将从上述两个方面介绍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提供的表单验证方法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0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属性，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HTML5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新增的表单验证属性一定程度上减少了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编码，但是特定的验证需求下，仍需借助正则表达式灵活、强大的匹配能力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78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9F21E6-02CA-4EC5-9574-054EFA4D674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860EC9-D557-4B56-AF0B-0C0448CB0D30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1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41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回顾：上次课的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根据图讲解表单验证的思路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33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2B72E7-03FB-4511-AEDD-5B3A6A31855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具体需求详见教材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36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具体需求详见教材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37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、根据图说明邮箱通常验证是否为空和格式的正确性；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、对照图说明</a:t>
            </a:r>
            <a:r>
              <a:rPr lang="zh-CN" altLang="en-US" baseline="0" dirty="0" smtClean="0"/>
              <a:t>文本框经常验证的内容，不能为空、字符多少等；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DD49E-4220-4F37-AF9B-CDB9079106C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51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33333333333333</a:t>
            </a:r>
          </a:p>
          <a:p>
            <a:pPr lvl="2"/>
            <a:r>
              <a:rPr lang="en-US" altLang="zh-CN" dirty="0" smtClean="0"/>
              <a:t>444444444444444</a:t>
            </a:r>
          </a:p>
          <a:p>
            <a:pPr lvl="3"/>
            <a:r>
              <a:rPr lang="en-US" altLang="zh-CN" dirty="0" smtClean="0"/>
              <a:t>555555555555</a:t>
            </a:r>
          </a:p>
          <a:p>
            <a:pPr lvl="2"/>
            <a:endParaRPr lang="zh-CN" altLang="en-US" dirty="0" smtClean="0"/>
          </a:p>
        </p:txBody>
      </p:sp>
      <p:sp>
        <p:nvSpPr>
          <p:cNvPr id="8" name="TextBox 43"/>
          <p:cNvSpPr txBox="1"/>
          <p:nvPr userDrawn="1"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6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图片 14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/55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288256" y="2570227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第十三章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3746" y="299484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表单校验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pic>
        <p:nvPicPr>
          <p:cNvPr id="10" name="图片 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sp>
        <p:nvSpPr>
          <p:cNvPr id="48" name="TextBox 43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表单选择器</a:t>
            </a:r>
            <a:r>
              <a:rPr lang="en-US" dirty="0" smtClean="0"/>
              <a:t> </a:t>
            </a:r>
            <a:r>
              <a:rPr lang="en-US" altLang="zh-CN" dirty="0" smtClean="0"/>
              <a:t>3-1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根据元素类型选取特定</a:t>
            </a:r>
            <a:r>
              <a:rPr lang="zh-CN" altLang="en-US" dirty="0"/>
              <a:t>的表单</a:t>
            </a:r>
            <a:r>
              <a:rPr lang="zh-CN" altLang="en-US" dirty="0" smtClean="0"/>
              <a:t>元素（</a:t>
            </a:r>
            <a:r>
              <a:rPr lang="en-US" altLang="zh-CN" dirty="0" smtClean="0"/>
              <a:t>2-1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38604"/>
              </p:ext>
            </p:extLst>
          </p:nvPr>
        </p:nvGraphicFramePr>
        <p:xfrm>
          <a:off x="576000" y="1629312"/>
          <a:ext cx="7992000" cy="39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800"/>
                <a:gridCol w="6559200"/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:input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input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textarea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、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select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和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button 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:text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匹配所有单行文本框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:password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匹配所有密码框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:radio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匹配所有单项按钮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:checkbox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匹配所有复选框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表单选择器</a:t>
            </a:r>
            <a:r>
              <a:rPr lang="en-US" dirty="0" smtClean="0"/>
              <a:t> </a:t>
            </a:r>
            <a:r>
              <a:rPr lang="en-US" altLang="zh-CN" dirty="0" smtClean="0"/>
              <a:t>3-2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根据元素类型选取特定的表单元素（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62002"/>
              </p:ext>
            </p:extLst>
          </p:nvPr>
        </p:nvGraphicFramePr>
        <p:xfrm>
          <a:off x="576000" y="1630800"/>
          <a:ext cx="7992000" cy="39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800"/>
                <a:gridCol w="6559200"/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:image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匹配所有图像域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:file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匹配所有文件域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:reset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匹配所有重置按钮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:button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匹配所有按钮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:submit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匹配所有提交按钮</a:t>
                      </a:r>
                      <a:endParaRPr lang="zh-CN" alt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注册页面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使用表</a:t>
            </a:r>
            <a:r>
              <a:rPr lang="zh-CN" altLang="en-US" dirty="0"/>
              <a:t>单选择器</a:t>
            </a:r>
            <a:r>
              <a:rPr lang="zh-CN" altLang="en-US" dirty="0" smtClean="0"/>
              <a:t>对注册页面中的</a:t>
            </a:r>
            <a:r>
              <a:rPr lang="zh-CN" altLang="en-US" dirty="0"/>
              <a:t>表单元素进行选取</a:t>
            </a:r>
          </a:p>
        </p:txBody>
      </p:sp>
      <p:pic>
        <p:nvPicPr>
          <p:cNvPr id="2050" name="Picture 2" descr="D:\works\Accp 9\JsEs6Jq\Chapter13截图\图13.1 个人注册页面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92" y="1628800"/>
            <a:ext cx="4559816" cy="47525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3288958" y="6237312"/>
            <a:ext cx="4523402" cy="428625"/>
            <a:chOff x="1509666" y="6000750"/>
            <a:chExt cx="4523402" cy="42862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2800332" y="6051698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：注册页面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5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表单选择器 </a:t>
            </a:r>
            <a:r>
              <a:rPr lang="en-US" altLang="zh-CN" dirty="0" smtClean="0"/>
              <a:t>3-3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 smtClean="0"/>
              <a:t>元素的状态选取</a:t>
            </a:r>
            <a:r>
              <a:rPr lang="zh-CN" altLang="en-US" dirty="0"/>
              <a:t>特定的表单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85780"/>
              </p:ext>
            </p:extLst>
          </p:nvPr>
        </p:nvGraphicFramePr>
        <p:xfrm>
          <a:off x="575556" y="1809000"/>
          <a:ext cx="7992888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87"/>
                <a:gridCol w="6560201"/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:enabled</a:t>
                      </a:r>
                      <a:endParaRPr lang="zh-CN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匹配所有可用元素</a:t>
                      </a:r>
                    </a:p>
                  </a:txBody>
                  <a:tcPr marL="68580" marR="68580" marT="0" marB="17780" anchor="ctr"/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:disabled</a:t>
                      </a:r>
                      <a:endParaRPr lang="zh-CN" sz="1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匹配所有不可用元素</a:t>
                      </a:r>
                    </a:p>
                  </a:txBody>
                  <a:tcPr marL="68580" marR="68580" marT="0" marB="17780" anchor="ctr"/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:checked</a:t>
                      </a:r>
                      <a:endParaRPr lang="zh-CN" sz="1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匹配所有被选中元素（复选框、单项按钮、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select</a:t>
                      </a:r>
                      <a:r>
                        <a:rPr 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中</a:t>
                      </a: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option</a:t>
                      </a: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）</a:t>
                      </a:r>
                    </a:p>
                  </a:txBody>
                  <a:tcPr marL="68580" marR="68580" marT="0" marB="17780" anchor="ctr"/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:selected</a:t>
                      </a:r>
                      <a:endParaRPr lang="zh-CN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匹配所有选中的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option </a:t>
                      </a:r>
                      <a:r>
                        <a:rPr lang="zh-CN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元素</a:t>
                      </a:r>
                    </a:p>
                  </a:txBody>
                  <a:tcPr marL="68580" marR="68580" marT="0" marB="17780" anchor="ctr"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满意度调查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使用表单选择</a:t>
            </a:r>
            <a:r>
              <a:rPr lang="zh-CN" altLang="en-US" dirty="0"/>
              <a:t>器对满意度调查页面中的表单元素进行选取</a:t>
            </a:r>
          </a:p>
        </p:txBody>
      </p:sp>
      <p:pic>
        <p:nvPicPr>
          <p:cNvPr id="11" name="图片 10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2" name="组合 11"/>
          <p:cNvGrpSpPr/>
          <p:nvPr/>
        </p:nvGrpSpPr>
        <p:grpSpPr>
          <a:xfrm>
            <a:off x="3288958" y="6237312"/>
            <a:ext cx="4523402" cy="428625"/>
            <a:chOff x="1509666" y="6000750"/>
            <a:chExt cx="4523402" cy="42862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678504" y="6051698"/>
              <a:ext cx="27735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：满意度调查</a:t>
              </a:r>
            </a:p>
          </p:txBody>
        </p:sp>
      </p:grpSp>
      <p:pic>
        <p:nvPicPr>
          <p:cNvPr id="3074" name="Picture 2" descr="D:\works\Accp 9\JsEs6Jq\Chapter13截图\图13.2 满意度调查页面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32" y="2168860"/>
            <a:ext cx="6325736" cy="252028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对象</a:t>
            </a:r>
            <a:r>
              <a:rPr lang="zh-CN" altLang="en-US" dirty="0" smtClean="0"/>
              <a:t>验证表单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“登录”</a:t>
            </a:r>
            <a:r>
              <a:rPr lang="zh-CN" altLang="en-US" dirty="0" smtClean="0"/>
              <a:t>按钮，在表</a:t>
            </a:r>
            <a:r>
              <a:rPr lang="zh-CN" altLang="en-US" dirty="0"/>
              <a:t>单提交到服务器端</a:t>
            </a:r>
            <a:r>
              <a:rPr lang="zh-CN" altLang="en-US" dirty="0" smtClean="0"/>
              <a:t>之前对内容格式进行验证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邮箱验证要求</a:t>
            </a:r>
            <a:endParaRPr lang="en-US" altLang="zh-CN" dirty="0"/>
          </a:p>
          <a:p>
            <a:pPr lvl="2"/>
            <a:r>
              <a:rPr lang="zh-CN" altLang="en-US" dirty="0"/>
              <a:t>不能为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pPr lvl="2"/>
            <a:r>
              <a:rPr lang="zh-CN" altLang="en-US" dirty="0"/>
              <a:t>包含字符“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”和</a:t>
            </a:r>
            <a:r>
              <a:rPr lang="zh-CN" altLang="en-US" dirty="0"/>
              <a:t>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不能以</a:t>
            </a:r>
            <a:r>
              <a:rPr lang="zh-CN" altLang="en-US" dirty="0"/>
              <a:t>字符“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”开头</a:t>
            </a:r>
            <a:endParaRPr lang="en-US" altLang="zh-CN" dirty="0"/>
          </a:p>
          <a:p>
            <a:pPr lvl="1"/>
            <a:r>
              <a:rPr lang="zh-CN" altLang="en-US" dirty="0" smtClean="0"/>
              <a:t>密码验证要求</a:t>
            </a:r>
            <a:endParaRPr lang="en-US" altLang="zh-CN" dirty="0"/>
          </a:p>
          <a:p>
            <a:pPr lvl="2"/>
            <a:r>
              <a:rPr lang="zh-CN" altLang="en-US" dirty="0" smtClean="0"/>
              <a:t>不</a:t>
            </a:r>
            <a:r>
              <a:rPr lang="zh-CN" altLang="en-US" dirty="0"/>
              <a:t>能为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不少于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zh-CN" altLang="en-US" dirty="0" smtClean="0"/>
              <a:t>验证成功，提交表单；否则使用</a:t>
            </a:r>
            <a:r>
              <a:rPr lang="en-US" altLang="zh-CN" dirty="0" smtClean="0"/>
              <a:t>alert()</a:t>
            </a:r>
            <a:r>
              <a:rPr lang="zh-CN" altLang="en-US" dirty="0" smtClean="0"/>
              <a:t>方法提示错误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D:\works\Accp 9\JsEs6Jq\Chapter13截图\图13.3 用户登录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71" y="2204864"/>
            <a:ext cx="4477593" cy="154747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对象</a:t>
            </a:r>
            <a:r>
              <a:rPr lang="zh-CN" altLang="en-US" dirty="0" smtClean="0"/>
              <a:t>验证表单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val</a:t>
            </a:r>
            <a:r>
              <a:rPr lang="en-US" altLang="zh-CN" dirty="0"/>
              <a:t>( )</a:t>
            </a:r>
            <a:r>
              <a:rPr lang="zh-CN" altLang="en-US" dirty="0"/>
              <a:t>方法获取文本框的值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indexOf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方法判断邮箱是否</a:t>
            </a:r>
            <a:r>
              <a:rPr lang="zh-CN" altLang="en-US" dirty="0"/>
              <a:t>包含“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”和</a:t>
            </a:r>
            <a:r>
              <a:rPr lang="zh-CN" altLang="en-US" dirty="0"/>
              <a:t>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”，</a:t>
            </a:r>
            <a:r>
              <a:rPr lang="zh-CN" altLang="en-US" dirty="0"/>
              <a:t>以及</a:t>
            </a:r>
            <a:r>
              <a:rPr lang="zh-CN" altLang="en-US" dirty="0" smtClean="0"/>
              <a:t>首字符是否为</a:t>
            </a:r>
            <a:r>
              <a:rPr lang="zh-CN" altLang="en-US" dirty="0"/>
              <a:t>“</a:t>
            </a:r>
            <a:r>
              <a:rPr lang="en-US" altLang="zh-CN" dirty="0"/>
              <a:t>@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length</a:t>
            </a:r>
            <a:r>
              <a:rPr lang="zh-CN" altLang="en-US" dirty="0"/>
              <a:t>属性得到密码长度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 10" descr="提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1800000" y="3789040"/>
            <a:ext cx="5675531" cy="428625"/>
            <a:chOff x="1509666" y="6000750"/>
            <a:chExt cx="5675531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143" y="6000750"/>
              <a:ext cx="5104054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199940" y="6051698"/>
              <a:ext cx="492635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JavaScript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对象验证表单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7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校验提示特效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用户填写完全部表</a:t>
            </a:r>
            <a:r>
              <a:rPr lang="zh-CN" altLang="en-US" dirty="0" smtClean="0"/>
              <a:t>单并提交时才进行校验，错误提示不及时</a:t>
            </a:r>
            <a:endParaRPr lang="en-US" altLang="zh-CN" dirty="0" smtClean="0"/>
          </a:p>
          <a:p>
            <a:r>
              <a:rPr lang="zh-CN" altLang="en-US" dirty="0" smtClean="0"/>
              <a:t>使用警告框提示错误</a:t>
            </a:r>
            <a:r>
              <a:rPr lang="zh-CN" altLang="en-US" dirty="0"/>
              <a:t>，</a:t>
            </a:r>
            <a:r>
              <a:rPr lang="zh-CN" altLang="en-US" dirty="0" smtClean="0"/>
              <a:t>用户体验不友好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文本框</a:t>
            </a:r>
            <a:r>
              <a:rPr lang="zh-CN" altLang="en-US" dirty="0" smtClean="0"/>
              <a:t>失去</a:t>
            </a:r>
            <a:r>
              <a:rPr lang="zh-CN" altLang="en-US" dirty="0"/>
              <a:t>焦点</a:t>
            </a:r>
            <a:r>
              <a:rPr lang="zh-CN" altLang="en-US" dirty="0" smtClean="0"/>
              <a:t>时触发验证</a:t>
            </a:r>
            <a:endParaRPr lang="zh-CN" altLang="en-US" dirty="0"/>
          </a:p>
          <a:p>
            <a:r>
              <a:rPr lang="zh-CN" altLang="en-US" dirty="0" smtClean="0"/>
              <a:t>在文本框的后面添加页面元素，</a:t>
            </a:r>
            <a:r>
              <a:rPr lang="zh-CN" altLang="en-US" dirty="0"/>
              <a:t>用于</a:t>
            </a:r>
            <a:r>
              <a:rPr lang="zh-CN" altLang="en-US" dirty="0" smtClean="0"/>
              <a:t>存放错误提示信息</a:t>
            </a:r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</a:t>
            </a:r>
            <a:r>
              <a:rPr lang="en-US" altLang="zh-CN" dirty="0"/>
              <a:t>html</a:t>
            </a:r>
            <a:r>
              <a:rPr lang="en-US" altLang="zh-CN" dirty="0" smtClean="0"/>
              <a:t>( )</a:t>
            </a:r>
            <a:r>
              <a:rPr lang="zh-CN" altLang="en-US" dirty="0"/>
              <a:t>方法，动态设置提示信息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0" name="图片 9" descr="分析-new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60848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1" name="组合 10"/>
          <p:cNvGrpSpPr/>
          <p:nvPr/>
        </p:nvGrpSpPr>
        <p:grpSpPr>
          <a:xfrm>
            <a:off x="3288958" y="6237312"/>
            <a:ext cx="4523402" cy="428625"/>
            <a:chOff x="1509666" y="6000750"/>
            <a:chExt cx="4523402" cy="428625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2556676" y="6051698"/>
              <a:ext cx="301717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：校验提示特效</a:t>
              </a:r>
            </a:p>
          </p:txBody>
        </p:sp>
      </p:grpSp>
      <p:pic>
        <p:nvPicPr>
          <p:cNvPr id="5122" name="Picture 2" descr="D:\works\Accp 9\JsEs6Jq\Chapter13截图\图13.9 邮箱非空验证特效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66" y="4581128"/>
            <a:ext cx="4359869" cy="143963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示例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393305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7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用户</a:t>
            </a:r>
            <a:r>
              <a:rPr lang="zh-CN" altLang="en-US" dirty="0" smtClean="0"/>
              <a:t>注册表单验证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/>
              <a:t>验证</a:t>
            </a:r>
            <a:r>
              <a:rPr lang="zh-CN" altLang="en-US" dirty="0" smtClean="0"/>
              <a:t>用户</a:t>
            </a:r>
            <a:r>
              <a:rPr lang="zh-CN" altLang="en-US" dirty="0"/>
              <a:t>注册</a:t>
            </a:r>
            <a:r>
              <a:rPr lang="zh-CN" altLang="en-US" dirty="0" smtClean="0"/>
              <a:t>页面表</a:t>
            </a:r>
            <a:r>
              <a:rPr lang="zh-CN" altLang="en-US" dirty="0"/>
              <a:t>单内容的</a:t>
            </a:r>
            <a:r>
              <a:rPr lang="zh-CN" altLang="en-US" dirty="0" smtClean="0"/>
              <a:t>有效性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昵称、邮箱、密码、确认密码和手机号码均不能为空</a:t>
            </a:r>
          </a:p>
          <a:p>
            <a:pPr lvl="2"/>
            <a:r>
              <a:rPr lang="zh-CN" altLang="en-US" dirty="0" smtClean="0"/>
              <a:t>密码</a:t>
            </a:r>
            <a:r>
              <a:rPr lang="zh-CN" altLang="en-US" dirty="0"/>
              <a:t>不能</a:t>
            </a:r>
            <a:r>
              <a:rPr lang="zh-CN" altLang="en-US" dirty="0" smtClean="0"/>
              <a:t>少于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位字符</a:t>
            </a:r>
            <a:endParaRPr lang="zh-CN" altLang="en-US" dirty="0"/>
          </a:p>
          <a:p>
            <a:pPr lvl="2"/>
            <a:r>
              <a:rPr lang="zh-CN" altLang="en-US" dirty="0" smtClean="0"/>
              <a:t>密码</a:t>
            </a:r>
            <a:r>
              <a:rPr lang="zh-CN" altLang="en-US" dirty="0"/>
              <a:t>与确认密码必须</a:t>
            </a:r>
            <a:r>
              <a:rPr lang="zh-CN" altLang="en-US" dirty="0" smtClean="0"/>
              <a:t>相同</a:t>
            </a:r>
            <a:endParaRPr lang="zh-CN" altLang="en-US" dirty="0"/>
          </a:p>
          <a:p>
            <a:pPr lvl="2"/>
            <a:r>
              <a:rPr lang="zh-CN" altLang="en-US" dirty="0" smtClean="0"/>
              <a:t>邮箱</a:t>
            </a:r>
            <a:r>
              <a:rPr lang="zh-CN" altLang="en-US" dirty="0"/>
              <a:t>必须包含字符“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”和</a:t>
            </a:r>
            <a:r>
              <a:rPr lang="zh-CN" altLang="en-US" dirty="0"/>
              <a:t>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pPr lvl="2"/>
            <a:r>
              <a:rPr lang="zh-CN" altLang="en-US" dirty="0" smtClean="0"/>
              <a:t>邮箱</a:t>
            </a:r>
            <a:r>
              <a:rPr lang="zh-CN" altLang="en-US" dirty="0"/>
              <a:t>首字符不能是“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pPr lvl="1"/>
            <a:r>
              <a:rPr lang="zh-CN" altLang="en-US" dirty="0" smtClean="0"/>
              <a:t>添加提示特效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12" name="组合 19"/>
          <p:cNvGrpSpPr/>
          <p:nvPr/>
        </p:nvGrpSpPr>
        <p:grpSpPr bwMode="auto">
          <a:xfrm>
            <a:off x="1281882" y="5661248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028467" y="52006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pic>
        <p:nvPicPr>
          <p:cNvPr id="17" name="图片 16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6146" name="Picture 2" descr="D:\works\Accp 9\JsEs6Jq\Chapter13截图\图13.13 注册页面提示信息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74" y="2315537"/>
            <a:ext cx="4155206" cy="449783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860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970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97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97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97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97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7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/>
              <a:t>预习</a:t>
            </a:r>
            <a:r>
              <a:rPr lang="zh-CN" dirty="0"/>
              <a:t>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分析 </a:t>
            </a:r>
            <a:r>
              <a:rPr lang="en-US" altLang="zh-CN" dirty="0"/>
              <a:t>$( "#</a:t>
            </a:r>
            <a:r>
              <a:rPr lang="en-US" altLang="zh-CN" dirty="0" err="1"/>
              <a:t>myform</a:t>
            </a:r>
            <a:r>
              <a:rPr lang="en-US" altLang="zh-CN" dirty="0"/>
              <a:t>  :disabled" ) </a:t>
            </a:r>
            <a:r>
              <a:rPr lang="zh-CN" altLang="en-US" dirty="0"/>
              <a:t>所匹配到的元素</a:t>
            </a:r>
          </a:p>
          <a:p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中常用的表单选择器（至少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</a:p>
          <a:p>
            <a:r>
              <a:rPr lang="zh-CN" altLang="en-US" dirty="0"/>
              <a:t>简述正则表达式的应用</a:t>
            </a:r>
            <a:r>
              <a:rPr lang="zh-CN" altLang="en-US" dirty="0" smtClean="0"/>
              <a:t>场景</a:t>
            </a:r>
            <a:endParaRPr lang="zh-CN" altLang="zh-CN" dirty="0"/>
          </a:p>
        </p:txBody>
      </p:sp>
      <p:pic>
        <p:nvPicPr>
          <p:cNvPr id="11" name="图片 10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正则表达式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若要满足</a:t>
            </a:r>
            <a:r>
              <a:rPr lang="zh-CN" altLang="en-US" dirty="0"/>
              <a:t>严谨的邮箱校验，使用前面所</a:t>
            </a:r>
            <a:r>
              <a:rPr lang="zh-CN" altLang="en-US" dirty="0" smtClean="0"/>
              <a:t>学的</a:t>
            </a:r>
            <a:r>
              <a:rPr lang="zh-CN" altLang="en-US" dirty="0"/>
              <a:t>方式</a:t>
            </a:r>
            <a:r>
              <a:rPr lang="zh-CN" altLang="en-US" dirty="0" smtClean="0"/>
              <a:t>编码会非常繁琐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endParaRPr lang="en-US" altLang="zh-CN" dirty="0" smtClean="0"/>
          </a:p>
          <a:p>
            <a:r>
              <a:rPr lang="zh-CN" altLang="en-US" dirty="0"/>
              <a:t>正则表达式（</a:t>
            </a:r>
            <a:r>
              <a:rPr lang="en-US" altLang="zh-CN" dirty="0"/>
              <a:t>Regular Expression</a:t>
            </a:r>
            <a:r>
              <a:rPr lang="zh-CN" altLang="en-US" dirty="0" smtClean="0"/>
              <a:t>）</a:t>
            </a:r>
            <a:r>
              <a:rPr lang="zh-CN" altLang="en-US" dirty="0"/>
              <a:t>编码简洁、验证</a:t>
            </a:r>
            <a:r>
              <a:rPr lang="zh-CN" altLang="en-US" dirty="0" smtClean="0"/>
              <a:t>严谨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</a:t>
            </a:r>
            <a:r>
              <a:rPr lang="zh-CN" altLang="en-US" dirty="0"/>
              <a:t>对字符串执行模式匹配的强大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/>
              <a:t>用户名、密码、电子邮箱</a:t>
            </a:r>
            <a:r>
              <a:rPr lang="zh-CN" altLang="en-US" dirty="0" smtClean="0"/>
              <a:t>、手机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固话、</a:t>
            </a:r>
            <a:r>
              <a:rPr lang="zh-CN" altLang="en-US" dirty="0"/>
              <a:t>身份证</a:t>
            </a:r>
            <a:r>
              <a:rPr lang="zh-CN" altLang="en-US" dirty="0" smtClean="0"/>
              <a:t>号、日期、邮编 </a:t>
            </a:r>
            <a:r>
              <a:rPr lang="en-US" altLang="zh-CN" dirty="0" smtClean="0"/>
              <a:t>……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31640" y="2688302"/>
            <a:ext cx="6858000" cy="18928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email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/^\w+@\w+(\.[a-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zA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-Z]{2,3}){1,2}$/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regemail.test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==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false 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mail_msg.html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"*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邮箱格式不正确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 false;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9" name="图片 8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8" name="图片 7" descr="分析-new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8478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8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定义正则表达式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普通方式（字面量）</a:t>
            </a:r>
            <a:endParaRPr lang="en-US" altLang="zh-CN" dirty="0" smtClean="0"/>
          </a:p>
          <a:p>
            <a:pPr lvl="3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附加参数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zh-CN" dirty="0" smtClean="0"/>
              <a:t>g </a:t>
            </a:r>
            <a:r>
              <a:rPr lang="zh-CN" altLang="en-US" dirty="0" smtClean="0"/>
              <a:t>：</a:t>
            </a:r>
            <a:r>
              <a:rPr lang="zh-CN" altLang="en-US" dirty="0"/>
              <a:t>表示可以进行全局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默认</a:t>
            </a:r>
            <a:r>
              <a:rPr lang="zh-CN" altLang="en-US" dirty="0"/>
              <a:t>为非全局匹配，只匹配第一个符合要求的</a:t>
            </a:r>
            <a:r>
              <a:rPr lang="zh-CN" altLang="en-US" dirty="0" smtClean="0"/>
              <a:t>字符串</a:t>
            </a:r>
            <a:endParaRPr lang="zh-CN" altLang="en-US" dirty="0"/>
          </a:p>
          <a:p>
            <a:pPr lvl="1">
              <a:defRPr/>
            </a:pPr>
            <a:r>
              <a:rPr lang="en-US" altLang="zh-CN" dirty="0" smtClean="0"/>
              <a:t>i  </a:t>
            </a:r>
            <a:r>
              <a:rPr lang="zh-CN" altLang="en-US" dirty="0" smtClean="0"/>
              <a:t>：</a:t>
            </a:r>
            <a:r>
              <a:rPr lang="zh-CN" altLang="en-US" dirty="0"/>
              <a:t>表示不区分大小写</a:t>
            </a:r>
            <a:r>
              <a:rPr lang="zh-CN" altLang="en-US" dirty="0" smtClean="0"/>
              <a:t>匹配</a:t>
            </a:r>
            <a:endParaRPr lang="zh-CN" altLang="en-US" dirty="0"/>
          </a:p>
          <a:p>
            <a:pPr lvl="1">
              <a:defRPr/>
            </a:pPr>
            <a:r>
              <a:rPr lang="en-US" altLang="zh-CN" dirty="0" smtClean="0"/>
              <a:t>m</a:t>
            </a:r>
            <a:r>
              <a:rPr lang="zh-CN" altLang="en-US" dirty="0"/>
              <a:t>：表示可以进行多行匹配</a:t>
            </a:r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31914" y="2996952"/>
            <a:ext cx="6457304" cy="115212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/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pink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/;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nn-NO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</a:t>
            </a: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 = new RegExp( "pink" </a:t>
            </a:r>
            <a:r>
              <a:rPr lang="nn-NO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/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pink/g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nn-NO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reg = new RegExp( "pink", "g"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/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pink/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nn-NO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reg = new RegExp( "pink", "gi" );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51920" y="1124744"/>
            <a:ext cx="3937298" cy="458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pc="3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表达</a:t>
            </a: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式</a:t>
            </a:r>
            <a:r>
              <a:rPr lang="en-US" altLang="zh-CN" spc="3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附加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483768" y="1825186"/>
            <a:ext cx="5305450" cy="458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new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RegExp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表达式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附加参数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0486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正则</a:t>
            </a:r>
            <a:r>
              <a:rPr dirty="0" err="1" smtClean="0"/>
              <a:t>表达式的</a:t>
            </a:r>
            <a:r>
              <a:rPr lang="zh-CN" altLang="en-US" dirty="0" smtClean="0"/>
              <a:t>匹配</a:t>
            </a:r>
            <a:r>
              <a:rPr dirty="0" err="1" smtClean="0"/>
              <a:t>模式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简单模式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只能表示具体的匹配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复合</a:t>
            </a:r>
            <a:r>
              <a:rPr lang="zh-CN" altLang="en-US" dirty="0"/>
              <a:t>模式</a:t>
            </a:r>
          </a:p>
          <a:p>
            <a:pPr lvl="1">
              <a:defRPr/>
            </a:pPr>
            <a:r>
              <a:rPr lang="zh-CN" altLang="en-US" dirty="0"/>
              <a:t>可以使用通配符表达更为抽象的规则模式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31913" y="1988840"/>
            <a:ext cx="6480447" cy="8125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</a:t>
            </a:r>
            <a:r>
              <a:rPr lang="nn-NO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 = /</a:t>
            </a: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china/;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</a:t>
            </a:r>
            <a:r>
              <a:rPr lang="nn-NO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 = /</a:t>
            </a: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abc8/;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331913" y="3984622"/>
            <a:ext cx="6480447" cy="8125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</a:t>
            </a:r>
            <a:r>
              <a:rPr lang="nn-NO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 = /^\</a:t>
            </a: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w+$/;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 </a:t>
            </a:r>
            <a:r>
              <a:rPr lang="nn-NO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 = /^\</a:t>
            </a:r>
            <a:r>
              <a:rPr lang="nn-NO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w+@\w+.[a-zA-Z]{2,3}(.[a-zA-Z]{2,3})?$/;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1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正则表达式的使用</a:t>
            </a:r>
            <a:r>
              <a:rPr lang="zh-CN" altLang="en-US" dirty="0" smtClean="0"/>
              <a:t>方式 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RegExp</a:t>
            </a:r>
            <a:r>
              <a:rPr lang="zh-CN" altLang="en-US" dirty="0" smtClean="0"/>
              <a:t>对象的方法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76950"/>
              </p:ext>
            </p:extLst>
          </p:nvPr>
        </p:nvGraphicFramePr>
        <p:xfrm>
          <a:off x="913272" y="1628800"/>
          <a:ext cx="7317456" cy="17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488"/>
                <a:gridCol w="5818968"/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exec(String)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检索一个字符串是否匹配某个模式。如果字符串中含有匹配的文本，则返回匹配的结果；否则返回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null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test(String)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检索一个字符串是否匹配某个模式。如果字符串中含有匹配的文本，则返回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；否则返回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31640" y="4221088"/>
            <a:ext cx="6457578" cy="15327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amy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like pink";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pink/;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result1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reg.test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true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result2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reg.exec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pink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29003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71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正则表达式的使用</a:t>
            </a:r>
            <a:r>
              <a:rPr lang="zh-CN" altLang="en-US" dirty="0" smtClean="0"/>
              <a:t>方式 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/>
              <a:t>对象的方法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85486"/>
              </p:ext>
            </p:extLst>
          </p:nvPr>
        </p:nvGraphicFramePr>
        <p:xfrm>
          <a:off x="899592" y="1628800"/>
          <a:ext cx="7317278" cy="31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4580974"/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方法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match( </a:t>
                      </a:r>
                      <a:r>
                        <a:rPr lang="en-US" altLang="en-US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RegExp</a:t>
                      </a: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找到一个或多个正则表达式的匹配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search( </a:t>
                      </a:r>
                      <a:r>
                        <a:rPr lang="en-US" altLang="en-US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RegExp</a:t>
                      </a: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返回字符串中第一个与正则表达式相匹配的子串的起始位置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replace( </a:t>
                      </a:r>
                      <a:r>
                        <a:rPr lang="en-US" altLang="en-US" sz="18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RegExp</a:t>
                      </a: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/String,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	replacement)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替换字符串中与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正则表达式匹配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的子串替换为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replacement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400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split( separator, n )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以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separator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为边界，将字符串分割为字符串数组，</a:t>
                      </a:r>
                      <a:r>
                        <a:rPr lang="en-US" altLang="zh-CN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为限制输出数组的个数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31913" y="2204864"/>
            <a:ext cx="6457305" cy="299828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amy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like pink";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/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pink/;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result1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str.match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			// pink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result2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str.search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// 9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result3 =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str.replace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	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amy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like red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str1 = "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red,pink,blue,white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result4 = str1.split(',', 2);			// [ "red", "pink" ]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3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正则表达式符号</a:t>
            </a:r>
            <a:r>
              <a:rPr lang="en-US" altLang="zh-CN" smtClean="0"/>
              <a:t>2-1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3912"/>
              </p:ext>
            </p:extLst>
          </p:nvPr>
        </p:nvGraphicFramePr>
        <p:xfrm>
          <a:off x="1035819" y="1124744"/>
          <a:ext cx="7072362" cy="50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5857916"/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符号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/…/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代表一个模式的开始和结束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^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匹配字符串的开始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$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匹配字符串的结束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\s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任何空白字符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\S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任何非空白字符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\d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匹配一个数字字符，等价于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[0-9]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\D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除了数字之外的任何字符，等价于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[^0-9]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\w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匹配一个数字、下划线或字母字符，等价于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[A-Za-z0-9_]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\W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任何非单字字符，等价于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[^a-zA-z0-9_]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.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除了换行符之外的任意字符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正则表达式符号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32859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[]</a:t>
            </a:r>
            <a:r>
              <a:rPr lang="zh-CN" altLang="en-US" dirty="0" smtClean="0"/>
              <a:t>：定义</a:t>
            </a:r>
            <a:r>
              <a:rPr lang="zh-CN" altLang="en-US" dirty="0"/>
              <a:t>匹配的字符串，如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  <a:r>
              <a:rPr lang="zh-CN" altLang="en-US" dirty="0" smtClean="0"/>
              <a:t>表示匹配字母</a:t>
            </a:r>
            <a:r>
              <a:rPr lang="en-US" altLang="zh-CN" dirty="0"/>
              <a:t>a-z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A-Z</a:t>
            </a:r>
            <a:endParaRPr lang="zh-CN" altLang="en-US" dirty="0"/>
          </a:p>
          <a:p>
            <a:r>
              <a:rPr lang="en-US" altLang="zh-CN" dirty="0" smtClean="0"/>
              <a:t>{}</a:t>
            </a:r>
            <a:r>
              <a:rPr lang="zh-CN" altLang="en-US" dirty="0" smtClean="0"/>
              <a:t>：用于匹配长度，如</a:t>
            </a:r>
            <a:r>
              <a:rPr lang="en-US" altLang="zh-CN" dirty="0" smtClean="0"/>
              <a:t>\d{4}</a:t>
            </a:r>
            <a:r>
              <a:rPr lang="zh-CN" altLang="en-US" dirty="0" smtClean="0"/>
              <a:t>表示匹配四个数字</a:t>
            </a:r>
          </a:p>
          <a:p>
            <a:r>
              <a:rPr lang="en-US" altLang="zh-CN" dirty="0" smtClean="0"/>
              <a:t>()</a:t>
            </a:r>
            <a:r>
              <a:rPr lang="zh-CN" altLang="en-US" dirty="0" smtClean="0"/>
              <a:t>：是</a:t>
            </a:r>
            <a:r>
              <a:rPr lang="zh-CN" altLang="en-US" dirty="0"/>
              <a:t>为了提取</a:t>
            </a:r>
            <a:r>
              <a:rPr lang="zh-CN" altLang="en-US" dirty="0" smtClean="0"/>
              <a:t>匹配到的</a:t>
            </a:r>
            <a:r>
              <a:rPr lang="zh-CN" altLang="en-US" dirty="0"/>
              <a:t>字符串，表达式中有几个</a:t>
            </a:r>
            <a:r>
              <a:rPr lang="en-US" altLang="zh-CN" dirty="0"/>
              <a:t>()</a:t>
            </a:r>
            <a:r>
              <a:rPr lang="zh-CN" altLang="en-US" dirty="0"/>
              <a:t>就有几个相应的匹配</a:t>
            </a:r>
            <a:r>
              <a:rPr lang="zh-CN" altLang="en-US" dirty="0" smtClean="0"/>
              <a:t>字符串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69650"/>
              </p:ext>
            </p:extLst>
          </p:nvPr>
        </p:nvGraphicFramePr>
        <p:xfrm>
          <a:off x="1035819" y="1124744"/>
          <a:ext cx="7072362" cy="32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5857916"/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符号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 smtClean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B7DB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{n}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匹配前一项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次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{n,}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匹配前一项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次，或者多次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{n,m}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匹配前一项至少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次，但是不能超过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次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*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匹配前一项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次或多次，等价于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{0,}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+</a:t>
                      </a:r>
                      <a:endParaRPr lang="zh-CN" altLang="en-US" sz="18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匹配前一项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次或多次，等价于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{1,}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?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匹配前一项</a:t>
                      </a:r>
                      <a:r>
                        <a:rPr lang="en-US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次或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次</a:t>
                      </a:r>
                      <a:r>
                        <a:rPr lang="zh-CN" altLang="en-US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，即前</a:t>
                      </a:r>
                      <a:r>
                        <a:rPr lang="zh-CN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一项是可选的，等价于</a:t>
                      </a:r>
                      <a:r>
                        <a:rPr lang="en-US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{0,1}</a:t>
                      </a:r>
                      <a:endParaRPr lang="zh-CN" altLang="en-US" sz="1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1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邮箱申请页面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使用正则表达式对表单内容进行校验</a:t>
            </a:r>
            <a:endParaRPr lang="en-US" altLang="zh-CN" dirty="0"/>
          </a:p>
          <a:p>
            <a:pPr lvl="1"/>
            <a:r>
              <a:rPr lang="zh-CN" altLang="en-US" dirty="0" smtClean="0"/>
              <a:t>邮箱</a:t>
            </a:r>
            <a:r>
              <a:rPr lang="zh-CN" altLang="en-US" dirty="0"/>
              <a:t>只允许由英文字母、数字和下划线组成，必须</a:t>
            </a:r>
            <a:r>
              <a:rPr lang="zh-CN" altLang="en-US" dirty="0" smtClean="0"/>
              <a:t>包含 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”与</a:t>
            </a:r>
            <a:r>
              <a:rPr lang="zh-CN" altLang="en-US" dirty="0"/>
              <a:t>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pPr lvl="1"/>
            <a:r>
              <a:rPr lang="zh-CN" altLang="en-US" dirty="0" smtClean="0"/>
              <a:t>用户名</a:t>
            </a:r>
            <a:r>
              <a:rPr lang="zh-CN" altLang="en-US" dirty="0"/>
              <a:t>由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16</a:t>
            </a:r>
            <a:r>
              <a:rPr lang="zh-CN" altLang="en-US" dirty="0"/>
              <a:t>位的字母、数字和下划线</a:t>
            </a:r>
            <a:r>
              <a:rPr lang="zh-CN" altLang="en-US" dirty="0" smtClean="0"/>
              <a:t>组成</a:t>
            </a:r>
            <a:endParaRPr lang="zh-CN" altLang="en-US" dirty="0"/>
          </a:p>
          <a:p>
            <a:pPr lvl="1"/>
            <a:r>
              <a:rPr lang="zh-CN" altLang="en-US" dirty="0" smtClean="0"/>
              <a:t>密码</a:t>
            </a:r>
            <a:r>
              <a:rPr lang="zh-CN" altLang="en-US" dirty="0"/>
              <a:t>由字母、数字和下划线组成，最少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/>
            <a:r>
              <a:rPr lang="zh-CN" altLang="en-US" dirty="0" smtClean="0"/>
              <a:t>手机</a:t>
            </a:r>
            <a:r>
              <a:rPr lang="zh-CN" altLang="en-US" dirty="0"/>
              <a:t>号码长度为</a:t>
            </a:r>
            <a:r>
              <a:rPr lang="en-US" altLang="zh-CN" dirty="0"/>
              <a:t>11</a:t>
            </a:r>
            <a:r>
              <a:rPr lang="zh-CN" altLang="en-US" dirty="0"/>
              <a:t>位，号段只能为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en-US" altLang="zh-CN" dirty="0"/>
              <a:t>18</a:t>
            </a:r>
            <a:r>
              <a:rPr lang="zh-CN" altLang="en-US" dirty="0"/>
              <a:t>开头</a:t>
            </a:r>
          </a:p>
          <a:p>
            <a:r>
              <a:rPr lang="zh-CN" altLang="en-US" dirty="0"/>
              <a:t>如果输入内容没有错误，则点击“提交”按钮</a:t>
            </a:r>
            <a:r>
              <a:rPr lang="zh-CN" altLang="en-US" dirty="0" smtClean="0"/>
              <a:t>后提交表</a:t>
            </a:r>
            <a:r>
              <a:rPr lang="zh-CN" altLang="en-US" dirty="0"/>
              <a:t>单数据</a:t>
            </a:r>
            <a:endParaRPr lang="en-US" altLang="zh-CN" dirty="0"/>
          </a:p>
        </p:txBody>
      </p:sp>
      <p:pic>
        <p:nvPicPr>
          <p:cNvPr id="14" name="图片 13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6" name="组合 15"/>
          <p:cNvGrpSpPr/>
          <p:nvPr/>
        </p:nvGrpSpPr>
        <p:grpSpPr>
          <a:xfrm>
            <a:off x="3288958" y="6237312"/>
            <a:ext cx="4523402" cy="428625"/>
            <a:chOff x="1509666" y="6000750"/>
            <a:chExt cx="4523402" cy="428625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2081143" y="6000750"/>
              <a:ext cx="395192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2556676" y="6051698"/>
              <a:ext cx="301717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：邮箱申请页面</a:t>
              </a:r>
            </a:p>
          </p:txBody>
        </p:sp>
      </p:grpSp>
      <p:pic>
        <p:nvPicPr>
          <p:cNvPr id="7170" name="Picture 2" descr="D:\works\Accp 9\JsEs6Jq\Chapter13截图\图13.15 邮箱申请页面表单校验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22" y="3645024"/>
            <a:ext cx="4826357" cy="239302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331640" y="4365105"/>
            <a:ext cx="7272808" cy="15121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reguser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/^[a-zA-Z0-9_]{4,16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}$/;				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用户名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校验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regemail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/^\w+@\w+(\.[a-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zA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-Z]{2,3}){1,2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}$/;	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邮箱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校验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regpassword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/^[a-zA-Z0-9_]{8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,}$/;			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密码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校验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regmobile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/^(13|14|15|18)\d{9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}$/;			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手机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号码校验规则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2" name="图片 21" descr="提示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645024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8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居民身份证号码验证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>
          <a:xfrm>
            <a:off x="914399" y="1124744"/>
            <a:ext cx="7834065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使用正则表达式</a:t>
            </a:r>
            <a:r>
              <a:rPr lang="zh-CN" altLang="en-US" dirty="0" smtClean="0"/>
              <a:t>对输入</a:t>
            </a:r>
            <a:r>
              <a:rPr lang="zh-CN" altLang="en-US" dirty="0"/>
              <a:t>的身份证号码进行验证，</a:t>
            </a:r>
            <a:r>
              <a:rPr lang="zh-CN" altLang="en-US" dirty="0" smtClean="0"/>
              <a:t>并添加</a:t>
            </a:r>
            <a:r>
              <a:rPr lang="zh-CN" altLang="en-US" dirty="0"/>
              <a:t>提示</a:t>
            </a:r>
            <a:r>
              <a:rPr lang="zh-CN" altLang="en-US" dirty="0" smtClean="0"/>
              <a:t>特效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身份证号码</a:t>
            </a:r>
            <a:r>
              <a:rPr lang="zh-CN" altLang="en-US" dirty="0"/>
              <a:t>不能为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身份证</a:t>
            </a:r>
            <a:r>
              <a:rPr lang="zh-CN" altLang="en-US" dirty="0"/>
              <a:t>号码长度为</a:t>
            </a:r>
            <a:r>
              <a:rPr lang="en-US" altLang="zh-CN" dirty="0"/>
              <a:t>18</a:t>
            </a:r>
            <a:r>
              <a:rPr lang="zh-CN" altLang="en-US" dirty="0"/>
              <a:t>位，前</a:t>
            </a:r>
            <a:r>
              <a:rPr lang="en-US" altLang="zh-CN" dirty="0"/>
              <a:t>17</a:t>
            </a:r>
            <a:r>
              <a:rPr lang="zh-CN" altLang="en-US" dirty="0"/>
              <a:t>位为数字，最后一位可以为数字或字符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" name="组合 19"/>
          <p:cNvGrpSpPr/>
          <p:nvPr/>
        </p:nvGrpSpPr>
        <p:grpSpPr bwMode="auto">
          <a:xfrm>
            <a:off x="4068687" y="6237312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028467" y="52006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8194" name="Picture 2" descr="D:\works\Accp 9\JsEs6Jq\Chapter13截图\图13.16 身份证号码验证提示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79" y="3163888"/>
            <a:ext cx="5304042" cy="141724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246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198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19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19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19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19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3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059832" y="495520"/>
            <a:ext cx="5616624" cy="413200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使用正则表达式验证用户注册页面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4593704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昵称</a:t>
            </a:r>
            <a:r>
              <a:rPr lang="zh-CN" altLang="en-US" dirty="0"/>
              <a:t>只能由英文字母、数字和下划线组成，长度为</a:t>
            </a:r>
            <a:r>
              <a:rPr lang="en-US" altLang="zh-CN" dirty="0"/>
              <a:t>6~15</a:t>
            </a:r>
            <a:r>
              <a:rPr lang="zh-CN" altLang="en-US" dirty="0"/>
              <a:t>位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密码</a:t>
            </a:r>
            <a:r>
              <a:rPr lang="zh-CN" altLang="en-US" dirty="0"/>
              <a:t>只能由英文字母、数字和下划线组成，长度为</a:t>
            </a:r>
            <a:r>
              <a:rPr lang="en-US" altLang="zh-CN" dirty="0"/>
              <a:t>8~16</a:t>
            </a:r>
            <a:r>
              <a:rPr lang="zh-CN" altLang="en-US" dirty="0"/>
              <a:t>位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邮箱</a:t>
            </a:r>
            <a:r>
              <a:rPr lang="zh-CN" altLang="en-US" dirty="0"/>
              <a:t>只允许由英文字母、数字和下划线组成，必须</a:t>
            </a:r>
            <a:r>
              <a:rPr lang="zh-CN" altLang="en-US" dirty="0" smtClean="0"/>
              <a:t>包含“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”与</a:t>
            </a:r>
            <a:r>
              <a:rPr lang="zh-CN" altLang="en-US" dirty="0"/>
              <a:t>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手机</a:t>
            </a:r>
            <a:r>
              <a:rPr lang="zh-CN" altLang="en-US" dirty="0"/>
              <a:t>号码长度为</a:t>
            </a:r>
            <a:r>
              <a:rPr lang="en-US" altLang="zh-CN" dirty="0"/>
              <a:t>11</a:t>
            </a:r>
            <a:r>
              <a:rPr lang="zh-CN" altLang="en-US" dirty="0"/>
              <a:t>位，号段只能为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en-US" altLang="zh-CN" dirty="0"/>
              <a:t>18</a:t>
            </a:r>
            <a:r>
              <a:rPr lang="zh-CN" altLang="en-US" dirty="0"/>
              <a:t>开头</a:t>
            </a:r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12" name="组合 19"/>
          <p:cNvGrpSpPr/>
          <p:nvPr/>
        </p:nvGrpSpPr>
        <p:grpSpPr bwMode="auto">
          <a:xfrm>
            <a:off x="1281882" y="5661248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028467" y="52006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pic>
        <p:nvPicPr>
          <p:cNvPr id="17" name="图片 16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9218" name="Picture 2" descr="D:\works\Accp 9\JsEs6Jq\Chapter13截图\图13.17 用户注册页面表单校验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1"/>
          <a:stretch/>
        </p:blipFill>
        <p:spPr bwMode="auto">
          <a:xfrm>
            <a:off x="5442916" y="1641249"/>
            <a:ext cx="3593580" cy="423602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12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198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19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19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19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19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3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的方式验证表单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新增属性</a:t>
            </a:r>
            <a:endParaRPr lang="en-US" altLang="zh-CN" dirty="0"/>
          </a:p>
          <a:p>
            <a:r>
              <a:rPr lang="en-US" altLang="zh-CN" dirty="0"/>
              <a:t>validity</a:t>
            </a:r>
            <a:r>
              <a:rPr lang="zh-CN" altLang="en-US" dirty="0"/>
              <a:t>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5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新增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69446"/>
              </p:ext>
            </p:extLst>
          </p:nvPr>
        </p:nvGraphicFramePr>
        <p:xfrm>
          <a:off x="899592" y="1124744"/>
          <a:ext cx="7344816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760640"/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</a:p>
                  </a:txBody>
                  <a:tcPr marL="68580" marR="68580" marT="0" marB="1778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</a:p>
                  </a:txBody>
                  <a:tcPr marL="68580" marR="68580" marT="0" marB="17780" anchor="ctr">
                    <a:solidFill>
                      <a:srgbClr val="0B7DB2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placeholder</a:t>
                      </a:r>
                      <a:endParaRPr lang="zh-CN" sz="1800" kern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提供一种提示（</a:t>
                      </a:r>
                      <a:r>
                        <a:rPr lang="en-US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hint</a:t>
                      </a:r>
                      <a:r>
                        <a:rPr lang="zh-CN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），输入域为空时显示，获得焦点输入内容后消失</a:t>
                      </a:r>
                    </a:p>
                  </a:txBody>
                  <a:tcPr marL="68580" marR="68580" marT="0" marB="17780" anchor="ctr"/>
                </a:tc>
              </a:tr>
              <a:tr h="68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required</a:t>
                      </a:r>
                      <a:endParaRPr lang="zh-CN" sz="1800" kern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规定输入域不能为空</a:t>
                      </a:r>
                    </a:p>
                  </a:txBody>
                  <a:tcPr marL="68580" marR="68580" marT="0" marB="17780" anchor="ctr"/>
                </a:tc>
              </a:tr>
              <a:tr h="68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pattern</a:t>
                      </a:r>
                      <a:endParaRPr lang="zh-CN" sz="1800" kern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规定</a:t>
                      </a:r>
                      <a:r>
                        <a:rPr lang="zh-CN" sz="1800" kern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验证</a:t>
                      </a:r>
                      <a:r>
                        <a:rPr lang="zh-CN" altLang="en-US" sz="1800" kern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输入</a:t>
                      </a:r>
                      <a:r>
                        <a:rPr lang="zh-CN" sz="1800" kern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域</a:t>
                      </a:r>
                      <a:r>
                        <a:rPr lang="zh-CN" sz="1800" kern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的模式（正则表达式）</a:t>
                      </a:r>
                    </a:p>
                  </a:txBody>
                  <a:tcPr marL="68580" marR="68580" marT="0" marB="17780" anchor="ctr"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059832" y="6021288"/>
            <a:ext cx="4896544" cy="635723"/>
            <a:chOff x="1509666" y="6000750"/>
            <a:chExt cx="4896544" cy="635723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2081143" y="6000750"/>
              <a:ext cx="4325067" cy="635723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2301754" y="6051698"/>
              <a:ext cx="3892412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HTML5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验证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属性</a:t>
              </a:r>
              <a:endParaRPr lang="en-US" altLang="zh-CN" sz="1600" b="1" spc="300" dirty="0" smtClean="0">
                <a:solidFill>
                  <a:srgbClr val="FBFFF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改造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登录页面</a:t>
              </a:r>
            </a:p>
          </p:txBody>
        </p:sp>
      </p:grpSp>
      <p:pic>
        <p:nvPicPr>
          <p:cNvPr id="21" name="图片 20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45027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0242" name="Picture 2" descr="D:\works\Accp 9\JsEs6Jq\Chapter13截图\图13.18 用户登录页面初始效果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06" y="4005064"/>
            <a:ext cx="4890006" cy="181078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works\Accp 9\JsEs6Jq\Chapter13截图\图13.19 非空验证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06" y="3949369"/>
            <a:ext cx="5161190" cy="188077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works\Accp 9\JsEs6Jq\Chapter13截图\图13.20 错误邮箱信息提示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22" y="3937909"/>
            <a:ext cx="5423623" cy="192451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works\Accp 9\JsEs6Jq\Chapter13截图\图13.21 错误密码信息提示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92" y="4024114"/>
            <a:ext cx="5143694" cy="188077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1372814" y="4410540"/>
            <a:ext cx="6398372" cy="890668"/>
            <a:chOff x="1269972" y="1098172"/>
            <a:chExt cx="6398372" cy="890668"/>
          </a:xfrm>
        </p:grpSpPr>
        <p:sp>
          <p:nvSpPr>
            <p:cNvPr id="23" name="AutoShape 39"/>
            <p:cNvSpPr>
              <a:spLocks noChangeArrowheads="1"/>
            </p:cNvSpPr>
            <p:nvPr/>
          </p:nvSpPr>
          <p:spPr bwMode="auto">
            <a:xfrm>
              <a:off x="1269972" y="1268561"/>
              <a:ext cx="6237236" cy="720279"/>
            </a:xfrm>
            <a:prstGeom prst="roundRect">
              <a:avLst>
                <a:gd name="adj" fmla="val 1584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使用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HTML5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表单验证属性结合正则表达式，是目前客户端校验中应用频次较高的一种校验方式</a:t>
              </a:r>
            </a:p>
          </p:txBody>
        </p:sp>
        <p:sp>
          <p:nvSpPr>
            <p:cNvPr id="24" name="AutoShape 4"/>
            <p:cNvSpPr>
              <a:spLocks noChangeArrowheads="1"/>
            </p:cNvSpPr>
            <p:nvPr/>
          </p:nvSpPr>
          <p:spPr bwMode="gray">
            <a:xfrm>
              <a:off x="7311157" y="1098172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pic>
        <p:nvPicPr>
          <p:cNvPr id="25" name="图片 24" descr="提示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384502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validity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为表单元素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required</a:t>
            </a:r>
            <a:r>
              <a:rPr lang="zh-CN" altLang="en-US" dirty="0"/>
              <a:t>和</a:t>
            </a:r>
            <a:r>
              <a:rPr lang="en-US" altLang="zh-CN" dirty="0" smtClean="0"/>
              <a:t>pattern</a:t>
            </a:r>
            <a:r>
              <a:rPr lang="zh-CN" altLang="en-US" dirty="0"/>
              <a:t>属性</a:t>
            </a:r>
            <a:r>
              <a:rPr lang="zh-CN" altLang="en-US" dirty="0" smtClean="0"/>
              <a:t>后</a:t>
            </a:r>
            <a:r>
              <a:rPr lang="zh-CN" altLang="en-US" dirty="0"/>
              <a:t>，可以</a:t>
            </a:r>
            <a:r>
              <a:rPr lang="zh-CN" altLang="en-US" dirty="0" smtClean="0"/>
              <a:t>通过</a:t>
            </a:r>
            <a:r>
              <a:rPr lang="en-US" altLang="zh-CN" dirty="0"/>
              <a:t>validity</a:t>
            </a:r>
            <a:r>
              <a:rPr lang="zh-CN" altLang="en-US" dirty="0"/>
              <a:t>属性获取</a:t>
            </a:r>
            <a:r>
              <a:rPr lang="en-US" altLang="zh-CN" dirty="0" err="1" smtClean="0"/>
              <a:t>ValidityState</a:t>
            </a:r>
            <a:r>
              <a:rPr lang="zh-CN" altLang="en-US" dirty="0" smtClean="0"/>
              <a:t>对象，以获取</a:t>
            </a:r>
            <a:r>
              <a:rPr lang="zh-CN" altLang="en-US" dirty="0"/>
              <a:t>当前验证属性的验证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ValidityState</a:t>
            </a:r>
            <a:r>
              <a:rPr lang="zh-CN" altLang="en-US" dirty="0" smtClean="0"/>
              <a:t>对象包括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</a:t>
            </a:r>
            <a:r>
              <a:rPr lang="zh-CN" altLang="en-US" dirty="0"/>
              <a:t>属性，分别</a:t>
            </a:r>
            <a:r>
              <a:rPr lang="zh-CN" altLang="en-US" dirty="0" smtClean="0"/>
              <a:t>针对 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</a:t>
            </a:r>
            <a:r>
              <a:rPr lang="zh-CN" altLang="en-US" dirty="0"/>
              <a:t>方面</a:t>
            </a:r>
            <a:r>
              <a:rPr lang="zh-CN" altLang="en-US" dirty="0" smtClean="0"/>
              <a:t>的</a:t>
            </a:r>
            <a:r>
              <a:rPr lang="zh-CN" altLang="en-US" dirty="0"/>
              <a:t>验证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331914" y="2780928"/>
            <a:ext cx="6457304" cy="5040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validityState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("user")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.validity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0" name="图片 9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1683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3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ValidityState</a:t>
            </a:r>
            <a:r>
              <a:rPr lang="zh-CN" altLang="en-US" dirty="0"/>
              <a:t>对象属性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06547"/>
              </p:ext>
            </p:extLst>
          </p:nvPr>
        </p:nvGraphicFramePr>
        <p:xfrm>
          <a:off x="683568" y="980728"/>
          <a:ext cx="7776865" cy="53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5"/>
                <a:gridCol w="5760640"/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</a:p>
                  </a:txBody>
                  <a:tcPr marL="68580" marR="68580" marT="0" marB="17780" anchor="ctr">
                    <a:solidFill>
                      <a:srgbClr val="0B7D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900" dirty="0"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</a:p>
                  </a:txBody>
                  <a:tcPr marL="68580" marR="68580" marT="0" marB="17780" anchor="ctr">
                    <a:solidFill>
                      <a:srgbClr val="0B7DB2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valueMissing</a:t>
                      </a:r>
                      <a:endParaRPr lang="zh-CN" sz="1800" kern="900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当表单元素设置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required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属性后，如果表单的值为空，则无法通过表单验证，返回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typeMismatch</a:t>
                      </a:r>
                      <a:endParaRPr lang="zh-CN" sz="1800" kern="900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当用户输入的内容与表单类型不匹配时，返回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12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900" dirty="0" err="1" smtClean="0"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patternMismatch</a:t>
                      </a:r>
                      <a:endParaRPr lang="zh-CN" sz="1800" kern="900" dirty="0"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当用户输入的内容与表单元素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pattern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特性的正则不匹配时，返回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tooLong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当用户输入的内容超过了表单元素</a:t>
                      </a:r>
                      <a:r>
                        <a:rPr lang="en-US" sz="18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maxLength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特性限定的字符长度，返回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rangeUnderflow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当用户输入的值小于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min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特性的值，返回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rangeOverflow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当用户输入的值大于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max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特性的值，返回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stepMismatch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当用户输入的值不符合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step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特性所推算的规则，返回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customError</a:t>
                      </a:r>
                      <a:endParaRPr lang="zh-CN" sz="18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使用自定义的验证错误提示信息时，当存在自定义错误信息时，返回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；否则，返回</a:t>
                      </a: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endParaRPr lang="zh-CN" sz="18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ValidityState</a:t>
            </a:r>
            <a:r>
              <a:rPr lang="zh-CN" altLang="en-US" dirty="0"/>
              <a:t>对象属性的应用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用户登录</a:t>
            </a:r>
            <a:r>
              <a:rPr lang="zh-CN" altLang="en-US" dirty="0" smtClean="0"/>
              <a:t>页面的邮箱</a:t>
            </a:r>
            <a:r>
              <a:rPr lang="zh-CN" altLang="en-US" dirty="0"/>
              <a:t>和密码进行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zh-CN" altLang="en-US" dirty="0" smtClean="0"/>
              <a:t>使用自定义</a:t>
            </a:r>
            <a:r>
              <a:rPr lang="zh-CN" altLang="en-US" dirty="0"/>
              <a:t>的错误提示</a:t>
            </a:r>
          </a:p>
        </p:txBody>
      </p:sp>
      <p:pic>
        <p:nvPicPr>
          <p:cNvPr id="14" name="图片 13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2602384" y="6237312"/>
            <a:ext cx="5855042" cy="428625"/>
            <a:chOff x="1509666" y="6000750"/>
            <a:chExt cx="5855042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143" y="6000750"/>
              <a:ext cx="528356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274878" y="6051698"/>
              <a:ext cx="498232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ValidityState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对象属性的应用</a:t>
              </a:r>
            </a:p>
          </p:txBody>
        </p:sp>
      </p:grpSp>
      <p:pic>
        <p:nvPicPr>
          <p:cNvPr id="12290" name="Picture 2" descr="D:\works\Accp 9\JsEs6Jq\Chapter13截图\图13.23 密码不能为空提示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3517622" cy="125950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works\Accp 9\JsEs6Jq\Chapter13截图\图13.22 邮箱不能为空提示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61" y="2060848"/>
            <a:ext cx="3493633" cy="125051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331640" y="4293096"/>
            <a:ext cx="7272808" cy="15841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password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document.getElementById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password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if (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password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.validity.valueMissing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 )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password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.setCustomValidity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密码不能为空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 else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if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…… ) { ……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2" name="图片 21" descr="提示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57301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7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843808" y="495520"/>
            <a:ext cx="5832648" cy="413200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方式验证用户注册页面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4809728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昵称</a:t>
            </a:r>
            <a:r>
              <a:rPr lang="zh-CN" altLang="en-US" dirty="0"/>
              <a:t>不能为空，只能由英文字母、数字和下划线组成，长度为</a:t>
            </a:r>
            <a:r>
              <a:rPr lang="en-US" altLang="zh-CN" dirty="0"/>
              <a:t>6~15</a:t>
            </a:r>
            <a:r>
              <a:rPr lang="zh-CN" altLang="en-US" dirty="0"/>
              <a:t>位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密码</a:t>
            </a:r>
            <a:r>
              <a:rPr lang="zh-CN" altLang="en-US" dirty="0"/>
              <a:t>不能为空，只能由英文字母、数字和下划线组成，长度为</a:t>
            </a:r>
            <a:r>
              <a:rPr lang="en-US" altLang="zh-CN" dirty="0"/>
              <a:t>8~16</a:t>
            </a:r>
            <a:r>
              <a:rPr lang="zh-CN" altLang="en-US" dirty="0"/>
              <a:t>位</a:t>
            </a:r>
            <a:r>
              <a:rPr lang="zh-CN" altLang="en-US" dirty="0" smtClean="0"/>
              <a:t>字符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邮箱</a:t>
            </a:r>
            <a:r>
              <a:rPr lang="zh-CN" altLang="en-US" dirty="0"/>
              <a:t>不能为空，只允许由英文字母、数字和下划线组成，必须</a:t>
            </a:r>
            <a:r>
              <a:rPr lang="zh-CN" altLang="en-US" dirty="0" smtClean="0"/>
              <a:t>包含“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”与</a:t>
            </a:r>
            <a:r>
              <a:rPr lang="zh-CN" altLang="en-US" dirty="0"/>
              <a:t>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手机</a:t>
            </a:r>
            <a:r>
              <a:rPr lang="zh-CN" altLang="en-US" dirty="0"/>
              <a:t>号码不能为空，且长度要求为</a:t>
            </a:r>
            <a:r>
              <a:rPr lang="en-US" altLang="zh-CN" dirty="0"/>
              <a:t>11</a:t>
            </a:r>
            <a:r>
              <a:rPr lang="zh-CN" altLang="en-US" dirty="0"/>
              <a:t>位，号段只能为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en-US" altLang="zh-CN" dirty="0"/>
              <a:t>18</a:t>
            </a:r>
            <a:r>
              <a:rPr lang="zh-CN" altLang="en-US" dirty="0"/>
              <a:t>开头</a:t>
            </a:r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13314" name="Picture 2" descr="D:\works\Accp 9\JsEs6Jq\Chapter13截图\图13.24 注册页面验证效果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801"/>
          <a:stretch/>
        </p:blipFill>
        <p:spPr bwMode="auto">
          <a:xfrm>
            <a:off x="5796136" y="1556792"/>
            <a:ext cx="3189287" cy="431311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9"/>
          <p:cNvGrpSpPr/>
          <p:nvPr/>
        </p:nvGrpSpPr>
        <p:grpSpPr bwMode="auto">
          <a:xfrm>
            <a:off x="1281882" y="5661248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028467" y="52006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 descr="练习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291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813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813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813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814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813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works\Accp 9\JsEs6Jq\Chapter13截图\表单校验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" y="177489"/>
            <a:ext cx="8901113" cy="654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\Accp 9\JsEs6Jq\Chapter13截图\表单校验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" y="177489"/>
            <a:ext cx="9147810" cy="654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11" name="TextBox 43"/>
          <p:cNvSpPr txBox="1"/>
          <p:nvPr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回顾与作业点评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列举至少</a:t>
            </a:r>
            <a:r>
              <a:rPr lang="en-US" altLang="zh-CN" dirty="0"/>
              <a:t>4</a:t>
            </a:r>
            <a:r>
              <a:rPr lang="zh-CN" altLang="en-US" dirty="0"/>
              <a:t>种常用的鼠标或键盘事件</a:t>
            </a:r>
          </a:p>
          <a:p>
            <a:r>
              <a:rPr lang="en-US" altLang="zh-CN" dirty="0" smtClean="0"/>
              <a:t>on()</a:t>
            </a:r>
            <a:r>
              <a:rPr lang="zh-CN" altLang="en-US" dirty="0"/>
              <a:t>方法有什么作用</a:t>
            </a:r>
            <a:r>
              <a:rPr lang="zh-CN" altLang="en-US" dirty="0" smtClean="0"/>
              <a:t>？如何使用？</a:t>
            </a:r>
            <a:endParaRPr lang="zh-CN" altLang="en-US" dirty="0"/>
          </a:p>
          <a:p>
            <a:r>
              <a:rPr lang="zh-CN" altLang="en-US" dirty="0"/>
              <a:t>页面中有一个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title</a:t>
            </a:r>
            <a:r>
              <a:rPr lang="zh-CN" altLang="en-US" dirty="0"/>
              <a:t>的</a:t>
            </a:r>
            <a:r>
              <a:rPr lang="en-US" altLang="zh-CN" dirty="0"/>
              <a:t>div</a:t>
            </a:r>
            <a:r>
              <a:rPr lang="zh-CN" altLang="en-US" dirty="0" smtClean="0"/>
              <a:t>，如何编码</a:t>
            </a:r>
            <a:r>
              <a:rPr lang="zh-CN" altLang="en-US" dirty="0"/>
              <a:t>隐藏此元素？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</a:p>
        </p:txBody>
      </p:sp>
      <p:pic>
        <p:nvPicPr>
          <p:cNvPr id="9" name="图片 8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8920"/>
            <a:ext cx="1800000" cy="45502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dirty="0"/>
              <a:t>document</a:t>
            </a:r>
            <a:r>
              <a:rPr lang="zh-CN" altLang="en-US" dirty="0"/>
              <a:t>对象的常用方法有哪些？</a:t>
            </a:r>
          </a:p>
          <a:p>
            <a:pPr lvl="3">
              <a:defRPr/>
            </a:pPr>
            <a:r>
              <a:rPr lang="zh-CN" altLang="en-US" dirty="0"/>
              <a:t>简述</a:t>
            </a:r>
            <a:r>
              <a:rPr lang="en-US" altLang="zh-CN" dirty="0"/>
              <a:t>ES6</a:t>
            </a:r>
            <a:r>
              <a:rPr lang="zh-CN" altLang="en-US" dirty="0"/>
              <a:t>中箭头函数的起因与应用场景</a:t>
            </a:r>
          </a:p>
          <a:p>
            <a:pPr lvl="3">
              <a:defRPr/>
            </a:pPr>
            <a:r>
              <a:rPr lang="zh-CN" altLang="en-US" dirty="0"/>
              <a:t>列举出</a:t>
            </a:r>
            <a:r>
              <a:rPr lang="en-US" altLang="zh-CN" dirty="0" err="1"/>
              <a:t>jQuery</a:t>
            </a:r>
            <a:r>
              <a:rPr lang="zh-CN" altLang="en-US" dirty="0"/>
              <a:t>常用选择器（至少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3">
              <a:defRPr/>
            </a:pPr>
            <a:r>
              <a:rPr lang="zh-CN" altLang="en-US" dirty="0"/>
              <a:t>简述</a:t>
            </a:r>
            <a:r>
              <a:rPr lang="en-US" altLang="zh-CN" dirty="0" err="1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html()</a:t>
            </a:r>
            <a:r>
              <a:rPr lang="zh-CN" altLang="en-US" dirty="0"/>
              <a:t>与</a:t>
            </a:r>
            <a:r>
              <a:rPr lang="en-US" altLang="zh-CN" dirty="0"/>
              <a:t>text()</a:t>
            </a:r>
            <a:r>
              <a:rPr lang="zh-CN" altLang="en-US" dirty="0"/>
              <a:t>方法的</a:t>
            </a:r>
            <a:r>
              <a:rPr lang="zh-CN" altLang="en-US" dirty="0" smtClean="0"/>
              <a:t>区别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验证用户注册页面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正则表达式验证居民身份证号码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正则表达式验证用户注册页面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方式验证用户注册页面</a:t>
            </a:r>
          </a:p>
          <a:p>
            <a:endParaRPr lang="zh-CN" altLang="en-US" dirty="0"/>
          </a:p>
        </p:txBody>
      </p:sp>
      <p:pic>
        <p:nvPicPr>
          <p:cNvPr id="1026" name="Picture 2" descr="D:\works\Accp 9\JsEs6Jq\Chapter13截图\图13.13 注册页面提示信息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10" y="1196753"/>
            <a:ext cx="3478078" cy="376487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\Accp 9\JsEs6Jq\Chapter13截图\图13.16 身份证号码验证提示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12" y="1635312"/>
            <a:ext cx="3478076" cy="92934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s\Accp 9\JsEs6Jq\Chapter13截图\图13.17 用户注册页面表单校验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9" y="2083150"/>
            <a:ext cx="3478078" cy="383658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s\Accp 9\JsEs6Jq\Chapter13截图\图13.24 注册页面验证效果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9" y="2492896"/>
            <a:ext cx="3478077" cy="396044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zh-CN" altLang="en-US" dirty="0"/>
              <a:t>表单选择器与表单属性过滤选择器的用法</a:t>
            </a:r>
          </a:p>
          <a:p>
            <a:pPr>
              <a:defRPr/>
            </a:pPr>
            <a:r>
              <a:rPr lang="zh-CN" altLang="en-US" dirty="0" smtClean="0"/>
              <a:t>能够</a:t>
            </a: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验证表单内容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zh-CN" altLang="en-US" dirty="0"/>
              <a:t>正则表达式的用法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/>
              <a:t>HTML5</a:t>
            </a:r>
            <a:r>
              <a:rPr lang="zh-CN" altLang="en-US" dirty="0"/>
              <a:t>表单验证属性的用法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9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22" y="1081427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90202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22" y="2363473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317550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22" y="1508776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22" y="1936125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为什么要表单验证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保证输入的数据符合要求</a:t>
            </a:r>
          </a:p>
          <a:p>
            <a:pPr>
              <a:defRPr/>
            </a:pPr>
            <a:r>
              <a:rPr lang="zh-CN" altLang="en-US" dirty="0" smtClean="0"/>
              <a:t>减轻服务器的压力</a:t>
            </a:r>
            <a:endParaRPr lang="en-US" altLang="zh-CN" dirty="0" smtClean="0"/>
          </a:p>
        </p:txBody>
      </p:sp>
      <p:pic>
        <p:nvPicPr>
          <p:cNvPr id="18437" name="图片 1" descr="Sna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194966"/>
            <a:ext cx="61436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5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常用的表单验证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日期格式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表单元素是否为空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用户名和密码</a:t>
            </a:r>
          </a:p>
          <a:p>
            <a:pPr>
              <a:defRPr/>
            </a:pPr>
            <a:r>
              <a:rPr lang="en-US" altLang="zh-CN" smtClean="0"/>
              <a:t>E-mail</a:t>
            </a:r>
            <a:r>
              <a:rPr lang="zh-CN" altLang="en-US" smtClean="0"/>
              <a:t>地址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身份证号码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24744"/>
            <a:ext cx="480564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表单</a:t>
            </a:r>
            <a:r>
              <a:rPr dirty="0" smtClean="0"/>
              <a:t>验证的思路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914400" y="1124744"/>
            <a:ext cx="3620902" cy="43204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获得</a:t>
            </a:r>
            <a:r>
              <a:rPr lang="zh-CN" altLang="en-US" dirty="0"/>
              <a:t>表单元素值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的一些方法对数据进行判断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当表单提交时，触发事件，对获取的数据进行验证</a:t>
            </a:r>
            <a:r>
              <a:rPr lang="zh-CN" altLang="en-US" dirty="0" smtClean="0"/>
              <a:t>，并对</a:t>
            </a:r>
            <a:r>
              <a:rPr lang="zh-CN" altLang="en-US" dirty="0"/>
              <a:t>不</a:t>
            </a:r>
            <a:r>
              <a:rPr lang="zh-CN" altLang="en-US" dirty="0" smtClean="0"/>
              <a:t>合法数据进行提示</a:t>
            </a:r>
            <a:endParaRPr lang="zh-CN" altLang="en-US" dirty="0"/>
          </a:p>
        </p:txBody>
      </p:sp>
      <p:pic>
        <p:nvPicPr>
          <p:cNvPr id="3074" name="Picture 2" descr="F:\2016年工作\ACCP8.0产品开发\jQuery\案例源码\Chapter09\Chapter09截图\图9.3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51" y="1672059"/>
            <a:ext cx="4608698" cy="384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 descr="分析-new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87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8168</TotalTime>
  <Words>2730</Words>
  <Application>Microsoft Office PowerPoint</Application>
  <PresentationFormat>全屏显示(4:3)</PresentationFormat>
  <Paragraphs>486</Paragraphs>
  <Slides>41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为什么要表单验证</vt:lpstr>
      <vt:lpstr>常用的表单验证</vt:lpstr>
      <vt:lpstr>表单验证的思路</vt:lpstr>
      <vt:lpstr>表单选择器 3-1</vt:lpstr>
      <vt:lpstr>表单选择器 3-2</vt:lpstr>
      <vt:lpstr>注册页面</vt:lpstr>
      <vt:lpstr>表单选择器 3-3</vt:lpstr>
      <vt:lpstr>满意度调查</vt:lpstr>
      <vt:lpstr>使用JavaScript对象验证表单 2-1</vt:lpstr>
      <vt:lpstr>使用JavaScript对象验证表单 2-2</vt:lpstr>
      <vt:lpstr>校验提示特效</vt:lpstr>
      <vt:lpstr>学员操作——用户注册表单验证</vt:lpstr>
      <vt:lpstr>共性问题集中讲解</vt:lpstr>
      <vt:lpstr>正则表达式</vt:lpstr>
      <vt:lpstr>定义正则表达式</vt:lpstr>
      <vt:lpstr>正则表达式的匹配模式</vt:lpstr>
      <vt:lpstr>正则表达式的使用方式 2-1</vt:lpstr>
      <vt:lpstr>正则表达式的使用方式 2-2</vt:lpstr>
      <vt:lpstr>正则表达式符号2-1</vt:lpstr>
      <vt:lpstr>正则表达式符号2-2</vt:lpstr>
      <vt:lpstr>邮箱申请页面</vt:lpstr>
      <vt:lpstr>学员操作——居民身份证号码验证</vt:lpstr>
      <vt:lpstr>共性问题集中讲解</vt:lpstr>
      <vt:lpstr>学员操作——使用正则表达式验证用户注册页面</vt:lpstr>
      <vt:lpstr>共性问题集中讲解</vt:lpstr>
      <vt:lpstr>使用HTML5的方式验证表单</vt:lpstr>
      <vt:lpstr>HTML5新增属性</vt:lpstr>
      <vt:lpstr>validity属性</vt:lpstr>
      <vt:lpstr>ValidityState对象属性</vt:lpstr>
      <vt:lpstr>ValidityState对象属性的应用</vt:lpstr>
      <vt:lpstr>学员操作——使用HTML5方式验证用户注册页面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xinfeng.ma(马欣丰)</dc:creator>
  <cp:lastModifiedBy>hailong.huang</cp:lastModifiedBy>
  <cp:revision>253</cp:revision>
  <dcterms:created xsi:type="dcterms:W3CDTF">2019-09-24T11:18:00Z</dcterms:created>
  <dcterms:modified xsi:type="dcterms:W3CDTF">2021-07-21T06:31:10Z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