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74" r:id="rId1"/>
  </p:sldMasterIdLst>
  <p:notesMasterIdLst>
    <p:notesMasterId r:id="rId12"/>
  </p:notesMasterIdLst>
  <p:handoutMasterIdLst>
    <p:handoutMasterId r:id="rId13"/>
  </p:handoutMasterIdLst>
  <p:sldIdLst>
    <p:sldId id="546" r:id="rId2"/>
    <p:sldId id="537" r:id="rId3"/>
    <p:sldId id="538" r:id="rId4"/>
    <p:sldId id="539" r:id="rId5"/>
    <p:sldId id="540" r:id="rId6"/>
    <p:sldId id="541" r:id="rId7"/>
    <p:sldId id="542" r:id="rId8"/>
    <p:sldId id="543" r:id="rId9"/>
    <p:sldId id="544" r:id="rId10"/>
    <p:sldId id="548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CDE"/>
    <a:srgbClr val="0C83B8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88227" autoAdjust="0"/>
  </p:normalViewPr>
  <p:slideViewPr>
    <p:cSldViewPr>
      <p:cViewPr varScale="1">
        <p:scale>
          <a:sx n="59" d="100"/>
          <a:sy n="59" d="100"/>
        </p:scale>
        <p:origin x="-1147" y="-77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595EAA84-3653-4467-9FC4-2B60DC0EA0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258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950120E7-4D27-419C-8D60-F4C832087A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6362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9F404-7EC8-4970-B206-5B44D97FA0A6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sz="1400">
                <a:latin typeface="黑体" pitchFamily="2" charset="-122"/>
              </a:rPr>
              <a:t>s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99B255-9741-4139-BF74-7CCFC6F8479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sz="1400">
                <a:latin typeface="黑体" pitchFamily="2" charset="-122"/>
              </a:rPr>
              <a:t>s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A55EDC-F8E2-436F-AE5E-DD5CB47A7BCC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sz="1400">
                <a:latin typeface="黑体" pitchFamily="2" charset="-122"/>
              </a:rPr>
              <a:t>s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6DBE2-14FB-42FC-BD4A-4A9577A27166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sz="1400">
                <a:latin typeface="黑体" pitchFamily="2" charset="-122"/>
              </a:rPr>
              <a:t>s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332863-198E-4C50-B5C9-5EDAE3BE64C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sz="1400">
                <a:latin typeface="黑体" pitchFamily="2" charset="-122"/>
              </a:rPr>
              <a:t>s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F86E28-65EC-4422-B97E-9104403699F0}" type="slidenum">
              <a:rPr lang="zh-CN" altLang="en-US" smtClean="0">
                <a:latin typeface="Calibri" panose="020F0502020204030204" pitchFamily="34" charset="0"/>
              </a:rPr>
              <a:t>10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有图标页面分级内容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03"/>
          <a:stretch>
            <a:fillRect/>
          </a:stretch>
        </p:blipFill>
        <p:spPr>
          <a:xfrm>
            <a:off x="0" y="16160"/>
            <a:ext cx="9144001" cy="129303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AF899AD-7C2A-431C-8FD2-55BA26671D72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/10</a:t>
            </a:r>
            <a:endParaRPr lang="zh-CN" altLang="en-US" dirty="0"/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914400" y="279496"/>
            <a:ext cx="7762056" cy="413200"/>
          </a:xfrm>
        </p:spPr>
        <p:txBody>
          <a:bodyPr>
            <a:noAutofit/>
          </a:bodyPr>
          <a:lstStyle>
            <a:lvl1pPr algn="r">
              <a:defRPr sz="2800" b="1">
                <a:solidFill>
                  <a:srgbClr val="0B7D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课程内容标题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4320480"/>
          </a:xfrm>
        </p:spPr>
        <p:txBody>
          <a:bodyPr>
            <a:noAutofit/>
          </a:bodyPr>
          <a:lstStyle>
            <a:lvl1pPr marL="342900" indent="-342900">
              <a:lnSpc>
                <a:spcPct val="120000"/>
              </a:lnSpc>
              <a:buClr>
                <a:srgbClr val="0B7DB2"/>
              </a:buClr>
              <a:buFont typeface="Wingdings" panose="05000000000000000000" pitchFamily="2" charset="2"/>
              <a:buChar char="u"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39750" indent="-274955">
              <a:lnSpc>
                <a:spcPct val="12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805180" indent="-265430">
              <a:lnSpc>
                <a:spcPct val="120000"/>
              </a:lnSpc>
              <a:buSzPct val="90000"/>
              <a:buFont typeface="Wingdings" panose="05000000000000000000" pitchFamily="2" charset="2"/>
              <a:buChar char="u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079500" indent="-274955">
              <a:lnSpc>
                <a:spcPct val="120000"/>
              </a:lnSpc>
              <a:buFont typeface="Wingdings" panose="05000000000000000000" pitchFamily="2" charset="2"/>
              <a:buChar char="u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8" name="TextBox 43"/>
          <p:cNvSpPr txBox="1"/>
          <p:nvPr userDrawn="1"/>
        </p:nvSpPr>
        <p:spPr>
          <a:xfrm>
            <a:off x="461144" y="6391488"/>
            <a:ext cx="231065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北大青鸟文教集团研究院 出品</a:t>
            </a:r>
            <a:endParaRPr lang="zh-CN" altLang="en-US" sz="12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6310" y="2595245"/>
            <a:ext cx="7139305" cy="1529080"/>
          </a:xfrm>
          <a:prstGeom prst="rect">
            <a:avLst/>
          </a:prstGeom>
        </p:spPr>
      </p:pic>
      <p:pic>
        <p:nvPicPr>
          <p:cNvPr id="7" name="图片 6" descr="PPT封底-0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" y="5143500"/>
            <a:ext cx="9144000" cy="1714500"/>
          </a:xfrm>
          <a:prstGeom prst="rect">
            <a:avLst/>
          </a:prstGeom>
        </p:spPr>
      </p:pic>
      <p:sp>
        <p:nvSpPr>
          <p:cNvPr id="8" name="TextBox 4"/>
          <p:cNvSpPr txBox="1">
            <a:spLocks noChangeArrowheads="1"/>
          </p:cNvSpPr>
          <p:nvPr userDrawn="1"/>
        </p:nvSpPr>
        <p:spPr bwMode="auto">
          <a:xfrm>
            <a:off x="2635250" y="5387073"/>
            <a:ext cx="3881120" cy="41819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北大青鸟文教集团研究院 出品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068195" y="349250"/>
            <a:ext cx="0" cy="193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" name="图片 12" descr="BCSP LOGO横版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108200" y="139065"/>
            <a:ext cx="1017905" cy="55689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4668" y="248312"/>
            <a:ext cx="1823523" cy="3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AF899AD-7C2A-431C-8FD2-55BA26671D72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/10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8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D:\马家自留地（重要啊，切误删啊）\06.ACCP\ACCP9\水晶按钮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329" y="1907185"/>
            <a:ext cx="1687975" cy="50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图片 53" descr="PPT封面素材-0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3655" y="1711325"/>
            <a:ext cx="6269990" cy="512318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044315" y="2562860"/>
            <a:ext cx="4497705" cy="412115"/>
          </a:xfrm>
          <a:prstGeom prst="rect">
            <a:avLst/>
          </a:prstGeom>
          <a:solidFill>
            <a:srgbClr val="595959"/>
          </a:solidFill>
          <a:ln cmpd="sng">
            <a:noFill/>
            <a:headEnd type="none"/>
            <a:tailEnd type="triangle"/>
          </a:ln>
          <a:effectLst/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17" name="Group 6"/>
          <p:cNvGrpSpPr/>
          <p:nvPr/>
        </p:nvGrpSpPr>
        <p:grpSpPr>
          <a:xfrm flipH="1">
            <a:off x="-511175" y="3190240"/>
            <a:ext cx="6083935" cy="4609465"/>
            <a:chOff x="3943629" y="1765230"/>
            <a:chExt cx="8733041" cy="6614959"/>
          </a:xfrm>
        </p:grpSpPr>
        <p:sp>
          <p:nvSpPr>
            <p:cNvPr id="18" name="Donut 7"/>
            <p:cNvSpPr/>
            <p:nvPr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9" name="Donut 8"/>
            <p:cNvSpPr/>
            <p:nvPr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0" name="Donut 9"/>
            <p:cNvSpPr/>
            <p:nvPr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1" name="Donut 10"/>
            <p:cNvSpPr/>
            <p:nvPr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2" name="Donut 11"/>
            <p:cNvSpPr/>
            <p:nvPr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3" name="Oval 12"/>
            <p:cNvSpPr/>
            <p:nvPr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Oval 13"/>
            <p:cNvSpPr/>
            <p:nvPr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Donut 14"/>
            <p:cNvSpPr/>
            <p:nvPr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15"/>
            <p:cNvSpPr/>
            <p:nvPr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val 16"/>
            <p:cNvSpPr/>
            <p:nvPr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17"/>
            <p:cNvSpPr/>
            <p:nvPr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Donut 18"/>
            <p:cNvSpPr/>
            <p:nvPr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0" name="Donut 19"/>
            <p:cNvSpPr/>
            <p:nvPr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1" name="Donut 20"/>
            <p:cNvSpPr/>
            <p:nvPr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2" name="Donut 21"/>
            <p:cNvSpPr/>
            <p:nvPr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val 22"/>
            <p:cNvSpPr/>
            <p:nvPr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Oval 23"/>
            <p:cNvSpPr/>
            <p:nvPr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24"/>
            <p:cNvSpPr/>
            <p:nvPr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25"/>
            <p:cNvSpPr/>
            <p:nvPr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Donut 26"/>
            <p:cNvSpPr/>
            <p:nvPr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8" name="Donut 27"/>
            <p:cNvSpPr/>
            <p:nvPr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9" name="Oval 28"/>
            <p:cNvSpPr/>
            <p:nvPr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Donut 29"/>
            <p:cNvSpPr/>
            <p:nvPr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1" name="Donut 30"/>
            <p:cNvSpPr/>
            <p:nvPr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2" name="Donut 31"/>
            <p:cNvSpPr/>
            <p:nvPr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3" name="Oval 32"/>
            <p:cNvSpPr/>
            <p:nvPr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4" name="Oval 33"/>
            <p:cNvSpPr/>
            <p:nvPr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34"/>
            <p:cNvSpPr/>
            <p:nvPr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51" name="矩形 16"/>
          <p:cNvSpPr>
            <a:spLocks noChangeArrowheads="1"/>
          </p:cNvSpPr>
          <p:nvPr/>
        </p:nvSpPr>
        <p:spPr bwMode="auto">
          <a:xfrm>
            <a:off x="6939197" y="1944571"/>
            <a:ext cx="1453961" cy="4308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61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j-lt"/>
              </a:rPr>
              <a:t>第二学期</a:t>
            </a:r>
            <a:endParaRPr lang="zh-CN" altLang="zh-CN" sz="220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+mj-lt"/>
            </a:endParaRPr>
          </a:p>
        </p:txBody>
      </p:sp>
      <p:pic>
        <p:nvPicPr>
          <p:cNvPr id="33" name="图片 32" descr="BCSP字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10355" y="1711960"/>
            <a:ext cx="2740025" cy="914400"/>
          </a:xfrm>
          <a:prstGeom prst="rect">
            <a:avLst/>
          </a:prstGeom>
        </p:spPr>
      </p:pic>
      <p:sp>
        <p:nvSpPr>
          <p:cNvPr id="46" name="TextBox 26"/>
          <p:cNvSpPr txBox="1"/>
          <p:nvPr/>
        </p:nvSpPr>
        <p:spPr>
          <a:xfrm>
            <a:off x="3834566" y="2994849"/>
            <a:ext cx="47738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指导学习：</a:t>
            </a:r>
            <a:r>
              <a:rPr lang="en-US" altLang="zh-CN" sz="4000" b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/>
            </a:r>
            <a:br>
              <a:rPr lang="en-US" altLang="zh-CN" sz="4000" b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zh-CN" altLang="en-US" sz="4000" b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课程</a:t>
            </a: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总复习</a:t>
            </a:r>
            <a:endParaRPr sz="4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900088" y="4418031"/>
            <a:ext cx="1619216" cy="3071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总结复习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7185070" y="4941168"/>
            <a:ext cx="1285875" cy="33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姓    名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3"/>
          <p:cNvSpPr txBox="1"/>
          <p:nvPr/>
        </p:nvSpPr>
        <p:spPr>
          <a:xfrm>
            <a:off x="5076000" y="5710360"/>
            <a:ext cx="3606800" cy="3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北大青鸟文教集团研究院 出品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2068195" y="349250"/>
            <a:ext cx="0" cy="193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3" name="图片 52" descr="BCSP LOGO横版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08200" y="139065"/>
            <a:ext cx="1017905" cy="55689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668" y="248312"/>
            <a:ext cx="1823523" cy="3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8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393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课程主要技能点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T-SQL</a:t>
            </a:r>
            <a:r>
              <a:rPr lang="zh-CN" altLang="en-US" smtClean="0"/>
              <a:t>建库、建表、加约束</a:t>
            </a:r>
          </a:p>
          <a:p>
            <a:r>
              <a:rPr lang="zh-CN" altLang="en-US" smtClean="0"/>
              <a:t>使用</a:t>
            </a:r>
            <a:r>
              <a:rPr lang="en-US" altLang="zh-CN" smtClean="0"/>
              <a:t>T-SQL</a:t>
            </a:r>
            <a:r>
              <a:rPr lang="zh-CN" altLang="en-US" smtClean="0"/>
              <a:t>创建索引、视图</a:t>
            </a:r>
          </a:p>
          <a:p>
            <a:r>
              <a:rPr lang="en-US" altLang="zh-CN" smtClean="0"/>
              <a:t>……</a:t>
            </a:r>
          </a:p>
          <a:p>
            <a:r>
              <a:rPr lang="en-US" altLang="zh-CN" smtClean="0"/>
              <a:t>……</a:t>
            </a:r>
          </a:p>
          <a:p>
            <a:r>
              <a:rPr lang="en-US" altLang="zh-CN" smtClean="0"/>
              <a:t>……</a:t>
            </a:r>
            <a:endParaRPr lang="en-US" altLang="zh-CN" dirty="0"/>
          </a:p>
        </p:txBody>
      </p:sp>
      <p:sp>
        <p:nvSpPr>
          <p:cNvPr id="35844" name="AutoShape 4"/>
          <p:cNvSpPr>
            <a:spLocks noChangeArrowheads="1"/>
          </p:cNvSpPr>
          <p:nvPr/>
        </p:nvSpPr>
        <p:spPr bwMode="auto">
          <a:xfrm>
            <a:off x="4500563" y="2636838"/>
            <a:ext cx="3889375" cy="1295400"/>
          </a:xfrm>
          <a:prstGeom prst="wedgeRoundRectCallout">
            <a:avLst>
              <a:gd name="adj1" fmla="val -73755"/>
              <a:gd name="adj2" fmla="val 1887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罗列本课程讲解的主要技能点，用红色标明重点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899AD-7C2A-431C-8FD2-55BA26671D72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64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技能点</a:t>
            </a:r>
            <a:r>
              <a:rPr lang="en-US" altLang="zh-CN" smtClean="0"/>
              <a:t>1</a:t>
            </a:r>
            <a:endParaRPr lang="en-US" altLang="zh-CN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CN" smtClean="0"/>
              <a:t>……</a:t>
            </a:r>
          </a:p>
          <a:p>
            <a:endParaRPr lang="en-US" altLang="zh-CN" dirty="0"/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3924300" y="2133600"/>
            <a:ext cx="4895850" cy="2087563"/>
          </a:xfrm>
          <a:prstGeom prst="wedgeRoundRectCallout">
            <a:avLst>
              <a:gd name="adj1" fmla="val -79639"/>
              <a:gd name="adj2" fmla="val -6300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技能点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的相关要点，讲解时可以配合白板、点名其他同学回答等方式，进行展开讲解，但你需要提前准备好相关提问，可以直接把问题写在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也可以。如内容较多，可以加页。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899AD-7C2A-431C-8FD2-55BA26671D72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44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技能点</a:t>
            </a:r>
            <a:r>
              <a:rPr lang="en-US" altLang="zh-CN" smtClean="0"/>
              <a:t>1</a:t>
            </a:r>
            <a:endParaRPr lang="en-US" altLang="zh-CN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smtClean="0"/>
              <a:t>注意要点：</a:t>
            </a:r>
          </a:p>
          <a:p>
            <a:pPr lvl="1"/>
            <a:r>
              <a:rPr lang="en-US" altLang="zh-CN" smtClean="0"/>
              <a:t>……</a:t>
            </a:r>
          </a:p>
          <a:p>
            <a:pPr lvl="1"/>
            <a:r>
              <a:rPr lang="en-US" altLang="zh-CN" smtClean="0"/>
              <a:t>……</a:t>
            </a:r>
          </a:p>
          <a:p>
            <a:endParaRPr lang="en-US" altLang="zh-CN" dirty="0"/>
          </a:p>
        </p:txBody>
      </p:sp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3851275" y="2781300"/>
            <a:ext cx="4608513" cy="1871663"/>
          </a:xfrm>
          <a:prstGeom prst="wedgeRoundRectCallout">
            <a:avLst>
              <a:gd name="adj1" fmla="val -76491"/>
              <a:gd name="adj2" fmla="val -7824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根据平时老师的讲解以及自己学习的体会，你认为使用这个技能点时需要注意什么哪些问题？和大家一起分享你的体会吧。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899AD-7C2A-431C-8FD2-55BA26671D72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28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技能点</a:t>
            </a:r>
            <a:r>
              <a:rPr lang="en-US" altLang="zh-CN" smtClean="0"/>
              <a:t>2</a:t>
            </a:r>
            <a:endParaRPr lang="en-US" altLang="zh-CN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CN" smtClean="0"/>
              <a:t>……</a:t>
            </a:r>
          </a:p>
          <a:p>
            <a:endParaRPr lang="en-US" altLang="zh-CN" dirty="0"/>
          </a:p>
        </p:txBody>
      </p:sp>
      <p:sp>
        <p:nvSpPr>
          <p:cNvPr id="39940" name="AutoShape 4"/>
          <p:cNvSpPr>
            <a:spLocks noChangeArrowheads="1"/>
          </p:cNvSpPr>
          <p:nvPr/>
        </p:nvSpPr>
        <p:spPr bwMode="auto">
          <a:xfrm>
            <a:off x="3924300" y="2133600"/>
            <a:ext cx="4895850" cy="1079500"/>
          </a:xfrm>
          <a:prstGeom prst="wedgeRoundRectCallout">
            <a:avLst>
              <a:gd name="adj1" fmla="val -79639"/>
              <a:gd name="adj2" fmla="val -7514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技能点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的相关要点，格式同前。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899AD-7C2A-431C-8FD2-55BA26671D72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4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技能点</a:t>
            </a:r>
            <a:r>
              <a:rPr lang="en-US" altLang="zh-CN" smtClean="0"/>
              <a:t>2</a:t>
            </a:r>
            <a:endParaRPr lang="en-US" altLang="zh-CN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smtClean="0"/>
              <a:t>注意要点：</a:t>
            </a:r>
          </a:p>
          <a:p>
            <a:pPr lvl="1"/>
            <a:r>
              <a:rPr lang="en-US" altLang="zh-CN" smtClean="0"/>
              <a:t>……</a:t>
            </a:r>
          </a:p>
          <a:p>
            <a:pPr lvl="1"/>
            <a:r>
              <a:rPr lang="en-US" altLang="zh-CN" smtClean="0"/>
              <a:t>……</a:t>
            </a:r>
          </a:p>
          <a:p>
            <a:endParaRPr lang="en-US" altLang="zh-CN" dirty="0"/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3924300" y="2133600"/>
            <a:ext cx="4895850" cy="1295400"/>
          </a:xfrm>
          <a:prstGeom prst="wedgeRoundRectCallout">
            <a:avLst>
              <a:gd name="adj1" fmla="val -79639"/>
              <a:gd name="adj2" fmla="val -7095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技能点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的注意要点，格式同前。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899AD-7C2A-431C-8FD2-55BA26671D72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60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技能点</a:t>
            </a:r>
            <a:r>
              <a:rPr lang="en-US" altLang="zh-CN" smtClean="0"/>
              <a:t>x</a:t>
            </a:r>
            <a:endParaRPr lang="en-US" altLang="zh-CN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CN" smtClean="0"/>
              <a:t>……</a:t>
            </a:r>
          </a:p>
          <a:p>
            <a:endParaRPr lang="en-US" altLang="zh-CN" dirty="0"/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3924300" y="2133600"/>
            <a:ext cx="4895850" cy="1511300"/>
          </a:xfrm>
          <a:prstGeom prst="wedgeRoundRectCallout">
            <a:avLst>
              <a:gd name="adj1" fmla="val -79639"/>
              <a:gd name="adj2" fmla="val -6796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其他技能点的逐一讲解，注意重点突出，重点讲解本门课程的重点技能点，这样才可以给听众留下深刻的印象。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899AD-7C2A-431C-8FD2-55BA26671D72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87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CN" smtClean="0"/>
              <a:t>……</a:t>
            </a:r>
          </a:p>
          <a:p>
            <a:endParaRPr lang="en-US" altLang="zh-CN" dirty="0"/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auto">
          <a:xfrm>
            <a:off x="3924300" y="2133600"/>
            <a:ext cx="4895850" cy="1655763"/>
          </a:xfrm>
          <a:prstGeom prst="wedgeRoundRectCallout">
            <a:avLst>
              <a:gd name="adj1" fmla="val -79639"/>
              <a:gd name="adj2" fmla="val -6639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好好的总结一下：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学完本门课程有哪些明显收获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或体会、包括失败的教训和成功的经验，都可以和同学们互相交流。</a:t>
            </a:r>
          </a:p>
          <a:p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899AD-7C2A-431C-8FD2-55BA26671D72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29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smtClean="0"/>
              <a:t>谢  谢！</a:t>
            </a:r>
            <a:endParaRPr lang="zh-CN" altLang="en-US" dirty="0"/>
          </a:p>
        </p:txBody>
      </p:sp>
      <p:sp>
        <p:nvSpPr>
          <p:cNvPr id="47106" name="AutoShape 2"/>
          <p:cNvSpPr>
            <a:spLocks noChangeArrowheads="1"/>
          </p:cNvSpPr>
          <p:nvPr/>
        </p:nvSpPr>
        <p:spPr bwMode="auto">
          <a:xfrm>
            <a:off x="3492500" y="4057667"/>
            <a:ext cx="5472113" cy="1871663"/>
          </a:xfrm>
          <a:prstGeom prst="wedgeRoundRectCallout">
            <a:avLst>
              <a:gd name="adj1" fmla="val -36801"/>
              <a:gd name="adj2" fmla="val -7459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今天你取得的进步，离不开那些曾经热心帮助过你的人，需要感谢谁呢？也大声的说出来吧，感谢对方的话语，一定要大胆的表白出来！老师和同学一定会为你取得的进步而高兴！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899AD-7C2A-431C-8FD2-55BA26671D72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3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b="1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BCSP授课PPT样章-普通章节</Template>
  <TotalTime>6673</TotalTime>
  <Words>318</Words>
  <Application>Microsoft Office PowerPoint</Application>
  <PresentationFormat>全屏显示(4:3)</PresentationFormat>
  <Paragraphs>55</Paragraphs>
  <Slides>10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课程主要技能点</vt:lpstr>
      <vt:lpstr>技能点1</vt:lpstr>
      <vt:lpstr>技能点1</vt:lpstr>
      <vt:lpstr>技能点2</vt:lpstr>
      <vt:lpstr>技能点2</vt:lpstr>
      <vt:lpstr>技能点x</vt:lpstr>
      <vt:lpstr>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hailong.huang</cp:lastModifiedBy>
  <cp:revision>902</cp:revision>
  <dcterms:created xsi:type="dcterms:W3CDTF">2006-03-08T06:55:38Z</dcterms:created>
  <dcterms:modified xsi:type="dcterms:W3CDTF">2021-07-21T07:14:19Z</dcterms:modified>
</cp:coreProperties>
</file>