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sldIdLst>
    <p:sldId id="444" r:id="rId2"/>
    <p:sldId id="443" r:id="rId3"/>
    <p:sldId id="432" r:id="rId4"/>
    <p:sldId id="431" r:id="rId5"/>
    <p:sldId id="433" r:id="rId6"/>
    <p:sldId id="394" r:id="rId7"/>
    <p:sldId id="395" r:id="rId8"/>
    <p:sldId id="396" r:id="rId9"/>
    <p:sldId id="398" r:id="rId10"/>
    <p:sldId id="445" r:id="rId11"/>
    <p:sldId id="400" r:id="rId12"/>
    <p:sldId id="401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26" r:id="rId32"/>
    <p:sldId id="429" r:id="rId33"/>
    <p:sldId id="27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67" userDrawn="1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102" autoAdjust="0"/>
  </p:normalViewPr>
  <p:slideViewPr>
    <p:cSldViewPr>
      <p:cViewPr varScale="1">
        <p:scale>
          <a:sx n="67" d="100"/>
          <a:sy n="67" d="100"/>
        </p:scale>
        <p:origin x="-936" y="-91"/>
      </p:cViewPr>
      <p:guideLst>
        <p:guide orient="horz" pos="3067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rgbClr val="0B7DB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编写</a:t>
          </a:r>
          <a: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HTML</a:t>
          </a:r>
          <a:b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</a:br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静态页面</a:t>
          </a:r>
          <a:endParaRPr lang="zh-CN" altLang="en-US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0F210C55-BA1A-4BB0-8B9C-A5E0EBEF10A3}" type="sib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rgbClr val="0B7DB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使用</a:t>
          </a:r>
          <a: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CSS3</a:t>
          </a:r>
          <a:b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</a:br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美化页面</a:t>
          </a:r>
          <a:endParaRPr lang="zh-CN" altLang="en-US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887DFFD4-45D8-4EB0-8E5A-CF473A2540DA}" type="sib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rgbClr val="0B7DB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编写</a:t>
          </a:r>
          <a: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JS</a:t>
          </a:r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脚本实现交互</a:t>
          </a:r>
          <a:endParaRPr lang="zh-CN" altLang="en-US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17ED0D47-8422-44E9-9E05-154450A8CF90}" type="sib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04BFC9-BF94-4100-82C6-52AD7757CBB0}" type="presOf" srcId="{5A701C17-0E2A-457F-A450-83D9C5893DB7}" destId="{F0D83181-52B1-4AE6-8F8F-FA1BF82CB1AC}" srcOrd="0" destOrd="0" presId="urn:microsoft.com/office/officeart/2005/8/layout/chevron1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6054A088-326E-4AD4-AA25-754CFE16C734}" type="presOf" srcId="{0E2A686A-ACF6-44AC-8363-13B769F33012}" destId="{F7DE92DC-07AD-46CA-BAE7-0C4E4E358584}" srcOrd="0" destOrd="0" presId="urn:microsoft.com/office/officeart/2005/8/layout/chevron1"/>
    <dgm:cxn modelId="{A7839065-6915-40BB-AEE1-ED925E6A933E}" type="presOf" srcId="{243F1FFD-7127-42E2-9675-0F6489268172}" destId="{23A82A39-41BE-40BC-8700-B1914635DEB4}" srcOrd="0" destOrd="0" presId="urn:microsoft.com/office/officeart/2005/8/layout/chevron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64E5F08F-6F6B-412C-8602-5AF80AEDEDD3}" type="presOf" srcId="{EFD4DBE5-B57F-41BC-B0DC-C1B7566DE8DB}" destId="{CFD2BBDA-A499-48B1-944F-BBAC01DAA85C}" srcOrd="0" destOrd="0" presId="urn:microsoft.com/office/officeart/2005/8/layout/chevron1"/>
    <dgm:cxn modelId="{2284D63A-0BAF-43FE-8FCA-1FC299AC69F5}" type="presParOf" srcId="{CFD2BBDA-A499-48B1-944F-BBAC01DAA85C}" destId="{F7DE92DC-07AD-46CA-BAE7-0C4E4E358584}" srcOrd="0" destOrd="0" presId="urn:microsoft.com/office/officeart/2005/8/layout/chevron1"/>
    <dgm:cxn modelId="{BA782BD5-743C-447C-8298-537C141B23A6}" type="presParOf" srcId="{CFD2BBDA-A499-48B1-944F-BBAC01DAA85C}" destId="{799DDC07-059A-4559-A2C8-39E2CC24D02A}" srcOrd="1" destOrd="0" presId="urn:microsoft.com/office/officeart/2005/8/layout/chevron1"/>
    <dgm:cxn modelId="{6420E3F4-3C6C-4610-9E20-1C5C52262FFD}" type="presParOf" srcId="{CFD2BBDA-A499-48B1-944F-BBAC01DAA85C}" destId="{23A82A39-41BE-40BC-8700-B1914635DEB4}" srcOrd="2" destOrd="0" presId="urn:microsoft.com/office/officeart/2005/8/layout/chevron1"/>
    <dgm:cxn modelId="{4364546C-C779-4525-AFC5-81022AD00802}" type="presParOf" srcId="{CFD2BBDA-A499-48B1-944F-BBAC01DAA85C}" destId="{07F3F4E4-D971-4742-A2B6-9BC5E97A605D}" srcOrd="3" destOrd="0" presId="urn:microsoft.com/office/officeart/2005/8/layout/chevron1"/>
    <dgm:cxn modelId="{E1FA05D5-84E7-4DB7-805F-8816BC791030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rgbClr val="0B7DB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编写</a:t>
          </a:r>
          <a:r>
            <a:rPr lang="en-US" altLang="zh-CN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HTML</a:t>
          </a:r>
          <a:br>
            <a:rPr lang="en-US" altLang="zh-CN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</a:b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静态页面</a:t>
          </a:r>
          <a:endParaRPr lang="zh-CN" altLang="en-US" sz="2000" b="1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rgbClr val="0B7DB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使用</a:t>
          </a:r>
          <a:r>
            <a:rPr lang="en-US" altLang="zh-CN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CSS3</a:t>
          </a:r>
          <a:br>
            <a:rPr lang="en-US" altLang="zh-CN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</a:b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美化页面</a:t>
          </a:r>
          <a:endParaRPr lang="zh-CN" altLang="en-US" sz="2000" b="1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rgbClr val="0B7DB2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编写</a:t>
          </a:r>
          <a:r>
            <a:rPr lang="en-US" altLang="zh-CN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JS</a:t>
          </a:r>
          <a:r>
            <a:rPr lang="zh-CN" altLang="en-US" sz="2000" b="1" kern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脚本实现交互</a:t>
          </a:r>
          <a:endParaRPr lang="zh-CN" altLang="en-US" sz="2000" b="1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838808" y="0"/>
        <a:ext cx="1590611" cy="85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2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2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不少于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33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通过效果图或现场演示为学员展示上机练习的最终效果</a:t>
            </a: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根据学员的完成情况，演示本用例正确效果，强调关键代码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图片 13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288256" y="257022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十五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1079" y="2994849"/>
            <a:ext cx="2379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</a:t>
            </a:r>
            <a:r>
              <a:rPr lang="zh-CN" altLang="en-US" dirty="0" smtClean="0"/>
              <a:t>蘑菇视频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 bwMode="auto">
          <a:xfrm>
            <a:off x="6900088" y="3861000"/>
            <a:ext cx="1619216" cy="3071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项目案例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图片 4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6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</a:t>
            </a:r>
            <a:r>
              <a:rPr lang="zh-CN" altLang="zh-CN" dirty="0"/>
              <a:t>实现头部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473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 smtClean="0"/>
              <a:t>热门</a:t>
            </a:r>
            <a:r>
              <a:rPr lang="zh-CN" altLang="zh-CN" dirty="0"/>
              <a:t>视频</a:t>
            </a:r>
            <a:r>
              <a:rPr lang="zh-CN" altLang="zh-CN" dirty="0" smtClean="0"/>
              <a:t>推荐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初始</a:t>
            </a:r>
            <a:r>
              <a:rPr lang="zh-CN" altLang="zh-CN" dirty="0"/>
              <a:t>效果为每个热门视频添加一个半透明的遮罩层，设置</a:t>
            </a:r>
            <a:r>
              <a:rPr lang="en-US" altLang="zh-CN" dirty="0"/>
              <a:t>CSS</a:t>
            </a:r>
            <a:r>
              <a:rPr lang="zh-CN" altLang="zh-CN" dirty="0"/>
              <a:t>样式</a:t>
            </a:r>
            <a:r>
              <a:rPr lang="en-US" altLang="zh-CN" dirty="0"/>
              <a:t>opacity</a:t>
            </a:r>
            <a:r>
              <a:rPr lang="zh-CN" altLang="zh-CN" dirty="0"/>
              <a:t>为</a:t>
            </a:r>
            <a:r>
              <a:rPr lang="en-US" altLang="zh-CN" dirty="0" smtClean="0"/>
              <a:t>0</a:t>
            </a:r>
          </a:p>
          <a:p>
            <a:pPr lvl="2"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鼠标指针悬浮在热门视频上时，改变遮罩层</a:t>
            </a:r>
            <a:r>
              <a:rPr lang="en-US" altLang="zh-CN" dirty="0" err="1"/>
              <a:t>opactiy</a:t>
            </a:r>
            <a:r>
              <a:rPr lang="zh-CN" altLang="zh-CN" dirty="0"/>
              <a:t>属性为</a:t>
            </a:r>
            <a:r>
              <a:rPr lang="en-US" altLang="zh-CN" dirty="0"/>
              <a:t>1</a:t>
            </a:r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0" y="2997000"/>
            <a:ext cx="5414819" cy="2376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7" name="图片 6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3496014" y="6093000"/>
            <a:ext cx="2786063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19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6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9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</a:t>
            </a:r>
            <a:r>
              <a:rPr lang="zh-CN" altLang="zh-CN" dirty="0"/>
              <a:t>实现头部模块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鼠标指针悬浮导航条是否显示二级菜单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鼠标指针悬浮在轮播图小圆点时，是否改变小圆的背景图片，图片是否可以正常切换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鼠标指针悬浮在热门视频推荐模块时，是否显示透明遮罩层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2985027" y="5876925"/>
            <a:ext cx="3634329" cy="428625"/>
            <a:chOff x="2969140" y="5143512"/>
            <a:chExt cx="3634353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3" y="5143512"/>
              <a:ext cx="2857395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5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2969140" y="5187962"/>
              <a:ext cx="363435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       演示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实现头部模块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73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2</a:t>
            </a:r>
            <a:r>
              <a:rPr dirty="0" smtClean="0"/>
              <a:t>：</a:t>
            </a:r>
            <a:r>
              <a:rPr lang="zh-CN" altLang="zh-CN" dirty="0"/>
              <a:t>实现“推广”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977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“推广”</a:t>
            </a:r>
            <a:r>
              <a:rPr lang="zh-CN" altLang="zh-CN" dirty="0" smtClean="0"/>
              <a:t>模块包含</a:t>
            </a:r>
            <a:r>
              <a:rPr lang="zh-CN" altLang="zh-CN" dirty="0"/>
              <a:t>推广视频列表和广告</a:t>
            </a:r>
            <a:r>
              <a:rPr lang="zh-CN" altLang="zh-CN" dirty="0" smtClean="0"/>
              <a:t>图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推广视频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初始效果为每个推广视频添加一个半透明的遮罩层</a:t>
            </a:r>
            <a:r>
              <a:rPr lang="zh-CN" altLang="en-US" dirty="0"/>
              <a:t>，</a:t>
            </a:r>
            <a:r>
              <a:rPr lang="zh-CN" altLang="zh-CN" dirty="0"/>
              <a:t>设置</a:t>
            </a:r>
            <a:r>
              <a:rPr lang="en-US" altLang="zh-CN" dirty="0"/>
              <a:t>CSS</a:t>
            </a:r>
            <a:r>
              <a:rPr lang="zh-CN" altLang="zh-CN" dirty="0"/>
              <a:t>样式</a:t>
            </a:r>
            <a:r>
              <a:rPr lang="en-US" altLang="zh-CN" dirty="0"/>
              <a:t>opacity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</a:p>
          <a:p>
            <a:pPr lvl="2">
              <a:defRPr/>
            </a:pPr>
            <a:r>
              <a:rPr lang="zh-CN" altLang="zh-CN" dirty="0"/>
              <a:t>当鼠标指针悬浮在推广视频上时，改变遮罩层</a:t>
            </a:r>
            <a:r>
              <a:rPr lang="en-US" altLang="zh-CN" dirty="0" err="1"/>
              <a:t>opactiy</a:t>
            </a:r>
            <a:r>
              <a:rPr lang="zh-CN" altLang="zh-CN" dirty="0"/>
              <a:t>属性为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，改变视频</a:t>
            </a:r>
            <a:r>
              <a:rPr lang="zh-CN" altLang="zh-CN" dirty="0"/>
              <a:t>标题颜色为</a:t>
            </a:r>
            <a:r>
              <a:rPr lang="en-US" altLang="zh-CN" dirty="0"/>
              <a:t>#00a1d6</a:t>
            </a:r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广告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标签插入广告图</a:t>
            </a: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55" y="3357000"/>
            <a:ext cx="6277840" cy="16070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13" name="图片 12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496014" y="609300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9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0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7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2</a:t>
            </a:r>
            <a:r>
              <a:rPr dirty="0" smtClean="0"/>
              <a:t>：</a:t>
            </a:r>
            <a:r>
              <a:rPr lang="zh-CN" altLang="zh-CN" dirty="0"/>
              <a:t>实现“推广”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鼠标指针悬浮在推广视频上时，是否显示半透明遮罩层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鼠标指针</a:t>
            </a:r>
            <a:r>
              <a:rPr lang="zh-CN" altLang="en-US" dirty="0"/>
              <a:t>离开推广</a:t>
            </a:r>
            <a:r>
              <a:rPr lang="zh-CN" altLang="en-US" dirty="0" smtClean="0"/>
              <a:t>视频时，是否隐藏半透明遮罩层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选中推广视频时，是否改变</a:t>
            </a:r>
            <a:r>
              <a:rPr lang="zh-CN" altLang="zh-CN" dirty="0"/>
              <a:t>视频标题颜色为</a:t>
            </a:r>
            <a:r>
              <a:rPr lang="en-US" altLang="zh-CN" dirty="0"/>
              <a:t>#</a:t>
            </a:r>
            <a:r>
              <a:rPr lang="en-US" altLang="zh-CN" dirty="0" smtClean="0"/>
              <a:t>00a1d6</a:t>
            </a:r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2412000" y="5462750"/>
            <a:ext cx="4410183" cy="428625"/>
            <a:chOff x="2627789" y="5143512"/>
            <a:chExt cx="4410213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2" y="5143512"/>
              <a:ext cx="3289397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5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2627789" y="5187962"/>
              <a:ext cx="441021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          演示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案例：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实现“推广”模块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2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3</a:t>
            </a:r>
            <a:r>
              <a:rPr dirty="0" smtClean="0"/>
              <a:t>：</a:t>
            </a:r>
            <a:r>
              <a:rPr lang="zh-CN" altLang="zh-CN" dirty="0"/>
              <a:t>实现</a:t>
            </a:r>
            <a:r>
              <a:rPr lang="zh-CN" altLang="zh-CN" dirty="0" smtClean="0"/>
              <a:t>“</a:t>
            </a:r>
            <a:r>
              <a:rPr lang="zh-CN" altLang="zh-CN" dirty="0"/>
              <a:t>正在直播</a:t>
            </a:r>
            <a:r>
              <a:rPr lang="zh-CN" altLang="zh-CN" dirty="0" smtClean="0"/>
              <a:t>”模块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977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 smtClean="0"/>
              <a:t>“</a:t>
            </a:r>
            <a:r>
              <a:rPr lang="zh-CN" altLang="en-US" dirty="0" smtClean="0"/>
              <a:t>正在直播</a:t>
            </a:r>
            <a:r>
              <a:rPr lang="zh-CN" altLang="zh-CN" dirty="0" smtClean="0"/>
              <a:t>”模块</a:t>
            </a:r>
            <a:r>
              <a:rPr lang="zh-CN" altLang="zh-CN" dirty="0"/>
              <a:t>包含直播</a:t>
            </a:r>
            <a:r>
              <a:rPr lang="zh-CN" altLang="zh-CN" dirty="0" smtClean="0"/>
              <a:t>列表</a:t>
            </a:r>
            <a:r>
              <a:rPr lang="zh-CN" altLang="en-US" dirty="0" smtClean="0"/>
              <a:t>与</a:t>
            </a:r>
            <a:r>
              <a:rPr lang="zh-CN" altLang="zh-CN" dirty="0" smtClean="0"/>
              <a:t>直播排行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直播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初始</a:t>
            </a:r>
            <a:r>
              <a:rPr lang="zh-CN" altLang="zh-CN" dirty="0"/>
              <a:t>效果为</a:t>
            </a:r>
            <a:r>
              <a:rPr lang="zh-CN" altLang="zh-CN" dirty="0" smtClean="0"/>
              <a:t>每个视频</a:t>
            </a:r>
            <a:r>
              <a:rPr lang="zh-CN" altLang="zh-CN" dirty="0"/>
              <a:t>添加一个半透明的遮罩层</a:t>
            </a:r>
            <a:r>
              <a:rPr lang="zh-CN" altLang="en-US" dirty="0"/>
              <a:t>，</a:t>
            </a:r>
            <a:r>
              <a:rPr lang="zh-CN" altLang="zh-CN" dirty="0"/>
              <a:t>设置</a:t>
            </a:r>
            <a:r>
              <a:rPr lang="en-US" altLang="zh-CN" dirty="0"/>
              <a:t>CSS</a:t>
            </a:r>
            <a:r>
              <a:rPr lang="zh-CN" altLang="zh-CN" dirty="0"/>
              <a:t>样式</a:t>
            </a:r>
            <a:r>
              <a:rPr lang="en-US" altLang="zh-CN" dirty="0"/>
              <a:t>opacity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</a:p>
          <a:p>
            <a:pPr lvl="2">
              <a:defRPr/>
            </a:pPr>
            <a:r>
              <a:rPr lang="zh-CN" altLang="zh-CN" dirty="0"/>
              <a:t>当鼠标指针悬浮</a:t>
            </a:r>
            <a:r>
              <a:rPr lang="zh-CN" altLang="zh-CN" dirty="0" smtClean="0"/>
              <a:t>在视频</a:t>
            </a:r>
            <a:r>
              <a:rPr lang="zh-CN" altLang="zh-CN" dirty="0"/>
              <a:t>上时，改变遮罩层</a:t>
            </a:r>
            <a:r>
              <a:rPr lang="en-US" altLang="zh-CN" dirty="0" err="1"/>
              <a:t>opactiy</a:t>
            </a:r>
            <a:r>
              <a:rPr lang="zh-CN" altLang="zh-CN" dirty="0"/>
              <a:t>属性为</a:t>
            </a:r>
            <a:r>
              <a:rPr lang="en-US" altLang="zh-CN" dirty="0"/>
              <a:t>1</a:t>
            </a:r>
            <a:r>
              <a:rPr lang="zh-CN" altLang="zh-CN" dirty="0" smtClean="0"/>
              <a:t>，改变</a:t>
            </a:r>
            <a:r>
              <a:rPr lang="zh-CN" altLang="zh-CN" dirty="0"/>
              <a:t>视频标题颜色为</a:t>
            </a:r>
            <a:r>
              <a:rPr lang="en-US" altLang="zh-CN" dirty="0"/>
              <a:t>#00a1d6</a:t>
            </a:r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0" y="3402544"/>
            <a:ext cx="5112000" cy="2638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grpSp>
        <p:nvGrpSpPr>
          <p:cNvPr id="12" name="组合 19"/>
          <p:cNvGrpSpPr>
            <a:grpSpLocks/>
          </p:cNvGrpSpPr>
          <p:nvPr/>
        </p:nvGrpSpPr>
        <p:grpSpPr bwMode="auto">
          <a:xfrm>
            <a:off x="3496014" y="6168375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9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6" name="图片 15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5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3</a:t>
            </a:r>
            <a:r>
              <a:rPr dirty="0" smtClean="0"/>
              <a:t>：</a:t>
            </a:r>
            <a:r>
              <a:rPr lang="zh-CN" altLang="zh-CN" dirty="0"/>
              <a:t>实现</a:t>
            </a:r>
            <a:r>
              <a:rPr lang="zh-CN" altLang="zh-CN" dirty="0" smtClean="0"/>
              <a:t>“</a:t>
            </a:r>
            <a:r>
              <a:rPr lang="zh-CN" altLang="zh-CN" dirty="0"/>
              <a:t>正在直播</a:t>
            </a:r>
            <a:r>
              <a:rPr lang="zh-CN" altLang="zh-CN" dirty="0" smtClean="0"/>
              <a:t>”模块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1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直播排行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鼠标单击“直播排行”、“关注的主播”、“为你推荐”选项时，实现列表的切换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zh-CN" dirty="0"/>
              <a:t>与</a:t>
            </a:r>
            <a:r>
              <a:rPr lang="en-US" altLang="zh-CN" dirty="0" err="1"/>
              <a:t>removeClass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r>
              <a:rPr lang="zh-CN" altLang="zh-CN" dirty="0" smtClean="0"/>
              <a:t>改变</a:t>
            </a:r>
            <a:r>
              <a:rPr lang="zh-CN" altLang="en-US" dirty="0" smtClean="0"/>
              <a:t>直播排行中</a:t>
            </a:r>
            <a:r>
              <a:rPr lang="zh-CN" altLang="zh-CN" dirty="0" smtClean="0"/>
              <a:t>标题</a:t>
            </a:r>
            <a:r>
              <a:rPr lang="zh-CN" altLang="zh-CN" dirty="0"/>
              <a:t>的选中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/>
              <a:t>TAB</a:t>
            </a:r>
            <a:r>
              <a:rPr lang="zh-CN" altLang="zh-CN" dirty="0"/>
              <a:t>面板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zh-CN" dirty="0"/>
              <a:t>方法切换</a:t>
            </a:r>
            <a:r>
              <a:rPr lang="zh-CN" altLang="zh-CN" dirty="0" smtClean="0"/>
              <a:t>列表</a:t>
            </a: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9" y="2369496"/>
            <a:ext cx="3811835" cy="21555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图片 13" descr="提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882" y="40770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13" name="图片 12" descr="练习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3496014" y="6093000"/>
            <a:ext cx="2786063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0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6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：实现“正在直播”模块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鼠标指针悬浮在视频上时，是否显示半透明遮罩层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鼠标指针</a:t>
            </a:r>
            <a:r>
              <a:rPr lang="zh-CN" altLang="en-US" dirty="0"/>
              <a:t>离开视频时</a:t>
            </a:r>
            <a:r>
              <a:rPr lang="zh-CN" altLang="en-US" dirty="0" smtClean="0"/>
              <a:t>，是否隐藏半透明遮罩层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选中视频时，是否改变</a:t>
            </a:r>
            <a:r>
              <a:rPr lang="zh-CN" altLang="zh-CN" dirty="0"/>
              <a:t>视频标题颜色为</a:t>
            </a:r>
            <a:r>
              <a:rPr lang="en-US" altLang="zh-CN" dirty="0"/>
              <a:t>#</a:t>
            </a:r>
            <a:r>
              <a:rPr lang="en-US" altLang="zh-CN" dirty="0" smtClean="0"/>
              <a:t>00a1d6</a:t>
            </a:r>
          </a:p>
          <a:p>
            <a:pPr marL="342900" lvl="2" indent="-342900">
              <a:buClr>
                <a:srgbClr val="0B7DB2"/>
              </a:buClr>
              <a:buSzTx/>
              <a:defRPr/>
            </a:pPr>
            <a:r>
              <a:rPr lang="zh-CN" altLang="zh-CN" sz="2000" dirty="0"/>
              <a:t>鼠标单击“直播排行”、“关注的主播”、“为你推荐”选项时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是否</a:t>
            </a:r>
            <a:r>
              <a:rPr lang="zh-CN" altLang="zh-CN" sz="2000" dirty="0" smtClean="0"/>
              <a:t>实现</a:t>
            </a:r>
            <a:r>
              <a:rPr lang="zh-CN" altLang="zh-CN" sz="2000" dirty="0"/>
              <a:t>列表</a:t>
            </a:r>
            <a:r>
              <a:rPr lang="zh-CN" altLang="zh-CN" sz="2000" dirty="0" smtClean="0"/>
              <a:t>的切换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2268000" y="5462750"/>
            <a:ext cx="5185500" cy="428625"/>
            <a:chOff x="2914292" y="5143512"/>
            <a:chExt cx="5185534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2" y="5143512"/>
              <a:ext cx="4385084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5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2914292" y="5197759"/>
              <a:ext cx="489752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          演示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案例：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实现“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正在直播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”模块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6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预习检查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实现轮播图效果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r>
              <a:rPr lang="zh-CN" altLang="en-US" dirty="0" smtClean="0"/>
              <a:t>如何</a:t>
            </a:r>
            <a:r>
              <a:rPr lang="zh-CN" altLang="en-US" dirty="0"/>
              <a:t>实现鼠标指针悬浮在导航条时显示二级菜单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如何实现单击切换列表内容？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集中测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736" y="75656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4</a:t>
            </a:r>
            <a:r>
              <a:rPr dirty="0" smtClean="0"/>
              <a:t>：</a:t>
            </a:r>
            <a:r>
              <a:rPr lang="zh-CN" altLang="zh-CN" dirty="0"/>
              <a:t>实现“动画”模块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977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 smtClean="0"/>
              <a:t>“</a:t>
            </a:r>
            <a:r>
              <a:rPr lang="zh-CN" altLang="en-US" dirty="0" smtClean="0"/>
              <a:t>动画</a:t>
            </a:r>
            <a:r>
              <a:rPr lang="zh-CN" altLang="zh-CN" dirty="0" smtClean="0"/>
              <a:t>”</a:t>
            </a:r>
            <a:r>
              <a:rPr lang="zh-CN" altLang="en-US" dirty="0"/>
              <a:t>模块</a:t>
            </a:r>
            <a:r>
              <a:rPr lang="zh-CN" altLang="zh-CN" dirty="0" smtClean="0"/>
              <a:t>包含</a:t>
            </a:r>
            <a:r>
              <a:rPr lang="zh-CN" altLang="zh-CN" dirty="0"/>
              <a:t>动画视频列表和动画</a:t>
            </a:r>
            <a:r>
              <a:rPr lang="zh-CN" altLang="zh-CN" dirty="0" smtClean="0"/>
              <a:t>排行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动画视频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初始</a:t>
            </a:r>
            <a:r>
              <a:rPr lang="zh-CN" altLang="zh-CN" dirty="0"/>
              <a:t>效果为</a:t>
            </a:r>
            <a:r>
              <a:rPr lang="zh-CN" altLang="zh-CN" dirty="0" smtClean="0"/>
              <a:t>每个视频</a:t>
            </a:r>
            <a:r>
              <a:rPr lang="zh-CN" altLang="zh-CN" dirty="0"/>
              <a:t>添加一个半透明的遮罩层</a:t>
            </a:r>
            <a:r>
              <a:rPr lang="zh-CN" altLang="en-US" dirty="0"/>
              <a:t>，</a:t>
            </a:r>
            <a:r>
              <a:rPr lang="zh-CN" altLang="zh-CN" dirty="0"/>
              <a:t>设置</a:t>
            </a:r>
            <a:r>
              <a:rPr lang="en-US" altLang="zh-CN" dirty="0"/>
              <a:t>CSS</a:t>
            </a:r>
            <a:r>
              <a:rPr lang="zh-CN" altLang="zh-CN" dirty="0"/>
              <a:t>样式</a:t>
            </a:r>
            <a:r>
              <a:rPr lang="en-US" altLang="zh-CN" dirty="0"/>
              <a:t>opacity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</a:p>
          <a:p>
            <a:pPr lvl="2">
              <a:defRPr/>
            </a:pPr>
            <a:r>
              <a:rPr lang="zh-CN" altLang="zh-CN" dirty="0"/>
              <a:t>当鼠标指针悬浮</a:t>
            </a:r>
            <a:r>
              <a:rPr lang="zh-CN" altLang="zh-CN" dirty="0" smtClean="0"/>
              <a:t>在视频</a:t>
            </a:r>
            <a:r>
              <a:rPr lang="zh-CN" altLang="zh-CN" dirty="0"/>
              <a:t>上时，改变遮罩层</a:t>
            </a:r>
            <a:r>
              <a:rPr lang="en-US" altLang="zh-CN" dirty="0" err="1"/>
              <a:t>opactiy</a:t>
            </a:r>
            <a:r>
              <a:rPr lang="zh-CN" altLang="zh-CN" dirty="0"/>
              <a:t>属性为</a:t>
            </a:r>
            <a:r>
              <a:rPr lang="en-US" altLang="zh-CN" dirty="0"/>
              <a:t>1</a:t>
            </a:r>
            <a:r>
              <a:rPr lang="zh-CN" altLang="zh-CN" dirty="0" smtClean="0"/>
              <a:t>，改变</a:t>
            </a:r>
            <a:r>
              <a:rPr lang="zh-CN" altLang="zh-CN" dirty="0"/>
              <a:t>视频标题颜色为</a:t>
            </a:r>
            <a:r>
              <a:rPr lang="en-US" altLang="zh-CN" dirty="0"/>
              <a:t>#00a1d6</a:t>
            </a:r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373964"/>
            <a:ext cx="4897640" cy="25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13" name="图片 12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496014" y="609300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1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：实现“动画”模块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761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动画</a:t>
            </a:r>
            <a:r>
              <a:rPr lang="zh-CN" altLang="zh-CN" dirty="0" smtClean="0"/>
              <a:t>排行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鼠标</a:t>
            </a:r>
            <a:r>
              <a:rPr lang="zh-CN" altLang="zh-CN" dirty="0"/>
              <a:t>指针悬浮在“全部”和“原创”时，实现列表的切换</a:t>
            </a: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4" y="2430721"/>
            <a:ext cx="2721405" cy="37406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5148000" y="551700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9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：实现“动画”模块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鼠标指针悬浮在视频上时，是否显示半透明遮罩层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鼠标指针</a:t>
            </a:r>
            <a:r>
              <a:rPr lang="zh-CN" altLang="en-US" dirty="0"/>
              <a:t>离开视频时</a:t>
            </a:r>
            <a:r>
              <a:rPr lang="zh-CN" altLang="en-US" dirty="0" smtClean="0"/>
              <a:t>，是否隐藏半透明遮罩层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选中视频时，是否改变</a:t>
            </a:r>
            <a:r>
              <a:rPr lang="zh-CN" altLang="zh-CN" dirty="0"/>
              <a:t>视频标题颜色为</a:t>
            </a:r>
            <a:r>
              <a:rPr lang="en-US" altLang="zh-CN" dirty="0"/>
              <a:t>#</a:t>
            </a:r>
            <a:r>
              <a:rPr lang="en-US" altLang="zh-CN" dirty="0" smtClean="0"/>
              <a:t>00a1d6</a:t>
            </a:r>
          </a:p>
          <a:p>
            <a:pPr marL="342900" lvl="2" indent="-342900">
              <a:buClr>
                <a:srgbClr val="0B7DB2"/>
              </a:buClr>
              <a:buSzTx/>
              <a:defRPr/>
            </a:pPr>
            <a:r>
              <a:rPr lang="zh-CN" altLang="zh-CN" sz="2000" dirty="0"/>
              <a:t>鼠标指针悬浮在“全部”和“原创”时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是否</a:t>
            </a:r>
            <a:r>
              <a:rPr lang="zh-CN" altLang="zh-CN" sz="2000" dirty="0" smtClean="0"/>
              <a:t>实现</a:t>
            </a:r>
            <a:r>
              <a:rPr lang="zh-CN" altLang="zh-CN" sz="2000" dirty="0"/>
              <a:t>列表的切换</a:t>
            </a:r>
            <a:endParaRPr lang="en-US" altLang="zh-CN" sz="2000" dirty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2482129" y="5462750"/>
            <a:ext cx="4956554" cy="428625"/>
            <a:chOff x="3143240" y="5143512"/>
            <a:chExt cx="4956586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2" y="5143512"/>
              <a:ext cx="4385084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5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145111" y="5197759"/>
              <a:ext cx="441021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          演示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案例：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实现“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动画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”模块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4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5</a:t>
            </a:r>
            <a:r>
              <a:rPr dirty="0" smtClean="0"/>
              <a:t>：</a:t>
            </a:r>
            <a:r>
              <a:rPr lang="zh-CN" altLang="zh-CN" dirty="0"/>
              <a:t>实现“番剧”模块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977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 smtClean="0"/>
              <a:t>“</a:t>
            </a:r>
            <a:r>
              <a:rPr lang="zh-CN" altLang="en-US" dirty="0"/>
              <a:t>番剧</a:t>
            </a:r>
            <a:r>
              <a:rPr lang="zh-CN" altLang="zh-CN" dirty="0" smtClean="0"/>
              <a:t>”</a:t>
            </a:r>
            <a:r>
              <a:rPr lang="zh-CN" altLang="en-US" dirty="0" smtClean="0"/>
              <a:t>模块</a:t>
            </a:r>
            <a:r>
              <a:rPr lang="zh-CN" altLang="zh-CN" dirty="0" smtClean="0"/>
              <a:t>包含</a:t>
            </a:r>
            <a:r>
              <a:rPr lang="zh-CN" altLang="zh-CN" dirty="0"/>
              <a:t>番剧列表和番剧动态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番剧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 smtClean="0"/>
              <a:t>鼠标</a:t>
            </a:r>
            <a:r>
              <a:rPr lang="zh-CN" altLang="zh-CN" dirty="0"/>
              <a:t>单击番剧</a:t>
            </a:r>
            <a:r>
              <a:rPr lang="zh-CN" altLang="zh-CN" dirty="0" smtClean="0"/>
              <a:t>模块 “最新”</a:t>
            </a:r>
            <a:r>
              <a:rPr lang="zh-CN" altLang="zh-CN" dirty="0"/>
              <a:t>、“一”、“二”、“三”、“四”、“五”、“六”、“日”选项时，底部对应的番剧列表进行切换</a:t>
            </a: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58" y="3141000"/>
            <a:ext cx="5822141" cy="25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3924000" y="5945625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30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8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5</a:t>
            </a:r>
            <a:r>
              <a:rPr dirty="0" smtClean="0"/>
              <a:t>：</a:t>
            </a:r>
            <a:r>
              <a:rPr lang="zh-CN" altLang="zh-CN" dirty="0"/>
              <a:t>实现“番剧”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977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 smtClean="0"/>
              <a:t>番</a:t>
            </a:r>
            <a:r>
              <a:rPr lang="zh-CN" altLang="zh-CN" dirty="0"/>
              <a:t>剧动态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初始效果为每个视频添加一个半透明的遮罩层</a:t>
            </a:r>
            <a:r>
              <a:rPr lang="zh-CN" altLang="en-US" dirty="0"/>
              <a:t>，</a:t>
            </a:r>
            <a:r>
              <a:rPr lang="zh-CN" altLang="zh-CN" dirty="0"/>
              <a:t>设置</a:t>
            </a:r>
            <a:r>
              <a:rPr lang="en-US" altLang="zh-CN" dirty="0"/>
              <a:t>CSS</a:t>
            </a:r>
            <a:r>
              <a:rPr lang="zh-CN" altLang="zh-CN" dirty="0"/>
              <a:t>样式</a:t>
            </a:r>
            <a:r>
              <a:rPr lang="en-US" altLang="zh-CN" dirty="0"/>
              <a:t>opacity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</a:p>
          <a:p>
            <a:pPr lvl="2">
              <a:defRPr/>
            </a:pPr>
            <a:r>
              <a:rPr lang="zh-CN" altLang="zh-CN" dirty="0"/>
              <a:t>当鼠标指针悬浮在视频上时，改变遮罩层</a:t>
            </a:r>
            <a:r>
              <a:rPr lang="en-US" altLang="zh-CN" dirty="0" err="1"/>
              <a:t>opactiy</a:t>
            </a:r>
            <a:r>
              <a:rPr lang="zh-CN" altLang="zh-CN" dirty="0"/>
              <a:t>属性为</a:t>
            </a:r>
            <a:r>
              <a:rPr lang="en-US" altLang="zh-CN" dirty="0"/>
              <a:t>1</a:t>
            </a:r>
            <a:r>
              <a:rPr lang="zh-CN" altLang="zh-CN" dirty="0" smtClean="0"/>
              <a:t>，改变</a:t>
            </a:r>
            <a:r>
              <a:rPr lang="zh-CN" altLang="zh-CN" dirty="0"/>
              <a:t>视频标题颜色为</a:t>
            </a:r>
            <a:r>
              <a:rPr lang="en-US" altLang="zh-CN" dirty="0"/>
              <a:t>#00a1d6</a:t>
            </a:r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00" y="2997000"/>
            <a:ext cx="5622302" cy="28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13" name="图片 12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4015657" y="609300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40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5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：实现“番剧”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lvl="2" indent="-342900">
              <a:buClr>
                <a:srgbClr val="0B7DB2"/>
              </a:buClr>
              <a:buSzTx/>
              <a:defRPr/>
            </a:pPr>
            <a:r>
              <a:rPr lang="zh-CN" altLang="zh-CN" sz="2000" dirty="0"/>
              <a:t>鼠标单击番剧模块 “最新”、“一”、“二”、“三”、“四”、“五”、“六”、“日”选项时</a:t>
            </a:r>
            <a:r>
              <a:rPr lang="zh-CN" altLang="zh-CN" sz="2000" dirty="0" smtClean="0"/>
              <a:t>，底部</a:t>
            </a:r>
            <a:r>
              <a:rPr lang="zh-CN" altLang="zh-CN" sz="2000" dirty="0"/>
              <a:t>对应的番剧</a:t>
            </a:r>
            <a:r>
              <a:rPr lang="zh-CN" altLang="zh-CN" sz="2000" dirty="0" smtClean="0"/>
              <a:t>列表</a:t>
            </a:r>
            <a:r>
              <a:rPr lang="zh-CN" altLang="en-US" sz="2000" dirty="0" smtClean="0"/>
              <a:t>是否</a:t>
            </a:r>
            <a:r>
              <a:rPr lang="zh-CN" altLang="zh-CN" sz="2000" dirty="0" smtClean="0"/>
              <a:t>切换</a:t>
            </a:r>
            <a:endParaRPr lang="en-US" altLang="zh-CN" sz="2000" dirty="0"/>
          </a:p>
          <a:p>
            <a:pPr>
              <a:defRPr/>
            </a:pPr>
            <a:r>
              <a:rPr lang="zh-CN" altLang="en-US" dirty="0"/>
              <a:t>鼠标指针</a:t>
            </a:r>
            <a:r>
              <a:rPr lang="zh-CN" altLang="en-US" dirty="0" smtClean="0"/>
              <a:t>悬浮在视频</a:t>
            </a:r>
            <a:r>
              <a:rPr lang="zh-CN" altLang="en-US" dirty="0"/>
              <a:t>上时，是否显示半透明遮罩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鼠标</a:t>
            </a:r>
            <a:r>
              <a:rPr lang="zh-CN" altLang="en-US" dirty="0"/>
              <a:t>指针离开视频时，是否隐藏半透明遮罩层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选中视频时，是否改变</a:t>
            </a:r>
            <a:r>
              <a:rPr lang="zh-CN" altLang="zh-CN" dirty="0"/>
              <a:t>视频标题颜色为</a:t>
            </a:r>
            <a:r>
              <a:rPr lang="en-US" altLang="zh-CN" dirty="0"/>
              <a:t>#00a1d6</a:t>
            </a:r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2482129" y="5462750"/>
            <a:ext cx="4956554" cy="428625"/>
            <a:chOff x="3143240" y="5143512"/>
            <a:chExt cx="4956586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2" y="5143512"/>
              <a:ext cx="4385084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5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145111" y="5197759"/>
              <a:ext cx="441021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          演示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案例：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实现“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番剧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”模块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1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6</a:t>
            </a:r>
            <a:r>
              <a:rPr dirty="0" smtClean="0"/>
              <a:t>：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底部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977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底部模块包含网站链接和版权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zh-CN" dirty="0"/>
              <a:t>当鼠标指针</a:t>
            </a:r>
            <a:r>
              <a:rPr lang="zh-CN" altLang="zh-CN" dirty="0" smtClean="0"/>
              <a:t>悬浮在“手机端下载”</a:t>
            </a:r>
            <a:r>
              <a:rPr lang="zh-CN" altLang="zh-CN" dirty="0"/>
              <a:t>、“新浪微博”、</a:t>
            </a:r>
            <a:r>
              <a:rPr lang="zh-CN" altLang="zh-CN" dirty="0" smtClean="0"/>
              <a:t>“官方微信”选项上时</a:t>
            </a:r>
            <a:r>
              <a:rPr lang="zh-CN" altLang="zh-CN" dirty="0"/>
              <a:t>，在上方显示对应的二维码</a:t>
            </a: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637000"/>
            <a:ext cx="7344000" cy="27244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13" name="图片 12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4015657" y="609300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8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训练的技能点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HTML+CSS</a:t>
            </a:r>
            <a:r>
              <a:rPr lang="zh-CN" altLang="en-US" dirty="0" smtClean="0"/>
              <a:t>实现页面布局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选择器访问节点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获取页面中的样式属性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动态地改变页面元素的样式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动态获取或改变页面的内容</a:t>
            </a:r>
          </a:p>
          <a:p>
            <a:r>
              <a:rPr lang="zh-CN" altLang="en-US" dirty="0"/>
              <a:t>使用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提供的方法实现</a:t>
            </a:r>
            <a:r>
              <a:rPr lang="zh-CN" altLang="en-US" dirty="0"/>
              <a:t>页面特效</a:t>
            </a:r>
          </a:p>
        </p:txBody>
      </p:sp>
      <p:pic>
        <p:nvPicPr>
          <p:cNvPr id="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00" y="3213000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34" y="3154732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00" y="2781000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00" y="2344990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00" y="1053000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9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：实现底部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lvl="2" indent="-342900">
              <a:buClr>
                <a:srgbClr val="0B7DB2"/>
              </a:buClr>
              <a:buSzTx/>
              <a:defRPr/>
            </a:pPr>
            <a:r>
              <a:rPr lang="zh-CN" altLang="zh-CN" sz="2000" dirty="0"/>
              <a:t>当鼠标指针悬浮在“手机端下载”、“新浪微博”、</a:t>
            </a:r>
            <a:r>
              <a:rPr lang="zh-CN" altLang="zh-CN" sz="2000" dirty="0" smtClean="0"/>
              <a:t>“官方微信”</a:t>
            </a:r>
            <a:r>
              <a:rPr lang="zh-CN" altLang="en-US" sz="2000" dirty="0" smtClean="0"/>
              <a:t>上方时，</a:t>
            </a:r>
            <a:r>
              <a:rPr lang="zh-CN" altLang="zh-CN" sz="2000" dirty="0" smtClean="0"/>
              <a:t> </a:t>
            </a:r>
            <a:r>
              <a:rPr lang="zh-CN" altLang="en-US" sz="2000" dirty="0" smtClean="0"/>
              <a:t>是否</a:t>
            </a:r>
            <a:r>
              <a:rPr lang="zh-CN" altLang="zh-CN" sz="2000" dirty="0" smtClean="0"/>
              <a:t>显示</a:t>
            </a:r>
            <a:r>
              <a:rPr lang="zh-CN" altLang="zh-CN" sz="2000" dirty="0"/>
              <a:t>对应的二维</a:t>
            </a:r>
            <a:r>
              <a:rPr lang="zh-CN" altLang="zh-CN" sz="2000" dirty="0" smtClean="0"/>
              <a:t>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小组长检查本组完成情况</a:t>
            </a:r>
            <a:endParaRPr lang="en-US" altLang="zh-CN" dirty="0" smtClean="0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2482129" y="5462750"/>
            <a:ext cx="4956554" cy="428625"/>
            <a:chOff x="3143240" y="5143512"/>
            <a:chExt cx="4956586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2" y="5143512"/>
              <a:ext cx="4385084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5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632427" y="5197759"/>
              <a:ext cx="392289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           演示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案例：</a:t>
              </a:r>
              <a:r>
                <a:rPr lang="zh-CN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实现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底部</a:t>
              </a:r>
              <a:r>
                <a:rPr lang="zh-CN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模块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" name="图片 12" descr="功能测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9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项目总结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讲解要点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完成情况、技能总结、经验分享、项目收获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表达要求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清晰流畅、有条理、重点突出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8" name="图片 7" descr="作品展示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204" y="74893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0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预习</a:t>
            </a:r>
            <a:r>
              <a:rPr lang="en-US" altLang="zh-CN" dirty="0" smtClean="0"/>
              <a:t>《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开发之</a:t>
            </a:r>
            <a:r>
              <a:rPr lang="en-US" altLang="zh-CN" dirty="0"/>
              <a:t>Java Web</a:t>
            </a:r>
            <a:r>
              <a:rPr lang="zh-CN" altLang="en-US" dirty="0"/>
              <a:t>编程</a:t>
            </a:r>
            <a:r>
              <a:rPr lang="en-US" altLang="zh-CN" dirty="0" smtClean="0"/>
              <a:t>》</a:t>
            </a:r>
            <a:r>
              <a:rPr lang="zh-CN" altLang="en-US" dirty="0"/>
              <a:t>第一章学生用书，完成预习作业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什么是</a:t>
            </a:r>
            <a:r>
              <a:rPr lang="en-US" altLang="zh-CN" dirty="0"/>
              <a:t>B/S</a:t>
            </a:r>
            <a:r>
              <a:rPr lang="zh-CN" altLang="en-US" dirty="0"/>
              <a:t>架构？</a:t>
            </a:r>
          </a:p>
          <a:p>
            <a:pPr lvl="3">
              <a:defRPr/>
            </a:pPr>
            <a:r>
              <a:rPr lang="en-US" altLang="zh-CN" dirty="0"/>
              <a:t>B/S</a:t>
            </a:r>
            <a:r>
              <a:rPr lang="zh-CN" altLang="en-US" dirty="0"/>
              <a:t>架构有哪些特点？</a:t>
            </a:r>
          </a:p>
          <a:p>
            <a:pPr lvl="3">
              <a:defRPr/>
            </a:pPr>
            <a:r>
              <a:rPr lang="zh-CN" altLang="en-US" dirty="0"/>
              <a:t>请举例说明什么是动态网站</a:t>
            </a:r>
          </a:p>
          <a:p>
            <a:pPr lvl="3">
              <a:defRPr/>
            </a:pPr>
            <a:r>
              <a:rPr lang="en-US" altLang="zh-CN" dirty="0"/>
              <a:t>JSP</a:t>
            </a:r>
            <a:r>
              <a:rPr lang="zh-CN" altLang="en-US" dirty="0"/>
              <a:t>页面的元素有哪些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6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14400" y="1124744"/>
            <a:ext cx="7545600" cy="4320480"/>
          </a:xfrm>
        </p:spPr>
        <p:txBody>
          <a:bodyPr/>
          <a:lstStyle/>
          <a:p>
            <a:r>
              <a:rPr lang="zh-CN" altLang="en-US" dirty="0" smtClean="0"/>
              <a:t>系统概述</a:t>
            </a:r>
            <a:endParaRPr lang="en-US" altLang="zh-CN" dirty="0" smtClean="0"/>
          </a:p>
          <a:p>
            <a:pPr lvl="1"/>
            <a:r>
              <a:rPr lang="zh-CN" altLang="zh-CN" dirty="0"/>
              <a:t>蘑菇视频网站是年轻人高度聚集的文化社区和视频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包含</a:t>
            </a:r>
            <a:r>
              <a:rPr lang="zh-CN" altLang="zh-CN" dirty="0"/>
              <a:t>动画、番剧、国创、音乐、舞蹈、游戏、知识、生活、娱乐、鬼畜、时尚等多个内容</a:t>
            </a:r>
            <a:r>
              <a:rPr lang="zh-CN" altLang="zh-CN" dirty="0" smtClean="0"/>
              <a:t>分区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用户</a:t>
            </a:r>
            <a:r>
              <a:rPr lang="zh-CN" altLang="zh-CN" dirty="0"/>
              <a:t>可以在蘑菇视频网站上轻松浏览视频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次实现功能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头部模块</a:t>
            </a:r>
            <a:r>
              <a:rPr lang="zh-CN" altLang="en-US" dirty="0" smtClean="0"/>
              <a:t>、</a:t>
            </a:r>
            <a:r>
              <a:rPr lang="zh-CN" altLang="zh-CN" dirty="0" smtClean="0"/>
              <a:t>“推广”模块</a:t>
            </a:r>
            <a:r>
              <a:rPr lang="zh-CN" altLang="en-US" dirty="0" smtClean="0"/>
              <a:t>、</a:t>
            </a:r>
            <a:r>
              <a:rPr lang="zh-CN" altLang="zh-CN" dirty="0" smtClean="0"/>
              <a:t>“正在直播”模块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“动画”模块</a:t>
            </a:r>
            <a:r>
              <a:rPr lang="zh-CN" altLang="en-US" dirty="0" smtClean="0"/>
              <a:t>、</a:t>
            </a:r>
            <a:r>
              <a:rPr lang="zh-CN" altLang="zh-CN" dirty="0" smtClean="0"/>
              <a:t>“番剧”模块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底部</a:t>
            </a:r>
            <a:r>
              <a:rPr lang="zh-CN" altLang="zh-CN" dirty="0"/>
              <a:t>模块</a:t>
            </a:r>
            <a:endParaRPr lang="zh-CN" altLang="en-US" dirty="0"/>
          </a:p>
          <a:p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lvl="1"/>
            <a:r>
              <a:rPr lang="zh-CN" altLang="zh-CN" dirty="0"/>
              <a:t>开发语言：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 smtClean="0"/>
              <a:t>JavaScript</a:t>
            </a:r>
          </a:p>
          <a:p>
            <a:pPr lvl="1"/>
            <a:r>
              <a:rPr lang="zh-CN" altLang="zh-CN" dirty="0"/>
              <a:t>开发工具：</a:t>
            </a:r>
            <a:r>
              <a:rPr lang="en-US" altLang="zh-CN" dirty="0" err="1"/>
              <a:t>VSCode</a:t>
            </a:r>
            <a:endParaRPr lang="en-US" altLang="zh-CN" dirty="0" smtClean="0"/>
          </a:p>
          <a:p>
            <a:r>
              <a:rPr lang="zh-CN" altLang="en-US" dirty="0" smtClean="0"/>
              <a:t>提交结果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网页文件、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样式表文件、脚本文件、图片素材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2680261" y="6231598"/>
            <a:ext cx="4572000" cy="428625"/>
            <a:chOff x="3143240" y="5143512"/>
            <a:chExt cx="4572032" cy="428628"/>
          </a:xfrm>
          <a:solidFill>
            <a:srgbClr val="0B7DB2"/>
          </a:solidFill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0"/>
            <p:cNvSpPr txBox="1"/>
            <p:nvPr/>
          </p:nvSpPr>
          <p:spPr bwMode="auto">
            <a:xfrm>
              <a:off x="4490260" y="5187274"/>
              <a:ext cx="237759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：蘑菇视频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22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：整体开发思路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系统开发步骤</a:t>
            </a:r>
          </a:p>
          <a:p>
            <a:pPr marL="607695" lvl="1" indent="-342900">
              <a:buFont typeface="+mj-lt"/>
              <a:buAutoNum type="arabicPeriod"/>
              <a:defRPr/>
            </a:pPr>
            <a:r>
              <a:rPr lang="zh-CN" altLang="en-US" dirty="0"/>
              <a:t>明确需求</a:t>
            </a:r>
          </a:p>
          <a:p>
            <a:pPr marL="607695" lvl="1" indent="-342900">
              <a:buFont typeface="+mj-lt"/>
              <a:buAutoNum type="arabicPeriod"/>
              <a:defRPr/>
            </a:pPr>
            <a:r>
              <a:rPr lang="zh-CN" altLang="en-US" dirty="0" smtClean="0"/>
              <a:t>搭建项目结构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css</a:t>
            </a:r>
            <a:r>
              <a:rPr lang="zh-CN" altLang="en-US" dirty="0" smtClean="0"/>
              <a:t>文件夹：存储</a:t>
            </a:r>
            <a:r>
              <a:rPr lang="zh-CN" altLang="en-US" dirty="0"/>
              <a:t>样式</a:t>
            </a:r>
            <a:r>
              <a:rPr lang="zh-CN" altLang="en-US" dirty="0" smtClean="0"/>
              <a:t>表文件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文件夹：存储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脚本文件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images</a:t>
            </a:r>
            <a:r>
              <a:rPr lang="zh-CN" altLang="en-US" dirty="0" smtClean="0"/>
              <a:t>文件夹：存储图片素材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Index.html</a:t>
            </a:r>
            <a:r>
              <a:rPr lang="zh-CN" altLang="en-US" dirty="0" smtClean="0"/>
              <a:t>：主页面</a:t>
            </a:r>
            <a:endParaRPr lang="zh-CN" altLang="en-US" dirty="0"/>
          </a:p>
          <a:p>
            <a:pPr marL="607695" lvl="1" indent="-342900">
              <a:buFont typeface="+mj-lt"/>
              <a:buAutoNum type="arabicPeriod"/>
              <a:defRPr/>
            </a:pPr>
            <a:r>
              <a:rPr lang="zh-CN" altLang="en-US" dirty="0" smtClean="0"/>
              <a:t>编码顺序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 marL="607695" lvl="1" indent="-342900">
              <a:buFont typeface="+mj-lt"/>
              <a:buAutoNum type="arabicPeriod" startAt="4"/>
              <a:defRPr/>
            </a:pPr>
            <a:r>
              <a:rPr lang="zh-CN" altLang="en-US" dirty="0"/>
              <a:t>测试</a:t>
            </a:r>
          </a:p>
          <a:p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426240"/>
              </p:ext>
            </p:extLst>
          </p:nvPr>
        </p:nvGraphicFramePr>
        <p:xfrm>
          <a:off x="1428728" y="4220446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椭圆 5"/>
          <p:cNvSpPr/>
          <p:nvPr/>
        </p:nvSpPr>
        <p:spPr bwMode="auto">
          <a:xfrm>
            <a:off x="3854812" y="4149000"/>
            <a:ext cx="357188" cy="357188"/>
          </a:xfrm>
          <a:prstGeom prst="ellipse">
            <a:avLst/>
          </a:prstGeom>
          <a:solidFill>
            <a:srgbClr val="0B7DB2"/>
          </a:solidFill>
          <a:ln>
            <a:solidFill>
              <a:srgbClr val="0B7DB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086812" y="4149000"/>
            <a:ext cx="357188" cy="357188"/>
          </a:xfrm>
          <a:prstGeom prst="ellipse">
            <a:avLst/>
          </a:prstGeom>
          <a:solidFill>
            <a:srgbClr val="0B7DB2"/>
          </a:solidFill>
          <a:ln>
            <a:solidFill>
              <a:srgbClr val="0B7DB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357313" y="4149000"/>
            <a:ext cx="357187" cy="357188"/>
          </a:xfrm>
          <a:prstGeom prst="ellipse">
            <a:avLst/>
          </a:prstGeom>
          <a:solidFill>
            <a:srgbClr val="0B7DB2"/>
          </a:solidFill>
          <a:ln>
            <a:solidFill>
              <a:srgbClr val="0B7DB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DE92DC-07AD-46CA-BAE7-0C4E4E358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F7DE92DC-07AD-46CA-BAE7-0C4E4E358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A82A39-41BE-40BC-8700-B1914635D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23A82A39-41BE-40BC-8700-B1914635D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D83181-52B1-4AE6-8F8F-FA1BF82CB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0D83181-52B1-4AE6-8F8F-FA1BF82CB1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难点分析</a:t>
            </a:r>
            <a:r>
              <a:rPr lang="en-US" altLang="zh-CN" dirty="0" smtClean="0"/>
              <a:t>1</a:t>
            </a:r>
            <a:r>
              <a:rPr dirty="0" smtClean="0"/>
              <a:t>：</a:t>
            </a:r>
            <a:r>
              <a:rPr lang="zh-CN" altLang="zh-CN" dirty="0"/>
              <a:t>鼠标悬浮导航显示二级菜单</a:t>
            </a:r>
            <a:endParaRPr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导航下的二级菜单默认为隐藏</a:t>
            </a:r>
            <a:r>
              <a:rPr lang="zh-CN" altLang="zh-CN" dirty="0" smtClean="0"/>
              <a:t>状态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鼠标指针悬浮在</a:t>
            </a:r>
            <a:r>
              <a:rPr lang="zh-CN" altLang="zh-CN" dirty="0" smtClean="0"/>
              <a:t>导航</a:t>
            </a:r>
            <a:r>
              <a:rPr lang="zh-CN" altLang="en-US" dirty="0" smtClean="0"/>
              <a:t>上</a:t>
            </a:r>
            <a:r>
              <a:rPr lang="zh-CN" altLang="zh-CN" dirty="0" smtClean="0"/>
              <a:t>时，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zh-CN" dirty="0" smtClean="0"/>
              <a:t>显示菜单</a:t>
            </a: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1335295" y="2133001"/>
            <a:ext cx="6768087" cy="1152000"/>
          </a:xfrm>
          <a:prstGeom prst="roundRect">
            <a:avLst>
              <a:gd name="adj" fmla="val 72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nav-item:hover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&gt;.sub-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nav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{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display: block;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95" y="3941564"/>
            <a:ext cx="6408000" cy="194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难点分析</a:t>
            </a:r>
            <a:r>
              <a:rPr lang="en-US" altLang="zh-CN" dirty="0" smtClean="0"/>
              <a:t>2</a:t>
            </a:r>
            <a:r>
              <a:rPr dirty="0" smtClean="0"/>
              <a:t>：</a:t>
            </a:r>
            <a:r>
              <a:rPr lang="zh-CN" altLang="zh-CN" dirty="0"/>
              <a:t>轮播图</a:t>
            </a:r>
            <a:r>
              <a:rPr lang="zh-CN" altLang="zh-CN" dirty="0" smtClean="0"/>
              <a:t>特效</a:t>
            </a:r>
            <a:endParaRPr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当鼠标指针悬浮在轮播图下方小圆点时，改变圆点背景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/>
              <a:t>当鼠标指针离开时，小圆点恢复初始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鼠标单击小圆点时，实现图片</a:t>
            </a:r>
            <a:r>
              <a:rPr lang="zh-CN" altLang="zh-CN" dirty="0" smtClean="0"/>
              <a:t>切换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实现步骤</a:t>
            </a:r>
            <a:endParaRPr lang="en-US" altLang="zh-CN" dirty="0" smtClean="0"/>
          </a:p>
          <a:p>
            <a:pPr marL="607695" lvl="1" indent="-342900">
              <a:buFont typeface="+mj-lt"/>
              <a:buAutoNum type="arabicPeriod"/>
              <a:defRPr/>
            </a:pPr>
            <a:r>
              <a:rPr lang="zh-CN" altLang="zh-CN" dirty="0" smtClean="0"/>
              <a:t>使用</a:t>
            </a:r>
            <a:r>
              <a:rPr lang="en-US" altLang="zh-CN" dirty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标签</a:t>
            </a:r>
            <a:r>
              <a:rPr lang="zh-CN" altLang="zh-CN" dirty="0"/>
              <a:t>进行页面</a:t>
            </a:r>
            <a:r>
              <a:rPr lang="zh-CN" altLang="zh-CN" dirty="0" smtClean="0"/>
              <a:t>布局</a:t>
            </a:r>
            <a:endParaRPr lang="en-US" altLang="zh-CN" dirty="0" smtClean="0"/>
          </a:p>
          <a:p>
            <a:pPr marL="607695" lvl="1" indent="-342900">
              <a:buFont typeface="+mj-lt"/>
              <a:buAutoNum type="arabicPeriod"/>
              <a:defRPr/>
            </a:pPr>
            <a:r>
              <a:rPr lang="zh-CN" altLang="zh-CN" dirty="0"/>
              <a:t>为第一个小圆点添加选中</a:t>
            </a:r>
            <a:r>
              <a:rPr lang="zh-CN" altLang="zh-CN" dirty="0" smtClean="0"/>
              <a:t>特效</a:t>
            </a:r>
            <a:endParaRPr lang="en-US" altLang="zh-CN" dirty="0" smtClean="0"/>
          </a:p>
          <a:p>
            <a:pPr marL="607695" lvl="1" indent="-342900">
              <a:buFont typeface="+mj-lt"/>
              <a:buAutoNum type="arabicPeriod"/>
              <a:defRPr/>
            </a:pPr>
            <a:r>
              <a:rPr lang="en-US" altLang="zh-CN" dirty="0"/>
              <a:t>CSS</a:t>
            </a:r>
            <a:r>
              <a:rPr lang="zh-CN" altLang="zh-CN" dirty="0"/>
              <a:t>设置鼠标指针悬浮，在小圆点时改变原点的背景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pPr marL="607695" lvl="1" indent="-342900">
              <a:buFont typeface="+mj-lt"/>
              <a:buAutoNum type="arabicPeriod"/>
              <a:defRPr/>
            </a:pPr>
            <a:r>
              <a:rPr lang="zh-CN" altLang="zh-CN" dirty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中，设置单击小圆点时</a:t>
            </a:r>
            <a:r>
              <a:rPr lang="zh-CN" altLang="zh-CN" dirty="0" smtClean="0"/>
              <a:t>移动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zh-CN" dirty="0" smtClean="0"/>
              <a:t>标签位置</a:t>
            </a: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0" y="2492999"/>
            <a:ext cx="2970530" cy="15284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2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开发计划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实现头部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                                     [50</a:t>
            </a:r>
            <a:r>
              <a:rPr lang="zh-CN" altLang="en-US" dirty="0"/>
              <a:t>分钟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实现“推广”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                              [20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实现“正在直播”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                       [35</a:t>
            </a:r>
            <a:r>
              <a:rPr lang="zh-CN" altLang="en-US" dirty="0" smtClean="0"/>
              <a:t>分钟</a:t>
            </a:r>
            <a:r>
              <a:rPr lang="en-US" altLang="zh-CN" dirty="0"/>
              <a:t>]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zh-CN" dirty="0"/>
              <a:t>实现“动画”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                              [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zh-CN" dirty="0"/>
              <a:t>实现“番剧”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                              [50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zh-CN" dirty="0"/>
          </a:p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zh-CN" dirty="0"/>
              <a:t>实现底部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                                     [20</a:t>
            </a:r>
            <a:r>
              <a:rPr lang="zh-CN" altLang="en-US" dirty="0"/>
              <a:t>分钟</a:t>
            </a:r>
            <a:r>
              <a:rPr lang="en-US" altLang="zh-CN" dirty="0"/>
              <a:t>]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</a:t>
            </a:r>
            <a:r>
              <a:rPr lang="zh-CN" altLang="zh-CN" dirty="0"/>
              <a:t>实现头部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3"/>
          </p:nvPr>
        </p:nvSpPr>
        <p:spPr>
          <a:xfrm>
            <a:off x="914400" y="1124744"/>
            <a:ext cx="7689600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zh-CN" dirty="0"/>
              <a:t>头部模块包含导航、轮播图和热门视频</a:t>
            </a:r>
            <a:r>
              <a:rPr lang="zh-CN" altLang="zh-CN" dirty="0" smtClean="0"/>
              <a:t>推荐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导航</a:t>
            </a:r>
            <a:endParaRPr lang="en-US" altLang="zh-CN" dirty="0" smtClean="0"/>
          </a:p>
          <a:p>
            <a:pPr lvl="3"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鼠标指针悬浮在导航条</a:t>
            </a:r>
            <a:r>
              <a:rPr lang="zh-CN" altLang="zh-CN" dirty="0" smtClean="0"/>
              <a:t>上时</a:t>
            </a:r>
            <a:r>
              <a:rPr lang="zh-CN" altLang="zh-CN" dirty="0"/>
              <a:t>，使用</a:t>
            </a:r>
            <a:r>
              <a:rPr lang="en-US" altLang="zh-CN" dirty="0"/>
              <a:t>CSS</a:t>
            </a:r>
            <a:r>
              <a:rPr lang="zh-CN" altLang="zh-CN" dirty="0"/>
              <a:t>设置</a:t>
            </a:r>
            <a:r>
              <a:rPr lang="en-US" altLang="zh-CN" dirty="0"/>
              <a:t>display</a:t>
            </a:r>
            <a:r>
              <a:rPr lang="zh-CN" altLang="zh-CN" dirty="0"/>
              <a:t>属性为</a:t>
            </a:r>
            <a:r>
              <a:rPr lang="en-US" altLang="zh-CN" dirty="0"/>
              <a:t>block</a:t>
            </a:r>
            <a:r>
              <a:rPr lang="zh-CN" altLang="zh-CN" dirty="0"/>
              <a:t>显示二级</a:t>
            </a:r>
            <a:r>
              <a:rPr lang="zh-CN" altLang="zh-CN" dirty="0" smtClean="0"/>
              <a:t>菜单</a:t>
            </a: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轮播图</a:t>
            </a:r>
            <a:endParaRPr lang="en-US" altLang="zh-CN" dirty="0" smtClean="0"/>
          </a:p>
          <a:p>
            <a:pPr lvl="3"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鼠标指针悬浮在轮播图下方小圆点时，改变</a:t>
            </a:r>
            <a:r>
              <a:rPr lang="zh-CN" altLang="zh-CN" dirty="0" smtClean="0"/>
              <a:t>圆点</a:t>
            </a:r>
            <a:r>
              <a:rPr lang="zh-CN" altLang="zh-CN" dirty="0"/>
              <a:t>背景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pPr lvl="3"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鼠标指针离开时，小圆点恢复初始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pPr lvl="3">
              <a:defRPr/>
            </a:pPr>
            <a:r>
              <a:rPr lang="zh-CN" altLang="zh-CN" dirty="0" smtClean="0"/>
              <a:t>使用</a:t>
            </a:r>
            <a:r>
              <a:rPr lang="en-US" altLang="zh-CN" dirty="0"/>
              <a:t>animate</a:t>
            </a:r>
            <a:r>
              <a:rPr lang="zh-CN" altLang="zh-CN" dirty="0"/>
              <a:t>动画实现图片</a:t>
            </a:r>
            <a:r>
              <a:rPr lang="zh-CN" altLang="zh-CN" dirty="0" smtClean="0"/>
              <a:t>移动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16" name="图片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69" y="2637000"/>
            <a:ext cx="6408000" cy="194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  <p:pic>
        <p:nvPicPr>
          <p:cNvPr id="12" name="图片 11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000" y="748931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3496014" y="6093000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solidFill>
                <a:srgbClr val="0B7DB2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9"/>
            <p:cNvSpPr txBox="1"/>
            <p:nvPr/>
          </p:nvSpPr>
          <p:spPr bwMode="auto">
            <a:xfrm>
              <a:off x="3975435" y="5187962"/>
              <a:ext cx="21948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03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cmpd="sng">
          <a:noFill/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 anchor="ctr"/>
      <a:lstStyle>
        <a:defPPr algn="ctr"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txDef>
      <a:spPr bwMode="auto">
        <a:noFill/>
        <a:effectLst/>
      </a:spPr>
      <a:bodyPr wrap="none">
        <a:spAutoFit/>
      </a:bodyPr>
      <a:lstStyle>
        <a:defPPr algn="ctr">
          <a:defRPr sz="1600" b="1" spc="300" dirty="0">
            <a:solidFill>
              <a:srgbClr val="FBFFFE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2105</Words>
  <Application>Microsoft Office PowerPoint</Application>
  <PresentationFormat>全屏显示(4:3)</PresentationFormat>
  <Paragraphs>369</Paragraphs>
  <Slides>33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预习检查</vt:lpstr>
      <vt:lpstr>训练的技能点</vt:lpstr>
      <vt:lpstr>任务描述</vt:lpstr>
      <vt:lpstr>问题分析1：整体开发思路</vt:lpstr>
      <vt:lpstr>难点分析1：鼠标悬浮导航显示二级菜单</vt:lpstr>
      <vt:lpstr>难点分析2：轮播图特效</vt:lpstr>
      <vt:lpstr>开发计划</vt:lpstr>
      <vt:lpstr>用例1：实现头部模块3-1</vt:lpstr>
      <vt:lpstr>用例1：实现头部模块3-2</vt:lpstr>
      <vt:lpstr>共性问题集中讲解</vt:lpstr>
      <vt:lpstr>用例1：实现头部模块3-3</vt:lpstr>
      <vt:lpstr>用例2：实现“推广”模块2-1</vt:lpstr>
      <vt:lpstr>共性问题集中讲解</vt:lpstr>
      <vt:lpstr>用例2：实现“推广”模块2-2</vt:lpstr>
      <vt:lpstr>用例3：实现“正在直播”模块3-1</vt:lpstr>
      <vt:lpstr>用例3：实现“正在直播”模块3-2</vt:lpstr>
      <vt:lpstr>共性问题集中讲解</vt:lpstr>
      <vt:lpstr>用例3：实现“正在直播”模块3-3</vt:lpstr>
      <vt:lpstr>用例4：实现“动画”模块3-1</vt:lpstr>
      <vt:lpstr>用例4：实现“动画”模块3-2</vt:lpstr>
      <vt:lpstr>共性问题集中讲解</vt:lpstr>
      <vt:lpstr>用例4：实现“动画”模块3-3</vt:lpstr>
      <vt:lpstr>用例5：实现“番剧”模块3-1</vt:lpstr>
      <vt:lpstr>用例5：实现“番剧”模块3-2</vt:lpstr>
      <vt:lpstr>共性问题集中讲解</vt:lpstr>
      <vt:lpstr>用例5：实现“番剧”模块3-3</vt:lpstr>
      <vt:lpstr>用例6：实现底部模块2-1</vt:lpstr>
      <vt:lpstr>共性问题集中讲解</vt:lpstr>
      <vt:lpstr>用例6：实现底部模块2-2</vt:lpstr>
      <vt:lpstr>项目总结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233</cp:revision>
  <dcterms:created xsi:type="dcterms:W3CDTF">2019-09-24T11:18:00Z</dcterms:created>
  <dcterms:modified xsi:type="dcterms:W3CDTF">2021-08-06T09:06:52Z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