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340" r:id="rId2"/>
    <p:sldId id="345" r:id="rId3"/>
    <p:sldId id="378" r:id="rId4"/>
    <p:sldId id="410" r:id="rId5"/>
    <p:sldId id="411" r:id="rId6"/>
    <p:sldId id="429" r:id="rId7"/>
    <p:sldId id="412" r:id="rId8"/>
    <p:sldId id="419" r:id="rId9"/>
    <p:sldId id="420" r:id="rId10"/>
    <p:sldId id="421" r:id="rId11"/>
    <p:sldId id="422" r:id="rId12"/>
    <p:sldId id="423" r:id="rId13"/>
    <p:sldId id="424" r:id="rId14"/>
    <p:sldId id="414" r:id="rId15"/>
    <p:sldId id="425" r:id="rId16"/>
    <p:sldId id="415" r:id="rId17"/>
    <p:sldId id="426" r:id="rId18"/>
    <p:sldId id="416" r:id="rId19"/>
    <p:sldId id="417" r:id="rId20"/>
    <p:sldId id="418" r:id="rId21"/>
    <p:sldId id="427" r:id="rId22"/>
    <p:sldId id="428" r:id="rId23"/>
    <p:sldId id="431" r:id="rId24"/>
    <p:sldId id="432" r:id="rId25"/>
    <p:sldId id="433" r:id="rId26"/>
    <p:sldId id="434" r:id="rId27"/>
    <p:sldId id="435" r:id="rId28"/>
    <p:sldId id="436" r:id="rId29"/>
    <p:sldId id="437" r:id="rId30"/>
    <p:sldId id="438" r:id="rId31"/>
    <p:sldId id="319" r:id="rId32"/>
    <p:sldId id="278" r:id="rId33"/>
  </p:sldIdLst>
  <p:sldSz cx="9144000" cy="5143500" type="screen16x9"/>
  <p:notesSz cx="6858000" cy="9144000"/>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9FC"/>
    <a:srgbClr val="FDE7EF"/>
    <a:srgbClr val="FBDDDE"/>
    <a:srgbClr val="E39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1" autoAdjust="0"/>
    <p:restoredTop sz="81250" autoAdjust="0"/>
  </p:normalViewPr>
  <p:slideViewPr>
    <p:cSldViewPr>
      <p:cViewPr varScale="1">
        <p:scale>
          <a:sx n="120" d="100"/>
          <a:sy n="120" d="100"/>
        </p:scale>
        <p:origin x="582"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extLst/>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extLst/>
          </a:lstStyle>
          <a:p>
            <a:fld id="{A8ADFD5B-A66C-449C-B6E8-FB716D07777D}" type="datetimeFigureOut">
              <a:rPr lang="zh-CN" altLang="en-US"/>
              <a:pPr/>
              <a:t>2017-03-12</a:t>
            </a:fld>
            <a:endParaRPr 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extLst/>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extLst/>
          </a:lstStyle>
          <a:p>
            <a:fld id="{CA5D3BF3-D352-46FC-8343-31F56E6730EA}" type="slidenum">
              <a:rPr/>
              <a:pPr/>
              <a:t>‹#›</a:t>
            </a:fld>
            <a:endParaRPr lang="zh-CN"/>
          </a:p>
        </p:txBody>
      </p:sp>
    </p:spTree>
    <p:extLst>
      <p:ext uri="{BB962C8B-B14F-4D97-AF65-F5344CB8AC3E}">
        <p14:creationId xmlns:p14="http://schemas.microsoft.com/office/powerpoint/2010/main" val="2286242440"/>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a:t>
            </a:fld>
            <a:endParaRPr lang="zh-CN" altLang="en-US"/>
          </a:p>
        </p:txBody>
      </p:sp>
    </p:spTree>
    <p:extLst>
      <p:ext uri="{BB962C8B-B14F-4D97-AF65-F5344CB8AC3E}">
        <p14:creationId xmlns:p14="http://schemas.microsoft.com/office/powerpoint/2010/main" val="27860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11</a:t>
            </a:fld>
            <a:endParaRPr lang="zh-CN" altLang="en-US"/>
          </a:p>
        </p:txBody>
      </p:sp>
    </p:spTree>
    <p:extLst>
      <p:ext uri="{BB962C8B-B14F-4D97-AF65-F5344CB8AC3E}">
        <p14:creationId xmlns:p14="http://schemas.microsoft.com/office/powerpoint/2010/main" val="4280017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12</a:t>
            </a:fld>
            <a:endParaRPr lang="zh-CN" altLang="en-US"/>
          </a:p>
        </p:txBody>
      </p:sp>
    </p:spTree>
    <p:extLst>
      <p:ext uri="{BB962C8B-B14F-4D97-AF65-F5344CB8AC3E}">
        <p14:creationId xmlns:p14="http://schemas.microsoft.com/office/powerpoint/2010/main" val="269105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13</a:t>
            </a:fld>
            <a:endParaRPr lang="zh-CN" altLang="en-US"/>
          </a:p>
        </p:txBody>
      </p:sp>
    </p:spTree>
    <p:extLst>
      <p:ext uri="{BB962C8B-B14F-4D97-AF65-F5344CB8AC3E}">
        <p14:creationId xmlns:p14="http://schemas.microsoft.com/office/powerpoint/2010/main" val="946493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14</a:t>
            </a:fld>
            <a:endParaRPr lang="zh-CN" altLang="en-US"/>
          </a:p>
        </p:txBody>
      </p:sp>
    </p:spTree>
    <p:extLst>
      <p:ext uri="{BB962C8B-B14F-4D97-AF65-F5344CB8AC3E}">
        <p14:creationId xmlns:p14="http://schemas.microsoft.com/office/powerpoint/2010/main" val="1601445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15</a:t>
            </a:fld>
            <a:endParaRPr lang="zh-CN" altLang="en-US"/>
          </a:p>
        </p:txBody>
      </p:sp>
    </p:spTree>
    <p:extLst>
      <p:ext uri="{BB962C8B-B14F-4D97-AF65-F5344CB8AC3E}">
        <p14:creationId xmlns:p14="http://schemas.microsoft.com/office/powerpoint/2010/main" val="3464854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16</a:t>
            </a:fld>
            <a:endParaRPr lang="zh-CN" altLang="en-US"/>
          </a:p>
        </p:txBody>
      </p:sp>
    </p:spTree>
    <p:extLst>
      <p:ext uri="{BB962C8B-B14F-4D97-AF65-F5344CB8AC3E}">
        <p14:creationId xmlns:p14="http://schemas.microsoft.com/office/powerpoint/2010/main" val="2486489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只有最后两个不正确</a:t>
            </a:r>
            <a:endParaRPr lang="en-US" altLang="zh-CN" dirty="0" smtClean="0"/>
          </a:p>
          <a:p>
            <a:pPr marL="228600" indent="-228600">
              <a:buAutoNum type="arabicPeriod"/>
            </a:pPr>
            <a:r>
              <a:rPr lang="zh-CN" altLang="en-US" dirty="0" smtClean="0"/>
              <a:t>没有参数，返回 </a:t>
            </a:r>
            <a:r>
              <a:rPr lang="en-US" altLang="zh-CN" dirty="0" smtClean="0"/>
              <a:t>void, </a:t>
            </a:r>
            <a:r>
              <a:rPr lang="zh-CN" altLang="en-US" dirty="0" smtClean="0"/>
              <a:t>它类似于： </a:t>
            </a:r>
            <a:r>
              <a:rPr lang="en-US" altLang="zh-CN" dirty="0" smtClean="0"/>
              <a:t>public void run() {}</a:t>
            </a:r>
          </a:p>
          <a:p>
            <a:pPr marL="228600" indent="-228600">
              <a:buAutoNum type="arabicPeriod"/>
            </a:pPr>
            <a:r>
              <a:rPr lang="zh-CN" altLang="en-US" dirty="0" smtClean="0"/>
              <a:t>没有参数，返回 </a:t>
            </a:r>
            <a:r>
              <a:rPr lang="en-US" altLang="zh-CN" dirty="0" smtClean="0"/>
              <a:t>String </a:t>
            </a:r>
            <a:r>
              <a:rPr lang="zh-CN" altLang="en-US" dirty="0" smtClean="0"/>
              <a:t>作为表达式</a:t>
            </a:r>
            <a:endParaRPr lang="en-US" altLang="zh-CN" dirty="0" smtClean="0"/>
          </a:p>
          <a:p>
            <a:pPr marL="228600" indent="-228600">
              <a:buAutoNum type="arabicPeriod"/>
            </a:pPr>
            <a:r>
              <a:rPr lang="zh-CN" altLang="en-US" dirty="0" smtClean="0"/>
              <a:t>没有参数，但返回 </a:t>
            </a:r>
            <a:r>
              <a:rPr lang="en-US" altLang="zh-CN" dirty="0" smtClean="0"/>
              <a:t>String  (</a:t>
            </a:r>
            <a:r>
              <a:rPr lang="zh-CN" altLang="en-US" dirty="0" smtClean="0"/>
              <a:t>显示返回</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Return </a:t>
            </a:r>
            <a:r>
              <a:rPr lang="zh-CN" altLang="en-US" dirty="0" smtClean="0"/>
              <a:t>已经是一个语句（不是表达式），加上 </a:t>
            </a:r>
            <a:r>
              <a:rPr lang="en-US" altLang="zh-CN" dirty="0" smtClean="0"/>
              <a:t>{}, </a:t>
            </a:r>
            <a:r>
              <a:rPr lang="zh-CN" altLang="en-US" dirty="0" smtClean="0"/>
              <a:t>变成： </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Integer </a:t>
            </a:r>
            <a:r>
              <a:rPr lang="en-US" altLang="zh-CN" sz="1200" dirty="0" err="1" smtClean="0">
                <a:latin typeface="微软雅黑" panose="020B0503020204020204" pitchFamily="34" charset="-122"/>
                <a:ea typeface="微软雅黑" panose="020B0503020204020204" pitchFamily="34" charset="-122"/>
              </a:rPr>
              <a:t>i</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-&gt; </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return “</a:t>
            </a:r>
            <a:r>
              <a:rPr lang="zh-CN" altLang="en-US" sz="1200" dirty="0" smtClean="0">
                <a:latin typeface="微软雅黑" panose="020B0503020204020204" pitchFamily="34" charset="-122"/>
                <a:ea typeface="微软雅黑" panose="020B0503020204020204" pitchFamily="34" charset="-122"/>
              </a:rPr>
              <a:t>我是帅锅</a:t>
            </a:r>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i</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微软雅黑" panose="020B0503020204020204" pitchFamily="34" charset="-122"/>
                <a:ea typeface="微软雅黑" panose="020B0503020204020204" pitchFamily="34" charset="-122"/>
              </a:rPr>
              <a:t>返回是一个表达式，不是一个语句，可去掉 ｛｝ 或 显示的加上</a:t>
            </a:r>
            <a:endParaRPr lang="en-US" altLang="zh-CN" sz="1200" dirty="0" smtClean="0">
              <a:latin typeface="微软雅黑" panose="020B0503020204020204" pitchFamily="34" charset="-122"/>
              <a:ea typeface="微软雅黑" panose="020B0503020204020204" pitchFamily="34" charset="-122"/>
            </a:endParaRPr>
          </a:p>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17</a:t>
            </a:fld>
            <a:endParaRPr lang="zh-CN" altLang="en-US"/>
          </a:p>
        </p:txBody>
      </p:sp>
    </p:spTree>
    <p:extLst>
      <p:ext uri="{BB962C8B-B14F-4D97-AF65-F5344CB8AC3E}">
        <p14:creationId xmlns:p14="http://schemas.microsoft.com/office/powerpoint/2010/main" val="1824663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18</a:t>
            </a:fld>
            <a:endParaRPr lang="zh-CN" altLang="en-US"/>
          </a:p>
        </p:txBody>
      </p:sp>
    </p:spTree>
    <p:extLst>
      <p:ext uri="{BB962C8B-B14F-4D97-AF65-F5344CB8AC3E}">
        <p14:creationId xmlns:p14="http://schemas.microsoft.com/office/powerpoint/2010/main" val="1268277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19</a:t>
            </a:fld>
            <a:endParaRPr lang="zh-CN" altLang="en-US"/>
          </a:p>
        </p:txBody>
      </p:sp>
    </p:spTree>
    <p:extLst>
      <p:ext uri="{BB962C8B-B14F-4D97-AF65-F5344CB8AC3E}">
        <p14:creationId xmlns:p14="http://schemas.microsoft.com/office/powerpoint/2010/main" val="683296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20</a:t>
            </a:fld>
            <a:endParaRPr lang="zh-CN" altLang="en-US"/>
          </a:p>
        </p:txBody>
      </p:sp>
    </p:spTree>
    <p:extLst>
      <p:ext uri="{BB962C8B-B14F-4D97-AF65-F5344CB8AC3E}">
        <p14:creationId xmlns:p14="http://schemas.microsoft.com/office/powerpoint/2010/main" val="399184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a:t>
            </a:fld>
            <a:endParaRPr lang="zh-CN" altLang="en-US"/>
          </a:p>
        </p:txBody>
      </p:sp>
    </p:spTree>
    <p:extLst>
      <p:ext uri="{BB962C8B-B14F-4D97-AF65-F5344CB8AC3E}">
        <p14:creationId xmlns:p14="http://schemas.microsoft.com/office/powerpoint/2010/main" val="18834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21</a:t>
            </a:fld>
            <a:endParaRPr lang="zh-CN" altLang="en-US"/>
          </a:p>
        </p:txBody>
      </p:sp>
    </p:spTree>
    <p:extLst>
      <p:ext uri="{BB962C8B-B14F-4D97-AF65-F5344CB8AC3E}">
        <p14:creationId xmlns:p14="http://schemas.microsoft.com/office/powerpoint/2010/main" val="268285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22</a:t>
            </a:fld>
            <a:endParaRPr lang="zh-CN" altLang="en-US"/>
          </a:p>
        </p:txBody>
      </p:sp>
    </p:spTree>
    <p:extLst>
      <p:ext uri="{BB962C8B-B14F-4D97-AF65-F5344CB8AC3E}">
        <p14:creationId xmlns:p14="http://schemas.microsoft.com/office/powerpoint/2010/main" val="122546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23</a:t>
            </a:fld>
            <a:endParaRPr lang="zh-CN" altLang="en-US"/>
          </a:p>
        </p:txBody>
      </p:sp>
    </p:spTree>
    <p:extLst>
      <p:ext uri="{BB962C8B-B14F-4D97-AF65-F5344CB8AC3E}">
        <p14:creationId xmlns:p14="http://schemas.microsoft.com/office/powerpoint/2010/main" val="2288913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24</a:t>
            </a:fld>
            <a:endParaRPr lang="zh-CN" altLang="en-US"/>
          </a:p>
        </p:txBody>
      </p:sp>
    </p:spTree>
    <p:extLst>
      <p:ext uri="{BB962C8B-B14F-4D97-AF65-F5344CB8AC3E}">
        <p14:creationId xmlns:p14="http://schemas.microsoft.com/office/powerpoint/2010/main" val="1452943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25</a:t>
            </a:fld>
            <a:endParaRPr lang="zh-CN" altLang="en-US"/>
          </a:p>
        </p:txBody>
      </p:sp>
    </p:spTree>
    <p:extLst>
      <p:ext uri="{BB962C8B-B14F-4D97-AF65-F5344CB8AC3E}">
        <p14:creationId xmlns:p14="http://schemas.microsoft.com/office/powerpoint/2010/main" val="2052971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策略模式</a:t>
            </a:r>
            <a:r>
              <a:rPr lang="en-US" altLang="zh-CN" sz="1200" b="0" i="0" kern="1200" dirty="0" smtClean="0">
                <a:solidFill>
                  <a:schemeClr val="tx1"/>
                </a:solidFill>
                <a:effectLst/>
                <a:latin typeface="+mn-lt"/>
                <a:ea typeface="+mn-ea"/>
                <a:cs typeface="+mn-cs"/>
              </a:rPr>
              <a:t>(strategy pattern): </a:t>
            </a:r>
            <a:r>
              <a:rPr lang="zh-CN" altLang="en-US" sz="1200" b="0" i="0" kern="1200" dirty="0" smtClean="0">
                <a:solidFill>
                  <a:schemeClr val="tx1"/>
                </a:solidFill>
                <a:effectLst/>
                <a:latin typeface="+mn-lt"/>
                <a:ea typeface="+mn-ea"/>
                <a:cs typeface="+mn-cs"/>
              </a:rPr>
              <a:t>定义了算法族</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分别封闭起来</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让它们之间可以互相替换</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此模式让算法的变化独立于使用算法的客户</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26</a:t>
            </a:fld>
            <a:endParaRPr lang="zh-CN" altLang="en-US"/>
          </a:p>
        </p:txBody>
      </p:sp>
    </p:spTree>
    <p:extLst>
      <p:ext uri="{BB962C8B-B14F-4D97-AF65-F5344CB8AC3E}">
        <p14:creationId xmlns:p14="http://schemas.microsoft.com/office/powerpoint/2010/main" val="2493218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模板方法模式</a:t>
            </a:r>
            <a:r>
              <a:rPr lang="en-US" altLang="zh-CN" sz="1200" b="0" i="0" kern="1200" dirty="0" smtClean="0">
                <a:solidFill>
                  <a:schemeClr val="tx1"/>
                </a:solidFill>
                <a:effectLst/>
                <a:latin typeface="+mn-lt"/>
                <a:ea typeface="+mn-ea"/>
                <a:cs typeface="+mn-cs"/>
              </a:rPr>
              <a:t>(Template pattern): </a:t>
            </a:r>
            <a:r>
              <a:rPr lang="zh-CN" altLang="en-US" sz="1200" b="0" i="0" kern="1200" dirty="0" smtClean="0">
                <a:solidFill>
                  <a:schemeClr val="tx1"/>
                </a:solidFill>
                <a:effectLst/>
                <a:latin typeface="+mn-lt"/>
                <a:ea typeface="+mn-ea"/>
                <a:cs typeface="+mn-cs"/>
              </a:rPr>
              <a:t>在一个方法中定义一个算法的骨架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而将一些步骤延迟到子类中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模板方法使得子类可以在不改变算法结构的情况下</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重新定义算法中的某些步骤</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27</a:t>
            </a:fld>
            <a:endParaRPr lang="zh-CN" altLang="en-US"/>
          </a:p>
        </p:txBody>
      </p:sp>
    </p:spTree>
    <p:extLst>
      <p:ext uri="{BB962C8B-B14F-4D97-AF65-F5344CB8AC3E}">
        <p14:creationId xmlns:p14="http://schemas.microsoft.com/office/powerpoint/2010/main" val="2951609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观察者模式</a:t>
            </a:r>
            <a:r>
              <a:rPr lang="en-US" altLang="zh-CN" sz="1200" b="0" i="0" kern="1200" dirty="0" smtClean="0">
                <a:solidFill>
                  <a:schemeClr val="tx1"/>
                </a:solidFill>
                <a:effectLst/>
                <a:latin typeface="+mn-lt"/>
                <a:ea typeface="+mn-ea"/>
                <a:cs typeface="+mn-cs"/>
              </a:rPr>
              <a:t>(observer pattern): </a:t>
            </a:r>
            <a:r>
              <a:rPr lang="zh-CN" altLang="en-US" sz="1200" b="0" i="0" kern="1200" dirty="0" smtClean="0">
                <a:solidFill>
                  <a:schemeClr val="tx1"/>
                </a:solidFill>
                <a:effectLst/>
                <a:latin typeface="+mn-lt"/>
                <a:ea typeface="+mn-ea"/>
                <a:cs typeface="+mn-cs"/>
              </a:rPr>
              <a:t>在对象之间定义一对多的依赖</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这样一来</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当一个对象改变状态</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依赖它的对象都会收到通知</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并自动更新</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28</a:t>
            </a:fld>
            <a:endParaRPr lang="zh-CN" altLang="en-US"/>
          </a:p>
        </p:txBody>
      </p:sp>
    </p:spTree>
    <p:extLst>
      <p:ext uri="{BB962C8B-B14F-4D97-AF65-F5344CB8AC3E}">
        <p14:creationId xmlns:p14="http://schemas.microsoft.com/office/powerpoint/2010/main" val="56265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责任链模式</a:t>
            </a:r>
            <a:r>
              <a:rPr lang="en-US" altLang="zh-CN" sz="1200" b="0" i="0" kern="1200" dirty="0" smtClean="0">
                <a:solidFill>
                  <a:schemeClr val="tx1"/>
                </a:solidFill>
                <a:effectLst/>
                <a:latin typeface="+mn-lt"/>
                <a:ea typeface="+mn-ea"/>
                <a:cs typeface="+mn-cs"/>
              </a:rPr>
              <a:t>(Chain of responsibility pattern): </a:t>
            </a:r>
            <a:r>
              <a:rPr lang="zh-CN" altLang="en-US" sz="1200" b="0" i="0" kern="1200" dirty="0" smtClean="0">
                <a:solidFill>
                  <a:schemeClr val="tx1"/>
                </a:solidFill>
                <a:effectLst/>
                <a:latin typeface="+mn-lt"/>
                <a:ea typeface="+mn-ea"/>
                <a:cs typeface="+mn-cs"/>
              </a:rPr>
              <a:t>通过责任链模式</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你可以为某个请求创建一个对象链</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每个对象依序检查此请求并对其进行处理或者将它传给链中的下一个对象</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29</a:t>
            </a:fld>
            <a:endParaRPr lang="zh-CN" altLang="en-US"/>
          </a:p>
        </p:txBody>
      </p:sp>
    </p:spTree>
    <p:extLst>
      <p:ext uri="{BB962C8B-B14F-4D97-AF65-F5344CB8AC3E}">
        <p14:creationId xmlns:p14="http://schemas.microsoft.com/office/powerpoint/2010/main" val="1611251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工厂模式</a:t>
            </a:r>
            <a:r>
              <a:rPr lang="en-US" altLang="zh-CN" sz="1200" b="0" i="0" kern="1200" dirty="0" smtClean="0">
                <a:solidFill>
                  <a:schemeClr val="tx1"/>
                </a:solidFill>
                <a:effectLst/>
                <a:latin typeface="+mn-lt"/>
                <a:ea typeface="+mn-ea"/>
                <a:cs typeface="+mn-cs"/>
              </a:rPr>
              <a:t>(factory method pattern): </a:t>
            </a:r>
            <a:r>
              <a:rPr lang="zh-CN" altLang="en-US" sz="1200" b="0" i="0" kern="1200" dirty="0" smtClean="0">
                <a:solidFill>
                  <a:schemeClr val="tx1"/>
                </a:solidFill>
                <a:effectLst/>
                <a:latin typeface="+mn-lt"/>
                <a:ea typeface="+mn-ea"/>
                <a:cs typeface="+mn-cs"/>
              </a:rPr>
              <a:t>定义了一个创建对象的接口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但由子类决定要实例化的类是哪一个</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工厂方法让类把实例化推迟到子类</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30</a:t>
            </a:fld>
            <a:endParaRPr lang="zh-CN" altLang="en-US"/>
          </a:p>
        </p:txBody>
      </p:sp>
    </p:spTree>
    <p:extLst>
      <p:ext uri="{BB962C8B-B14F-4D97-AF65-F5344CB8AC3E}">
        <p14:creationId xmlns:p14="http://schemas.microsoft.com/office/powerpoint/2010/main" val="3782919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a:t>
            </a:fld>
            <a:endParaRPr lang="zh-CN" altLang="en-US"/>
          </a:p>
        </p:txBody>
      </p:sp>
    </p:spTree>
    <p:extLst>
      <p:ext uri="{BB962C8B-B14F-4D97-AF65-F5344CB8AC3E}">
        <p14:creationId xmlns:p14="http://schemas.microsoft.com/office/powerpoint/2010/main" val="394390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5</a:t>
            </a:fld>
            <a:endParaRPr lang="zh-CN" altLang="en-US"/>
          </a:p>
        </p:txBody>
      </p:sp>
    </p:spTree>
    <p:extLst>
      <p:ext uri="{BB962C8B-B14F-4D97-AF65-F5344CB8AC3E}">
        <p14:creationId xmlns:p14="http://schemas.microsoft.com/office/powerpoint/2010/main" val="2879192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6</a:t>
            </a:fld>
            <a:endParaRPr lang="zh-CN" altLang="en-US"/>
          </a:p>
        </p:txBody>
      </p:sp>
    </p:spTree>
    <p:extLst>
      <p:ext uri="{BB962C8B-B14F-4D97-AF65-F5344CB8AC3E}">
        <p14:creationId xmlns:p14="http://schemas.microsoft.com/office/powerpoint/2010/main" val="300302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7</a:t>
            </a:fld>
            <a:endParaRPr lang="zh-CN" altLang="en-US"/>
          </a:p>
        </p:txBody>
      </p:sp>
    </p:spTree>
    <p:extLst>
      <p:ext uri="{BB962C8B-B14F-4D97-AF65-F5344CB8AC3E}">
        <p14:creationId xmlns:p14="http://schemas.microsoft.com/office/powerpoint/2010/main" val="75711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8</a:t>
            </a:fld>
            <a:endParaRPr lang="zh-CN" altLang="en-US"/>
          </a:p>
        </p:txBody>
      </p:sp>
    </p:spTree>
    <p:extLst>
      <p:ext uri="{BB962C8B-B14F-4D97-AF65-F5344CB8AC3E}">
        <p14:creationId xmlns:p14="http://schemas.microsoft.com/office/powerpoint/2010/main" val="7694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9</a:t>
            </a:fld>
            <a:endParaRPr lang="zh-CN" altLang="en-US"/>
          </a:p>
        </p:txBody>
      </p:sp>
    </p:spTree>
    <p:extLst>
      <p:ext uri="{BB962C8B-B14F-4D97-AF65-F5344CB8AC3E}">
        <p14:creationId xmlns:p14="http://schemas.microsoft.com/office/powerpoint/2010/main" val="82969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10</a:t>
            </a:fld>
            <a:endParaRPr lang="zh-CN" altLang="en-US"/>
          </a:p>
        </p:txBody>
      </p:sp>
    </p:spTree>
    <p:extLst>
      <p:ext uri="{BB962C8B-B14F-4D97-AF65-F5344CB8AC3E}">
        <p14:creationId xmlns:p14="http://schemas.microsoft.com/office/powerpoint/2010/main" val="3528442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zh-CN"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zh-CN" altLang="en-US" smtClean="0"/>
              <a:t>单击此处编辑母版副标题样式</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zh-CN" sz="2000">
                <a:solidFill>
                  <a:srgbClr val="FFFFFF"/>
                </a:solidFill>
              </a:defRPr>
            </a:lvl1pPr>
            <a:extLst/>
          </a:lstStyle>
          <a:p>
            <a:pPr algn="ctr"/>
            <a:fld id="{047E157E-8DCB-4F70-A0AF-5EB586A91DD4}" type="datetime1">
              <a:rPr kumimoji="0" lang="en-US" altLang="zh-CN">
                <a:solidFill>
                  <a:srgbClr val="FFFFFF"/>
                </a:solidFill>
              </a:rPr>
              <a:pPr algn="ctr"/>
              <a:t>3/12/2017</a:t>
            </a:fld>
            <a:endParaRPr kumimoji="0" lang="zh-CN"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zh-CN">
                <a:solidFill>
                  <a:schemeClr val="tx2"/>
                </a:solidFill>
              </a:defRPr>
            </a:lvl1pPr>
            <a:extLst/>
          </a:lstStyle>
          <a:p>
            <a:pPr algn="r"/>
            <a:endParaRPr kumimoji="0" lang="zh-CN">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zh-CN">
                <a:solidFill>
                  <a:schemeClr val="tx2"/>
                </a:solidFill>
              </a:defRPr>
            </a:lvl1pPr>
            <a:extLst/>
          </a:lstStyle>
          <a:p>
            <a:fld id="{8F82E0A0-C266-4798-8C8F-B9F91E9DA37E}" type="slidenum">
              <a:rPr kumimoji="0" lang="zh-CN">
                <a:solidFill>
                  <a:schemeClr val="tx2"/>
                </a:solidFill>
              </a:rPr>
              <a:pPr/>
              <a:t>‹#›</a:t>
            </a:fld>
            <a:endParaRPr kumimoji="0" lang="zh-CN">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zh-CN" cap="all" baseline="0"/>
            </a:lvl1pPr>
            <a:extLst/>
          </a:lstStyle>
          <a:p>
            <a:pPr eaLnBrk="1" latinLnBrk="0" hangingPunct="1"/>
            <a:r>
              <a:rPr lang="zh-CN" altLang="en-US" smtClean="0"/>
              <a:t>单击此处编辑母版标题样式</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3" name="Rectangle 2"/>
          <p:cNvSpPr>
            <a:spLocks noGrp="1"/>
          </p:cNvSpPr>
          <p:nvPr>
            <p:ph type="dt" sz="half" idx="10"/>
          </p:nvPr>
        </p:nvSpPr>
        <p:spPr/>
        <p:txBody>
          <a:bodyPr/>
          <a:lstStyle>
            <a:extLst/>
          </a:lstStyle>
          <a:p>
            <a:fld id="{E4606EA6-EFEA-4C30-9264-4F9291A5780D}" type="datetime1">
              <a:rPr lang="zh-CN" altLang="en-US"/>
              <a:pPr/>
              <a:t>2017-03-12</a:t>
            </a:fld>
            <a:endParaRPr kumimoji="0" lang="zh-CN"/>
          </a:p>
        </p:txBody>
      </p:sp>
      <p:sp>
        <p:nvSpPr>
          <p:cNvPr id="4" name="Rectangle 3"/>
          <p:cNvSpPr>
            <a:spLocks noGrp="1"/>
          </p:cNvSpPr>
          <p:nvPr>
            <p:ph type="ftr" sz="quarter" idx="11"/>
          </p:nvPr>
        </p:nvSpPr>
        <p:spPr/>
        <p:txBody>
          <a:bodyPr/>
          <a:lstStyle>
            <a:extLst/>
          </a:lstStyle>
          <a:p>
            <a:endParaRPr kumimoji="0" lang="zh-CN"/>
          </a:p>
        </p:txBody>
      </p:sp>
      <p:sp>
        <p:nvSpPr>
          <p:cNvPr id="5" name="Rectangle 4"/>
          <p:cNvSpPr>
            <a:spLocks noGrp="1"/>
          </p:cNvSpPr>
          <p:nvPr>
            <p:ph type="sldNum" sz="quarter" idx="12"/>
          </p:nvPr>
        </p:nvSpPr>
        <p:spPr/>
        <p:txBody>
          <a:bodyPr/>
          <a:lstStyle>
            <a:extLst/>
          </a:lstStyle>
          <a:p>
            <a:pPr algn="ctr"/>
            <a:fld id="{8F82E0A0-C266-4798-8C8F-B9F91E9DA37E}" type="slidenum">
              <a:rPr kumimoji="0" lang="zh-CN" sz="1400" b="1">
                <a:solidFill>
                  <a:srgbClr val="FFFFFF"/>
                </a:solidFill>
              </a:rPr>
              <a:pPr algn="ctr"/>
              <a:t>‹#›</a:t>
            </a:fld>
            <a:endParaRPr kumimoji="0" lang="zh-CN"/>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zh-CN" sz="28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extLst/>
          </a:lstStyle>
          <a:p>
            <a:pPr lvl="0" eaLnBrk="1" latinLnBrk="0" hangingPunct="1"/>
            <a:r>
              <a:rPr lang="zh-CN" altLang="en-US" smtClean="0"/>
              <a:t>单击此处编辑母版文本样式</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zh-CN" sz="4400" b="0" cap="none">
                <a:solidFill>
                  <a:srgbClr val="FFFFFF"/>
                </a:solidFill>
              </a:defRPr>
            </a:lvl1pPr>
            <a:extLst/>
          </a:lstStyle>
          <a:p>
            <a:r>
              <a:rPr kumimoji="0" lang="zh-CN"/>
              <a:t>单击此处编辑母版标题样式</a:t>
            </a:r>
          </a:p>
        </p:txBody>
      </p:sp>
      <p:sp>
        <p:nvSpPr>
          <p:cNvPr id="12" name="Date Placeholder 11"/>
          <p:cNvSpPr>
            <a:spLocks noGrp="1"/>
          </p:cNvSpPr>
          <p:nvPr>
            <p:ph type="dt" sz="half" idx="10"/>
          </p:nvPr>
        </p:nvSpPr>
        <p:spPr/>
        <p:txBody>
          <a:bodyPr/>
          <a:lstStyle>
            <a:extLst/>
          </a:lstStyle>
          <a:p>
            <a:fld id="{6FCF9F07-3BC7-4570-B054-79111B0A380C}" type="datetime1">
              <a:rPr lang="zh-CN" altLang="en-US"/>
              <a:pPr/>
              <a:t>2017-03-12</a:t>
            </a:fld>
            <a:endParaRPr kumimoji="0" lang="zh-CN"/>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zh-CN" sz="2400">
                <a:solidFill>
                  <a:srgbClr val="FFFFFF"/>
                </a:solidFill>
              </a:defRPr>
            </a:lvl1pPr>
            <a:extLst/>
          </a:lstStyle>
          <a:p>
            <a:pPr algn="ctr"/>
            <a:fld id="{8F82E0A0-C266-4798-8C8F-B9F91E9DA37E}" type="slidenum">
              <a:rPr kumimoji="0" lang="zh-CN" sz="2400" b="1">
                <a:solidFill>
                  <a:srgbClr val="FFFFFF"/>
                </a:solidFill>
              </a:rPr>
              <a:pPr algn="ctr"/>
              <a:t>‹#›</a:t>
            </a:fld>
            <a:endParaRPr kumimoji="0" lang="zh-CN"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8" name="Date Placeholder 7"/>
          <p:cNvSpPr>
            <a:spLocks noGrp="1"/>
          </p:cNvSpPr>
          <p:nvPr>
            <p:ph type="dt" sz="half" idx="15"/>
          </p:nvPr>
        </p:nvSpPr>
        <p:spPr/>
        <p:txBody>
          <a:bodyPr rtlCol="0"/>
          <a:lstStyle>
            <a:extLst/>
          </a:lstStyle>
          <a:p>
            <a:fld id="{E4606EA6-EFEA-4C30-9264-4F9291A5780D}" type="datetime1">
              <a:rPr lang="zh-CN" altLang="en-US"/>
              <a:pPr/>
              <a:t>2017-03-12</a:t>
            </a:fld>
            <a:endParaRPr kumimoji="0" lang="zh-CN"/>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zh-CN" sz="1400" b="1">
                <a:solidFill>
                  <a:srgbClr val="FFFFFF"/>
                </a:solidFill>
              </a:rPr>
              <a:pPr algn="ctr"/>
              <a:t>‹#›</a:t>
            </a:fld>
            <a:endParaRPr kumimoji="0" lang="zh-CN"/>
          </a:p>
        </p:txBody>
      </p:sp>
      <p:sp>
        <p:nvSpPr>
          <p:cNvPr id="12" name="Footer Placeholder 11"/>
          <p:cNvSpPr>
            <a:spLocks noGrp="1"/>
          </p:cNvSpPr>
          <p:nvPr>
            <p:ph type="ftr" sz="quarter" idx="17"/>
          </p:nvPr>
        </p:nvSpPr>
        <p:spPr/>
        <p:txBody>
          <a:bodyPr rtlCol="0"/>
          <a:lstStyle>
            <a:extLst/>
          </a:lstStyle>
          <a:p>
            <a:endParaRPr kumimoji="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zh-CN"/>
            </a:lvl1pPr>
            <a:extLst/>
          </a:lstStyle>
          <a:p>
            <a:pPr eaLnBrk="1" latinLnBrk="0" hangingPunct="1"/>
            <a:r>
              <a:rPr lang="zh-CN" altLang="en-US" smtClean="0"/>
              <a:t>单击此处编辑母版标题样式</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0" name="Date Placeholder 9"/>
          <p:cNvSpPr>
            <a:spLocks noGrp="1"/>
          </p:cNvSpPr>
          <p:nvPr>
            <p:ph type="dt" sz="half" idx="15"/>
          </p:nvPr>
        </p:nvSpPr>
        <p:spPr/>
        <p:txBody>
          <a:bodyPr rtlCol="0"/>
          <a:lstStyle>
            <a:extLst/>
          </a:lstStyle>
          <a:p>
            <a:fld id="{E4606EA6-EFEA-4C30-9264-4F9291A5780D}" type="datetime1">
              <a:rPr lang="zh-CN" altLang="en-US"/>
              <a:pPr/>
              <a:t>2017-03-12</a:t>
            </a:fld>
            <a:endParaRPr kumimoji="0" lang="zh-CN"/>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zh-CN" sz="1400" b="1">
                <a:solidFill>
                  <a:srgbClr val="FFFFFF"/>
                </a:solidFill>
              </a:rPr>
              <a:pPr algn="ctr"/>
              <a:t>‹#›</a:t>
            </a:fld>
            <a:endParaRPr kumimoji="0" lang="zh-CN"/>
          </a:p>
        </p:txBody>
      </p:sp>
      <p:sp>
        <p:nvSpPr>
          <p:cNvPr id="14" name="Footer Placeholder 13"/>
          <p:cNvSpPr>
            <a:spLocks noGrp="1"/>
          </p:cNvSpPr>
          <p:nvPr>
            <p:ph type="ftr" sz="quarter" idx="17"/>
          </p:nvPr>
        </p:nvSpPr>
        <p:spPr/>
        <p:txBody>
          <a:bodyPr rtlCol="0"/>
          <a:lstStyle>
            <a:extLst/>
          </a:lstStyle>
          <a:p>
            <a:endParaRPr kumimoji="0" lang="zh-CN"/>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zh-CN" sz="2000" b="1">
                <a:solidFill>
                  <a:srgbClr val="FFFFFF"/>
                </a:solidFill>
              </a:defRPr>
            </a:lvl1pPr>
            <a:extLst/>
          </a:lstStyle>
          <a:p>
            <a:pPr lvl="0" eaLnBrk="1" latinLnBrk="0" hangingPunct="1"/>
            <a:r>
              <a:rPr lang="zh-CN" altLang="en-US" smtClean="0"/>
              <a:t>单击此处编辑母版文本样式</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zh-CN" sz="2000" b="1">
                <a:solidFill>
                  <a:srgbClr val="FFFFFF"/>
                </a:solidFill>
              </a:defRPr>
            </a:lvl1pPr>
            <a:extLst/>
          </a:lstStyle>
          <a:p>
            <a:pPr lvl="0" eaLnBrk="1" latinLnBrk="0" hangingPunct="1"/>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extLst/>
          </a:lstStyle>
          <a:p>
            <a:fld id="{6DFADB5D-B7A0-47E3-AD2D-B1A6F8614213}" type="datetime1">
              <a:rPr lang="zh-CN" altLang="en-US"/>
              <a:pPr/>
              <a:t>2017-03-12</a:t>
            </a:fld>
            <a:endParaRPr kumimoji="0" lang="zh-CN"/>
          </a:p>
        </p:txBody>
      </p:sp>
      <p:sp>
        <p:nvSpPr>
          <p:cNvPr id="4" name="Footer Placeholder 3"/>
          <p:cNvSpPr>
            <a:spLocks noGrp="1"/>
          </p:cNvSpPr>
          <p:nvPr>
            <p:ph type="ftr" sz="quarter" idx="11"/>
          </p:nvPr>
        </p:nvSpPr>
        <p:spPr/>
        <p:txBody>
          <a:bodyPr/>
          <a:lstStyle>
            <a:extLst/>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rgbClr val="FFFFFF"/>
                </a:solidFill>
              </a:defRPr>
            </a:lvl1pPr>
            <a:extLst/>
          </a:lstStyle>
          <a:p>
            <a:fld id="{A3F7CB7D-F184-43C7-B6FD-03D728E1BBFF}" type="slidenum">
              <a:rPr kumimoji="0" lang="zh-CN">
                <a:solidFill>
                  <a:srgbClr val="FFFFFF"/>
                </a:solidFill>
              </a:rPr>
              <a:pPr/>
              <a:t>‹#›</a:t>
            </a:fld>
            <a:endParaRPr kumimoji="0"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zh-CN" altLang="en-US"/>
              <a:pPr/>
              <a:t>2017-03-12</a:t>
            </a:fld>
            <a:endParaRPr kumimoji="0" lang="zh-CN"/>
          </a:p>
        </p:txBody>
      </p:sp>
      <p:sp>
        <p:nvSpPr>
          <p:cNvPr id="3" name="Footer Placeholder 2"/>
          <p:cNvSpPr>
            <a:spLocks noGrp="1"/>
          </p:cNvSpPr>
          <p:nvPr>
            <p:ph type="ftr" sz="quarter" idx="11"/>
          </p:nvPr>
        </p:nvSpPr>
        <p:spPr/>
        <p:txBody>
          <a:bodyPr/>
          <a:lstStyle>
            <a:extLst/>
          </a:lstStyle>
          <a:p>
            <a:endParaRPr kumimoji="0" lang="zh-CN"/>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zh-CN">
                <a:solidFill>
                  <a:schemeClr val="tx2"/>
                </a:solidFill>
              </a:defRPr>
            </a:lvl1pPr>
            <a:extLst/>
          </a:lstStyle>
          <a:p>
            <a:fld id="{A3F7CB7D-F184-43C7-B6FD-03D728E1BBFF}" type="slidenum">
              <a:rPr kumimoji="0" lang="zh-CN">
                <a:solidFill>
                  <a:schemeClr val="tx2"/>
                </a:solidFill>
              </a:rPr>
              <a:pPr/>
              <a:t>‹#›</a:t>
            </a:fld>
            <a:endParaRPr kumimoji="0"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zh-CN" sz="4200" b="0"/>
            </a:lvl1pPr>
            <a:extLst/>
          </a:lstStyle>
          <a:p>
            <a:pPr eaLnBrk="1" latinLnBrk="0" hangingPunct="1"/>
            <a:r>
              <a:rPr lang="zh-CN" altLang="en-US" smtClean="0"/>
              <a:t>单击此处编辑母版标题样式</a:t>
            </a:r>
            <a:endParaRPr/>
          </a:p>
        </p:txBody>
      </p:sp>
      <p:sp>
        <p:nvSpPr>
          <p:cNvPr id="5" name="Date Placeholder 4"/>
          <p:cNvSpPr>
            <a:spLocks noGrp="1"/>
          </p:cNvSpPr>
          <p:nvPr>
            <p:ph type="dt" sz="half" idx="10"/>
          </p:nvPr>
        </p:nvSpPr>
        <p:spPr/>
        <p:txBody>
          <a:bodyPr/>
          <a:lstStyle>
            <a:extLst/>
          </a:lstStyle>
          <a:p>
            <a:fld id="{F49A8198-4617-485E-9585-4840B69DBBA6}" type="datetime1">
              <a:rPr lang="zh-CN" altLang="en-US"/>
              <a:pPr/>
              <a:t>2017-03-12</a:t>
            </a:fld>
            <a:endParaRPr kumimoji="0" lang="zh-CN"/>
          </a:p>
        </p:txBody>
      </p:sp>
      <p:sp>
        <p:nvSpPr>
          <p:cNvPr id="6" name="Footer Placeholder 5"/>
          <p:cNvSpPr>
            <a:spLocks noGrp="1"/>
          </p:cNvSpPr>
          <p:nvPr>
            <p:ph type="ftr" sz="quarter" idx="11"/>
          </p:nvPr>
        </p:nvSpPr>
        <p:spPr/>
        <p:txBody>
          <a:bodyPr/>
          <a:lstStyle>
            <a:extLst/>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rgbClr val="FFFFFF"/>
                </a:solidFill>
              </a:defRPr>
            </a:lvl1pPr>
            <a:extLst/>
          </a:lstStyle>
          <a:p>
            <a:fld id="{A3F7CB7D-F184-43C7-B6FD-03D728E1BBFF}" type="slidenum">
              <a:rPr kumimoji="0" lang="zh-CN">
                <a:solidFill>
                  <a:srgbClr val="FFFFFF"/>
                </a:solidFill>
              </a:rPr>
              <a:pPr/>
              <a:t>‹#›</a:t>
            </a:fld>
            <a:endParaRPr kumimoji="0" lang="zh-CN">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extLst/>
          </a:lstStyle>
          <a:p>
            <a:pPr lvl="0" eaLnBrk="1" latinLnBrk="0" hangingPunct="1"/>
            <a:r>
              <a:rPr lang="zh-CN" altLang="en-US" smtClean="0"/>
              <a:t>单击此处编辑母版文本样式</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zh-CN" sz="3200"/>
            </a:lvl1pPr>
            <a:extLst/>
          </a:lstStyle>
          <a:p>
            <a:r>
              <a:rPr kumimoji="0" lang="zh-CN" altLang="en-US" smtClean="0"/>
              <a:t>单击图标添加图片</a:t>
            </a:r>
            <a:endParaRPr kumimoji="0" lang="zh-CN"/>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zh-CN" sz="1700"/>
            </a:lvl1pPr>
            <a:lvl2pPr eaLnBrk="1" latinLnBrk="0" hangingPunct="1">
              <a:buFontTx/>
              <a:buNone/>
              <a:defRPr kumimoji="0" lang="zh-CN" sz="1200"/>
            </a:lvl2pPr>
            <a:lvl3pPr eaLnBrk="1" latinLnBrk="0" hangingPunct="1">
              <a:buFontTx/>
              <a:buNone/>
              <a:defRPr kumimoji="0" lang="zh-CN" sz="1000"/>
            </a:lvl3pPr>
            <a:lvl4pPr eaLnBrk="1" latinLnBrk="0" hangingPunct="1">
              <a:buFontTx/>
              <a:buNone/>
              <a:defRPr kumimoji="0" lang="zh-CN" sz="900"/>
            </a:lvl4pPr>
            <a:lvl5pPr eaLnBrk="1" latinLnBrk="0" hangingPunct="1">
              <a:buFontTx/>
              <a:buNone/>
              <a:defRPr kumimoji="0" lang="zh-CN" sz="900"/>
            </a:lvl5pPr>
            <a:extLst/>
          </a:lstStyle>
          <a:p>
            <a:pPr lvl="0" eaLnBrk="1" latinLnBrk="0" hangingPunct="1"/>
            <a:r>
              <a:rPr lang="zh-CN" altLang="en-US" smtClean="0"/>
              <a:t>单击此处编辑母版文本样式</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zh-CN" sz="2800" b="0">
                <a:solidFill>
                  <a:srgbClr val="FFFFFF"/>
                </a:solidFill>
              </a:defRPr>
            </a:lvl1pPr>
            <a:extLst/>
          </a:lstStyle>
          <a:p>
            <a:pPr eaLnBrk="1" latinLnBrk="0" hangingPunct="1"/>
            <a:r>
              <a:rPr lang="zh-CN" altLang="en-US" smtClean="0"/>
              <a:t>单击此处编辑母版标题样式</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zh-CN" altLang="en-US"/>
              <a:pPr/>
              <a:t>2017-03-12</a:t>
            </a:fld>
            <a:endParaRPr kumimoji="0" lang="zh-CN"/>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zh-CN" sz="2800"/>
            </a:lvl1pPr>
            <a:extLst/>
          </a:lstStyle>
          <a:p>
            <a:pPr algn="ctr"/>
            <a:fld id="{8F82E0A0-C266-4798-8C8F-B9F91E9DA37E}" type="slidenum">
              <a:rPr kumimoji="0" lang="zh-CN" sz="2800" b="1">
                <a:solidFill>
                  <a:srgbClr val="FFFFFF"/>
                </a:solidFill>
              </a:rPr>
              <a:pPr algn="ctr"/>
              <a:t>‹#›</a:t>
            </a:fld>
            <a:endParaRPr kumimoji="0" lang="zh-CN"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zh-CN" sz="1400">
                <a:solidFill>
                  <a:schemeClr val="tx2"/>
                </a:solidFill>
              </a:defRPr>
            </a:lvl1pPr>
            <a:extLst/>
          </a:lstStyle>
          <a:p>
            <a:fld id="{E4606EA6-EFEA-4C30-9264-4F9291A5780D}" type="datetime1">
              <a:rPr lang="zh-CN" altLang="en-US"/>
              <a:pPr/>
              <a:t>2017-03-12</a:t>
            </a:fld>
            <a:endParaRPr kumimoji="0" lang="zh-CN"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zh-CN" sz="1400">
                <a:solidFill>
                  <a:schemeClr val="tx2"/>
                </a:solidFill>
              </a:defRPr>
            </a:lvl1pPr>
            <a:extLst/>
          </a:lstStyle>
          <a:p>
            <a:pPr algn="r"/>
            <a:endParaRPr kumimoji="0" lang="zh-CN"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zh-CN" sz="1400" b="1">
                <a:solidFill>
                  <a:srgbClr val="FFFFFF"/>
                </a:solidFill>
              </a:defRPr>
            </a:lvl1pPr>
            <a:extLst/>
          </a:lstStyle>
          <a:p>
            <a:pPr algn="ctr"/>
            <a:fld id="{8F82E0A0-C266-4798-8C8F-B9F91E9DA37E}" type="slidenum">
              <a:rPr kumimoji="0" lang="zh-CN" sz="1400" b="1">
                <a:solidFill>
                  <a:srgbClr val="FFFFFF"/>
                </a:solidFill>
              </a:rPr>
              <a:pPr algn="ctr"/>
              <a:t>‹#›</a:t>
            </a:fld>
            <a:endParaRPr kumimoji="0" lang="zh-CN"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zh-CN" altLang="en-US" smtClean="0"/>
              <a:t>单击此处编辑母版标题样式</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CN"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zh-CN" sz="1800" kern="1200" baseline="0">
          <a:solidFill>
            <a:schemeClr val="tx1"/>
          </a:solidFill>
          <a:latin typeface="+mn-lt"/>
          <a:ea typeface="+mn-ea"/>
          <a:cs typeface="+mn-cs"/>
        </a:defRPr>
      </a:lvl9pPr>
      <a:extLst/>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ormAutofit lnSpcReduction="10000"/>
          </a:bodyPr>
          <a:lstStyle/>
          <a:p>
            <a:r>
              <a:rPr lang="en-US" altLang="zh-CN" dirty="0" smtClean="0"/>
              <a:t> </a:t>
            </a:r>
            <a:endParaRPr lang="zh-CN" altLang="en-US" dirty="0"/>
          </a:p>
        </p:txBody>
      </p:sp>
      <p:sp>
        <p:nvSpPr>
          <p:cNvPr id="7" name="副标题 2"/>
          <p:cNvSpPr txBox="1">
            <a:spLocks/>
          </p:cNvSpPr>
          <p:nvPr/>
        </p:nvSpPr>
        <p:spPr>
          <a:xfrm>
            <a:off x="1428728" y="4602242"/>
            <a:ext cx="2428892" cy="428628"/>
          </a:xfrm>
          <a:prstGeom prst="rect">
            <a:avLst/>
          </a:prstGeom>
        </p:spPr>
        <p:txBody>
          <a:bodyPr>
            <a:normAutofit lnSpcReduction="10000"/>
          </a:bodyPr>
          <a:lstStyle/>
          <a:p>
            <a:pPr marL="320040" marR="0" lvl="0" indent="-320040" defTabSz="914400" rtl="0" eaLnBrk="1" fontAlgn="auto" latinLnBrk="0" hangingPunct="1">
              <a:lnSpc>
                <a:spcPct val="100000"/>
              </a:lnSpc>
              <a:spcBef>
                <a:spcPts val="700"/>
              </a:spcBef>
              <a:spcAft>
                <a:spcPts val="0"/>
              </a:spcAft>
              <a:buClr>
                <a:schemeClr val="accent2"/>
              </a:buClr>
              <a:buSzPct val="60000"/>
              <a:tabLst/>
              <a:defRPr/>
            </a:pPr>
            <a:r>
              <a:rPr kumimoji="0" lang="zh-CN" altLang="en-US" sz="24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微软雅黑" pitchFamily="34" charset="-122"/>
                <a:ea typeface="微软雅黑" pitchFamily="34" charset="-122"/>
                <a:cs typeface="+mn-cs"/>
              </a:rPr>
              <a:t>姜川    </a:t>
            </a:r>
            <a:r>
              <a:rPr kumimoji="0" lang="en-US" altLang="zh-CN" sz="24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icrosoft JhengHei" pitchFamily="34" charset="-120"/>
                <a:ea typeface="Microsoft JhengHei" pitchFamily="34" charset="-120"/>
                <a:cs typeface="+mn-cs"/>
              </a:rPr>
              <a:t>2017-03</a:t>
            </a:r>
            <a:endParaRPr kumimoji="0" lang="zh-CN" altLang="en-US" sz="2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icrosoft JhengHei" pitchFamily="34" charset="-120"/>
              <a:ea typeface="Microsoft JhengHei" pitchFamily="34" charset="-120"/>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801"/>
            <a:ext cx="3612857" cy="385714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第四步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将变化的这一部分抽象成算法簇 </a:t>
            </a:r>
            <a:r>
              <a:rPr lang="en-US" altLang="zh-CN" dirty="0" smtClean="0"/>
              <a:t>– </a:t>
            </a:r>
            <a:r>
              <a:rPr lang="zh-CN" altLang="en-US" dirty="0" smtClean="0"/>
              <a:t>策略模式</a:t>
            </a:r>
            <a:endParaRPr lang="zh-CN" altLang="en-US" dirty="0"/>
          </a:p>
        </p:txBody>
      </p:sp>
      <p:sp>
        <p:nvSpPr>
          <p:cNvPr id="3" name="Rectangle 1"/>
          <p:cNvSpPr>
            <a:spLocks noChangeArrowheads="1"/>
          </p:cNvSpPr>
          <p:nvPr/>
        </p:nvSpPr>
        <p:spPr bwMode="auto">
          <a:xfrm>
            <a:off x="3641697" y="2787774"/>
            <a:ext cx="5328592"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80"/>
                </a:solidFill>
                <a:effectLst/>
                <a:latin typeface="Consolas" panose="020B0609020204030204" pitchFamily="49" charset="0"/>
              </a:rPr>
              <a:t>public static </a:t>
            </a:r>
            <a:r>
              <a:rPr kumimoji="0" lang="zh-CN" altLang="zh-CN" sz="1300" b="0" i="0" u="none" strike="noStrike" cap="none" normalizeH="0" baseline="0" dirty="0" smtClean="0">
                <a:ln>
                  <a:noFill/>
                </a:ln>
                <a:solidFill>
                  <a:srgbClr val="000000"/>
                </a:solidFill>
                <a:effectLst/>
                <a:latin typeface="Consolas" panose="020B0609020204030204" pitchFamily="49" charset="0"/>
              </a:rPr>
              <a:t>List&lt;User&gt; filterUsers(List&lt;User&gt; users, IUserPredicate predicate)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List&lt;User&gt; results = </a:t>
            </a:r>
            <a:r>
              <a:rPr kumimoji="0" lang="zh-CN" altLang="zh-CN" sz="1300" b="1" i="0" u="none" strike="noStrike" cap="none" normalizeH="0" baseline="0" dirty="0" smtClean="0">
                <a:ln>
                  <a:noFill/>
                </a:ln>
                <a:solidFill>
                  <a:srgbClr val="000080"/>
                </a:solidFill>
                <a:effectLst/>
                <a:latin typeface="Consolas" panose="020B0609020204030204" pitchFamily="49" charset="0"/>
              </a:rPr>
              <a:t>new </a:t>
            </a:r>
            <a:r>
              <a:rPr kumimoji="0" lang="zh-CN" altLang="zh-CN" sz="1300" b="0" i="0" u="none" strike="noStrike" cap="none" normalizeH="0" baseline="0" dirty="0" smtClean="0">
                <a:ln>
                  <a:noFill/>
                </a:ln>
                <a:solidFill>
                  <a:srgbClr val="000000"/>
                </a:solidFill>
                <a:effectLst/>
                <a:latin typeface="Consolas" panose="020B0609020204030204" pitchFamily="49" charset="0"/>
              </a:rPr>
              <a:t>ArrayList&lt;&gt;();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for </a:t>
            </a:r>
            <a:r>
              <a:rPr kumimoji="0" lang="zh-CN" altLang="zh-CN" sz="1300" b="0" i="0" u="none" strike="noStrike" cap="none" normalizeH="0" baseline="0" dirty="0" smtClean="0">
                <a:ln>
                  <a:noFill/>
                </a:ln>
                <a:solidFill>
                  <a:srgbClr val="000000"/>
                </a:solidFill>
                <a:effectLst/>
                <a:latin typeface="Consolas" panose="020B0609020204030204" pitchFamily="49" charset="0"/>
              </a:rPr>
              <a:t>(User user : users)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if </a:t>
            </a:r>
            <a:r>
              <a:rPr kumimoji="0" lang="zh-CN" altLang="zh-CN" sz="1300" b="0" i="0" u="none" strike="noStrike" cap="none" normalizeH="0" baseline="0" dirty="0" smtClean="0">
                <a:ln>
                  <a:noFill/>
                </a:ln>
                <a:solidFill>
                  <a:srgbClr val="000000"/>
                </a:solidFill>
                <a:effectLst/>
                <a:latin typeface="Consolas" panose="020B0609020204030204" pitchFamily="49" charset="0"/>
              </a:rPr>
              <a:t>(predicate.test(user))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results.add(user);</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300" b="0" i="0" u="none" strike="noStrike" cap="none" normalizeH="0" baseline="0" dirty="0" smtClean="0">
                <a:ln>
                  <a:noFill/>
                </a:ln>
                <a:solidFill>
                  <a:srgbClr val="000000"/>
                </a:solidFill>
                <a:effectLst/>
                <a:latin typeface="Consolas" panose="020B0609020204030204" pitchFamily="49" charset="0"/>
              </a:rPr>
              <a:t>results;</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641697" y="1973473"/>
            <a:ext cx="363589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80"/>
                </a:solidFill>
                <a:effectLst/>
                <a:latin typeface="Consolas" panose="020B0609020204030204" pitchFamily="49" charset="0"/>
              </a:rPr>
              <a:t>public interface </a:t>
            </a:r>
            <a:r>
              <a:rPr kumimoji="0" lang="zh-CN" altLang="zh-CN" sz="1300" b="0" i="0" u="none" strike="noStrike" cap="none" normalizeH="0" baseline="0" dirty="0" smtClean="0">
                <a:ln>
                  <a:noFill/>
                </a:ln>
                <a:solidFill>
                  <a:srgbClr val="000000"/>
                </a:solidFill>
                <a:effectLst/>
                <a:latin typeface="Consolas" panose="020B0609020204030204" pitchFamily="49" charset="0"/>
              </a:rPr>
              <a:t>IUserPredicate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boolean </a:t>
            </a:r>
            <a:r>
              <a:rPr kumimoji="0" lang="zh-CN" altLang="zh-CN" sz="1300" b="0" i="0" u="none" strike="noStrike" cap="none" normalizeH="0" baseline="0" dirty="0" smtClean="0">
                <a:ln>
                  <a:noFill/>
                </a:ln>
                <a:solidFill>
                  <a:srgbClr val="000000"/>
                </a:solidFill>
                <a:effectLst/>
                <a:latin typeface="Consolas" panose="020B0609020204030204" pitchFamily="49" charset="0"/>
              </a:rPr>
              <a:t>test(User user);</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stretch>
            <a:fillRect/>
          </a:stretch>
        </p:blipFill>
        <p:spPr>
          <a:xfrm>
            <a:off x="323528" y="1951011"/>
            <a:ext cx="3109398" cy="2875608"/>
          </a:xfrm>
          <a:prstGeom prst="rect">
            <a:avLst/>
          </a:prstGeom>
        </p:spPr>
      </p:pic>
    </p:spTree>
    <p:extLst>
      <p:ext uri="{BB962C8B-B14F-4D97-AF65-F5344CB8AC3E}">
        <p14:creationId xmlns:p14="http://schemas.microsoft.com/office/powerpoint/2010/main" val="87439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第五步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将使用不频繁的条件变成匿名函数</a:t>
            </a:r>
            <a:endParaRPr lang="zh-CN" altLang="en-US" dirty="0"/>
          </a:p>
        </p:txBody>
      </p:sp>
      <p:sp>
        <p:nvSpPr>
          <p:cNvPr id="4" name="Rectangle 2"/>
          <p:cNvSpPr>
            <a:spLocks noChangeArrowheads="1"/>
          </p:cNvSpPr>
          <p:nvPr/>
        </p:nvSpPr>
        <p:spPr bwMode="auto">
          <a:xfrm>
            <a:off x="609600" y="1995686"/>
            <a:ext cx="8426896"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List&lt;User&gt; userList = </a:t>
            </a:r>
            <a:r>
              <a:rPr kumimoji="0" lang="zh-CN" altLang="zh-CN" sz="1600" b="0" i="1" u="none" strike="noStrike" cap="none" normalizeH="0" baseline="0" dirty="0" smtClean="0">
                <a:ln>
                  <a:noFill/>
                </a:ln>
                <a:solidFill>
                  <a:srgbClr val="000000"/>
                </a:solidFill>
                <a:effectLst/>
                <a:latin typeface="Consolas" panose="020B0609020204030204" pitchFamily="49" charset="0"/>
              </a:rPr>
              <a:t>filterUsers</a:t>
            </a:r>
            <a:r>
              <a:rPr kumimoji="0" lang="zh-CN" altLang="zh-CN" sz="1600" b="0" i="0" u="none" strike="noStrike" cap="none" normalizeH="0" baseline="0" dirty="0" smtClean="0">
                <a:ln>
                  <a:noFill/>
                </a:ln>
                <a:solidFill>
                  <a:srgbClr val="000000"/>
                </a:solidFill>
                <a:effectLst/>
                <a:latin typeface="Consolas" panose="020B0609020204030204" pitchFamily="49" charset="0"/>
              </a:rPr>
              <a:t>(users, </a:t>
            </a:r>
            <a:r>
              <a:rPr kumimoji="0" lang="zh-CN" altLang="zh-CN" sz="1600" b="1" i="0" u="none" strike="noStrike" cap="none" normalizeH="0" baseline="0" dirty="0" smtClean="0">
                <a:ln>
                  <a:noFill/>
                </a:ln>
                <a:solidFill>
                  <a:srgbClr val="000080"/>
                </a:solidFill>
                <a:effectLst/>
                <a:latin typeface="Consolas" panose="020B0609020204030204" pitchFamily="49" charset="0"/>
              </a:rPr>
              <a:t>new </a:t>
            </a:r>
            <a:r>
              <a:rPr kumimoji="0" lang="zh-CN" altLang="zh-CN" sz="1600" b="0" i="0" u="none" strike="noStrike" cap="none" normalizeH="0" baseline="0" dirty="0" smtClean="0">
                <a:ln>
                  <a:noFill/>
                </a:ln>
                <a:solidFill>
                  <a:srgbClr val="000000"/>
                </a:solidFill>
                <a:effectLst/>
                <a:latin typeface="Consolas" panose="020B0609020204030204" pitchFamily="49" charset="0"/>
              </a:rPr>
              <a:t>IUserPredicate()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08000"/>
                </a:solidFill>
                <a:effectLst/>
                <a:latin typeface="Consolas" panose="020B0609020204030204" pitchFamily="49" charset="0"/>
              </a:rPr>
              <a:t>@Override</a:t>
            </a:r>
            <a:br>
              <a:rPr kumimoji="0" lang="zh-CN" altLang="zh-CN" sz="1600" b="0" i="0" u="none" strike="noStrike" cap="none" normalizeH="0" baseline="0" dirty="0" smtClean="0">
                <a:ln>
                  <a:noFill/>
                </a:ln>
                <a:solidFill>
                  <a:srgbClr val="808000"/>
                </a:solidFill>
                <a:effectLst/>
                <a:latin typeface="Consolas" panose="020B0609020204030204" pitchFamily="49" charset="0"/>
              </a:rPr>
            </a:br>
            <a:r>
              <a:rPr kumimoji="0" lang="zh-CN" altLang="zh-CN" sz="1600" b="0" i="0" u="none" strike="noStrike" cap="none" normalizeH="0" baseline="0" dirty="0" smtClean="0">
                <a:ln>
                  <a:noFill/>
                </a:ln>
                <a:solidFill>
                  <a:srgbClr val="808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public boolean </a:t>
            </a:r>
            <a:r>
              <a:rPr kumimoji="0" lang="zh-CN" altLang="zh-CN" sz="1600" b="0" i="0" u="none" strike="noStrike" cap="none" normalizeH="0" baseline="0" dirty="0" smtClean="0">
                <a:ln>
                  <a:noFill/>
                </a:ln>
                <a:solidFill>
                  <a:srgbClr val="000000"/>
                </a:solidFill>
                <a:effectLst/>
                <a:latin typeface="Consolas" panose="020B0609020204030204" pitchFamily="49" charset="0"/>
              </a:rPr>
              <a:t>test(User user)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600" b="0" i="0" u="none" strike="noStrike" cap="none" normalizeH="0" baseline="0" dirty="0" smtClean="0">
                <a:ln>
                  <a:noFill/>
                </a:ln>
                <a:solidFill>
                  <a:srgbClr val="000000"/>
                </a:solidFill>
                <a:effectLst/>
                <a:latin typeface="Consolas" panose="020B0609020204030204" pitchFamily="49" charset="0"/>
              </a:rPr>
              <a:t>Gender.</a:t>
            </a:r>
            <a:r>
              <a:rPr kumimoji="0" lang="zh-CN" altLang="zh-CN" sz="1600" b="1" i="1" u="none" strike="noStrike" cap="none" normalizeH="0" baseline="0" dirty="0" smtClean="0">
                <a:ln>
                  <a:noFill/>
                </a:ln>
                <a:solidFill>
                  <a:srgbClr val="660E7A"/>
                </a:solidFill>
                <a:effectLst/>
                <a:latin typeface="Consolas" panose="020B0609020204030204" pitchFamily="49" charset="0"/>
              </a:rPr>
              <a:t>Male</a:t>
            </a:r>
            <a:r>
              <a:rPr kumimoji="0" lang="zh-CN" altLang="zh-CN" sz="1600" b="0" i="0" u="none" strike="noStrike" cap="none" normalizeH="0" baseline="0" dirty="0" smtClean="0">
                <a:ln>
                  <a:noFill/>
                </a:ln>
                <a:solidFill>
                  <a:srgbClr val="000000"/>
                </a:solidFill>
                <a:effectLst/>
                <a:latin typeface="Consolas" panose="020B0609020204030204" pitchFamily="49" charset="0"/>
              </a:rPr>
              <a:t>.equals(user.getGender())</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&amp;&amp; user.getHeight() &gt; </a:t>
            </a:r>
            <a:r>
              <a:rPr kumimoji="0" lang="zh-CN" altLang="zh-CN" sz="1600" b="0" i="0" u="none" strike="noStrike" cap="none" normalizeH="0" baseline="0" dirty="0" smtClean="0">
                <a:ln>
                  <a:noFill/>
                </a:ln>
                <a:solidFill>
                  <a:srgbClr val="0000FF"/>
                </a:solidFill>
                <a:effectLst/>
                <a:latin typeface="Consolas" panose="020B0609020204030204" pitchFamily="49" charset="0"/>
              </a:rPr>
              <a:t>150</a:t>
            </a:r>
            <a:br>
              <a:rPr kumimoji="0" lang="zh-CN" altLang="zh-CN" sz="1600" b="0" i="0" u="none" strike="noStrike" cap="none" normalizeH="0" baseline="0" dirty="0" smtClean="0">
                <a:ln>
                  <a:noFill/>
                </a:ln>
                <a:solidFill>
                  <a:srgbClr val="0000FF"/>
                </a:solidFill>
                <a:effectLst/>
                <a:latin typeface="Consolas" panose="020B0609020204030204" pitchFamily="49" charset="0"/>
              </a:rPr>
            </a:br>
            <a:r>
              <a:rPr kumimoji="0" lang="zh-CN" altLang="zh-CN" sz="1600" b="0" i="0" u="none" strike="noStrike" cap="none" normalizeH="0" baseline="0" dirty="0" smtClean="0">
                <a:ln>
                  <a:noFill/>
                </a:ln>
                <a:solidFill>
                  <a:srgbClr val="0000FF"/>
                </a:solidFill>
                <a:effectLst/>
                <a:latin typeface="Consolas" panose="020B0609020204030204" pitchFamily="49" charset="0"/>
              </a:rPr>
              <a:t>                </a:t>
            </a:r>
            <a:r>
              <a:rPr kumimoji="0" lang="zh-CN" altLang="zh-CN" sz="1600" b="0" i="0" u="none" strike="noStrike" cap="none" normalizeH="0" baseline="0" dirty="0" smtClean="0">
                <a:ln>
                  <a:noFill/>
                </a:ln>
                <a:solidFill>
                  <a:srgbClr val="000000"/>
                </a:solidFill>
                <a:effectLst/>
                <a:latin typeface="Consolas" panose="020B0609020204030204" pitchFamily="49" charset="0"/>
              </a:rPr>
              <a:t>&amp;&amp; user.getAge() &gt; </a:t>
            </a:r>
            <a:r>
              <a:rPr kumimoji="0" lang="zh-CN" altLang="zh-CN" sz="1600" b="0" i="0" u="none" strike="noStrike" cap="none" normalizeH="0" baseline="0" dirty="0" smtClean="0">
                <a:ln>
                  <a:noFill/>
                </a:ln>
                <a:solidFill>
                  <a:srgbClr val="0000FF"/>
                </a:solidFill>
                <a:effectLst/>
                <a:latin typeface="Consolas" panose="020B0609020204030204" pitchFamily="49" charset="0"/>
              </a:rPr>
              <a:t>30</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188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第六步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使用</a:t>
            </a:r>
            <a:r>
              <a:rPr lang="en-US" altLang="zh-CN" dirty="0" smtClean="0"/>
              <a:t>Lambda</a:t>
            </a:r>
            <a:r>
              <a:rPr lang="zh-CN" altLang="en-US" dirty="0" smtClean="0"/>
              <a:t>表达式</a:t>
            </a:r>
            <a:endParaRPr lang="zh-CN" altLang="en-US" dirty="0"/>
          </a:p>
        </p:txBody>
      </p:sp>
      <p:sp>
        <p:nvSpPr>
          <p:cNvPr id="3" name="Rectangle 2"/>
          <p:cNvSpPr>
            <a:spLocks noChangeArrowheads="1"/>
          </p:cNvSpPr>
          <p:nvPr/>
        </p:nvSpPr>
        <p:spPr bwMode="auto">
          <a:xfrm>
            <a:off x="719064" y="2067694"/>
            <a:ext cx="8424936"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List&lt;User&gt; userList = </a:t>
            </a:r>
            <a:r>
              <a:rPr kumimoji="0" lang="zh-CN" altLang="zh-CN" sz="1600" b="0" i="1" u="none" strike="noStrike" cap="none" normalizeH="0" baseline="0" dirty="0" smtClean="0">
                <a:ln>
                  <a:noFill/>
                </a:ln>
                <a:solidFill>
                  <a:srgbClr val="000000"/>
                </a:solidFill>
                <a:effectLst/>
                <a:latin typeface="Consolas" panose="020B0609020204030204" pitchFamily="49" charset="0"/>
              </a:rPr>
              <a:t>filterUsers</a:t>
            </a:r>
            <a:r>
              <a:rPr kumimoji="0" lang="zh-CN" altLang="zh-CN" sz="1600" b="0" i="0" u="none" strike="noStrike" cap="none" normalizeH="0" baseline="0" dirty="0" smtClean="0">
                <a:ln>
                  <a:noFill/>
                </a:ln>
                <a:solidFill>
                  <a:srgbClr val="000000"/>
                </a:solidFill>
                <a:effectLst/>
                <a:latin typeface="Consolas" panose="020B0609020204030204" pitchFamily="49" charset="0"/>
              </a:rPr>
              <a:t>(users,</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user -&gt; Gender.</a:t>
            </a:r>
            <a:r>
              <a:rPr kumimoji="0" lang="zh-CN" altLang="zh-CN" sz="1600" b="1" i="1" u="none" strike="noStrike" cap="none" normalizeH="0" baseline="0" dirty="0" smtClean="0">
                <a:ln>
                  <a:noFill/>
                </a:ln>
                <a:solidFill>
                  <a:srgbClr val="660E7A"/>
                </a:solidFill>
                <a:effectLst/>
                <a:latin typeface="Consolas" panose="020B0609020204030204" pitchFamily="49" charset="0"/>
              </a:rPr>
              <a:t>Male</a:t>
            </a:r>
            <a:r>
              <a:rPr kumimoji="0" lang="zh-CN" altLang="zh-CN" sz="1600" b="0" i="0" u="none" strike="noStrike" cap="none" normalizeH="0" baseline="0" dirty="0" smtClean="0">
                <a:ln>
                  <a:noFill/>
                </a:ln>
                <a:solidFill>
                  <a:srgbClr val="000000"/>
                </a:solidFill>
                <a:effectLst/>
                <a:latin typeface="Consolas" panose="020B0609020204030204" pitchFamily="49" charset="0"/>
              </a:rPr>
              <a:t>.equals(user.getGender())</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&amp;&amp; user.getHeight() &gt; </a:t>
            </a:r>
            <a:r>
              <a:rPr kumimoji="0" lang="zh-CN" altLang="zh-CN" sz="1600" b="0" i="0" u="none" strike="noStrike" cap="none" normalizeH="0" baseline="0" dirty="0" smtClean="0">
                <a:ln>
                  <a:noFill/>
                </a:ln>
                <a:solidFill>
                  <a:srgbClr val="0000FF"/>
                </a:solidFill>
                <a:effectLst/>
                <a:latin typeface="Consolas" panose="020B0609020204030204" pitchFamily="49" charset="0"/>
              </a:rPr>
              <a:t>150</a:t>
            </a:r>
            <a:br>
              <a:rPr kumimoji="0" lang="zh-CN" altLang="zh-CN" sz="1600" b="0" i="0" u="none" strike="noStrike" cap="none" normalizeH="0" baseline="0" dirty="0" smtClean="0">
                <a:ln>
                  <a:noFill/>
                </a:ln>
                <a:solidFill>
                  <a:srgbClr val="0000FF"/>
                </a:solidFill>
                <a:effectLst/>
                <a:latin typeface="Consolas" panose="020B0609020204030204" pitchFamily="49" charset="0"/>
              </a:rPr>
            </a:br>
            <a:r>
              <a:rPr kumimoji="0" lang="zh-CN" altLang="zh-CN" sz="1600" b="0" i="0" u="none" strike="noStrike" cap="none" normalizeH="0" baseline="0" dirty="0" smtClean="0">
                <a:ln>
                  <a:noFill/>
                </a:ln>
                <a:solidFill>
                  <a:srgbClr val="0000FF"/>
                </a:solidFill>
                <a:effectLst/>
                <a:latin typeface="Consolas" panose="020B0609020204030204" pitchFamily="49" charset="0"/>
              </a:rPr>
              <a:t>                </a:t>
            </a:r>
            <a:r>
              <a:rPr kumimoji="0" lang="zh-CN" altLang="zh-CN" sz="1600" b="0" i="0" u="none" strike="noStrike" cap="none" normalizeH="0" baseline="0" dirty="0" smtClean="0">
                <a:ln>
                  <a:noFill/>
                </a:ln>
                <a:solidFill>
                  <a:srgbClr val="000000"/>
                </a:solidFill>
                <a:effectLst/>
                <a:latin typeface="Consolas" panose="020B0609020204030204" pitchFamily="49" charset="0"/>
              </a:rPr>
              <a:t>&amp;&amp; user.getAge() &gt; </a:t>
            </a:r>
            <a:r>
              <a:rPr kumimoji="0" lang="zh-CN" altLang="zh-CN" sz="1600" b="0" i="0" u="none" strike="noStrike" cap="none" normalizeH="0" baseline="0" dirty="0" smtClean="0">
                <a:ln>
                  <a:noFill/>
                </a:ln>
                <a:solidFill>
                  <a:srgbClr val="0000FF"/>
                </a:solidFill>
                <a:effectLst/>
                <a:latin typeface="Consolas" panose="020B0609020204030204" pitchFamily="49" charset="0"/>
              </a:rPr>
              <a:t>30</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511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第七步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将集合抽象化，使方法更通用</a:t>
            </a:r>
            <a:endParaRPr lang="zh-CN" altLang="en-US" dirty="0"/>
          </a:p>
        </p:txBody>
      </p:sp>
      <p:sp>
        <p:nvSpPr>
          <p:cNvPr id="2" name="Rectangle 1"/>
          <p:cNvSpPr>
            <a:spLocks noChangeArrowheads="1"/>
          </p:cNvSpPr>
          <p:nvPr/>
        </p:nvSpPr>
        <p:spPr bwMode="auto">
          <a:xfrm>
            <a:off x="609600" y="1851670"/>
            <a:ext cx="8280000" cy="1492716"/>
          </a:xfrm>
          <a:prstGeom prst="rect">
            <a:avLst/>
          </a:prstGeom>
          <a:solidFill>
            <a:srgbClr val="FFFFFF"/>
          </a:solidFill>
          <a:ln w="6350">
            <a:solidFill>
              <a:schemeClr val="tx1"/>
            </a:solid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80"/>
                </a:solidFill>
                <a:effectLst/>
                <a:latin typeface="Consolas" panose="020B0609020204030204" pitchFamily="49" charset="0"/>
              </a:rPr>
              <a:t>public static </a:t>
            </a:r>
            <a:r>
              <a:rPr kumimoji="0" lang="zh-CN" altLang="zh-CN" sz="1300" b="0" i="0" u="none" strike="noStrike" cap="none" normalizeH="0" baseline="0" dirty="0" smtClean="0">
                <a:ln>
                  <a:noFill/>
                </a:ln>
                <a:solidFill>
                  <a:srgbClr val="000000"/>
                </a:solidFill>
                <a:effectLst/>
                <a:latin typeface="Consolas" panose="020B0609020204030204" pitchFamily="49" charset="0"/>
              </a:rPr>
              <a:t>&lt;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List&lt;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filter(List&lt;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list, IPredicate&lt;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p)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List&lt;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results = </a:t>
            </a:r>
            <a:r>
              <a:rPr kumimoji="0" lang="zh-CN" altLang="zh-CN" sz="1300" b="1" i="0" u="none" strike="noStrike" cap="none" normalizeH="0" baseline="0" dirty="0" smtClean="0">
                <a:ln>
                  <a:noFill/>
                </a:ln>
                <a:solidFill>
                  <a:srgbClr val="000080"/>
                </a:solidFill>
                <a:effectLst/>
                <a:latin typeface="Consolas" panose="020B0609020204030204" pitchFamily="49" charset="0"/>
              </a:rPr>
              <a:t>new </a:t>
            </a:r>
            <a:r>
              <a:rPr kumimoji="0" lang="zh-CN" altLang="zh-CN" sz="1300" b="0" i="0" u="none" strike="noStrike" cap="none" normalizeH="0" baseline="0" dirty="0" smtClean="0">
                <a:ln>
                  <a:noFill/>
                </a:ln>
                <a:solidFill>
                  <a:srgbClr val="000000"/>
                </a:solidFill>
                <a:effectLst/>
                <a:latin typeface="Consolas" panose="020B0609020204030204" pitchFamily="49" charset="0"/>
              </a:rPr>
              <a:t>ArrayList&lt;&gt;();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for </a:t>
            </a:r>
            <a:r>
              <a:rPr kumimoji="0" lang="zh-CN" altLang="zh-CN" sz="1300" b="0" i="0" u="none" strike="noStrike" cap="none" normalizeH="0" baseline="0" dirty="0" smtClean="0">
                <a:ln>
                  <a:noFill/>
                </a:ln>
                <a:solidFill>
                  <a:srgbClr val="000000"/>
                </a:solidFill>
                <a:effectLst/>
                <a:latin typeface="Consolas" panose="020B0609020204030204" pitchFamily="49" charset="0"/>
              </a:rPr>
              <a:t>(</a:t>
            </a:r>
            <a:r>
              <a:rPr kumimoji="0" lang="zh-CN" altLang="zh-CN" sz="1300" b="0" i="0" u="none" strike="noStrike" cap="none" normalizeH="0" baseline="0" dirty="0" smtClean="0">
                <a:ln>
                  <a:noFill/>
                </a:ln>
                <a:solidFill>
                  <a:srgbClr val="20999D"/>
                </a:solidFill>
                <a:effectLst/>
                <a:latin typeface="Consolas" panose="020B0609020204030204" pitchFamily="49" charset="0"/>
              </a:rPr>
              <a:t>T </a:t>
            </a:r>
            <a:r>
              <a:rPr kumimoji="0" lang="zh-CN" altLang="zh-CN" sz="1300" b="0" i="0" u="none" strike="noStrike" cap="none" normalizeH="0" baseline="0" dirty="0" smtClean="0">
                <a:ln>
                  <a:noFill/>
                </a:ln>
                <a:solidFill>
                  <a:srgbClr val="000000"/>
                </a:solidFill>
                <a:effectLst/>
                <a:latin typeface="Consolas" panose="020B0609020204030204" pitchFamily="49" charset="0"/>
              </a:rPr>
              <a:t>t : list)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if </a:t>
            </a:r>
            <a:r>
              <a:rPr kumimoji="0" lang="zh-CN" altLang="zh-CN" sz="1300" b="0" i="0" u="none" strike="noStrike" cap="none" normalizeH="0" baseline="0" dirty="0" smtClean="0">
                <a:ln>
                  <a:noFill/>
                </a:ln>
                <a:solidFill>
                  <a:srgbClr val="000000"/>
                </a:solidFill>
                <a:effectLst/>
                <a:latin typeface="Consolas" panose="020B0609020204030204" pitchFamily="49" charset="0"/>
              </a:rPr>
              <a:t>(p.test(t)) results.add(t);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300" b="0" i="0" u="none" strike="noStrike" cap="none" normalizeH="0" baseline="0" dirty="0" smtClean="0">
                <a:ln>
                  <a:noFill/>
                </a:ln>
                <a:solidFill>
                  <a:srgbClr val="000000"/>
                </a:solidFill>
                <a:effectLst/>
                <a:latin typeface="Consolas" panose="020B0609020204030204" pitchFamily="49" charset="0"/>
              </a:rPr>
              <a:t>results;</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13213" y="3497257"/>
            <a:ext cx="8280000" cy="692497"/>
          </a:xfrm>
          <a:prstGeom prst="rect">
            <a:avLst/>
          </a:prstGeom>
          <a:solidFill>
            <a:srgbClr val="FFFFFF"/>
          </a:solidFill>
          <a:ln w="6350">
            <a:solidFill>
              <a:schemeClr val="tx1"/>
            </a:solid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000000"/>
                </a:solidFill>
                <a:effectLst/>
                <a:latin typeface="Consolas" panose="020B0609020204030204" pitchFamily="49" charset="0"/>
              </a:rPr>
              <a:t>List&lt;User&gt; userList = </a:t>
            </a:r>
            <a:r>
              <a:rPr kumimoji="0" lang="zh-CN" altLang="zh-CN" sz="1300" b="0" i="1" u="none" strike="noStrike" cap="none" normalizeH="0" baseline="0" dirty="0" smtClean="0">
                <a:ln>
                  <a:noFill/>
                </a:ln>
                <a:solidFill>
                  <a:srgbClr val="000000"/>
                </a:solidFill>
                <a:effectLst/>
                <a:latin typeface="Consolas" panose="020B0609020204030204" pitchFamily="49" charset="0"/>
              </a:rPr>
              <a:t>filter</a:t>
            </a:r>
            <a:r>
              <a:rPr kumimoji="0" lang="zh-CN" altLang="zh-CN" sz="1300" b="0" i="0" u="none" strike="noStrike" cap="none" normalizeH="0" baseline="0" dirty="0" smtClean="0">
                <a:ln>
                  <a:noFill/>
                </a:ln>
                <a:solidFill>
                  <a:srgbClr val="000000"/>
                </a:solidFill>
                <a:effectLst/>
                <a:latin typeface="Consolas" panose="020B0609020204030204" pitchFamily="49" charset="0"/>
              </a:rPr>
              <a:t>(users,</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user -&gt; Gender.</a:t>
            </a:r>
            <a:r>
              <a:rPr kumimoji="0" lang="zh-CN" altLang="zh-CN" sz="1300" b="1" i="1" u="none" strike="noStrike" cap="none" normalizeH="0" baseline="0" dirty="0" smtClean="0">
                <a:ln>
                  <a:noFill/>
                </a:ln>
                <a:solidFill>
                  <a:srgbClr val="660E7A"/>
                </a:solidFill>
                <a:effectLst/>
                <a:latin typeface="Consolas" panose="020B0609020204030204" pitchFamily="49" charset="0"/>
              </a:rPr>
              <a:t>Male</a:t>
            </a:r>
            <a:r>
              <a:rPr kumimoji="0" lang="zh-CN" altLang="zh-CN" sz="1300" b="0" i="0" u="none" strike="noStrike" cap="none" normalizeH="0" baseline="0" dirty="0" smtClean="0">
                <a:ln>
                  <a:noFill/>
                </a:ln>
                <a:solidFill>
                  <a:srgbClr val="000000"/>
                </a:solidFill>
                <a:effectLst/>
                <a:latin typeface="Consolas" panose="020B0609020204030204" pitchFamily="49" charset="0"/>
              </a:rPr>
              <a:t>.equals(user.getGender())</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&amp;&amp; user.getHeight() &gt; </a:t>
            </a:r>
            <a:r>
              <a:rPr kumimoji="0" lang="zh-CN" altLang="zh-CN" sz="1300" b="0" i="0" u="none" strike="noStrike" cap="none" normalizeH="0" baseline="0" dirty="0" smtClean="0">
                <a:ln>
                  <a:noFill/>
                </a:ln>
                <a:solidFill>
                  <a:srgbClr val="0000FF"/>
                </a:solidFill>
                <a:effectLst/>
                <a:latin typeface="Consolas" panose="020B0609020204030204" pitchFamily="49" charset="0"/>
              </a:rPr>
              <a:t>150</a:t>
            </a:r>
            <a:r>
              <a:rPr kumimoji="0" lang="en-US" altLang="zh-CN" sz="1300" b="0" i="0" u="none" strike="noStrike" cap="none" normalizeH="0" baseline="0" dirty="0" smtClean="0">
                <a:ln>
                  <a:noFill/>
                </a:ln>
                <a:solidFill>
                  <a:srgbClr val="0000FF"/>
                </a:solidFill>
                <a:effectLst/>
                <a:latin typeface="Consolas" panose="020B0609020204030204" pitchFamily="49" charset="0"/>
              </a:rPr>
              <a:t> </a:t>
            </a:r>
            <a:r>
              <a:rPr kumimoji="0" lang="zh-CN" altLang="zh-CN" sz="1300" b="0" i="0" u="none" strike="noStrike" cap="none" normalizeH="0" baseline="0" dirty="0" smtClean="0">
                <a:ln>
                  <a:noFill/>
                </a:ln>
                <a:solidFill>
                  <a:srgbClr val="000000"/>
                </a:solidFill>
                <a:effectLst/>
                <a:latin typeface="Consolas" panose="020B0609020204030204" pitchFamily="49" charset="0"/>
              </a:rPr>
              <a:t>&amp;&amp; user.getAge() &gt; </a:t>
            </a:r>
            <a:r>
              <a:rPr kumimoji="0" lang="zh-CN" altLang="zh-CN" sz="1300" b="0" i="0" u="none" strike="noStrike" cap="none" normalizeH="0" baseline="0" dirty="0" smtClean="0">
                <a:ln>
                  <a:noFill/>
                </a:ln>
                <a:solidFill>
                  <a:srgbClr val="0000FF"/>
                </a:solidFill>
                <a:effectLst/>
                <a:latin typeface="Consolas" panose="020B0609020204030204" pitchFamily="49" charset="0"/>
              </a:rPr>
              <a:t>30</a:t>
            </a: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3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609600" y="4371950"/>
            <a:ext cx="8280000" cy="492443"/>
          </a:xfrm>
          <a:prstGeom prst="rect">
            <a:avLst/>
          </a:prstGeom>
          <a:solidFill>
            <a:srgbClr val="FFFFFF"/>
          </a:solidFill>
          <a:ln w="9525">
            <a:solidFill>
              <a:schemeClr val="tx1"/>
            </a:solid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smtClean="0">
                <a:ln>
                  <a:noFill/>
                </a:ln>
                <a:solidFill>
                  <a:srgbClr val="808080"/>
                </a:solidFill>
                <a:effectLst/>
                <a:latin typeface="Consolas" panose="020B0609020204030204" pitchFamily="49" charset="0"/>
              </a:rPr>
              <a:t>// </a:t>
            </a:r>
            <a:r>
              <a:rPr kumimoji="0" 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运行结果为：</a:t>
            </a:r>
            <a:r>
              <a:rPr kumimoji="0" lang="zh-CN" altLang="zh-CN" sz="1300" b="0" i="1" u="none" strike="noStrike" cap="none" normalizeH="0" baseline="0" dirty="0" smtClean="0">
                <a:ln>
                  <a:noFill/>
                </a:ln>
                <a:solidFill>
                  <a:srgbClr val="808080"/>
                </a:solidFill>
                <a:effectLst/>
                <a:latin typeface="Consolas" panose="020B0609020204030204" pitchFamily="49" charset="0"/>
              </a:rPr>
              <a:t>[18, 36, 99]</a:t>
            </a:r>
            <a:br>
              <a:rPr kumimoji="0" lang="zh-CN" altLang="zh-CN" sz="1300" b="0" i="1" u="none" strike="noStrike" cap="none" normalizeH="0" baseline="0" dirty="0" smtClean="0">
                <a:ln>
                  <a:noFill/>
                </a:ln>
                <a:solidFill>
                  <a:srgbClr val="80808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System.</a:t>
            </a:r>
            <a:r>
              <a:rPr kumimoji="0" lang="zh-CN" altLang="zh-CN" sz="1300" b="1" i="1" u="none" strike="noStrike" cap="none" normalizeH="0" baseline="0" dirty="0" smtClean="0">
                <a:ln>
                  <a:noFill/>
                </a:ln>
                <a:solidFill>
                  <a:srgbClr val="660E7A"/>
                </a:solidFill>
                <a:effectLst/>
                <a:latin typeface="Consolas" panose="020B0609020204030204" pitchFamily="49" charset="0"/>
              </a:rPr>
              <a:t>out</a:t>
            </a:r>
            <a:r>
              <a:rPr kumimoji="0" lang="zh-CN" altLang="zh-CN" sz="1300" b="0" i="0" u="none" strike="noStrike" cap="none" normalizeH="0" baseline="0" dirty="0" smtClean="0">
                <a:ln>
                  <a:noFill/>
                </a:ln>
                <a:solidFill>
                  <a:srgbClr val="000000"/>
                </a:solidFill>
                <a:effectLst/>
                <a:latin typeface="Consolas" panose="020B0609020204030204" pitchFamily="49" charset="0"/>
              </a:rPr>
              <a:t>.println(</a:t>
            </a:r>
            <a:r>
              <a:rPr kumimoji="0" lang="zh-CN" altLang="zh-CN" sz="1300" b="0" i="1" u="none" strike="noStrike" cap="none" normalizeH="0" baseline="0" dirty="0" smtClean="0">
                <a:ln>
                  <a:noFill/>
                </a:ln>
                <a:solidFill>
                  <a:srgbClr val="000000"/>
                </a:solidFill>
                <a:effectLst/>
                <a:latin typeface="Consolas" panose="020B0609020204030204" pitchFamily="49" charset="0"/>
              </a:rPr>
              <a:t>filter</a:t>
            </a:r>
            <a:r>
              <a:rPr kumimoji="0" lang="zh-CN" altLang="zh-CN" sz="1300" b="0" i="0" u="none" strike="noStrike" cap="none" normalizeH="0" baseline="0" dirty="0" smtClean="0">
                <a:ln>
                  <a:noFill/>
                </a:ln>
                <a:solidFill>
                  <a:srgbClr val="000000"/>
                </a:solidFill>
                <a:effectLst/>
                <a:latin typeface="Consolas" panose="020B0609020204030204" pitchFamily="49" charset="0"/>
              </a:rPr>
              <a:t>(Arrays.</a:t>
            </a:r>
            <a:r>
              <a:rPr kumimoji="0" lang="zh-CN" altLang="zh-CN" sz="1300" b="0" i="1" u="none" strike="noStrike" cap="none" normalizeH="0" baseline="0" dirty="0" smtClean="0">
                <a:ln>
                  <a:noFill/>
                </a:ln>
                <a:solidFill>
                  <a:srgbClr val="000000"/>
                </a:solidFill>
                <a:effectLst/>
                <a:latin typeface="Consolas" panose="020B0609020204030204" pitchFamily="49" charset="0"/>
              </a:rPr>
              <a:t>asList</a:t>
            </a:r>
            <a:r>
              <a:rPr kumimoji="0" lang="zh-CN" altLang="zh-CN" sz="1300" b="0" i="0" u="none" strike="noStrike" cap="none" normalizeH="0" baseline="0" dirty="0" smtClean="0">
                <a:ln>
                  <a:noFill/>
                </a:ln>
                <a:solidFill>
                  <a:srgbClr val="000000"/>
                </a:solidFill>
                <a:effectLst/>
                <a:latin typeface="Consolas" panose="020B0609020204030204" pitchFamily="49" charset="0"/>
              </a:rPr>
              <a:t>(</a:t>
            </a:r>
            <a:r>
              <a:rPr kumimoji="0" lang="zh-CN" altLang="zh-CN" sz="1300" b="0" i="0" u="none" strike="noStrike" cap="none" normalizeH="0" baseline="0" dirty="0" smtClean="0">
                <a:ln>
                  <a:noFill/>
                </a:ln>
                <a:solidFill>
                  <a:srgbClr val="0000FF"/>
                </a:solidFill>
                <a:effectLst/>
                <a:latin typeface="Consolas" panose="020B0609020204030204" pitchFamily="49" charset="0"/>
              </a:rPr>
              <a:t>18</a:t>
            </a: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0000FF"/>
                </a:solidFill>
                <a:effectLst/>
                <a:latin typeface="Consolas" panose="020B0609020204030204" pitchFamily="49" charset="0"/>
              </a:rPr>
              <a:t>22</a:t>
            </a: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0000FF"/>
                </a:solidFill>
                <a:effectLst/>
                <a:latin typeface="Consolas" panose="020B0609020204030204" pitchFamily="49" charset="0"/>
              </a:rPr>
              <a:t>36</a:t>
            </a: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0000FF"/>
                </a:solidFill>
                <a:effectLst/>
                <a:latin typeface="Consolas" panose="020B0609020204030204" pitchFamily="49" charset="0"/>
              </a:rPr>
              <a:t>73</a:t>
            </a: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0000FF"/>
                </a:solidFill>
                <a:effectLst/>
                <a:latin typeface="Consolas" panose="020B0609020204030204" pitchFamily="49" charset="0"/>
              </a:rPr>
              <a:t>99</a:t>
            </a:r>
            <a:r>
              <a:rPr kumimoji="0" lang="zh-CN" altLang="zh-CN" sz="1300" b="0" i="0" u="none" strike="noStrike" cap="none" normalizeH="0" baseline="0" dirty="0" smtClean="0">
                <a:ln>
                  <a:noFill/>
                </a:ln>
                <a:solidFill>
                  <a:srgbClr val="000000"/>
                </a:solidFill>
                <a:effectLst/>
                <a:latin typeface="Consolas" panose="020B0609020204030204" pitchFamily="49" charset="0"/>
              </a:rPr>
              <a:t>), num -&gt; num % </a:t>
            </a:r>
            <a:r>
              <a:rPr kumimoji="0" lang="zh-CN" altLang="zh-CN" sz="1300" b="0" i="0" u="none" strike="noStrike" cap="none" normalizeH="0" baseline="0" dirty="0" smtClean="0">
                <a:ln>
                  <a:noFill/>
                </a:ln>
                <a:solidFill>
                  <a:srgbClr val="0000FF"/>
                </a:solidFill>
                <a:effectLst/>
                <a:latin typeface="Consolas" panose="020B0609020204030204" pitchFamily="49" charset="0"/>
              </a:rPr>
              <a:t>3 </a:t>
            </a: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0000FF"/>
                </a:solidFill>
                <a:effectLst/>
                <a:latin typeface="Consolas" panose="020B0609020204030204" pitchFamily="49" charset="0"/>
              </a:rPr>
              <a:t>0</a:t>
            </a: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385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认识 </a:t>
            </a:r>
            <a:r>
              <a:rPr lang="en-US" altLang="zh-CN" dirty="0" smtClean="0">
                <a:latin typeface="微软雅黑" panose="020B0503020204020204" pitchFamily="34" charset="-122"/>
                <a:ea typeface="微软雅黑" panose="020B0503020204020204" pitchFamily="34" charset="-122"/>
              </a:rPr>
              <a:t>Lambda </a:t>
            </a: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p:txBody>
          <a:bodyPr/>
          <a:lstStyle/>
          <a:p>
            <a:r>
              <a:rPr lang="zh-CN" altLang="en-US" dirty="0" smtClean="0"/>
              <a:t>匿名 </a:t>
            </a:r>
            <a:r>
              <a:rPr lang="en-US" altLang="zh-CN" dirty="0" smtClean="0"/>
              <a:t>– </a:t>
            </a:r>
            <a:r>
              <a:rPr lang="zh-CN" altLang="en-US" dirty="0" smtClean="0"/>
              <a:t>没有明确的名称</a:t>
            </a:r>
            <a:endParaRPr lang="en-US" altLang="zh-CN" dirty="0" smtClean="0"/>
          </a:p>
          <a:p>
            <a:r>
              <a:rPr lang="zh-CN" altLang="en-US" dirty="0" smtClean="0"/>
              <a:t>函数 </a:t>
            </a:r>
            <a:r>
              <a:rPr lang="en-US" altLang="zh-CN" dirty="0" smtClean="0"/>
              <a:t>– </a:t>
            </a:r>
            <a:r>
              <a:rPr lang="zh-CN" altLang="en-US" dirty="0" smtClean="0"/>
              <a:t>有参数，有主体，有返回，可抛异常</a:t>
            </a:r>
            <a:endParaRPr lang="en-US" altLang="zh-CN" dirty="0" smtClean="0"/>
          </a:p>
          <a:p>
            <a:r>
              <a:rPr lang="zh-CN" altLang="en-US" dirty="0" smtClean="0"/>
              <a:t>传递 </a:t>
            </a:r>
            <a:r>
              <a:rPr lang="en-US" altLang="zh-CN" dirty="0" smtClean="0"/>
              <a:t>– </a:t>
            </a:r>
            <a:r>
              <a:rPr lang="zh-CN" altLang="en-US" dirty="0" smtClean="0"/>
              <a:t>可以作为参数传给其它方法</a:t>
            </a:r>
            <a:endParaRPr lang="en-US" altLang="zh-CN" dirty="0" smtClean="0"/>
          </a:p>
          <a:p>
            <a:r>
              <a:rPr lang="zh-CN" altLang="en-US" dirty="0" smtClean="0"/>
              <a:t>简洁 </a:t>
            </a:r>
            <a:r>
              <a:rPr lang="en-US" altLang="zh-CN" dirty="0" smtClean="0"/>
              <a:t>– </a:t>
            </a:r>
            <a:r>
              <a:rPr lang="zh-CN" altLang="en-US" dirty="0" smtClean="0"/>
              <a:t>无需代码模板</a:t>
            </a:r>
            <a:endParaRPr lang="zh-CN" altLang="en-US" dirty="0"/>
          </a:p>
        </p:txBody>
      </p:sp>
    </p:spTree>
    <p:extLst>
      <p:ext uri="{BB962C8B-B14F-4D97-AF65-F5344CB8AC3E}">
        <p14:creationId xmlns:p14="http://schemas.microsoft.com/office/powerpoint/2010/main" val="17981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认识 </a:t>
            </a:r>
            <a:r>
              <a:rPr lang="en-US" altLang="zh-CN" dirty="0" smtClean="0">
                <a:latin typeface="微软雅黑" panose="020B0503020204020204" pitchFamily="34" charset="-122"/>
                <a:ea typeface="微软雅黑" panose="020B0503020204020204" pitchFamily="34" charset="-122"/>
              </a:rPr>
              <a:t>Lambda </a:t>
            </a: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p:txBody>
      </p:sp>
      <p:sp>
        <p:nvSpPr>
          <p:cNvPr id="2" name="Rectangle 1"/>
          <p:cNvSpPr>
            <a:spLocks noGrp="1" noChangeArrowheads="1"/>
          </p:cNvSpPr>
          <p:nvPr>
            <p:ph sz="quarter" idx="13"/>
          </p:nvPr>
        </p:nvSpPr>
        <p:spPr bwMode="auto">
          <a:xfrm>
            <a:off x="251520" y="2734286"/>
            <a:ext cx="860043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Collections.</a:t>
            </a:r>
            <a:r>
              <a:rPr kumimoji="0" lang="zh-CN" altLang="zh-CN" sz="1600" b="0" i="1" u="none" strike="noStrike" cap="none" normalizeH="0" baseline="0" dirty="0" smtClean="0">
                <a:ln>
                  <a:noFill/>
                </a:ln>
                <a:solidFill>
                  <a:srgbClr val="000000"/>
                </a:solidFill>
                <a:effectLst/>
                <a:latin typeface="Consolas" panose="020B0609020204030204" pitchFamily="49" charset="0"/>
              </a:rPr>
              <a:t>sort</a:t>
            </a:r>
            <a:r>
              <a:rPr kumimoji="0" lang="zh-CN" altLang="zh-CN" sz="1600" b="0" i="0" u="none" strike="noStrike" cap="none" normalizeH="0" baseline="0" dirty="0" smtClean="0">
                <a:ln>
                  <a:noFill/>
                </a:ln>
                <a:solidFill>
                  <a:srgbClr val="000000"/>
                </a:solidFill>
                <a:effectLst/>
                <a:latin typeface="Consolas" panose="020B0609020204030204" pitchFamily="49" charset="0"/>
              </a:rPr>
              <a:t>(userList, (u1, u2) -&gt; u1.getAge().compareTo(u2.getAge()));</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cxnSp>
        <p:nvCxnSpPr>
          <p:cNvPr id="5" name="直接连接符 4"/>
          <p:cNvCxnSpPr/>
          <p:nvPr/>
        </p:nvCxnSpPr>
        <p:spPr>
          <a:xfrm>
            <a:off x="3415855" y="3082691"/>
            <a:ext cx="7920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11999" y="3082691"/>
            <a:ext cx="396044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左中括号 6"/>
          <p:cNvSpPr/>
          <p:nvPr/>
        </p:nvSpPr>
        <p:spPr>
          <a:xfrm>
            <a:off x="4336529" y="2794877"/>
            <a:ext cx="108000" cy="252000"/>
          </a:xfrm>
          <a:prstGeom prst="lef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中括号 11"/>
          <p:cNvSpPr/>
          <p:nvPr/>
        </p:nvSpPr>
        <p:spPr>
          <a:xfrm>
            <a:off x="4509978" y="2794878"/>
            <a:ext cx="108000" cy="252000"/>
          </a:xfrm>
          <a:prstGeom prst="righ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标注 12"/>
          <p:cNvSpPr/>
          <p:nvPr/>
        </p:nvSpPr>
        <p:spPr bwMode="auto">
          <a:xfrm>
            <a:off x="4135935" y="2351370"/>
            <a:ext cx="1224136" cy="292388"/>
          </a:xfrm>
          <a:prstGeom prst="wedgeRectCallout">
            <a:avLst>
              <a:gd name="adj1" fmla="val -21909"/>
              <a:gd name="adj2" fmla="val 9869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rgbClr val="000080"/>
                </a:solidFill>
                <a:effectLst/>
                <a:latin typeface="Consolas" panose="020B0609020204030204" pitchFamily="49" charset="0"/>
              </a:rPr>
              <a:t>Lambda </a:t>
            </a:r>
            <a:r>
              <a:rPr kumimoji="0" lang="zh-CN" altLang="en-US" sz="1300" b="1" i="0" u="none" strike="noStrike" cap="none" normalizeH="0" baseline="0" dirty="0" smtClean="0">
                <a:ln>
                  <a:noFill/>
                </a:ln>
                <a:solidFill>
                  <a:srgbClr val="000080"/>
                </a:solidFill>
                <a:effectLst/>
                <a:latin typeface="Consolas" panose="020B0609020204030204" pitchFamily="49" charset="0"/>
              </a:rPr>
              <a:t>语法</a:t>
            </a:r>
          </a:p>
        </p:txBody>
      </p:sp>
      <p:sp>
        <p:nvSpPr>
          <p:cNvPr id="15" name="矩形标注 14"/>
          <p:cNvSpPr/>
          <p:nvPr/>
        </p:nvSpPr>
        <p:spPr bwMode="auto">
          <a:xfrm>
            <a:off x="3476129" y="3287474"/>
            <a:ext cx="914400" cy="292388"/>
          </a:xfrm>
          <a:prstGeom prst="wedgeRectCallout">
            <a:avLst>
              <a:gd name="adj1" fmla="val -21615"/>
              <a:gd name="adj2" fmla="val -8732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80"/>
                </a:solidFill>
                <a:effectLst/>
                <a:latin typeface="Consolas" panose="020B0609020204030204" pitchFamily="49" charset="0"/>
              </a:rPr>
              <a:t>参数列表</a:t>
            </a:r>
          </a:p>
        </p:txBody>
      </p:sp>
      <p:sp>
        <p:nvSpPr>
          <p:cNvPr id="16" name="矩形标注 15"/>
          <p:cNvSpPr/>
          <p:nvPr/>
        </p:nvSpPr>
        <p:spPr bwMode="auto">
          <a:xfrm>
            <a:off x="5004048" y="3287474"/>
            <a:ext cx="914400" cy="292388"/>
          </a:xfrm>
          <a:prstGeom prst="wedgeRectCallout">
            <a:avLst>
              <a:gd name="adj1" fmla="val -22222"/>
              <a:gd name="adj2" fmla="val -8678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80"/>
                </a:solidFill>
                <a:effectLst/>
                <a:latin typeface="Consolas" panose="020B0609020204030204" pitchFamily="49" charset="0"/>
              </a:rPr>
              <a:t>主体</a:t>
            </a:r>
          </a:p>
        </p:txBody>
      </p:sp>
    </p:spTree>
    <p:extLst>
      <p:ext uri="{BB962C8B-B14F-4D97-AF65-F5344CB8AC3E}">
        <p14:creationId xmlns:p14="http://schemas.microsoft.com/office/powerpoint/2010/main" val="3422550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sz="4400" dirty="0" smtClean="0">
                <a:latin typeface="微软雅黑" pitchFamily="34" charset="-122"/>
                <a:ea typeface="微软雅黑" pitchFamily="34" charset="-122"/>
              </a:rPr>
              <a:t>Lambda </a:t>
            </a:r>
            <a:r>
              <a:rPr lang="zh-CN" altLang="en-US" sz="4400" dirty="0" smtClean="0">
                <a:latin typeface="微软雅黑" pitchFamily="34" charset="-122"/>
                <a:ea typeface="微软雅黑" pitchFamily="34" charset="-122"/>
              </a:rPr>
              <a:t>语法</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p:txBody>
          <a:bodyPr>
            <a:normAutofit/>
          </a:bodyPr>
          <a:lstStyle/>
          <a:p>
            <a:pPr>
              <a:spcBef>
                <a:spcPts val="1800"/>
              </a:spcBef>
            </a:pPr>
            <a:r>
              <a:rPr lang="zh-CN" altLang="en-US" sz="4000" dirty="0" smtClean="0">
                <a:latin typeface="微软雅黑" panose="020B0503020204020204" pitchFamily="34" charset="-122"/>
                <a:ea typeface="微软雅黑" panose="020B0503020204020204" pitchFamily="34" charset="-122"/>
              </a:rPr>
              <a:t>（</a:t>
            </a:r>
            <a:r>
              <a:rPr lang="en-US" altLang="zh-CN" sz="4000" dirty="0" smtClean="0">
                <a:latin typeface="微软雅黑" panose="020B0503020204020204" pitchFamily="34" charset="-122"/>
                <a:ea typeface="微软雅黑" panose="020B0503020204020204" pitchFamily="34" charset="-122"/>
              </a:rPr>
              <a:t>parameters</a:t>
            </a:r>
            <a:r>
              <a:rPr lang="zh-CN" altLang="en-US" sz="4000" dirty="0" smtClean="0">
                <a:latin typeface="微软雅黑" panose="020B0503020204020204" pitchFamily="34" charset="-122"/>
                <a:ea typeface="微软雅黑" panose="020B0503020204020204" pitchFamily="34" charset="-122"/>
              </a:rPr>
              <a:t>）</a:t>
            </a:r>
            <a:r>
              <a:rPr lang="en-US" altLang="zh-CN" sz="4000" dirty="0" smtClean="0">
                <a:latin typeface="微软雅黑" panose="020B0503020204020204" pitchFamily="34" charset="-122"/>
                <a:ea typeface="微软雅黑" panose="020B0503020204020204" pitchFamily="34" charset="-122"/>
              </a:rPr>
              <a:t>-&gt; expression</a:t>
            </a:r>
          </a:p>
          <a:p>
            <a:pPr>
              <a:spcBef>
                <a:spcPts val="1800"/>
              </a:spcBef>
            </a:pPr>
            <a:endParaRPr lang="en-US" altLang="zh-CN" sz="4000" dirty="0" smtClean="0">
              <a:latin typeface="微软雅黑" panose="020B0503020204020204" pitchFamily="34" charset="-122"/>
              <a:ea typeface="微软雅黑" panose="020B0503020204020204" pitchFamily="34" charset="-122"/>
            </a:endParaRPr>
          </a:p>
          <a:p>
            <a:r>
              <a:rPr lang="zh-CN" altLang="en-US" sz="4000" dirty="0" smtClean="0">
                <a:latin typeface="微软雅黑" panose="020B0503020204020204" pitchFamily="34" charset="-122"/>
                <a:ea typeface="微软雅黑" panose="020B0503020204020204" pitchFamily="34" charset="-122"/>
              </a:rPr>
              <a:t>（</a:t>
            </a:r>
            <a:r>
              <a:rPr lang="en-US" altLang="zh-CN" sz="4000" dirty="0" smtClean="0">
                <a:latin typeface="微软雅黑" panose="020B0503020204020204" pitchFamily="34" charset="-122"/>
                <a:ea typeface="微软雅黑" panose="020B0503020204020204" pitchFamily="34" charset="-122"/>
              </a:rPr>
              <a:t>parameters</a:t>
            </a:r>
            <a:r>
              <a:rPr lang="zh-CN" altLang="en-US" sz="4000" dirty="0" smtClean="0">
                <a:latin typeface="微软雅黑" panose="020B0503020204020204" pitchFamily="34" charset="-122"/>
                <a:ea typeface="微软雅黑" panose="020B0503020204020204" pitchFamily="34" charset="-122"/>
              </a:rPr>
              <a:t>）</a:t>
            </a:r>
            <a:r>
              <a:rPr lang="en-US" altLang="zh-CN" sz="4000" dirty="0" smtClean="0">
                <a:latin typeface="微软雅黑" panose="020B0503020204020204" pitchFamily="34" charset="-122"/>
                <a:ea typeface="微软雅黑" panose="020B0503020204020204" pitchFamily="34" charset="-122"/>
              </a:rPr>
              <a:t>-&gt; {statements;}</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393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sz="4400" dirty="0" smtClean="0">
                <a:latin typeface="微软雅黑" pitchFamily="34" charset="-122"/>
                <a:ea typeface="微软雅黑" pitchFamily="34" charset="-122"/>
              </a:rPr>
              <a:t>Lambda </a:t>
            </a:r>
            <a:r>
              <a:rPr lang="zh-CN" altLang="en-US" sz="4400" dirty="0" smtClean="0">
                <a:latin typeface="微软雅黑" pitchFamily="34" charset="-122"/>
                <a:ea typeface="微软雅黑" pitchFamily="34" charset="-122"/>
              </a:rPr>
              <a:t>语法 </a:t>
            </a:r>
            <a:r>
              <a:rPr lang="en-US" altLang="zh-CN" sz="4400" dirty="0" smtClean="0">
                <a:latin typeface="微软雅黑" pitchFamily="34" charset="-122"/>
                <a:ea typeface="微软雅黑" pitchFamily="34" charset="-122"/>
              </a:rPr>
              <a:t>– </a:t>
            </a:r>
            <a:r>
              <a:rPr lang="zh-CN" altLang="en-US" sz="4400" dirty="0" smtClean="0">
                <a:latin typeface="微软雅黑" pitchFamily="34" charset="-122"/>
                <a:ea typeface="微软雅黑" pitchFamily="34" charset="-122"/>
              </a:rPr>
              <a:t>思考</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354888" cy="3276600"/>
          </a:xfrm>
        </p:spPr>
        <p:txBody>
          <a:bodyPr>
            <a:normAutofit/>
          </a:bodyPr>
          <a:lstStyle/>
          <a:p>
            <a:pPr>
              <a:spcBef>
                <a:spcPts val="1800"/>
              </a:spcBef>
            </a:pP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-&gt; </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-&gt;“</a:t>
            </a:r>
            <a:r>
              <a:rPr lang="zh-CN" altLang="en-US" sz="3200" dirty="0" smtClean="0">
                <a:latin typeface="微软雅黑" panose="020B0503020204020204" pitchFamily="34" charset="-122"/>
                <a:ea typeface="微软雅黑" panose="020B0503020204020204" pitchFamily="34" charset="-122"/>
              </a:rPr>
              <a:t>我是帅锅</a:t>
            </a:r>
            <a:r>
              <a:rPr lang="en-US" altLang="zh-CN" sz="3200" dirty="0" smtClean="0">
                <a:latin typeface="微软雅黑" panose="020B0503020204020204" pitchFamily="34" charset="-122"/>
                <a:ea typeface="微软雅黑" panose="020B0503020204020204" pitchFamily="34" charset="-122"/>
              </a:rPr>
              <a:t>”</a:t>
            </a:r>
          </a:p>
          <a:p>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-&gt; </a:t>
            </a:r>
            <a:r>
              <a:rPr lang="en-US" altLang="zh-CN" sz="3200" dirty="0" smtClean="0">
                <a:latin typeface="微软雅黑" panose="020B0503020204020204" pitchFamily="34" charset="-122"/>
                <a:ea typeface="微软雅黑" panose="020B0503020204020204" pitchFamily="34" charset="-122"/>
              </a:rPr>
              <a:t>{return “</a:t>
            </a:r>
            <a:r>
              <a:rPr lang="zh-CN" altLang="en-US" sz="3200" dirty="0">
                <a:latin typeface="微软雅黑" panose="020B0503020204020204" pitchFamily="34" charset="-122"/>
                <a:ea typeface="微软雅黑" panose="020B0503020204020204" pitchFamily="34" charset="-122"/>
              </a:rPr>
              <a:t>我是帅锅</a:t>
            </a:r>
            <a:r>
              <a:rPr lang="en-US" altLang="zh-CN" sz="3200" dirty="0" smtClean="0">
                <a:latin typeface="微软雅黑" panose="020B0503020204020204" pitchFamily="34" charset="-122"/>
                <a:ea typeface="微软雅黑" panose="020B0503020204020204" pitchFamily="34" charset="-122"/>
              </a:rPr>
              <a:t>”;}</a:t>
            </a:r>
          </a:p>
          <a:p>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Integer </a:t>
            </a:r>
            <a:r>
              <a:rPr lang="en-US" altLang="zh-CN" sz="3200" dirty="0" err="1" smtClean="0">
                <a:latin typeface="微软雅黑" panose="020B0503020204020204" pitchFamily="34" charset="-122"/>
                <a:ea typeface="微软雅黑" panose="020B0503020204020204" pitchFamily="34" charset="-122"/>
              </a:rPr>
              <a:t>i</a:t>
            </a:r>
            <a:r>
              <a:rPr lang="zh-CN" altLang="en-US" sz="3200" dirty="0" smtClean="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-&gt; </a:t>
            </a:r>
            <a:r>
              <a:rPr lang="en-US" altLang="zh-CN" sz="3200" dirty="0" smtClean="0">
                <a:latin typeface="微软雅黑" panose="020B0503020204020204" pitchFamily="34" charset="-122"/>
                <a:ea typeface="微软雅黑" panose="020B0503020204020204" pitchFamily="34" charset="-122"/>
              </a:rPr>
              <a:t>return </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我是帅锅</a:t>
            </a:r>
            <a:r>
              <a:rPr lang="en-US" altLang="zh-CN" sz="3200" dirty="0" smtClean="0">
                <a:latin typeface="微软雅黑" panose="020B0503020204020204" pitchFamily="34" charset="-122"/>
                <a:ea typeface="微软雅黑" panose="020B0503020204020204" pitchFamily="34" charset="-122"/>
              </a:rPr>
              <a:t>”+ </a:t>
            </a:r>
            <a:r>
              <a:rPr lang="en-US" altLang="zh-CN" sz="3200" dirty="0" err="1" smtClean="0">
                <a:latin typeface="微软雅黑" panose="020B0503020204020204" pitchFamily="34" charset="-122"/>
                <a:ea typeface="微软雅黑" panose="020B0503020204020204" pitchFamily="34" charset="-122"/>
              </a:rPr>
              <a:t>i</a:t>
            </a:r>
            <a:endParaRPr lang="en-US" altLang="zh-CN" sz="3200" dirty="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String name</a:t>
            </a:r>
            <a:r>
              <a:rPr lang="zh-CN" altLang="en-US" sz="3200" dirty="0" smtClean="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-&gt; </a:t>
            </a:r>
            <a:r>
              <a:rPr lang="en-US" altLang="zh-CN" sz="3200" dirty="0" smtClean="0">
                <a:latin typeface="微软雅黑" panose="020B0503020204020204" pitchFamily="34" charset="-122"/>
                <a:ea typeface="微软雅黑" panose="020B0503020204020204" pitchFamily="34" charset="-122"/>
              </a:rPr>
              <a:t>{“Hello” + name}</a:t>
            </a:r>
            <a:endParaRPr lang="en-US" altLang="zh-CN" sz="3200" dirty="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3482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在哪里可以使用 </a:t>
            </a:r>
            <a:r>
              <a:rPr lang="en-US" altLang="zh-CN" dirty="0" smtClean="0">
                <a:latin typeface="微软雅黑" panose="020B0503020204020204" pitchFamily="34" charset="-122"/>
                <a:ea typeface="微软雅黑" panose="020B0503020204020204" pitchFamily="34" charset="-122"/>
              </a:rPr>
              <a:t>Lambda </a:t>
            </a: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p:txBody>
          <a:bodyPr/>
          <a:lstStyle/>
          <a:p>
            <a:r>
              <a:rPr lang="zh-CN" altLang="en-US" dirty="0" smtClean="0"/>
              <a:t>只支持函数式接口上使用</a:t>
            </a:r>
            <a:endParaRPr lang="en-US" altLang="zh-CN" dirty="0" smtClean="0"/>
          </a:p>
          <a:p>
            <a:r>
              <a:rPr lang="zh-CN" altLang="en-US" dirty="0" smtClean="0"/>
              <a:t>函数式接口 </a:t>
            </a:r>
            <a:r>
              <a:rPr lang="en-US" altLang="zh-CN" dirty="0" smtClean="0"/>
              <a:t>– </a:t>
            </a:r>
            <a:r>
              <a:rPr lang="zh-CN" altLang="en-US" dirty="0" smtClean="0"/>
              <a:t>只定义一个抽象方法的接口</a:t>
            </a:r>
            <a:endParaRPr lang="zh-CN" altLang="en-US" dirty="0"/>
          </a:p>
        </p:txBody>
      </p:sp>
      <p:sp>
        <p:nvSpPr>
          <p:cNvPr id="3" name="Rectangle 2"/>
          <p:cNvSpPr>
            <a:spLocks noChangeArrowheads="1"/>
          </p:cNvSpPr>
          <p:nvPr/>
        </p:nvSpPr>
        <p:spPr bwMode="auto">
          <a:xfrm>
            <a:off x="601299" y="2574017"/>
            <a:ext cx="3600000" cy="1980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808000"/>
                </a:solidFill>
                <a:effectLst/>
                <a:latin typeface="Consolas" panose="020B0609020204030204" pitchFamily="49" charset="0"/>
              </a:rPr>
              <a:t>@FunctionalInterface</a:t>
            </a:r>
            <a:br>
              <a:rPr kumimoji="0" lang="zh-CN" altLang="zh-CN" sz="1300" b="0" i="0" u="none" strike="noStrike" cap="none" normalizeH="0" baseline="0" dirty="0" smtClean="0">
                <a:ln>
                  <a:noFill/>
                </a:ln>
                <a:solidFill>
                  <a:srgbClr val="808000"/>
                </a:solidFill>
                <a:effectLst/>
                <a:latin typeface="Consolas" panose="020B0609020204030204" pitchFamily="49" charset="0"/>
              </a:rPr>
            </a:br>
            <a:r>
              <a:rPr kumimoji="0" lang="zh-CN" altLang="zh-CN" sz="1300" b="1" i="0" u="none" strike="noStrike" cap="none" normalizeH="0" baseline="0" dirty="0" smtClean="0">
                <a:ln>
                  <a:noFill/>
                </a:ln>
                <a:solidFill>
                  <a:srgbClr val="000080"/>
                </a:solidFill>
                <a:effectLst/>
                <a:latin typeface="Consolas" panose="020B0609020204030204" pitchFamily="49" charset="0"/>
              </a:rPr>
              <a:t>public interface </a:t>
            </a:r>
            <a:r>
              <a:rPr kumimoji="0" lang="zh-CN" altLang="zh-CN" sz="1300" b="0" i="0" u="none" strike="noStrike" cap="none" normalizeH="0" baseline="0" dirty="0" smtClean="0">
                <a:ln>
                  <a:noFill/>
                </a:ln>
                <a:solidFill>
                  <a:srgbClr val="000000"/>
                </a:solidFill>
                <a:effectLst/>
                <a:latin typeface="Consolas" panose="020B0609020204030204" pitchFamily="49" charset="0"/>
              </a:rPr>
              <a:t>Comparator&lt;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int </a:t>
            </a:r>
            <a:r>
              <a:rPr kumimoji="0" lang="zh-CN" altLang="zh-CN" sz="1300" b="0" i="0" u="none" strike="noStrike" cap="none" normalizeH="0" baseline="0" dirty="0" smtClean="0">
                <a:ln>
                  <a:noFill/>
                </a:ln>
                <a:solidFill>
                  <a:srgbClr val="000000"/>
                </a:solidFill>
                <a:effectLst/>
                <a:latin typeface="Consolas" panose="020B0609020204030204" pitchFamily="49" charset="0"/>
              </a:rPr>
              <a:t>compare(</a:t>
            </a:r>
            <a:r>
              <a:rPr kumimoji="0" lang="zh-CN" altLang="zh-CN" sz="1300" b="0" i="0" u="none" strike="noStrike" cap="none" normalizeH="0" baseline="0" dirty="0" smtClean="0">
                <a:ln>
                  <a:noFill/>
                </a:ln>
                <a:solidFill>
                  <a:srgbClr val="20999D"/>
                </a:solidFill>
                <a:effectLst/>
                <a:latin typeface="Consolas" panose="020B0609020204030204" pitchFamily="49" charset="0"/>
              </a:rPr>
              <a:t>T </a:t>
            </a:r>
            <a:r>
              <a:rPr kumimoji="0" lang="zh-CN" altLang="zh-CN" sz="1300" b="0" i="0" u="none" strike="noStrike" cap="none" normalizeH="0" baseline="0" dirty="0" smtClean="0">
                <a:ln>
                  <a:noFill/>
                </a:ln>
                <a:solidFill>
                  <a:srgbClr val="000000"/>
                </a:solidFill>
                <a:effectLst/>
                <a:latin typeface="Consolas" panose="020B0609020204030204" pitchFamily="49" charset="0"/>
              </a:rPr>
              <a:t>o1, </a:t>
            </a:r>
            <a:r>
              <a:rPr kumimoji="0" lang="zh-CN" altLang="zh-CN" sz="1300" b="0" i="0" u="none" strike="noStrike" cap="none" normalizeH="0" baseline="0" dirty="0" smtClean="0">
                <a:ln>
                  <a:noFill/>
                </a:ln>
                <a:solidFill>
                  <a:srgbClr val="20999D"/>
                </a:solidFill>
                <a:effectLst/>
                <a:latin typeface="Consolas" panose="020B0609020204030204" pitchFamily="49" charset="0"/>
              </a:rPr>
              <a:t>T </a:t>
            </a:r>
            <a:r>
              <a:rPr kumimoji="0" lang="zh-CN" altLang="zh-CN" sz="1300" b="0" i="0" u="none" strike="noStrike" cap="none" normalizeH="0" baseline="0" dirty="0" smtClean="0">
                <a:ln>
                  <a:noFill/>
                </a:ln>
                <a:solidFill>
                  <a:srgbClr val="000000"/>
                </a:solidFill>
                <a:effectLst/>
                <a:latin typeface="Consolas" panose="020B0609020204030204" pitchFamily="49" charset="0"/>
              </a:rPr>
              <a:t>o2);</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808000"/>
                </a:solidFill>
                <a:effectLst/>
                <a:latin typeface="Consolas" panose="020B0609020204030204" pitchFamily="49" charset="0"/>
              </a:rPr>
              <a:t>@FunctionalInterface</a:t>
            </a:r>
            <a:br>
              <a:rPr kumimoji="0" lang="zh-CN" altLang="zh-CN" sz="1300" b="0" i="0" u="none" strike="noStrike" cap="none" normalizeH="0" baseline="0" dirty="0" smtClean="0">
                <a:ln>
                  <a:noFill/>
                </a:ln>
                <a:solidFill>
                  <a:srgbClr val="808000"/>
                </a:solidFill>
                <a:effectLst/>
                <a:latin typeface="Consolas" panose="020B0609020204030204" pitchFamily="49" charset="0"/>
              </a:rPr>
            </a:br>
            <a:r>
              <a:rPr kumimoji="0" lang="zh-CN" altLang="zh-CN" sz="1300" b="1" i="0" u="none" strike="noStrike" cap="none" normalizeH="0" baseline="0" dirty="0" smtClean="0">
                <a:ln>
                  <a:noFill/>
                </a:ln>
                <a:solidFill>
                  <a:srgbClr val="000080"/>
                </a:solidFill>
                <a:effectLst/>
                <a:latin typeface="Consolas" panose="020B0609020204030204" pitchFamily="49" charset="0"/>
              </a:rPr>
              <a:t>public interface </a:t>
            </a:r>
            <a:r>
              <a:rPr kumimoji="0" lang="zh-CN" altLang="zh-CN" sz="1300" b="0" i="0" u="none" strike="noStrike" cap="none" normalizeH="0" baseline="0" dirty="0" smtClean="0">
                <a:ln>
                  <a:noFill/>
                </a:ln>
                <a:solidFill>
                  <a:srgbClr val="000000"/>
                </a:solidFill>
                <a:effectLst/>
                <a:latin typeface="Consolas" panose="020B0609020204030204" pitchFamily="49" charset="0"/>
              </a:rPr>
              <a:t>Runnable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void </a:t>
            </a:r>
            <a:r>
              <a:rPr kumimoji="0" lang="zh-CN" altLang="zh-CN" sz="1300" b="0" i="0" u="none" strike="noStrike" cap="none" normalizeH="0" baseline="0" dirty="0" smtClean="0">
                <a:ln>
                  <a:noFill/>
                </a:ln>
                <a:solidFill>
                  <a:srgbClr val="000000"/>
                </a:solidFill>
                <a:effectLst/>
                <a:latin typeface="Consolas" panose="020B0609020204030204" pitchFamily="49" charset="0"/>
              </a:rPr>
              <a:t>run();</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4682148" y="2571750"/>
            <a:ext cx="3706275" cy="189282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808000"/>
                </a:solidFill>
                <a:effectLst/>
                <a:latin typeface="Consolas" panose="020B0609020204030204" pitchFamily="49" charset="0"/>
              </a:rPr>
              <a:t>@FunctionalInterface</a:t>
            </a:r>
            <a:br>
              <a:rPr kumimoji="0" lang="zh-CN" altLang="zh-CN" sz="1300" b="0" i="0" u="none" strike="noStrike" cap="none" normalizeH="0" baseline="0" dirty="0" smtClean="0">
                <a:ln>
                  <a:noFill/>
                </a:ln>
                <a:solidFill>
                  <a:srgbClr val="808000"/>
                </a:solidFill>
                <a:effectLst/>
                <a:latin typeface="Consolas" panose="020B0609020204030204" pitchFamily="49" charset="0"/>
              </a:rPr>
            </a:br>
            <a:r>
              <a:rPr kumimoji="0" lang="zh-CN" altLang="zh-CN" sz="1300" b="1" i="0" u="none" strike="noStrike" cap="none" normalizeH="0" baseline="0" dirty="0" smtClean="0">
                <a:ln>
                  <a:noFill/>
                </a:ln>
                <a:solidFill>
                  <a:srgbClr val="000080"/>
                </a:solidFill>
                <a:effectLst/>
                <a:latin typeface="Consolas" panose="020B0609020204030204" pitchFamily="49" charset="0"/>
              </a:rPr>
              <a:t>public interface </a:t>
            </a:r>
            <a:r>
              <a:rPr kumimoji="0" lang="zh-CN" altLang="zh-CN" sz="1300" b="0" i="0" u="none" strike="noStrike" cap="none" normalizeH="0" baseline="0" dirty="0" smtClean="0">
                <a:ln>
                  <a:noFill/>
                </a:ln>
                <a:solidFill>
                  <a:srgbClr val="000000"/>
                </a:solidFill>
                <a:effectLst/>
                <a:latin typeface="Consolas" panose="020B0609020204030204" pitchFamily="49" charset="0"/>
              </a:rPr>
              <a:t>Callable&lt;</a:t>
            </a:r>
            <a:r>
              <a:rPr kumimoji="0" lang="zh-CN" altLang="zh-CN" sz="1300" b="0" i="0" u="none" strike="noStrike" cap="none" normalizeH="0" baseline="0" dirty="0" smtClean="0">
                <a:ln>
                  <a:noFill/>
                </a:ln>
                <a:solidFill>
                  <a:srgbClr val="20999D"/>
                </a:solidFill>
                <a:effectLst/>
                <a:latin typeface="Consolas" panose="020B0609020204030204" pitchFamily="49" charset="0"/>
              </a:rPr>
              <a:t>V</a:t>
            </a:r>
            <a:r>
              <a:rPr kumimoji="0" lang="zh-CN" altLang="zh-CN" sz="1300" b="0" i="0" u="none" strike="noStrike" cap="none" normalizeH="0" baseline="0" dirty="0" smtClean="0">
                <a:ln>
                  <a:noFill/>
                </a:ln>
                <a:solidFill>
                  <a:srgbClr val="000000"/>
                </a:solidFill>
                <a:effectLst/>
                <a:latin typeface="Consolas" panose="020B0609020204030204" pitchFamily="49" charset="0"/>
              </a:rPr>
              <a:t>&gt;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20999D"/>
                </a:solidFill>
                <a:effectLst/>
                <a:latin typeface="Consolas" panose="020B0609020204030204" pitchFamily="49" charset="0"/>
              </a:rPr>
              <a:t>V </a:t>
            </a:r>
            <a:r>
              <a:rPr kumimoji="0" lang="zh-CN" altLang="zh-CN" sz="1300" b="0" i="0" u="none" strike="noStrike" cap="none" normalizeH="0" baseline="0" dirty="0" smtClean="0">
                <a:ln>
                  <a:noFill/>
                </a:ln>
                <a:solidFill>
                  <a:srgbClr val="000000"/>
                </a:solidFill>
                <a:effectLst/>
                <a:latin typeface="Consolas" panose="020B0609020204030204" pitchFamily="49" charset="0"/>
              </a:rPr>
              <a:t>call();</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808000"/>
                </a:solidFill>
                <a:effectLst/>
                <a:latin typeface="Consolas" panose="020B0609020204030204" pitchFamily="49" charset="0"/>
              </a:rPr>
              <a:t>@FunctionalInterface</a:t>
            </a:r>
            <a:br>
              <a:rPr kumimoji="0" lang="zh-CN" altLang="zh-CN" sz="1300" b="0" i="0" u="none" strike="noStrike" cap="none" normalizeH="0" baseline="0" dirty="0" smtClean="0">
                <a:ln>
                  <a:noFill/>
                </a:ln>
                <a:solidFill>
                  <a:srgbClr val="808000"/>
                </a:solidFill>
                <a:effectLst/>
                <a:latin typeface="Consolas" panose="020B0609020204030204" pitchFamily="49" charset="0"/>
              </a:rPr>
            </a:br>
            <a:r>
              <a:rPr kumimoji="0" lang="zh-CN" altLang="zh-CN" sz="1300" b="1" i="0" u="none" strike="noStrike" cap="none" normalizeH="0" baseline="0" dirty="0" smtClean="0">
                <a:ln>
                  <a:noFill/>
                </a:ln>
                <a:solidFill>
                  <a:srgbClr val="000080"/>
                </a:solidFill>
                <a:effectLst/>
                <a:latin typeface="Consolas" panose="020B0609020204030204" pitchFamily="49" charset="0"/>
              </a:rPr>
              <a:t>public interface </a:t>
            </a:r>
            <a:r>
              <a:rPr kumimoji="0" lang="zh-CN" altLang="zh-CN" sz="1300" b="0" i="0" u="none" strike="noStrike" cap="none" normalizeH="0" baseline="0" dirty="0" smtClean="0">
                <a:ln>
                  <a:noFill/>
                </a:ln>
                <a:solidFill>
                  <a:srgbClr val="000000"/>
                </a:solidFill>
                <a:effectLst/>
                <a:latin typeface="Consolas" panose="020B0609020204030204" pitchFamily="49" charset="0"/>
              </a:rPr>
              <a:t>PrivilegedAction&lt;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20999D"/>
                </a:solidFill>
                <a:effectLst/>
                <a:latin typeface="Consolas" panose="020B0609020204030204" pitchFamily="49" charset="0"/>
              </a:rPr>
              <a:t>T </a:t>
            </a:r>
            <a:r>
              <a:rPr kumimoji="0" lang="zh-CN" altLang="zh-CN" sz="1300" b="0" i="0" u="none" strike="noStrike" cap="none" normalizeH="0" baseline="0" dirty="0" smtClean="0">
                <a:ln>
                  <a:noFill/>
                </a:ln>
                <a:solidFill>
                  <a:srgbClr val="000000"/>
                </a:solidFill>
                <a:effectLst/>
                <a:latin typeface="Consolas" panose="020B0609020204030204" pitchFamily="49" charset="0"/>
              </a:rPr>
              <a:t>run();</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29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函数式接口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源码</a:t>
            </a:r>
            <a:endParaRPr lang="zh-CN" altLang="en-US" dirty="0">
              <a:latin typeface="微软雅黑" panose="020B0503020204020204" pitchFamily="34" charset="-122"/>
              <a:ea typeface="微软雅黑" panose="020B0503020204020204" pitchFamily="34" charset="-122"/>
            </a:endParaRPr>
          </a:p>
        </p:txBody>
      </p:sp>
      <p:sp>
        <p:nvSpPr>
          <p:cNvPr id="2" name="Rectangle 1"/>
          <p:cNvSpPr>
            <a:spLocks noGrp="1" noChangeArrowheads="1"/>
          </p:cNvSpPr>
          <p:nvPr>
            <p:ph sz="quarter" idx="13"/>
          </p:nvPr>
        </p:nvSpPr>
        <p:spPr bwMode="auto">
          <a:xfrm>
            <a:off x="583787" y="1347614"/>
            <a:ext cx="5484194" cy="3770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kumimoji="0" lang="zh-CN" altLang="zh-CN" sz="1300" b="1" i="0" u="none" strike="noStrike" cap="none" normalizeH="0" baseline="0" dirty="0" smtClean="0">
                <a:ln>
                  <a:noFill/>
                </a:ln>
                <a:solidFill>
                  <a:srgbClr val="000080"/>
                </a:solidFill>
                <a:effectLst/>
                <a:latin typeface="Consolas" panose="020B0609020204030204" pitchFamily="49" charset="0"/>
              </a:rPr>
              <a:t>package </a:t>
            </a:r>
            <a:r>
              <a:rPr kumimoji="0" lang="zh-CN" altLang="zh-CN" sz="1300" b="0" i="0" u="none" strike="noStrike" cap="none" normalizeH="0" baseline="0" dirty="0" smtClean="0">
                <a:ln>
                  <a:noFill/>
                </a:ln>
                <a:solidFill>
                  <a:srgbClr val="000000"/>
                </a:solidFill>
                <a:effectLst/>
                <a:latin typeface="Consolas" panose="020B0609020204030204" pitchFamily="49" charset="0"/>
              </a:rPr>
              <a:t>java.util.function;</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1" i="0" u="none" strike="noStrike" cap="none" normalizeH="0" baseline="0" dirty="0" smtClean="0">
                <a:ln>
                  <a:noFill/>
                </a:ln>
                <a:solidFill>
                  <a:srgbClr val="000080"/>
                </a:solidFill>
                <a:effectLst/>
                <a:latin typeface="Consolas" panose="020B0609020204030204" pitchFamily="49" charset="0"/>
              </a:rPr>
              <a:t>import </a:t>
            </a:r>
            <a:r>
              <a:rPr kumimoji="0" lang="zh-CN" altLang="zh-CN" sz="1300" b="0" i="0" u="none" strike="noStrike" cap="none" normalizeH="0" baseline="0" dirty="0" smtClean="0">
                <a:ln>
                  <a:noFill/>
                </a:ln>
                <a:solidFill>
                  <a:srgbClr val="000000"/>
                </a:solidFill>
                <a:effectLst/>
                <a:latin typeface="Consolas" panose="020B0609020204030204" pitchFamily="49" charset="0"/>
              </a:rPr>
              <a:t>java.util.Objects;</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lang="zh-CN" altLang="zh-CN" sz="1300" i="1" dirty="0">
                <a:solidFill>
                  <a:srgbClr val="808080"/>
                </a:solidFill>
                <a:latin typeface="Consolas" panose="020B0609020204030204" pitchFamily="49" charset="0"/>
              </a:rPr>
              <a:t>/**</a:t>
            </a:r>
            <a:r>
              <a:rPr lang="en-US" altLang="zh-CN" sz="1300" i="1" dirty="0">
                <a:solidFill>
                  <a:srgbClr val="808080"/>
                </a:solidFill>
                <a:latin typeface="Consolas" panose="020B0609020204030204" pitchFamily="49" charset="0"/>
              </a:rPr>
              <a:t> …</a:t>
            </a:r>
            <a:r>
              <a:rPr lang="zh-CN" altLang="zh-CN" sz="1300" i="1" dirty="0">
                <a:solidFill>
                  <a:srgbClr val="808080"/>
                </a:solidFill>
                <a:latin typeface="Consolas" panose="020B0609020204030204" pitchFamily="49" charset="0"/>
              </a:rPr>
              <a:t> */</a:t>
            </a:r>
            <a:r>
              <a:rPr kumimoji="0" lang="zh-CN" altLang="zh-CN" sz="1300" b="0" i="1" u="none" strike="noStrike" cap="none" normalizeH="0" baseline="0" dirty="0" smtClean="0">
                <a:ln>
                  <a:noFill/>
                </a:ln>
                <a:solidFill>
                  <a:srgbClr val="808080"/>
                </a:solidFill>
                <a:effectLst/>
                <a:latin typeface="Consolas" panose="020B0609020204030204" pitchFamily="49" charset="0"/>
              </a:rPr>
              <a:t/>
            </a:r>
            <a:br>
              <a:rPr kumimoji="0" lang="zh-CN" altLang="zh-CN" sz="1300" b="0" i="1" u="none" strike="noStrike" cap="none" normalizeH="0" baseline="0" dirty="0" smtClean="0">
                <a:ln>
                  <a:noFill/>
                </a:ln>
                <a:solidFill>
                  <a:srgbClr val="808080"/>
                </a:solidFill>
                <a:effectLst/>
                <a:latin typeface="Consolas" panose="020B0609020204030204" pitchFamily="49" charset="0"/>
              </a:rPr>
            </a:br>
            <a:r>
              <a:rPr kumimoji="0" lang="zh-CN" altLang="zh-CN" sz="1300" b="0" i="0" u="none" strike="noStrike" cap="none" normalizeH="0" baseline="0" dirty="0" smtClean="0">
                <a:ln>
                  <a:noFill/>
                </a:ln>
                <a:solidFill>
                  <a:srgbClr val="808000"/>
                </a:solidFill>
                <a:effectLst/>
                <a:latin typeface="Consolas" panose="020B0609020204030204" pitchFamily="49" charset="0"/>
              </a:rPr>
              <a:t>@FunctionalInterface</a:t>
            </a:r>
            <a:br>
              <a:rPr kumimoji="0" lang="zh-CN" altLang="zh-CN" sz="1300" b="0" i="0" u="none" strike="noStrike" cap="none" normalizeH="0" baseline="0" dirty="0" smtClean="0">
                <a:ln>
                  <a:noFill/>
                </a:ln>
                <a:solidFill>
                  <a:srgbClr val="808000"/>
                </a:solidFill>
                <a:effectLst/>
                <a:latin typeface="Consolas" panose="020B0609020204030204" pitchFamily="49" charset="0"/>
              </a:rPr>
            </a:br>
            <a:r>
              <a:rPr kumimoji="0" lang="zh-CN" altLang="zh-CN" sz="1300" b="1" i="0" u="none" strike="noStrike" cap="none" normalizeH="0" baseline="0" dirty="0" smtClean="0">
                <a:ln>
                  <a:noFill/>
                </a:ln>
                <a:solidFill>
                  <a:srgbClr val="000080"/>
                </a:solidFill>
                <a:effectLst/>
                <a:latin typeface="Consolas" panose="020B0609020204030204" pitchFamily="49" charset="0"/>
              </a:rPr>
              <a:t>public interface </a:t>
            </a:r>
            <a:r>
              <a:rPr kumimoji="0" lang="zh-CN" altLang="zh-CN" sz="1300" b="0" i="0" u="none" strike="noStrike" cap="none" normalizeH="0" baseline="0" dirty="0" smtClean="0">
                <a:ln>
                  <a:noFill/>
                </a:ln>
                <a:solidFill>
                  <a:srgbClr val="000000"/>
                </a:solidFill>
                <a:effectLst/>
                <a:latin typeface="Consolas" panose="020B0609020204030204" pitchFamily="49" charset="0"/>
              </a:rPr>
              <a:t>Predicate&lt;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1" u="none" strike="noStrike" cap="none" normalizeH="0" baseline="0" dirty="0" smtClean="0">
                <a:ln>
                  <a:noFill/>
                </a:ln>
                <a:solidFill>
                  <a:srgbClr val="808080"/>
                </a:solidFill>
                <a:effectLst/>
                <a:latin typeface="Consolas" panose="020B0609020204030204" pitchFamily="49" charset="0"/>
              </a:rPr>
              <a:t>/**</a:t>
            </a:r>
            <a:r>
              <a:rPr kumimoji="0" lang="en-US" altLang="zh-CN" sz="1300" b="0" i="1" u="none" strike="noStrike" cap="none" normalizeH="0" baseline="0" dirty="0" smtClean="0">
                <a:ln>
                  <a:noFill/>
                </a:ln>
                <a:solidFill>
                  <a:srgbClr val="808080"/>
                </a:solidFill>
                <a:effectLst/>
                <a:latin typeface="Consolas" panose="020B0609020204030204" pitchFamily="49" charset="0"/>
              </a:rPr>
              <a:t> </a:t>
            </a:r>
            <a:r>
              <a:rPr lang="en-US" altLang="zh-CN" sz="1300" i="1" dirty="0" smtClean="0">
                <a:solidFill>
                  <a:srgbClr val="808080"/>
                </a:solidFill>
                <a:latin typeface="Consolas" panose="020B0609020204030204" pitchFamily="49" charset="0"/>
              </a:rPr>
              <a:t>…</a:t>
            </a:r>
            <a:r>
              <a:rPr kumimoji="0" lang="zh-CN" altLang="zh-CN" sz="1300" b="0" i="1" u="none" strike="noStrike" cap="none" normalizeH="0" baseline="0" dirty="0" smtClean="0">
                <a:ln>
                  <a:noFill/>
                </a:ln>
                <a:solidFill>
                  <a:srgbClr val="808080"/>
                </a:solidFill>
                <a:effectLst/>
                <a:latin typeface="Consolas" panose="020B0609020204030204" pitchFamily="49" charset="0"/>
              </a:rPr>
              <a:t> */</a:t>
            </a:r>
            <a:br>
              <a:rPr kumimoji="0" lang="zh-CN" altLang="zh-CN" sz="1300" b="0" i="1" u="none" strike="noStrike" cap="none" normalizeH="0" baseline="0" dirty="0" smtClean="0">
                <a:ln>
                  <a:noFill/>
                </a:ln>
                <a:solidFill>
                  <a:srgbClr val="808080"/>
                </a:solidFill>
                <a:effectLst/>
                <a:latin typeface="Consolas" panose="020B0609020204030204" pitchFamily="49" charset="0"/>
              </a:rPr>
            </a:br>
            <a:r>
              <a:rPr kumimoji="0" lang="zh-CN" altLang="zh-CN" sz="1300" b="0" i="1" u="none" strike="noStrike" cap="none" normalizeH="0" baseline="0" dirty="0" smtClean="0">
                <a:ln>
                  <a:noFill/>
                </a:ln>
                <a:solidFill>
                  <a:srgbClr val="80808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boolean </a:t>
            </a:r>
            <a:r>
              <a:rPr kumimoji="0" lang="zh-CN" altLang="zh-CN" sz="1300" b="0" i="0" u="none" strike="noStrike" cap="none" normalizeH="0" baseline="0" dirty="0" smtClean="0">
                <a:ln>
                  <a:noFill/>
                </a:ln>
                <a:solidFill>
                  <a:srgbClr val="000000"/>
                </a:solidFill>
                <a:effectLst/>
                <a:latin typeface="Consolas" panose="020B0609020204030204" pitchFamily="49" charset="0"/>
              </a:rPr>
              <a:t>test(</a:t>
            </a:r>
            <a:r>
              <a:rPr kumimoji="0" lang="zh-CN" altLang="zh-CN" sz="1300" b="0" i="0" u="none" strike="noStrike" cap="none" normalizeH="0" baseline="0" dirty="0" smtClean="0">
                <a:ln>
                  <a:noFill/>
                </a:ln>
                <a:solidFill>
                  <a:srgbClr val="20999D"/>
                </a:solidFill>
                <a:effectLst/>
                <a:latin typeface="Consolas" panose="020B0609020204030204" pitchFamily="49" charset="0"/>
              </a:rPr>
              <a:t>T </a:t>
            </a:r>
            <a:r>
              <a:rPr kumimoji="0" lang="zh-CN" altLang="zh-CN" sz="1300" b="0" i="0" u="none" strike="noStrike" cap="none" normalizeH="0" baseline="0" dirty="0" smtClean="0">
                <a:ln>
                  <a:noFill/>
                </a:ln>
                <a:solidFill>
                  <a:srgbClr val="000000"/>
                </a:solidFill>
                <a:effectLst/>
                <a:latin typeface="Consolas" panose="020B0609020204030204" pitchFamily="49" charset="0"/>
              </a:rPr>
              <a:t>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en-US"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lang="zh-CN" altLang="zh-CN" sz="1300" i="1" dirty="0">
                <a:solidFill>
                  <a:srgbClr val="808080"/>
                </a:solidFill>
                <a:latin typeface="Consolas" panose="020B0609020204030204" pitchFamily="49" charset="0"/>
              </a:rPr>
              <a:t>/**</a:t>
            </a:r>
            <a:r>
              <a:rPr lang="en-US" altLang="zh-CN" sz="1300" i="1" dirty="0">
                <a:solidFill>
                  <a:srgbClr val="808080"/>
                </a:solidFill>
                <a:latin typeface="Consolas" panose="020B0609020204030204" pitchFamily="49" charset="0"/>
              </a:rPr>
              <a:t> …</a:t>
            </a:r>
            <a:r>
              <a:rPr lang="zh-CN" altLang="zh-CN" sz="1300" i="1" dirty="0">
                <a:solidFill>
                  <a:srgbClr val="808080"/>
                </a:solidFill>
                <a:latin typeface="Consolas" panose="020B0609020204030204" pitchFamily="49" charset="0"/>
              </a:rPr>
              <a:t> */</a:t>
            </a:r>
            <a:r>
              <a:rPr kumimoji="0" lang="zh-CN" altLang="zh-CN" sz="1300" b="0" i="1" u="none" strike="noStrike" cap="none" normalizeH="0" baseline="0" dirty="0" smtClean="0">
                <a:ln>
                  <a:noFill/>
                </a:ln>
                <a:solidFill>
                  <a:srgbClr val="808080"/>
                </a:solidFill>
                <a:effectLst/>
                <a:latin typeface="Consolas" panose="020B0609020204030204" pitchFamily="49" charset="0"/>
              </a:rPr>
              <a:t/>
            </a:r>
            <a:br>
              <a:rPr kumimoji="0" lang="zh-CN" altLang="zh-CN" sz="1300" b="0" i="1" u="none" strike="noStrike" cap="none" normalizeH="0" baseline="0" dirty="0" smtClean="0">
                <a:ln>
                  <a:noFill/>
                </a:ln>
                <a:solidFill>
                  <a:srgbClr val="808080"/>
                </a:solidFill>
                <a:effectLst/>
                <a:latin typeface="Consolas" panose="020B0609020204030204" pitchFamily="49" charset="0"/>
              </a:rPr>
            </a:br>
            <a:r>
              <a:rPr kumimoji="0" lang="zh-CN" altLang="zh-CN" sz="1300" b="0" i="1" u="none" strike="noStrike" cap="none" normalizeH="0" baseline="0" dirty="0" smtClean="0">
                <a:ln>
                  <a:noFill/>
                </a:ln>
                <a:solidFill>
                  <a:srgbClr val="80808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default </a:t>
            </a:r>
            <a:r>
              <a:rPr kumimoji="0" lang="zh-CN" altLang="zh-CN" sz="1300" b="0" i="0" u="none" strike="noStrike" cap="none" normalizeH="0" baseline="0" dirty="0" smtClean="0">
                <a:ln>
                  <a:noFill/>
                </a:ln>
                <a:solidFill>
                  <a:srgbClr val="000000"/>
                </a:solidFill>
                <a:effectLst/>
                <a:latin typeface="Consolas" panose="020B0609020204030204" pitchFamily="49" charset="0"/>
              </a:rPr>
              <a:t>Predicate&lt;</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and(Predicate&lt;? </a:t>
            </a:r>
            <a:r>
              <a:rPr kumimoji="0" lang="zh-CN" altLang="zh-CN" sz="1300" b="1" i="0" u="none" strike="noStrike" cap="none" normalizeH="0" baseline="0" dirty="0" smtClean="0">
                <a:ln>
                  <a:noFill/>
                </a:ln>
                <a:solidFill>
                  <a:srgbClr val="000080"/>
                </a:solidFill>
                <a:effectLst/>
                <a:latin typeface="Consolas" panose="020B0609020204030204" pitchFamily="49" charset="0"/>
              </a:rPr>
              <a:t>super </a:t>
            </a:r>
            <a:r>
              <a:rPr kumimoji="0" lang="zh-CN" altLang="zh-CN" sz="1300" b="0" i="0" u="none" strike="noStrike" cap="none" normalizeH="0" baseline="0" dirty="0" smtClean="0">
                <a:ln>
                  <a:noFill/>
                </a:ln>
                <a:solidFill>
                  <a:srgbClr val="20999D"/>
                </a:solidFill>
                <a:effectLst/>
                <a:latin typeface="Consolas" panose="020B0609020204030204" pitchFamily="49" charset="0"/>
              </a:rPr>
              <a:t>T</a:t>
            </a:r>
            <a:r>
              <a:rPr kumimoji="0" lang="zh-CN" altLang="zh-CN" sz="1300" b="0" i="0" u="none" strike="noStrike" cap="none" normalizeH="0" baseline="0" dirty="0" smtClean="0">
                <a:ln>
                  <a:noFill/>
                </a:ln>
                <a:solidFill>
                  <a:srgbClr val="000000"/>
                </a:solidFill>
                <a:effectLst/>
                <a:latin typeface="Consolas" panose="020B0609020204030204" pitchFamily="49" charset="0"/>
              </a:rPr>
              <a:t>&gt; other)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Objects.</a:t>
            </a:r>
            <a:r>
              <a:rPr kumimoji="0" lang="zh-CN" altLang="zh-CN" sz="1300" b="0" i="1" u="none" strike="noStrike" cap="none" normalizeH="0" baseline="0" dirty="0" smtClean="0">
                <a:ln>
                  <a:noFill/>
                </a:ln>
                <a:solidFill>
                  <a:srgbClr val="000000"/>
                </a:solidFill>
                <a:effectLst/>
                <a:latin typeface="Consolas" panose="020B0609020204030204" pitchFamily="49" charset="0"/>
              </a:rPr>
              <a:t>requireNonNull</a:t>
            </a:r>
            <a:r>
              <a:rPr kumimoji="0" lang="zh-CN" altLang="zh-CN" sz="1300" b="0" i="0" u="none" strike="noStrike" cap="none" normalizeH="0" baseline="0" dirty="0" smtClean="0">
                <a:ln>
                  <a:noFill/>
                </a:ln>
                <a:solidFill>
                  <a:srgbClr val="000000"/>
                </a:solidFill>
                <a:effectLst/>
                <a:latin typeface="Consolas" panose="020B0609020204030204" pitchFamily="49" charset="0"/>
              </a:rPr>
              <a:t>(other);</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r>
              <a:rPr kumimoji="0" lang="zh-CN" altLang="zh-CN" sz="13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300" b="0" i="0" u="none" strike="noStrike" cap="none" normalizeH="0" baseline="0" dirty="0" smtClean="0">
                <a:ln>
                  <a:noFill/>
                </a:ln>
                <a:solidFill>
                  <a:srgbClr val="000000"/>
                </a:solidFill>
                <a:effectLst/>
                <a:latin typeface="Consolas" panose="020B0609020204030204" pitchFamily="49" charset="0"/>
              </a:rPr>
              <a:t>(t) -&gt; test(t) &amp;&amp; </a:t>
            </a:r>
            <a:r>
              <a:rPr kumimoji="0" lang="zh-CN" altLang="zh-CN" sz="1300" b="0" i="0" u="none" strike="noStrike" cap="none" normalizeH="0" baseline="0" dirty="0" smtClean="0">
                <a:ln>
                  <a:noFill/>
                </a:ln>
                <a:solidFill>
                  <a:srgbClr val="660E7A"/>
                </a:solidFill>
                <a:effectLst/>
                <a:latin typeface="Consolas" panose="020B0609020204030204" pitchFamily="49" charset="0"/>
              </a:rPr>
              <a:t>other</a:t>
            </a:r>
            <a:r>
              <a:rPr kumimoji="0" lang="zh-CN" altLang="zh-CN" sz="1300" b="0" i="0" u="none" strike="noStrike" cap="none" normalizeH="0" baseline="0" dirty="0" smtClean="0">
                <a:ln>
                  <a:noFill/>
                </a:ln>
                <a:solidFill>
                  <a:srgbClr val="000000"/>
                </a:solidFill>
                <a:effectLst/>
                <a:latin typeface="Consolas" panose="020B0609020204030204" pitchFamily="49" charset="0"/>
              </a:rPr>
              <a:t>.test(t);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a:t>
            </a:r>
            <a:br>
              <a:rPr kumimoji="0" lang="zh-CN" altLang="zh-CN" sz="1300" b="0" i="0" u="none" strike="noStrike" cap="none" normalizeH="0" baseline="0" dirty="0" smtClean="0">
                <a:ln>
                  <a:noFill/>
                </a:ln>
                <a:solidFill>
                  <a:srgbClr val="000000"/>
                </a:solidFill>
                <a:effectLst/>
                <a:latin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5580112" y="915566"/>
            <a:ext cx="3314286" cy="4171429"/>
          </a:xfrm>
          <a:prstGeom prst="rect">
            <a:avLst/>
          </a:prstGeom>
        </p:spPr>
      </p:pic>
    </p:spTree>
    <p:extLst>
      <p:ext uri="{BB962C8B-B14F-4D97-AF65-F5344CB8AC3E}">
        <p14:creationId xmlns:p14="http://schemas.microsoft.com/office/powerpoint/2010/main" val="2133779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Microsoft YaHei UI" pitchFamily="34" charset="-122"/>
                <a:ea typeface="Microsoft YaHei UI" pitchFamily="34" charset="-122"/>
              </a:rPr>
              <a:t>Java </a:t>
            </a:r>
            <a:r>
              <a:rPr lang="zh-CN" altLang="en-US" dirty="0" smtClean="0">
                <a:latin typeface="Microsoft YaHei UI" pitchFamily="34" charset="-122"/>
                <a:ea typeface="Microsoft YaHei UI" pitchFamily="34" charset="-122"/>
              </a:rPr>
              <a:t>发展史</a:t>
            </a:r>
            <a:endParaRPr lang="zh-CN" altLang="en-US" dirty="0">
              <a:latin typeface="Microsoft YaHei UI" pitchFamily="34" charset="-122"/>
              <a:ea typeface="Microsoft YaHei UI" pitchFamily="34" charset="-122"/>
            </a:endParaRPr>
          </a:p>
        </p:txBody>
      </p:sp>
      <p:sp>
        <p:nvSpPr>
          <p:cNvPr id="5" name="内容占位符 4"/>
          <p:cNvSpPr>
            <a:spLocks noGrp="1"/>
          </p:cNvSpPr>
          <p:nvPr>
            <p:ph sz="quarter" idx="13"/>
          </p:nvPr>
        </p:nvSpPr>
        <p:spPr/>
        <p:txBody>
          <a:bodyPr>
            <a:normAutofit fontScale="77500" lnSpcReduction="20000"/>
          </a:bodyPr>
          <a:lstStyle/>
          <a:p>
            <a:pPr>
              <a:lnSpc>
                <a:spcPct val="150000"/>
              </a:lnSpc>
            </a:pPr>
            <a:r>
              <a:rPr lang="en-US" altLang="zh-CN" dirty="0" smtClean="0">
                <a:latin typeface="楷体" pitchFamily="49" charset="-122"/>
                <a:ea typeface="楷体" pitchFamily="49" charset="-122"/>
              </a:rPr>
              <a:t>1996.01 Java 1.0</a:t>
            </a:r>
          </a:p>
          <a:p>
            <a:pPr>
              <a:lnSpc>
                <a:spcPct val="150000"/>
              </a:lnSpc>
            </a:pPr>
            <a:r>
              <a:rPr lang="en-US" altLang="zh-CN" dirty="0" smtClean="0">
                <a:latin typeface="楷体" pitchFamily="49" charset="-122"/>
                <a:ea typeface="楷体" pitchFamily="49" charset="-122"/>
              </a:rPr>
              <a:t>2002.02 Java 1.4 (Merlin)</a:t>
            </a:r>
          </a:p>
          <a:p>
            <a:pPr>
              <a:lnSpc>
                <a:spcPct val="150000"/>
              </a:lnSpc>
            </a:pPr>
            <a:r>
              <a:rPr lang="en-US" altLang="zh-CN" dirty="0" smtClean="0">
                <a:latin typeface="楷体" pitchFamily="49" charset="-122"/>
                <a:ea typeface="楷体" pitchFamily="49" charset="-122"/>
              </a:rPr>
              <a:t>2004.09 Java SE 5.0 (Tiger)</a:t>
            </a:r>
          </a:p>
          <a:p>
            <a:pPr>
              <a:lnSpc>
                <a:spcPct val="150000"/>
              </a:lnSpc>
            </a:pPr>
            <a:r>
              <a:rPr lang="en-US" altLang="zh-CN" dirty="0" smtClean="0">
                <a:latin typeface="楷体" pitchFamily="49" charset="-122"/>
                <a:ea typeface="楷体" pitchFamily="49" charset="-122"/>
              </a:rPr>
              <a:t>2006.12 Java SE 6 (Mustang)</a:t>
            </a:r>
          </a:p>
          <a:p>
            <a:pPr>
              <a:lnSpc>
                <a:spcPct val="150000"/>
              </a:lnSpc>
            </a:pPr>
            <a:r>
              <a:rPr lang="en-US" altLang="zh-CN" dirty="0" smtClean="0">
                <a:latin typeface="楷体" pitchFamily="49" charset="-122"/>
                <a:ea typeface="楷体" pitchFamily="49" charset="-122"/>
              </a:rPr>
              <a:t>2011.07 Java SE 7 (Dolphin)</a:t>
            </a:r>
          </a:p>
          <a:p>
            <a:pPr>
              <a:lnSpc>
                <a:spcPct val="150000"/>
              </a:lnSpc>
            </a:pPr>
            <a:r>
              <a:rPr lang="en-US" altLang="en-US" dirty="0">
                <a:latin typeface="楷体" pitchFamily="49" charset="-122"/>
                <a:ea typeface="楷体" pitchFamily="49" charset="-122"/>
              </a:rPr>
              <a:t>2014.03 Java SE 8 (</a:t>
            </a:r>
            <a:r>
              <a:rPr lang="en-US" altLang="en-US" dirty="0" smtClean="0">
                <a:latin typeface="楷体" pitchFamily="49" charset="-122"/>
                <a:ea typeface="楷体" pitchFamily="49" charset="-122"/>
              </a:rPr>
              <a:t>Spider)</a:t>
            </a:r>
          </a:p>
          <a:p>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Java 8 </a:t>
            </a:r>
            <a:r>
              <a:rPr lang="zh-CN" altLang="en-US" dirty="0" smtClean="0">
                <a:latin typeface="微软雅黑" panose="020B0503020204020204" pitchFamily="34" charset="-122"/>
                <a:ea typeface="微软雅黑" panose="020B0503020204020204" pitchFamily="34" charset="-122"/>
              </a:rPr>
              <a:t>常用函数式接口</a:t>
            </a:r>
            <a:endParaRPr lang="zh-CN" altLang="en-US" dirty="0">
              <a:latin typeface="微软雅黑" panose="020B0503020204020204" pitchFamily="34" charset="-122"/>
              <a:ea typeface="微软雅黑" panose="020B0503020204020204" pitchFamily="34" charset="-122"/>
            </a:endParaRPr>
          </a:p>
        </p:txBody>
      </p:sp>
      <p:graphicFrame>
        <p:nvGraphicFramePr>
          <p:cNvPr id="2" name="内容占位符 1"/>
          <p:cNvGraphicFramePr>
            <a:graphicFrameLocks noGrp="1"/>
          </p:cNvGraphicFramePr>
          <p:nvPr>
            <p:ph sz="quarter" idx="13"/>
            <p:extLst>
              <p:ext uri="{D42A27DB-BD31-4B8C-83A1-F6EECF244321}">
                <p14:modId xmlns:p14="http://schemas.microsoft.com/office/powerpoint/2010/main" val="4218412921"/>
              </p:ext>
            </p:extLst>
          </p:nvPr>
        </p:nvGraphicFramePr>
        <p:xfrm>
          <a:off x="609600" y="1352550"/>
          <a:ext cx="8354888" cy="3420946"/>
        </p:xfrm>
        <a:graphic>
          <a:graphicData uri="http://schemas.openxmlformats.org/drawingml/2006/table">
            <a:tbl>
              <a:tblPr firstRow="1" bandRow="1">
                <a:tableStyleId>{5C22544A-7EE6-4342-B048-85BDC9FD1C3A}</a:tableStyleId>
              </a:tblPr>
              <a:tblGrid>
                <a:gridCol w="2162200"/>
                <a:gridCol w="1872208"/>
                <a:gridCol w="4320480"/>
              </a:tblGrid>
              <a:tr h="283388">
                <a:tc>
                  <a:txBody>
                    <a:bodyPr/>
                    <a:lstStyle/>
                    <a:p>
                      <a:r>
                        <a:rPr lang="zh-CN" altLang="en-US" sz="1400" dirty="0" smtClean="0"/>
                        <a:t>函数式接口</a:t>
                      </a:r>
                      <a:endParaRPr lang="zh-CN" altLang="en-US" sz="1400" dirty="0"/>
                    </a:p>
                  </a:txBody>
                  <a:tcPr/>
                </a:tc>
                <a:tc>
                  <a:txBody>
                    <a:bodyPr/>
                    <a:lstStyle/>
                    <a:p>
                      <a:r>
                        <a:rPr lang="zh-CN" altLang="en-US" sz="1400" dirty="0" smtClean="0"/>
                        <a:t>描述符</a:t>
                      </a:r>
                      <a:endParaRPr lang="zh-CN" altLang="en-US" sz="1400" dirty="0"/>
                    </a:p>
                  </a:txBody>
                  <a:tcPr/>
                </a:tc>
                <a:tc>
                  <a:txBody>
                    <a:bodyPr/>
                    <a:lstStyle/>
                    <a:p>
                      <a:r>
                        <a:rPr lang="zh-CN" altLang="en-US" sz="1400" dirty="0" smtClean="0"/>
                        <a:t>原始类型特别化</a:t>
                      </a:r>
                      <a:endParaRPr lang="zh-CN" altLang="en-US" sz="1400" dirty="0"/>
                    </a:p>
                  </a:txBody>
                  <a:tcPr/>
                </a:tc>
              </a:tr>
              <a:tr h="344789">
                <a:tc>
                  <a:txBody>
                    <a:bodyPr/>
                    <a:lstStyle/>
                    <a:p>
                      <a:r>
                        <a:rPr lang="en-US" altLang="zh-CN" sz="1400" dirty="0" smtClean="0"/>
                        <a:t>Predicate&lt;T&gt;</a:t>
                      </a:r>
                      <a:endParaRPr lang="zh-CN" altLang="en-US" sz="1400" dirty="0"/>
                    </a:p>
                  </a:txBody>
                  <a:tcPr/>
                </a:tc>
                <a:tc>
                  <a:txBody>
                    <a:bodyPr/>
                    <a:lstStyle/>
                    <a:p>
                      <a:r>
                        <a:rPr lang="en-US" altLang="zh-CN" sz="1400" dirty="0" smtClean="0"/>
                        <a:t>T -&gt; </a:t>
                      </a:r>
                      <a:r>
                        <a:rPr lang="en-US" altLang="zh-CN" sz="1400" dirty="0" err="1" smtClean="0"/>
                        <a:t>boolean</a:t>
                      </a:r>
                      <a:endParaRPr lang="zh-CN" altLang="en-US" sz="1400" dirty="0"/>
                    </a:p>
                  </a:txBody>
                  <a:tcPr/>
                </a:tc>
                <a:tc>
                  <a:txBody>
                    <a:bodyPr/>
                    <a:lstStyle/>
                    <a:p>
                      <a:r>
                        <a:rPr lang="en-US" altLang="zh-CN" sz="1400" dirty="0" err="1" smtClean="0"/>
                        <a:t>IntPredicate</a:t>
                      </a:r>
                      <a:r>
                        <a:rPr lang="en-US" altLang="zh-CN" sz="1400" dirty="0" smtClean="0"/>
                        <a:t>, </a:t>
                      </a:r>
                      <a:r>
                        <a:rPr lang="en-US" altLang="zh-CN" sz="1400" dirty="0" err="1" smtClean="0"/>
                        <a:t>LongPredicate</a:t>
                      </a:r>
                      <a:endParaRPr lang="zh-CN" altLang="en-US" sz="1400" dirty="0"/>
                    </a:p>
                  </a:txBody>
                  <a:tcPr/>
                </a:tc>
              </a:tr>
              <a:tr h="344789">
                <a:tc>
                  <a:txBody>
                    <a:bodyPr/>
                    <a:lstStyle/>
                    <a:p>
                      <a:r>
                        <a:rPr lang="en-US" altLang="zh-CN" sz="1400" dirty="0" smtClean="0"/>
                        <a:t>Consumer&lt;T&gt;</a:t>
                      </a:r>
                      <a:endParaRPr lang="zh-CN" altLang="en-US" sz="1400" dirty="0"/>
                    </a:p>
                  </a:txBody>
                  <a:tcPr/>
                </a:tc>
                <a:tc>
                  <a:txBody>
                    <a:bodyPr/>
                    <a:lstStyle/>
                    <a:p>
                      <a:r>
                        <a:rPr lang="en-US" altLang="zh-CN" sz="1400" dirty="0" smtClean="0"/>
                        <a:t>T -&gt; void</a:t>
                      </a:r>
                      <a:endParaRPr lang="zh-CN" altLang="en-US" sz="1400" dirty="0"/>
                    </a:p>
                  </a:txBody>
                  <a:tcPr/>
                </a:tc>
                <a:tc>
                  <a:txBody>
                    <a:bodyPr/>
                    <a:lstStyle/>
                    <a:p>
                      <a:r>
                        <a:rPr lang="en-US" altLang="zh-CN" sz="1400" dirty="0" err="1" smtClean="0"/>
                        <a:t>IntConsumer</a:t>
                      </a:r>
                      <a:r>
                        <a:rPr lang="en-US" altLang="zh-CN" sz="1400" dirty="0" smtClean="0"/>
                        <a:t>, </a:t>
                      </a:r>
                      <a:r>
                        <a:rPr lang="en-US" altLang="zh-CN" sz="1400" dirty="0" err="1" smtClean="0"/>
                        <a:t>LongConsumer</a:t>
                      </a:r>
                      <a:endParaRPr lang="zh-CN" altLang="en-US" sz="1400" dirty="0"/>
                    </a:p>
                  </a:txBody>
                  <a:tcPr/>
                </a:tc>
              </a:tr>
              <a:tr h="344789">
                <a:tc>
                  <a:txBody>
                    <a:bodyPr/>
                    <a:lstStyle/>
                    <a:p>
                      <a:r>
                        <a:rPr lang="en-US" altLang="zh-CN" sz="1400" dirty="0" smtClean="0"/>
                        <a:t>Function&lt;T, R&gt; </a:t>
                      </a:r>
                      <a:endParaRPr lang="zh-CN" altLang="en-US" sz="1400" dirty="0"/>
                    </a:p>
                  </a:txBody>
                  <a:tcPr/>
                </a:tc>
                <a:tc>
                  <a:txBody>
                    <a:bodyPr/>
                    <a:lstStyle/>
                    <a:p>
                      <a:r>
                        <a:rPr lang="en-US" altLang="zh-CN" sz="1400" dirty="0" smtClean="0"/>
                        <a:t>T -&gt; R</a:t>
                      </a:r>
                      <a:endParaRPr lang="zh-CN" altLang="en-US" sz="1400" dirty="0"/>
                    </a:p>
                  </a:txBody>
                  <a:tcPr/>
                </a:tc>
                <a:tc>
                  <a:txBody>
                    <a:bodyPr/>
                    <a:lstStyle/>
                    <a:p>
                      <a:r>
                        <a:rPr lang="en-US" altLang="zh-CN" sz="1400" dirty="0" err="1" smtClean="0"/>
                        <a:t>IntFunction</a:t>
                      </a:r>
                      <a:r>
                        <a:rPr lang="en-US" altLang="zh-CN" sz="1400" dirty="0" smtClean="0"/>
                        <a:t>&lt;R</a:t>
                      </a:r>
                      <a:endParaRPr lang="zh-CN" altLang="en-US" sz="1400" dirty="0"/>
                    </a:p>
                  </a:txBody>
                  <a:tcPr/>
                </a:tc>
              </a:tr>
              <a:tr h="344789">
                <a:tc>
                  <a:txBody>
                    <a:bodyPr/>
                    <a:lstStyle/>
                    <a:p>
                      <a:r>
                        <a:rPr lang="en-US" altLang="zh-CN" sz="1400" dirty="0" smtClean="0"/>
                        <a:t>Supplier&lt;T&gt;</a:t>
                      </a:r>
                      <a:endParaRPr lang="zh-CN" altLang="en-US" sz="1400" dirty="0"/>
                    </a:p>
                  </a:txBody>
                  <a:tcPr/>
                </a:tc>
                <a:tc>
                  <a:txBody>
                    <a:bodyPr/>
                    <a:lstStyle/>
                    <a:p>
                      <a:r>
                        <a:rPr lang="en-US" altLang="zh-CN" sz="1400" dirty="0" smtClean="0"/>
                        <a:t>() -&gt; T</a:t>
                      </a:r>
                      <a:endParaRPr lang="zh-CN" altLang="en-US" sz="1400" dirty="0"/>
                    </a:p>
                  </a:txBody>
                  <a:tcPr/>
                </a:tc>
                <a:tc>
                  <a:txBody>
                    <a:bodyPr/>
                    <a:lstStyle/>
                    <a:p>
                      <a:r>
                        <a:rPr lang="en-US" altLang="zh-CN" sz="1400" dirty="0" err="1" smtClean="0"/>
                        <a:t>BooleanSupplier</a:t>
                      </a:r>
                      <a:r>
                        <a:rPr lang="en-US" altLang="zh-CN" sz="1400" dirty="0" smtClean="0"/>
                        <a:t>, </a:t>
                      </a:r>
                      <a:r>
                        <a:rPr lang="en-US" altLang="zh-CN" sz="1400" dirty="0" err="1" smtClean="0"/>
                        <a:t>IntSupplier</a:t>
                      </a:r>
                      <a:endParaRPr lang="zh-CN" altLang="en-US" sz="1400" dirty="0"/>
                    </a:p>
                  </a:txBody>
                  <a:tcPr/>
                </a:tc>
              </a:tr>
              <a:tr h="344789">
                <a:tc>
                  <a:txBody>
                    <a:bodyPr/>
                    <a:lstStyle/>
                    <a:p>
                      <a:r>
                        <a:rPr lang="en-US" altLang="zh-CN" sz="1400" dirty="0" err="1" smtClean="0"/>
                        <a:t>UnaryOperator</a:t>
                      </a:r>
                      <a:r>
                        <a:rPr lang="en-US" altLang="zh-CN" sz="1400" dirty="0" smtClean="0"/>
                        <a:t>&lt;T&gt;</a:t>
                      </a:r>
                      <a:endParaRPr lang="zh-CN" altLang="en-US" sz="1400" dirty="0"/>
                    </a:p>
                  </a:txBody>
                  <a:tcPr/>
                </a:tc>
                <a:tc>
                  <a:txBody>
                    <a:bodyPr/>
                    <a:lstStyle/>
                    <a:p>
                      <a:r>
                        <a:rPr lang="en-US" altLang="zh-CN" sz="1400" dirty="0" smtClean="0"/>
                        <a:t>T -&gt; T</a:t>
                      </a:r>
                      <a:endParaRPr lang="zh-CN" altLang="en-US" sz="1400" dirty="0"/>
                    </a:p>
                  </a:txBody>
                  <a:tcPr/>
                </a:tc>
                <a:tc>
                  <a:txBody>
                    <a:bodyPr/>
                    <a:lstStyle/>
                    <a:p>
                      <a:r>
                        <a:rPr lang="en-US" altLang="zh-CN" sz="1400" dirty="0" err="1" smtClean="0"/>
                        <a:t>IntUnaryOperator</a:t>
                      </a:r>
                      <a:endParaRPr lang="zh-CN" altLang="en-US" sz="1400" dirty="0"/>
                    </a:p>
                  </a:txBody>
                  <a:tcPr/>
                </a:tc>
              </a:tr>
              <a:tr h="344789">
                <a:tc>
                  <a:txBody>
                    <a:bodyPr/>
                    <a:lstStyle/>
                    <a:p>
                      <a:r>
                        <a:rPr lang="en-US" altLang="zh-CN" sz="1400" dirty="0" err="1" smtClean="0"/>
                        <a:t>BinaryOperator</a:t>
                      </a:r>
                      <a:r>
                        <a:rPr lang="en-US" altLang="zh-CN" sz="1400" dirty="0" smtClean="0"/>
                        <a:t>&lt;T&gt;</a:t>
                      </a:r>
                      <a:endParaRPr lang="zh-CN" altLang="en-US" sz="1400" dirty="0"/>
                    </a:p>
                  </a:txBody>
                  <a:tcPr/>
                </a:tc>
                <a:tc>
                  <a:txBody>
                    <a:bodyPr/>
                    <a:lstStyle/>
                    <a:p>
                      <a:r>
                        <a:rPr lang="en-US" altLang="zh-CN" sz="1400" dirty="0" smtClean="0"/>
                        <a:t>(T, T) -&gt; T</a:t>
                      </a:r>
                      <a:endParaRPr lang="zh-CN" altLang="en-US" sz="1400" dirty="0"/>
                    </a:p>
                  </a:txBody>
                  <a:tcPr/>
                </a:tc>
                <a:tc>
                  <a:txBody>
                    <a:bodyPr/>
                    <a:lstStyle/>
                    <a:p>
                      <a:r>
                        <a:rPr lang="en-US" altLang="zh-CN" sz="1400" dirty="0" err="1" smtClean="0"/>
                        <a:t>IntBinaryOperator</a:t>
                      </a:r>
                      <a:endParaRPr lang="zh-CN" altLang="en-US" sz="1400" dirty="0"/>
                    </a:p>
                  </a:txBody>
                  <a:tcPr/>
                </a:tc>
              </a:tr>
              <a:tr h="357834">
                <a:tc>
                  <a:txBody>
                    <a:bodyPr/>
                    <a:lstStyle/>
                    <a:p>
                      <a:r>
                        <a:rPr lang="en-US" altLang="zh-CN" sz="1400" dirty="0" err="1" smtClean="0"/>
                        <a:t>BiPredicate</a:t>
                      </a:r>
                      <a:r>
                        <a:rPr lang="en-US" altLang="zh-CN" sz="1400" dirty="0" smtClean="0"/>
                        <a:t>&lt;L, R&gt;</a:t>
                      </a:r>
                      <a:endParaRPr lang="zh-CN" altLang="en-US" sz="1400" dirty="0"/>
                    </a:p>
                  </a:txBody>
                  <a:tcPr/>
                </a:tc>
                <a:tc>
                  <a:txBody>
                    <a:bodyPr/>
                    <a:lstStyle/>
                    <a:p>
                      <a:r>
                        <a:rPr lang="en-US" altLang="zh-CN" sz="1400" dirty="0" smtClean="0"/>
                        <a:t>(L, R) -&gt; </a:t>
                      </a:r>
                      <a:r>
                        <a:rPr lang="en-US" altLang="zh-CN" sz="1400" dirty="0" err="1" smtClean="0"/>
                        <a:t>boolean</a:t>
                      </a:r>
                      <a:endParaRPr lang="zh-CN" altLang="en-US" sz="1400" dirty="0"/>
                    </a:p>
                  </a:txBody>
                  <a:tcPr/>
                </a:tc>
                <a:tc>
                  <a:txBody>
                    <a:bodyPr/>
                    <a:lstStyle/>
                    <a:p>
                      <a:endParaRPr lang="zh-CN" altLang="en-US" sz="1400"/>
                    </a:p>
                  </a:txBody>
                  <a:tcPr/>
                </a:tc>
              </a:tr>
              <a:tr h="344789">
                <a:tc>
                  <a:txBody>
                    <a:bodyPr/>
                    <a:lstStyle/>
                    <a:p>
                      <a:r>
                        <a:rPr lang="en-US" altLang="zh-CN" sz="1400" dirty="0" err="1" smtClean="0"/>
                        <a:t>BiConsumer</a:t>
                      </a:r>
                      <a:r>
                        <a:rPr lang="en-US" altLang="zh-CN" sz="1400" dirty="0" smtClean="0"/>
                        <a:t>&lt;T, U&gt;</a:t>
                      </a:r>
                      <a:endParaRPr lang="zh-CN" altLang="en-US" sz="1400" dirty="0"/>
                    </a:p>
                  </a:txBody>
                  <a:tcPr/>
                </a:tc>
                <a:tc>
                  <a:txBody>
                    <a:bodyPr/>
                    <a:lstStyle/>
                    <a:p>
                      <a:r>
                        <a:rPr lang="en-US" altLang="zh-CN" sz="1400" dirty="0" smtClean="0"/>
                        <a:t>(T, U) -&gt; void</a:t>
                      </a:r>
                      <a:endParaRPr lang="zh-CN" altLang="en-US" sz="1400" dirty="0"/>
                    </a:p>
                  </a:txBody>
                  <a:tcPr/>
                </a:tc>
                <a:tc>
                  <a:txBody>
                    <a:bodyPr/>
                    <a:lstStyle/>
                    <a:p>
                      <a:r>
                        <a:rPr lang="en-US" altLang="zh-CN" sz="1400" dirty="0" err="1" smtClean="0"/>
                        <a:t>ObjIntConsumer</a:t>
                      </a:r>
                      <a:r>
                        <a:rPr lang="en-US" altLang="zh-CN" sz="1400" dirty="0" smtClean="0"/>
                        <a:t>&lt;T&gt;</a:t>
                      </a:r>
                      <a:endParaRPr lang="zh-CN" altLang="en-US" sz="1400" dirty="0"/>
                    </a:p>
                  </a:txBody>
                  <a:tcPr/>
                </a:tc>
              </a:tr>
              <a:tr h="344789">
                <a:tc>
                  <a:txBody>
                    <a:bodyPr/>
                    <a:lstStyle/>
                    <a:p>
                      <a:r>
                        <a:rPr lang="en-US" altLang="zh-CN" sz="1400" dirty="0" err="1" smtClean="0"/>
                        <a:t>BiFunction</a:t>
                      </a:r>
                      <a:r>
                        <a:rPr lang="en-US" altLang="zh-CN" sz="1400" dirty="0" smtClean="0"/>
                        <a:t>&lt;T, U, R&gt;</a:t>
                      </a:r>
                      <a:endParaRPr lang="zh-CN" altLang="en-US" sz="1400" dirty="0"/>
                    </a:p>
                  </a:txBody>
                  <a:tcPr/>
                </a:tc>
                <a:tc>
                  <a:txBody>
                    <a:bodyPr/>
                    <a:lstStyle/>
                    <a:p>
                      <a:r>
                        <a:rPr lang="en-US" altLang="zh-CN" sz="1400" dirty="0" smtClean="0"/>
                        <a:t>(T, U) -&gt; R</a:t>
                      </a:r>
                      <a:endParaRPr lang="zh-CN" altLang="en-US" sz="1400" dirty="0"/>
                    </a:p>
                  </a:txBody>
                  <a:tcPr/>
                </a:tc>
                <a:tc>
                  <a:txBody>
                    <a:bodyPr/>
                    <a:lstStyle/>
                    <a:p>
                      <a:r>
                        <a:rPr lang="en-US" altLang="zh-CN" sz="1400" dirty="0" err="1" smtClean="0"/>
                        <a:t>ToIntBiFunction</a:t>
                      </a:r>
                      <a:r>
                        <a:rPr lang="en-US" altLang="zh-CN" sz="1400" dirty="0" smtClean="0"/>
                        <a:t>&lt;T, U&gt;</a:t>
                      </a:r>
                      <a:endParaRPr lang="zh-CN" altLang="en-US" sz="1400" dirty="0"/>
                    </a:p>
                  </a:txBody>
                  <a:tcPr/>
                </a:tc>
              </a:tr>
            </a:tbl>
          </a:graphicData>
        </a:graphic>
      </p:graphicFrame>
    </p:spTree>
    <p:extLst>
      <p:ext uri="{BB962C8B-B14F-4D97-AF65-F5344CB8AC3E}">
        <p14:creationId xmlns:p14="http://schemas.microsoft.com/office/powerpoint/2010/main" val="2745346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Lambda </a:t>
            </a:r>
            <a:r>
              <a:rPr lang="zh-CN" altLang="en-US" dirty="0" smtClean="0">
                <a:latin typeface="微软雅黑" panose="020B0503020204020204" pitchFamily="34" charset="-122"/>
                <a:ea typeface="微软雅黑" panose="020B0503020204020204" pitchFamily="34" charset="-122"/>
              </a:rPr>
              <a:t>使用案例</a:t>
            </a:r>
            <a:endParaRPr lang="zh-CN" altLang="en-US" dirty="0">
              <a:latin typeface="微软雅黑" panose="020B0503020204020204" pitchFamily="34" charset="-122"/>
              <a:ea typeface="微软雅黑" panose="020B0503020204020204" pitchFamily="34" charset="-122"/>
            </a:endParaRPr>
          </a:p>
        </p:txBody>
      </p:sp>
      <p:graphicFrame>
        <p:nvGraphicFramePr>
          <p:cNvPr id="2" name="内容占位符 1"/>
          <p:cNvGraphicFramePr>
            <a:graphicFrameLocks noGrp="1"/>
          </p:cNvGraphicFramePr>
          <p:nvPr>
            <p:ph sz="quarter" idx="13"/>
            <p:extLst>
              <p:ext uri="{D42A27DB-BD31-4B8C-83A1-F6EECF244321}">
                <p14:modId xmlns:p14="http://schemas.microsoft.com/office/powerpoint/2010/main" val="3338698387"/>
              </p:ext>
            </p:extLst>
          </p:nvPr>
        </p:nvGraphicFramePr>
        <p:xfrm>
          <a:off x="609600" y="1352550"/>
          <a:ext cx="8498904" cy="3739481"/>
        </p:xfrm>
        <a:graphic>
          <a:graphicData uri="http://schemas.openxmlformats.org/drawingml/2006/table">
            <a:tbl>
              <a:tblPr firstRow="1" bandRow="1">
                <a:tableStyleId>{5C22544A-7EE6-4342-B048-85BDC9FD1C3A}</a:tableStyleId>
              </a:tblPr>
              <a:tblGrid>
                <a:gridCol w="1298104"/>
                <a:gridCol w="3960440"/>
                <a:gridCol w="3240360"/>
              </a:tblGrid>
              <a:tr h="369593">
                <a:tc>
                  <a:txBody>
                    <a:bodyPr/>
                    <a:lstStyle/>
                    <a:p>
                      <a:r>
                        <a:rPr lang="zh-CN" altLang="en-US" sz="1400" dirty="0" smtClean="0"/>
                        <a:t>案例</a:t>
                      </a:r>
                      <a:endParaRPr lang="zh-CN" altLang="en-US" sz="1400" dirty="0"/>
                    </a:p>
                  </a:txBody>
                  <a:tcPr/>
                </a:tc>
                <a:tc>
                  <a:txBody>
                    <a:bodyPr/>
                    <a:lstStyle/>
                    <a:p>
                      <a:r>
                        <a:rPr lang="en-US" altLang="zh-CN" sz="1400" dirty="0" smtClean="0"/>
                        <a:t>Lambda </a:t>
                      </a:r>
                      <a:r>
                        <a:rPr lang="zh-CN" altLang="en-US" sz="1400" dirty="0" smtClean="0"/>
                        <a:t>例子</a:t>
                      </a:r>
                      <a:endParaRPr lang="zh-CN" altLang="en-US" sz="1400" dirty="0"/>
                    </a:p>
                  </a:txBody>
                  <a:tcPr/>
                </a:tc>
                <a:tc>
                  <a:txBody>
                    <a:bodyPr/>
                    <a:lstStyle/>
                    <a:p>
                      <a:r>
                        <a:rPr lang="zh-CN" altLang="en-US" sz="1400" dirty="0" smtClean="0"/>
                        <a:t>对应函数接口</a:t>
                      </a:r>
                      <a:endParaRPr lang="zh-CN" altLang="en-US" sz="1400" dirty="0"/>
                    </a:p>
                  </a:txBody>
                  <a:tcPr/>
                </a:tc>
              </a:tr>
              <a:tr h="509973">
                <a:tc>
                  <a:txBody>
                    <a:bodyPr/>
                    <a:lstStyle/>
                    <a:p>
                      <a:r>
                        <a:rPr lang="zh-CN" altLang="en-US" sz="1400" dirty="0" smtClean="0"/>
                        <a:t>布尔表达式</a:t>
                      </a:r>
                      <a:endParaRPr lang="zh-CN" altLang="en-US" sz="1400" dirty="0"/>
                    </a:p>
                  </a:txBody>
                  <a:tcPr/>
                </a:tc>
                <a:tc>
                  <a:txBody>
                    <a:bodyPr/>
                    <a:lstStyle/>
                    <a:p>
                      <a:r>
                        <a:rPr lang="en-US" altLang="zh-CN" sz="1400" dirty="0" smtClean="0"/>
                        <a:t>(List&lt;String&gt; list) -&gt; </a:t>
                      </a:r>
                      <a:r>
                        <a:rPr lang="en-US" altLang="zh-CN" sz="1400" dirty="0" err="1" smtClean="0"/>
                        <a:t>list.isEmpty</a:t>
                      </a:r>
                      <a:r>
                        <a:rPr lang="en-US" altLang="zh-CN" sz="1400" dirty="0" smtClean="0"/>
                        <a:t>()</a:t>
                      </a:r>
                      <a:endParaRPr lang="zh-CN" altLang="en-US" sz="1400" dirty="0"/>
                    </a:p>
                  </a:txBody>
                  <a:tcPr/>
                </a:tc>
                <a:tc>
                  <a:txBody>
                    <a:bodyPr/>
                    <a:lstStyle/>
                    <a:p>
                      <a:r>
                        <a:rPr lang="en-US" altLang="zh-CN" sz="1400" dirty="0" smtClean="0"/>
                        <a:t>Predicate&lt;List&lt;String&gt;&gt;</a:t>
                      </a:r>
                      <a:endParaRPr lang="zh-CN" altLang="en-US" sz="1400" dirty="0"/>
                    </a:p>
                  </a:txBody>
                  <a:tcPr/>
                </a:tc>
              </a:tr>
              <a:tr h="509973">
                <a:tc>
                  <a:txBody>
                    <a:bodyPr/>
                    <a:lstStyle/>
                    <a:p>
                      <a:r>
                        <a:rPr lang="zh-CN" altLang="en-US" sz="1400" dirty="0" smtClean="0"/>
                        <a:t>创建对象</a:t>
                      </a:r>
                      <a:endParaRPr lang="zh-CN" altLang="en-US" sz="1400" dirty="0"/>
                    </a:p>
                  </a:txBody>
                  <a:tcPr/>
                </a:tc>
                <a:tc>
                  <a:txBody>
                    <a:bodyPr/>
                    <a:lstStyle/>
                    <a:p>
                      <a:r>
                        <a:rPr lang="en-US" altLang="zh-CN" sz="1400" dirty="0" smtClean="0"/>
                        <a:t>() -&gt; new User("</a:t>
                      </a:r>
                      <a:r>
                        <a:rPr lang="zh-CN" altLang="en-US" sz="1400" dirty="0" smtClean="0"/>
                        <a:t>张三</a:t>
                      </a:r>
                      <a:r>
                        <a:rPr lang="en-US" altLang="zh-CN" sz="1400" dirty="0" smtClean="0"/>
                        <a:t>")</a:t>
                      </a:r>
                      <a:endParaRPr lang="zh-CN" altLang="en-US" sz="1400" dirty="0"/>
                    </a:p>
                  </a:txBody>
                  <a:tcPr/>
                </a:tc>
                <a:tc>
                  <a:txBody>
                    <a:bodyPr/>
                    <a:lstStyle/>
                    <a:p>
                      <a:r>
                        <a:rPr lang="en-US" altLang="zh-CN" sz="1400" dirty="0" smtClean="0"/>
                        <a:t>Supplier&lt;User&gt;</a:t>
                      </a:r>
                      <a:endParaRPr lang="zh-CN" altLang="en-US" sz="1400" dirty="0"/>
                    </a:p>
                  </a:txBody>
                  <a:tcPr/>
                </a:tc>
              </a:tr>
              <a:tr h="509973">
                <a:tc>
                  <a:txBody>
                    <a:bodyPr/>
                    <a:lstStyle/>
                    <a:p>
                      <a:r>
                        <a:rPr lang="zh-CN" altLang="en-US" sz="1400" dirty="0" smtClean="0"/>
                        <a:t>消费对象</a:t>
                      </a:r>
                      <a:r>
                        <a:rPr lang="en-US" altLang="zh-CN" sz="1400" dirty="0" smtClean="0"/>
                        <a:t> </a:t>
                      </a:r>
                      <a:endParaRPr lang="zh-CN" altLang="en-US" sz="1400" dirty="0"/>
                    </a:p>
                  </a:txBody>
                  <a:tcPr/>
                </a:tc>
                <a:tc>
                  <a:txBody>
                    <a:bodyPr/>
                    <a:lstStyle/>
                    <a:p>
                      <a:r>
                        <a:rPr lang="en-US" altLang="zh-CN" sz="1400" dirty="0" smtClean="0"/>
                        <a:t>(User u) -&gt; </a:t>
                      </a:r>
                      <a:r>
                        <a:rPr lang="en-US" altLang="zh-CN" sz="1400" dirty="0" err="1" smtClean="0"/>
                        <a:t>System.out.println</a:t>
                      </a:r>
                      <a:r>
                        <a:rPr lang="en-US" altLang="zh-CN" sz="1400" dirty="0" smtClean="0"/>
                        <a:t>(</a:t>
                      </a:r>
                      <a:r>
                        <a:rPr lang="en-US" altLang="zh-CN" sz="1400" dirty="0" err="1" smtClean="0"/>
                        <a:t>u.getName</a:t>
                      </a:r>
                      <a:r>
                        <a:rPr lang="en-US" altLang="zh-CN" sz="1400" dirty="0" smtClean="0"/>
                        <a:t>())</a:t>
                      </a:r>
                      <a:endParaRPr lang="zh-CN" altLang="en-US" sz="1400" dirty="0"/>
                    </a:p>
                  </a:txBody>
                  <a:tcPr/>
                </a:tc>
                <a:tc>
                  <a:txBody>
                    <a:bodyPr/>
                    <a:lstStyle/>
                    <a:p>
                      <a:r>
                        <a:rPr lang="en-US" altLang="zh-CN" sz="1400" dirty="0" smtClean="0"/>
                        <a:t>Consumer&lt;User&gt;</a:t>
                      </a:r>
                      <a:endParaRPr lang="zh-CN" altLang="en-US" sz="1400" dirty="0"/>
                    </a:p>
                  </a:txBody>
                  <a:tcPr/>
                </a:tc>
              </a:tr>
              <a:tr h="539301">
                <a:tc>
                  <a:txBody>
                    <a:bodyPr/>
                    <a:lstStyle/>
                    <a:p>
                      <a:r>
                        <a:rPr lang="zh-CN" altLang="en-US" sz="1400" dirty="0" smtClean="0"/>
                        <a:t>从对象中提取</a:t>
                      </a:r>
                      <a:endParaRPr lang="zh-CN" altLang="en-US" sz="1400" dirty="0"/>
                    </a:p>
                  </a:txBody>
                  <a:tcPr/>
                </a:tc>
                <a:tc>
                  <a:txBody>
                    <a:bodyPr/>
                    <a:lstStyle/>
                    <a:p>
                      <a:r>
                        <a:rPr lang="en-US" altLang="zh-CN" sz="1400" dirty="0" smtClean="0"/>
                        <a:t>(String s) -&gt; </a:t>
                      </a:r>
                      <a:r>
                        <a:rPr lang="en-US" altLang="zh-CN" sz="1400" dirty="0" err="1" smtClean="0"/>
                        <a:t>s.length</a:t>
                      </a:r>
                      <a:r>
                        <a:rPr lang="en-US" altLang="zh-CN" sz="1400" dirty="0" smtClean="0"/>
                        <a:t>()</a:t>
                      </a:r>
                      <a:endParaRPr lang="zh-CN" altLang="en-US" sz="1400" dirty="0"/>
                    </a:p>
                  </a:txBody>
                  <a:tcPr/>
                </a:tc>
                <a:tc>
                  <a:txBody>
                    <a:bodyPr/>
                    <a:lstStyle/>
                    <a:p>
                      <a:r>
                        <a:rPr lang="en-US" altLang="zh-CN" sz="1400" dirty="0" smtClean="0"/>
                        <a:t>Function&lt;String, Integer&gt; </a:t>
                      </a:r>
                      <a:r>
                        <a:rPr lang="zh-CN" altLang="en-US" sz="1400" dirty="0" smtClean="0"/>
                        <a:t>或</a:t>
                      </a:r>
                      <a:endParaRPr lang="en-US" altLang="zh-CN" sz="1400" dirty="0" smtClean="0"/>
                    </a:p>
                    <a:p>
                      <a:r>
                        <a:rPr lang="en-US" altLang="zh-CN" sz="1400" dirty="0" err="1" smtClean="0"/>
                        <a:t>ToIntFunction</a:t>
                      </a:r>
                      <a:r>
                        <a:rPr lang="en-US" altLang="zh-CN" sz="1400" dirty="0" smtClean="0"/>
                        <a:t>&lt;String&gt;</a:t>
                      </a:r>
                      <a:endParaRPr lang="zh-CN" altLang="en-US" sz="1400" dirty="0"/>
                    </a:p>
                  </a:txBody>
                  <a:tcPr/>
                </a:tc>
              </a:tr>
              <a:tr h="539301">
                <a:tc>
                  <a:txBody>
                    <a:bodyPr/>
                    <a:lstStyle/>
                    <a:p>
                      <a:r>
                        <a:rPr lang="zh-CN" altLang="en-US" sz="1400" dirty="0" smtClean="0"/>
                        <a:t>合并两个值</a:t>
                      </a:r>
                      <a:endParaRPr lang="zh-CN" altLang="en-US" sz="1400" dirty="0"/>
                    </a:p>
                  </a:txBody>
                  <a:tcPr/>
                </a:tc>
                <a:tc>
                  <a:txBody>
                    <a:bodyPr/>
                    <a:lstStyle/>
                    <a:p>
                      <a:r>
                        <a:rPr lang="en-US" altLang="zh-CN" sz="1400" dirty="0" smtClean="0"/>
                        <a:t>(u1, u2) -&gt; u1.getAge().</a:t>
                      </a:r>
                      <a:r>
                        <a:rPr lang="en-US" altLang="zh-CN" sz="1400" dirty="0" err="1" smtClean="0"/>
                        <a:t>compareTo</a:t>
                      </a:r>
                      <a:r>
                        <a:rPr lang="en-US" altLang="zh-CN" sz="1400" dirty="0" smtClean="0"/>
                        <a:t>(u2.getAge())</a:t>
                      </a:r>
                      <a:endParaRPr lang="zh-CN" altLang="en-US" sz="1400" dirty="0"/>
                    </a:p>
                  </a:txBody>
                  <a:tcPr/>
                </a:tc>
                <a:tc>
                  <a:txBody>
                    <a:bodyPr/>
                    <a:lstStyle/>
                    <a:p>
                      <a:r>
                        <a:rPr lang="en-US" altLang="zh-CN" sz="1400" dirty="0" err="1" smtClean="0"/>
                        <a:t>IntBinaryOperator</a:t>
                      </a:r>
                      <a:endParaRPr lang="zh-CN" altLang="en-US" sz="1400" dirty="0"/>
                    </a:p>
                  </a:txBody>
                  <a:tcPr/>
                </a:tc>
              </a:tr>
              <a:tr h="761367">
                <a:tc>
                  <a:txBody>
                    <a:bodyPr/>
                    <a:lstStyle/>
                    <a:p>
                      <a:r>
                        <a:rPr lang="zh-CN" altLang="en-US" sz="1400" dirty="0" smtClean="0"/>
                        <a:t>比较两个对象</a:t>
                      </a:r>
                      <a:endParaRPr lang="zh-CN" altLang="en-US" sz="1400" dirty="0"/>
                    </a:p>
                  </a:txBody>
                  <a:tcPr/>
                </a:tc>
                <a:tc>
                  <a:txBody>
                    <a:bodyPr/>
                    <a:lstStyle/>
                    <a:p>
                      <a:r>
                        <a:rPr lang="en-US" altLang="zh-CN" sz="1400" dirty="0" smtClean="0"/>
                        <a:t>(T, T) -&gt; T</a:t>
                      </a:r>
                      <a:endParaRPr lang="zh-CN" altLang="en-US" sz="1400" dirty="0"/>
                    </a:p>
                  </a:txBody>
                  <a:tcPr/>
                </a:tc>
                <a:tc>
                  <a:txBody>
                    <a:bodyPr/>
                    <a:lstStyle/>
                    <a:p>
                      <a:r>
                        <a:rPr lang="en-US" altLang="zh-CN" sz="1400" dirty="0" smtClean="0"/>
                        <a:t>Comparator&lt;User&gt; </a:t>
                      </a:r>
                      <a:r>
                        <a:rPr lang="zh-CN" altLang="en-US" sz="1400" dirty="0" smtClean="0"/>
                        <a:t>或</a:t>
                      </a:r>
                    </a:p>
                    <a:p>
                      <a:r>
                        <a:rPr lang="en-US" altLang="zh-CN" sz="1400" dirty="0" err="1" smtClean="0"/>
                        <a:t>BiFunction</a:t>
                      </a:r>
                      <a:r>
                        <a:rPr lang="en-US" altLang="zh-CN" sz="1400" dirty="0" smtClean="0"/>
                        <a:t>&lt;User, User, Integer&gt;</a:t>
                      </a:r>
                      <a:r>
                        <a:rPr lang="zh-CN" altLang="en-US" sz="1400" dirty="0" smtClean="0"/>
                        <a:t>或</a:t>
                      </a:r>
                      <a:r>
                        <a:rPr lang="en-US" altLang="zh-CN" sz="1400" dirty="0" smtClean="0"/>
                        <a:t> </a:t>
                      </a:r>
                      <a:endParaRPr lang="zh-CN" altLang="en-US" sz="1400" dirty="0" smtClean="0"/>
                    </a:p>
                    <a:p>
                      <a:r>
                        <a:rPr lang="en-US" altLang="zh-CN" sz="1400" dirty="0" err="1" smtClean="0"/>
                        <a:t>ToIntBiFunction</a:t>
                      </a:r>
                      <a:r>
                        <a:rPr lang="en-US" altLang="zh-CN" sz="1400" dirty="0" smtClean="0"/>
                        <a:t>&lt;User, User&gt;</a:t>
                      </a:r>
                      <a:endParaRPr lang="zh-CN" altLang="en-US" sz="1400" dirty="0"/>
                    </a:p>
                  </a:txBody>
                  <a:tcPr/>
                </a:tc>
              </a:tr>
            </a:tbl>
          </a:graphicData>
        </a:graphic>
      </p:graphicFrame>
    </p:spTree>
    <p:extLst>
      <p:ext uri="{BB962C8B-B14F-4D97-AF65-F5344CB8AC3E}">
        <p14:creationId xmlns:p14="http://schemas.microsoft.com/office/powerpoint/2010/main" val="3411745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类型推断</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067944" y="483518"/>
            <a:ext cx="4856992" cy="4510916"/>
          </a:xfrm>
          <a:prstGeom prst="rect">
            <a:avLst/>
          </a:prstGeom>
        </p:spPr>
      </p:pic>
    </p:spTree>
    <p:extLst>
      <p:ext uri="{BB962C8B-B14F-4D97-AF65-F5344CB8AC3E}">
        <p14:creationId xmlns:p14="http://schemas.microsoft.com/office/powerpoint/2010/main" val="4293962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用 </a:t>
            </a:r>
            <a:r>
              <a:rPr lang="en-US" altLang="zh-CN" dirty="0" smtClean="0">
                <a:latin typeface="微软雅黑" panose="020B0503020204020204" pitchFamily="34" charset="-122"/>
                <a:ea typeface="微软雅黑" panose="020B0503020204020204" pitchFamily="34" charset="-122"/>
              </a:rPr>
              <a:t>Lambda </a:t>
            </a:r>
            <a:r>
              <a:rPr lang="zh-CN" altLang="en-US" dirty="0" smtClean="0">
                <a:latin typeface="微软雅黑" panose="020B0503020204020204" pitchFamily="34" charset="-122"/>
                <a:ea typeface="微软雅黑" panose="020B0503020204020204" pitchFamily="34" charset="-122"/>
              </a:rPr>
              <a:t>重构代码</a:t>
            </a:r>
            <a:endParaRPr lang="zh-CN" altLang="en-US" dirty="0">
              <a:latin typeface="微软雅黑" panose="020B0503020204020204" pitchFamily="34" charset="-122"/>
              <a:ea typeface="微软雅黑" panose="020B0503020204020204" pitchFamily="34" charset="-122"/>
            </a:endParaRPr>
          </a:p>
        </p:txBody>
      </p:sp>
      <p:sp>
        <p:nvSpPr>
          <p:cNvPr id="11" name="文本占位符 2"/>
          <p:cNvSpPr txBox="1">
            <a:spLocks/>
          </p:cNvSpPr>
          <p:nvPr/>
        </p:nvSpPr>
        <p:spPr>
          <a:xfrm>
            <a:off x="1371600" y="2057400"/>
            <a:ext cx="7123113" cy="2800366"/>
          </a:xfrm>
          <a:prstGeom prst="rect">
            <a:avLst/>
          </a:prstGeom>
        </p:spPr>
        <p:txBody>
          <a:bodyPr vert="horz" anchor="t">
            <a:normAutofit lnSpcReduction="10000"/>
          </a:bodyPr>
          <a:lstStyle/>
          <a:p>
            <a:pPr marL="320040" lvl="0" indent="-320040">
              <a:lnSpc>
                <a:spcPct val="150000"/>
              </a:lnSpc>
              <a:spcBef>
                <a:spcPts val="700"/>
              </a:spcBef>
              <a:buClr>
                <a:schemeClr val="accent2"/>
              </a:buClr>
              <a:buSzPct val="60000"/>
              <a:buFont typeface="Wingdings" pitchFamily="2" charset="2"/>
              <a:buChar char="u"/>
              <a:defRPr/>
            </a:pPr>
            <a:r>
              <a:rPr lang="zh-CN" altLang="en-US" sz="2800" dirty="0" smtClean="0">
                <a:solidFill>
                  <a:schemeClr val="tx2"/>
                </a:solidFill>
                <a:latin typeface="Microsoft YaHei UI" pitchFamily="34" charset="-122"/>
                <a:ea typeface="Microsoft YaHei UI" pitchFamily="34" charset="-122"/>
              </a:rPr>
              <a:t>从匿名名到 </a:t>
            </a:r>
            <a:r>
              <a:rPr lang="en-US" altLang="zh-CN" sz="2800" dirty="0" smtClean="0">
                <a:solidFill>
                  <a:schemeClr val="tx2"/>
                </a:solidFill>
                <a:latin typeface="Microsoft YaHei UI" pitchFamily="34" charset="-122"/>
                <a:ea typeface="Microsoft YaHei UI" pitchFamily="34" charset="-122"/>
              </a:rPr>
              <a:t>Lambda </a:t>
            </a:r>
            <a:r>
              <a:rPr lang="zh-CN" altLang="en-US" sz="2800" dirty="0" smtClean="0">
                <a:solidFill>
                  <a:schemeClr val="tx2"/>
                </a:solidFill>
                <a:latin typeface="Microsoft YaHei UI" pitchFamily="34" charset="-122"/>
                <a:ea typeface="Microsoft YaHei UI" pitchFamily="34" charset="-122"/>
              </a:rPr>
              <a:t>转换</a:t>
            </a:r>
            <a:endParaRPr kumimoji="0" lang="en-US" altLang="en-US"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endParaRPr>
          </a:p>
          <a:p>
            <a:pPr marL="320040" lvl="0" indent="-320040">
              <a:lnSpc>
                <a:spcPct val="150000"/>
              </a:lnSpc>
              <a:spcBef>
                <a:spcPts val="700"/>
              </a:spcBef>
              <a:buClr>
                <a:schemeClr val="accent2"/>
              </a:buClr>
              <a:buSzPct val="60000"/>
              <a:buFont typeface="Wingdings" pitchFamily="2" charset="2"/>
              <a:buChar char="u"/>
              <a:defRPr/>
            </a:pPr>
            <a:r>
              <a:rPr kumimoji="0" lang="zh-CN" altLang="en-US"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rPr>
              <a:t>采用函数式接口</a:t>
            </a:r>
            <a:endParaRPr kumimoji="0" lang="en-US" altLang="zh-CN"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endParaRPr>
          </a:p>
          <a:p>
            <a:pPr marL="320040" lvl="0" indent="-320040">
              <a:lnSpc>
                <a:spcPct val="150000"/>
              </a:lnSpc>
              <a:spcBef>
                <a:spcPts val="700"/>
              </a:spcBef>
              <a:buClr>
                <a:schemeClr val="accent2"/>
              </a:buClr>
              <a:buSzPct val="60000"/>
              <a:buFont typeface="Wingdings" pitchFamily="2" charset="2"/>
              <a:buChar char="u"/>
              <a:defRPr/>
            </a:pPr>
            <a:r>
              <a:rPr kumimoji="0" lang="zh-CN" altLang="en-US"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rPr>
              <a:t>有条件延迟执行</a:t>
            </a:r>
            <a:endParaRPr kumimoji="0" lang="en-US" altLang="zh-CN"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endParaRPr>
          </a:p>
          <a:p>
            <a:pPr marL="320040" lvl="0" indent="-320040">
              <a:lnSpc>
                <a:spcPct val="150000"/>
              </a:lnSpc>
              <a:spcBef>
                <a:spcPts val="700"/>
              </a:spcBef>
              <a:buClr>
                <a:schemeClr val="accent2"/>
              </a:buClr>
              <a:buSzPct val="60000"/>
              <a:buFont typeface="Wingdings" pitchFamily="2" charset="2"/>
              <a:buChar char="u"/>
              <a:defRPr/>
            </a:pPr>
            <a:r>
              <a:rPr kumimoji="0" lang="zh-CN" altLang="en-US"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rPr>
              <a:t>用 </a:t>
            </a:r>
            <a:r>
              <a:rPr kumimoji="0" lang="en-US" altLang="zh-CN"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rPr>
              <a:t>Lambda </a:t>
            </a:r>
            <a:r>
              <a:rPr kumimoji="0" lang="zh-CN" altLang="en-US"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rPr>
              <a:t>重构设计模式</a:t>
            </a:r>
            <a:endParaRPr kumimoji="0" lang="en-US" altLang="zh-CN" sz="2800" b="0" i="0" u="none" strike="noStrike" kern="1200" cap="none" spc="0" normalizeH="0" baseline="0" noProof="0" dirty="0" smtClean="0">
              <a:ln>
                <a:noFill/>
              </a:ln>
              <a:solidFill>
                <a:schemeClr val="tx2"/>
              </a:solidFill>
              <a:effectLst/>
              <a:uLnTx/>
              <a:uFillTx/>
              <a:latin typeface="Microsoft YaHei UI" pitchFamily="34" charset="-122"/>
              <a:ea typeface="Microsoft YaHei UI" pitchFamily="34" charset="-122"/>
              <a:cs typeface="+mn-cs"/>
            </a:endParaRPr>
          </a:p>
        </p:txBody>
      </p:sp>
    </p:spTree>
    <p:extLst>
      <p:ext uri="{BB962C8B-B14F-4D97-AF65-F5344CB8AC3E}">
        <p14:creationId xmlns:p14="http://schemas.microsoft.com/office/powerpoint/2010/main" val="4060490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pPr lvl="0"/>
            <a:r>
              <a:rPr lang="zh-CN" altLang="en-US" sz="4400" dirty="0">
                <a:latin typeface="微软雅黑" panose="020B0503020204020204" pitchFamily="34" charset="-122"/>
                <a:ea typeface="微软雅黑" panose="020B0503020204020204" pitchFamily="34" charset="-122"/>
              </a:rPr>
              <a:t>从</a:t>
            </a:r>
            <a:r>
              <a:rPr lang="zh-CN" altLang="en-US" sz="4400" dirty="0" smtClean="0">
                <a:latin typeface="微软雅黑" panose="020B0503020204020204" pitchFamily="34" charset="-122"/>
                <a:ea typeface="微软雅黑" panose="020B0503020204020204" pitchFamily="34" charset="-122"/>
              </a:rPr>
              <a:t>匿名到 </a:t>
            </a:r>
            <a:r>
              <a:rPr lang="en-US" altLang="zh-CN" sz="4400" dirty="0">
                <a:latin typeface="微软雅黑" panose="020B0503020204020204" pitchFamily="34" charset="-122"/>
                <a:ea typeface="微软雅黑" panose="020B0503020204020204" pitchFamily="34" charset="-122"/>
              </a:rPr>
              <a:t>Lambda </a:t>
            </a:r>
            <a:r>
              <a:rPr lang="zh-CN" altLang="en-US" sz="4400" dirty="0" smtClean="0">
                <a:latin typeface="微软雅黑" panose="020B0503020204020204" pitchFamily="34" charset="-122"/>
                <a:ea typeface="微软雅黑" panose="020B0503020204020204" pitchFamily="34" charset="-122"/>
              </a:rPr>
              <a:t>转换</a:t>
            </a:r>
            <a:endParaRPr lang="zh-CN" altLang="en-US" dirty="0">
              <a:latin typeface="微软雅黑" panose="020B0503020204020204" pitchFamily="34" charset="-122"/>
              <a:ea typeface="微软雅黑" panose="020B0503020204020204" pitchFamily="34" charset="-122"/>
            </a:endParaRPr>
          </a:p>
        </p:txBody>
      </p:sp>
      <p:sp>
        <p:nvSpPr>
          <p:cNvPr id="10" name="Rectangle 1"/>
          <p:cNvSpPr>
            <a:spLocks noChangeArrowheads="1"/>
          </p:cNvSpPr>
          <p:nvPr/>
        </p:nvSpPr>
        <p:spPr bwMode="auto">
          <a:xfrm>
            <a:off x="609600" y="1491630"/>
            <a:ext cx="815340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Consolas" panose="020B0609020204030204" pitchFamily="49" charset="0"/>
              </a:rPr>
              <a:t>Runnable r1 = </a:t>
            </a:r>
            <a:r>
              <a:rPr kumimoji="0" lang="zh-CN" altLang="zh-CN" b="1" i="0" u="none" strike="noStrike" cap="none" normalizeH="0" baseline="0" dirty="0" smtClean="0">
                <a:ln>
                  <a:noFill/>
                </a:ln>
                <a:solidFill>
                  <a:srgbClr val="000080"/>
                </a:solidFill>
                <a:effectLst/>
                <a:latin typeface="Consolas" panose="020B0609020204030204" pitchFamily="49" charset="0"/>
              </a:rPr>
              <a:t>new </a:t>
            </a:r>
            <a:r>
              <a:rPr kumimoji="0" lang="zh-CN" altLang="zh-CN" b="0" i="0" u="none" strike="noStrike" cap="none" normalizeH="0" baseline="0" dirty="0" smtClean="0">
                <a:ln>
                  <a:noFill/>
                </a:ln>
                <a:solidFill>
                  <a:srgbClr val="000000"/>
                </a:solidFill>
                <a:effectLst/>
                <a:latin typeface="Consolas" panose="020B0609020204030204" pitchFamily="49" charset="0"/>
              </a:rPr>
              <a:t>Runnable()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808000"/>
                </a:solidFill>
                <a:effectLst/>
                <a:latin typeface="Consolas" panose="020B0609020204030204" pitchFamily="49" charset="0"/>
              </a:rPr>
              <a:t>@Override</a:t>
            </a:r>
            <a:br>
              <a:rPr kumimoji="0" lang="zh-CN" altLang="zh-CN" b="0" i="0" u="none" strike="noStrike" cap="none" normalizeH="0" baseline="0" dirty="0" smtClean="0">
                <a:ln>
                  <a:noFill/>
                </a:ln>
                <a:solidFill>
                  <a:srgbClr val="808000"/>
                </a:solidFill>
                <a:effectLst/>
                <a:latin typeface="Consolas" panose="020B0609020204030204" pitchFamily="49" charset="0"/>
              </a:rPr>
            </a:br>
            <a:r>
              <a:rPr kumimoji="0" lang="zh-CN" altLang="zh-CN" b="0" i="0" u="none" strike="noStrike" cap="none" normalizeH="0" baseline="0" dirty="0" smtClean="0">
                <a:ln>
                  <a:noFill/>
                </a:ln>
                <a:solidFill>
                  <a:srgbClr val="808000"/>
                </a:solidFill>
                <a:effectLst/>
                <a:latin typeface="Consolas" panose="020B0609020204030204" pitchFamily="49" charset="0"/>
              </a:rPr>
              <a:t>    </a:t>
            </a:r>
            <a:r>
              <a:rPr kumimoji="0" lang="zh-CN" altLang="zh-CN" b="1" i="0" u="none" strike="noStrike" cap="none" normalizeH="0" baseline="0" dirty="0" smtClean="0">
                <a:ln>
                  <a:noFill/>
                </a:ln>
                <a:solidFill>
                  <a:srgbClr val="000080"/>
                </a:solidFill>
                <a:effectLst/>
                <a:latin typeface="Consolas" panose="020B0609020204030204" pitchFamily="49" charset="0"/>
              </a:rPr>
              <a:t>public void </a:t>
            </a:r>
            <a:r>
              <a:rPr kumimoji="0" lang="zh-CN" altLang="zh-CN" b="0" i="0" u="none" strike="noStrike" cap="none" normalizeH="0" baseline="0" dirty="0" smtClean="0">
                <a:ln>
                  <a:noFill/>
                </a:ln>
                <a:solidFill>
                  <a:srgbClr val="000000"/>
                </a:solidFill>
                <a:effectLst/>
                <a:latin typeface="Consolas" panose="020B0609020204030204" pitchFamily="49" charset="0"/>
              </a:rPr>
              <a:t>run()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System.</a:t>
            </a:r>
            <a:r>
              <a:rPr kumimoji="0" lang="zh-CN" altLang="zh-CN" b="1" i="1" u="none" strike="noStrike" cap="none" normalizeH="0" baseline="0" dirty="0" smtClean="0">
                <a:ln>
                  <a:noFill/>
                </a:ln>
                <a:solidFill>
                  <a:srgbClr val="660E7A"/>
                </a:solidFill>
                <a:effectLst/>
                <a:latin typeface="Consolas" panose="020B0609020204030204" pitchFamily="49" charset="0"/>
              </a:rPr>
              <a:t>out</a:t>
            </a:r>
            <a:r>
              <a:rPr kumimoji="0" lang="zh-CN" altLang="zh-CN" b="0" i="0" u="none" strike="noStrike" cap="none" normalizeH="0" baseline="0" dirty="0" smtClean="0">
                <a:ln>
                  <a:noFill/>
                </a:ln>
                <a:solidFill>
                  <a:srgbClr val="000000"/>
                </a:solidFill>
                <a:effectLst/>
                <a:latin typeface="Consolas" panose="020B0609020204030204" pitchFamily="49" charset="0"/>
              </a:rPr>
              <a:t>.println(</a:t>
            </a:r>
            <a:r>
              <a:rPr kumimoji="0" lang="zh-CN" altLang="zh-CN" b="1" i="0" u="none" strike="noStrike" cap="none" normalizeH="0" baseline="0" dirty="0" smtClean="0">
                <a:ln>
                  <a:noFill/>
                </a:ln>
                <a:solidFill>
                  <a:srgbClr val="008000"/>
                </a:solidFill>
                <a:effectLst/>
                <a:latin typeface="Consolas" panose="020B0609020204030204" pitchFamily="49" charset="0"/>
              </a:rPr>
              <a:t>"Hello world!"</a:t>
            </a:r>
            <a:r>
              <a:rPr kumimoji="0" lang="zh-CN" altLang="zh-CN" b="0" i="0" u="none" strike="noStrike" cap="none" normalizeH="0" baseline="0" dirty="0" smtClean="0">
                <a:ln>
                  <a:noFill/>
                </a:ln>
                <a:solidFill>
                  <a:srgbClr val="000000"/>
                </a:solidFill>
                <a:effectLst/>
                <a:latin typeface="Consolas" panose="020B0609020204030204" pitchFamily="49" charset="0"/>
              </a:rPr>
              <a:t>);</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1" u="none" strike="noStrike" cap="none" normalizeH="0" baseline="0" dirty="0" smtClean="0">
                <a:ln>
                  <a:noFill/>
                </a:ln>
                <a:solidFill>
                  <a:srgbClr val="808080"/>
                </a:solidFill>
                <a:effectLst/>
                <a:latin typeface="Consolas" panose="020B0609020204030204" pitchFamily="49" charset="0"/>
              </a:rPr>
              <a:t>// </a:t>
            </a:r>
            <a:r>
              <a:rPr kumimoji="0" lang="zh-CN"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通过</a:t>
            </a:r>
            <a:r>
              <a:rPr kumimoji="0" lang="zh-CN" b="0" i="1" u="none" strike="noStrike" cap="none" normalizeH="0" baseline="0" dirty="0" smtClean="0">
                <a:ln>
                  <a:noFill/>
                </a:ln>
                <a:solidFill>
                  <a:srgbClr val="808080"/>
                </a:solidFill>
                <a:effectLst/>
                <a:latin typeface="Consolas" panose="020B0609020204030204" pitchFamily="49" charset="0"/>
              </a:rPr>
              <a:t> </a:t>
            </a:r>
            <a:r>
              <a:rPr kumimoji="0" lang="zh-CN" altLang="zh-CN" b="0" i="1" u="none" strike="noStrike" cap="none" normalizeH="0" baseline="0" dirty="0" smtClean="0">
                <a:ln>
                  <a:noFill/>
                </a:ln>
                <a:solidFill>
                  <a:srgbClr val="808080"/>
                </a:solidFill>
                <a:effectLst/>
                <a:latin typeface="Consolas" panose="020B0609020204030204" pitchFamily="49" charset="0"/>
              </a:rPr>
              <a:t>Lambda </a:t>
            </a:r>
            <a:r>
              <a:rPr kumimoji="0" lang="zh-CN"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表达式转换</a:t>
            </a:r>
            <a:br>
              <a:rPr kumimoji="0" lang="zh-CN"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000000"/>
                </a:solidFill>
                <a:effectLst/>
                <a:latin typeface="Consolas" panose="020B0609020204030204" pitchFamily="49" charset="0"/>
              </a:rPr>
              <a:t>Runnable r2 = () -&gt; System.</a:t>
            </a:r>
            <a:r>
              <a:rPr kumimoji="0" lang="zh-CN" altLang="zh-CN" b="1" i="1" u="none" strike="noStrike" cap="none" normalizeH="0" baseline="0" dirty="0" smtClean="0">
                <a:ln>
                  <a:noFill/>
                </a:ln>
                <a:solidFill>
                  <a:srgbClr val="660E7A"/>
                </a:solidFill>
                <a:effectLst/>
                <a:latin typeface="Consolas" panose="020B0609020204030204" pitchFamily="49" charset="0"/>
              </a:rPr>
              <a:t>out</a:t>
            </a:r>
            <a:r>
              <a:rPr kumimoji="0" lang="zh-CN" altLang="zh-CN" b="0" i="0" u="none" strike="noStrike" cap="none" normalizeH="0" baseline="0" dirty="0" smtClean="0">
                <a:ln>
                  <a:noFill/>
                </a:ln>
                <a:solidFill>
                  <a:srgbClr val="000000"/>
                </a:solidFill>
                <a:effectLst/>
                <a:latin typeface="Consolas" panose="020B0609020204030204" pitchFamily="49" charset="0"/>
              </a:rPr>
              <a:t>.println(</a:t>
            </a:r>
            <a:r>
              <a:rPr kumimoji="0" lang="zh-CN" altLang="zh-CN" b="1" i="0" u="none" strike="noStrike" cap="none" normalizeH="0" baseline="0" dirty="0" smtClean="0">
                <a:ln>
                  <a:noFill/>
                </a:ln>
                <a:solidFill>
                  <a:srgbClr val="008000"/>
                </a:solidFill>
                <a:effectLst/>
                <a:latin typeface="Consolas" panose="020B0609020204030204" pitchFamily="49" charset="0"/>
              </a:rPr>
              <a:t>"Hello world!"</a:t>
            </a:r>
            <a:r>
              <a:rPr kumimoji="0" lang="zh-CN" altLang="zh-CN" b="0" i="0" u="none" strike="noStrike" cap="none" normalizeH="0" baseline="0" dirty="0" smtClean="0">
                <a:ln>
                  <a:noFill/>
                </a:ln>
                <a:solidFill>
                  <a:srgbClr val="000000"/>
                </a:solidFill>
                <a:effectLst/>
                <a:latin typeface="Consolas" panose="020B0609020204030204" pitchFamily="49" charset="0"/>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03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pPr lvl="0">
              <a:lnSpc>
                <a:spcPct val="150000"/>
              </a:lnSpc>
              <a:spcBef>
                <a:spcPts val="700"/>
              </a:spcBef>
              <a:buClr>
                <a:schemeClr val="accent2"/>
              </a:buClr>
              <a:buSzPct val="60000"/>
              <a:defRPr/>
            </a:pPr>
            <a:r>
              <a:rPr lang="zh-CN" altLang="en-US" sz="4400" dirty="0">
                <a:latin typeface="Microsoft YaHei UI" pitchFamily="34" charset="-122"/>
                <a:ea typeface="Microsoft YaHei UI" pitchFamily="34" charset="-122"/>
              </a:rPr>
              <a:t>有条件延迟执行</a:t>
            </a:r>
            <a:endParaRPr lang="en-US" altLang="zh-CN" sz="4400" dirty="0">
              <a:latin typeface="Microsoft YaHei UI" pitchFamily="34" charset="-122"/>
              <a:ea typeface="Microsoft YaHei UI" pitchFamily="34" charset="-122"/>
            </a:endParaRPr>
          </a:p>
        </p:txBody>
      </p:sp>
      <p:sp>
        <p:nvSpPr>
          <p:cNvPr id="2" name="Rectangle 1"/>
          <p:cNvSpPr>
            <a:spLocks noChangeArrowheads="1"/>
          </p:cNvSpPr>
          <p:nvPr/>
        </p:nvSpPr>
        <p:spPr bwMode="auto">
          <a:xfrm>
            <a:off x="609600" y="1417439"/>
            <a:ext cx="835292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80"/>
                </a:solidFill>
                <a:effectLst/>
                <a:latin typeface="Consolas" panose="020B0609020204030204" pitchFamily="49" charset="0"/>
              </a:rPr>
              <a:t>private static </a:t>
            </a:r>
            <a:r>
              <a:rPr kumimoji="0" lang="zh-CN" altLang="zh-CN" b="0" i="0" u="none" strike="noStrike" cap="none" normalizeH="0" baseline="0" dirty="0" smtClean="0">
                <a:ln>
                  <a:noFill/>
                </a:ln>
                <a:solidFill>
                  <a:srgbClr val="000000"/>
                </a:solidFill>
                <a:effectLst/>
                <a:latin typeface="Consolas" panose="020B0609020204030204" pitchFamily="49" charset="0"/>
              </a:rPr>
              <a:t>Logger </a:t>
            </a:r>
            <a:r>
              <a:rPr kumimoji="0" lang="zh-CN" altLang="zh-CN" b="0" i="1" u="none" strike="noStrike" cap="none" normalizeH="0" baseline="0" dirty="0" smtClean="0">
                <a:ln>
                  <a:noFill/>
                </a:ln>
                <a:solidFill>
                  <a:srgbClr val="660E7A"/>
                </a:solidFill>
                <a:effectLst/>
                <a:latin typeface="Consolas" panose="020B0609020204030204" pitchFamily="49" charset="0"/>
              </a:rPr>
              <a:t>logger </a:t>
            </a:r>
            <a:r>
              <a:rPr kumimoji="0" lang="zh-CN" altLang="zh-CN" b="0" i="0" u="none" strike="noStrike" cap="none" normalizeH="0" baseline="0" dirty="0" smtClean="0">
                <a:ln>
                  <a:noFill/>
                </a:ln>
                <a:solidFill>
                  <a:srgbClr val="000000"/>
                </a:solidFill>
                <a:effectLst/>
                <a:latin typeface="Consolas" panose="020B0609020204030204" pitchFamily="49" charset="0"/>
              </a:rPr>
              <a:t>= Logger.</a:t>
            </a:r>
            <a:r>
              <a:rPr kumimoji="0" lang="zh-CN" altLang="zh-CN" b="0" i="1" u="none" strike="noStrike" cap="none" normalizeH="0" baseline="0" dirty="0" smtClean="0">
                <a:ln>
                  <a:noFill/>
                </a:ln>
                <a:solidFill>
                  <a:srgbClr val="000000"/>
                </a:solidFill>
                <a:effectLst/>
                <a:latin typeface="Consolas" panose="020B0609020204030204" pitchFamily="49" charset="0"/>
              </a:rPr>
              <a:t>getLogger</a:t>
            </a:r>
            <a:r>
              <a:rPr kumimoji="0" lang="zh-CN" altLang="zh-CN" b="0" i="0" u="none" strike="noStrike" cap="none" normalizeH="0" baseline="0" dirty="0" smtClean="0">
                <a:ln>
                  <a:noFill/>
                </a:ln>
                <a:solidFill>
                  <a:srgbClr val="000000"/>
                </a:solidFill>
                <a:effectLst/>
                <a:latin typeface="Consolas" panose="020B0609020204030204" pitchFamily="49" charset="0"/>
              </a:rPr>
              <a:t>(Test.</a:t>
            </a:r>
            <a:r>
              <a:rPr kumimoji="0" lang="zh-CN" altLang="zh-CN" b="1" i="0" u="none" strike="noStrike" cap="none" normalizeH="0" baseline="0" dirty="0" smtClean="0">
                <a:ln>
                  <a:noFill/>
                </a:ln>
                <a:solidFill>
                  <a:srgbClr val="000080"/>
                </a:solidFill>
                <a:effectLst/>
                <a:latin typeface="Consolas" panose="020B0609020204030204" pitchFamily="49" charset="0"/>
              </a:rPr>
              <a:t>class</a:t>
            </a:r>
            <a:r>
              <a:rPr kumimoji="0" lang="zh-CN" altLang="zh-CN" b="0" i="0" u="none" strike="noStrike" cap="none" normalizeH="0" baseline="0" dirty="0" smtClean="0">
                <a:ln>
                  <a:noFill/>
                </a:ln>
                <a:solidFill>
                  <a:srgbClr val="000000"/>
                </a:solidFill>
                <a:effectLst/>
                <a:latin typeface="Consolas" panose="020B0609020204030204" pitchFamily="49" charset="0"/>
              </a:rPr>
              <a:t>.getName());</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1" i="0" u="none" strike="noStrike" cap="none" normalizeH="0" baseline="0" dirty="0" smtClean="0">
                <a:ln>
                  <a:noFill/>
                </a:ln>
                <a:solidFill>
                  <a:srgbClr val="000080"/>
                </a:solidFill>
                <a:effectLst/>
                <a:latin typeface="Consolas" panose="020B0609020204030204" pitchFamily="49" charset="0"/>
              </a:rPr>
              <a:t>public static void </a:t>
            </a:r>
            <a:r>
              <a:rPr kumimoji="0" lang="zh-CN" altLang="zh-CN" b="0" i="0" u="none" strike="noStrike" cap="none" normalizeH="0" baseline="0" dirty="0" smtClean="0">
                <a:ln>
                  <a:noFill/>
                </a:ln>
                <a:solidFill>
                  <a:srgbClr val="000000"/>
                </a:solidFill>
                <a:effectLst/>
                <a:latin typeface="Consolas" panose="020B0609020204030204" pitchFamily="49" charset="0"/>
              </a:rPr>
              <a:t>main(String[] args)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String message = </a:t>
            </a:r>
            <a:r>
              <a:rPr kumimoji="0" lang="zh-CN" altLang="zh-CN" b="1" i="0" u="none" strike="noStrike" cap="none" normalizeH="0" baseline="0" dirty="0" smtClean="0">
                <a:ln>
                  <a:noFill/>
                </a:ln>
                <a:solidFill>
                  <a:srgbClr val="008000"/>
                </a:solidFill>
                <a:effectLst/>
                <a:latin typeface="Consolas" panose="020B0609020204030204" pitchFamily="49" charset="0"/>
              </a:rPr>
              <a:t>"hello world!"</a:t>
            </a:r>
            <a:r>
              <a:rPr kumimoji="0" lang="zh-CN" altLang="zh-CN" b="0" i="0" u="none" strike="noStrike" cap="none" normalizeH="0" baseline="0" dirty="0" smtClean="0">
                <a:ln>
                  <a:noFill/>
                </a:ln>
                <a:solidFill>
                  <a:srgbClr val="000000"/>
                </a:solidFill>
                <a:effectLst/>
                <a:latin typeface="Consolas" panose="020B0609020204030204" pitchFamily="49" charset="0"/>
              </a:rPr>
              <a:t>;</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1" u="none" strike="noStrike" cap="none" normalizeH="0" baseline="0" dirty="0" smtClean="0">
                <a:ln>
                  <a:noFill/>
                </a:ln>
                <a:solidFill>
                  <a:srgbClr val="000000"/>
                </a:solidFill>
                <a:effectLst/>
                <a:latin typeface="Consolas" panose="020B0609020204030204" pitchFamily="49" charset="0"/>
              </a:rPr>
              <a:t>log</a:t>
            </a:r>
            <a:r>
              <a:rPr kumimoji="0" lang="zh-CN" altLang="zh-CN" b="0" i="0" u="none" strike="noStrike" cap="none" normalizeH="0" baseline="0" dirty="0" smtClean="0">
                <a:ln>
                  <a:noFill/>
                </a:ln>
                <a:solidFill>
                  <a:srgbClr val="000000"/>
                </a:solidFill>
                <a:effectLst/>
                <a:latin typeface="Consolas" panose="020B0609020204030204" pitchFamily="49" charset="0"/>
              </a:rPr>
              <a:t>(Level.</a:t>
            </a:r>
            <a:r>
              <a:rPr kumimoji="0" lang="zh-CN" altLang="zh-CN" b="1" i="1" u="none" strike="noStrike" cap="none" normalizeH="0" baseline="0" dirty="0" smtClean="0">
                <a:ln>
                  <a:noFill/>
                </a:ln>
                <a:solidFill>
                  <a:srgbClr val="660E7A"/>
                </a:solidFill>
                <a:effectLst/>
                <a:latin typeface="Consolas" panose="020B0609020204030204" pitchFamily="49" charset="0"/>
              </a:rPr>
              <a:t>FINER</a:t>
            </a:r>
            <a:r>
              <a:rPr kumimoji="0" lang="zh-CN" altLang="zh-CN" b="0" i="0" u="none" strike="noStrike" cap="none" normalizeH="0" baseline="0" dirty="0" smtClean="0">
                <a:ln>
                  <a:noFill/>
                </a:ln>
                <a:solidFill>
                  <a:srgbClr val="000000"/>
                </a:solidFill>
                <a:effectLst/>
                <a:latin typeface="Consolas" panose="020B0609020204030204" pitchFamily="49" charset="0"/>
              </a:rPr>
              <a:t>, () -&gt; </a:t>
            </a:r>
            <a:r>
              <a:rPr kumimoji="0" lang="zh-CN" altLang="zh-CN" b="1" i="0" u="none" strike="noStrike" cap="none" normalizeH="0" baseline="0" dirty="0" smtClean="0">
                <a:ln>
                  <a:noFill/>
                </a:ln>
                <a:solidFill>
                  <a:srgbClr val="008000"/>
                </a:solidFill>
                <a:effectLst/>
                <a:latin typeface="Consolas" panose="020B0609020204030204" pitchFamily="49" charset="0"/>
              </a:rPr>
              <a:t>"</a:t>
            </a:r>
            <a:r>
              <a:rPr kumimoji="0" lang="zh-CN"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调试信息</a:t>
            </a:r>
            <a:r>
              <a:rPr kumimoji="0" lang="zh-CN" altLang="zh-CN" b="1" i="0" u="none" strike="noStrike" cap="none" normalizeH="0" baseline="0" dirty="0" smtClean="0">
                <a:ln>
                  <a:noFill/>
                </a:ln>
                <a:solidFill>
                  <a:srgbClr val="008000"/>
                </a:solidFill>
                <a:effectLst/>
                <a:latin typeface="Consolas" panose="020B0609020204030204" pitchFamily="49" charset="0"/>
              </a:rPr>
              <a:t>:" </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0E7A"/>
                </a:solidFill>
                <a:effectLst/>
                <a:latin typeface="Consolas" panose="020B0609020204030204" pitchFamily="49" charset="0"/>
              </a:rPr>
              <a:t>message</a:t>
            </a:r>
            <a:r>
              <a:rPr kumimoji="0" lang="zh-CN" altLang="zh-CN" b="0" i="0" u="none" strike="noStrike" cap="none" normalizeH="0" baseline="0" dirty="0" smtClean="0">
                <a:ln>
                  <a:noFill/>
                </a:ln>
                <a:solidFill>
                  <a:srgbClr val="000000"/>
                </a:solidFill>
                <a:effectLst/>
                <a:latin typeface="Consolas" panose="020B0609020204030204" pitchFamily="49" charset="0"/>
              </a:rPr>
              <a:t>);</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1" i="0" u="none" strike="noStrike" cap="none" normalizeH="0" baseline="0" dirty="0" smtClean="0">
                <a:ln>
                  <a:noFill/>
                </a:ln>
                <a:solidFill>
                  <a:srgbClr val="000080"/>
                </a:solidFill>
                <a:effectLst/>
                <a:latin typeface="Consolas" panose="020B0609020204030204" pitchFamily="49" charset="0"/>
              </a:rPr>
              <a:t>public static void </a:t>
            </a:r>
            <a:r>
              <a:rPr kumimoji="0" lang="zh-CN" altLang="zh-CN" b="0" i="0" u="none" strike="noStrike" cap="none" normalizeH="0" baseline="0" dirty="0" smtClean="0">
                <a:ln>
                  <a:noFill/>
                </a:ln>
                <a:solidFill>
                  <a:srgbClr val="000000"/>
                </a:solidFill>
                <a:effectLst/>
                <a:latin typeface="Consolas" panose="020B0609020204030204" pitchFamily="49" charset="0"/>
              </a:rPr>
              <a:t>log(Level level, Supplier&lt;String&gt; supplier)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1" i="0" u="none" strike="noStrike" cap="none" normalizeH="0" baseline="0" dirty="0" smtClean="0">
                <a:ln>
                  <a:noFill/>
                </a:ln>
                <a:solidFill>
                  <a:srgbClr val="000080"/>
                </a:solidFill>
                <a:effectLst/>
                <a:latin typeface="Consolas" panose="020B0609020204030204" pitchFamily="49" charset="0"/>
              </a:rPr>
              <a:t>if </a:t>
            </a:r>
            <a:r>
              <a:rPr kumimoji="0" lang="zh-CN" altLang="zh-CN" b="0" i="0" u="none" strike="noStrike" cap="none" normalizeH="0" baseline="0" dirty="0" smtClean="0">
                <a:ln>
                  <a:noFill/>
                </a:ln>
                <a:solidFill>
                  <a:srgbClr val="000000"/>
                </a:solidFill>
                <a:effectLst/>
                <a:latin typeface="Consolas" panose="020B0609020204030204" pitchFamily="49" charset="0"/>
              </a:rPr>
              <a:t>(</a:t>
            </a:r>
            <a:r>
              <a:rPr kumimoji="0" lang="zh-CN" altLang="zh-CN" b="0" i="1" u="none" strike="noStrike" cap="none" normalizeH="0" baseline="0" dirty="0" smtClean="0">
                <a:ln>
                  <a:noFill/>
                </a:ln>
                <a:solidFill>
                  <a:srgbClr val="660E7A"/>
                </a:solidFill>
                <a:effectLst/>
                <a:latin typeface="Consolas" panose="020B0609020204030204" pitchFamily="49" charset="0"/>
              </a:rPr>
              <a:t>logger</a:t>
            </a:r>
            <a:r>
              <a:rPr kumimoji="0" lang="zh-CN" altLang="zh-CN" b="0" i="0" u="none" strike="noStrike" cap="none" normalizeH="0" baseline="0" dirty="0" smtClean="0">
                <a:ln>
                  <a:noFill/>
                </a:ln>
                <a:solidFill>
                  <a:srgbClr val="000000"/>
                </a:solidFill>
                <a:effectLst/>
                <a:latin typeface="Consolas" panose="020B0609020204030204" pitchFamily="49" charset="0"/>
              </a:rPr>
              <a:t>.isLoggable(level))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1" u="none" strike="noStrike" cap="none" normalizeH="0" baseline="0" dirty="0" smtClean="0">
                <a:ln>
                  <a:noFill/>
                </a:ln>
                <a:solidFill>
                  <a:srgbClr val="660E7A"/>
                </a:solidFill>
                <a:effectLst/>
                <a:latin typeface="Consolas" panose="020B0609020204030204" pitchFamily="49" charset="0"/>
              </a:rPr>
              <a:t>logger</a:t>
            </a:r>
            <a:r>
              <a:rPr kumimoji="0" lang="zh-CN" altLang="zh-CN" b="0" i="0" u="none" strike="noStrike" cap="none" normalizeH="0" baseline="0" dirty="0" smtClean="0">
                <a:ln>
                  <a:noFill/>
                </a:ln>
                <a:solidFill>
                  <a:srgbClr val="000000"/>
                </a:solidFill>
                <a:effectLst/>
                <a:latin typeface="Consolas" panose="020B0609020204030204" pitchFamily="49" charset="0"/>
              </a:rPr>
              <a:t>.log(level, supplier.get());</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240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pPr lvl="0">
              <a:lnSpc>
                <a:spcPct val="150000"/>
              </a:lnSpc>
              <a:spcBef>
                <a:spcPts val="700"/>
              </a:spcBef>
              <a:buClr>
                <a:schemeClr val="accent2"/>
              </a:buClr>
              <a:buSzPct val="60000"/>
              <a:defRPr/>
            </a:pPr>
            <a:r>
              <a:rPr lang="zh-CN" altLang="en-US" sz="4400" dirty="0" smtClean="0">
                <a:latin typeface="Microsoft YaHei UI" pitchFamily="34" charset="-122"/>
                <a:ea typeface="Microsoft YaHei UI" pitchFamily="34" charset="-122"/>
              </a:rPr>
              <a:t>重构 </a:t>
            </a:r>
            <a:r>
              <a:rPr lang="en-US" altLang="zh-CN" sz="4400" dirty="0" smtClean="0">
                <a:latin typeface="Microsoft YaHei UI" pitchFamily="34" charset="-122"/>
                <a:ea typeface="Microsoft YaHei UI" pitchFamily="34" charset="-122"/>
              </a:rPr>
              <a:t>– </a:t>
            </a:r>
            <a:r>
              <a:rPr lang="zh-CN" altLang="en-US" sz="4400" dirty="0" smtClean="0">
                <a:latin typeface="Microsoft YaHei UI" pitchFamily="34" charset="-122"/>
                <a:ea typeface="Microsoft YaHei UI" pitchFamily="34" charset="-122"/>
              </a:rPr>
              <a:t>策略模式</a:t>
            </a:r>
            <a:endParaRPr lang="en-US" altLang="zh-CN" sz="4400" dirty="0">
              <a:latin typeface="Microsoft YaHei UI" pitchFamily="34" charset="-122"/>
              <a:ea typeface="Microsoft YaHei UI" pitchFamily="34" charset="-122"/>
            </a:endParaRPr>
          </a:p>
        </p:txBody>
      </p:sp>
      <p:pic>
        <p:nvPicPr>
          <p:cNvPr id="8" name="图片 7"/>
          <p:cNvPicPr>
            <a:picLocks noChangeAspect="1"/>
          </p:cNvPicPr>
          <p:nvPr/>
        </p:nvPicPr>
        <p:blipFill>
          <a:blip r:embed="rId3"/>
          <a:stretch>
            <a:fillRect/>
          </a:stretch>
        </p:blipFill>
        <p:spPr>
          <a:xfrm>
            <a:off x="4211960" y="699542"/>
            <a:ext cx="4865143" cy="4381715"/>
          </a:xfrm>
          <a:prstGeom prst="rect">
            <a:avLst/>
          </a:prstGeom>
        </p:spPr>
      </p:pic>
    </p:spTree>
    <p:extLst>
      <p:ext uri="{BB962C8B-B14F-4D97-AF65-F5344CB8AC3E}">
        <p14:creationId xmlns:p14="http://schemas.microsoft.com/office/powerpoint/2010/main" val="4082609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pPr lvl="0">
              <a:lnSpc>
                <a:spcPct val="150000"/>
              </a:lnSpc>
              <a:spcBef>
                <a:spcPts val="700"/>
              </a:spcBef>
              <a:buClr>
                <a:schemeClr val="accent2"/>
              </a:buClr>
              <a:buSzPct val="60000"/>
              <a:defRPr/>
            </a:pPr>
            <a:r>
              <a:rPr lang="zh-CN" altLang="en-US" sz="4400" dirty="0" smtClean="0">
                <a:latin typeface="Microsoft YaHei UI" pitchFamily="34" charset="-122"/>
                <a:ea typeface="Microsoft YaHei UI" pitchFamily="34" charset="-122"/>
              </a:rPr>
              <a:t>重构 </a:t>
            </a:r>
            <a:r>
              <a:rPr lang="en-US" altLang="zh-CN" sz="4400" dirty="0" smtClean="0">
                <a:latin typeface="Microsoft YaHei UI" pitchFamily="34" charset="-122"/>
                <a:ea typeface="Microsoft YaHei UI" pitchFamily="34" charset="-122"/>
              </a:rPr>
              <a:t>– </a:t>
            </a:r>
            <a:r>
              <a:rPr lang="zh-CN" altLang="en-US" sz="4400" dirty="0" smtClean="0">
                <a:latin typeface="Microsoft YaHei UI" pitchFamily="34" charset="-122"/>
                <a:ea typeface="Microsoft YaHei UI" pitchFamily="34" charset="-122"/>
              </a:rPr>
              <a:t>模板模式</a:t>
            </a:r>
            <a:endParaRPr lang="en-US" altLang="zh-CN" sz="4400" dirty="0">
              <a:latin typeface="Microsoft YaHei UI" pitchFamily="34" charset="-122"/>
              <a:ea typeface="Microsoft YaHei UI" pitchFamily="34" charset="-122"/>
            </a:endParaRPr>
          </a:p>
        </p:txBody>
      </p:sp>
      <p:pic>
        <p:nvPicPr>
          <p:cNvPr id="5" name="图片 4"/>
          <p:cNvPicPr>
            <a:picLocks noChangeAspect="1"/>
          </p:cNvPicPr>
          <p:nvPr/>
        </p:nvPicPr>
        <p:blipFill>
          <a:blip r:embed="rId3"/>
          <a:stretch>
            <a:fillRect/>
          </a:stretch>
        </p:blipFill>
        <p:spPr>
          <a:xfrm>
            <a:off x="4561108" y="627534"/>
            <a:ext cx="4392679" cy="4320072"/>
          </a:xfrm>
          <a:prstGeom prst="rect">
            <a:avLst/>
          </a:prstGeom>
        </p:spPr>
      </p:pic>
    </p:spTree>
    <p:extLst>
      <p:ext uri="{BB962C8B-B14F-4D97-AF65-F5344CB8AC3E}">
        <p14:creationId xmlns:p14="http://schemas.microsoft.com/office/powerpoint/2010/main" val="396433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pPr lvl="0">
              <a:lnSpc>
                <a:spcPct val="150000"/>
              </a:lnSpc>
              <a:spcBef>
                <a:spcPts val="700"/>
              </a:spcBef>
              <a:buClr>
                <a:schemeClr val="accent2"/>
              </a:buClr>
              <a:buSzPct val="60000"/>
              <a:defRPr/>
            </a:pPr>
            <a:r>
              <a:rPr lang="zh-CN" altLang="en-US" sz="4400" dirty="0" smtClean="0">
                <a:latin typeface="Microsoft YaHei UI" pitchFamily="34" charset="-122"/>
                <a:ea typeface="Microsoft YaHei UI" pitchFamily="34" charset="-122"/>
              </a:rPr>
              <a:t>重构 </a:t>
            </a:r>
            <a:r>
              <a:rPr lang="en-US" altLang="zh-CN" sz="4400" dirty="0" smtClean="0">
                <a:latin typeface="Microsoft YaHei UI" pitchFamily="34" charset="-122"/>
                <a:ea typeface="Microsoft YaHei UI" pitchFamily="34" charset="-122"/>
              </a:rPr>
              <a:t>– </a:t>
            </a:r>
            <a:r>
              <a:rPr lang="zh-CN" altLang="en-US" sz="4400" dirty="0" smtClean="0">
                <a:latin typeface="Microsoft YaHei UI" pitchFamily="34" charset="-122"/>
                <a:ea typeface="Microsoft YaHei UI" pitchFamily="34" charset="-122"/>
              </a:rPr>
              <a:t>观察者</a:t>
            </a:r>
            <a:endParaRPr lang="en-US" altLang="zh-CN" sz="4400" dirty="0">
              <a:latin typeface="Microsoft YaHei UI" pitchFamily="34" charset="-122"/>
              <a:ea typeface="Microsoft YaHei UI" pitchFamily="34" charset="-122"/>
            </a:endParaRPr>
          </a:p>
        </p:txBody>
      </p:sp>
      <p:pic>
        <p:nvPicPr>
          <p:cNvPr id="2" name="图片 1"/>
          <p:cNvPicPr>
            <a:picLocks noChangeAspect="1"/>
          </p:cNvPicPr>
          <p:nvPr/>
        </p:nvPicPr>
        <p:blipFill>
          <a:blip r:embed="rId3"/>
          <a:stretch>
            <a:fillRect/>
          </a:stretch>
        </p:blipFill>
        <p:spPr>
          <a:xfrm>
            <a:off x="3851920" y="483518"/>
            <a:ext cx="5185715" cy="4515429"/>
          </a:xfrm>
          <a:prstGeom prst="rect">
            <a:avLst/>
          </a:prstGeom>
        </p:spPr>
      </p:pic>
    </p:spTree>
    <p:extLst>
      <p:ext uri="{BB962C8B-B14F-4D97-AF65-F5344CB8AC3E}">
        <p14:creationId xmlns:p14="http://schemas.microsoft.com/office/powerpoint/2010/main" val="3328023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pPr lvl="0">
              <a:lnSpc>
                <a:spcPct val="150000"/>
              </a:lnSpc>
              <a:spcBef>
                <a:spcPts val="700"/>
              </a:spcBef>
              <a:buClr>
                <a:schemeClr val="accent2"/>
              </a:buClr>
              <a:buSzPct val="60000"/>
              <a:defRPr/>
            </a:pPr>
            <a:r>
              <a:rPr lang="zh-CN" altLang="en-US" sz="4400" dirty="0" smtClean="0">
                <a:latin typeface="Microsoft YaHei UI" pitchFamily="34" charset="-122"/>
                <a:ea typeface="Microsoft YaHei UI" pitchFamily="34" charset="-122"/>
              </a:rPr>
              <a:t>重构 </a:t>
            </a:r>
            <a:r>
              <a:rPr lang="en-US" altLang="zh-CN" sz="4400" dirty="0" smtClean="0">
                <a:latin typeface="Microsoft YaHei UI" pitchFamily="34" charset="-122"/>
                <a:ea typeface="Microsoft YaHei UI" pitchFamily="34" charset="-122"/>
              </a:rPr>
              <a:t>– </a:t>
            </a:r>
            <a:r>
              <a:rPr lang="zh-CN" altLang="en-US" sz="4400" dirty="0" smtClean="0">
                <a:latin typeface="Microsoft YaHei UI" pitchFamily="34" charset="-122"/>
                <a:ea typeface="Microsoft YaHei UI" pitchFamily="34" charset="-122"/>
              </a:rPr>
              <a:t>责任链模式</a:t>
            </a:r>
            <a:endParaRPr lang="en-US" altLang="zh-CN" sz="4400" dirty="0">
              <a:latin typeface="Microsoft YaHei UI" pitchFamily="34" charset="-122"/>
              <a:ea typeface="Microsoft YaHei UI" pitchFamily="34" charset="-122"/>
            </a:endParaRPr>
          </a:p>
        </p:txBody>
      </p:sp>
      <p:pic>
        <p:nvPicPr>
          <p:cNvPr id="2" name="图片 1"/>
          <p:cNvPicPr>
            <a:picLocks noChangeAspect="1"/>
          </p:cNvPicPr>
          <p:nvPr/>
        </p:nvPicPr>
        <p:blipFill>
          <a:blip r:embed="rId3"/>
          <a:stretch>
            <a:fillRect/>
          </a:stretch>
        </p:blipFill>
        <p:spPr>
          <a:xfrm>
            <a:off x="2747571" y="1491630"/>
            <a:ext cx="6015429" cy="2715429"/>
          </a:xfrm>
          <a:prstGeom prst="rect">
            <a:avLst/>
          </a:prstGeom>
        </p:spPr>
      </p:pic>
    </p:spTree>
    <p:extLst>
      <p:ext uri="{BB962C8B-B14F-4D97-AF65-F5344CB8AC3E}">
        <p14:creationId xmlns:p14="http://schemas.microsoft.com/office/powerpoint/2010/main" val="2807641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en-US" dirty="0" smtClean="0">
                <a:latin typeface="微软雅黑" pitchFamily="34" charset="-122"/>
                <a:ea typeface="微软雅黑" pitchFamily="34" charset="-122"/>
              </a:rPr>
              <a:t>Java 8 </a:t>
            </a:r>
            <a:r>
              <a:rPr lang="zh-CN" altLang="en-US" dirty="0" smtClean="0">
                <a:latin typeface="微软雅黑" pitchFamily="34" charset="-122"/>
                <a:ea typeface="微软雅黑" pitchFamily="34" charset="-122"/>
              </a:rPr>
              <a:t>新特性</a:t>
            </a:r>
            <a:endParaRPr lang="zh-CN" altLang="en-US" dirty="0">
              <a:latin typeface="微软雅黑" pitchFamily="34" charset="-122"/>
              <a:ea typeface="微软雅黑" pitchFamily="34" charset="-122"/>
            </a:endParaRPr>
          </a:p>
        </p:txBody>
      </p:sp>
      <p:sp>
        <p:nvSpPr>
          <p:cNvPr id="5" name="内容占位符 4"/>
          <p:cNvSpPr>
            <a:spLocks noGrp="1"/>
          </p:cNvSpPr>
          <p:nvPr>
            <p:ph sz="quarter" idx="13"/>
          </p:nvPr>
        </p:nvSpPr>
        <p:spPr/>
        <p:txBody>
          <a:bodyPr>
            <a:normAutofit/>
          </a:bodyPr>
          <a:lstStyle/>
          <a:p>
            <a:r>
              <a:rPr lang="en-US" altLang="en-US" dirty="0" smtClean="0">
                <a:latin typeface="楷体" pitchFamily="49" charset="-122"/>
                <a:ea typeface="楷体" pitchFamily="49" charset="-122"/>
              </a:rPr>
              <a:t>Lambda </a:t>
            </a:r>
            <a:endParaRPr lang="en-US" altLang="en-US" dirty="0">
              <a:latin typeface="楷体" pitchFamily="49" charset="-122"/>
              <a:ea typeface="楷体" pitchFamily="49" charset="-122"/>
            </a:endParaRPr>
          </a:p>
          <a:p>
            <a:r>
              <a:rPr lang="en-US" altLang="en-US" dirty="0">
                <a:latin typeface="楷体" pitchFamily="49" charset="-122"/>
                <a:ea typeface="楷体" pitchFamily="49" charset="-122"/>
              </a:rPr>
              <a:t>Stream</a:t>
            </a:r>
          </a:p>
          <a:p>
            <a:r>
              <a:rPr lang="en-US" altLang="en-US" dirty="0">
                <a:latin typeface="楷体" pitchFamily="49" charset="-122"/>
                <a:ea typeface="楷体" pitchFamily="49" charset="-122"/>
              </a:rPr>
              <a:t>Predicate/Function/Supplier/Consumer....</a:t>
            </a:r>
          </a:p>
          <a:p>
            <a:r>
              <a:rPr lang="en-US" altLang="en-US" dirty="0">
                <a:latin typeface="楷体" pitchFamily="49" charset="-122"/>
                <a:ea typeface="楷体" pitchFamily="49" charset="-122"/>
              </a:rPr>
              <a:t>Interface Default Method</a:t>
            </a:r>
          </a:p>
          <a:p>
            <a:r>
              <a:rPr lang="en-US" altLang="en-US" dirty="0">
                <a:latin typeface="楷体" pitchFamily="49" charset="-122"/>
                <a:ea typeface="楷体" pitchFamily="49" charset="-122"/>
              </a:rPr>
              <a:t>Date API</a:t>
            </a:r>
          </a:p>
          <a:p>
            <a:r>
              <a:rPr lang="en-US" altLang="en-US" dirty="0">
                <a:latin typeface="楷体" pitchFamily="49" charset="-122"/>
                <a:ea typeface="楷体" pitchFamily="49" charset="-122"/>
              </a:rPr>
              <a:t>Annotation</a:t>
            </a:r>
            <a:endParaRPr lang="en-US" altLang="en-US" dirty="0" smtClean="0">
              <a:latin typeface="楷体" pitchFamily="49" charset="-122"/>
              <a:ea typeface="楷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pPr lvl="0">
              <a:lnSpc>
                <a:spcPct val="150000"/>
              </a:lnSpc>
              <a:spcBef>
                <a:spcPts val="700"/>
              </a:spcBef>
              <a:buClr>
                <a:schemeClr val="accent2"/>
              </a:buClr>
              <a:buSzPct val="60000"/>
              <a:defRPr/>
            </a:pPr>
            <a:r>
              <a:rPr lang="zh-CN" altLang="en-US" sz="4400" dirty="0" smtClean="0">
                <a:latin typeface="Microsoft YaHei UI" pitchFamily="34" charset="-122"/>
                <a:ea typeface="Microsoft YaHei UI" pitchFamily="34" charset="-122"/>
              </a:rPr>
              <a:t>重构 </a:t>
            </a:r>
            <a:r>
              <a:rPr lang="en-US" altLang="zh-CN" sz="4400" dirty="0" smtClean="0">
                <a:latin typeface="Microsoft YaHei UI" pitchFamily="34" charset="-122"/>
                <a:ea typeface="Microsoft YaHei UI" pitchFamily="34" charset="-122"/>
              </a:rPr>
              <a:t>– </a:t>
            </a:r>
            <a:r>
              <a:rPr lang="zh-CN" altLang="en-US" sz="4400" dirty="0" smtClean="0">
                <a:latin typeface="Microsoft YaHei UI" pitchFamily="34" charset="-122"/>
                <a:ea typeface="Microsoft YaHei UI" pitchFamily="34" charset="-122"/>
              </a:rPr>
              <a:t>工厂模式</a:t>
            </a:r>
            <a:endParaRPr lang="en-US" altLang="zh-CN" sz="4400" dirty="0">
              <a:latin typeface="Microsoft YaHei UI" pitchFamily="34" charset="-122"/>
              <a:ea typeface="Microsoft YaHei UI" pitchFamily="34" charset="-122"/>
            </a:endParaRPr>
          </a:p>
        </p:txBody>
      </p:sp>
      <p:pic>
        <p:nvPicPr>
          <p:cNvPr id="2" name="图片 1"/>
          <p:cNvPicPr>
            <a:picLocks noChangeAspect="1"/>
          </p:cNvPicPr>
          <p:nvPr/>
        </p:nvPicPr>
        <p:blipFill>
          <a:blip r:embed="rId3"/>
          <a:stretch>
            <a:fillRect/>
          </a:stretch>
        </p:blipFill>
        <p:spPr>
          <a:xfrm>
            <a:off x="3635896" y="1635646"/>
            <a:ext cx="5280000" cy="3178286"/>
          </a:xfrm>
          <a:prstGeom prst="rect">
            <a:avLst/>
          </a:prstGeom>
        </p:spPr>
      </p:pic>
    </p:spTree>
    <p:extLst>
      <p:ext uri="{BB962C8B-B14F-4D97-AF65-F5344CB8AC3E}">
        <p14:creationId xmlns:p14="http://schemas.microsoft.com/office/powerpoint/2010/main" val="3049006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714348" y="1384551"/>
            <a:ext cx="7429552" cy="1615827"/>
          </a:xfrm>
          <a:prstGeom prst="rect">
            <a:avLst/>
          </a:prstGeom>
          <a:noFill/>
        </p:spPr>
        <p:txBody>
          <a:bodyPr wrap="square" rtlCol="0">
            <a:spAutoFit/>
          </a:bodyPr>
          <a:lstStyle/>
          <a:p>
            <a:pPr algn="ctr"/>
            <a:r>
              <a:rPr lang="en-US" altLang="zh-CN" sz="99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rPr>
              <a:t>Q &amp; 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714348" y="907356"/>
            <a:ext cx="7429552" cy="3093154"/>
          </a:xfrm>
          <a:prstGeom prst="rect">
            <a:avLst/>
          </a:prstGeom>
          <a:noFill/>
        </p:spPr>
        <p:txBody>
          <a:bodyPr wrap="square" rtlCol="0">
            <a:spAutoFit/>
          </a:bodyPr>
          <a:lstStyle/>
          <a:p>
            <a:pPr algn="ctr"/>
            <a:r>
              <a:rPr lang="zh-CN" altLang="en-US" sz="9900" dirty="0" smtClean="0">
                <a:ln w="18415" cmpd="sng">
                  <a:solidFill>
                    <a:srgbClr val="FFFFFF"/>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谢 谢</a:t>
            </a:r>
            <a:endParaRPr lang="en-US" altLang="zh-CN" sz="9900" dirty="0" smtClean="0">
              <a:ln w="18415" cmpd="sng">
                <a:solidFill>
                  <a:srgbClr val="FFFFFF"/>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lgn="ctr"/>
            <a:r>
              <a:rPr lang="en-US" altLang="zh-CN" sz="9600" dirty="0" smtClean="0">
                <a:solidFill>
                  <a:srgbClr val="262626"/>
                </a:solidFill>
                <a:latin typeface="Footlight MT Light" pitchFamily="18" charset="0"/>
              </a:rPr>
              <a:t>Thank You!</a:t>
            </a:r>
            <a:endParaRPr lang="zh-CN" altLang="en-US" sz="9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latin typeface="微软雅黑" pitchFamily="34" charset="-122"/>
                <a:ea typeface="微软雅黑" pitchFamily="34" charset="-122"/>
              </a:rPr>
              <a:t>Java 8 </a:t>
            </a:r>
            <a:r>
              <a:rPr lang="zh-CN" altLang="en-US" dirty="0" smtClean="0">
                <a:latin typeface="微软雅黑" pitchFamily="34" charset="-122"/>
                <a:ea typeface="微软雅黑" pitchFamily="34" charset="-122"/>
              </a:rPr>
              <a:t>有效减少啰嗦代码 </a:t>
            </a:r>
            <a:r>
              <a:rPr lang="en-US" altLang="zh-CN" dirty="0" smtClean="0">
                <a:latin typeface="微软雅黑" pitchFamily="34" charset="-122"/>
                <a:ea typeface="微软雅黑" pitchFamily="34" charset="-122"/>
              </a:rPr>
              <a:t>- 1</a:t>
            </a:r>
            <a:endParaRPr lang="zh-CN" altLang="en-US" dirty="0">
              <a:latin typeface="微软雅黑" pitchFamily="34" charset="-122"/>
              <a:ea typeface="微软雅黑" pitchFamily="34" charset="-122"/>
            </a:endParaRPr>
          </a:p>
        </p:txBody>
      </p:sp>
      <p:sp>
        <p:nvSpPr>
          <p:cNvPr id="4" name="文本占位符 3"/>
          <p:cNvSpPr>
            <a:spLocks noGrp="1"/>
          </p:cNvSpPr>
          <p:nvPr>
            <p:ph type="body" sz="quarter" idx="18"/>
          </p:nvPr>
        </p:nvSpPr>
        <p:spPr>
          <a:xfrm>
            <a:off x="609600" y="1362287"/>
            <a:ext cx="8156448" cy="324000"/>
          </a:xfrm>
        </p:spPr>
        <p:txBody>
          <a:bodyPr>
            <a:normAutofit fontScale="92500" lnSpcReduction="20000"/>
          </a:bodyPr>
          <a:lstStyle/>
          <a:p>
            <a:r>
              <a:rPr lang="en-US" altLang="zh-CN" sz="1900" dirty="0" smtClean="0">
                <a:latin typeface="微软雅黑" panose="020B0503020204020204" pitchFamily="34" charset="-122"/>
                <a:ea typeface="微软雅黑" panose="020B0503020204020204" pitchFamily="34" charset="-122"/>
              </a:rPr>
              <a:t>Before</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9"/>
          </p:nvPr>
        </p:nvSpPr>
        <p:spPr>
          <a:xfrm>
            <a:off x="711140" y="3492634"/>
            <a:ext cx="8050964" cy="324000"/>
          </a:xfrm>
        </p:spPr>
        <p:txBody>
          <a:bodyPr>
            <a:normAutofit fontScale="85000" lnSpcReduction="20000"/>
          </a:bodyPr>
          <a:lstStyle/>
          <a:p>
            <a:r>
              <a:rPr lang="en-US" altLang="zh-CN" sz="2100" dirty="0" smtClean="0">
                <a:latin typeface="微软雅黑" panose="020B0503020204020204" pitchFamily="34" charset="-122"/>
                <a:ea typeface="微软雅黑" panose="020B0503020204020204" pitchFamily="34" charset="-122"/>
              </a:rPr>
              <a:t>After</a:t>
            </a:r>
            <a:endParaRPr lang="zh-CN" altLang="en-US" dirty="0">
              <a:latin typeface="微软雅黑" panose="020B0503020204020204" pitchFamily="34" charset="-122"/>
              <a:ea typeface="微软雅黑" panose="020B0503020204020204" pitchFamily="34" charset="-122"/>
            </a:endParaRPr>
          </a:p>
        </p:txBody>
      </p:sp>
      <p:sp>
        <p:nvSpPr>
          <p:cNvPr id="11" name="Rectangle 3"/>
          <p:cNvSpPr>
            <a:spLocks noGrp="1" noChangeArrowheads="1"/>
          </p:cNvSpPr>
          <p:nvPr>
            <p:ph sz="quarter" idx="13"/>
          </p:nvPr>
        </p:nvSpPr>
        <p:spPr bwMode="auto">
          <a:xfrm>
            <a:off x="609600" y="1640121"/>
            <a:ext cx="815644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rPr>
              <a:t>Collections.</a:t>
            </a:r>
            <a:r>
              <a:rPr kumimoji="0" lang="zh-CN" altLang="zh-CN" sz="1400" b="0" i="1" u="none" strike="noStrike" cap="none" normalizeH="0" baseline="0" dirty="0" smtClean="0">
                <a:ln>
                  <a:noFill/>
                </a:ln>
                <a:solidFill>
                  <a:srgbClr val="000000"/>
                </a:solidFill>
                <a:effectLst/>
                <a:latin typeface="Consolas" panose="020B0609020204030204" pitchFamily="49" charset="0"/>
              </a:rPr>
              <a:t>sort</a:t>
            </a:r>
            <a:r>
              <a:rPr kumimoji="0" lang="zh-CN" altLang="zh-CN" sz="1400" b="0" i="0" u="none" strike="noStrike" cap="none" normalizeH="0" baseline="0" dirty="0" smtClean="0">
                <a:ln>
                  <a:noFill/>
                </a:ln>
                <a:solidFill>
                  <a:srgbClr val="000000"/>
                </a:solidFill>
                <a:effectLst/>
                <a:latin typeface="Consolas" panose="020B0609020204030204" pitchFamily="49" charset="0"/>
              </a:rPr>
              <a:t>(userList, </a:t>
            </a:r>
            <a:r>
              <a:rPr kumimoji="0" lang="zh-CN" altLang="zh-CN" sz="1400" b="1" i="0" u="none" strike="noStrike" cap="none" normalizeH="0" baseline="0" dirty="0" smtClean="0">
                <a:ln>
                  <a:noFill/>
                </a:ln>
                <a:solidFill>
                  <a:srgbClr val="000080"/>
                </a:solidFill>
                <a:effectLst/>
                <a:latin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rPr>
              <a:t>Comparator&lt;User&gt;()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r>
              <a:rPr kumimoji="0" lang="zh-CN" altLang="zh-CN" sz="1400" b="0" i="0" u="none" strike="noStrike" cap="none" normalizeH="0" baseline="0" dirty="0" smtClean="0">
                <a:ln>
                  <a:noFill/>
                </a:ln>
                <a:solidFill>
                  <a:srgbClr val="808000"/>
                </a:solidFill>
                <a:effectLst/>
                <a:latin typeface="Consolas" panose="020B0609020204030204" pitchFamily="49" charset="0"/>
              </a:rPr>
              <a:t>@Override</a:t>
            </a:r>
            <a:br>
              <a:rPr kumimoji="0" lang="zh-CN" altLang="zh-CN" sz="1400" b="0" i="0" u="none" strike="noStrike" cap="none" normalizeH="0" baseline="0" dirty="0" smtClean="0">
                <a:ln>
                  <a:noFill/>
                </a:ln>
                <a:solidFill>
                  <a:srgbClr val="808000"/>
                </a:solidFill>
                <a:effectLst/>
                <a:latin typeface="Consolas" panose="020B0609020204030204" pitchFamily="49" charset="0"/>
              </a:rPr>
            </a:br>
            <a:r>
              <a:rPr kumimoji="0" lang="zh-CN" altLang="zh-CN" sz="1400" b="0" i="0" u="none" strike="noStrike" cap="none" normalizeH="0" baseline="0" dirty="0" smtClean="0">
                <a:ln>
                  <a:noFill/>
                </a:ln>
                <a:solidFill>
                  <a:srgbClr val="808000"/>
                </a:solidFill>
                <a:effectLst/>
                <a:latin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rPr>
              <a:t>public int </a:t>
            </a:r>
            <a:r>
              <a:rPr kumimoji="0" lang="zh-CN" altLang="zh-CN" sz="1400" b="0" i="0" u="none" strike="noStrike" cap="none" normalizeH="0" baseline="0" dirty="0" smtClean="0">
                <a:ln>
                  <a:noFill/>
                </a:ln>
                <a:solidFill>
                  <a:srgbClr val="000000"/>
                </a:solidFill>
                <a:effectLst/>
                <a:latin typeface="Consolas" panose="020B0609020204030204" pitchFamily="49" charset="0"/>
              </a:rPr>
              <a:t>compare(User u1, User u2)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400" b="0" i="0" u="none" strike="noStrike" cap="none" normalizeH="0" baseline="0" dirty="0" smtClean="0">
                <a:ln>
                  <a:noFill/>
                </a:ln>
                <a:solidFill>
                  <a:srgbClr val="000000"/>
                </a:solidFill>
                <a:effectLst/>
                <a:latin typeface="Consolas" panose="020B0609020204030204" pitchFamily="49" charset="0"/>
              </a:rPr>
              <a:t>u1.getAge().compareTo(u2.getAge());</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Grp="1" noChangeArrowheads="1"/>
          </p:cNvSpPr>
          <p:nvPr>
            <p:ph sz="quarter" idx="14"/>
          </p:nvPr>
        </p:nvSpPr>
        <p:spPr bwMode="auto">
          <a:xfrm>
            <a:off x="661987" y="3849551"/>
            <a:ext cx="80516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rPr>
              <a:t>userList.sort(Comparator.</a:t>
            </a:r>
            <a:r>
              <a:rPr kumimoji="0" lang="zh-CN" altLang="zh-CN" sz="1400" b="0" i="1" u="none" strike="noStrike" cap="none" normalizeH="0" baseline="0" dirty="0" smtClean="0">
                <a:ln>
                  <a:noFill/>
                </a:ln>
                <a:solidFill>
                  <a:srgbClr val="000000"/>
                </a:solidFill>
                <a:effectLst/>
                <a:latin typeface="Consolas" panose="020B0609020204030204" pitchFamily="49" charset="0"/>
              </a:rPr>
              <a:t>comparingInt</a:t>
            </a:r>
            <a:r>
              <a:rPr kumimoji="0" lang="zh-CN" altLang="zh-CN" sz="1400" b="0" i="0" u="none" strike="noStrike" cap="none" normalizeH="0" baseline="0" dirty="0" smtClean="0">
                <a:ln>
                  <a:noFill/>
                </a:ln>
                <a:solidFill>
                  <a:srgbClr val="000000"/>
                </a:solidFill>
                <a:effectLst/>
                <a:latin typeface="Consolas" panose="020B0609020204030204" pitchFamily="49" charset="0"/>
              </a:rPr>
              <a:t>(User::getAge));</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latin typeface="微软雅黑" pitchFamily="34" charset="-122"/>
                <a:ea typeface="微软雅黑" pitchFamily="34" charset="-122"/>
              </a:rPr>
              <a:t>Java 8 </a:t>
            </a:r>
            <a:r>
              <a:rPr lang="zh-CN" altLang="en-US" dirty="0" smtClean="0">
                <a:latin typeface="微软雅黑" pitchFamily="34" charset="-122"/>
                <a:ea typeface="微软雅黑" pitchFamily="34" charset="-122"/>
              </a:rPr>
              <a:t>有效减少啰嗦代码 </a:t>
            </a:r>
            <a:r>
              <a:rPr lang="en-US" altLang="zh-CN" dirty="0" smtClean="0">
                <a:latin typeface="微软雅黑" pitchFamily="34" charset="-122"/>
                <a:ea typeface="微软雅黑" pitchFamily="34" charset="-122"/>
              </a:rPr>
              <a:t>- 2</a:t>
            </a:r>
            <a:endParaRPr lang="zh-CN" altLang="en-US" dirty="0">
              <a:latin typeface="微软雅黑" pitchFamily="34" charset="-122"/>
              <a:ea typeface="微软雅黑" pitchFamily="34" charset="-122"/>
            </a:endParaRPr>
          </a:p>
        </p:txBody>
      </p:sp>
      <p:sp>
        <p:nvSpPr>
          <p:cNvPr id="4" name="文本占位符 3"/>
          <p:cNvSpPr>
            <a:spLocks noGrp="1"/>
          </p:cNvSpPr>
          <p:nvPr>
            <p:ph type="body" sz="quarter" idx="18"/>
          </p:nvPr>
        </p:nvSpPr>
        <p:spPr>
          <a:xfrm>
            <a:off x="609600" y="1362287"/>
            <a:ext cx="8156448" cy="324000"/>
          </a:xfrm>
        </p:spPr>
        <p:txBody>
          <a:bodyPr>
            <a:normAutofit fontScale="92500" lnSpcReduction="20000"/>
          </a:bodyPr>
          <a:lstStyle/>
          <a:p>
            <a:r>
              <a:rPr lang="en-US" altLang="zh-CN" sz="1900" dirty="0" smtClean="0">
                <a:latin typeface="微软雅黑" panose="020B0503020204020204" pitchFamily="34" charset="-122"/>
                <a:ea typeface="微软雅黑" panose="020B0503020204020204" pitchFamily="34" charset="-122"/>
              </a:rPr>
              <a:t>Before</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9"/>
          </p:nvPr>
        </p:nvSpPr>
        <p:spPr>
          <a:xfrm>
            <a:off x="623316" y="3938066"/>
            <a:ext cx="8050964" cy="324000"/>
          </a:xfrm>
        </p:spPr>
        <p:txBody>
          <a:bodyPr>
            <a:normAutofit fontScale="85000" lnSpcReduction="20000"/>
          </a:bodyPr>
          <a:lstStyle/>
          <a:p>
            <a:r>
              <a:rPr lang="en-US" altLang="zh-CN" sz="2100" dirty="0" smtClean="0">
                <a:latin typeface="微软雅黑" panose="020B0503020204020204" pitchFamily="34" charset="-122"/>
                <a:ea typeface="微软雅黑" panose="020B0503020204020204" pitchFamily="34" charset="-122"/>
              </a:rPr>
              <a:t>After</a:t>
            </a:r>
            <a:endParaRPr lang="zh-CN" altLang="en-US"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sz="quarter" idx="13"/>
          </p:nvPr>
        </p:nvSpPr>
        <p:spPr bwMode="auto">
          <a:xfrm>
            <a:off x="609600" y="1649955"/>
            <a:ext cx="777816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rPr>
              <a:t>Map&lt;Gender, List&lt;User&gt;&gt; userMap = </a:t>
            </a:r>
            <a:r>
              <a:rPr kumimoji="0" lang="zh-CN" altLang="zh-CN" sz="1400" b="1" i="0" u="none" strike="noStrike" cap="none" normalizeH="0" baseline="0" dirty="0" smtClean="0">
                <a:ln>
                  <a:noFill/>
                </a:ln>
                <a:solidFill>
                  <a:srgbClr val="000080"/>
                </a:solidFill>
                <a:effectLst/>
                <a:latin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rPr>
              <a:t>HashMap&lt;&gt;();</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rPr>
              <a:t>(User user : users)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List&lt;User&gt; userList = userMap.get(user.getGender());</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rPr>
              <a:t>(</a:t>
            </a:r>
            <a:r>
              <a:rPr kumimoji="0" lang="zh-CN" altLang="zh-CN" sz="1400" b="1" i="0" u="none" strike="noStrike" cap="none" normalizeH="0" baseline="0" dirty="0" smtClean="0">
                <a:ln>
                  <a:noFill/>
                </a:ln>
                <a:solidFill>
                  <a:srgbClr val="000080"/>
                </a:solidFill>
                <a:effectLst/>
                <a:latin typeface="Consolas" panose="020B0609020204030204" pitchFamily="49" charset="0"/>
              </a:rPr>
              <a:t>null </a:t>
            </a:r>
            <a:r>
              <a:rPr kumimoji="0" lang="zh-CN" altLang="zh-CN" sz="1400" b="0" i="0" u="none" strike="noStrike" cap="none" normalizeH="0" baseline="0" dirty="0" smtClean="0">
                <a:ln>
                  <a:noFill/>
                </a:ln>
                <a:solidFill>
                  <a:srgbClr val="000000"/>
                </a:solidFill>
                <a:effectLst/>
                <a:latin typeface="Consolas" panose="020B0609020204030204" pitchFamily="49" charset="0"/>
              </a:rPr>
              <a:t>== userList)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userList = </a:t>
            </a:r>
            <a:r>
              <a:rPr kumimoji="0" lang="zh-CN" altLang="zh-CN" sz="1400" b="1" i="0" u="none" strike="noStrike" cap="none" normalizeH="0" baseline="0" dirty="0" smtClean="0">
                <a:ln>
                  <a:noFill/>
                </a:ln>
                <a:solidFill>
                  <a:srgbClr val="000080"/>
                </a:solidFill>
                <a:effectLst/>
                <a:latin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userMap.put(user.getGender(), userList);</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userList.add(user);</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077145" y="8783057"/>
            <a:ext cx="1629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609600" y="4299942"/>
            <a:ext cx="806468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000000"/>
                </a:solidFill>
                <a:effectLst/>
                <a:latin typeface="Consolas" panose="020B0609020204030204" pitchFamily="49" charset="0"/>
              </a:rPr>
              <a:t>Map&lt;Gender, List&lt;User&gt;&gt; userMap = users.stream()</a:t>
            </a:r>
            <a:br>
              <a:rPr kumimoji="0" lang="zh-CN" altLang="zh-CN" sz="1300" b="0" i="0" u="none" strike="noStrike" cap="none" normalizeH="0" baseline="0" dirty="0" smtClean="0">
                <a:ln>
                  <a:noFill/>
                </a:ln>
                <a:solidFill>
                  <a:srgbClr val="000000"/>
                </a:solidFill>
                <a:effectLst/>
                <a:latin typeface="Consolas" panose="020B0609020204030204" pitchFamily="49" charset="0"/>
              </a:rPr>
            </a:br>
            <a:r>
              <a:rPr kumimoji="0" lang="zh-CN" altLang="zh-CN" sz="1300" b="0" i="0" u="none" strike="noStrike" cap="none" normalizeH="0" baseline="0" dirty="0" smtClean="0">
                <a:ln>
                  <a:noFill/>
                </a:ln>
                <a:solidFill>
                  <a:srgbClr val="000000"/>
                </a:solidFill>
                <a:effectLst/>
                <a:latin typeface="Consolas" panose="020B0609020204030204" pitchFamily="49" charset="0"/>
              </a:rPr>
              <a:t>        .collect(Collectors.</a:t>
            </a:r>
            <a:r>
              <a:rPr kumimoji="0" lang="zh-CN" altLang="zh-CN" sz="1300" b="0" i="1" u="none" strike="noStrike" cap="none" normalizeH="0" baseline="0" dirty="0" smtClean="0">
                <a:ln>
                  <a:noFill/>
                </a:ln>
                <a:solidFill>
                  <a:srgbClr val="000000"/>
                </a:solidFill>
                <a:effectLst/>
                <a:latin typeface="Consolas" panose="020B0609020204030204" pitchFamily="49" charset="0"/>
              </a:rPr>
              <a:t>groupingBy</a:t>
            </a:r>
            <a:r>
              <a:rPr kumimoji="0" lang="zh-CN" altLang="zh-CN" sz="1300" b="0" i="0" u="none" strike="noStrike" cap="none" normalizeH="0" baseline="0" dirty="0" smtClean="0">
                <a:ln>
                  <a:noFill/>
                </a:ln>
                <a:solidFill>
                  <a:srgbClr val="000000"/>
                </a:solidFill>
                <a:effectLst/>
                <a:latin typeface="Consolas" panose="020B0609020204030204" pitchFamily="49" charset="0"/>
              </a:rPr>
              <a:t>(User::getGender));</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3294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
          <p:cNvSpPr txBox="1">
            <a:spLocks noChangeArrowheads="1"/>
          </p:cNvSpPr>
          <p:nvPr/>
        </p:nvSpPr>
        <p:spPr bwMode="auto">
          <a:xfrm>
            <a:off x="1403648" y="2960194"/>
            <a:ext cx="557075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20040" indent="-320040" algn="l" rtl="0" eaLnBrk="1" latinLnBrk="0" hangingPunct="1">
              <a:spcBef>
                <a:spcPts val="700"/>
              </a:spcBef>
              <a:buClr>
                <a:schemeClr val="accent2"/>
              </a:buClr>
              <a:buSzPct val="60000"/>
              <a:buFont typeface="Wingdings"/>
              <a:buChar char=""/>
              <a:defRPr kumimoji="0"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zh-CN" sz="1800" kern="1200" baseline="0">
                <a:solidFill>
                  <a:schemeClr val="tx1"/>
                </a:solidFill>
                <a:latin typeface="+mn-lt"/>
                <a:ea typeface="+mn-ea"/>
                <a:cs typeface="+mn-cs"/>
              </a:defRPr>
            </a:lvl9pPr>
            <a:extLst/>
          </a:lstStyle>
          <a:p>
            <a:pPr marL="0" indent="0" eaLnBrk="0" fontAlgn="base" hangingPunct="0">
              <a:spcBef>
                <a:spcPct val="0"/>
              </a:spcBef>
              <a:spcAft>
                <a:spcPct val="0"/>
              </a:spcAft>
              <a:buClrTx/>
              <a:buSzTx/>
              <a:buFontTx/>
              <a:buNone/>
            </a:pPr>
            <a:r>
              <a:rPr lang="nl-NL" altLang="zh-CN" sz="1600" dirty="0" smtClean="0">
                <a:solidFill>
                  <a:srgbClr val="000000"/>
                </a:solidFill>
                <a:latin typeface="Consolas" panose="020B0609020204030204" pitchFamily="49" charset="0"/>
              </a:rPr>
              <a:t>(u1, u2) -&gt; u1.getAge().compareTo(u2.getAge());</a:t>
            </a:r>
            <a:endParaRPr lang="nl-NL" altLang="zh-CN" sz="2400" dirty="0" smtClean="0">
              <a:latin typeface="Arial" panose="020B0604020202020204" pitchFamily="34" charset="0"/>
            </a:endParaRPr>
          </a:p>
        </p:txBody>
      </p:sp>
      <p:cxnSp>
        <p:nvCxnSpPr>
          <p:cNvPr id="26" name="直接连接符 25"/>
          <p:cNvCxnSpPr/>
          <p:nvPr/>
        </p:nvCxnSpPr>
        <p:spPr>
          <a:xfrm>
            <a:off x="1547664" y="3329819"/>
            <a:ext cx="7920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843808" y="3329819"/>
            <a:ext cx="396044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左中括号 27"/>
          <p:cNvSpPr/>
          <p:nvPr/>
        </p:nvSpPr>
        <p:spPr>
          <a:xfrm>
            <a:off x="2468338" y="3015257"/>
            <a:ext cx="108000" cy="252000"/>
          </a:xfrm>
          <a:prstGeom prst="lef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右中括号 28"/>
          <p:cNvSpPr/>
          <p:nvPr/>
        </p:nvSpPr>
        <p:spPr>
          <a:xfrm>
            <a:off x="2641787" y="3015258"/>
            <a:ext cx="108000" cy="252000"/>
          </a:xfrm>
          <a:prstGeom prst="righ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标注 29"/>
          <p:cNvSpPr/>
          <p:nvPr/>
        </p:nvSpPr>
        <p:spPr bwMode="auto">
          <a:xfrm>
            <a:off x="2234410" y="2571750"/>
            <a:ext cx="1368152" cy="292388"/>
          </a:xfrm>
          <a:prstGeom prst="wedgeRectCallout">
            <a:avLst>
              <a:gd name="adj1" fmla="val -21909"/>
              <a:gd name="adj2" fmla="val 9869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rgbClr val="000080"/>
                </a:solidFill>
                <a:effectLst/>
                <a:latin typeface="微软雅黑" panose="020B0503020204020204" pitchFamily="34" charset="-122"/>
                <a:ea typeface="微软雅黑" panose="020B0503020204020204" pitchFamily="34" charset="-122"/>
              </a:rPr>
              <a:t>Lambda </a:t>
            </a:r>
            <a:r>
              <a:rPr kumimoji="0" lang="zh-CN" altLang="en-US" sz="1300" b="1" i="0" u="none" strike="noStrike" cap="none" normalizeH="0" baseline="0" dirty="0" smtClean="0">
                <a:ln>
                  <a:noFill/>
                </a:ln>
                <a:solidFill>
                  <a:srgbClr val="000080"/>
                </a:solidFill>
                <a:effectLst/>
                <a:latin typeface="微软雅黑" panose="020B0503020204020204" pitchFamily="34" charset="-122"/>
                <a:ea typeface="微软雅黑" panose="020B0503020204020204" pitchFamily="34" charset="-122"/>
              </a:rPr>
              <a:t>语法</a:t>
            </a:r>
          </a:p>
        </p:txBody>
      </p:sp>
      <p:sp>
        <p:nvSpPr>
          <p:cNvPr id="31" name="矩形标注 30"/>
          <p:cNvSpPr/>
          <p:nvPr/>
        </p:nvSpPr>
        <p:spPr bwMode="auto">
          <a:xfrm>
            <a:off x="1607938" y="3534602"/>
            <a:ext cx="914400" cy="292388"/>
          </a:xfrm>
          <a:prstGeom prst="wedgeRectCallout">
            <a:avLst>
              <a:gd name="adj1" fmla="val -21615"/>
              <a:gd name="adj2" fmla="val -8732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80"/>
                </a:solidFill>
                <a:effectLst/>
                <a:latin typeface="微软雅黑" panose="020B0503020204020204" pitchFamily="34" charset="-122"/>
                <a:ea typeface="微软雅黑" panose="020B0503020204020204" pitchFamily="34" charset="-122"/>
              </a:rPr>
              <a:t>参数列表</a:t>
            </a:r>
          </a:p>
        </p:txBody>
      </p:sp>
      <p:sp>
        <p:nvSpPr>
          <p:cNvPr id="32" name="矩形标注 31"/>
          <p:cNvSpPr/>
          <p:nvPr/>
        </p:nvSpPr>
        <p:spPr bwMode="auto">
          <a:xfrm>
            <a:off x="3135857" y="3534602"/>
            <a:ext cx="914400" cy="292388"/>
          </a:xfrm>
          <a:prstGeom prst="wedgeRectCallout">
            <a:avLst>
              <a:gd name="adj1" fmla="val -22222"/>
              <a:gd name="adj2" fmla="val -8678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80"/>
                </a:solidFill>
                <a:effectLst/>
                <a:latin typeface="微软雅黑" panose="020B0503020204020204" pitchFamily="34" charset="-122"/>
                <a:ea typeface="微软雅黑" panose="020B0503020204020204" pitchFamily="34" charset="-122"/>
              </a:rPr>
              <a:t>主体</a:t>
            </a:r>
          </a:p>
        </p:txBody>
      </p:sp>
      <p:sp>
        <p:nvSpPr>
          <p:cNvPr id="4" name="标题 3"/>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-&gt; Lambda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7880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第一步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写死过滤条件，功能单一，不方便扩展</a:t>
            </a:r>
            <a:endParaRPr lang="en-US" altLang="zh-CN" dirty="0" smtClean="0"/>
          </a:p>
          <a:p>
            <a:pPr marL="0" indent="0">
              <a:buNone/>
            </a:pPr>
            <a:endParaRPr lang="zh-CN" altLang="en-US" dirty="0"/>
          </a:p>
        </p:txBody>
      </p:sp>
      <p:sp>
        <p:nvSpPr>
          <p:cNvPr id="11" name="Rectangle 2"/>
          <p:cNvSpPr>
            <a:spLocks noChangeArrowheads="1"/>
          </p:cNvSpPr>
          <p:nvPr/>
        </p:nvSpPr>
        <p:spPr bwMode="auto">
          <a:xfrm>
            <a:off x="668734" y="1946102"/>
            <a:ext cx="803513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public static </a:t>
            </a:r>
            <a:r>
              <a:rPr kumimoji="0" lang="zh-CN" altLang="zh-CN" sz="1600" b="0" i="0" u="none" strike="noStrike" cap="none" normalizeH="0" baseline="0" dirty="0" smtClean="0">
                <a:ln>
                  <a:noFill/>
                </a:ln>
                <a:solidFill>
                  <a:srgbClr val="000000"/>
                </a:solidFill>
                <a:effectLst/>
                <a:latin typeface="Consolas" panose="020B0609020204030204" pitchFamily="49" charset="0"/>
              </a:rPr>
              <a:t>List&lt;User&gt; filterUnknownGenderUsers(List&lt;User&gt; users)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List&lt;User&gt; userList = </a:t>
            </a:r>
            <a:r>
              <a:rPr kumimoji="0" lang="zh-CN" altLang="zh-CN" sz="1600" b="1" i="0" u="none" strike="noStrike" cap="none" normalizeH="0" baseline="0" dirty="0" smtClean="0">
                <a:ln>
                  <a:noFill/>
                </a:ln>
                <a:solidFill>
                  <a:srgbClr val="000080"/>
                </a:solidFill>
                <a:effectLst/>
                <a:latin typeface="Consolas" panose="020B0609020204030204" pitchFamily="49" charset="0"/>
              </a:rPr>
              <a:t>new </a:t>
            </a:r>
            <a:r>
              <a:rPr kumimoji="0" lang="zh-CN" altLang="zh-CN" sz="1600" b="0" i="0" u="none" strike="noStrike" cap="none" normalizeH="0" baseline="0" dirty="0" smtClean="0">
                <a:ln>
                  <a:noFill/>
                </a:ln>
                <a:solidFill>
                  <a:srgbClr val="000000"/>
                </a:solidFill>
                <a:effectLst/>
                <a:latin typeface="Consolas" panose="020B0609020204030204" pitchFamily="49" charset="0"/>
              </a:rPr>
              <a:t>ArrayList&lt;&gt;();</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for </a:t>
            </a:r>
            <a:r>
              <a:rPr kumimoji="0" lang="zh-CN" altLang="zh-CN" sz="1600" b="0" i="0" u="none" strike="noStrike" cap="none" normalizeH="0" baseline="0" dirty="0" smtClean="0">
                <a:ln>
                  <a:noFill/>
                </a:ln>
                <a:solidFill>
                  <a:srgbClr val="000000"/>
                </a:solidFill>
                <a:effectLst/>
                <a:latin typeface="Consolas" panose="020B0609020204030204" pitchFamily="49" charset="0"/>
              </a:rPr>
              <a:t>(User user : users)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if </a:t>
            </a:r>
            <a:r>
              <a:rPr kumimoji="0" lang="zh-CN" altLang="zh-CN" sz="1600" b="0" i="0" u="none" strike="noStrike" cap="none" normalizeH="0" baseline="0" dirty="0" smtClean="0">
                <a:ln>
                  <a:noFill/>
                </a:ln>
                <a:solidFill>
                  <a:srgbClr val="000000"/>
                </a:solidFill>
                <a:effectLst/>
                <a:latin typeface="Consolas" panose="020B0609020204030204" pitchFamily="49" charset="0"/>
              </a:rPr>
              <a:t>(Gender.</a:t>
            </a:r>
            <a:r>
              <a:rPr kumimoji="0" lang="zh-CN" altLang="zh-CN" sz="1600" b="1" i="1" u="none" strike="noStrike" cap="none" normalizeH="0" baseline="0" dirty="0" smtClean="0">
                <a:ln>
                  <a:noFill/>
                </a:ln>
                <a:solidFill>
                  <a:srgbClr val="660E7A"/>
                </a:solidFill>
                <a:effectLst/>
                <a:latin typeface="Consolas" panose="020B0609020204030204" pitchFamily="49" charset="0"/>
              </a:rPr>
              <a:t>Unknown</a:t>
            </a:r>
            <a:r>
              <a:rPr kumimoji="0" lang="zh-CN" altLang="zh-CN" sz="1600" b="0" i="0" u="none" strike="noStrike" cap="none" normalizeH="0" baseline="0" dirty="0" smtClean="0">
                <a:ln>
                  <a:noFill/>
                </a:ln>
                <a:solidFill>
                  <a:srgbClr val="000000"/>
                </a:solidFill>
                <a:effectLst/>
                <a:latin typeface="Consolas" panose="020B0609020204030204" pitchFamily="49" charset="0"/>
              </a:rPr>
              <a:t>.equals(user.getGender()))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continue</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userList.add(user);</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600" b="0" i="0" u="none" strike="noStrike" cap="none" normalizeH="0" baseline="0" dirty="0" smtClean="0">
                <a:ln>
                  <a:noFill/>
                </a:ln>
                <a:solidFill>
                  <a:srgbClr val="000000"/>
                </a:solidFill>
                <a:effectLst/>
                <a:latin typeface="Consolas" panose="020B0609020204030204" pitchFamily="49" charset="0"/>
              </a:rPr>
              <a:t>userList;</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20" name="线形标注 2 19"/>
          <p:cNvSpPr/>
          <p:nvPr/>
        </p:nvSpPr>
        <p:spPr>
          <a:xfrm>
            <a:off x="4860032" y="3435846"/>
            <a:ext cx="1800200" cy="792088"/>
          </a:xfrm>
          <a:prstGeom prst="borderCallout2">
            <a:avLst>
              <a:gd name="adj1" fmla="val 18750"/>
              <a:gd name="adj2" fmla="val -8333"/>
              <a:gd name="adj3" fmla="val 18750"/>
              <a:gd name="adj4" fmla="val -16667"/>
              <a:gd name="adj5" fmla="val -49661"/>
              <a:gd name="adj6" fmla="val -71942"/>
            </a:avLst>
          </a:prstGeom>
          <a:noFill/>
          <a:ln w="3810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仅仅过滤掉了“未知”性别</a:t>
            </a:r>
            <a:endParaRPr lang="zh-CN" altLang="en-US" dirty="0">
              <a:solidFill>
                <a:schemeClr val="tx1"/>
              </a:solidFill>
            </a:endParaRPr>
          </a:p>
        </p:txBody>
      </p:sp>
    </p:spTree>
    <p:extLst>
      <p:ext uri="{BB962C8B-B14F-4D97-AF65-F5344CB8AC3E}">
        <p14:creationId xmlns:p14="http://schemas.microsoft.com/office/powerpoint/2010/main" val="2357341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第二步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把过滤条件抽象出来</a:t>
            </a:r>
            <a:endParaRPr lang="zh-CN" altLang="en-US" dirty="0"/>
          </a:p>
        </p:txBody>
      </p:sp>
      <p:sp>
        <p:nvSpPr>
          <p:cNvPr id="2" name="Rectangle 1"/>
          <p:cNvSpPr>
            <a:spLocks noChangeArrowheads="1"/>
          </p:cNvSpPr>
          <p:nvPr/>
        </p:nvSpPr>
        <p:spPr bwMode="auto">
          <a:xfrm>
            <a:off x="609600" y="2016589"/>
            <a:ext cx="839464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Consolas" panose="020B0609020204030204" pitchFamily="49" charset="0"/>
              </a:rPr>
              <a:t>public static </a:t>
            </a:r>
            <a:r>
              <a:rPr kumimoji="0" lang="zh-CN" altLang="zh-CN" sz="1400" b="0" i="0" u="none" strike="noStrike" cap="none" normalizeH="0" baseline="0" dirty="0" smtClean="0">
                <a:ln>
                  <a:noFill/>
                </a:ln>
                <a:solidFill>
                  <a:srgbClr val="000000"/>
                </a:solidFill>
                <a:effectLst/>
                <a:latin typeface="Consolas" panose="020B0609020204030204" pitchFamily="49" charset="0"/>
              </a:rPr>
              <a:t>List&lt;User&gt; filterUsersByGender(List&lt;User&gt; users, Gender gender)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List&lt;User&gt; userList = </a:t>
            </a:r>
            <a:r>
              <a:rPr kumimoji="0" lang="zh-CN" altLang="zh-CN" sz="1400" b="1" i="0" u="none" strike="noStrike" cap="none" normalizeH="0" baseline="0" dirty="0" smtClean="0">
                <a:ln>
                  <a:noFill/>
                </a:ln>
                <a:solidFill>
                  <a:srgbClr val="000080"/>
                </a:solidFill>
                <a:effectLst/>
                <a:latin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rPr>
              <a:t>(User user : users)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rPr>
              <a:t>(gender.equals(user.getGender()))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userList.add(user);</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400" b="0" i="0" u="none" strike="noStrike" cap="none" normalizeH="0" baseline="0" dirty="0" smtClean="0">
                <a:ln>
                  <a:noFill/>
                </a:ln>
                <a:solidFill>
                  <a:srgbClr val="000000"/>
                </a:solidFill>
                <a:effectLst/>
                <a:latin typeface="Consolas" panose="020B0609020204030204" pitchFamily="49" charset="0"/>
              </a:rPr>
              <a:t>userList;</a:t>
            </a:r>
            <a:br>
              <a:rPr kumimoji="0" lang="zh-CN" altLang="zh-CN" sz="1400" b="0" i="0" u="none" strike="noStrike" cap="none" normalizeH="0" baseline="0" dirty="0" smtClean="0">
                <a:ln>
                  <a:noFill/>
                </a:ln>
                <a:solidFill>
                  <a:srgbClr val="000000"/>
                </a:solidFill>
                <a:effectLst/>
                <a:latin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20" name="线形标注 2 19"/>
          <p:cNvSpPr/>
          <p:nvPr/>
        </p:nvSpPr>
        <p:spPr>
          <a:xfrm>
            <a:off x="4067944" y="3348737"/>
            <a:ext cx="1800200" cy="792088"/>
          </a:xfrm>
          <a:prstGeom prst="borderCallout2">
            <a:avLst>
              <a:gd name="adj1" fmla="val 18750"/>
              <a:gd name="adj2" fmla="val -8333"/>
              <a:gd name="adj3" fmla="val 18750"/>
              <a:gd name="adj4" fmla="val -16667"/>
              <a:gd name="adj5" fmla="val -49661"/>
              <a:gd name="adj6" fmla="val -71942"/>
            </a:avLst>
          </a:prstGeom>
          <a:noFill/>
          <a:ln w="3810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可以过滤掉 “指定”性别</a:t>
            </a:r>
            <a:endParaRPr lang="zh-CN" altLang="en-US" dirty="0">
              <a:solidFill>
                <a:schemeClr val="tx1"/>
              </a:solidFill>
            </a:endParaRPr>
          </a:p>
        </p:txBody>
      </p:sp>
    </p:spTree>
    <p:extLst>
      <p:ext uri="{BB962C8B-B14F-4D97-AF65-F5344CB8AC3E}">
        <p14:creationId xmlns:p14="http://schemas.microsoft.com/office/powerpoint/2010/main" val="224728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行为参数化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第三步</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13"/>
          </p:nvPr>
        </p:nvSpPr>
        <p:spPr>
          <a:xfrm>
            <a:off x="609600" y="1352550"/>
            <a:ext cx="8153400" cy="571128"/>
          </a:xfrm>
        </p:spPr>
        <p:txBody>
          <a:bodyPr/>
          <a:lstStyle/>
          <a:p>
            <a:pPr marL="0" indent="0">
              <a:buNone/>
            </a:pPr>
            <a:r>
              <a:rPr lang="zh-CN" altLang="en-US" dirty="0" smtClean="0"/>
              <a:t>各种条件组合，但不能无限制的组合条件</a:t>
            </a:r>
            <a:endParaRPr lang="zh-CN" altLang="en-US" dirty="0"/>
          </a:p>
        </p:txBody>
      </p:sp>
      <p:sp>
        <p:nvSpPr>
          <p:cNvPr id="4" name="Rectangle 2"/>
          <p:cNvSpPr>
            <a:spLocks noChangeArrowheads="1"/>
          </p:cNvSpPr>
          <p:nvPr/>
        </p:nvSpPr>
        <p:spPr bwMode="auto">
          <a:xfrm>
            <a:off x="626096" y="1890443"/>
            <a:ext cx="813690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public static </a:t>
            </a:r>
            <a:r>
              <a:rPr kumimoji="0" lang="zh-CN" altLang="zh-CN" sz="1600" b="0" i="0" u="none" strike="noStrike" cap="none" normalizeH="0" baseline="0" dirty="0" smtClean="0">
                <a:ln>
                  <a:noFill/>
                </a:ln>
                <a:solidFill>
                  <a:srgbClr val="000000"/>
                </a:solidFill>
                <a:effectLst/>
                <a:latin typeface="Consolas" panose="020B0609020204030204" pitchFamily="49" charset="0"/>
              </a:rPr>
              <a:t>List&lt;User&gt; filterUsers(List&lt;User&gt; users, Gender gender, </a:t>
            </a:r>
            <a:r>
              <a:rPr kumimoji="0" lang="en-US"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int </a:t>
            </a:r>
            <a:r>
              <a:rPr kumimoji="0" lang="zh-CN" altLang="zh-CN" sz="1600" b="0" i="0" u="none" strike="noStrike" cap="none" normalizeH="0" baseline="0" dirty="0" smtClean="0">
                <a:ln>
                  <a:noFill/>
                </a:ln>
                <a:solidFill>
                  <a:srgbClr val="000000"/>
                </a:solidFill>
                <a:effectLst/>
                <a:latin typeface="Consolas" panose="020B0609020204030204" pitchFamily="49" charset="0"/>
              </a:rPr>
              <a:t>height, </a:t>
            </a:r>
            <a:r>
              <a:rPr kumimoji="0" lang="zh-CN" altLang="zh-CN" sz="1600" b="1" i="0" u="none" strike="noStrike" cap="none" normalizeH="0" baseline="0" dirty="0" smtClean="0">
                <a:ln>
                  <a:noFill/>
                </a:ln>
                <a:solidFill>
                  <a:srgbClr val="000080"/>
                </a:solidFill>
                <a:effectLst/>
                <a:latin typeface="Consolas" panose="020B0609020204030204" pitchFamily="49" charset="0"/>
              </a:rPr>
              <a:t>boolean </a:t>
            </a:r>
            <a:r>
              <a:rPr kumimoji="0" lang="zh-CN" altLang="zh-CN" sz="1600" b="0" i="0" u="none" strike="noStrike" cap="none" normalizeH="0" baseline="0" dirty="0" smtClean="0">
                <a:ln>
                  <a:noFill/>
                </a:ln>
                <a:solidFill>
                  <a:srgbClr val="000000"/>
                </a:solidFill>
                <a:effectLst/>
                <a:latin typeface="Consolas" panose="020B0609020204030204" pitchFamily="49" charset="0"/>
              </a:rPr>
              <a:t>flag)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List&lt;User&gt; results = </a:t>
            </a:r>
            <a:r>
              <a:rPr kumimoji="0" lang="zh-CN" altLang="zh-CN" sz="1600" b="1" i="0" u="none" strike="noStrike" cap="none" normalizeH="0" baseline="0" dirty="0" smtClean="0">
                <a:ln>
                  <a:noFill/>
                </a:ln>
                <a:solidFill>
                  <a:srgbClr val="000080"/>
                </a:solidFill>
                <a:effectLst/>
                <a:latin typeface="Consolas" panose="020B0609020204030204" pitchFamily="49" charset="0"/>
              </a:rPr>
              <a:t>new </a:t>
            </a:r>
            <a:r>
              <a:rPr kumimoji="0" lang="zh-CN" altLang="zh-CN" sz="1600" b="0" i="0" u="none" strike="noStrike" cap="none" normalizeH="0" baseline="0" dirty="0" smtClean="0">
                <a:ln>
                  <a:noFill/>
                </a:ln>
                <a:solidFill>
                  <a:srgbClr val="000000"/>
                </a:solidFill>
                <a:effectLst/>
                <a:latin typeface="Consolas" panose="020B0609020204030204" pitchFamily="49" charset="0"/>
              </a:rPr>
              <a:t>ArrayList&lt;&gt;();</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for </a:t>
            </a:r>
            <a:r>
              <a:rPr kumimoji="0" lang="zh-CN" altLang="zh-CN" sz="1600" b="0" i="0" u="none" strike="noStrike" cap="none" normalizeH="0" baseline="0" dirty="0" smtClean="0">
                <a:ln>
                  <a:noFill/>
                </a:ln>
                <a:solidFill>
                  <a:srgbClr val="000000"/>
                </a:solidFill>
                <a:effectLst/>
                <a:latin typeface="Consolas" panose="020B0609020204030204" pitchFamily="49" charset="0"/>
              </a:rPr>
              <a:t>(User user : users)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if </a:t>
            </a:r>
            <a:r>
              <a:rPr kumimoji="0" lang="zh-CN" altLang="zh-CN" sz="1600" b="0" i="0" u="none" strike="noStrike" cap="none" normalizeH="0" baseline="0" dirty="0" smtClean="0">
                <a:ln>
                  <a:noFill/>
                </a:ln>
                <a:solidFill>
                  <a:srgbClr val="000000"/>
                </a:solidFill>
                <a:effectLst/>
                <a:latin typeface="Consolas" panose="020B0609020204030204" pitchFamily="49" charset="0"/>
              </a:rPr>
              <a:t>((flag &amp;&amp; </a:t>
            </a:r>
            <a:r>
              <a:rPr kumimoji="0" lang="zh-CN" altLang="zh-CN" sz="1600" b="1" i="0" u="none" strike="noStrike" cap="none" normalizeH="0" baseline="0" dirty="0" smtClean="0">
                <a:ln>
                  <a:noFill/>
                </a:ln>
                <a:solidFill>
                  <a:srgbClr val="000080"/>
                </a:solidFill>
                <a:effectLst/>
                <a:latin typeface="Consolas" panose="020B0609020204030204" pitchFamily="49" charset="0"/>
              </a:rPr>
              <a:t>null </a:t>
            </a:r>
            <a:r>
              <a:rPr kumimoji="0" lang="zh-CN" altLang="zh-CN" sz="1600" b="0" i="0" u="none" strike="noStrike" cap="none" normalizeH="0" baseline="0" dirty="0" smtClean="0">
                <a:ln>
                  <a:noFill/>
                </a:ln>
                <a:solidFill>
                  <a:srgbClr val="000000"/>
                </a:solidFill>
                <a:effectLst/>
                <a:latin typeface="Consolas" panose="020B0609020204030204" pitchFamily="49" charset="0"/>
              </a:rPr>
              <a:t>!= gender &amp;&amp; gender.equals(user.getGender()))</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 (!flag &amp;&amp; user.getHeight() &gt; height))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results.add(user);</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return </a:t>
            </a:r>
            <a:r>
              <a:rPr kumimoji="0" lang="zh-CN" altLang="zh-CN" sz="1600" b="0" i="0" u="none" strike="noStrike" cap="none" normalizeH="0" baseline="0" dirty="0" smtClean="0">
                <a:ln>
                  <a:noFill/>
                </a:ln>
                <a:solidFill>
                  <a:srgbClr val="000000"/>
                </a:solidFill>
                <a:effectLst/>
                <a:latin typeface="Consolas" panose="020B0609020204030204" pitchFamily="49" charset="0"/>
              </a:rPr>
              <a:t>results;</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3202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spDef>
      <a:spPr bwMode="auto">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300" b="0" i="0" u="none" strike="noStrike" cap="none" normalizeH="0" baseline="0" dirty="0" smtClean="0">
            <a:ln>
              <a:noFill/>
            </a:ln>
            <a:solidFill>
              <a:srgbClr val="808000"/>
            </a:solidFill>
            <a:effectLst/>
            <a:latin typeface="Consolas" panose="020B0609020204030204" pitchFamily="49" charset="0"/>
          </a:defRPr>
        </a:defPPr>
      </a:lstStyle>
    </a:spDef>
    <a:txDef>
      <a:spPr>
        <a:noFill/>
      </a:spPr>
      <a:bodyPr wrap="square" rtlCol="0">
        <a:spAutoFit/>
      </a:bodyPr>
      <a:lstStyle>
        <a:defPPr>
          <a:spcBef>
            <a:spcPts val="800"/>
          </a:spcBef>
          <a:defRPr sz="3200" dirty="0" smtClean="0">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1209</Words>
  <Application>Microsoft Office PowerPoint</Application>
  <PresentationFormat>全屏显示(16:9)</PresentationFormat>
  <Paragraphs>197</Paragraphs>
  <Slides>32</Slides>
  <Notes>29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Microsoft JhengHei</vt:lpstr>
      <vt:lpstr>Microsoft YaHei UI</vt:lpstr>
      <vt:lpstr>Tw Cen MT</vt:lpstr>
      <vt:lpstr>华文仿宋</vt:lpstr>
      <vt:lpstr>楷体</vt:lpstr>
      <vt:lpstr>宋体</vt:lpstr>
      <vt:lpstr>微软雅黑</vt:lpstr>
      <vt:lpstr>Arial</vt:lpstr>
      <vt:lpstr>Calibri</vt:lpstr>
      <vt:lpstr>Consolas</vt:lpstr>
      <vt:lpstr>Footlight MT Light</vt:lpstr>
      <vt:lpstr>Wingdings</vt:lpstr>
      <vt:lpstr>Wingdings 2</vt:lpstr>
      <vt:lpstr>WidescreenPresentation</vt:lpstr>
      <vt:lpstr>PowerPoint 演示文稿</vt:lpstr>
      <vt:lpstr>Java 发展史</vt:lpstr>
      <vt:lpstr>Java 8 新特性</vt:lpstr>
      <vt:lpstr>Java 8 有效减少啰嗦代码 - 1</vt:lpstr>
      <vt:lpstr>Java 8 有效减少啰嗦代码 - 2</vt:lpstr>
      <vt:lpstr>行为参数化 -&gt; Lambda</vt:lpstr>
      <vt:lpstr>行为参数化  (第一步)</vt:lpstr>
      <vt:lpstr>行为参数化  (第二步)</vt:lpstr>
      <vt:lpstr>行为参数化  (第三步)</vt:lpstr>
      <vt:lpstr>行为参数化  (第四步)</vt:lpstr>
      <vt:lpstr>行为参数化  (第五步)</vt:lpstr>
      <vt:lpstr>行为参数化  (第六步)</vt:lpstr>
      <vt:lpstr>行为参数化  (第七步)</vt:lpstr>
      <vt:lpstr>认识 Lambda 表达式</vt:lpstr>
      <vt:lpstr>认识 Lambda 表达式</vt:lpstr>
      <vt:lpstr>Lambda 语法</vt:lpstr>
      <vt:lpstr>Lambda 语法 – 思考</vt:lpstr>
      <vt:lpstr>在哪里可以使用 Lambda 表达式？</vt:lpstr>
      <vt:lpstr>函数式接口 – 源码</vt:lpstr>
      <vt:lpstr>Java 8 常用函数式接口</vt:lpstr>
      <vt:lpstr>Lambda 使用案例</vt:lpstr>
      <vt:lpstr>类型推断</vt:lpstr>
      <vt:lpstr>用 Lambda 重构代码</vt:lpstr>
      <vt:lpstr>从匿名到 Lambda 转换</vt:lpstr>
      <vt:lpstr>有条件延迟执行</vt:lpstr>
      <vt:lpstr>重构 – 策略模式</vt:lpstr>
      <vt:lpstr>重构 – 模板模式</vt:lpstr>
      <vt:lpstr>重构 – 观察者</vt:lpstr>
      <vt:lpstr>重构 – 责任链模式</vt:lpstr>
      <vt:lpstr>重构 – 工厂模式</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2014-01-13T09:49:30Z</dcterms:created>
  <dcterms:modified xsi:type="dcterms:W3CDTF">2017-03-12T11:54:02Z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ies>
</file>