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0"/>
  </p:notesMasterIdLst>
  <p:sldIdLst>
    <p:sldId id="340" r:id="rId2"/>
    <p:sldId id="378" r:id="rId3"/>
    <p:sldId id="341" r:id="rId4"/>
    <p:sldId id="344" r:id="rId5"/>
    <p:sldId id="345" r:id="rId6"/>
    <p:sldId id="346" r:id="rId7"/>
    <p:sldId id="347" r:id="rId8"/>
    <p:sldId id="354" r:id="rId9"/>
    <p:sldId id="355" r:id="rId10"/>
    <p:sldId id="356" r:id="rId11"/>
    <p:sldId id="357" r:id="rId12"/>
    <p:sldId id="348" r:id="rId13"/>
    <p:sldId id="349" r:id="rId14"/>
    <p:sldId id="351" r:id="rId15"/>
    <p:sldId id="352" r:id="rId16"/>
    <p:sldId id="353" r:id="rId17"/>
    <p:sldId id="363" r:id="rId18"/>
    <p:sldId id="364" r:id="rId19"/>
    <p:sldId id="358" r:id="rId20"/>
    <p:sldId id="365" r:id="rId21"/>
    <p:sldId id="361" r:id="rId22"/>
    <p:sldId id="360" r:id="rId23"/>
    <p:sldId id="359" r:id="rId24"/>
    <p:sldId id="362" r:id="rId25"/>
    <p:sldId id="366" r:id="rId26"/>
    <p:sldId id="367" r:id="rId27"/>
    <p:sldId id="370" r:id="rId28"/>
    <p:sldId id="369" r:id="rId29"/>
    <p:sldId id="371" r:id="rId30"/>
    <p:sldId id="372" r:id="rId31"/>
    <p:sldId id="373" r:id="rId32"/>
    <p:sldId id="376" r:id="rId33"/>
    <p:sldId id="374" r:id="rId34"/>
    <p:sldId id="375" r:id="rId35"/>
    <p:sldId id="379" r:id="rId36"/>
    <p:sldId id="380" r:id="rId37"/>
    <p:sldId id="407" r:id="rId38"/>
    <p:sldId id="408" r:id="rId39"/>
    <p:sldId id="377" r:id="rId40"/>
    <p:sldId id="381" r:id="rId41"/>
    <p:sldId id="397" r:id="rId42"/>
    <p:sldId id="395" r:id="rId43"/>
    <p:sldId id="396" r:id="rId44"/>
    <p:sldId id="398" r:id="rId45"/>
    <p:sldId id="382" r:id="rId46"/>
    <p:sldId id="400" r:id="rId47"/>
    <p:sldId id="383" r:id="rId48"/>
    <p:sldId id="384" r:id="rId49"/>
    <p:sldId id="401" r:id="rId50"/>
    <p:sldId id="409" r:id="rId51"/>
    <p:sldId id="385" r:id="rId52"/>
    <p:sldId id="386" r:id="rId53"/>
    <p:sldId id="387" r:id="rId54"/>
    <p:sldId id="405" r:id="rId55"/>
    <p:sldId id="403" r:id="rId56"/>
    <p:sldId id="388" r:id="rId57"/>
    <p:sldId id="389" r:id="rId58"/>
    <p:sldId id="406" r:id="rId59"/>
    <p:sldId id="390" r:id="rId60"/>
    <p:sldId id="391" r:id="rId61"/>
    <p:sldId id="392" r:id="rId62"/>
    <p:sldId id="402" r:id="rId63"/>
    <p:sldId id="404" r:id="rId64"/>
    <p:sldId id="393" r:id="rId65"/>
    <p:sldId id="399" r:id="rId66"/>
    <p:sldId id="394" r:id="rId67"/>
    <p:sldId id="319" r:id="rId68"/>
    <p:sldId id="278" r:id="rId69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EF9FC"/>
    <a:srgbClr val="FDE7EF"/>
    <a:srgbClr val="FBDDDE"/>
    <a:srgbClr val="E391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711" autoAdjust="0"/>
    <p:restoredTop sz="81250" autoAdjust="0"/>
  </p:normalViewPr>
  <p:slideViewPr>
    <p:cSldViewPr>
      <p:cViewPr varScale="1">
        <p:scale>
          <a:sx n="89" d="100"/>
          <a:sy n="89" d="100"/>
        </p:scale>
        <p:origin x="-103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0-7 (0,7</a:t>
            </a:r>
            <a:r>
              <a:rPr lang="zh-CN" altLang="en-US" dirty="0" smtClean="0"/>
              <a:t>都代表星期天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0-7 (0,7</a:t>
            </a:r>
            <a:r>
              <a:rPr lang="zh-CN" altLang="en-US" dirty="0" smtClean="0"/>
              <a:t>都代表星期天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MTU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Transmission Unit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的缩写。意思是网络上传送的最大数据包。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MTU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的单位是字节。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我们整个系统中有近千台服务器，</a:t>
            </a:r>
            <a:r>
              <a:rPr lang="en-US" altLang="zh-CN" dirty="0" smtClean="0"/>
              <a:t>99.99% </a:t>
            </a:r>
            <a:r>
              <a:rPr lang="zh-CN" altLang="en-US" dirty="0" smtClean="0"/>
              <a:t>都是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仅有的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多台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机器也会逐渐变成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但是我们公司没有一个专业的运维团队，对</a:t>
            </a:r>
            <a:r>
              <a:rPr lang="zh-CN" altLang="en-US" baseline="0" dirty="0" smtClean="0"/>
              <a:t>服务器的管理也比较欠缺。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当遇到</a:t>
            </a:r>
            <a:r>
              <a:rPr lang="en-US" altLang="zh-CN" baseline="0" dirty="0" smtClean="0"/>
              <a:t>OS</a:t>
            </a:r>
            <a:r>
              <a:rPr lang="zh-CN" altLang="en-US" baseline="0" dirty="0" smtClean="0"/>
              <a:t>相关的问题，不可能快速得到解决，这时我们只能自己动手分析解决问题，那就得有一定的 </a:t>
            </a:r>
            <a:r>
              <a:rPr lang="en-US" altLang="zh-CN" baseline="0" dirty="0" err="1" smtClean="0"/>
              <a:t>linux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知识才行。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zh-CN" altLang="en-US" baseline="0" dirty="0" smtClean="0"/>
              <a:t>服务器一般不会运行 </a:t>
            </a:r>
            <a:r>
              <a:rPr lang="en-US" altLang="zh-CN" baseline="0" dirty="0" smtClean="0"/>
              <a:t>x11, </a:t>
            </a:r>
            <a:r>
              <a:rPr lang="zh-CN" altLang="en-US" baseline="0" dirty="0" smtClean="0"/>
              <a:t>把有限的资源尽量用来提供服务，所以基本上都是靠命令来完成相关工作。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顺便说一下，服务器一般都是提供特定功能的，不会安装不相关的服务以节约资源。所以不要问为为何我们的服务器不允许安装自己想要的程序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show </a:t>
            </a:r>
            <a:r>
              <a:rPr lang="en-US" altLang="zh-CN" dirty="0" err="1" smtClean="0"/>
              <a:t>dbs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db.test_4.save({id:1});</a:t>
            </a:r>
          </a:p>
          <a:p>
            <a:r>
              <a:rPr lang="en-US" altLang="zh-CN" dirty="0" smtClean="0"/>
              <a:t>db.test_4.find();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–p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chuan:chuan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r>
              <a:rPr lang="en-US" altLang="zh-CN" dirty="0" smtClean="0"/>
              <a:t>./configure --prefix=/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--with-</a:t>
            </a:r>
            <a:r>
              <a:rPr lang="en-US" altLang="zh-CN" dirty="0" err="1" smtClean="0"/>
              <a:t>libevent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</a:t>
            </a:r>
          </a:p>
          <a:p>
            <a:r>
              <a:rPr lang="en-US" altLang="zh-CN" dirty="0" smtClean="0"/>
              <a:t>make &amp;&amp; make install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-d -m 100 -p 11211 -c 200 -t 4 -u nobody -</a:t>
            </a:r>
            <a:r>
              <a:rPr lang="en-US" altLang="zh-CN" dirty="0" err="1" smtClean="0"/>
              <a:t>vvv</a:t>
            </a:r>
            <a:r>
              <a:rPr lang="en-US" altLang="zh-CN" dirty="0" smtClean="0"/>
              <a:t> &gt;&gt;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/memcached.log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telnet 127.0.0.1 11211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userId</a:t>
            </a:r>
            <a:r>
              <a:rPr lang="en-US" dirty="0" smtClean="0"/>
              <a:t> 0 0 5</a:t>
            </a:r>
          </a:p>
          <a:p>
            <a:r>
              <a:rPr lang="en-US" altLang="zh-CN" dirty="0" smtClean="0"/>
              <a:t>12345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userId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10/22/2014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 descr="modern-CentOS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431348"/>
            <a:ext cx="5786478" cy="1520535"/>
          </a:xfrm>
          <a:prstGeom prst="rect">
            <a:avLst/>
          </a:prstGeom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1428728" y="4602242"/>
            <a:ext cx="2428892" cy="4286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0040" marR="0" lvl="0" indent="-32004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姜川    </a:t>
            </a:r>
            <a:r>
              <a:rPr kumimoji="0" lang="en-US" altLang="zh-CN" sz="2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2014-10</a:t>
            </a:r>
            <a:endParaRPr kumimoji="0" lang="zh-CN" altLang="en-US" sz="2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Microsoft JhengHei" pitchFamily="34" charset="-120"/>
              <a:ea typeface="Microsoft JhengHei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Linux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磁盘分区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主分区   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--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设备号为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1-3</a:t>
            </a: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扩展分区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逻辑分区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--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设备号从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开始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设备命名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 IDE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HD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: /dev/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hd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[a-d]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</a:br>
            <a:r>
              <a:rPr lang="en-US" altLang="zh-CN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 SCSI/STAT/USB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HD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: /dev/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sd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[a-p]</a:t>
            </a: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  <a:cs typeface="Cordia New" pitchFamily="34" charset="-34"/>
              </a:rPr>
              <a:t>通过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  <a:cs typeface="Cordia New" pitchFamily="34" charset="-34"/>
              </a:rPr>
              <a:t>fdisk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  <a:cs typeface="Cordia New" pitchFamily="34" charset="-34"/>
              </a:rPr>
              <a:t> –l </a:t>
            </a:r>
            <a:r>
              <a:rPr altLang="en-US" dirty="0" smtClean="0">
                <a:latin typeface="楷体" pitchFamily="49" charset="-122"/>
                <a:ea typeface="楷体" pitchFamily="49" charset="-122"/>
                <a:cs typeface="Cordia New" pitchFamily="34" charset="-34"/>
              </a:rPr>
              <a:t>查看分区情况</a:t>
            </a:r>
            <a:endParaRPr lang="zh-CN" altLang="en-US" dirty="0">
              <a:latin typeface="楷体" pitchFamily="49" charset="-122"/>
              <a:ea typeface="楷体" pitchFamily="49" charset="-122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Linux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主要目录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1352549"/>
            <a:ext cx="1604946" cy="326862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/bin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/boot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/dev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/etc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/home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>
          <a:xfrm>
            <a:off x="2344571" y="1352549"/>
            <a:ext cx="1727363" cy="3268625"/>
          </a:xfrm>
        </p:spPr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/lib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/media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/misc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mnt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/net</a:t>
            </a:r>
            <a:endParaRPr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4201959" y="1352549"/>
            <a:ext cx="2084553" cy="32686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/opt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/proc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/root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en-US" altLang="zh-C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sbin</a:t>
            </a:r>
            <a:endParaRPr kumimoji="0" lang="en-US" altLang="zh-C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en-US" alt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selinux</a:t>
            </a:r>
            <a:endParaRPr kumimoji="0" lang="zh-CN" alt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zh-CN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87975" y="1352549"/>
            <a:ext cx="1727363" cy="32686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en-US" altLang="zh-C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srv</a:t>
            </a:r>
            <a:endParaRPr kumimoji="0" lang="en-US" altLang="zh-C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/sys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en-US" altLang="zh-C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tmp</a:t>
            </a:r>
            <a:endParaRPr kumimoji="0" lang="en-US" altLang="zh-C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en-US" altLang="zh-CN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usr</a:t>
            </a:r>
            <a:endParaRPr kumimoji="0" lang="en-US" altLang="zh-CN" sz="29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zh-CN" alt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zh-CN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00694" y="4071948"/>
            <a:ext cx="3286148" cy="928694"/>
          </a:xfrm>
          <a:prstGeom prst="wedgeRoundRectCallout">
            <a:avLst>
              <a:gd name="adj1" fmla="val -2016"/>
              <a:gd name="adj2" fmla="val -120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Unix System 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Unix Software Resource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Bash 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分类</a:t>
            </a:r>
            <a:endParaRPr lang="zh-CN" altLang="en-US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sh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csh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ksh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bash – </a:t>
            </a:r>
            <a:r>
              <a:rPr altLang="en-US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基本上都是使用这个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</a:br>
            <a:r>
              <a:rPr lang="en-US" altLang="en-US" sz="2000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( #!/bin/bash )</a:t>
            </a:r>
            <a:endParaRPr lang="en-US" altLang="zh-CN" sz="2000" dirty="0" smtClean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zsh</a:t>
            </a:r>
            <a:endParaRPr lang="zh-CN" altLang="en-US" dirty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命令格式 </a:t>
            </a:r>
            <a:endParaRPr lang="zh-CN" altLang="en-US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命令字 </a:t>
            </a:r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[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选项</a:t>
            </a:r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] [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参数</a:t>
            </a:r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]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altLang="en-US" sz="2500" b="1" dirty="0" smtClean="0">
                <a:latin typeface="Microsoft YaHei UI" pitchFamily="34" charset="-122"/>
                <a:ea typeface="Microsoft YaHei UI" pitchFamily="34" charset="-122"/>
              </a:rPr>
              <a:t>选项是用于调节命令的具体功能</a:t>
            </a:r>
            <a:endParaRPr lang="en-US" altLang="en-US" sz="2500" b="1" dirty="0" smtClean="0">
              <a:latin typeface="Microsoft YaHei UI" pitchFamily="34" charset="-122"/>
              <a:ea typeface="Microsoft YaHei UI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        '-'   </a:t>
            </a:r>
            <a:r>
              <a:rPr altLang="en-US" sz="1800" dirty="0" smtClean="0">
                <a:latin typeface="Microsoft YaHei UI" pitchFamily="34" charset="-122"/>
                <a:ea typeface="Microsoft YaHei UI" pitchFamily="34" charset="-122"/>
              </a:rPr>
              <a:t>短格式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(</a:t>
            </a:r>
            <a:r>
              <a:rPr altLang="en-US" sz="1800" dirty="0" smtClean="0">
                <a:latin typeface="Microsoft YaHei UI" pitchFamily="34" charset="-122"/>
                <a:ea typeface="Microsoft YaHei UI" pitchFamily="34" charset="-122"/>
              </a:rPr>
              <a:t>单个字符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)</a:t>
            </a:r>
            <a:r>
              <a:rPr altLang="en-US" sz="1800" dirty="0" smtClean="0">
                <a:latin typeface="Microsoft YaHei UI" pitchFamily="34" charset="-122"/>
                <a:ea typeface="Microsoft YaHei UI" pitchFamily="34" charset="-122"/>
              </a:rPr>
              <a:t>， 如 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ls -l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        '--' </a:t>
            </a:r>
            <a:r>
              <a:rPr altLang="en-US" sz="1800" dirty="0" smtClean="0">
                <a:latin typeface="Microsoft YaHei UI" pitchFamily="34" charset="-122"/>
                <a:ea typeface="Microsoft YaHei UI" pitchFamily="34" charset="-122"/>
              </a:rPr>
              <a:t>长格式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(</a:t>
            </a:r>
            <a:r>
              <a:rPr altLang="en-US" sz="1800" dirty="0" smtClean="0">
                <a:latin typeface="Microsoft YaHei UI" pitchFamily="34" charset="-122"/>
                <a:ea typeface="Microsoft YaHei UI" pitchFamily="34" charset="-122"/>
              </a:rPr>
              <a:t>多个字符，或单词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)</a:t>
            </a:r>
            <a:r>
              <a:rPr altLang="en-US" sz="1800" dirty="0" smtClean="0">
                <a:latin typeface="Microsoft YaHei UI" pitchFamily="34" charset="-122"/>
                <a:ea typeface="Microsoft YaHei UI" pitchFamily="34" charset="-122"/>
              </a:rPr>
              <a:t>，如 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--color</a:t>
            </a:r>
          </a:p>
          <a:p>
            <a:pPr>
              <a:lnSpc>
                <a:spcPct val="170000"/>
              </a:lnSpc>
              <a:buNone/>
            </a:pPr>
            <a:r>
              <a:rPr altLang="en-US" sz="1800" dirty="0" smtClean="0">
                <a:latin typeface="Microsoft YaHei UI" pitchFamily="34" charset="-122"/>
                <a:ea typeface="Microsoft YaHei UI" pitchFamily="34" charset="-122"/>
              </a:rPr>
              <a:t>       多个短格式选项可以写在一起，只用一个 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'-' </a:t>
            </a:r>
            <a:r>
              <a:rPr altLang="en-US" sz="1800" dirty="0" smtClean="0">
                <a:latin typeface="Microsoft YaHei UI" pitchFamily="34" charset="-122"/>
                <a:ea typeface="Microsoft YaHei UI" pitchFamily="34" charset="-122"/>
              </a:rPr>
              <a:t>引导，如 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ls -</a:t>
            </a:r>
            <a:r>
              <a:rPr lang="en-US" altLang="zh-CN" sz="1800" dirty="0" err="1" smtClean="0">
                <a:latin typeface="Microsoft YaHei UI" pitchFamily="34" charset="-122"/>
                <a:ea typeface="Microsoft YaHei UI" pitchFamily="34" charset="-122"/>
              </a:rPr>
              <a:t>lh</a:t>
            </a:r>
            <a: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  <a:t> --color </a:t>
            </a:r>
            <a:br>
              <a:rPr lang="en-US" altLang="zh-CN" sz="1800" dirty="0" smtClean="0">
                <a:latin typeface="Microsoft YaHei UI" pitchFamily="34" charset="-122"/>
                <a:ea typeface="Microsoft YaHei UI" pitchFamily="34" charset="-122"/>
              </a:rPr>
            </a:br>
            <a:endParaRPr lang="en-US" altLang="zh-CN" sz="1800" dirty="0" smtClean="0">
              <a:latin typeface="Microsoft YaHei UI" pitchFamily="34" charset="-122"/>
              <a:ea typeface="Microsoft YaHei UI" pitchFamily="34" charset="-122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altLang="en-US" sz="2500" b="1" dirty="0" smtClean="0">
                <a:latin typeface="Microsoft YaHei UI" pitchFamily="34" charset="-122"/>
                <a:ea typeface="Microsoft YaHei UI" pitchFamily="34" charset="-122"/>
              </a:rPr>
              <a:t>参数是命令操作的对象，如文件，目录名等</a:t>
            </a:r>
            <a:endParaRPr lang="en-US" altLang="zh-CN" sz="2500" b="1" dirty="0" err="1" smtClean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帮助获取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altLang="en-US" sz="3600" dirty="0" smtClean="0">
                <a:latin typeface="Microsoft YaHei UI" pitchFamily="34" charset="-122"/>
                <a:ea typeface="Microsoft YaHei UI" pitchFamily="34" charset="-122"/>
              </a:rPr>
              <a:t>命令字 </a:t>
            </a:r>
            <a:r>
              <a:rPr lang="en-US" altLang="en-US" sz="3600" dirty="0" smtClean="0">
                <a:latin typeface="Microsoft YaHei UI" pitchFamily="34" charset="-122"/>
                <a:ea typeface="Microsoft YaHei UI" pitchFamily="34" charset="-122"/>
              </a:rPr>
              <a:t>--help / -h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UI" pitchFamily="34" charset="-122"/>
                <a:ea typeface="Microsoft YaHei UI" pitchFamily="34" charset="-122"/>
              </a:rPr>
              <a:t>h</a:t>
            </a:r>
            <a:r>
              <a:rPr lang="en-US" altLang="en-US" sz="3600" dirty="0" smtClean="0">
                <a:latin typeface="Microsoft YaHei UI" pitchFamily="34" charset="-122"/>
                <a:ea typeface="Microsoft YaHei UI" pitchFamily="34" charset="-122"/>
              </a:rPr>
              <a:t>elp </a:t>
            </a:r>
            <a:r>
              <a:rPr altLang="en-US" sz="3600" dirty="0" smtClean="0">
                <a:latin typeface="Microsoft YaHei UI" pitchFamily="34" charset="-122"/>
                <a:ea typeface="Microsoft YaHei UI" pitchFamily="34" charset="-122"/>
              </a:rPr>
              <a:t>命令字（</a:t>
            </a:r>
            <a:r>
              <a:rPr altLang="en-US" sz="3000" dirty="0" smtClean="0">
                <a:latin typeface="Microsoft YaHei UI" pitchFamily="34" charset="-122"/>
                <a:ea typeface="Microsoft YaHei UI" pitchFamily="34" charset="-122"/>
              </a:rPr>
              <a:t>查看内部命令帮助</a:t>
            </a:r>
            <a:r>
              <a:rPr altLang="en-US" sz="3600" dirty="0" smtClean="0">
                <a:latin typeface="Microsoft YaHei UI" pitchFamily="34" charset="-122"/>
                <a:ea typeface="Microsoft YaHei UI" pitchFamily="34" charset="-122"/>
              </a:rPr>
              <a:t>）</a:t>
            </a:r>
            <a:endParaRPr lang="en-US" altLang="en-US" sz="3600" dirty="0" smtClean="0">
              <a:latin typeface="Microsoft YaHei UI" pitchFamily="34" charset="-122"/>
              <a:ea typeface="Microsoft YaHei UI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UI" pitchFamily="34" charset="-122"/>
                <a:ea typeface="Microsoft YaHei UI" pitchFamily="34" charset="-122"/>
              </a:rPr>
              <a:t>man </a:t>
            </a:r>
            <a:r>
              <a:rPr altLang="en-US" sz="3600" dirty="0" smtClean="0">
                <a:latin typeface="Microsoft YaHei UI" pitchFamily="34" charset="-122"/>
                <a:ea typeface="Microsoft YaHei UI" pitchFamily="34" charset="-122"/>
              </a:rPr>
              <a:t>命令字</a:t>
            </a:r>
            <a:endParaRPr lang="en-US" altLang="en-US" sz="3600" dirty="0" smtClean="0">
              <a:latin typeface="Microsoft YaHei UI" pitchFamily="34" charset="-122"/>
              <a:ea typeface="Microsoft YaHei UI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UI" pitchFamily="34" charset="-122"/>
                <a:ea typeface="Microsoft YaHei UI" pitchFamily="34" charset="-122"/>
              </a:rPr>
              <a:t>info </a:t>
            </a:r>
            <a:r>
              <a:rPr altLang="en-US" sz="3600" dirty="0" smtClean="0">
                <a:latin typeface="Microsoft YaHei UI" pitchFamily="34" charset="-122"/>
                <a:ea typeface="Microsoft YaHei UI" pitchFamily="34" charset="-122"/>
              </a:rPr>
              <a:t>命令字</a:t>
            </a:r>
            <a:endParaRPr lang="zh-CN" altLang="en-US" sz="3600" dirty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重启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关机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reboot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shutdown -r now 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立刻重启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shutdown -r 10 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过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分钟自动重启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shutdown -r 20:35 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在时间为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20:35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时候重启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init 6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halt</a:t>
            </a:r>
            <a:endParaRPr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poweroff</a:t>
            </a:r>
            <a:endParaRPr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shutdown -h now 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400" dirty="0" err="1" smtClean="0">
                <a:latin typeface="楷体" pitchFamily="49" charset="-122"/>
                <a:ea typeface="楷体" pitchFamily="49" charset="-122"/>
              </a:rPr>
              <a:t>立刻关机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shutdown -h 10 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分钟后自动关机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init 0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重启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关机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Linux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运行级别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0 - halt (Do NOT set </a:t>
            </a:r>
            <a:r>
              <a:rPr lang="en-US" altLang="zh-CN" dirty="0" err="1" smtClean="0">
                <a:latin typeface="Cordia New" pitchFamily="34" charset="-34"/>
                <a:cs typeface="Cordia New" pitchFamily="34" charset="-34"/>
              </a:rPr>
              <a:t>initdefault</a:t>
            </a: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to this)</a:t>
            </a:r>
          </a:p>
          <a:p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1 - Single user mode</a:t>
            </a:r>
          </a:p>
          <a:p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2 - Multiuser, without NFS (The same as 3, if you do not have networking)</a:t>
            </a:r>
          </a:p>
          <a:p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3 - Full multiuser mode</a:t>
            </a:r>
          </a:p>
          <a:p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4 - unused</a:t>
            </a:r>
          </a:p>
          <a:p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5 - X11</a:t>
            </a:r>
          </a:p>
          <a:p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6 - reboot (Do NOT set </a:t>
            </a:r>
            <a:r>
              <a:rPr lang="en-US" altLang="zh-CN" dirty="0" err="1" smtClean="0">
                <a:latin typeface="Cordia New" pitchFamily="34" charset="-34"/>
                <a:cs typeface="Cordia New" pitchFamily="34" charset="-34"/>
              </a:rPr>
              <a:t>initdefault</a:t>
            </a: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to this)</a:t>
            </a:r>
            <a:endParaRPr lang="zh-CN" altLang="en-US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77242" cy="3268624"/>
          </a:xfrm>
        </p:spPr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histroy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显示执行过的历史命令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alias  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不加参数直接显示系统中所有别名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which  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可执行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命令所在的绝对路径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whereis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查询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可执行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资源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手册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所在绝对路径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env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显示当前用户的环境变量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常用命令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date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date [opt] [+format] 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-d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str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转换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str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, 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000" dirty="0" smtClean="0">
                <a:latin typeface="Courier New" pitchFamily="49" charset="0"/>
                <a:ea typeface="楷体" pitchFamily="49" charset="-122"/>
                <a:cs typeface="Courier New" pitchFamily="49" charset="0"/>
              </a:rPr>
              <a:t>date -d '1970-01-01 16369 days' +%F</a:t>
            </a:r>
            <a:endParaRPr lang="en-US" altLang="en-US" dirty="0" smtClean="0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%F  full date; same as %Y-%m-%d</a:t>
            </a: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%T  time; same as %H:%M:%S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000" dirty="0" smtClean="0">
                <a:latin typeface="Courier New" pitchFamily="49" charset="0"/>
                <a:ea typeface="楷体" pitchFamily="49" charset="-122"/>
                <a:cs typeface="Courier New" pitchFamily="49" charset="0"/>
              </a:rPr>
              <a:t>date '+%F %T'</a:t>
            </a: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%s seconds since 1970-01-01 00:00:00 UTC</a:t>
            </a: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文件管理常用命令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371600" y="2057400"/>
            <a:ext cx="7123113" cy="2800366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通用 </a:t>
            </a: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(ls, cp, </a:t>
            </a:r>
            <a:r>
              <a:rPr lang="en-US" altLang="en-US" sz="2800" dirty="0" err="1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mv</a:t>
            </a: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, find, ….)</a:t>
            </a:r>
          </a:p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</a:pPr>
            <a:r>
              <a:rPr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目录 </a:t>
            </a: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(pwd, </a:t>
            </a:r>
            <a:r>
              <a:rPr lang="en-US" altLang="en-US" sz="2800" dirty="0" err="1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cd</a:t>
            </a: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, </a:t>
            </a:r>
            <a:r>
              <a:rPr lang="en-US" altLang="en-US" sz="2800" dirty="0" err="1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mkdir</a:t>
            </a: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, rmdir, ...)</a:t>
            </a:r>
          </a:p>
          <a:p>
            <a:pPr marL="320040" marR="0" lvl="0" indent="-32004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  <a:cs typeface="+mn-cs"/>
              </a:rPr>
              <a:t>文件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  <a:cs typeface="+mn-cs"/>
              </a:rPr>
              <a:t>(touch, cat, less,</a:t>
            </a:r>
            <a:r>
              <a:rPr kumimoji="0" lang="en-US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  <a:cs typeface="+mn-cs"/>
              </a:rPr>
              <a:t> more, …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  <a:cs typeface="+mn-cs"/>
              </a:rPr>
              <a:t>)</a:t>
            </a:r>
          </a:p>
          <a:p>
            <a:pPr marL="320040" marR="0" lvl="0" indent="-32004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权限 </a:t>
            </a: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(</a:t>
            </a:r>
            <a:r>
              <a:rPr lang="en-US" altLang="en-US" sz="2800" dirty="0" err="1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chmod</a:t>
            </a: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, </a:t>
            </a:r>
            <a:r>
              <a:rPr lang="en-US" altLang="en-US" sz="2800" dirty="0" err="1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chown</a:t>
            </a: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)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itchFamily="34" charset="-122"/>
              <a:ea typeface="Microsoft YaHei UI" pitchFamily="34" charset="-122"/>
              <a:cs typeface="+mn-cs"/>
            </a:endParaRPr>
          </a:p>
        </p:txBody>
      </p:sp>
      <p:pic>
        <p:nvPicPr>
          <p:cNvPr id="5" name="图片 4" descr="Cen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6"/>
            <a:ext cx="548688" cy="54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分享的原因及目的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400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台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JBoss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420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台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MySQL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35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台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CouchBase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40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台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Memcached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?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台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Kafka /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zookeper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服务器还在陆续增加中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文件管理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通用命令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7665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5000" dirty="0" smtClean="0">
                <a:latin typeface="楷体" pitchFamily="49" charset="-122"/>
                <a:ea typeface="楷体" pitchFamily="49" charset="-122"/>
              </a:rPr>
              <a:t>pwd       </a:t>
            </a:r>
            <a:r>
              <a:rPr altLang="en-US" sz="5000" dirty="0" smtClean="0">
                <a:latin typeface="楷体" pitchFamily="49" charset="-122"/>
                <a:ea typeface="楷体" pitchFamily="49" charset="-122"/>
              </a:rPr>
              <a:t>显示当前工作目录</a:t>
            </a:r>
            <a:endParaRPr lang="en-US" altLang="zh-CN" sz="50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5000" dirty="0" err="1" smtClean="0">
                <a:latin typeface="楷体" pitchFamily="49" charset="-122"/>
                <a:ea typeface="楷体" pitchFamily="49" charset="-122"/>
              </a:rPr>
              <a:t>cd</a:t>
            </a:r>
            <a:r>
              <a:rPr lang="en-US" altLang="zh-CN" sz="5000" dirty="0" smtClean="0">
                <a:latin typeface="楷体" pitchFamily="49" charset="-122"/>
                <a:ea typeface="楷体" pitchFamily="49" charset="-122"/>
              </a:rPr>
              <a:t> [dir]  </a:t>
            </a:r>
            <a:r>
              <a:rPr altLang="en-US" sz="5000" dirty="0" smtClean="0">
                <a:latin typeface="楷体" pitchFamily="49" charset="-122"/>
                <a:ea typeface="楷体" pitchFamily="49" charset="-122"/>
              </a:rPr>
              <a:t>改变当前工作目录</a:t>
            </a:r>
            <a:endParaRPr lang="en-US" altLang="zh-CN" sz="50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5000" dirty="0" err="1" smtClean="0">
                <a:latin typeface="楷体" pitchFamily="49" charset="-122"/>
                <a:ea typeface="楷体" pitchFamily="49" charset="-122"/>
              </a:rPr>
              <a:t>ln</a:t>
            </a:r>
            <a:r>
              <a:rPr lang="en-US" altLang="zh-CN" sz="5000" dirty="0" smtClean="0">
                <a:latin typeface="楷体" pitchFamily="49" charset="-122"/>
                <a:ea typeface="楷体" pitchFamily="49" charset="-122"/>
              </a:rPr>
              <a:t> [-</a:t>
            </a:r>
            <a:r>
              <a:rPr lang="en-US" altLang="zh-CN" sz="5000" dirty="0" err="1" smtClean="0">
                <a:latin typeface="楷体" pitchFamily="49" charset="-122"/>
                <a:ea typeface="楷体" pitchFamily="49" charset="-122"/>
              </a:rPr>
              <a:t>sT</a:t>
            </a:r>
            <a:r>
              <a:rPr lang="en-US" altLang="zh-CN" sz="5000" dirty="0" smtClean="0">
                <a:latin typeface="楷体" pitchFamily="49" charset="-122"/>
                <a:ea typeface="楷体" pitchFamily="49" charset="-122"/>
              </a:rPr>
              <a:t>] target </a:t>
            </a:r>
            <a:r>
              <a:rPr lang="en-US" altLang="zh-CN" sz="5000" dirty="0" err="1" smtClean="0">
                <a:latin typeface="楷体" pitchFamily="49" charset="-122"/>
                <a:ea typeface="楷体" pitchFamily="49" charset="-122"/>
              </a:rPr>
              <a:t>link_name</a:t>
            </a:r>
            <a:r>
              <a:rPr lang="en-US" altLang="zh-CN" sz="4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42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-T, --no-target-directory   treat LINK_NAME as a normal file</a:t>
            </a:r>
            <a:endParaRPr lang="en-US" altLang="zh-CN" sz="42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5000" dirty="0" err="1" smtClean="0">
                <a:latin typeface="楷体" pitchFamily="49" charset="-122"/>
                <a:ea typeface="楷体" pitchFamily="49" charset="-122"/>
              </a:rPr>
              <a:t>rm</a:t>
            </a:r>
            <a:r>
              <a:rPr lang="en-US" altLang="zh-CN" sz="5000" dirty="0" smtClean="0">
                <a:latin typeface="楷体" pitchFamily="49" charset="-122"/>
                <a:ea typeface="楷体" pitchFamily="49" charset="-122"/>
              </a:rPr>
              <a:t> [opt] file1 file2 …</a:t>
            </a:r>
            <a:r>
              <a:rPr lang="en-US" altLang="zh-CN" sz="35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35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-f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不提示直接删除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8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删除前总是提示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8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-r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递归删除</a:t>
            </a:r>
            <a:endParaRPr lang="en-US" altLang="en-US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sz="35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rf</a:t>
            </a:r>
            <a:r>
              <a:rPr lang="en-US" altLang="zh-CN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altLang="en-US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组合时一定需要万分把细，我曾经用</a:t>
            </a:r>
            <a:r>
              <a:rPr lang="en-US" altLang="en-US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root</a:t>
            </a:r>
            <a:r>
              <a:rPr altLang="en-US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用户在服务器上执行过  </a:t>
            </a:r>
            <a:r>
              <a:rPr lang="en-US" altLang="zh-CN" sz="35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rm</a:t>
            </a:r>
            <a:r>
              <a:rPr lang="en-US" altLang="zh-CN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–</a:t>
            </a:r>
            <a:r>
              <a:rPr lang="en-US" altLang="zh-CN" sz="35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rf</a:t>
            </a:r>
            <a:r>
              <a:rPr lang="en-US" altLang="zh-CN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/ </a:t>
            </a:r>
            <a:r>
              <a:rPr lang="en-US" altLang="zh-CN" sz="35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tmp</a:t>
            </a:r>
            <a:r>
              <a:rPr lang="en-US" altLang="zh-CN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/test*.sh</a:t>
            </a:r>
            <a:endParaRPr lang="zh-CN" altLang="en-US" sz="35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文件管理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通用命令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ls - list directory contents</a:t>
            </a:r>
          </a:p>
          <a:p>
            <a:pPr>
              <a:lnSpc>
                <a:spcPts val="2200"/>
              </a:lnSpc>
            </a:pPr>
            <a:r>
              <a:rPr lang="en-US" altLang="zh-CN" dirty="0" err="1" smtClean="0">
                <a:latin typeface="Cordia New" pitchFamily="34" charset="-34"/>
                <a:cs typeface="Cordia New" pitchFamily="34" charset="-34"/>
              </a:rPr>
              <a:t>ls</a:t>
            </a: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[opt]... [file]...</a:t>
            </a:r>
            <a:br>
              <a:rPr lang="en-US" altLang="zh-CN" dirty="0" smtClean="0">
                <a:latin typeface="Cordia New" pitchFamily="34" charset="-34"/>
                <a:cs typeface="Cordia New" pitchFamily="34" charset="-34"/>
              </a:rPr>
            </a:br>
            <a:endParaRPr lang="zh-CN" altLang="en-US" dirty="0"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13" name="图片 12" descr="2014-09-30 12-48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143122"/>
            <a:ext cx="7832199" cy="2714626"/>
          </a:xfrm>
          <a:prstGeom prst="rect">
            <a:avLst/>
          </a:prstGeom>
        </p:spPr>
      </p:pic>
      <p:sp>
        <p:nvSpPr>
          <p:cNvPr id="22" name="矩形标注 21"/>
          <p:cNvSpPr/>
          <p:nvPr/>
        </p:nvSpPr>
        <p:spPr>
          <a:xfrm>
            <a:off x="5643570" y="571486"/>
            <a:ext cx="2857520" cy="1500198"/>
          </a:xfrm>
          <a:prstGeom prst="wedgeRectCallout">
            <a:avLst>
              <a:gd name="adj1" fmla="val -27454"/>
              <a:gd name="adj2" fmla="val 7300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/>
              <a:t>1.</a:t>
            </a:r>
            <a:r>
              <a:rPr altLang="en-US" dirty="0" smtClean="0"/>
              <a:t>颜色 </a:t>
            </a:r>
            <a:r>
              <a:rPr lang="en-US" altLang="zh-CN" dirty="0" smtClean="0"/>
              <a:t> </a:t>
            </a:r>
            <a:r>
              <a:rPr altLang="en-US" dirty="0" smtClean="0"/>
              <a:t>普通文件</a:t>
            </a:r>
            <a:endParaRPr lang="en-US" altLang="en-US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2.</a:t>
            </a:r>
            <a:r>
              <a:rPr altLang="en-US" dirty="0" smtClean="0">
                <a:solidFill>
                  <a:srgbClr val="00B050"/>
                </a:solidFill>
              </a:rPr>
              <a:t>绿色</a:t>
            </a:r>
            <a:r>
              <a:rPr lang="en-US" altLang="zh-CN" dirty="0" smtClean="0">
                <a:solidFill>
                  <a:srgbClr val="00B050"/>
                </a:solidFill>
              </a:rPr>
              <a:t>  </a:t>
            </a:r>
            <a:r>
              <a:rPr altLang="en-US" dirty="0" smtClean="0">
                <a:solidFill>
                  <a:srgbClr val="00B050"/>
                </a:solidFill>
              </a:rPr>
              <a:t>可执行文件</a:t>
            </a:r>
            <a:endParaRPr lang="en-US" alt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altLang="en-US" dirty="0" smtClean="0">
                <a:solidFill>
                  <a:srgbClr val="FF0000"/>
                </a:solidFill>
              </a:rPr>
              <a:t>红色  压缩文件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4.</a:t>
            </a:r>
            <a:r>
              <a:rPr altLang="en-US" dirty="0" smtClean="0">
                <a:solidFill>
                  <a:srgbClr val="0070C0"/>
                </a:solidFill>
              </a:rPr>
              <a:t>蓝色  目录文件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5.</a:t>
            </a:r>
            <a:r>
              <a:rPr altLang="en-US" dirty="0" smtClean="0">
                <a:solidFill>
                  <a:schemeClr val="bg2">
                    <a:lumMod val="75000"/>
                  </a:schemeClr>
                </a:solidFill>
              </a:rPr>
              <a:t>青色  链接文件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文件管理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ls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显示格式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1500180"/>
          <a:ext cx="792962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962"/>
                <a:gridCol w="792962"/>
                <a:gridCol w="792962"/>
                <a:gridCol w="792962"/>
                <a:gridCol w="792962"/>
                <a:gridCol w="792962"/>
                <a:gridCol w="792962"/>
                <a:gridCol w="792962"/>
                <a:gridCol w="792962"/>
                <a:gridCol w="7929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权限项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读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写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执行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读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写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执行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读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写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执行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宋体" pitchFamily="2" charset="-122"/>
                          <a:ea typeface="宋体" pitchFamily="2" charset="-122"/>
                        </a:rPr>
                        <a:t>字符表示</a:t>
                      </a:r>
                      <a:endParaRPr lang="zh-CN" altLang="en-US" sz="12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r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w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x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r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w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x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r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w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x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宋体" pitchFamily="2" charset="-122"/>
                          <a:ea typeface="宋体" pitchFamily="2" charset="-122"/>
                        </a:rPr>
                        <a:t>数字表示</a:t>
                      </a:r>
                      <a:endParaRPr lang="zh-CN" altLang="en-US" sz="12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4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2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1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4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2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1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4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2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ea typeface="DFKai-SB" pitchFamily="65" charset="-120"/>
                          <a:cs typeface="Courier New" pitchFamily="49" charset="0"/>
                        </a:rPr>
                        <a:t>1</a:t>
                      </a:r>
                      <a:endParaRPr lang="zh-CN" altLang="en-US" sz="1200" b="1" dirty="0">
                        <a:latin typeface="Courier New" pitchFamily="49" charset="0"/>
                        <a:ea typeface="DFKai-SB" pitchFamily="65" charset="-12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宋体" pitchFamily="2" charset="-122"/>
                          <a:ea typeface="宋体" pitchFamily="2" charset="-122"/>
                        </a:rPr>
                        <a:t>权限分配</a:t>
                      </a:r>
                      <a:endParaRPr lang="zh-CN" altLang="en-US" sz="12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文件所有者 </a:t>
                      </a:r>
                      <a:r>
                        <a:rPr lang="en-US" altLang="zh-CN" sz="1200" dirty="0" smtClean="0"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r>
                        <a:rPr lang="en-US" altLang="zh-CN" sz="1200" dirty="0" smtClean="0">
                          <a:latin typeface="宋体" pitchFamily="2" charset="-122"/>
                          <a:ea typeface="宋体" pitchFamily="2" charset="-122"/>
                        </a:rPr>
                        <a:t>ser)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文件所属组</a:t>
                      </a:r>
                      <a:r>
                        <a:rPr lang="en-US" altLang="zh-CN" sz="1200" dirty="0" smtClean="0"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g</a:t>
                      </a:r>
                      <a:r>
                        <a:rPr lang="en-US" altLang="zh-CN" sz="1200" dirty="0" smtClean="0">
                          <a:latin typeface="宋体" pitchFamily="2" charset="-122"/>
                          <a:ea typeface="宋体" pitchFamily="2" charset="-122"/>
                        </a:rPr>
                        <a:t>roup)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其他用户</a:t>
                      </a:r>
                      <a:r>
                        <a:rPr lang="en-US" altLang="zh-CN" sz="1200" dirty="0" smtClean="0"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  <a:r>
                        <a:rPr lang="en-US" altLang="zh-CN" sz="1200" dirty="0" smtClean="0">
                          <a:latin typeface="宋体" pitchFamily="2" charset="-122"/>
                          <a:ea typeface="宋体" pitchFamily="2" charset="-122"/>
                        </a:rPr>
                        <a:t>ther)</a:t>
                      </a:r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1" y="3786196"/>
          <a:ext cx="2571768" cy="9286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</a:tblGrid>
              <a:tr h="309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09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0956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CN" alt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00430" y="3786196"/>
            <a:ext cx="4493538" cy="93358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查看用户创建文件默认权限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800"/>
              </a:spcBef>
            </a:pP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umask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-S</a:t>
            </a: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910" y="3071816"/>
            <a:ext cx="5685013" cy="595153"/>
            <a:chOff x="642910" y="3071816"/>
            <a:chExt cx="5685013" cy="595153"/>
          </a:xfrm>
        </p:grpSpPr>
        <p:pic>
          <p:nvPicPr>
            <p:cNvPr id="6" name="图片 5" descr="2014-09-30 14-09-2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10" y="3071816"/>
              <a:ext cx="5517358" cy="167655"/>
            </a:xfrm>
            <a:prstGeom prst="rect">
              <a:avLst/>
            </a:prstGeom>
          </p:spPr>
        </p:pic>
        <p:pic>
          <p:nvPicPr>
            <p:cNvPr id="10" name="图片 9" descr="2014-10-02 14-22-3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10" y="3214692"/>
              <a:ext cx="5570703" cy="160034"/>
            </a:xfrm>
            <a:prstGeom prst="rect">
              <a:avLst/>
            </a:prstGeom>
          </p:spPr>
        </p:pic>
        <p:pic>
          <p:nvPicPr>
            <p:cNvPr id="12" name="图片 11" descr="2014-10-02 14-54-50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10" y="3357568"/>
              <a:ext cx="5685013" cy="167655"/>
            </a:xfrm>
            <a:prstGeom prst="rect">
              <a:avLst/>
            </a:prstGeom>
          </p:spPr>
        </p:pic>
        <p:pic>
          <p:nvPicPr>
            <p:cNvPr id="14" name="图片 13" descr="2014-10-02 15-11-4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10" y="3514556"/>
              <a:ext cx="4892464" cy="1524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ls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常见选项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748086" cy="3268624"/>
          </a:xfrm>
        </p:spPr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-a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显示所有文件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-d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只显示目录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-h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格式化文件大小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-l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以长格式显示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ls -</a:t>
            </a:r>
            <a:r>
              <a:rPr lang="en-US" altLang="zh-CN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lha</a:t>
            </a:r>
            <a:endParaRPr lang="en-US" altLang="en-US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4500562" y="1352549"/>
            <a:ext cx="4429156" cy="3268625"/>
          </a:xfrm>
        </p:spPr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-r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倒序排序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-S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按文件大小排序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  <a:cs typeface="Cordia New" pitchFamily="34" charset="-34"/>
              </a:rPr>
              <a:t>-t </a:t>
            </a:r>
            <a:r>
              <a:rPr altLang="en-US" dirty="0" smtClean="0">
                <a:latin typeface="楷体" pitchFamily="49" charset="-122"/>
                <a:ea typeface="楷体" pitchFamily="49" charset="-122"/>
                <a:cs typeface="Cordia New" pitchFamily="34" charset="-34"/>
              </a:rPr>
              <a:t>按时间排序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Cordia New" pitchFamily="34" charset="-34"/>
            </a:endParaRPr>
          </a:p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--color [=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always|never|auto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ls –</a:t>
            </a:r>
            <a:r>
              <a:rPr lang="en-US" altLang="zh-CN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lhtr</a:t>
            </a:r>
            <a:r>
              <a:rPr lang="en-US" altLang="zh-CN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–color=never</a:t>
            </a:r>
            <a:endParaRPr lang="zh-CN" alt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常用命令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cp /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mv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-r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递归拷贝目录下的文件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-f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文件存在时不提示直接覆盖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cp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一个文件时间可直接改名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-f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文件存在时不提示直接覆盖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如果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src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desc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为同一父目录时相当改名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endParaRPr altLang="en-US" dirty="0" smtClean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cp [opt] src1 src2 …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desc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mv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[opt] src1 src2 …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desc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常用命令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/ du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-h 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格式化文件大小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-l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只显示本地文件系统</a:t>
            </a:r>
            <a:endParaRPr lang="en-US" altLang="en-US" sz="2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-T 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显示文件系统类型</a:t>
            </a:r>
            <a:endParaRPr lang="en-US" altLang="en-US" sz="2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-P 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按 </a:t>
            </a:r>
            <a:r>
              <a:rPr lang="en-US" altLang="en-US" sz="2600" dirty="0" smtClean="0">
                <a:latin typeface="楷体" pitchFamily="49" charset="-122"/>
                <a:ea typeface="楷体" pitchFamily="49" charset="-122"/>
              </a:rPr>
              <a:t>POSIX 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格式显示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pt-BR" altLang="zh-CN" sz="2800" dirty="0" smtClean="0">
                <a:latin typeface="楷体" pitchFamily="49" charset="-122"/>
                <a:ea typeface="楷体" pitchFamily="49" charset="-122"/>
              </a:rPr>
              <a:t>-h </a:t>
            </a:r>
            <a:r>
              <a:rPr lang="pt-BR" altLang="en-US" sz="2800" dirty="0" smtClean="0">
                <a:latin typeface="楷体" pitchFamily="49" charset="-122"/>
                <a:ea typeface="楷体" pitchFamily="49" charset="-122"/>
              </a:rPr>
              <a:t>格式化文件大小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-c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计算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total</a:t>
            </a: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-s summarize</a:t>
            </a: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--max-depth=N</a:t>
            </a:r>
          </a:p>
          <a:p>
            <a:endParaRPr altLang="en-US" dirty="0" smtClean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df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[opt] [file]…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du [opt] [file]…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文件查找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locate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locate [opt] pattern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-b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只匹配名字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-c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只统计找到的个数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不区分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pattern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大小写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-r pattern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以正则方式匹配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文件查找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find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find [path] [expression]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amin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访问时间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access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cmin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文件属性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change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mmin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文件内容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modify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find . -name "*.log" -type f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find . -name "*.log" -type f -exec cp '{}' /data/ \;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find . -name "*.log" -size +204800 -type f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find . -name "*.log" -type f 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mtime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+30 -exec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fr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{} \;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目录创建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删除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-m MODE 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-p </a:t>
            </a:r>
            <a:br>
              <a:rPr lang="en-US" altLang="zh-CN" sz="20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如果父目录不存在，则自动建</a:t>
            </a:r>
            <a:r>
              <a:rPr lang="en-US" altLang="en-US" sz="20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000" dirty="0" smtClean="0">
                <a:latin typeface="楷体" pitchFamily="49" charset="-122"/>
                <a:ea typeface="楷体" pitchFamily="49" charset="-122"/>
              </a:rPr>
            </a:br>
            <a:endParaRPr lang="en-US" altLang="en-US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{} </a:t>
            </a: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同目录下创建多目录</a:t>
            </a:r>
            <a:r>
              <a:rPr lang="en-US" altLang="en-US" sz="20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0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mkdir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/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tmp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/{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test1,test2}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只能删除空目录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2200"/>
              </a:lnSpc>
              <a:spcBef>
                <a:spcPts val="2000"/>
              </a:spcBef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-p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连同父目录删除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rmdir -p a/b/c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rmdir a/b/c a/b a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mkdir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[opt]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目录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目录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 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rmdir [opt]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目录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目录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 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160267_111636143111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428742"/>
            <a:ext cx="5761480" cy="34771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文本相关命令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004" y="1428742"/>
            <a:ext cx="4111872" cy="2062103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如果一个文本文件，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有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10,000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行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, </a:t>
            </a:r>
            <a:br>
              <a:rPr lang="en-US" altLang="zh-CN" sz="32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截取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6000 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6100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行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有什么好办法？</a:t>
            </a:r>
            <a:endParaRPr lang="zh-CN" altLang="en-US" sz="32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线形标注 1(带边框和强调线) 14"/>
          <p:cNvSpPr/>
          <p:nvPr/>
        </p:nvSpPr>
        <p:spPr>
          <a:xfrm>
            <a:off x="5572132" y="2143122"/>
            <a:ext cx="3143272" cy="1000132"/>
          </a:xfrm>
          <a:prstGeom prst="accentBorderCallout1">
            <a:avLst>
              <a:gd name="adj1" fmla="val 18750"/>
              <a:gd name="adj2" fmla="val -8333"/>
              <a:gd name="adj3" fmla="val 54766"/>
              <a:gd name="adj4" fmla="val -26709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用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vi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打开，</a:t>
            </a:r>
            <a:br>
              <a:rPr lang="zh-CN" altLang="en-US" sz="2400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手工抓取需要的内容</a:t>
            </a:r>
          </a:p>
          <a:p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571472" y="3929072"/>
            <a:ext cx="8215370" cy="1071570"/>
          </a:xfrm>
          <a:prstGeom prst="wedgeRoundRectCallout">
            <a:avLst>
              <a:gd name="adj1" fmla="val -24991"/>
              <a:gd name="adj2" fmla="val -9730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参考命令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pt-BR" altLang="en-US" dirty="0" smtClean="0">
                <a:latin typeface="Courier New" pitchFamily="49" charset="0"/>
                <a:cs typeface="Courier New" pitchFamily="49" charset="0"/>
              </a:rPr>
              <a:t> 1. cat -n /etc/services | sed -n '401,500p'</a:t>
            </a:r>
            <a:br>
              <a:rPr lang="pt-BR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pt-BR" altLang="en-US" dirty="0" smtClean="0">
                <a:latin typeface="Courier New" pitchFamily="49" charset="0"/>
                <a:cs typeface="Courier New" pitchFamily="49" charset="0"/>
              </a:rPr>
              <a:t> 2. cat -n /etc/services | head -500 | tail -100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48000" y="515519"/>
            <a:ext cx="3096000" cy="584775"/>
            <a:chOff x="648000" y="515519"/>
            <a:chExt cx="3096000" cy="584775"/>
          </a:xfrm>
        </p:grpSpPr>
        <p:pic>
          <p:nvPicPr>
            <p:cNvPr id="3" name="Picture 4" descr="Cov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8000" y="551519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24000" y="515519"/>
              <a:ext cx="252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</a:pPr>
              <a:r>
                <a:rPr lang="en-US" altLang="zh-CN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Shell </a:t>
              </a:r>
              <a:r>
                <a:rPr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8000" y="1792965"/>
            <a:ext cx="3096000" cy="584775"/>
            <a:chOff x="648000" y="1792965"/>
            <a:chExt cx="3096000" cy="584775"/>
          </a:xfrm>
        </p:grpSpPr>
        <p:pic>
          <p:nvPicPr>
            <p:cNvPr id="7" name="Picture 4" descr="Cover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8000" y="1828965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24000" y="1792965"/>
              <a:ext cx="252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</a:pPr>
              <a:r>
                <a:rPr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文件 </a:t>
              </a:r>
              <a:r>
                <a:rPr lang="en-US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 </a:t>
              </a:r>
              <a:r>
                <a:rPr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8000" y="2991354"/>
            <a:ext cx="3096000" cy="612001"/>
            <a:chOff x="648000" y="2879999"/>
            <a:chExt cx="3096000" cy="612001"/>
          </a:xfrm>
        </p:grpSpPr>
        <p:pic>
          <p:nvPicPr>
            <p:cNvPr id="6" name="Picture 4" descr="Cover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8000" y="295200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24000" y="2879999"/>
              <a:ext cx="252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</a:pPr>
              <a:r>
                <a:rPr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 </a:t>
              </a:r>
              <a:r>
                <a:rPr lang="en-US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 </a:t>
              </a:r>
              <a:r>
                <a:rPr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86314" y="529132"/>
            <a:ext cx="3143272" cy="584775"/>
            <a:chOff x="4786314" y="529132"/>
            <a:chExt cx="3143272" cy="584775"/>
          </a:xfrm>
        </p:grpSpPr>
        <p:pic>
          <p:nvPicPr>
            <p:cNvPr id="9" name="Picture 4" descr="Cover"/>
            <p:cNvPicPr preferRelativeResize="0"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786314" y="551519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5409586" y="529132"/>
              <a:ext cx="252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</a:pPr>
              <a:r>
                <a:rPr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软件管理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6314" y="1806578"/>
            <a:ext cx="3143272" cy="584775"/>
            <a:chOff x="4786314" y="1806578"/>
            <a:chExt cx="3143272" cy="584775"/>
          </a:xfrm>
        </p:grpSpPr>
        <p:pic>
          <p:nvPicPr>
            <p:cNvPr id="8" name="Picture 4" descr="Cover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786314" y="1828965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5409586" y="1806578"/>
              <a:ext cx="252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</a:pPr>
              <a:r>
                <a:rPr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资源监视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86314" y="3004967"/>
            <a:ext cx="3143272" cy="584775"/>
            <a:chOff x="4786314" y="3004967"/>
            <a:chExt cx="3143272" cy="584775"/>
          </a:xfrm>
        </p:grpSpPr>
        <p:pic>
          <p:nvPicPr>
            <p:cNvPr id="5" name="Picture 4" descr="Cover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786314" y="3027354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5409586" y="3004967"/>
              <a:ext cx="252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</a:pPr>
              <a:r>
                <a:rPr lang="en-US" altLang="zh-CN" sz="3200" strike="sngStrike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Shell </a:t>
              </a:r>
              <a:r>
                <a:rPr altLang="en-US" sz="3200" strike="sngStrike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编程</a:t>
              </a:r>
              <a:endParaRPr lang="zh-CN" altLang="en-US" sz="3200" strike="sngStrike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文本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touch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touch [opt] file1 file2 …</a:t>
            </a: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新建空文件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修改已经存在文件的时间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-d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时间串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#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修改文件的创建时间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( touch -d '2014-10-03 20:20:20' welcom.sh )</a:t>
            </a:r>
            <a:br>
              <a:rPr lang="en-US" altLang="en-US" sz="28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8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-t [[CC]YY]</a:t>
            </a:r>
            <a:r>
              <a:rPr lang="en-US" altLang="en-US" sz="2400" dirty="0" err="1" smtClean="0">
                <a:latin typeface="楷体" pitchFamily="49" charset="-122"/>
                <a:ea typeface="楷体" pitchFamily="49" charset="-122"/>
              </a:rPr>
              <a:t>MMDDhhmm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[.</a:t>
            </a:r>
            <a:r>
              <a:rPr lang="en-US" altLang="en-US" sz="2400" dirty="0" err="1" smtClean="0">
                <a:latin typeface="楷体" pitchFamily="49" charset="-122"/>
                <a:ea typeface="楷体" pitchFamily="49" charset="-122"/>
              </a:rPr>
              <a:t>ss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]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#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修改文件的创建时间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8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( touch -t 201410032020.20 welcom.sh )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文本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cat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显示文件内容到标准输出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cat [opt] file1 file2 …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-n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显示行号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文本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grep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48092"/>
          </a:xfrm>
        </p:spPr>
        <p:txBody>
          <a:bodyPr>
            <a:normAutofit fontScale="62500" lnSpcReduction="20000"/>
          </a:bodyPr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在文件中查找匹配字符所在行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grep [opt] pattern file1 file2 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--color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高亮匹配的串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 -e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用正则方式去匹配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-</a:t>
            </a:r>
            <a:r>
              <a:rPr lang="en-US" altLang="en-US" sz="3200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忽略大小写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o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只输出匹配的信息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-v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显示非匹配的行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-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n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输出行号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-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h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不显示文件名</a:t>
            </a:r>
            <a:endParaRPr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( grep -n --color 'chuan' /etc/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passwd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文本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more / 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+n 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altLang="en-US" dirty="0" smtClean="0">
                <a:latin typeface="楷体" pitchFamily="49" charset="-122"/>
                <a:ea typeface="楷体" pitchFamily="49" charset="-122"/>
              </a:rPr>
              <a:t>从第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n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行开始显示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+n </a:t>
            </a:r>
            <a:br>
              <a:rPr lang="en-US" altLang="zh-CN" dirty="0" smtClean="0">
                <a:latin typeface="楷体" pitchFamily="49" charset="-122"/>
                <a:ea typeface="楷体" pitchFamily="49" charset="-122"/>
              </a:rPr>
            </a:br>
            <a:r>
              <a:rPr altLang="en-US" dirty="0" smtClean="0">
                <a:latin typeface="楷体" pitchFamily="49" charset="-122"/>
                <a:ea typeface="楷体" pitchFamily="49" charset="-122"/>
              </a:rPr>
              <a:t>从第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n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行开始显示</a:t>
            </a: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支持 ↑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/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↓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PgUp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/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PgDn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回看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more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[opt] file1 file2 …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less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[opt] file1 file2 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文本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head / tail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从文件头开始看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N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输出前 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N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行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8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不设置此参数，默认前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行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从文件尾开始看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-N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输出后 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N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行</a:t>
            </a:r>
            <a:endParaRPr lang="en-US" altLang="en-US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-f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文件有变化时</a:t>
            </a: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8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持续输出变化的内容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head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[opt] file1 file2 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tail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[opt] file1 file2 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权限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chmod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修改文件或目录的权限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chmod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ugoa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][+-][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rwx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]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文件或目录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chmod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MODE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文件或目录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-R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递归的方式修改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权限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chown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修改文件名目录的所有者或所有组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chown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[opt] [owner][:group]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文件或目录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-R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递归方式修改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归档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gzip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gunzip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分别为每一个文件生成压缩文件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不能保留原文件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不支持目录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-d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可直接解压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gz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的文件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解压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gz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的文件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与 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gzip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-d *.gz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功能一样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gzip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[opt] file1…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gunzip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[opt] file1…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归档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tar [opt] .</a:t>
            </a:r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tar.gz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[file1 … ]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748086" cy="179070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-c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生成压缩文件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-x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解压文件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-C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解压文件到指定的存在的目录中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4572000" y="1352549"/>
            <a:ext cx="4159101" cy="16478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-z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以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gzip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 方式压缩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-v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输出压缩过程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-f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指定压缩后的文件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-t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显示压缩文件中的文件</a:t>
            </a:r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71472" y="3286131"/>
            <a:ext cx="7810528" cy="128588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tar -</a:t>
            </a:r>
            <a:r>
              <a:rPr kumimoji="0" lang="en-US" altLang="zh-C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czvf</a:t>
            </a: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en-US" altLang="zh-C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test.tar.gz</a:t>
            </a:r>
            <a:r>
              <a:rPr kumimoji="0" lang="en-US" alt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aa.txt bb.txt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2900" dirty="0" smtClean="0">
                <a:latin typeface="楷体" pitchFamily="49" charset="-122"/>
                <a:ea typeface="楷体" pitchFamily="49" charset="-122"/>
              </a:rPr>
              <a:t>tar -</a:t>
            </a:r>
            <a:r>
              <a:rPr lang="en-US" altLang="zh-CN" sz="2900" dirty="0" err="1" smtClean="0">
                <a:latin typeface="楷体" pitchFamily="49" charset="-122"/>
                <a:ea typeface="楷体" pitchFamily="49" charset="-122"/>
              </a:rPr>
              <a:t>xzvf</a:t>
            </a:r>
            <a:r>
              <a:rPr lang="en-US" altLang="zh-CN" sz="29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900" dirty="0" err="1" smtClean="0">
                <a:latin typeface="楷体" pitchFamily="49" charset="-122"/>
                <a:ea typeface="楷体" pitchFamily="49" charset="-122"/>
              </a:rPr>
              <a:t>test.tar.gz</a:t>
            </a:r>
            <a:r>
              <a:rPr lang="en-US" altLang="zh-CN" sz="2900" dirty="0" smtClean="0">
                <a:latin typeface="楷体" pitchFamily="49" charset="-122"/>
                <a:ea typeface="楷体" pitchFamily="49" charset="-122"/>
              </a:rPr>
              <a:t> [-C /</a:t>
            </a:r>
            <a:r>
              <a:rPr lang="en-US" altLang="zh-CN" sz="2900" dirty="0" err="1" smtClean="0">
                <a:latin typeface="楷体" pitchFamily="49" charset="-122"/>
                <a:ea typeface="楷体" pitchFamily="49" charset="-122"/>
              </a:rPr>
              <a:t>tmp</a:t>
            </a:r>
            <a:r>
              <a:rPr lang="en-US" altLang="zh-CN" sz="2900" dirty="0" smtClean="0">
                <a:latin typeface="楷体" pitchFamily="49" charset="-122"/>
                <a:ea typeface="楷体" pitchFamily="49" charset="-122"/>
              </a:rPr>
              <a:t>]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2900" dirty="0" smtClean="0">
                <a:latin typeface="楷体" pitchFamily="49" charset="-122"/>
                <a:ea typeface="楷体" pitchFamily="49" charset="-122"/>
              </a:rPr>
              <a:t>tar -</a:t>
            </a:r>
            <a:r>
              <a:rPr lang="en-US" altLang="zh-CN" sz="2900" dirty="0" err="1" smtClean="0">
                <a:latin typeface="楷体" pitchFamily="49" charset="-122"/>
                <a:ea typeface="楷体" pitchFamily="49" charset="-122"/>
              </a:rPr>
              <a:t>tvf</a:t>
            </a:r>
            <a:r>
              <a:rPr lang="en-US" altLang="zh-CN" sz="29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900" dirty="0" err="1" smtClean="0">
                <a:latin typeface="楷体" pitchFamily="49" charset="-122"/>
                <a:ea typeface="楷体" pitchFamily="49" charset="-122"/>
              </a:rPr>
              <a:t>test.tar.gz</a:t>
            </a:r>
            <a:r>
              <a:rPr lang="en-US" altLang="zh-CN" sz="2900" dirty="0" smtClean="0">
                <a:latin typeface="楷体" pitchFamily="49" charset="-122"/>
                <a:ea typeface="楷体" pitchFamily="49" charset="-122"/>
              </a:rPr>
              <a:t> </a:t>
            </a:r>
            <a:endParaRPr kumimoji="0" lang="zh-CN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用户管理常用命令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371600" y="2057400"/>
            <a:ext cx="7123113" cy="2800366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sng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  <a:cs typeface="+mn-cs"/>
              </a:rPr>
              <a:t>useradd</a:t>
            </a:r>
            <a:endParaRPr kumimoji="0" lang="en-US" altLang="zh-CN" sz="2800" b="0" i="0" u="none" strike="sng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itchFamily="34" charset="-122"/>
              <a:ea typeface="Microsoft YaHei UI" pitchFamily="34" charset="-122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  <a:cs typeface="+mn-cs"/>
              </a:rPr>
              <a:t>passwd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itchFamily="34" charset="-122"/>
              <a:ea typeface="Microsoft YaHei UI" pitchFamily="34" charset="-122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lang="en-US" altLang="en-US" sz="2800" strike="sngStrike" dirty="0" err="1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usermod</a:t>
            </a:r>
            <a:endParaRPr lang="en-US" altLang="en-US" sz="2800" strike="sngStrike" dirty="0" smtClean="0">
              <a:solidFill>
                <a:schemeClr val="tx2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altLang="en-US" sz="2800" b="0" i="0" u="non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  <a:cs typeface="+mn-cs"/>
              </a:rPr>
              <a:t>chage</a:t>
            </a:r>
          </a:p>
        </p:txBody>
      </p:sp>
      <p:pic>
        <p:nvPicPr>
          <p:cNvPr id="5" name="图片 4" descr="Cen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6"/>
            <a:ext cx="548688" cy="54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SHELL 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基础</a:t>
            </a:r>
            <a:endParaRPr lang="zh-CN" altLang="en-US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280036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Unix 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起源</a:t>
            </a:r>
            <a:endParaRPr lang="en-US" altLang="en-US" dirty="0" smtClean="0">
              <a:latin typeface="Microsoft YaHei UI" pitchFamily="34" charset="-122"/>
              <a:ea typeface="Microsoft YaHei UI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Bash 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分类</a:t>
            </a:r>
            <a:endParaRPr lang="en-US" altLang="en-US" dirty="0" smtClean="0">
              <a:latin typeface="Microsoft YaHei UI" pitchFamily="34" charset="-122"/>
              <a:ea typeface="Microsoft YaHei UI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命令格式</a:t>
            </a:r>
            <a:endParaRPr lang="en-US" altLang="en-US" dirty="0" smtClean="0">
              <a:latin typeface="Microsoft YaHei UI" pitchFamily="34" charset="-122"/>
              <a:ea typeface="Microsoft YaHei UI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命令帮助</a:t>
            </a:r>
            <a:endParaRPr lang="zh-CN" altLang="en-US" dirty="0">
              <a:latin typeface="Microsoft YaHei UI" pitchFamily="34" charset="-122"/>
              <a:ea typeface="Microsoft YaHei UI" pitchFamily="34" charset="-122"/>
            </a:endParaRPr>
          </a:p>
        </p:txBody>
      </p:sp>
      <p:pic>
        <p:nvPicPr>
          <p:cNvPr id="5" name="图片 4" descr="Cen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6"/>
            <a:ext cx="548688" cy="54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修改密码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passwd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45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非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root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用户，只能修改自己的密码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5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是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root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用户，可以修改任意用户密码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5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passwd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[opt] 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用户登录名</a:t>
            </a:r>
            <a:endParaRPr lang="en-US" altLang="en-US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5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我们可以用 </a:t>
            </a:r>
            <a:r>
              <a:rPr lang="en-US" altLang="en-US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passwd</a:t>
            </a:r>
            <a:r>
              <a:rPr lang="en-US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–help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看一下，几乎所有选项都写的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(root only)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密码过期管理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chage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chage [opt]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用户登录名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-l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显示用户密码有效期信息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700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本来是可以修改过期时间，密码修改间隔天数等信息，非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root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用户，只能使用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–l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查看用户信息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id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显示用户的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id/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gid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/groups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id [opt] 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用户登录名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-u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只显示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UID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-g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只显示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GID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-G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只显示 附加组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ID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切换用户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su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su [opt] [-]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用户登录名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几乎没有可用选项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如果传了则应用当前的环境变量信息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whoami / w / who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whoami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- print effective user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w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-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whow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who is logged on and what they are doing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who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- show who is logged on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软件管理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371600" y="2057400"/>
            <a:ext cx="7123113" cy="280036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rpm (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RedHat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Package Manager)</a:t>
            </a:r>
          </a:p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r>
              <a:rPr lang="en-US" altLang="en-US" sz="28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yum (</a:t>
            </a:r>
            <a:r>
              <a:rPr lang="en-US" altLang="en-US" sz="2800" dirty="0" err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Yellowdog</a:t>
            </a:r>
            <a:r>
              <a:rPr lang="en-US" altLang="en-US" sz="28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Updater Modified)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 descr="Cen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6"/>
            <a:ext cx="548688" cy="54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软件管理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再回忆下包命令规则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httpd-2.2.15-29.el6.centos.x86_64.rpm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rpm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依赖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altLang="en-US" dirty="0" smtClean="0">
                <a:latin typeface="楷体" pitchFamily="49" charset="-122"/>
                <a:ea typeface="楷体" pitchFamily="49" charset="-122"/>
              </a:rPr>
              <a:t>树形依赖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a-&gt;b-&gt;c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altLang="en-US" dirty="0" smtClean="0">
                <a:latin typeface="楷体" pitchFamily="49" charset="-122"/>
                <a:ea typeface="楷体" pitchFamily="49" charset="-122"/>
              </a:rPr>
              <a:t>坏形依赖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a-&gt;b-&gt;c-&gt;a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altLang="en-US" dirty="0" smtClean="0">
                <a:latin typeface="楷体" pitchFamily="49" charset="-122"/>
                <a:ea typeface="楷体" pitchFamily="49" charset="-122"/>
              </a:rPr>
              <a:t>模块依赖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某个包中的一个文件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软件管理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857369"/>
            <a:ext cx="3248020" cy="276380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安装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-h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"#"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显示进度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-v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显示安装过程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-U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升级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-F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升级已安装包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-e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卸载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4000496" y="1857370"/>
            <a:ext cx="5000660" cy="2763804"/>
          </a:xfrm>
        </p:spPr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qa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查询已装软件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qi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查询已装软件信息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ql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查询已装软件文件列表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qf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查看已装软件在哪个包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qR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查安装软件的依赖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42910" y="1357304"/>
            <a:ext cx="8072494" cy="57150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rpm [opt] rpmfile1 rpmfile2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软件管理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yum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790950"/>
          </a:xfrm>
        </p:spPr>
        <p:txBody>
          <a:bodyPr>
            <a:normAutofit/>
          </a:bodyPr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配置源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/etc/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yum.repos.d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xxx.repo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30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配置文件格式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: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[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名字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]</a:t>
            </a:r>
            <a:br>
              <a:rPr lang="en-US" altLang="zh-CN" sz="24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name=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简介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4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400" dirty="0" err="1" smtClean="0">
                <a:latin typeface="楷体" pitchFamily="49" charset="-122"/>
                <a:ea typeface="楷体" pitchFamily="49" charset="-122"/>
              </a:rPr>
              <a:t>baseurl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=URL</a:t>
            </a:r>
            <a:br>
              <a:rPr lang="en-US" altLang="en-US" sz="24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400" dirty="0" err="1" smtClean="0">
                <a:latin typeface="楷体" pitchFamily="49" charset="-122"/>
                <a:ea typeface="楷体" pitchFamily="49" charset="-122"/>
              </a:rPr>
              <a:t>gpgcheck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=0|1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是否检查签名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4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enabled=0|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是否启用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4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2400" dirty="0" err="1" smtClean="0">
                <a:latin typeface="楷体" pitchFamily="49" charset="-122"/>
                <a:ea typeface="楷体" pitchFamily="49" charset="-122"/>
              </a:rPr>
              <a:t>gpgkey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签名文件地址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endParaRPr altLang="en-US" dirty="0" smtClean="0">
              <a:latin typeface="楷体" pitchFamily="49" charset="-122"/>
              <a:ea typeface="楷体" pitchFamily="49" charset="-122"/>
            </a:endParaRPr>
          </a:p>
          <a:p>
            <a:endParaRPr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软件管理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yum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857369"/>
            <a:ext cx="3248020" cy="276380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-y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对所有问题都回答成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Yes</a:t>
            </a:r>
          </a:p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yum clean all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4000496" y="1857370"/>
            <a:ext cx="5000660" cy="27638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yum list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yum search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包名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yum info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包名   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yum install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包名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yum remove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包名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yum update 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[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包名</a:t>
            </a:r>
            <a:r>
              <a:rPr lang="en-US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42910" y="1357304"/>
            <a:ext cx="8072494" cy="57150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yum [opt]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命令 软件名 软件名 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…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UNIX 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起源</a:t>
            </a:r>
            <a:endParaRPr lang="zh-CN" altLang="en-US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AT&amp;T</a:t>
            </a:r>
          </a:p>
          <a:p>
            <a:pPr>
              <a:lnSpc>
                <a:spcPct val="150000"/>
              </a:lnSpc>
            </a:pP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Ken.Thompson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加州大学的伯克利分校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en-US" dirty="0" smtClean="0"/>
          </a:p>
        </p:txBody>
      </p:sp>
      <p:pic>
        <p:nvPicPr>
          <p:cNvPr id="6" name="图片 5" descr="cf1b9d16fdfaaf515db3554e8d5494eef11f7a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785800"/>
            <a:ext cx="1546860" cy="214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软件管理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源码包安装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tar –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xzvf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*.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tar.gz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./configure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make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make install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资源监视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371600" y="2057400"/>
            <a:ext cx="7123113" cy="2800366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/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r>
              <a:rPr lang="en-US" altLang="zh-CN" sz="2800" dirty="0" err="1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ps</a:t>
            </a:r>
            <a:endParaRPr lang="en-US" altLang="zh-CN" sz="2800" dirty="0" smtClean="0">
              <a:solidFill>
                <a:schemeClr val="tx2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r>
              <a:rPr lang="en-US" altLang="en-US" sz="2800" dirty="0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top</a:t>
            </a:r>
          </a:p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  <a:cs typeface="+mn-cs"/>
              </a:rPr>
              <a:t>free</a:t>
            </a:r>
          </a:p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r>
              <a:rPr lang="en-US" altLang="en-US" sz="2800" dirty="0" err="1" smtClean="0">
                <a:solidFill>
                  <a:schemeClr val="tx2"/>
                </a:solidFill>
                <a:latin typeface="Microsoft YaHei UI" pitchFamily="34" charset="-122"/>
                <a:ea typeface="Microsoft YaHei UI" pitchFamily="34" charset="-122"/>
              </a:rPr>
              <a:t>vmstat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itchFamily="34" charset="-122"/>
              <a:ea typeface="Microsoft YaHei UI" pitchFamily="34" charset="-122"/>
              <a:cs typeface="+mn-cs"/>
            </a:endParaRPr>
          </a:p>
        </p:txBody>
      </p:sp>
      <p:pic>
        <p:nvPicPr>
          <p:cNvPr id="5" name="图片 4" descr="Cen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6"/>
            <a:ext cx="548688" cy="54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资源监视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ps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[opt]</a:t>
            </a: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aux</a:t>
            </a: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-e all processes</a:t>
            </a:r>
          </a:p>
          <a:p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-f full</a:t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--Group --User --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pid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 --cols --</a:t>
            </a:r>
            <a:r>
              <a:rPr lang="en-US" altLang="en-US" dirty="0" err="1" smtClean="0">
                <a:latin typeface="楷体" pitchFamily="49" charset="-122"/>
                <a:ea typeface="楷体" pitchFamily="49" charset="-122"/>
              </a:rPr>
              <a:t>ppid</a:t>
            </a:r>
            <a:endParaRPr altLang="en-US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 descr="2014-10-05 08-53-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000510"/>
            <a:ext cx="6599492" cy="86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资源监视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top [opt]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-d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刷新时间间隔 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默认为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秒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-u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用户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-p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进程号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只显示运行进程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-H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show all threads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4556303" y="1352549"/>
            <a:ext cx="4373415" cy="3268625"/>
          </a:xfrm>
        </p:spPr>
        <p:txBody>
          <a:bodyPr>
            <a:normAutofit/>
          </a:bodyPr>
          <a:lstStyle/>
          <a:p>
            <a:r>
              <a:rPr altLang="en-US" b="1" dirty="0" smtClean="0">
                <a:latin typeface="楷体" pitchFamily="49" charset="-122"/>
                <a:ea typeface="楷体" pitchFamily="49" charset="-122"/>
              </a:rPr>
              <a:t>进入到 </a:t>
            </a:r>
            <a:r>
              <a:rPr lang="en-US" altLang="en-US" b="1" dirty="0" smtClean="0">
                <a:latin typeface="楷体" pitchFamily="49" charset="-122"/>
                <a:ea typeface="楷体" pitchFamily="49" charset="-122"/>
              </a:rPr>
              <a:t>top </a:t>
            </a:r>
            <a:r>
              <a:rPr altLang="en-US" b="1" dirty="0" smtClean="0">
                <a:latin typeface="楷体" pitchFamily="49" charset="-122"/>
                <a:ea typeface="楷体" pitchFamily="49" charset="-122"/>
              </a:rPr>
              <a:t>后的交互</a:t>
            </a:r>
            <a:endParaRPr lang="en-US" altLang="en-US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? / h 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显示帮助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     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按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CPU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使用率排序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M     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按内存 使用率排序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N     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按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PID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排序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q     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退出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资源监视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2014-10-05 10-34-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4" y="1428742"/>
            <a:ext cx="6591872" cy="1409822"/>
          </a:xfrm>
          <a:prstGeom prst="rect">
            <a:avLst/>
          </a:prstGeom>
        </p:spPr>
      </p:pic>
      <p:pic>
        <p:nvPicPr>
          <p:cNvPr id="6" name="内容占位符 5" descr="top.png"/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23334" y="3398432"/>
            <a:ext cx="6584251" cy="1173582"/>
          </a:xfrm>
        </p:spPr>
      </p:pic>
      <p:sp>
        <p:nvSpPr>
          <p:cNvPr id="7" name="TextBox 6"/>
          <p:cNvSpPr txBox="1"/>
          <p:nvPr/>
        </p:nvSpPr>
        <p:spPr>
          <a:xfrm>
            <a:off x="558728" y="2928940"/>
            <a:ext cx="687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altLang="zh-CN" sz="2400" b="1" kern="1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TECAPP355P - Xeon - E5-2670 @ 2.60GHz x 32</a:t>
            </a:r>
            <a:endParaRPr lang="zh-CN" altLang="en-US" sz="3200" b="1" kern="10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图片 8" descr="to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10" y="3357568"/>
            <a:ext cx="7073244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终止进程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kill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kill -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信号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pid1 pid2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pidN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…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-1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让程立刻关闭，重读取配置文件后重启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-2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程序终止信号，相当于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ctrl + c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-9 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强制结束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-15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正常结束，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kill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的默认信号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资源监视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free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free [-b|-k|-m|-g] [-l] [-o] [-t] [-s delay] [-c count]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-b,-k,-m,-g show output in bytes, KB, MB, or GB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-l show detailed low and high memory statistics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-o use old format (no -/+buffers/cache line)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-t display total for RAM + swap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-s update every [delay] seconds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-c update [count] times</a:t>
            </a:r>
          </a:p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1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free -</a:t>
            </a:r>
            <a:r>
              <a:rPr lang="en-US" altLang="zh-CN" sz="31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gt</a:t>
            </a:r>
            <a:endParaRPr lang="zh-CN" altLang="en-US" sz="31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资源监视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vmstat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vmstat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刷新系统间隔时间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刷新次数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]</a:t>
            </a: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 descr="2014-10-05 10-54-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000246"/>
            <a:ext cx="6942422" cy="701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7663" y="423863"/>
          <a:ext cx="8274050" cy="4105275"/>
        </p:xfrm>
        <a:graphic>
          <a:graphicData uri="http://schemas.openxmlformats.org/presentationml/2006/ole">
            <p:oleObj spid="_x0000_s1026" name="工作表" r:id="rId3" imgW="8031409" imgH="3962574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资源监视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lsof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[opt]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-c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str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只显示以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str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开头的进程打开的文件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-u user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只显示指定用户的进程打开的文件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-p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pid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只显示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pid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打开的文件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Linux 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起源</a:t>
            </a:r>
            <a:endParaRPr lang="zh-CN" altLang="en-US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楷体" pitchFamily="49" charset="-122"/>
                <a:ea typeface="楷体" pitchFamily="49" charset="-122"/>
              </a:rPr>
              <a:t>1991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年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10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月</a:t>
            </a:r>
            <a:endParaRPr 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dirty="0" err="1" smtClean="0">
                <a:latin typeface="楷体" pitchFamily="49" charset="-122"/>
                <a:ea typeface="楷体" pitchFamily="49" charset="-122"/>
              </a:rPr>
              <a:t>Linus</a:t>
            </a:r>
            <a:r>
              <a:rPr 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dirty="0" err="1" smtClean="0">
                <a:latin typeface="楷体" pitchFamily="49" charset="-122"/>
                <a:ea typeface="楷体" pitchFamily="49" charset="-122"/>
              </a:rPr>
              <a:t>Torvalds</a:t>
            </a:r>
            <a:endParaRPr lang="en-US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en-US" dirty="0" smtClean="0"/>
          </a:p>
        </p:txBody>
      </p:sp>
      <p:pic>
        <p:nvPicPr>
          <p:cNvPr id="7" name="图片 6" descr="330px-Linus_Torvald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714362"/>
            <a:ext cx="2248732" cy="344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其它命令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371600" y="2057400"/>
            <a:ext cx="7123113" cy="280036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r>
              <a:rPr lang="en-US" altLang="zh-CN" sz="3200" dirty="0" err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crontab</a:t>
            </a:r>
            <a:r>
              <a:rPr lang="en-US" altLang="zh-CN" sz="32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ifconfig</a:t>
            </a:r>
            <a:endParaRPr lang="en-US" altLang="en-US" sz="3200" dirty="0" smtClean="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r>
              <a:rPr kumimoji="0" lang="en-US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hostname</a:t>
            </a:r>
            <a:endParaRPr kumimoji="0" lang="en-US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20040" lvl="0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u"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itchFamily="34" charset="-122"/>
              <a:ea typeface="Microsoft YaHei UI" pitchFamily="34" charset="-122"/>
              <a:cs typeface="+mn-cs"/>
            </a:endParaRPr>
          </a:p>
        </p:txBody>
      </p:sp>
      <p:pic>
        <p:nvPicPr>
          <p:cNvPr id="5" name="图片 4" descr="Cen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6"/>
            <a:ext cx="548688" cy="54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4400" dirty="0" smtClean="0">
                <a:latin typeface="Microsoft YaHei UI" pitchFamily="34" charset="-122"/>
                <a:ea typeface="Microsoft YaHei UI" pitchFamily="34" charset="-122"/>
              </a:rPr>
              <a:t>定时任务 </a:t>
            </a:r>
            <a:r>
              <a:rPr lang="en-US" altLang="en-US" sz="4400" dirty="0" smtClean="0">
                <a:latin typeface="Microsoft YaHei UI" pitchFamily="34" charset="-122"/>
                <a:ea typeface="Microsoft YaHei UI" pitchFamily="34" charset="-122"/>
              </a:rPr>
              <a:t>- </a:t>
            </a:r>
            <a:r>
              <a:rPr lang="en-US" altLang="zh-CN" sz="4400" dirty="0" err="1" smtClean="0">
                <a:latin typeface="Microsoft YaHei UI" pitchFamily="34" charset="-122"/>
                <a:ea typeface="Microsoft YaHei UI" pitchFamily="34" charset="-122"/>
              </a:rPr>
              <a:t>crontab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zh-CN" dirty="0" smtClean="0">
                <a:latin typeface="楷体" pitchFamily="49" charset="-122"/>
                <a:ea typeface="楷体" pitchFamily="49" charset="-122"/>
              </a:rPr>
              <a:t>crontab [-u user] [ -e | -l | -r ]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-e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编辑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-l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查询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-r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删除当前用户的所有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crontab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任务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格式 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* * * * *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 smtClean="0">
                <a:latin typeface="楷体" pitchFamily="49" charset="-122"/>
                <a:ea typeface="楷体" pitchFamily="49" charset="-122"/>
              </a:rPr>
              <a:t>st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*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分  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0-59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 smtClean="0">
                <a:latin typeface="楷体" pitchFamily="49" charset="-122"/>
                <a:ea typeface="楷体" pitchFamily="49" charset="-122"/>
              </a:rPr>
              <a:t>nd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*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时   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0-23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aseline="30000" dirty="0" smtClean="0">
                <a:latin typeface="楷体" pitchFamily="49" charset="-122"/>
                <a:ea typeface="楷体" pitchFamily="49" charset="-122"/>
              </a:rPr>
              <a:t>rd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*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天   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1-31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baseline="30000" dirty="0" smtClean="0">
                <a:latin typeface="楷体" pitchFamily="49" charset="-122"/>
                <a:ea typeface="楷体" pitchFamily="49" charset="-122"/>
              </a:rPr>
              <a:t>th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*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月   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1-12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baseline="30000" dirty="0" smtClean="0">
                <a:latin typeface="楷体" pitchFamily="49" charset="-122"/>
                <a:ea typeface="楷体" pitchFamily="49" charset="-122"/>
              </a:rPr>
              <a:t>th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* 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星期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0-7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4400" dirty="0" smtClean="0">
                <a:latin typeface="Microsoft YaHei UI" pitchFamily="34" charset="-122"/>
                <a:ea typeface="Microsoft YaHei UI" pitchFamily="34" charset="-122"/>
              </a:rPr>
              <a:t>定时任务 </a:t>
            </a:r>
            <a:r>
              <a:rPr lang="en-US" altLang="en-US" sz="4400" dirty="0" smtClean="0">
                <a:latin typeface="Microsoft YaHei UI" pitchFamily="34" charset="-122"/>
                <a:ea typeface="Microsoft YaHei UI" pitchFamily="34" charset="-122"/>
              </a:rPr>
              <a:t>- </a:t>
            </a:r>
            <a:r>
              <a:rPr lang="en-US" altLang="zh-CN" sz="4400" dirty="0" err="1" smtClean="0">
                <a:latin typeface="Microsoft YaHei UI" pitchFamily="34" charset="-122"/>
                <a:ea typeface="Microsoft YaHei UI" pitchFamily="34" charset="-122"/>
              </a:rPr>
              <a:t>crontab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,   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代表不连续的时间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如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0 8,10,12 * * * </a:t>
            </a:r>
            <a:br>
              <a:rPr lang="en-US" altLang="zh-CN" sz="20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表示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8,10,12 </a:t>
            </a: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点整运行，一共运行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次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   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代表不连续的时间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如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0 1-10 * * *</a:t>
            </a:r>
            <a:br>
              <a:rPr lang="en-US" altLang="zh-CN" sz="20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表示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1,2,3..10 </a:t>
            </a:r>
            <a:r>
              <a:rPr altLang="en-US" sz="2000" dirty="0" smtClean="0">
                <a:latin typeface="楷体" pitchFamily="49" charset="-122"/>
                <a:ea typeface="楷体" pitchFamily="49" charset="-122"/>
              </a:rPr>
              <a:t>点运行</a:t>
            </a:r>
            <a:endParaRPr lang="en-US" altLang="en-US" sz="20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1500"/>
              </a:spcBef>
              <a:spcAft>
                <a:spcPts val="70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*/n </a:t>
            </a:r>
            <a:r>
              <a:rPr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代表每隔多久运行一次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100" dirty="0" smtClean="0">
                <a:latin typeface="楷体" pitchFamily="49" charset="-122"/>
                <a:ea typeface="楷体" pitchFamily="49" charset="-122"/>
              </a:rPr>
              <a:t>如 *</a:t>
            </a:r>
            <a:r>
              <a:rPr lang="en-US" altLang="zh-CN" sz="2100" dirty="0" smtClean="0">
                <a:latin typeface="楷体" pitchFamily="49" charset="-122"/>
                <a:ea typeface="楷体" pitchFamily="49" charset="-122"/>
              </a:rPr>
              <a:t>/10 1-10 * * 6,7</a:t>
            </a:r>
            <a:br>
              <a:rPr lang="en-US" altLang="zh-CN" sz="21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100" dirty="0" smtClean="0">
                <a:latin typeface="楷体" pitchFamily="49" charset="-122"/>
                <a:ea typeface="楷体" pitchFamily="49" charset="-122"/>
              </a:rPr>
              <a:t>表示 星期</a:t>
            </a:r>
            <a:r>
              <a:rPr lang="en-US" altLang="en-US" sz="2100" dirty="0" smtClean="0">
                <a:latin typeface="楷体" pitchFamily="49" charset="-122"/>
                <a:ea typeface="楷体" pitchFamily="49" charset="-122"/>
              </a:rPr>
              <a:t>6,7</a:t>
            </a:r>
            <a:r>
              <a:rPr altLang="en-US" sz="21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en-US" sz="2100" dirty="0" smtClean="0">
                <a:latin typeface="楷体" pitchFamily="49" charset="-122"/>
                <a:ea typeface="楷体" pitchFamily="49" charset="-122"/>
              </a:rPr>
              <a:t>1-10</a:t>
            </a:r>
            <a:r>
              <a:rPr altLang="en-US" sz="2100" dirty="0" smtClean="0">
                <a:latin typeface="楷体" pitchFamily="49" charset="-122"/>
                <a:ea typeface="楷体" pitchFamily="49" charset="-122"/>
              </a:rPr>
              <a:t>点每 </a:t>
            </a:r>
            <a:r>
              <a:rPr lang="en-US" altLang="en-US" sz="2100" dirty="0" smtClean="0">
                <a:latin typeface="楷体" pitchFamily="49" charset="-122"/>
                <a:ea typeface="楷体" pitchFamily="49" charset="-122"/>
              </a:rPr>
              <a:t>10 </a:t>
            </a:r>
            <a:r>
              <a:rPr altLang="en-US" sz="2100" dirty="0" smtClean="0">
                <a:latin typeface="楷体" pitchFamily="49" charset="-122"/>
                <a:ea typeface="楷体" pitchFamily="49" charset="-122"/>
              </a:rPr>
              <a:t>分钟运行一次</a:t>
            </a:r>
            <a:endParaRPr lang="zh-CN" altLang="en-US" sz="21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866" y="1964455"/>
            <a:ext cx="4500594" cy="338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altLang="en-US" sz="1600" dirty="0" smtClean="0">
                <a:solidFill>
                  <a:srgbClr val="00B0F0"/>
                </a:solidFill>
                <a:latin typeface="华文中宋" pitchFamily="2" charset="-122"/>
                <a:ea typeface="华文中宋" pitchFamily="2" charset="-122"/>
              </a:rPr>
              <a:t>刮开查看答案 ■■■■■■■■■■■■</a:t>
            </a:r>
            <a:endParaRPr lang="zh-CN" altLang="en-US" sz="1600" dirty="0" smtClean="0">
              <a:solidFill>
                <a:srgbClr val="00B0F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5866" y="3066312"/>
            <a:ext cx="4500594" cy="338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altLang="en-US" sz="1600" dirty="0" smtClean="0">
                <a:solidFill>
                  <a:srgbClr val="00B0F0"/>
                </a:solidFill>
                <a:latin typeface="华文中宋" pitchFamily="2" charset="-122"/>
                <a:ea typeface="华文中宋" pitchFamily="2" charset="-122"/>
              </a:rPr>
              <a:t>刮开查看答案 ■■■■■■■■■■■■</a:t>
            </a:r>
            <a:endParaRPr lang="zh-CN" altLang="en-US" sz="1600" dirty="0" smtClean="0">
              <a:solidFill>
                <a:srgbClr val="00B0F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5866" y="4249226"/>
            <a:ext cx="4627704" cy="338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altLang="en-US" sz="1600" dirty="0" smtClean="0">
                <a:solidFill>
                  <a:srgbClr val="00B0F0"/>
                </a:solidFill>
                <a:latin typeface="华文中宋" pitchFamily="2" charset="-122"/>
                <a:ea typeface="华文中宋" pitchFamily="2" charset="-122"/>
              </a:rPr>
              <a:t>刮开查看答案 ■■■■■■■■■■■■</a:t>
            </a:r>
            <a:endParaRPr lang="zh-CN" altLang="en-US" sz="1600" dirty="0" smtClean="0">
              <a:solidFill>
                <a:srgbClr val="00B0F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6" dur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4400" dirty="0" smtClean="0">
                <a:latin typeface="Microsoft YaHei UI" pitchFamily="34" charset="-122"/>
                <a:ea typeface="Microsoft YaHei UI" pitchFamily="34" charset="-122"/>
              </a:rPr>
              <a:t>后台任务 </a:t>
            </a:r>
            <a:r>
              <a:rPr lang="en-US" altLang="en-US" sz="4400" dirty="0" smtClean="0">
                <a:latin typeface="Microsoft YaHei UI" pitchFamily="34" charset="-122"/>
                <a:ea typeface="Microsoft YaHei UI" pitchFamily="34" charset="-122"/>
              </a:rPr>
              <a:t>- </a:t>
            </a:r>
            <a:r>
              <a:rPr lang="en-US" altLang="zh-CN" sz="4400" dirty="0" smtClean="0">
                <a:latin typeface="Microsoft YaHei UI" pitchFamily="34" charset="-122"/>
                <a:ea typeface="Microsoft YaHei UI" pitchFamily="34" charset="-122"/>
              </a:rPr>
              <a:t>jobs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76654"/>
          </a:xfrm>
        </p:spPr>
        <p:txBody>
          <a:bodyPr>
            <a:normAutofit/>
          </a:bodyPr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查看后台运行任务</a:t>
            </a: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前台任务放到后台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ctrl + z</a:t>
            </a:r>
          </a:p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前台任务结束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ctrl + c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后台任务恢复到前台</a:t>
            </a:r>
            <a:br>
              <a:rPr altLang="en-US" sz="32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en-US" sz="3200" dirty="0" err="1" smtClean="0">
                <a:latin typeface="楷体" pitchFamily="49" charset="-122"/>
                <a:ea typeface="楷体" pitchFamily="49" charset="-122"/>
              </a:rPr>
              <a:t>fg</a:t>
            </a:r>
            <a:r>
              <a:rPr lang="en-US" altLang="en-US" sz="3200" dirty="0" smtClean="0">
                <a:latin typeface="楷体" pitchFamily="49" charset="-122"/>
                <a:ea typeface="楷体" pitchFamily="49" charset="-122"/>
              </a:rPr>
              <a:t> job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号</a:t>
            </a:r>
          </a:p>
          <a:p>
            <a:endParaRPr lang="pt-BR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管理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ifconfig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我们主要用它来查看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IP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地址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 descr="2014-10-05 09-34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071684"/>
            <a:ext cx="6233701" cy="2491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网络状态 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en-US" sz="4800" dirty="0" err="1" smtClean="0">
                <a:latin typeface="楷体" pitchFamily="49" charset="-122"/>
                <a:ea typeface="楷体" pitchFamily="49" charset="-122"/>
              </a:rPr>
              <a:t>netstat</a:t>
            </a:r>
            <a:r>
              <a:rPr lang="en-US" altLang="en-US" sz="4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4800" dirty="0" smtClean="0">
                <a:latin typeface="楷体" pitchFamily="49" charset="-122"/>
                <a:ea typeface="楷体" pitchFamily="49" charset="-122"/>
              </a:rPr>
              <a:t>[opt]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1676384" cy="1080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-t TCP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-u UDP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4786314" y="1352550"/>
            <a:ext cx="3886200" cy="1080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-n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IP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Port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-p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显示程序名</a:t>
            </a:r>
          </a:p>
          <a:p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571736" y="1420312"/>
            <a:ext cx="1928826" cy="1080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-l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监听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-r </a:t>
            </a:r>
            <a:r>
              <a:rPr altLang="en-US" sz="3200" dirty="0" smtClean="0">
                <a:latin typeface="楷体" pitchFamily="49" charset="-122"/>
                <a:ea typeface="楷体" pitchFamily="49" charset="-122"/>
              </a:rPr>
              <a:t>路由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zh-CN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42910" y="2491882"/>
            <a:ext cx="8110566" cy="2437322"/>
          </a:xfrm>
          <a:prstGeom prst="rect">
            <a:avLst/>
          </a:prstGeom>
          <a:ln w="6350" cap="sq">
            <a:solidFill>
              <a:schemeClr val="bg1">
                <a:lumMod val="85000"/>
              </a:schemeClr>
            </a:solidFill>
          </a:ln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我们可以通过上面参数组合来分析哪些机器连接到了本机，或本机连接了哪些机器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netstat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-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tnp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图片 7" descr="2014-10-05 09-59-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83" y="4051893"/>
            <a:ext cx="8085521" cy="662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主机名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hostname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主要用来显示主机名及 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IP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hostname [opt]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显示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>IP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1384551"/>
            <a:ext cx="74295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907356"/>
            <a:ext cx="742955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 谢</a:t>
            </a:r>
            <a:endParaRPr lang="en-US" altLang="zh-CN" sz="9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600" dirty="0" smtClean="0">
                <a:solidFill>
                  <a:srgbClr val="262626"/>
                </a:solidFill>
                <a:latin typeface="Footlight MT Light" pitchFamily="18" charset="0"/>
              </a:rPr>
              <a:t>Thank You!</a:t>
            </a:r>
            <a:endParaRPr lang="zh-CN" altLang="en-US" sz="9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Linux 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分类</a:t>
            </a:r>
            <a:endParaRPr lang="zh-CN" altLang="en-US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Red Hat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（</a:t>
            </a:r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RHEL</a:t>
            </a:r>
            <a:r>
              <a:rPr altLang="en-US" dirty="0" smtClean="0">
                <a:latin typeface="Microsoft YaHei UI" pitchFamily="34" charset="-122"/>
                <a:ea typeface="Microsoft YaHei UI" pitchFamily="34" charset="-122"/>
              </a:rPr>
              <a:t>）</a:t>
            </a:r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 / Fedora / </a:t>
            </a:r>
            <a:r>
              <a:rPr lang="en-US" altLang="zh-CN" dirty="0" err="1" smtClean="0">
                <a:latin typeface="Microsoft YaHei UI" pitchFamily="34" charset="-122"/>
                <a:ea typeface="Microsoft YaHei UI" pitchFamily="34" charset="-122"/>
              </a:rPr>
              <a:t>CentOS</a:t>
            </a:r>
            <a:endParaRPr lang="en-US" altLang="zh-CN" dirty="0" smtClean="0">
              <a:latin typeface="Microsoft YaHei UI" pitchFamily="34" charset="-122"/>
              <a:ea typeface="Microsoft YaHei UI" pitchFamily="34" charset="-122"/>
            </a:endParaRPr>
          </a:p>
          <a:p>
            <a:r>
              <a:rPr lang="en-US" altLang="en-US" dirty="0" err="1" smtClean="0">
                <a:latin typeface="Microsoft YaHei UI" pitchFamily="34" charset="-122"/>
                <a:ea typeface="Microsoft YaHei UI" pitchFamily="34" charset="-122"/>
              </a:rPr>
              <a:t>Debian</a:t>
            </a:r>
            <a:r>
              <a:rPr lang="en-US" altLang="en-US" dirty="0" smtClean="0">
                <a:latin typeface="Microsoft YaHei UI" pitchFamily="34" charset="-122"/>
                <a:ea typeface="Microsoft YaHei UI" pitchFamily="34" charset="-122"/>
              </a:rPr>
              <a:t>  / </a:t>
            </a:r>
            <a:r>
              <a:rPr lang="en-US" altLang="en-US" dirty="0" err="1" smtClean="0">
                <a:latin typeface="Microsoft YaHei UI" pitchFamily="34" charset="-122"/>
                <a:ea typeface="Microsoft YaHei UI" pitchFamily="34" charset="-122"/>
              </a:rPr>
              <a:t>Ubuntu</a:t>
            </a:r>
            <a:endParaRPr lang="en-US" altLang="en-US" dirty="0" smtClean="0">
              <a:latin typeface="Microsoft YaHei UI" pitchFamily="34" charset="-122"/>
              <a:ea typeface="Microsoft YaHei UI" pitchFamily="34" charset="-122"/>
            </a:endParaRPr>
          </a:p>
          <a:p>
            <a:r>
              <a:rPr lang="en-US" altLang="en-US" dirty="0" smtClean="0">
                <a:latin typeface="Microsoft YaHei UI" pitchFamily="34" charset="-122"/>
                <a:ea typeface="Microsoft YaHei UI" pitchFamily="34" charset="-122"/>
              </a:rPr>
              <a:t>FreeBSD</a:t>
            </a:r>
          </a:p>
          <a:p>
            <a:r>
              <a:rPr lang="en-US" altLang="en-US" dirty="0" err="1" smtClean="0">
                <a:latin typeface="Microsoft YaHei UI" pitchFamily="34" charset="-122"/>
                <a:ea typeface="Microsoft YaHei UI" pitchFamily="34" charset="-122"/>
              </a:rPr>
              <a:t>SuSE</a:t>
            </a:r>
            <a:endParaRPr lang="en-US" altLang="en-US" dirty="0" smtClean="0">
              <a:latin typeface="Microsoft YaHei UI" pitchFamily="34" charset="-122"/>
              <a:ea typeface="Microsoft YaHei UI" pitchFamily="34" charset="-122"/>
            </a:endParaRPr>
          </a:p>
          <a:p>
            <a:r>
              <a:rPr lang="en-US" altLang="zh-CN" dirty="0" smtClean="0">
                <a:latin typeface="Microsoft YaHei UI" pitchFamily="34" charset="-122"/>
                <a:ea typeface="Microsoft YaHei UI" pitchFamily="34" charset="-122"/>
              </a:rPr>
              <a:t>COS</a:t>
            </a:r>
            <a:endParaRPr lang="en-US" altLang="en-US" dirty="0" smtClean="0">
              <a:latin typeface="Microsoft YaHei UI" pitchFamily="34" charset="-122"/>
              <a:ea typeface="Microsoft YaHei UI" pitchFamily="34" charset="-122"/>
            </a:endParaRPr>
          </a:p>
          <a:p>
            <a:r>
              <a:rPr lang="en-US" altLang="en-US" dirty="0" smtClean="0">
                <a:latin typeface="Microsoft YaHei UI" pitchFamily="34" charset="-122"/>
                <a:ea typeface="Microsoft YaHei UI" pitchFamily="34" charset="-122"/>
              </a:rPr>
              <a:t>…</a:t>
            </a:r>
          </a:p>
        </p:txBody>
      </p:sp>
      <p:pic>
        <p:nvPicPr>
          <p:cNvPr id="6" name="图片 5" descr="2014-09-28 21-50-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1928808"/>
            <a:ext cx="4435225" cy="287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内核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kernel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rdia New" pitchFamily="34" charset="-34"/>
                <a:cs typeface="Cordia New" pitchFamily="34" charset="-34"/>
                <a:hlinkClick r:id="rId3"/>
              </a:rPr>
              <a:t>https://www.kernel.org/</a:t>
            </a:r>
            <a:endParaRPr lang="en-US" altLang="zh-CN" dirty="0" smtClean="0">
              <a:latin typeface="Cordia New" pitchFamily="34" charset="-34"/>
              <a:cs typeface="Cordia New" pitchFamily="34" charset="-34"/>
            </a:endParaRPr>
          </a:p>
          <a:p>
            <a:r>
              <a:rPr altLang="en-US" sz="2400" dirty="0" smtClean="0">
                <a:latin typeface="微软雅黑" pitchFamily="34" charset="-122"/>
                <a:ea typeface="微软雅黑" pitchFamily="34" charset="-122"/>
                <a:cs typeface="Cordia New" pitchFamily="34" charset="-34"/>
              </a:rPr>
              <a:t>查看已经安装的版本</a:t>
            </a:r>
            <a:r>
              <a:rPr lang="en-US" altLang="en-US" dirty="0" smtClean="0">
                <a:latin typeface="Cordia New" pitchFamily="34" charset="-34"/>
                <a:cs typeface="Cordia New" pitchFamily="34" charset="-34"/>
              </a:rPr>
              <a:t/>
            </a:r>
            <a:br>
              <a:rPr lang="en-US" altLang="en-US" dirty="0" smtClean="0">
                <a:latin typeface="Cordia New" pitchFamily="34" charset="-34"/>
                <a:cs typeface="Cordia New" pitchFamily="34" charset="-34"/>
              </a:rPr>
            </a:br>
            <a:r>
              <a:rPr lang="en-US" altLang="en-US" dirty="0" smtClean="0">
                <a:latin typeface="Cordia New" pitchFamily="34" charset="-34"/>
                <a:cs typeface="Cordia New" pitchFamily="34" charset="-34"/>
              </a:rPr>
              <a:t>1. </a:t>
            </a:r>
            <a:r>
              <a:rPr lang="en-US" altLang="zh-CN" dirty="0" err="1" smtClean="0">
                <a:latin typeface="Cordia New" pitchFamily="34" charset="-34"/>
                <a:cs typeface="Cordia New" pitchFamily="34" charset="-34"/>
              </a:rPr>
              <a:t>uname</a:t>
            </a: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–a</a:t>
            </a:r>
            <a:br>
              <a:rPr lang="en-US" altLang="zh-CN" dirty="0" smtClean="0">
                <a:latin typeface="Cordia New" pitchFamily="34" charset="-34"/>
                <a:cs typeface="Cordia New" pitchFamily="34" charset="-34"/>
              </a:rPr>
            </a:b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Linux CentOS-Demo-250 </a:t>
            </a:r>
            <a:r>
              <a:rPr lang="en-US" altLang="zh-CN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2.6.32-431.el6.x86_64</a:t>
            </a: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#1 SMP Fri Nov 22 03:15:09 UTC 2013 x86_64 </a:t>
            </a:r>
            <a:r>
              <a:rPr lang="en-US" altLang="zh-CN" dirty="0" err="1" smtClean="0">
                <a:latin typeface="Cordia New" pitchFamily="34" charset="-34"/>
                <a:cs typeface="Cordia New" pitchFamily="34" charset="-34"/>
              </a:rPr>
              <a:t>x86_64</a:t>
            </a: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dirty="0" err="1" smtClean="0">
                <a:latin typeface="Cordia New" pitchFamily="34" charset="-34"/>
                <a:cs typeface="Cordia New" pitchFamily="34" charset="-34"/>
              </a:rPr>
              <a:t>x86_64</a:t>
            </a: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GNU/Linux </a:t>
            </a:r>
            <a:br>
              <a:rPr lang="en-US" altLang="zh-CN" dirty="0" smtClean="0">
                <a:latin typeface="Cordia New" pitchFamily="34" charset="-34"/>
                <a:cs typeface="Cordia New" pitchFamily="34" charset="-34"/>
              </a:rPr>
            </a:b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/>
            </a:r>
            <a:br>
              <a:rPr lang="en-US" altLang="zh-CN" dirty="0" smtClean="0">
                <a:latin typeface="Cordia New" pitchFamily="34" charset="-34"/>
                <a:cs typeface="Cordia New" pitchFamily="34" charset="-34"/>
              </a:rPr>
            </a:b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2. cat /proc/version</a:t>
            </a:r>
            <a:endParaRPr lang="zh-CN" altLang="en-US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altLang="en-US" dirty="0" smtClean="0">
                <a:latin typeface="微软雅黑" pitchFamily="34" charset="-122"/>
                <a:ea typeface="微软雅黑" pitchFamily="34" charset="-122"/>
              </a:rPr>
              <a:t>内核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altLang="en-US" dirty="0" smtClean="0">
                <a:latin typeface="楷体" pitchFamily="49" charset="-122"/>
                <a:ea typeface="楷体" pitchFamily="49" charset="-122"/>
              </a:rPr>
              <a:t>版本号说明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5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rdia New" pitchFamily="34" charset="-34"/>
              </a:rPr>
              <a:t>2.6.32-431.el6.x86_64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2400" dirty="0" smtClean="0">
                <a:latin typeface="楷体" pitchFamily="49" charset="-122"/>
                <a:ea typeface="楷体" pitchFamily="49" charset="-122"/>
              </a:rPr>
            </a:br>
            <a:r>
              <a:rPr altLang="en-US" dirty="0" smtClean="0">
                <a:latin typeface="楷体" pitchFamily="49" charset="-122"/>
                <a:ea typeface="楷体" pitchFamily="49" charset="-122"/>
              </a:rPr>
              <a:t>主版本号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次版本号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修订次数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编译次数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altLang="en-US" dirty="0" smtClean="0">
                <a:latin typeface="楷体" pitchFamily="49" charset="-122"/>
                <a:ea typeface="楷体" pitchFamily="49" charset="-122"/>
              </a:rPr>
              <a:t>描述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endParaRPr lang="en-US" altLang="en-US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60000"/>
              </a:lnSpc>
            </a:pPr>
            <a:r>
              <a:rPr altLang="en-US" dirty="0" smtClean="0">
                <a:latin typeface="楷体" pitchFamily="49" charset="-122"/>
                <a:ea typeface="楷体" pitchFamily="49" charset="-122"/>
              </a:rPr>
              <a:t>对于次版本号的潜规则</a:t>
            </a:r>
            <a:r>
              <a:rPr lang="en-US" altLang="en-US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奇数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表示测试版</a:t>
            </a:r>
            <a:r>
              <a:rPr lang="en-US" altLang="en-US" sz="26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en-US" sz="2600" dirty="0" smtClean="0">
                <a:latin typeface="楷体" pitchFamily="49" charset="-122"/>
                <a:ea typeface="楷体" pitchFamily="49" charset="-122"/>
              </a:rPr>
            </a:br>
            <a:r>
              <a:rPr altLang="en-US" sz="2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偶数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表示生产版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spDef>
      <a:spPr>
        <a:noFill/>
        <a:ln w="38100" cmpd="sng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spcBef>
            <a:spcPts val="800"/>
          </a:spcBef>
          <a:defRPr sz="32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1710</Words>
  <PresentationFormat>全屏显示(16:9)</PresentationFormat>
  <Paragraphs>499</Paragraphs>
  <Slides>68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0" baseType="lpstr">
      <vt:lpstr>WidescreenPresentation</vt:lpstr>
      <vt:lpstr>工作表</vt:lpstr>
      <vt:lpstr>幻灯片 1</vt:lpstr>
      <vt:lpstr>分享的原因及目的</vt:lpstr>
      <vt:lpstr>幻灯片 3</vt:lpstr>
      <vt:lpstr>SHELL 基础</vt:lpstr>
      <vt:lpstr>UNIX 起源</vt:lpstr>
      <vt:lpstr>Linux 起源</vt:lpstr>
      <vt:lpstr>Linux 分类</vt:lpstr>
      <vt:lpstr>Linux内核 - kernel</vt:lpstr>
      <vt:lpstr>Linux内核 - kernel</vt:lpstr>
      <vt:lpstr>Linux 磁盘分区</vt:lpstr>
      <vt:lpstr>Linux 主要目录</vt:lpstr>
      <vt:lpstr>Bash 分类</vt:lpstr>
      <vt:lpstr>命令格式 </vt:lpstr>
      <vt:lpstr>帮助获取</vt:lpstr>
      <vt:lpstr>重启/关机</vt:lpstr>
      <vt:lpstr>Linux 运行级别</vt:lpstr>
      <vt:lpstr>常用命令</vt:lpstr>
      <vt:lpstr>常用命令 – date</vt:lpstr>
      <vt:lpstr>文件管理常用命令</vt:lpstr>
      <vt:lpstr>文件管理 – 通用命令</vt:lpstr>
      <vt:lpstr>文件管理 – 通用命令</vt:lpstr>
      <vt:lpstr>文件管理 – ls 显示格式</vt:lpstr>
      <vt:lpstr>ls 常见选项</vt:lpstr>
      <vt:lpstr>常用命令 – cp / mv</vt:lpstr>
      <vt:lpstr>常用命令 – df / du</vt:lpstr>
      <vt:lpstr>文件查找 - locate</vt:lpstr>
      <vt:lpstr>文件查找 - find</vt:lpstr>
      <vt:lpstr>目录创建/删除</vt:lpstr>
      <vt:lpstr>文本相关命令</vt:lpstr>
      <vt:lpstr>文本 - touch</vt:lpstr>
      <vt:lpstr>文本 - cat</vt:lpstr>
      <vt:lpstr>文本 - grep</vt:lpstr>
      <vt:lpstr>文本 – more / less</vt:lpstr>
      <vt:lpstr>文本 – head / tail</vt:lpstr>
      <vt:lpstr>权限 - chmod</vt:lpstr>
      <vt:lpstr>权限 - chown</vt:lpstr>
      <vt:lpstr>归档 – gzip / gunzip</vt:lpstr>
      <vt:lpstr>归档 – tar [opt] .tar.gz [file1 … ]</vt:lpstr>
      <vt:lpstr>用户管理常用命令</vt:lpstr>
      <vt:lpstr>修改密码 - passwd</vt:lpstr>
      <vt:lpstr>密码过期管理 - chage</vt:lpstr>
      <vt:lpstr>查看用户信息 - id</vt:lpstr>
      <vt:lpstr>切换用户 - su</vt:lpstr>
      <vt:lpstr>whoami / w / who</vt:lpstr>
      <vt:lpstr>软件管理</vt:lpstr>
      <vt:lpstr>软件管理</vt:lpstr>
      <vt:lpstr>软件管理 - rpm</vt:lpstr>
      <vt:lpstr>软件管理 - yum</vt:lpstr>
      <vt:lpstr>软件管理 - yum</vt:lpstr>
      <vt:lpstr>软件管理 – 源码包安装</vt:lpstr>
      <vt:lpstr>资源监视</vt:lpstr>
      <vt:lpstr>资源监视- ps</vt:lpstr>
      <vt:lpstr>资源监视- top [opt]</vt:lpstr>
      <vt:lpstr>资源监视- top</vt:lpstr>
      <vt:lpstr>终止进程 - kill</vt:lpstr>
      <vt:lpstr>资源监视- free</vt:lpstr>
      <vt:lpstr>资源监视- vmstat</vt:lpstr>
      <vt:lpstr>幻灯片 58</vt:lpstr>
      <vt:lpstr>资源监视- lsof [opt]</vt:lpstr>
      <vt:lpstr>其它命令</vt:lpstr>
      <vt:lpstr>定时任务 - crontab</vt:lpstr>
      <vt:lpstr>定时任务 - crontab</vt:lpstr>
      <vt:lpstr>后台任务 - jobs</vt:lpstr>
      <vt:lpstr>IP 管理 - ifconfig</vt:lpstr>
      <vt:lpstr>网络状态 – netstat [opt]</vt:lpstr>
      <vt:lpstr>主机名- hostname</vt:lpstr>
      <vt:lpstr>幻灯片 67</vt:lpstr>
      <vt:lpstr>幻灯片 68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2014-01-13T09:49:30Z</dcterms:created>
  <dcterms:modified xsi:type="dcterms:W3CDTF">2014-10-22T05:41:06Z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