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56" r:id="rId2"/>
    <p:sldId id="267" r:id="rId3"/>
    <p:sldId id="269" r:id="rId4"/>
    <p:sldId id="268" r:id="rId5"/>
    <p:sldId id="279" r:id="rId6"/>
    <p:sldId id="281" r:id="rId7"/>
    <p:sldId id="283" r:id="rId8"/>
    <p:sldId id="284" r:id="rId9"/>
    <p:sldId id="282" r:id="rId10"/>
    <p:sldId id="285" r:id="rId11"/>
    <p:sldId id="270" r:id="rId12"/>
    <p:sldId id="275" r:id="rId13"/>
    <p:sldId id="304" r:id="rId14"/>
    <p:sldId id="287" r:id="rId15"/>
    <p:sldId id="297" r:id="rId16"/>
    <p:sldId id="311" r:id="rId17"/>
    <p:sldId id="312" r:id="rId18"/>
    <p:sldId id="313" r:id="rId19"/>
    <p:sldId id="314" r:id="rId20"/>
    <p:sldId id="315" r:id="rId21"/>
    <p:sldId id="298" r:id="rId22"/>
    <p:sldId id="316" r:id="rId23"/>
    <p:sldId id="323" r:id="rId24"/>
    <p:sldId id="306" r:id="rId25"/>
    <p:sldId id="307" r:id="rId26"/>
    <p:sldId id="308" r:id="rId27"/>
    <p:sldId id="309" r:id="rId28"/>
    <p:sldId id="271" r:id="rId29"/>
    <p:sldId id="276" r:id="rId30"/>
    <p:sldId id="310" r:id="rId31"/>
    <p:sldId id="288" r:id="rId32"/>
    <p:sldId id="337" r:id="rId33"/>
    <p:sldId id="338" r:id="rId34"/>
    <p:sldId id="339" r:id="rId35"/>
    <p:sldId id="272" r:id="rId36"/>
    <p:sldId id="292" r:id="rId37"/>
    <p:sldId id="291" r:id="rId38"/>
    <p:sldId id="330" r:id="rId39"/>
    <p:sldId id="331" r:id="rId40"/>
    <p:sldId id="332" r:id="rId41"/>
    <p:sldId id="336" r:id="rId42"/>
    <p:sldId id="335" r:id="rId43"/>
    <p:sldId id="333" r:id="rId44"/>
    <p:sldId id="334" r:id="rId45"/>
    <p:sldId id="273" r:id="rId46"/>
    <p:sldId id="317" r:id="rId47"/>
    <p:sldId id="320" r:id="rId48"/>
    <p:sldId id="324" r:id="rId49"/>
    <p:sldId id="325" r:id="rId50"/>
    <p:sldId id="326" r:id="rId51"/>
    <p:sldId id="327" r:id="rId52"/>
    <p:sldId id="328" r:id="rId53"/>
    <p:sldId id="329" r:id="rId54"/>
    <p:sldId id="319" r:id="rId55"/>
    <p:sldId id="278" r:id="rId56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EF"/>
    <a:srgbClr val="FBDDDE"/>
    <a:srgbClr val="E391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-797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服务器可以单独运行，也可以作为集群运行。在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集群里，运行一个或多个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实例。集群里所有节点是相等的，提供相同的功能和信息，没有层次结构或者拓扑的概念，也没有主节点、从节点之分。整个集群共享每个独立节点的信息，每个节点负责对数据的一部分进行响应。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集群是水平扩展的。要增加集群的容量，你只需加多一个节点。节点间没有父子关系或者层次结构。这意味着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在存储容量和性能方面，都可以做到线性扩容。</a:t>
            </a:r>
          </a:p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使用命名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提供数据管理服务，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是独立的虚拟数据容器。一个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服务器集群里的一逻辑组物理资源，它可以被集群里的多个客户端应用使用。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提供安全的机制来组织、管理、分析数据存储资源。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提供两种核心类型的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，如下描述。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类型来提供运行时的统计报告。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类型：提供高可用和动态重配置的分布式数据存储，提供持久化存储和复制服务。这种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兼容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协议。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类型：提供直接寻址的、分布式的、内存型的文本缓存。这种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被设计来作为关系型数据库的补充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缓存经常查询的数据，从而减少对数据库的查询量，提高性能。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类型提供不同的核心功能。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提供一种高可用、动态重配置、分布式的数据存储，在集群的节点发生故障时，它允许集群自我修复，并继续提供服务。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空间的一个子集的拥有者。通过使用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，信息在集群里分发更有效。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系统被用于分布式数据，以及支持多节点间的数据复制。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客户端在访问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里的数据时，是与存储了该数据的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所在的集群节点进行通信。这种直接访问方式允许客户端与数据节点直接通信，而无需使用代理或重定向架构。其结果是从逻辑分区数据里抽象了物理拓扑，保证了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的弹性服务。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这种架构也不同于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所用的方法，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使用客户端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哈希，从预定义的列表里选取服务器。这要求维护一份服务器的活跃列表，并指定哈希算法例如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Ketama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，以在拓扑里维护数据一致性。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架构也比传统的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系统使用的数据分区更灵活。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并非面向用户的组件，但它们是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服务器里非常重要的组件，是至关重要的可用性和弹性服务的支承。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属于一个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。有一个映射函数用来计算给定的文档属于哪个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服务器里，该映射函数是个哈希函数，它取文档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作为输入，输出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标识符。一旦定位了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标识符，会继续从一个表里查找该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位于哪个服务器上。这个表包含每行一个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与它的宿主主机成对出现。位于该表里的服务器通常服务了多个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vBuckets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5/28/2014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68.49:8091/pools/nodes" TargetMode="External"/><Relationship Id="rId2" Type="http://schemas.openxmlformats.org/officeDocument/2006/relationships/hyperlink" Target="http://localhost:8091/pool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sql-database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>
            <a:spLocks/>
          </p:cNvSpPr>
          <p:nvPr/>
        </p:nvSpPr>
        <p:spPr>
          <a:xfrm>
            <a:off x="1428728" y="4602242"/>
            <a:ext cx="2428892" cy="4286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0040" marR="0" lvl="0" indent="-32004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姜川    </a:t>
            </a:r>
            <a:r>
              <a:rPr kumimoji="0" lang="en-US" altLang="zh-CN" sz="2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2014-06</a:t>
            </a:r>
            <a:endParaRPr kumimoji="0" lang="zh-CN" altLang="en-US" sz="2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  <p:pic>
        <p:nvPicPr>
          <p:cNvPr id="4" name="图片 3" descr="couchbase_2.0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44" y="500048"/>
            <a:ext cx="3377778" cy="3060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图数据库 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(Graph Databases)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62928" cy="3268624"/>
          </a:xfrm>
        </p:spPr>
        <p:txBody>
          <a:bodyPr>
            <a:normAutofit/>
          </a:bodyPr>
          <a:lstStyle/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很多关系的数据以图的方式存起来</a:t>
            </a:r>
            <a:endParaRPr lang="en-US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(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代表作品：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 Neo4J、Infinite Graph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br>
              <a:rPr lang="en-US" altLang="zh-CN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15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适用案例</a:t>
            </a:r>
            <a:endParaRPr lang="en-US" altLang="en-US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社交网络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运输线路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推荐引擎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图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428874"/>
            <a:ext cx="2157399" cy="2107110"/>
          </a:xfrm>
          <a:prstGeom prst="rect">
            <a:avLst/>
          </a:prstGeom>
        </p:spPr>
      </p:pic>
      <p:pic>
        <p:nvPicPr>
          <p:cNvPr id="5" name="图片 4" descr="图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2428874"/>
            <a:ext cx="2476138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8"/>
          <p:cNvGrpSpPr/>
          <p:nvPr/>
        </p:nvGrpSpPr>
        <p:grpSpPr>
          <a:xfrm>
            <a:off x="1056416" y="1214428"/>
            <a:ext cx="1685121" cy="1685121"/>
            <a:chOff x="2458251" y="1910784"/>
            <a:chExt cx="1851660" cy="1851660"/>
          </a:xfrm>
        </p:grpSpPr>
        <p:sp>
          <p:nvSpPr>
            <p:cNvPr id="22" name="Oval 3"/>
            <p:cNvSpPr/>
            <p:nvPr/>
          </p:nvSpPr>
          <p:spPr>
            <a:xfrm>
              <a:off x="2458251" y="1910784"/>
              <a:ext cx="1851660" cy="185166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24" name="Oval 19"/>
            <p:cNvSpPr/>
            <p:nvPr/>
          </p:nvSpPr>
          <p:spPr>
            <a:xfrm>
              <a:off x="2673193" y="1948966"/>
              <a:ext cx="1425125" cy="116586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     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57488" y="171449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114" y="1547478"/>
            <a:ext cx="1649347" cy="1095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0" b="1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2</a:t>
            </a:r>
            <a:endParaRPr lang="zh-CN" altLang="en-US" sz="10000" b="1" dirty="0">
              <a:solidFill>
                <a:prstClr val="white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500"/>
              </a:spcAft>
            </a:pPr>
            <a:r>
              <a:rPr altLang="en-US" sz="3000" dirty="0" smtClean="0">
                <a:latin typeface="宋体" pitchFamily="2" charset="-122"/>
                <a:ea typeface="宋体" pitchFamily="2" charset="-122"/>
              </a:rPr>
              <a:t>易扩展、负载均衡、高可用</a:t>
            </a:r>
            <a:endParaRPr lang="en-US" altLang="en-US" sz="30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US" altLang="en-US" sz="3000" dirty="0" smtClean="0">
                <a:latin typeface="宋体" pitchFamily="2" charset="-122"/>
                <a:ea typeface="宋体" pitchFamily="2" charset="-122"/>
              </a:rPr>
              <a:t>Auto </a:t>
            </a:r>
            <a:r>
              <a:rPr lang="en-US" altLang="en-US" sz="3000" dirty="0" err="1" smtClean="0">
                <a:latin typeface="宋体" pitchFamily="2" charset="-122"/>
                <a:ea typeface="宋体" pitchFamily="2" charset="-122"/>
              </a:rPr>
              <a:t>Sharding</a:t>
            </a:r>
            <a:r>
              <a:rPr lang="en-US" altLang="en-US" sz="3000" dirty="0" smtClean="0">
                <a:latin typeface="宋体" pitchFamily="2" charset="-122"/>
                <a:ea typeface="宋体" pitchFamily="2" charset="-122"/>
              </a:rPr>
              <a:t> / Replica</a:t>
            </a: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altLang="en-US" sz="3000" dirty="0" smtClean="0">
                <a:latin typeface="宋体" pitchFamily="2" charset="-122"/>
                <a:ea typeface="宋体" pitchFamily="2" charset="-122"/>
              </a:rPr>
              <a:t>对等网、无单节点失效</a:t>
            </a:r>
            <a:endParaRPr lang="en-US" altLang="en-US" sz="30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altLang="en-US" sz="3000" dirty="0" smtClean="0">
                <a:latin typeface="宋体" pitchFamily="2" charset="-122"/>
                <a:ea typeface="宋体" pitchFamily="2" charset="-122"/>
              </a:rPr>
              <a:t>可动态扩容、不需要停机修改配置</a:t>
            </a:r>
            <a:endParaRPr lang="en-US" altLang="en-US" sz="30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altLang="en-US" sz="3000" dirty="0" smtClean="0">
                <a:latin typeface="宋体" pitchFamily="2" charset="-122"/>
                <a:ea typeface="宋体" pitchFamily="2" charset="-122"/>
              </a:rPr>
              <a:t>异步持久化</a:t>
            </a:r>
            <a:endParaRPr lang="zh-CN" altLang="en-US" sz="3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1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sz="3100" dirty="0" smtClean="0">
                <a:latin typeface="微软雅黑" pitchFamily="34" charset="-122"/>
                <a:ea typeface="微软雅黑" pitchFamily="34" charset="-122"/>
              </a:rPr>
              <a:t>非常强大的 </a:t>
            </a:r>
            <a:r>
              <a:rPr lang="en-US" altLang="en-US" sz="3100" dirty="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altLang="en-US" sz="3100" dirty="0" smtClean="0">
                <a:latin typeface="微软雅黑" pitchFamily="34" charset="-122"/>
                <a:ea typeface="微软雅黑" pitchFamily="34" charset="-122"/>
              </a:rPr>
              <a:t>管理功能</a:t>
            </a:r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 descr="2014-05-22 10-55-39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6328" y="1357304"/>
            <a:ext cx="3573963" cy="3571900"/>
          </a:xfrm>
          <a:ln>
            <a:solidFill>
              <a:schemeClr val="accent2"/>
            </a:solidFill>
          </a:ln>
        </p:spPr>
      </p:pic>
      <p:pic>
        <p:nvPicPr>
          <p:cNvPr id="7" name="图片 6" descr="2014-05-22 10-56-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825" y="3218815"/>
            <a:ext cx="4857784" cy="16994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图片 7" descr="2014-05-22 10-56-4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91" y="1363190"/>
            <a:ext cx="4854361" cy="18137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2976" y="2643188"/>
            <a:ext cx="17145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altLang="en-US" dirty="0" smtClean="0"/>
              <a:t>整个 </a:t>
            </a:r>
            <a:r>
              <a:rPr lang="en-US" altLang="en-US" dirty="0" smtClean="0"/>
              <a:t>Cluster</a:t>
            </a:r>
            <a:r>
              <a:rPr altLang="en-US" dirty="0" smtClean="0"/>
              <a:t>的运行情况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2214560"/>
            <a:ext cx="17145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altLang="en-US" dirty="0" smtClean="0"/>
              <a:t>每个 </a:t>
            </a:r>
            <a:r>
              <a:rPr lang="en-US" altLang="en-US" dirty="0" smtClean="0"/>
              <a:t>Node </a:t>
            </a:r>
            <a:br>
              <a:rPr lang="en-US" altLang="en-US" dirty="0" smtClean="0"/>
            </a:br>
            <a:r>
              <a:rPr altLang="en-US" dirty="0" smtClean="0"/>
              <a:t>的运行情况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0694" y="3906401"/>
            <a:ext cx="17145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altLang="en-US" dirty="0" smtClean="0"/>
              <a:t>每个 </a:t>
            </a:r>
            <a:r>
              <a:rPr lang="en-US" altLang="en-US" dirty="0" smtClean="0"/>
              <a:t>Bucket </a:t>
            </a:r>
            <a:br>
              <a:rPr lang="en-US" altLang="en-US" dirty="0" smtClean="0"/>
            </a:br>
            <a:r>
              <a:rPr altLang="en-US" dirty="0" smtClean="0"/>
              <a:t>的运行情况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2192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Nodes and Clusters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700" dirty="0" smtClean="0"/>
              <a:t> </a:t>
            </a:r>
            <a:r>
              <a:rPr lang="en-US" altLang="zh-CN" sz="1700" dirty="0" smtClean="0">
                <a:latin typeface="Batang" pitchFamily="18" charset="-127"/>
                <a:ea typeface="Batang" pitchFamily="18" charset="-127"/>
              </a:rPr>
              <a:t>Node:     </a:t>
            </a:r>
            <a:r>
              <a:rPr altLang="en-US" sz="1700" dirty="0" smtClean="0">
                <a:latin typeface="Batang" pitchFamily="18" charset="-127"/>
                <a:ea typeface="Batang" pitchFamily="18" charset="-127"/>
              </a:rPr>
              <a:t>安装了 </a:t>
            </a:r>
            <a:r>
              <a:rPr lang="en-US" altLang="en-US" sz="1700" dirty="0" err="1" smtClean="0">
                <a:latin typeface="Batang" pitchFamily="18" charset="-127"/>
                <a:ea typeface="Batang" pitchFamily="18" charset="-127"/>
              </a:rPr>
              <a:t>CouchBase</a:t>
            </a:r>
            <a:r>
              <a:rPr lang="en-US" altLang="en-US" sz="17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altLang="en-US" sz="1700" dirty="0" smtClean="0">
                <a:latin typeface="Batang" pitchFamily="18" charset="-127"/>
                <a:ea typeface="Batang" pitchFamily="18" charset="-127"/>
              </a:rPr>
              <a:t>的一台机器</a:t>
            </a:r>
            <a:r>
              <a:rPr lang="en-US" altLang="en-US" sz="1700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altLang="en-US" sz="1700" dirty="0" smtClean="0">
                <a:latin typeface="Batang" pitchFamily="18" charset="-127"/>
                <a:ea typeface="Batang" pitchFamily="18" charset="-127"/>
              </a:rPr>
            </a:br>
            <a:r>
              <a:rPr lang="en-US" altLang="en-US" sz="17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zh-CN" sz="1700" dirty="0" smtClean="0">
                <a:latin typeface="Batang" pitchFamily="18" charset="-127"/>
                <a:ea typeface="Batang" pitchFamily="18" charset="-127"/>
              </a:rPr>
              <a:t>Cluster:   </a:t>
            </a:r>
            <a:r>
              <a:rPr altLang="en-US" sz="1700" dirty="0" smtClean="0">
                <a:latin typeface="Batang" pitchFamily="18" charset="-127"/>
                <a:ea typeface="Batang" pitchFamily="18" charset="-127"/>
              </a:rPr>
              <a:t>一组</a:t>
            </a:r>
            <a:r>
              <a:rPr lang="en-US" altLang="zh-CN" sz="1700" dirty="0" err="1" smtClean="0">
                <a:latin typeface="Batang" pitchFamily="18" charset="-127"/>
                <a:ea typeface="Batang" pitchFamily="18" charset="-127"/>
              </a:rPr>
              <a:t>CouchBase</a:t>
            </a:r>
            <a:r>
              <a:rPr lang="en-US" altLang="zh-CN" sz="17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altLang="en-US" sz="1700" dirty="0" smtClean="0">
                <a:latin typeface="Batang" pitchFamily="18" charset="-127"/>
                <a:ea typeface="Batang" pitchFamily="18" charset="-127"/>
              </a:rPr>
              <a:t>的机器</a:t>
            </a:r>
            <a:endParaRPr lang="zh-CN" altLang="en-US" sz="1700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38" name="图片 37" descr="2014-05-22 10-42-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7" y="2466430"/>
            <a:ext cx="6097601" cy="2391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21920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Buckets and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700" dirty="0" smtClean="0">
                <a:latin typeface="华文宋体" pitchFamily="2" charset="-122"/>
                <a:ea typeface="华文宋体" pitchFamily="2" charset="-122"/>
              </a:rPr>
              <a:t>Bucket:     </a:t>
            </a:r>
            <a:r>
              <a:rPr altLang="en-US" sz="1700" dirty="0" smtClean="0">
                <a:latin typeface="华文宋体" pitchFamily="2" charset="-122"/>
                <a:ea typeface="华文宋体" pitchFamily="2" charset="-122"/>
              </a:rPr>
              <a:t>类似于</a:t>
            </a:r>
            <a:r>
              <a:rPr lang="en-US" altLang="zh-CN" sz="1700" dirty="0" err="1" smtClean="0">
                <a:latin typeface="华文宋体" pitchFamily="2" charset="-122"/>
                <a:ea typeface="华文宋体" pitchFamily="2" charset="-122"/>
              </a:rPr>
              <a:t>MySQL</a:t>
            </a:r>
            <a:r>
              <a:rPr lang="en-US" altLang="zh-CN" sz="1700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altLang="en-US" sz="1700" dirty="0" smtClean="0">
                <a:latin typeface="华文宋体" pitchFamily="2" charset="-122"/>
                <a:ea typeface="华文宋体" pitchFamily="2" charset="-122"/>
              </a:rPr>
              <a:t>的一张表</a:t>
            </a:r>
            <a:endParaRPr lang="en-US" altLang="en-US" sz="17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en-US" sz="1700" dirty="0" smtClean="0">
                <a:latin typeface="华文宋体" pitchFamily="2" charset="-122"/>
                <a:ea typeface="华文宋体" pitchFamily="2" charset="-122"/>
              </a:rPr>
              <a:t>      </a:t>
            </a:r>
            <a:r>
              <a:rPr lang="en-US" altLang="en-US" sz="1700" dirty="0" err="1" smtClean="0">
                <a:latin typeface="华文宋体" pitchFamily="2" charset="-122"/>
                <a:ea typeface="华文宋体" pitchFamily="2" charset="-122"/>
              </a:rPr>
              <a:t>v</a:t>
            </a:r>
            <a:r>
              <a:rPr lang="en-US" altLang="zh-CN" sz="1700" dirty="0" err="1" smtClean="0">
                <a:latin typeface="华文宋体" pitchFamily="2" charset="-122"/>
                <a:ea typeface="华文宋体" pitchFamily="2" charset="-122"/>
              </a:rPr>
              <a:t>Bucket</a:t>
            </a:r>
            <a:r>
              <a:rPr lang="en-US" altLang="zh-CN" sz="1700" dirty="0" smtClean="0">
                <a:latin typeface="华文宋体" pitchFamily="2" charset="-122"/>
                <a:ea typeface="华文宋体" pitchFamily="2" charset="-122"/>
              </a:rPr>
              <a:t>:   </a:t>
            </a:r>
            <a:r>
              <a:rPr altLang="en-US" sz="1700" dirty="0" smtClean="0">
                <a:latin typeface="华文宋体" pitchFamily="2" charset="-122"/>
                <a:ea typeface="华文宋体" pitchFamily="2" charset="-122"/>
              </a:rPr>
              <a:t>存储每个 </a:t>
            </a:r>
            <a:r>
              <a:rPr lang="en-US" altLang="en-US" sz="1700" dirty="0" smtClean="0">
                <a:latin typeface="华文宋体" pitchFamily="2" charset="-122"/>
                <a:ea typeface="华文宋体" pitchFamily="2" charset="-122"/>
              </a:rPr>
              <a:t>Key </a:t>
            </a:r>
            <a:r>
              <a:rPr altLang="en-US" sz="1700" dirty="0" smtClean="0">
                <a:latin typeface="华文宋体" pitchFamily="2" charset="-122"/>
                <a:ea typeface="华文宋体" pitchFamily="2" charset="-122"/>
              </a:rPr>
              <a:t>在哪个 </a:t>
            </a:r>
            <a:r>
              <a:rPr lang="en-US" altLang="en-US" sz="1700" dirty="0" smtClean="0">
                <a:latin typeface="华文宋体" pitchFamily="2" charset="-122"/>
                <a:ea typeface="华文宋体" pitchFamily="2" charset="-122"/>
              </a:rPr>
              <a:t>Node </a:t>
            </a:r>
            <a:r>
              <a:rPr altLang="en-US" sz="1700" dirty="0" smtClean="0">
                <a:latin typeface="华文宋体" pitchFamily="2" charset="-122"/>
                <a:ea typeface="华文宋体" pitchFamily="2" charset="-122"/>
              </a:rPr>
              <a:t>上的一个映射，对外不可见</a:t>
            </a:r>
            <a:endParaRPr lang="zh-CN" altLang="en-US" sz="17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5" name="图片 4" descr="2014-05-22 10-48-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37" y="2500312"/>
            <a:ext cx="6172473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76654"/>
          </a:xfrm>
        </p:spPr>
        <p:txBody>
          <a:bodyPr>
            <a:normAutofit fontScale="92500"/>
          </a:bodyPr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它是实现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uto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sz="2800" dirty="0" err="1" smtClean="0">
                <a:latin typeface="微软雅黑" pitchFamily="34" charset="-122"/>
                <a:ea typeface="微软雅黑" pitchFamily="34" charset="-122"/>
              </a:rPr>
              <a:t>harding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在线动态增减节点的重要基础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如果某个节点失效，只需要更新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vBucket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映射表，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马上启用备份数据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动态扩容。新增加一个节点后，可以把部分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vBucket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转移到新节点上，并更新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vBucket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映射表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2786064"/>
            <a:ext cx="542928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48680" cy="36480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还有一种更简单的静态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的做法，大概实现如下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大家想想会有什么问题？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1500" dirty="0" smtClean="0">
                <a:latin typeface="+mn-ea"/>
              </a:rPr>
              <a:t>servers = ['server1:11211', 'server2:11211', 'server3:11211']</a:t>
            </a:r>
          </a:p>
          <a:p>
            <a:pPr>
              <a:buNone/>
            </a:pPr>
            <a:r>
              <a:rPr lang="en-US" altLang="en-US" sz="1500" dirty="0" smtClean="0">
                <a:latin typeface="+mn-ea"/>
              </a:rPr>
              <a:t>       </a:t>
            </a:r>
            <a:r>
              <a:rPr lang="en-US" altLang="en-US" sz="1500" dirty="0" err="1" smtClean="0">
                <a:latin typeface="+mn-ea"/>
              </a:rPr>
              <a:t>server_for_key</a:t>
            </a:r>
            <a:r>
              <a:rPr lang="en-US" altLang="en-US" sz="1500" dirty="0" smtClean="0">
                <a:latin typeface="+mn-ea"/>
              </a:rPr>
              <a:t>(key) = servers[hash(key) % </a:t>
            </a:r>
            <a:r>
              <a:rPr lang="en-US" altLang="en-US" sz="1500" dirty="0" err="1" smtClean="0">
                <a:latin typeface="+mn-ea"/>
              </a:rPr>
              <a:t>servers.length</a:t>
            </a:r>
            <a:r>
              <a:rPr lang="en-US" altLang="en-US" sz="1500" dirty="0" smtClean="0">
                <a:latin typeface="+mn-ea"/>
              </a:rPr>
              <a:t>]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500" dirty="0" smtClean="0">
                <a:latin typeface="+mn-ea"/>
              </a:rPr>
              <a:t/>
            </a:r>
            <a:br>
              <a:rPr lang="en-US" altLang="en-US" sz="1500" dirty="0" smtClean="0">
                <a:latin typeface="+mn-ea"/>
              </a:rPr>
            </a:br>
            <a:r>
              <a:rPr lang="en-US" altLang="en-US" sz="1500" dirty="0" smtClean="0">
                <a:latin typeface="+mn-ea"/>
              </a:rPr>
              <a:t/>
            </a:r>
            <a:br>
              <a:rPr lang="en-US" altLang="en-US" sz="1500" dirty="0" smtClean="0">
                <a:latin typeface="+mn-ea"/>
              </a:rPr>
            </a:br>
            <a:r>
              <a:rPr altLang="en-US" sz="2600" b="1" dirty="0" smtClean="0">
                <a:latin typeface="+mj-ea"/>
                <a:ea typeface="+mj-ea"/>
              </a:rPr>
              <a:t>如果一台服务器失效 ？</a:t>
            </a:r>
            <a:r>
              <a:rPr lang="en-US" altLang="en-US" sz="2600" b="1" dirty="0" smtClean="0">
                <a:latin typeface="+mj-ea"/>
                <a:ea typeface="+mj-ea"/>
              </a:rPr>
              <a:t/>
            </a:r>
            <a:br>
              <a:rPr lang="en-US" altLang="en-US" sz="2600" b="1" dirty="0" smtClean="0">
                <a:latin typeface="+mj-ea"/>
                <a:ea typeface="+mj-ea"/>
              </a:rPr>
            </a:br>
            <a:r>
              <a:rPr lang="en-US" altLang="zh-CN" sz="1400" b="1" dirty="0" smtClean="0">
                <a:latin typeface="+mj-ea"/>
                <a:ea typeface="+mj-ea"/>
              </a:rPr>
              <a:t> </a:t>
            </a:r>
            <a:r>
              <a:rPr lang="en-US" altLang="en-US" sz="2600" b="1" dirty="0" smtClean="0">
                <a:latin typeface="+mj-ea"/>
                <a:ea typeface="+mj-ea"/>
              </a:rPr>
              <a:t/>
            </a:r>
            <a:br>
              <a:rPr lang="en-US" altLang="en-US" sz="2600" b="1" dirty="0" smtClean="0">
                <a:latin typeface="+mj-ea"/>
                <a:ea typeface="+mj-ea"/>
              </a:rPr>
            </a:br>
            <a:r>
              <a:rPr altLang="en-US" sz="2600" b="1" dirty="0" smtClean="0">
                <a:latin typeface="+mj-ea"/>
                <a:ea typeface="+mj-ea"/>
              </a:rPr>
              <a:t>如果增减一台服务器 ？</a:t>
            </a:r>
            <a:endParaRPr lang="zh-CN" altLang="en-US" sz="17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76654"/>
          </a:xfrm>
        </p:spPr>
        <p:txBody>
          <a:bodyPr>
            <a:normAutofit/>
          </a:bodyPr>
          <a:lstStyle/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它是实现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，在线动态增减节点的重要基础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endParaRPr altLang="en-US" sz="1700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Smart Client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altLang="en-US" sz="1600" dirty="0" smtClean="0">
                <a:latin typeface="+mn-ea"/>
              </a:rPr>
              <a:t>由于 </a:t>
            </a:r>
            <a:r>
              <a:rPr lang="en-US" altLang="zh-CN" sz="1600" dirty="0" err="1" smtClean="0">
                <a:latin typeface="+mn-ea"/>
              </a:rPr>
              <a:t>couchbase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altLang="en-US" sz="1600" dirty="0" smtClean="0">
                <a:latin typeface="+mn-ea"/>
              </a:rPr>
              <a:t>是对等网集群，所有的节点都可以同时对客户端提供服务，这就需要有方法把集群的节点信息暴露给客户端，</a:t>
            </a:r>
            <a:r>
              <a:rPr lang="en-US" altLang="zh-CN" sz="1600" dirty="0" err="1" smtClean="0">
                <a:latin typeface="+mn-ea"/>
              </a:rPr>
              <a:t>couchbase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altLang="en-US" sz="1600" dirty="0" smtClean="0">
                <a:latin typeface="+mn-ea"/>
              </a:rPr>
              <a:t>提供了一套机制，客户端可以获取所有节点的状态以及节点的变动，由客户端根据集群的当前状态计算 </a:t>
            </a:r>
            <a:r>
              <a:rPr lang="en-US" altLang="zh-CN" sz="1600" dirty="0" smtClean="0">
                <a:latin typeface="+mn-ea"/>
              </a:rPr>
              <a:t>key </a:t>
            </a:r>
            <a:r>
              <a:rPr altLang="en-US" sz="1600" dirty="0" smtClean="0">
                <a:latin typeface="+mn-ea"/>
              </a:rPr>
              <a:t>所在的位置</a:t>
            </a:r>
            <a:endParaRPr lang="en-US" sz="1600" dirty="0" smtClean="0">
              <a:latin typeface="+mn-ea"/>
            </a:endParaRPr>
          </a:p>
          <a:p>
            <a:endParaRPr lang="zh-CN" altLang="en-US" sz="17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62" y="3786196"/>
            <a:ext cx="735811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76654"/>
          </a:xfrm>
        </p:spPr>
        <p:txBody>
          <a:bodyPr>
            <a:normAutofit fontScale="92500" lnSpcReduction="10000"/>
          </a:bodyPr>
          <a:lstStyle/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为了把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key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跟服务器解耦合，</a:t>
            </a:r>
            <a:r>
              <a:rPr lang="en-US" altLang="en-US" sz="28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引入了 </a:t>
            </a:r>
            <a:r>
              <a:rPr lang="en-US" altLang="en-US" sz="2800" dirty="0" err="1" smtClean="0">
                <a:latin typeface="微软雅黑" pitchFamily="34" charset="-122"/>
                <a:ea typeface="微软雅黑" pitchFamily="34" charset="-122"/>
              </a:rPr>
              <a:t>vBucket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可以说 </a:t>
            </a:r>
            <a:r>
              <a:rPr lang="en-US" altLang="en-US" sz="2800" dirty="0" err="1" smtClean="0">
                <a:latin typeface="微软雅黑" pitchFamily="34" charset="-122"/>
                <a:ea typeface="微软雅黑" pitchFamily="34" charset="-122"/>
              </a:rPr>
              <a:t>vBucket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代表一个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cache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子集，主要特点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9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900" dirty="0" smtClean="0">
                <a:latin typeface="+mn-ea"/>
              </a:rPr>
              <a:t>http://blog.couchbase.com/scaling-memcached-vbuckets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900" dirty="0" smtClean="0">
                <a:latin typeface="+mn-ea"/>
              </a:rPr>
              <a:t>1.  key hash </a:t>
            </a:r>
            <a:r>
              <a:rPr altLang="en-US" sz="1900" dirty="0" smtClean="0">
                <a:latin typeface="+mn-ea"/>
              </a:rPr>
              <a:t>对应一个 </a:t>
            </a:r>
            <a:r>
              <a:rPr lang="en-US" altLang="en-US" sz="1900" dirty="0" err="1" smtClean="0">
                <a:latin typeface="+mn-ea"/>
              </a:rPr>
              <a:t>vBucket</a:t>
            </a:r>
            <a:r>
              <a:rPr lang="en-US" altLang="en-US" sz="1900" dirty="0" smtClean="0">
                <a:latin typeface="+mn-ea"/>
              </a:rPr>
              <a:t>，</a:t>
            </a:r>
            <a:r>
              <a:rPr altLang="en-US" sz="1900" dirty="0" smtClean="0">
                <a:latin typeface="+mn-ea"/>
              </a:rPr>
              <a:t>不再直接对应服务器。 </a:t>
            </a:r>
            <a:r>
              <a:rPr lang="en-US" altLang="en-US" sz="1900" dirty="0" smtClean="0">
                <a:latin typeface="+mn-ea"/>
              </a:rPr>
              <a:t/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smtClean="0">
                <a:latin typeface="+mn-ea"/>
              </a:rPr>
              <a:t>2.</a:t>
            </a:r>
            <a:r>
              <a:rPr altLang="en-US" sz="1900" dirty="0" smtClean="0">
                <a:latin typeface="+mn-ea"/>
              </a:rPr>
              <a:t>集群维护一个全局的 </a:t>
            </a:r>
            <a:r>
              <a:rPr lang="en-US" altLang="zh-CN" sz="1900" dirty="0" err="1" smtClean="0">
                <a:latin typeface="+mn-ea"/>
              </a:rPr>
              <a:t>vBucket</a:t>
            </a:r>
            <a:r>
              <a:rPr altLang="en-US" sz="1900" dirty="0" smtClean="0">
                <a:latin typeface="+mn-ea"/>
              </a:rPr>
              <a:t> 与服务器对应表。</a:t>
            </a:r>
            <a:r>
              <a:rPr lang="en-US" altLang="en-US" sz="1900" dirty="0" smtClean="0">
                <a:latin typeface="+mn-ea"/>
              </a:rPr>
              <a:t/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smtClean="0">
                <a:latin typeface="+mn-ea"/>
              </a:rPr>
              <a:t>3.</a:t>
            </a:r>
            <a:r>
              <a:rPr altLang="en-US" sz="1900" dirty="0" smtClean="0">
                <a:latin typeface="+mn-ea"/>
              </a:rPr>
              <a:t>前面提到的 </a:t>
            </a:r>
            <a:r>
              <a:rPr lang="en-US" altLang="en-US" sz="1900" dirty="0" smtClean="0">
                <a:latin typeface="+mn-ea"/>
              </a:rPr>
              <a:t>smart client </a:t>
            </a:r>
            <a:r>
              <a:rPr altLang="en-US" sz="1900" dirty="0" smtClean="0">
                <a:latin typeface="+mn-ea"/>
              </a:rPr>
              <a:t>重要的功能就是同步 </a:t>
            </a:r>
            <a:r>
              <a:rPr lang="en-US" altLang="en-US" sz="1900" dirty="0" err="1" smtClean="0">
                <a:latin typeface="+mn-ea"/>
              </a:rPr>
              <a:t>vBucket</a:t>
            </a:r>
            <a:r>
              <a:rPr lang="en-US" altLang="en-US" sz="1900" dirty="0" smtClean="0">
                <a:latin typeface="+mn-ea"/>
              </a:rPr>
              <a:t> </a:t>
            </a:r>
            <a:r>
              <a:rPr altLang="en-US" sz="1900" dirty="0" smtClean="0">
                <a:latin typeface="+mn-ea"/>
              </a:rPr>
              <a:t>表。</a:t>
            </a:r>
            <a:r>
              <a:rPr lang="en-US" altLang="en-US" sz="1900" dirty="0" smtClean="0">
                <a:latin typeface="+mn-ea"/>
              </a:rPr>
              <a:t/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smtClean="0">
                <a:latin typeface="+mn-ea"/>
              </a:rPr>
              <a:t/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smtClean="0">
                <a:latin typeface="+mn-ea"/>
              </a:rPr>
              <a:t>servers = ['server1:11211', 'server2:11211', 'server3:11211']</a:t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err="1" smtClean="0">
                <a:latin typeface="+mn-ea"/>
              </a:rPr>
              <a:t>vbuckets</a:t>
            </a:r>
            <a:r>
              <a:rPr lang="en-US" altLang="en-US" sz="1900" dirty="0" smtClean="0">
                <a:latin typeface="+mn-ea"/>
              </a:rPr>
              <a:t> = [0, 0, 1, 1, 2, 2]</a:t>
            </a:r>
            <a:br>
              <a:rPr lang="en-US" altLang="en-US" sz="1900" dirty="0" smtClean="0">
                <a:latin typeface="+mn-ea"/>
              </a:rPr>
            </a:br>
            <a:r>
              <a:rPr lang="en-US" altLang="en-US" sz="1900" dirty="0" err="1" smtClean="0">
                <a:latin typeface="+mn-ea"/>
              </a:rPr>
              <a:t>server_for_key</a:t>
            </a:r>
            <a:r>
              <a:rPr lang="en-US" altLang="en-US" sz="1900" dirty="0" smtClean="0">
                <a:latin typeface="+mn-ea"/>
              </a:rPr>
              <a:t>(key) = servers[</a:t>
            </a:r>
            <a:r>
              <a:rPr lang="en-US" altLang="en-US" sz="1900" dirty="0" err="1" smtClean="0">
                <a:latin typeface="+mn-ea"/>
              </a:rPr>
              <a:t>vbuckets</a:t>
            </a:r>
            <a:r>
              <a:rPr lang="en-US" altLang="en-US" sz="1900" dirty="0" smtClean="0">
                <a:latin typeface="+mn-ea"/>
              </a:rPr>
              <a:t>[hash(key) % </a:t>
            </a:r>
            <a:r>
              <a:rPr lang="en-US" altLang="en-US" sz="1900" dirty="0" err="1" smtClean="0">
                <a:latin typeface="+mn-ea"/>
              </a:rPr>
              <a:t>vbuckets.length</a:t>
            </a:r>
            <a:r>
              <a:rPr lang="en-US" altLang="en-US" sz="1900" dirty="0" smtClean="0">
                <a:latin typeface="+mn-ea"/>
              </a:rPr>
              <a:t>]]</a:t>
            </a:r>
            <a:endParaRPr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/>
          <p:cNvCxnSpPr/>
          <p:nvPr/>
        </p:nvCxnSpPr>
        <p:spPr>
          <a:xfrm>
            <a:off x="1807475" y="2936809"/>
            <a:ext cx="6411416" cy="0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071670" y="861993"/>
            <a:ext cx="1757165" cy="1692085"/>
            <a:chOff x="179512" y="1907336"/>
            <a:chExt cx="1851660" cy="1851660"/>
          </a:xfrm>
        </p:grpSpPr>
        <p:sp>
          <p:nvSpPr>
            <p:cNvPr id="17" name="Oval 5"/>
            <p:cNvSpPr/>
            <p:nvPr/>
          </p:nvSpPr>
          <p:spPr>
            <a:xfrm>
              <a:off x="179512" y="1907336"/>
              <a:ext cx="1851660" cy="185166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88690" y="1960340"/>
              <a:ext cx="1425125" cy="116586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     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538" y="2555956"/>
              <a:ext cx="1738044" cy="61493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NoSql</a:t>
              </a:r>
              <a:endParaRPr lang="zh-CN" altLang="en-US" sz="32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62546" y="877635"/>
            <a:ext cx="1918158" cy="1685121"/>
            <a:chOff x="2341165" y="1886632"/>
            <a:chExt cx="1918158" cy="1685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2458251" y="1886632"/>
              <a:ext cx="1685121" cy="1685121"/>
              <a:chOff x="2458251" y="1910784"/>
              <a:chExt cx="1851660" cy="1851660"/>
            </a:xfrm>
          </p:grpSpPr>
          <p:sp>
            <p:nvSpPr>
              <p:cNvPr id="22" name="Oval 3"/>
              <p:cNvSpPr/>
              <p:nvPr/>
            </p:nvSpPr>
            <p:spPr>
              <a:xfrm>
                <a:off x="2458251" y="1910784"/>
                <a:ext cx="1851660" cy="185166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50000">
                    <a:srgbClr val="399ECB"/>
                  </a:gs>
                  <a:gs pos="100000">
                    <a:srgbClr val="0077D0"/>
                  </a:gs>
                </a:gsLst>
                <a:path path="circle">
                  <a:fillToRect l="50000" t="50000" r="50000" b="50000"/>
                </a:path>
              </a:gradFill>
              <a:ln w="82550">
                <a:noFill/>
              </a:ln>
              <a:effectLst>
                <a:outerShdw blurRad="127000" dist="165100" dir="5400000" sx="90000" sy="-19000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</a:rPr>
                  <a:t>             </a:t>
                </a:r>
              </a:p>
            </p:txBody>
          </p:sp>
          <p:sp>
            <p:nvSpPr>
              <p:cNvPr id="24" name="Oval 19"/>
              <p:cNvSpPr/>
              <p:nvPr/>
            </p:nvSpPr>
            <p:spPr>
              <a:xfrm>
                <a:off x="2673193" y="1948966"/>
                <a:ext cx="1425125" cy="1165860"/>
              </a:xfrm>
              <a:prstGeom prst="ellipse">
                <a:avLst/>
              </a:prstGeom>
              <a:gradFill flip="none" rotWithShape="1">
                <a:gsLst>
                  <a:gs pos="63000">
                    <a:schemeClr val="bg1">
                      <a:alpha val="7000"/>
                    </a:schemeClr>
                  </a:gs>
                  <a:gs pos="72000">
                    <a:schemeClr val="bg1">
                      <a:alpha val="15000"/>
                    </a:schemeClr>
                  </a:gs>
                  <a:gs pos="91000">
                    <a:schemeClr val="bg1">
                      <a:alpha val="28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prstClr val="white"/>
                    </a:solidFill>
                  </a:rPr>
                  <a:t>       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341165" y="2455807"/>
              <a:ext cx="1918158" cy="599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 dirty="0" err="1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CouchBase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3374" y="2286693"/>
            <a:ext cx="1712610" cy="1712610"/>
            <a:chOff x="4373946" y="1865948"/>
            <a:chExt cx="1712610" cy="1712610"/>
          </a:xfrm>
        </p:grpSpPr>
        <p:sp>
          <p:nvSpPr>
            <p:cNvPr id="27" name="Oval 4"/>
            <p:cNvSpPr/>
            <p:nvPr/>
          </p:nvSpPr>
          <p:spPr>
            <a:xfrm>
              <a:off x="4373946" y="1865948"/>
              <a:ext cx="1712610" cy="1712610"/>
            </a:xfrm>
            <a:prstGeom prst="ellipse">
              <a:avLst/>
            </a:prstGeom>
            <a:gradFill>
              <a:gsLst>
                <a:gs pos="5000">
                  <a:srgbClr val="FF8B8B"/>
                </a:gs>
                <a:gs pos="48000">
                  <a:srgbClr val="FF6969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29" name="Oval 20"/>
            <p:cNvSpPr/>
            <p:nvPr/>
          </p:nvSpPr>
          <p:spPr>
            <a:xfrm>
              <a:off x="4578161" y="1909000"/>
              <a:ext cx="1318105" cy="107831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46541" y="2466126"/>
              <a:ext cx="1607526" cy="55413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altLang="en-US" sz="2800" b="1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配置</a:t>
              </a:r>
              <a:endParaRPr altLang="en-US" sz="28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32" name="Oval 4"/>
          <p:cNvSpPr/>
          <p:nvPr/>
        </p:nvSpPr>
        <p:spPr>
          <a:xfrm>
            <a:off x="3730510" y="2283258"/>
            <a:ext cx="1708784" cy="1708784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4" name="Oval 20"/>
          <p:cNvSpPr/>
          <p:nvPr/>
        </p:nvSpPr>
        <p:spPr>
          <a:xfrm>
            <a:off x="3943740" y="2326213"/>
            <a:ext cx="1315161" cy="1075901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9294" y="2908132"/>
            <a:ext cx="1603935" cy="5528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80000"/>
              </a:lnSpc>
            </a:pPr>
            <a:r>
              <a:rPr altLang="en-US" sz="2800" b="1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使用</a:t>
            </a:r>
            <a:endParaRPr lang="zh-CN" altLang="en-US" sz="2800" b="1" dirty="0">
              <a:solidFill>
                <a:prstClr val="white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786578" y="2349553"/>
            <a:ext cx="1643074" cy="1643074"/>
            <a:chOff x="6786578" y="2349553"/>
            <a:chExt cx="1643074" cy="1643074"/>
          </a:xfrm>
        </p:grpSpPr>
        <p:sp>
          <p:nvSpPr>
            <p:cNvPr id="42" name="Oval 4"/>
            <p:cNvSpPr/>
            <p:nvPr/>
          </p:nvSpPr>
          <p:spPr>
            <a:xfrm>
              <a:off x="6786578" y="2349553"/>
              <a:ext cx="1643074" cy="1643074"/>
            </a:xfrm>
            <a:prstGeom prst="ellipse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44" name="Oval 20"/>
            <p:cNvSpPr/>
            <p:nvPr/>
          </p:nvSpPr>
          <p:spPr>
            <a:xfrm>
              <a:off x="6993988" y="2377856"/>
              <a:ext cx="1264587" cy="1034528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2968808"/>
              <a:ext cx="1542257" cy="5316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altLang="en-US" sz="2800" b="1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管理</a:t>
              </a:r>
              <a:endParaRPr lang="zh-CN" altLang="en-US" sz="28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err="1" smtClean="0">
                <a:latin typeface="微软雅黑" pitchFamily="34" charset="-122"/>
                <a:ea typeface="微软雅黑" pitchFamily="34" charset="-122"/>
              </a:rPr>
              <a:t>vBuckets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couchbase_high_level_architecture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5720" y="1357304"/>
            <a:ext cx="2934202" cy="3576638"/>
          </a:xfrm>
          <a:ln>
            <a:solidFill>
              <a:srgbClr val="FF0000"/>
            </a:solidFill>
          </a:ln>
        </p:spPr>
      </p:pic>
      <p:pic>
        <p:nvPicPr>
          <p:cNvPr id="5" name="图片 4" descr="vbuck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28" y="1373125"/>
            <a:ext cx="5555303" cy="36082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Data in RAM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5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Couchbase</a:t>
            </a:r>
            <a:r>
              <a:rPr altLang="en-US" dirty="0" smtClean="0">
                <a:latin typeface="+mj-ea"/>
                <a:ea typeface="+mj-ea"/>
              </a:rPr>
              <a:t>架构包含了一个内置的</a:t>
            </a:r>
            <a:r>
              <a:rPr lang="en-US" altLang="zh-CN" dirty="0" smtClean="0">
                <a:latin typeface="+mj-ea"/>
                <a:ea typeface="+mj-ea"/>
              </a:rPr>
              <a:t>cache</a:t>
            </a:r>
            <a:r>
              <a:rPr altLang="en-US" dirty="0" smtClean="0">
                <a:latin typeface="+mj-ea"/>
                <a:ea typeface="+mj-ea"/>
              </a:rPr>
              <a:t>层。这种机制允许非常快速的响应时间，因为数据是直接写往内存的，并且读的时候，也是从内存返回数据给客户端</a:t>
            </a: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Ejection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6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3600" dirty="0" smtClean="0">
                <a:latin typeface="+mj-ea"/>
              </a:rPr>
              <a:t>它的作用是从内存里删除数据，给活跃的、更频繁使用的数据让出空间，它是</a:t>
            </a:r>
            <a:r>
              <a:rPr lang="en-US" altLang="zh-CN" sz="3600" dirty="0" smtClean="0">
                <a:latin typeface="+mj-ea"/>
              </a:rPr>
              <a:t>cache</a:t>
            </a:r>
            <a:r>
              <a:rPr altLang="en-US" sz="3600" dirty="0" smtClean="0">
                <a:latin typeface="+mj-ea"/>
              </a:rPr>
              <a:t>系统的核心部分，它不真正删除数据。</a:t>
            </a:r>
            <a:r>
              <a:rPr lang="en-US" altLang="zh-CN" sz="9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700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Memory Quota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1700" dirty="0">
              <a:latin typeface="Batang" pitchFamily="18" charset="-127"/>
              <a:ea typeface="Batang" pitchFamily="18" charset="-127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928808"/>
          <a:ext cx="8072494" cy="236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215106"/>
              </a:tblGrid>
              <a:tr h="2488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Variable</a:t>
                      </a:r>
                      <a:endParaRPr lang="zh-CN" altLang="en-US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Calculation</a:t>
                      </a:r>
                      <a:endParaRPr lang="zh-CN" altLang="en-US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186661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no_of_copies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 + 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number_of_replicas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422382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total_metadata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documents_num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*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metadata_per_document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+ 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ID_size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*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no_of_copies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422382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total_dataset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documents_num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*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value_size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*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no_of_copies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295667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working_set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total_dataset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*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working_set_percentage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54909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Cluster </a:t>
                      </a:r>
                      <a:b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</a:b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RAM quota required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total_metadata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+ 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working_set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* (1 + 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overhead_percentage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 / (</a:t>
                      </a:r>
                      <a:r>
                        <a:rPr lang="en-US" altLang="zh-CN" sz="14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high_water_mark</a:t>
                      </a:r>
                      <a:r>
                        <a:rPr lang="en-US" altLang="zh-CN" sz="14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  <a:endParaRPr lang="zh-CN" altLang="en-US" sz="14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262" y="4500576"/>
            <a:ext cx="8265404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注： </a:t>
            </a:r>
            <a:r>
              <a:rPr lang="en-US" sz="15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overhead_percentage</a:t>
            </a:r>
            <a:r>
              <a:rPr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25</a:t>
            </a:r>
            <a:r>
              <a:rPr lang="en-US" altLang="zh-CN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  /  </a:t>
            </a:r>
            <a:r>
              <a:rPr lang="en-US" sz="15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metadata_per_document</a:t>
            </a:r>
            <a:r>
              <a:rPr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56  /   </a:t>
            </a:r>
            <a:r>
              <a:rPr lang="en-US" sz="15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high_water_mark</a:t>
            </a:r>
            <a:r>
              <a:rPr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US" altLang="en-US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85</a:t>
            </a:r>
            <a:r>
              <a:rPr lang="en-US" altLang="zh-CN" sz="1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endParaRPr lang="zh-CN" altLang="en-US" sz="15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cm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00496" y="2500312"/>
            <a:ext cx="1364098" cy="1272650"/>
          </a:xfrm>
        </p:spPr>
      </p:pic>
      <p:pic>
        <p:nvPicPr>
          <p:cNvPr id="4" name="内容占位符 5" descr="me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3" y="1327076"/>
            <a:ext cx="3305665" cy="372385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Autofit/>
          </a:bodyPr>
          <a:lstStyle/>
          <a:p>
            <a:r>
              <a:rPr lang="en-US" altLang="zh-CN" sz="4500" dirty="0" err="1" smtClean="0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sz="3200" dirty="0" smtClean="0">
                <a:latin typeface="微软雅黑" pitchFamily="34" charset="-122"/>
                <a:ea typeface="微软雅黑" pitchFamily="34" charset="-122"/>
              </a:rPr>
              <a:t>Binary Protocol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magic by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1357304"/>
            <a:ext cx="2217612" cy="693480"/>
          </a:xfrm>
          <a:prstGeom prst="rect">
            <a:avLst/>
          </a:prstGeom>
        </p:spPr>
      </p:pic>
      <p:pic>
        <p:nvPicPr>
          <p:cNvPr id="9" name="图片 8" descr="cmd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035" y="2286679"/>
            <a:ext cx="1371719" cy="243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7818" y="2357436"/>
            <a:ext cx="364333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extras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增加了调用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的接口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接口中定义的方法：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1.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gotData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(String key, long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cas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200" b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receivedStatus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OperationStatus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status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200" b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3.void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complete()</a:t>
            </a:r>
            <a:endParaRPr lang="zh-CN" altLang="en-US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Expiration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3500" dirty="0" smtClean="0">
                <a:latin typeface="+mj-ea"/>
                <a:ea typeface="+mj-ea"/>
              </a:rPr>
              <a:t>每个文档都可以设置一个过期时间，默认是永不过期。</a:t>
            </a:r>
            <a:r>
              <a:rPr lang="en-US" altLang="zh-CN" sz="3500" dirty="0" err="1" smtClean="0">
                <a:latin typeface="+mj-ea"/>
                <a:ea typeface="+mj-ea"/>
              </a:rPr>
              <a:t>Couchbase</a:t>
            </a:r>
            <a:r>
              <a:rPr lang="en-US" altLang="zh-CN" sz="3500" dirty="0" smtClean="0">
                <a:latin typeface="+mj-ea"/>
                <a:ea typeface="+mj-ea"/>
              </a:rPr>
              <a:t> </a:t>
            </a:r>
            <a:r>
              <a:rPr altLang="en-US" sz="3500" dirty="0" smtClean="0">
                <a:latin typeface="+mj-ea"/>
                <a:ea typeface="+mj-ea"/>
              </a:rPr>
              <a:t>有个后台 </a:t>
            </a:r>
            <a:r>
              <a:rPr lang="en-US" altLang="zh-CN" sz="3500" dirty="0" smtClean="0">
                <a:latin typeface="+mj-ea"/>
                <a:ea typeface="+mj-ea"/>
              </a:rPr>
              <a:t>batch </a:t>
            </a:r>
            <a:r>
              <a:rPr altLang="en-US" sz="3500" dirty="0" smtClean="0">
                <a:latin typeface="+mj-ea"/>
                <a:ea typeface="+mj-ea"/>
              </a:rPr>
              <a:t>默认一小时（可配置）清理一次过期数据。</a:t>
            </a:r>
            <a:r>
              <a:rPr lang="en-US" altLang="en-US" sz="3500" dirty="0" smtClean="0">
                <a:latin typeface="+mj-ea"/>
                <a:ea typeface="+mj-ea"/>
              </a:rPr>
              <a:t/>
            </a:r>
            <a:br>
              <a:rPr lang="en-US" altLang="en-US" sz="3500" dirty="0" smtClean="0">
                <a:latin typeface="+mj-ea"/>
                <a:ea typeface="+mj-ea"/>
              </a:rPr>
            </a:br>
            <a:r>
              <a:rPr lang="en-US" altLang="en-US" sz="3500" dirty="0" smtClean="0">
                <a:latin typeface="+mj-ea"/>
                <a:ea typeface="+mj-ea"/>
              </a:rPr>
              <a:t/>
            </a:r>
            <a:br>
              <a:rPr lang="en-US" altLang="en-US" sz="3500" dirty="0" smtClean="0">
                <a:latin typeface="+mj-ea"/>
                <a:ea typeface="+mj-ea"/>
              </a:rPr>
            </a:br>
            <a:r>
              <a:rPr altLang="en-US" sz="3500" dirty="0" smtClean="0">
                <a:latin typeface="+mj-ea"/>
                <a:ea typeface="+mj-ea"/>
              </a:rPr>
              <a:t>注意：</a:t>
            </a:r>
            <a:r>
              <a:rPr lang="en-US" altLang="zh-CN" sz="3500" dirty="0" smtClean="0">
                <a:latin typeface="+mj-ea"/>
                <a:ea typeface="+mj-ea"/>
              </a:rPr>
              <a:t>API </a:t>
            </a:r>
            <a:r>
              <a:rPr altLang="en-US" sz="3500" dirty="0" smtClean="0">
                <a:latin typeface="+mj-ea"/>
                <a:ea typeface="+mj-ea"/>
              </a:rPr>
              <a:t>提供设置过期时间的方法上，如果传的时间秒数超过 </a:t>
            </a:r>
            <a:r>
              <a:rPr lang="en-US" altLang="zh-CN" sz="3500" dirty="0" smtClean="0">
                <a:latin typeface="+mj-ea"/>
                <a:ea typeface="+mj-ea"/>
              </a:rPr>
              <a:t>30 </a:t>
            </a:r>
            <a:r>
              <a:rPr altLang="en-US" sz="3500" dirty="0" smtClean="0">
                <a:latin typeface="+mj-ea"/>
                <a:ea typeface="+mj-ea"/>
              </a:rPr>
              <a:t>天，它将当成绝对时间处理。 </a:t>
            </a: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Eviction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6600" dirty="0" smtClean="0">
                <a:latin typeface="+mj-ea"/>
                <a:ea typeface="+mj-ea"/>
              </a:rPr>
              <a:t> </a:t>
            </a:r>
            <a:r>
              <a:rPr lang="en-US" altLang="en-US" sz="3600" dirty="0" smtClean="0">
                <a:latin typeface="+mj-ea"/>
                <a:ea typeface="+mj-ea"/>
              </a:rPr>
              <a:t>Eviction</a:t>
            </a:r>
            <a:r>
              <a:rPr altLang="en-US" sz="3600" dirty="0" smtClean="0">
                <a:latin typeface="+mj-ea"/>
                <a:ea typeface="+mj-ea"/>
              </a:rPr>
              <a:t>是针对</a:t>
            </a:r>
            <a:r>
              <a:rPr lang="en-US" altLang="en-US" sz="3600" dirty="0" err="1" smtClean="0">
                <a:latin typeface="+mj-ea"/>
                <a:ea typeface="+mj-ea"/>
              </a:rPr>
              <a:t>memcached</a:t>
            </a:r>
            <a:r>
              <a:rPr lang="en-US" altLang="en-US" sz="3600" dirty="0" smtClean="0">
                <a:latin typeface="+mj-ea"/>
                <a:ea typeface="+mj-ea"/>
              </a:rPr>
              <a:t> buckets</a:t>
            </a:r>
            <a:r>
              <a:rPr altLang="en-US" sz="3600" dirty="0" smtClean="0">
                <a:latin typeface="+mj-ea"/>
                <a:ea typeface="+mj-ea"/>
              </a:rPr>
              <a:t>从内存里完全删除数据的过程。</a:t>
            </a:r>
            <a:r>
              <a:rPr lang="en-US" altLang="en-US" sz="3600" dirty="0" err="1" smtClean="0">
                <a:latin typeface="+mj-ea"/>
                <a:ea typeface="+mj-ea"/>
              </a:rPr>
              <a:t>memcached</a:t>
            </a:r>
            <a:r>
              <a:rPr altLang="en-US" sz="3600" dirty="0" smtClean="0">
                <a:latin typeface="+mj-ea"/>
                <a:ea typeface="+mj-ea"/>
              </a:rPr>
              <a:t>使用一种</a:t>
            </a:r>
            <a:r>
              <a:rPr lang="en-US" altLang="en-US" sz="3600" dirty="0" smtClean="0">
                <a:latin typeface="+mj-ea"/>
                <a:ea typeface="+mj-ea"/>
              </a:rPr>
              <a:t>LRU（</a:t>
            </a:r>
            <a:r>
              <a:rPr altLang="en-US" sz="3600" dirty="0" smtClean="0">
                <a:latin typeface="+mj-ea"/>
                <a:ea typeface="+mj-ea"/>
              </a:rPr>
              <a:t>最少近期使用）算法来从系统里完全删除不再使用的数据。 在</a:t>
            </a:r>
            <a:r>
              <a:rPr lang="en-US" altLang="en-US" sz="3600" dirty="0" err="1" smtClean="0">
                <a:latin typeface="+mj-ea"/>
                <a:ea typeface="+mj-ea"/>
              </a:rPr>
              <a:t>memcached</a:t>
            </a:r>
            <a:r>
              <a:rPr lang="en-US" altLang="en-US" sz="3600" dirty="0" smtClean="0">
                <a:latin typeface="+mj-ea"/>
                <a:ea typeface="+mj-ea"/>
              </a:rPr>
              <a:t> bucket</a:t>
            </a:r>
            <a:r>
              <a:rPr altLang="en-US" sz="3600" dirty="0" smtClean="0">
                <a:latin typeface="+mj-ea"/>
                <a:ea typeface="+mj-ea"/>
              </a:rPr>
              <a:t>里，</a:t>
            </a:r>
            <a:r>
              <a:rPr lang="en-US" altLang="en-US" sz="3600" dirty="0" smtClean="0">
                <a:latin typeface="+mj-ea"/>
                <a:ea typeface="+mj-ea"/>
              </a:rPr>
              <a:t>LRU</a:t>
            </a:r>
            <a:r>
              <a:rPr altLang="en-US" sz="3600" dirty="0" smtClean="0">
                <a:latin typeface="+mj-ea"/>
                <a:ea typeface="+mj-ea"/>
              </a:rPr>
              <a:t>数据会完全删除以释放空间，因为</a:t>
            </a:r>
            <a:r>
              <a:rPr lang="en-US" altLang="en-US" sz="3600" dirty="0" err="1" smtClean="0">
                <a:latin typeface="+mj-ea"/>
                <a:ea typeface="+mj-ea"/>
              </a:rPr>
              <a:t>memcached</a:t>
            </a:r>
            <a:r>
              <a:rPr lang="en-US" altLang="en-US" sz="3600" dirty="0" smtClean="0">
                <a:latin typeface="+mj-ea"/>
                <a:ea typeface="+mj-ea"/>
              </a:rPr>
              <a:t> buckets</a:t>
            </a:r>
            <a:r>
              <a:rPr altLang="en-US" sz="3600" dirty="0" smtClean="0">
                <a:latin typeface="+mj-ea"/>
                <a:ea typeface="+mj-ea"/>
              </a:rPr>
              <a:t>没有持久化存储。</a:t>
            </a:r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endParaRPr lang="zh-CN" altLang="en-US" sz="17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9600" dirty="0" err="1" smtClean="0">
                <a:latin typeface="微软雅黑" pitchFamily="34" charset="-122"/>
                <a:ea typeface="微软雅黑" pitchFamily="34" charset="-122"/>
              </a:rPr>
              <a:t>Wamup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8000" dirty="0" smtClean="0">
                <a:latin typeface="+mj-ea"/>
                <a:ea typeface="+mj-ea"/>
              </a:rPr>
              <a:t>当</a:t>
            </a:r>
            <a:r>
              <a:rPr lang="en-US" altLang="zh-CN" sz="8000" dirty="0" err="1" smtClean="0">
                <a:latin typeface="+mj-ea"/>
                <a:ea typeface="+mj-ea"/>
              </a:rPr>
              <a:t>couchbase</a:t>
            </a:r>
            <a:r>
              <a:rPr altLang="en-US" sz="8000" dirty="0" smtClean="0">
                <a:latin typeface="+mj-ea"/>
                <a:ea typeface="+mj-ea"/>
              </a:rPr>
              <a:t>重启，它进入 </a:t>
            </a:r>
            <a:r>
              <a:rPr lang="en-US" altLang="zh-CN" sz="8000" dirty="0" err="1" smtClean="0">
                <a:latin typeface="+mj-ea"/>
                <a:ea typeface="+mj-ea"/>
              </a:rPr>
              <a:t>Wamup</a:t>
            </a:r>
            <a:r>
              <a:rPr lang="en-US" altLang="zh-CN" sz="8000" dirty="0" smtClean="0">
                <a:latin typeface="+mj-ea"/>
                <a:ea typeface="+mj-ea"/>
              </a:rPr>
              <a:t> </a:t>
            </a:r>
            <a:r>
              <a:rPr altLang="en-US" sz="8000" dirty="0" smtClean="0">
                <a:latin typeface="+mj-ea"/>
                <a:ea typeface="+mj-ea"/>
              </a:rPr>
              <a:t>状态。</a:t>
            </a:r>
            <a:r>
              <a:rPr lang="en-US" altLang="zh-CN" sz="8000" dirty="0" err="1" smtClean="0">
                <a:latin typeface="+mj-ea"/>
                <a:ea typeface="+mj-ea"/>
              </a:rPr>
              <a:t>Wamup</a:t>
            </a:r>
            <a:r>
              <a:rPr lang="en-US" altLang="zh-CN" sz="8000" dirty="0" smtClean="0">
                <a:latin typeface="+mj-ea"/>
                <a:ea typeface="+mj-ea"/>
              </a:rPr>
              <a:t> </a:t>
            </a:r>
            <a:r>
              <a:rPr altLang="en-US" sz="8000" dirty="0" smtClean="0">
                <a:latin typeface="+mj-ea"/>
                <a:ea typeface="+mj-ea"/>
              </a:rPr>
              <a:t>从磁盘加载数据到内存，在服务请求之前，</a:t>
            </a:r>
            <a:r>
              <a:rPr lang="en-US" altLang="zh-CN" sz="8000" dirty="0" err="1" smtClean="0">
                <a:latin typeface="+mj-ea"/>
                <a:ea typeface="+mj-ea"/>
              </a:rPr>
              <a:t>Wamup</a:t>
            </a:r>
            <a:r>
              <a:rPr lang="en-US" altLang="zh-CN" sz="8000" dirty="0" smtClean="0">
                <a:latin typeface="+mj-ea"/>
                <a:ea typeface="+mj-ea"/>
              </a:rPr>
              <a:t> </a:t>
            </a:r>
            <a:r>
              <a:rPr altLang="en-US" sz="8000" dirty="0" smtClean="0">
                <a:latin typeface="+mj-ea"/>
                <a:ea typeface="+mj-ea"/>
              </a:rPr>
              <a:t>必须完成。因数据量、配置等因素，</a:t>
            </a:r>
            <a:r>
              <a:rPr lang="en-US" altLang="zh-CN" sz="8000" dirty="0" err="1" smtClean="0">
                <a:latin typeface="+mj-ea"/>
                <a:ea typeface="+mj-ea"/>
              </a:rPr>
              <a:t>Wamup</a:t>
            </a:r>
            <a:r>
              <a:rPr lang="en-US" altLang="zh-CN" sz="8000" dirty="0" smtClean="0">
                <a:latin typeface="+mj-ea"/>
                <a:ea typeface="+mj-ea"/>
              </a:rPr>
              <a:t> </a:t>
            </a:r>
            <a:r>
              <a:rPr altLang="en-US" sz="8000" dirty="0" smtClean="0">
                <a:latin typeface="+mj-ea"/>
                <a:ea typeface="+mj-ea"/>
              </a:rPr>
              <a:t>可能要花的时间长短也不一样。 </a:t>
            </a: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Rebalancing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8800" dirty="0" smtClean="0">
                <a:latin typeface="+mj-ea"/>
                <a:ea typeface="+mj-ea"/>
              </a:rPr>
              <a:t>数据存储是通过 </a:t>
            </a:r>
            <a:r>
              <a:rPr lang="en-US" altLang="zh-CN" sz="8800" dirty="0" err="1" smtClean="0">
                <a:latin typeface="+mj-ea"/>
                <a:ea typeface="+mj-ea"/>
              </a:rPr>
              <a:t>vBucket</a:t>
            </a:r>
            <a:r>
              <a:rPr lang="en-US" altLang="zh-CN" sz="8800" dirty="0" smtClean="0">
                <a:latin typeface="+mj-ea"/>
                <a:ea typeface="+mj-ea"/>
              </a:rPr>
              <a:t> </a:t>
            </a:r>
            <a:r>
              <a:rPr altLang="en-US" sz="8800" dirty="0" smtClean="0">
                <a:latin typeface="+mj-ea"/>
                <a:ea typeface="+mj-ea"/>
              </a:rPr>
              <a:t>提供的分布式机制来实现的。假如你想扩展或收缩</a:t>
            </a:r>
            <a:r>
              <a:rPr lang="en-US" altLang="zh-CN" sz="8800" dirty="0" err="1" smtClean="0">
                <a:latin typeface="+mj-ea"/>
                <a:ea typeface="+mj-ea"/>
              </a:rPr>
              <a:t>couchbase</a:t>
            </a:r>
            <a:r>
              <a:rPr altLang="en-US" sz="8800" dirty="0" smtClean="0">
                <a:latin typeface="+mj-ea"/>
                <a:ea typeface="+mj-ea"/>
              </a:rPr>
              <a:t>集群，这时存储在</a:t>
            </a:r>
            <a:r>
              <a:rPr lang="en-US" altLang="zh-CN" sz="8800" dirty="0" err="1" smtClean="0">
                <a:latin typeface="+mj-ea"/>
                <a:ea typeface="+mj-ea"/>
              </a:rPr>
              <a:t>vBuckets</a:t>
            </a:r>
            <a:r>
              <a:rPr altLang="en-US" sz="8800" dirty="0" smtClean="0">
                <a:latin typeface="+mj-ea"/>
                <a:ea typeface="+mj-ea"/>
              </a:rPr>
              <a:t>里的信息需要在集群节点间重新分布，并且对应的</a:t>
            </a:r>
            <a:r>
              <a:rPr lang="en-US" altLang="zh-CN" sz="8800" dirty="0" err="1" smtClean="0">
                <a:latin typeface="+mj-ea"/>
                <a:ea typeface="+mj-ea"/>
              </a:rPr>
              <a:t>vBucket</a:t>
            </a:r>
            <a:r>
              <a:rPr altLang="en-US" sz="8800" dirty="0" smtClean="0">
                <a:latin typeface="+mj-ea"/>
                <a:ea typeface="+mj-ea"/>
              </a:rPr>
              <a:t>映射表也需要更新来适应新的结构。</a:t>
            </a:r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endParaRPr lang="zh-CN" altLang="en-US" sz="17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Failover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8000" dirty="0" smtClean="0">
                <a:latin typeface="+mj-ea"/>
                <a:ea typeface="+mj-ea"/>
              </a:rPr>
              <a:t>数据是可以配置成 </a:t>
            </a:r>
            <a:r>
              <a:rPr lang="en-US" altLang="en-US" sz="8000" dirty="0" smtClean="0">
                <a:latin typeface="+mj-ea"/>
                <a:ea typeface="+mj-ea"/>
              </a:rPr>
              <a:t>Replication </a:t>
            </a:r>
            <a:r>
              <a:rPr altLang="en-US" sz="8000" dirty="0" smtClean="0">
                <a:latin typeface="+mj-ea"/>
                <a:ea typeface="+mj-ea"/>
              </a:rPr>
              <a:t>的，如果一个节点在一定时间内不可用了，</a:t>
            </a:r>
            <a:r>
              <a:rPr lang="en-US" altLang="en-US" sz="8000" dirty="0" smtClean="0">
                <a:latin typeface="+mj-ea"/>
                <a:ea typeface="+mj-ea"/>
              </a:rPr>
              <a:t>failover</a:t>
            </a:r>
            <a:r>
              <a:rPr altLang="en-US" sz="8000" dirty="0" smtClean="0">
                <a:latin typeface="+mj-ea"/>
                <a:ea typeface="+mj-ea"/>
              </a:rPr>
              <a:t>自动打开或者也可以手工执行</a:t>
            </a:r>
            <a:r>
              <a:rPr lang="en-US" altLang="en-US" sz="8000" dirty="0" smtClean="0">
                <a:latin typeface="+mj-ea"/>
                <a:ea typeface="+mj-ea"/>
              </a:rPr>
              <a:t>failover。</a:t>
            </a:r>
            <a:r>
              <a:rPr altLang="en-US" sz="8000" dirty="0" smtClean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r>
              <a:rPr lang="en-US" altLang="en-US" dirty="0" smtClean="0">
                <a:latin typeface="+mj-ea"/>
                <a:ea typeface="+mj-ea"/>
              </a:rPr>
              <a:t/>
            </a:r>
            <a:br>
              <a:rPr lang="en-US" altLang="en-US" dirty="0" smtClean="0">
                <a:latin typeface="+mj-ea"/>
                <a:ea typeface="+mj-ea"/>
              </a:rPr>
            </a:b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TAP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8800" dirty="0" smtClean="0">
                <a:latin typeface="+mj-ea"/>
                <a:ea typeface="+mj-ea"/>
              </a:rPr>
              <a:t> </a:t>
            </a:r>
            <a:r>
              <a:rPr lang="en-US" altLang="zh-CN" sz="8800" dirty="0" smtClean="0">
                <a:latin typeface="+mj-ea"/>
                <a:ea typeface="+mj-ea"/>
              </a:rPr>
              <a:t>TAP</a:t>
            </a:r>
            <a:r>
              <a:rPr altLang="en-US" sz="8800" dirty="0" smtClean="0">
                <a:latin typeface="+mj-ea"/>
                <a:ea typeface="+mj-ea"/>
              </a:rPr>
              <a:t>是一个内部协议，主要用于内部数据交换。</a:t>
            </a:r>
            <a:r>
              <a:rPr lang="en-US" altLang="zh-CN" sz="8800" dirty="0" smtClean="0">
                <a:latin typeface="+mj-ea"/>
                <a:ea typeface="+mj-ea"/>
              </a:rPr>
              <a:t>TAP </a:t>
            </a:r>
            <a:r>
              <a:rPr altLang="en-US" sz="8800" dirty="0" smtClean="0">
                <a:latin typeface="+mj-ea"/>
                <a:ea typeface="+mj-ea"/>
              </a:rPr>
              <a:t>记录了系统内变更的数据流。它且于不同 </a:t>
            </a:r>
            <a:r>
              <a:rPr lang="en-US" altLang="zh-CN" sz="8800" dirty="0" err="1" smtClean="0">
                <a:latin typeface="+mj-ea"/>
                <a:ea typeface="+mj-ea"/>
              </a:rPr>
              <a:t>vBuckets</a:t>
            </a:r>
            <a:r>
              <a:rPr lang="en-US" altLang="zh-CN" sz="8800" dirty="0" smtClean="0">
                <a:latin typeface="+mj-ea"/>
                <a:ea typeface="+mj-ea"/>
              </a:rPr>
              <a:t> </a:t>
            </a:r>
            <a:r>
              <a:rPr altLang="en-US" sz="8800" dirty="0" smtClean="0">
                <a:latin typeface="+mj-ea"/>
                <a:ea typeface="+mj-ea"/>
              </a:rPr>
              <a:t>间拷贝数据副本，也用于</a:t>
            </a:r>
            <a:r>
              <a:rPr lang="en-US" altLang="zh-CN" sz="8800" dirty="0" smtClean="0">
                <a:latin typeface="+mj-ea"/>
                <a:ea typeface="+mj-ea"/>
              </a:rPr>
              <a:t>rebalance</a:t>
            </a:r>
            <a:r>
              <a:rPr altLang="en-US" sz="8800" dirty="0" smtClean="0">
                <a:latin typeface="+mj-ea"/>
                <a:ea typeface="+mj-ea"/>
              </a:rPr>
              <a:t>过程，在</a:t>
            </a:r>
            <a:r>
              <a:rPr lang="en-US" altLang="zh-CN" sz="8800" dirty="0" err="1" smtClean="0">
                <a:latin typeface="+mj-ea"/>
                <a:ea typeface="+mj-ea"/>
              </a:rPr>
              <a:t>vBuckets</a:t>
            </a:r>
            <a:r>
              <a:rPr altLang="en-US" sz="8800" dirty="0" smtClean="0">
                <a:latin typeface="+mj-ea"/>
                <a:ea typeface="+mj-ea"/>
              </a:rPr>
              <a:t>之间转移数据从而使数据在整个系统里重新分布。 </a:t>
            </a:r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endParaRPr lang="zh-CN" altLang="en-US" sz="17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名词解释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Cross Datacenter Replication (XDCR)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1600" dirty="0" smtClean="0">
                <a:latin typeface="+mn-ea"/>
              </a:rPr>
              <a:t>跨数据中心的数据同步，</a:t>
            </a:r>
            <a:r>
              <a:rPr lang="en-US" altLang="en-US" sz="1600" dirty="0" smtClean="0">
                <a:latin typeface="+mn-ea"/>
              </a:rPr>
              <a:t/>
            </a:r>
            <a:br>
              <a:rPr lang="en-US" altLang="en-US" sz="1600" dirty="0" smtClean="0">
                <a:latin typeface="+mn-ea"/>
              </a:rPr>
            </a:br>
            <a:r>
              <a:rPr altLang="en-US" sz="1600" dirty="0" smtClean="0">
                <a:latin typeface="+mn-ea"/>
              </a:rPr>
              <a:t>现在的 </a:t>
            </a:r>
            <a:r>
              <a:rPr lang="en-US" altLang="en-US" sz="1600" dirty="0" err="1" smtClean="0">
                <a:latin typeface="+mn-ea"/>
              </a:rPr>
              <a:t>Brighttag</a:t>
            </a:r>
            <a:r>
              <a:rPr lang="en-US" altLang="en-US" sz="1600" dirty="0" smtClean="0">
                <a:latin typeface="+mn-ea"/>
              </a:rPr>
              <a:t> </a:t>
            </a:r>
            <a:r>
              <a:rPr altLang="en-US" sz="1600" dirty="0" smtClean="0">
                <a:latin typeface="+mn-ea"/>
              </a:rPr>
              <a:t>的数据就是基于 </a:t>
            </a:r>
            <a:r>
              <a:rPr lang="en-US" altLang="en-US" sz="1600" dirty="0" smtClean="0">
                <a:latin typeface="+mn-ea"/>
              </a:rPr>
              <a:t>XDCR </a:t>
            </a:r>
            <a:r>
              <a:rPr altLang="en-US" sz="1600" dirty="0" smtClean="0">
                <a:latin typeface="+mn-ea"/>
              </a:rPr>
              <a:t>对 </a:t>
            </a:r>
            <a:r>
              <a:rPr lang="en-US" altLang="en-US" sz="1600" dirty="0" smtClean="0">
                <a:latin typeface="+mn-ea"/>
              </a:rPr>
              <a:t>Troy </a:t>
            </a:r>
            <a:r>
              <a:rPr altLang="en-US" sz="1600" dirty="0" smtClean="0">
                <a:latin typeface="+mn-ea"/>
              </a:rPr>
              <a:t>的数据同步到 </a:t>
            </a:r>
            <a:r>
              <a:rPr lang="en-US" altLang="en-US" sz="1600" dirty="0" smtClean="0">
                <a:latin typeface="+mn-ea"/>
              </a:rPr>
              <a:t>CH3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endParaRPr lang="zh-CN" altLang="en-US" sz="1700" dirty="0">
              <a:latin typeface="+mj-ea"/>
              <a:ea typeface="+mj-ea"/>
            </a:endParaRPr>
          </a:p>
        </p:txBody>
      </p:sp>
      <p:pic>
        <p:nvPicPr>
          <p:cNvPr id="4" name="图片 3" descr="xdcr_advanc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" y="2345074"/>
            <a:ext cx="5259728" cy="2512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73440" y="1287768"/>
            <a:ext cx="1712610" cy="1712610"/>
            <a:chOff x="573374" y="2286693"/>
            <a:chExt cx="1712610" cy="1712610"/>
          </a:xfrm>
        </p:grpSpPr>
        <p:grpSp>
          <p:nvGrpSpPr>
            <p:cNvPr id="5" name="组合 45"/>
            <p:cNvGrpSpPr/>
            <p:nvPr/>
          </p:nvGrpSpPr>
          <p:grpSpPr>
            <a:xfrm>
              <a:off x="573374" y="2286693"/>
              <a:ext cx="1712610" cy="1712610"/>
              <a:chOff x="4373946" y="1865948"/>
              <a:chExt cx="1712610" cy="1712610"/>
            </a:xfrm>
          </p:grpSpPr>
          <p:sp>
            <p:nvSpPr>
              <p:cNvPr id="27" name="Oval 4"/>
              <p:cNvSpPr/>
              <p:nvPr/>
            </p:nvSpPr>
            <p:spPr>
              <a:xfrm>
                <a:off x="4373946" y="1865948"/>
                <a:ext cx="1712610" cy="1712610"/>
              </a:xfrm>
              <a:prstGeom prst="ellipse">
                <a:avLst/>
              </a:prstGeom>
              <a:gradFill>
                <a:gsLst>
                  <a:gs pos="5000">
                    <a:srgbClr val="FF8B8B"/>
                  </a:gs>
                  <a:gs pos="48000">
                    <a:srgbClr val="FF6969"/>
                  </a:gs>
                  <a:gs pos="100000">
                    <a:srgbClr val="FF0000"/>
                  </a:gs>
                </a:gsLst>
                <a:path path="circle">
                  <a:fillToRect l="50000" t="50000" r="50000" b="50000"/>
                </a:path>
              </a:gradFill>
              <a:ln w="50800">
                <a:noFill/>
              </a:ln>
              <a:effectLst>
                <a:outerShdw blurRad="152400" dist="165100" dir="5400000" sx="90000" sy="-19000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</a:rPr>
                  <a:t>             </a:t>
                </a:r>
              </a:p>
            </p:txBody>
          </p:sp>
          <p:sp>
            <p:nvSpPr>
              <p:cNvPr id="29" name="Oval 20"/>
              <p:cNvSpPr/>
              <p:nvPr/>
            </p:nvSpPr>
            <p:spPr>
              <a:xfrm>
                <a:off x="4578161" y="1909000"/>
                <a:ext cx="1318105" cy="1078310"/>
              </a:xfrm>
              <a:prstGeom prst="ellipse">
                <a:avLst/>
              </a:prstGeom>
              <a:gradFill flip="none" rotWithShape="1">
                <a:gsLst>
                  <a:gs pos="63000">
                    <a:schemeClr val="bg1">
                      <a:alpha val="7000"/>
                    </a:schemeClr>
                  </a:gs>
                  <a:gs pos="72000">
                    <a:schemeClr val="bg1">
                      <a:alpha val="15000"/>
                    </a:schemeClr>
                  </a:gs>
                  <a:gs pos="91000">
                    <a:schemeClr val="bg1">
                      <a:alpha val="28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</a:rPr>
                  <a:t>       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36637" y="2595399"/>
              <a:ext cx="1649347" cy="10957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0000" b="1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3</a:t>
              </a:r>
              <a:endParaRPr lang="zh-CN" altLang="en-US" sz="100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57488" y="171449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初始配置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2014-05-22 13-51-31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1700" y="1390957"/>
            <a:ext cx="2755854" cy="3500462"/>
          </a:xfrm>
        </p:spPr>
      </p:pic>
      <p:sp>
        <p:nvSpPr>
          <p:cNvPr id="5" name="TextBox 4"/>
          <p:cNvSpPr txBox="1"/>
          <p:nvPr/>
        </p:nvSpPr>
        <p:spPr>
          <a:xfrm>
            <a:off x="3500430" y="1500180"/>
            <a:ext cx="4714908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如果是第一次配置，将会进入一个向导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一共分为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选择数据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索引存储位置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安装例子数据库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可以忽略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安装默认的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bucket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是否同意在线更新等协议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设置管理员密码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5"/>
          <p:cNvSpPr/>
          <p:nvPr/>
        </p:nvSpPr>
        <p:spPr>
          <a:xfrm>
            <a:off x="1000100" y="1236855"/>
            <a:ext cx="1757165" cy="1692085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19" name="Oval 18"/>
          <p:cNvSpPr/>
          <p:nvPr/>
        </p:nvSpPr>
        <p:spPr>
          <a:xfrm>
            <a:off x="1198603" y="1285291"/>
            <a:ext cx="1352397" cy="1065387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       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6114" y="1547478"/>
            <a:ext cx="1649347" cy="1095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0" b="1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1</a:t>
            </a:r>
            <a:endParaRPr lang="zh-CN" altLang="en-US" sz="10000" b="1" dirty="0">
              <a:solidFill>
                <a:prstClr val="white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171449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来认识一下 </a:t>
            </a:r>
            <a:r>
              <a:rPr lang="en-US" altLang="en-US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吧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nitpintu_副本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034" y="71420"/>
            <a:ext cx="8286808" cy="49292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新建一个 </a:t>
            </a:r>
            <a:r>
              <a:rPr lang="en-US" altLang="en-US" sz="5000" dirty="0" smtClean="0">
                <a:latin typeface="微软雅黑" pitchFamily="34" charset="-122"/>
                <a:ea typeface="微软雅黑" pitchFamily="34" charset="-122"/>
              </a:rPr>
              <a:t>Bucket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create_buck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0" y="1357304"/>
            <a:ext cx="2612978" cy="36935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28992" y="1428742"/>
            <a:ext cx="45005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切换到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'Data Buckets'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tab,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点击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Create New Bucket </a:t>
            </a: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选择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bucket </a:t>
            </a: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的名字</a:t>
            </a:r>
            <a:endParaRPr lang="en-US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设置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bucket type</a:t>
            </a: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设置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bucket </a:t>
            </a: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的内存大小</a:t>
            </a:r>
            <a:endParaRPr lang="en-US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选择 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replica </a:t>
            </a: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的个数</a:t>
            </a:r>
            <a:endParaRPr lang="en-US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sz="1600" dirty="0" smtClean="0">
                <a:latin typeface="微软雅黑" pitchFamily="34" charset="-122"/>
                <a:ea typeface="微软雅黑" pitchFamily="34" charset="-122"/>
              </a:rPr>
              <a:t>其它默认</a:t>
            </a:r>
            <a:endParaRPr lang="en-US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800"/>
              </a:spcBef>
              <a:buAutoNum type="arabicPeriod"/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最后点击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bucke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67" y="4143385"/>
            <a:ext cx="5500694" cy="90391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XDCR </a:t>
            </a:r>
            <a:r>
              <a:rPr altLang="en-US" sz="4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1472" y="1357304"/>
            <a:ext cx="8286808" cy="771516"/>
          </a:xfrm>
        </p:spPr>
        <p:txBody>
          <a:bodyPr>
            <a:normAutofit/>
          </a:bodyPr>
          <a:lstStyle/>
          <a:p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切换到 </a:t>
            </a:r>
            <a: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  <a:t>XDCR tab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xd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51446"/>
            <a:ext cx="7315834" cy="29491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XDCR </a:t>
            </a:r>
            <a:r>
              <a:rPr altLang="en-US" sz="4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3438" y="1357304"/>
            <a:ext cx="4214842" cy="2714644"/>
          </a:xfrm>
        </p:spPr>
        <p:txBody>
          <a:bodyPr>
            <a:normAutofit/>
          </a:bodyPr>
          <a:lstStyle/>
          <a:p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填写远程机器的信息</a:t>
            </a:r>
            <a: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源机器与目标机器需要交叉访问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remote-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3" y="1357304"/>
            <a:ext cx="3787468" cy="280440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XDCR </a:t>
            </a:r>
            <a:r>
              <a:rPr altLang="en-US" sz="4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3438" y="1357304"/>
            <a:ext cx="4214842" cy="2714644"/>
          </a:xfrm>
        </p:spPr>
        <p:txBody>
          <a:bodyPr>
            <a:normAutofit/>
          </a:bodyPr>
          <a:lstStyle/>
          <a:p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选择要同步的 </a:t>
            </a:r>
            <a: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  <a:t>bucket</a:t>
            </a:r>
            <a:b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高级选项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xdcr-r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3" y="1338765"/>
            <a:ext cx="3948181" cy="371475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/>
          <p:nvPr/>
        </p:nvSpPr>
        <p:spPr>
          <a:xfrm>
            <a:off x="1071538" y="1142990"/>
            <a:ext cx="1708784" cy="1708784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4" name="Oval 20"/>
          <p:cNvSpPr/>
          <p:nvPr/>
        </p:nvSpPr>
        <p:spPr>
          <a:xfrm>
            <a:off x="1284768" y="1185945"/>
            <a:ext cx="1315161" cy="1075901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1616" y="1491806"/>
            <a:ext cx="1649347" cy="1095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0" b="1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4</a:t>
            </a:r>
            <a:endParaRPr lang="zh-CN" altLang="en-US" sz="10000" b="1" dirty="0">
              <a:solidFill>
                <a:prstClr val="white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171449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CRUD operations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cru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2454" y="1357304"/>
            <a:ext cx="6789728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连接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sz="quarter" idx="13"/>
          </p:nvPr>
        </p:nvGraphicFramePr>
        <p:xfrm>
          <a:off x="639763" y="1371600"/>
          <a:ext cx="7759700" cy="3154363"/>
        </p:xfrm>
        <a:graphic>
          <a:graphicData uri="http://schemas.openxmlformats.org/presentationml/2006/ole">
            <p:oleObj spid="_x0000_s1027" name="文档" r:id="rId3" imgW="10160337" imgH="412968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4500" dirty="0" smtClean="0">
                <a:latin typeface="微软雅黑" pitchFamily="34" charset="-122"/>
                <a:ea typeface="微软雅黑" pitchFamily="34" charset="-122"/>
              </a:rPr>
              <a:t>我们系统中 </a:t>
            </a:r>
            <a:r>
              <a:rPr lang="en-US" altLang="en-US" sz="4500" dirty="0" smtClean="0">
                <a:latin typeface="微软雅黑" pitchFamily="34" charset="-122"/>
                <a:ea typeface="微软雅黑" pitchFamily="34" charset="-122"/>
              </a:rPr>
              <a:t>Key </a:t>
            </a:r>
            <a:r>
              <a:rPr altLang="en-US" sz="4500" dirty="0" smtClean="0">
                <a:latin typeface="微软雅黑" pitchFamily="34" charset="-122"/>
                <a:ea typeface="微软雅黑" pitchFamily="34" charset="-122"/>
              </a:rPr>
              <a:t>的定义规则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还记得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Memory Quota </a:t>
            </a:r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计算中提到的一个概念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Metadata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 document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吗？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官网上提到一句非常重要的话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All </a:t>
            </a:r>
            <a: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the metadata needs to live in memory </a:t>
            </a:r>
            <a: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 node is running and serving data.</a:t>
            </a:r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4500" dirty="0" smtClean="0">
                <a:latin typeface="微软雅黑" pitchFamily="34" charset="-122"/>
                <a:ea typeface="微软雅黑" pitchFamily="34" charset="-122"/>
              </a:rPr>
              <a:t>我们系统中 </a:t>
            </a:r>
            <a:r>
              <a:rPr lang="en-US" altLang="en-US" sz="4500" dirty="0" smtClean="0">
                <a:latin typeface="微软雅黑" pitchFamily="34" charset="-122"/>
                <a:ea typeface="微软雅黑" pitchFamily="34" charset="-122"/>
              </a:rPr>
              <a:t>Key </a:t>
            </a:r>
            <a:r>
              <a:rPr altLang="en-US" sz="4500" dirty="0" smtClean="0">
                <a:latin typeface="微软雅黑" pitchFamily="34" charset="-122"/>
                <a:ea typeface="微软雅黑" pitchFamily="34" charset="-122"/>
              </a:rPr>
              <a:t>的定义规则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我们准备用 </a:t>
            </a:r>
            <a:r>
              <a:rPr lang="en-US" altLang="en-US" sz="22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CouchBase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来替换 </a:t>
            </a:r>
            <a:r>
              <a:rPr lang="en-US" altLang="en-US" sz="22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HashDB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数据量将会非常大，如果 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定义成非常冗长，那将会占用太多宝贵的资源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en-US" sz="1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altLang="en-US" sz="2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经过初步讨论，我们将为每类数据分配一个字符 </a:t>
            </a:r>
            <a:r>
              <a:rPr lang="en-US" altLang="en-US" sz="2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[0-9a-z] </a:t>
            </a:r>
            <a:r>
              <a:rPr altLang="en-US" sz="2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为前缀，定义在枚举中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com.sears.tec.domain.cache.CacheKeyCategory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如果以 </a:t>
            </a:r>
            <a:r>
              <a:rPr lang="en-US"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 </a:t>
            </a:r>
            <a:r>
              <a:rPr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亿 </a:t>
            </a:r>
            <a:r>
              <a:rPr lang="en-US"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(100M) </a:t>
            </a:r>
            <a:r>
              <a:rPr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数据量为例，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  </a:t>
            </a:r>
            <a:r>
              <a:rPr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中少一个字符，大约可以节省内存 </a:t>
            </a:r>
            <a:r>
              <a:rPr lang="en-US"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M, </a:t>
            </a:r>
            <a:r>
              <a:rPr altLang="en-US" sz="1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以此类推</a:t>
            </a:r>
            <a:endParaRPr lang="zh-CN" altLang="en-US" sz="19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48680" cy="3290901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 ( Not Only SQL )</a:t>
            </a:r>
          </a:p>
          <a:p>
            <a:pPr>
              <a:buNone/>
            </a:pPr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  意思是说“不仅仅是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,</a:t>
            </a:r>
          </a:p>
          <a:p>
            <a:pPr>
              <a:buNone/>
            </a:pPr>
            <a: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指的</a:t>
            </a:r>
            <a:r>
              <a:rPr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是非关系型的数据库</a:t>
            </a:r>
            <a:r>
              <a:rPr altLang="en-US" sz="3200" dirty="0" smtClean="0">
                <a:latin typeface="微软雅黑" pitchFamily="34" charset="-122"/>
                <a:ea typeface="微软雅黑" pitchFamily="34" charset="-122"/>
              </a:rPr>
              <a:t> 。</a:t>
            </a:r>
            <a: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0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它是一种与关系型数据库管理系统截然不同的数据库管理系统。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CouchBaseConnectionManager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572132" y="1352550"/>
            <a:ext cx="3190868" cy="36480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Griddbinfo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中查找所有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ConnExtend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的数据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为每一组有相同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GroupName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的机器建立连接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GroupName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来获取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的连接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java-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304"/>
            <a:ext cx="5357850" cy="36433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HashCacheCouchBaseUtils</a:t>
            </a:r>
            <a:r>
              <a:rPr lang="en-US" altLang="zh-CN" sz="3600" dirty="0" smtClean="0"/>
              <a:t> </a:t>
            </a:r>
            <a:r>
              <a:rPr lang="en-US" altLang="en-US" sz="36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sz="3600" dirty="0" smtClean="0">
                <a:latin typeface="微软雅黑" pitchFamily="34" charset="-122"/>
                <a:ea typeface="微软雅黑" pitchFamily="34" charset="-122"/>
              </a:rPr>
              <a:t>内部方法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572132" y="1352550"/>
            <a:ext cx="3190868" cy="3648092"/>
          </a:xfrm>
        </p:spPr>
        <p:txBody>
          <a:bodyPr>
            <a:normAutofit/>
          </a:bodyPr>
          <a:lstStyle/>
          <a:p>
            <a:r>
              <a:rPr altLang="en-US" sz="2400" dirty="0" smtClean="0">
                <a:latin typeface="微软雅黑" pitchFamily="34" charset="-122"/>
                <a:ea typeface="微软雅黑" pitchFamily="34" charset="-122"/>
              </a:rPr>
              <a:t>为了兼容以前的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HashUtil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altLang="en-US" sz="2400" dirty="0" smtClean="0">
                <a:latin typeface="微软雅黑" pitchFamily="34" charset="-122"/>
                <a:ea typeface="微软雅黑" pitchFamily="34" charset="-122"/>
              </a:rPr>
              <a:t>也使用了 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Shard </a:t>
            </a:r>
            <a:r>
              <a:rPr altLang="en-US" sz="2400" dirty="0" smtClean="0">
                <a:latin typeface="微软雅黑" pitchFamily="34" charset="-122"/>
                <a:ea typeface="微软雅黑" pitchFamily="34" charset="-122"/>
              </a:rPr>
              <a:t>的一系列方法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2400" dirty="0" smtClean="0">
                <a:latin typeface="微软雅黑" pitchFamily="34" charset="-122"/>
                <a:ea typeface="微软雅黑" pitchFamily="34" charset="-122"/>
              </a:rPr>
              <a:t>协议在设置过期时间时有一个“坑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 descr="java-me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304"/>
            <a:ext cx="5424859" cy="357190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HashCacheCouchBaseUtils</a:t>
            </a:r>
            <a:r>
              <a:rPr lang="en-US" altLang="zh-CN" sz="4800" dirty="0" smtClean="0"/>
              <a:t> </a:t>
            </a:r>
            <a:r>
              <a:rPr lang="en-US" altLang="en-US" sz="4800" dirty="0" smtClean="0">
                <a:latin typeface="微软雅黑" pitchFamily="34" charset="-122"/>
                <a:ea typeface="微软雅黑" pitchFamily="34" charset="-122"/>
              </a:rPr>
              <a:t>- SET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572132" y="1352550"/>
            <a:ext cx="3286148" cy="3648092"/>
          </a:xfrm>
        </p:spPr>
        <p:txBody>
          <a:bodyPr>
            <a:normAutofit/>
          </a:bodyPr>
          <a:lstStyle/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可能在存储数据的瞬间正好有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Node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不可用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试着重试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次（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Failover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最短识别时间是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30 </a:t>
            </a:r>
            <a:r>
              <a:rPr altLang="en-US" sz="2800" dirty="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8" name="图片 7" descr="java-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357304"/>
            <a:ext cx="5286380" cy="36433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HashCacheCouchBaseUtils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MergeAndSet</a:t>
            </a:r>
            <a:endParaRPr lang="zh-CN" altLang="en-US" sz="3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572132" y="1352550"/>
            <a:ext cx="3286148" cy="3648092"/>
          </a:xfrm>
        </p:spPr>
        <p:txBody>
          <a:bodyPr>
            <a:normAutofit/>
          </a:bodyPr>
          <a:lstStyle/>
          <a:p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取数据 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乐观锁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5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800"/>
              </a:spcBef>
            </a:pP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无 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>CAS,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新数据，直接存储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>CAS,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合并数据并调用 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>CAS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方法存储数据</a:t>
            </a:r>
            <a: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sz="2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5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检查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CAS </a:t>
            </a:r>
            <a:r>
              <a:rPr altLang="en-US" sz="2200" dirty="0" smtClean="0">
                <a:latin typeface="微软雅黑" pitchFamily="34" charset="-122"/>
                <a:ea typeface="微软雅黑" pitchFamily="34" charset="-122"/>
              </a:rPr>
              <a:t>返回状态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 descr="java-me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304"/>
            <a:ext cx="5286412" cy="3676508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HashCacheCouchBaseUtils</a:t>
            </a:r>
            <a:r>
              <a:rPr lang="en-US" altLang="zh-CN" sz="4800" dirty="0" smtClean="0"/>
              <a:t> </a:t>
            </a:r>
            <a:r>
              <a:rPr lang="en-US" altLang="en-US" sz="4800" dirty="0" smtClean="0">
                <a:latin typeface="微软雅黑" pitchFamily="34" charset="-122"/>
                <a:ea typeface="微软雅黑" pitchFamily="34" charset="-122"/>
              </a:rPr>
              <a:t>- GET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572132" y="1352550"/>
            <a:ext cx="3190868" cy="3648092"/>
          </a:xfrm>
        </p:spPr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可能在取数据的瞬间正好有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Node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不可用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Replia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中再取一次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 descr="java-me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01651"/>
            <a:ext cx="5286412" cy="2241669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6"/>
          <p:cNvGrpSpPr/>
          <p:nvPr/>
        </p:nvGrpSpPr>
        <p:grpSpPr>
          <a:xfrm>
            <a:off x="1071538" y="1142990"/>
            <a:ext cx="1643074" cy="1643074"/>
            <a:chOff x="6786578" y="2349553"/>
            <a:chExt cx="1643074" cy="1643074"/>
          </a:xfrm>
        </p:grpSpPr>
        <p:sp>
          <p:nvSpPr>
            <p:cNvPr id="42" name="Oval 4"/>
            <p:cNvSpPr/>
            <p:nvPr/>
          </p:nvSpPr>
          <p:spPr>
            <a:xfrm>
              <a:off x="6786578" y="2349553"/>
              <a:ext cx="1643074" cy="1643074"/>
            </a:xfrm>
            <a:prstGeom prst="ellipse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44" name="Oval 20"/>
            <p:cNvSpPr/>
            <p:nvPr/>
          </p:nvSpPr>
          <p:spPr>
            <a:xfrm>
              <a:off x="6993988" y="2377856"/>
              <a:ext cx="1264587" cy="1034528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prstClr val="white"/>
                  </a:solidFill>
                </a:rPr>
                <a:t>       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65265" y="1483923"/>
            <a:ext cx="1649347" cy="1095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0" b="1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5</a:t>
            </a:r>
            <a:endParaRPr lang="zh-CN" altLang="en-US" sz="10000" b="1" dirty="0">
              <a:solidFill>
                <a:prstClr val="white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171449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34366" cy="35052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altLang="en-US" sz="2800" dirty="0" smtClean="0">
                <a:latin typeface="+mj-ea"/>
                <a:ea typeface="+mj-ea"/>
              </a:rPr>
              <a:t>点击 </a:t>
            </a:r>
            <a:r>
              <a:rPr lang="en-US" altLang="en-US" sz="2800" dirty="0" smtClean="0">
                <a:latin typeface="+mj-ea"/>
                <a:ea typeface="+mj-ea"/>
              </a:rPr>
              <a:t>Bucket </a:t>
            </a:r>
            <a:r>
              <a:rPr altLang="en-US" sz="2800" dirty="0" smtClean="0">
                <a:latin typeface="+mj-ea"/>
                <a:ea typeface="+mj-ea"/>
              </a:rPr>
              <a:t>名字，将会出现多种监控图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80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endParaRPr lang="zh-CN" altLang="en-US" sz="1700" dirty="0">
              <a:latin typeface="+mj-ea"/>
              <a:ea typeface="+mj-ea"/>
            </a:endParaRPr>
          </a:p>
        </p:txBody>
      </p:sp>
      <p:pic>
        <p:nvPicPr>
          <p:cNvPr id="6" name="图片 5" descr="m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026428"/>
            <a:ext cx="3482596" cy="2844424"/>
          </a:xfrm>
          <a:prstGeom prst="rect">
            <a:avLst/>
          </a:prstGeom>
        </p:spPr>
      </p:pic>
      <p:pic>
        <p:nvPicPr>
          <p:cNvPr id="7" name="图片 6" descr="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4" y="2000246"/>
            <a:ext cx="3788358" cy="289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428742"/>
            <a:ext cx="5936495" cy="3368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默认安装在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/opt/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/,</a:t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OS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不同，安装位置不同，我们以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为例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en-US" sz="5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它的所有命令都放在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/opt/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/bin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启动停止命令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2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sudo</a:t>
            </a:r>
            <a:r>
              <a:rPr lang="en-US" altLang="en-US" sz="2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/</a:t>
            </a:r>
            <a:r>
              <a:rPr lang="en-US" altLang="en-US" sz="2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sbin</a:t>
            </a:r>
            <a:r>
              <a:rPr lang="en-US" altLang="en-US" sz="2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/service </a:t>
            </a:r>
            <a:r>
              <a:rPr lang="en-US" altLang="en-US" sz="2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</a:t>
            </a:r>
            <a:r>
              <a:rPr lang="en-US" altLang="en-US" sz="2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-server start | stop | restart</a:t>
            </a:r>
            <a:endParaRPr lang="zh-CN" altLang="en-US" sz="22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命令入门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CLI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(Command-Line Interface)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034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98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server-list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List all servers in a cluster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server-info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Show details on one server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bucket-list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List all buckets in a cluster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bucket-create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Add a new bucket to the cluster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bucket-edit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Modify an existing bucket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bucket-delete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itchFamily="34" charset="0"/>
                          <a:cs typeface="Arial" pitchFamily="34" charset="0"/>
                        </a:rPr>
                        <a:t>Delete an existing bucket</a:t>
                      </a:r>
                      <a:endParaRPr lang="zh-CN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的优势与不足</a:t>
            </a:r>
            <a:endParaRPr lang="zh-CN" altLang="en-US" sz="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/>
              <a:t>高并发读写</a:t>
            </a:r>
            <a:endParaRPr lang="en-US" altLang="en-US" dirty="0" smtClean="0"/>
          </a:p>
          <a:p>
            <a:r>
              <a:rPr altLang="en-US" sz="3200" dirty="0" smtClean="0">
                <a:latin typeface="+mj-ea"/>
              </a:rPr>
              <a:t>灵活的数据模型</a:t>
            </a:r>
          </a:p>
          <a:p>
            <a:r>
              <a:rPr altLang="en-US" dirty="0" smtClean="0"/>
              <a:t>易扩展</a:t>
            </a:r>
            <a:endParaRPr lang="en-US" altLang="en-US" dirty="0" smtClean="0"/>
          </a:p>
          <a:p>
            <a:r>
              <a:rPr altLang="en-US" dirty="0" smtClean="0"/>
              <a:t>主从读写分离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altLang="en-US" dirty="0" smtClean="0"/>
              <a:t>不提供 </a:t>
            </a:r>
            <a:r>
              <a:rPr lang="en-US" altLang="en-US" dirty="0" smtClean="0"/>
              <a:t>SQL </a:t>
            </a:r>
            <a:r>
              <a:rPr altLang="en-US" dirty="0" smtClean="0"/>
              <a:t>支持</a:t>
            </a:r>
            <a:endParaRPr lang="en-US" altLang="en-US" dirty="0" smtClean="0"/>
          </a:p>
          <a:p>
            <a:r>
              <a:rPr altLang="en-US" dirty="0" smtClean="0"/>
              <a:t>支持的特性不够丰富</a:t>
            </a:r>
            <a:endParaRPr lang="en-US" altLang="en-US" dirty="0" smtClean="0"/>
          </a:p>
          <a:p>
            <a:r>
              <a:rPr altLang="en-US" dirty="0" smtClean="0"/>
              <a:t>不支持事务</a:t>
            </a:r>
            <a:endParaRPr lang="en-US" altLang="en-US" dirty="0" smtClean="0"/>
          </a:p>
          <a:p>
            <a:r>
              <a:rPr altLang="en-US" dirty="0" smtClean="0"/>
              <a:t>没有统一的标准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altLang="en-US" sz="2500" dirty="0" smtClean="0"/>
              <a:t>优势</a:t>
            </a:r>
            <a:endParaRPr lang="zh-CN" altLang="en-US" sz="25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altLang="en-US" sz="2500" dirty="0" smtClean="0"/>
              <a:t>不足</a:t>
            </a: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en-US" sz="4000" dirty="0" smtClean="0">
                <a:latin typeface="微软雅黑" pitchFamily="34" charset="-122"/>
                <a:ea typeface="微软雅黑" pitchFamily="34" charset="-122"/>
              </a:rPr>
              <a:t>server-list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命令格式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couchbase-cli</a:t>
            </a:r>
            <a:r>
              <a:rPr lang="en-US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COMMAND [BUCKET_NAME] CLUSTER [OPTIONS</a:t>
            </a:r>
            <a:r>
              <a:rPr lang="en-US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]</a:t>
            </a:r>
            <a:br>
              <a:rPr lang="en-US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endParaRPr lang="en-US" sz="1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查看一个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Cluster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中的所有机器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/opt/</a:t>
            </a:r>
            <a:r>
              <a:rPr lang="en-US" altLang="zh-CN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</a:t>
            </a: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/bin/</a:t>
            </a:r>
            <a:r>
              <a:rPr lang="en-US" altLang="zh-CN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couchbase-cli</a:t>
            </a: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server-list --cluster=10.0.68.49:8091 -u Administrator -p w1shb00k</a:t>
            </a:r>
            <a:endParaRPr lang="zh-CN" altLang="en-US" sz="18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" name="图片 4" descr="server-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6" y="3582309"/>
            <a:ext cx="7453006" cy="6325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en-US" sz="4000" dirty="0" smtClean="0">
                <a:latin typeface="微软雅黑" pitchFamily="34" charset="-122"/>
                <a:ea typeface="微软雅黑" pitchFamily="34" charset="-122"/>
              </a:rPr>
              <a:t>bucket-list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查看一个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Cluster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中所有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bucket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/opt/</a:t>
            </a:r>
            <a:r>
              <a:rPr lang="en-US" altLang="zh-CN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</a:t>
            </a: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/bin/</a:t>
            </a:r>
            <a:r>
              <a:rPr lang="en-US" altLang="zh-CN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couchbase-cli</a:t>
            </a:r>
            <a:r>
              <a:rPr lang="en-US" altLang="zh-CN" sz="1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bucket-list --cluster=10.0.68.49:8091 -u Administrator -p w1shb00k</a:t>
            </a:r>
            <a:endParaRPr lang="zh-CN" altLang="en-US" sz="18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 descr="bucket-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428874"/>
            <a:ext cx="7000924" cy="248329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nl-NL" sz="2000" dirty="0" smtClean="0">
                <a:latin typeface="Arial" pitchFamily="34" charset="0"/>
                <a:cs typeface="Arial" pitchFamily="34" charset="0"/>
              </a:rPr>
              <a:t>curl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-u admin:password </a:t>
            </a:r>
            <a:r>
              <a:rPr lang="nl-NL" sz="2000" dirty="0" smtClean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nl-NL" sz="2000" dirty="0" smtClean="0">
                <a:latin typeface="Arial" pitchFamily="34" charset="0"/>
                <a:cs typeface="Arial" pitchFamily="34" charset="0"/>
                <a:hlinkClick r:id="rId2"/>
              </a:rPr>
              <a:t>localhost:8091/pools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l-NL" sz="2000" dirty="0" smtClean="0">
                <a:latin typeface="Arial" pitchFamily="34" charset="0"/>
                <a:cs typeface="Arial" pitchFamily="34" charset="0"/>
              </a:rPr>
            </a:b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查看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server-list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（返回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/opt/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couchbase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/bin/curl -u Administrator:w1shb00k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  <a:hlinkClick r:id="rId3"/>
              </a:rPr>
              <a:t>10.0.68.49:8091/pools/nodes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2000" dirty="0" smtClean="0">
                <a:latin typeface="Arial" pitchFamily="34" charset="0"/>
                <a:cs typeface="Arial" pitchFamily="34" charset="0"/>
              </a:rPr>
            </a:b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altLang="en-US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备份 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 </a:t>
            </a:r>
            <a:r>
              <a:rPr lang="en-US" altLang="zh-CN" sz="30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cbbackup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[options] [source] [destination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br>
              <a:rPr lang="en-US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en-US" sz="3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/opt/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couchbase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/bin/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cbbackup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http://10.0.68.49:8091 /data/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couchbase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/backup/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brighttag-`date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'+%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G%m%d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'` --username=Administrator --password=w1shb00k --threads=8 --bucket-source=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brighttag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--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extra=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batch_max_size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=10000</a:t>
            </a:r>
          </a:p>
          <a:p>
            <a:endParaRPr lang="en-US" altLang="en-US" sz="3000" dirty="0" smtClean="0">
              <a:latin typeface="Arial" pitchFamily="34" charset="0"/>
              <a:cs typeface="Arial" pitchFamily="34" charset="0"/>
            </a:endParaRPr>
          </a:p>
          <a:p>
            <a:r>
              <a:rPr altLang="en-US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恢复 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 </a:t>
            </a:r>
            <a:r>
              <a:rPr lang="fr-FR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cbrestore [options] [</a:t>
            </a:r>
            <a:r>
              <a:rPr lang="fr-FR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host] </a:t>
            </a:r>
            <a:r>
              <a:rPr lang="fr-FR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[source] [destination</a:t>
            </a:r>
            <a:r>
              <a:rPr lang="fr-FR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br>
              <a:rPr lang="fr-FR" altLang="zh-CN" sz="3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en-US" sz="3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/opt/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couchbase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/bin/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cbrestore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/data/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couchbase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/backup/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brighttag-`date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'+%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G%m%d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'` http://10.235.91.76:8091  --username=Administrator --password=w1shb00k --threads=8 --bucket-source=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brighttag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 --extra=</a:t>
            </a:r>
            <a:r>
              <a:rPr lang="en-US" altLang="en-US" sz="2100" dirty="0" err="1" smtClean="0">
                <a:latin typeface="Arial" pitchFamily="34" charset="0"/>
                <a:cs typeface="Arial" pitchFamily="34" charset="0"/>
              </a:rPr>
              <a:t>batch_max_size</a:t>
            </a:r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=10000</a:t>
            </a:r>
            <a:endParaRPr lang="zh-CN" alt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CouchBase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sz="4000" dirty="0" smtClean="0">
                <a:latin typeface="微软雅黑" pitchFamily="34" charset="-122"/>
                <a:ea typeface="微软雅黑" pitchFamily="34" charset="-122"/>
              </a:rPr>
              <a:t>备份 </a:t>
            </a:r>
            <a:r>
              <a:rPr lang="en-US" altLang="en-US" sz="400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altLang="en-US" sz="4000" dirty="0" smtClean="0">
                <a:latin typeface="微软雅黑" pitchFamily="34" charset="-122"/>
                <a:ea typeface="微软雅黑" pitchFamily="34" charset="-122"/>
              </a:rPr>
              <a:t>恢复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1384551"/>
            <a:ext cx="74295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907356"/>
            <a:ext cx="742955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</a:t>
            </a:r>
            <a:endParaRPr lang="en-US" altLang="zh-CN" sz="9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600" dirty="0" smtClean="0">
                <a:solidFill>
                  <a:srgbClr val="262626"/>
                </a:solidFill>
                <a:latin typeface="Footlight MT Light" pitchFamily="18" charset="0"/>
              </a:rPr>
              <a:t>Thank You!</a:t>
            </a:r>
            <a:endParaRPr lang="zh-CN" altLang="en-US" sz="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的分类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62928" cy="3268624"/>
          </a:xfrm>
        </p:spPr>
        <p:txBody>
          <a:bodyPr/>
          <a:lstStyle/>
          <a:p>
            <a:r>
              <a:rPr altLang="en-US" dirty="0" smtClean="0"/>
              <a:t>到现在为止大约有 </a:t>
            </a:r>
            <a:r>
              <a:rPr lang="en-US" altLang="en-US" dirty="0" smtClean="0"/>
              <a:t>150 </a:t>
            </a:r>
            <a:r>
              <a:rPr altLang="en-US" dirty="0" smtClean="0"/>
              <a:t>种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DB</a:t>
            </a:r>
          </a:p>
          <a:p>
            <a:pPr>
              <a:buNone/>
            </a:pPr>
            <a:r>
              <a:rPr lang="en-US" altLang="zh-CN" dirty="0" smtClean="0"/>
              <a:t>   (</a:t>
            </a:r>
            <a:r>
              <a:rPr lang="en-US" dirty="0" smtClean="0">
                <a:hlinkClick r:id="rId2"/>
              </a:rPr>
              <a:t>http://www.nosql-database.org/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r>
              <a:rPr altLang="en-US" dirty="0" smtClean="0"/>
              <a:t>我们主要介绍最主要的 </a:t>
            </a:r>
            <a:r>
              <a:rPr lang="en-US" altLang="en-US" dirty="0" smtClean="0"/>
              <a:t>4 </a:t>
            </a:r>
            <a:r>
              <a:rPr altLang="en-US" dirty="0" smtClean="0"/>
              <a:t>类 </a:t>
            </a:r>
            <a:r>
              <a:rPr lang="en-US" altLang="en-US" dirty="0" err="1" smtClean="0"/>
              <a:t>NoSQL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键值数据库</a:t>
            </a:r>
            <a:r>
              <a:rPr altLang="en-US" sz="9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Key-Value)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类似于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HashMap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直接通过 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Key 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就能查到 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Value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(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代表作品：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Redis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Riak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altLang="en-US" sz="2400" dirty="0" smtClean="0">
                <a:latin typeface="宋体" pitchFamily="2" charset="-122"/>
                <a:ea typeface="宋体" pitchFamily="2" charset="-122"/>
              </a:rPr>
              <a:t> </a:t>
            </a:r>
            <a:endParaRPr altLang="en-US" dirty="0" smtClean="0">
              <a:latin typeface="宋体" pitchFamily="2" charset="-122"/>
              <a:ea typeface="宋体" pitchFamily="2" charset="-122"/>
            </a:endParaRPr>
          </a:p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适用案例</a:t>
            </a:r>
          </a:p>
          <a:p>
            <a:pPr marL="630238" indent="-268288">
              <a:buFont typeface="+mj-lt"/>
              <a:buAutoNum type="arabicPeriod"/>
            </a:pP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存放</a:t>
            </a:r>
            <a:r>
              <a:rPr lang="en-US" altLang="en-US" sz="3200" dirty="0" smtClean="0">
                <a:latin typeface="宋体" pitchFamily="2" charset="-122"/>
                <a:ea typeface="宋体" pitchFamily="2" charset="-122"/>
              </a:rPr>
              <a:t>Session</a:t>
            </a: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信息</a:t>
            </a:r>
          </a:p>
          <a:p>
            <a:pPr marL="630238" indent="-268288">
              <a:buFont typeface="+mj-lt"/>
              <a:buAutoNum type="arabicPeriod"/>
            </a:pP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用户配置信息</a:t>
            </a:r>
            <a:endParaRPr lang="en-US" altLang="en-US" sz="3200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我们现有系统中的 </a:t>
            </a:r>
            <a:r>
              <a:rPr lang="en-US" altLang="en-US" sz="3200" dirty="0" err="1" smtClean="0">
                <a:latin typeface="宋体" pitchFamily="2" charset="-122"/>
                <a:ea typeface="宋体" pitchFamily="2" charset="-122"/>
              </a:rPr>
              <a:t>HashDb</a:t>
            </a:r>
            <a:endParaRPr altLang="en-US" sz="32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文档数据库</a:t>
            </a:r>
            <a:r>
              <a:rPr altLang="en-US" sz="9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Document Store)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以文档的形式，一个文档是很多数据项的集合，每个数据项都是名称与值对应，常见是以 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JSON / BSON 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方式存储</a:t>
            </a:r>
            <a:endParaRPr lang="en-US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(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代表作品：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MongoDB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CouchBase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altLang="en-US" sz="2400" dirty="0" smtClean="0">
                <a:latin typeface="宋体" pitchFamily="2" charset="-122"/>
                <a:ea typeface="宋体" pitchFamily="2" charset="-122"/>
              </a:rPr>
              <a:t> </a:t>
            </a:r>
            <a:endParaRPr altLang="en-US" dirty="0" smtClean="0">
              <a:latin typeface="宋体" pitchFamily="2" charset="-122"/>
              <a:ea typeface="宋体" pitchFamily="2" charset="-122"/>
            </a:endParaRPr>
          </a:p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适用案例</a:t>
            </a:r>
          </a:p>
          <a:p>
            <a:pPr marL="630238" indent="-268288">
              <a:buFont typeface="+mj-lt"/>
              <a:buAutoNum type="arabicPeriod"/>
            </a:pP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电子商务中，把产品与订单存储到同一个文档上</a:t>
            </a:r>
          </a:p>
          <a:p>
            <a:pPr marL="630238" indent="-268288">
              <a:buFont typeface="+mj-lt"/>
              <a:buAutoNum type="arabicPeriod"/>
            </a:pPr>
            <a:r>
              <a:rPr altLang="en-US" sz="3200" dirty="0" smtClean="0">
                <a:latin typeface="宋体" pitchFamily="2" charset="-122"/>
                <a:ea typeface="宋体" pitchFamily="2" charset="-122"/>
              </a:rPr>
              <a:t>数据实时分析，随时更新文档中的某一部分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sz="5000" dirty="0" smtClean="0">
                <a:latin typeface="微软雅黑" pitchFamily="34" charset="-122"/>
                <a:ea typeface="微软雅黑" pitchFamily="34" charset="-122"/>
              </a:rPr>
              <a:t>列存储数据库 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(Wide Column Store / Column Families)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62928" cy="3268624"/>
          </a:xfrm>
        </p:spPr>
        <p:txBody>
          <a:bodyPr/>
          <a:lstStyle/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一个列族存储的经常被一起查询的相关数据</a:t>
            </a:r>
            <a:endParaRPr lang="en-US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(</a:t>
            </a:r>
            <a:r>
              <a:rPr altLang="en-US" dirty="0" smtClean="0">
                <a:latin typeface="宋体" pitchFamily="2" charset="-122"/>
                <a:ea typeface="宋体" pitchFamily="2" charset="-122"/>
              </a:rPr>
              <a:t>代表作品：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Cassandra、Hadoop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 / </a:t>
            </a:r>
            <a:r>
              <a:rPr lang="en-US" altLang="en-US" dirty="0" err="1" smtClean="0">
                <a:latin typeface="宋体" pitchFamily="2" charset="-122"/>
                <a:ea typeface="宋体" pitchFamily="2" charset="-122"/>
              </a:rPr>
              <a:t>HBase</a:t>
            </a:r>
            <a:r>
              <a:rPr lang="en-US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br>
              <a:rPr lang="en-US" altLang="zh-CN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15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altLang="en-US" dirty="0" smtClean="0">
                <a:latin typeface="宋体" pitchFamily="2" charset="-122"/>
                <a:ea typeface="宋体" pitchFamily="2" charset="-122"/>
              </a:rPr>
              <a:t>适用案例</a:t>
            </a:r>
            <a:endParaRPr lang="en-US" altLang="en-US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日志系统，把程序运行的状态，事件存入对应列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内容管理或博客平台，可以把标签，类别放入不同的列中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pPr marL="630238" indent="-268288">
              <a:buFont typeface="+mj-lt"/>
              <a:buAutoNum type="arabicPeriod"/>
            </a:pP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计数器，例如某一类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Cache </a:t>
            </a:r>
            <a:r>
              <a:rPr altLang="en-US" sz="2000" dirty="0" smtClean="0">
                <a:latin typeface="宋体" pitchFamily="2" charset="-122"/>
                <a:ea typeface="宋体" pitchFamily="2" charset="-122"/>
              </a:rPr>
              <a:t>的命中率分析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spcBef>
            <a:spcPts val="800"/>
          </a:spcBef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919</Words>
  <PresentationFormat>全屏显示(16:9)</PresentationFormat>
  <Paragraphs>266</Paragraphs>
  <Slides>55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WidescreenPresentation</vt:lpstr>
      <vt:lpstr>Microsoft Office Word 文档</vt:lpstr>
      <vt:lpstr>幻灯片 1</vt:lpstr>
      <vt:lpstr>幻灯片 2</vt:lpstr>
      <vt:lpstr>幻灯片 3</vt:lpstr>
      <vt:lpstr>什么是NoSQL</vt:lpstr>
      <vt:lpstr>NoSQL 的优势与不足</vt:lpstr>
      <vt:lpstr>NoSQL 的分类</vt:lpstr>
      <vt:lpstr>键值数据库 (Key-Value)</vt:lpstr>
      <vt:lpstr>文档数据库 (Document Store)</vt:lpstr>
      <vt:lpstr>列存储数据库 (Wide Column Store / Column Families)</vt:lpstr>
      <vt:lpstr>图数据库 (Graph Databases)</vt:lpstr>
      <vt:lpstr>幻灯片 11</vt:lpstr>
      <vt:lpstr>CouchBase</vt:lpstr>
      <vt:lpstr>CouchBase – 非常强大的 WEB 管理功能</vt:lpstr>
      <vt:lpstr>CouchBase 名词解释</vt:lpstr>
      <vt:lpstr>CouchBase 名词解释</vt:lpstr>
      <vt:lpstr>CouchBase - vBuckets</vt:lpstr>
      <vt:lpstr>CouchBase - vBuckets</vt:lpstr>
      <vt:lpstr>CouchBase - vBuckets</vt:lpstr>
      <vt:lpstr>CouchBase - vBuckets</vt:lpstr>
      <vt:lpstr>CouchBase - vBuckets</vt:lpstr>
      <vt:lpstr>CouchBase 名词解释</vt:lpstr>
      <vt:lpstr>CouchBase 名词解释</vt:lpstr>
      <vt:lpstr>Memcached – Binary Protocol</vt:lpstr>
      <vt:lpstr>CouchBase 名词解释</vt:lpstr>
      <vt:lpstr>CouchBase 名词解释</vt:lpstr>
      <vt:lpstr>CouchBase 名词解释</vt:lpstr>
      <vt:lpstr>CouchBase 名词解释</vt:lpstr>
      <vt:lpstr>幻灯片 28</vt:lpstr>
      <vt:lpstr>初始配置</vt:lpstr>
      <vt:lpstr>幻灯片 30</vt:lpstr>
      <vt:lpstr>新建一个 Bucket</vt:lpstr>
      <vt:lpstr>XDCR 配置</vt:lpstr>
      <vt:lpstr>XDCR 配置</vt:lpstr>
      <vt:lpstr>XDCR 配置</vt:lpstr>
      <vt:lpstr>幻灯片 35</vt:lpstr>
      <vt:lpstr>CouchBase - CRUD operations</vt:lpstr>
      <vt:lpstr>Java 连接 CouchBase 进行 CRUD</vt:lpstr>
      <vt:lpstr>我们系统中 Key 的定义规则</vt:lpstr>
      <vt:lpstr>我们系统中 Key 的定义规则</vt:lpstr>
      <vt:lpstr>CouchBaseConnectionManager</vt:lpstr>
      <vt:lpstr>HashCacheCouchBaseUtils – 内部方法</vt:lpstr>
      <vt:lpstr>HashCacheCouchBaseUtils - SET</vt:lpstr>
      <vt:lpstr>HashCacheCouchBaseUtils - MergeAndSet</vt:lpstr>
      <vt:lpstr>HashCacheCouchBaseUtils - GET</vt:lpstr>
      <vt:lpstr>幻灯片 45</vt:lpstr>
      <vt:lpstr>CouchBase 监控</vt:lpstr>
      <vt:lpstr>CouchBase 日志</vt:lpstr>
      <vt:lpstr>CouchBase 命令入门</vt:lpstr>
      <vt:lpstr>CouchBase - CLI (Command-Line Interface)</vt:lpstr>
      <vt:lpstr>CouchBase - server-list</vt:lpstr>
      <vt:lpstr>CouchBase - bucket-list</vt:lpstr>
      <vt:lpstr>CouchBase - REST API</vt:lpstr>
      <vt:lpstr>CouchBase – 备份 / 恢复</vt:lpstr>
      <vt:lpstr>幻灯片 54</vt:lpstr>
      <vt:lpstr>幻灯片 55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2014-01-13T09:49:30Z</dcterms:created>
  <dcterms:modified xsi:type="dcterms:W3CDTF">2014-05-28T07:38:34Z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