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4" r:id="rId3"/>
  </p:sldMasterIdLst>
  <p:notesMasterIdLst>
    <p:notesMasterId r:id="rId5"/>
  </p:notesMasterIdLst>
  <p:sldIdLst>
    <p:sldId id="256" r:id="rId4"/>
    <p:sldId id="257" r:id="rId6"/>
    <p:sldId id="258" r:id="rId7"/>
    <p:sldId id="261" r:id="rId8"/>
    <p:sldId id="263" r:id="rId9"/>
    <p:sldId id="268" r:id="rId10"/>
    <p:sldId id="271" r:id="rId11"/>
    <p:sldId id="273" r:id="rId12"/>
    <p:sldId id="275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3692"/>
  </p:normalViewPr>
  <p:slideViewPr>
    <p:cSldViewPr snapToGrid="0" snapToObjects="1">
      <p:cViewPr varScale="1">
        <p:scale>
          <a:sx n="67" d="100"/>
          <a:sy n="67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B8E9B-6925-4E6D-8EB6-52818D7386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C3DA9-9555-4405-849B-B6E6D880F5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microsoft.com/office/2007/relationships/hdphoto" Target="../media/image8.wdp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2387955" y="567211"/>
            <a:ext cx="2704501" cy="1570084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3746437" y="778813"/>
            <a:ext cx="3128145" cy="157052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7099079" y="567209"/>
            <a:ext cx="2704500" cy="1570083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5316544" y="779224"/>
            <a:ext cx="3128965" cy="157052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弧形 5"/>
          <p:cNvSpPr/>
          <p:nvPr userDrawn="1"/>
        </p:nvSpPr>
        <p:spPr>
          <a:xfrm>
            <a:off x="2766037" y="-3350933"/>
            <a:ext cx="6659920" cy="665992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 userDrawn="1"/>
        </p:nvSpPr>
        <p:spPr>
          <a:xfrm>
            <a:off x="5990987" y="3218976"/>
            <a:ext cx="210024" cy="210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93887" y="3723339"/>
            <a:ext cx="8404225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请在此处输入标题</a:t>
            </a:r>
            <a:endParaRPr lang="zh-CN" altLang="en-US" dirty="0"/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468529" y="4566939"/>
            <a:ext cx="5254474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3765">
              <a:lnSpc>
                <a:spcPct val="150000"/>
              </a:lnSpc>
              <a:buNone/>
              <a:def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 defTabSz="913765">
              <a:lnSpc>
                <a:spcPct val="15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  <a:endParaRPr lang="zh-CN" altLang="en-US" dirty="0"/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  <a:endParaRPr lang="zh-CN" altLang="en-US" dirty="0"/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  <a:endParaRPr lang="zh-CN" altLang="en-US" dirty="0"/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887318" y="3292320"/>
            <a:ext cx="8417364" cy="136680"/>
            <a:chOff x="566555" y="877035"/>
            <a:chExt cx="2340260" cy="164545"/>
          </a:xfrm>
        </p:grpSpPr>
        <p:sp>
          <p:nvSpPr>
            <p:cNvPr id="26" name="矩形 25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93887" y="2467589"/>
            <a:ext cx="8404225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请在此处输入标题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468529" y="3431373"/>
            <a:ext cx="5254474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3765">
              <a:lnSpc>
                <a:spcPct val="150000"/>
              </a:lnSpc>
              <a:buNone/>
              <a:def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 defTabSz="913765">
              <a:lnSpc>
                <a:spcPct val="15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206084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214460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204369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3161514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3245269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3144360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4362628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4446383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4345474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作者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508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Impact Arial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charset="0"/>
              <a:ea typeface="Segoe UI Light" panose="020B0502040204020203" charset="0"/>
              <a:cs typeface="Segoe UI Light" panose="020B0502040204020203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@Smile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呆鱼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1415311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1499066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1398157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2515978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2599733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2498824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3717092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3800847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3699938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8"/>
          <p:cNvSpPr/>
          <p:nvPr userDrawn="1"/>
        </p:nvSpPr>
        <p:spPr>
          <a:xfrm>
            <a:off x="796539" y="4918206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5001961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4901052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844832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928587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827678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1945499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2029254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1928345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3146613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3230368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3129459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8"/>
          <p:cNvSpPr/>
          <p:nvPr userDrawn="1"/>
        </p:nvSpPr>
        <p:spPr>
          <a:xfrm>
            <a:off x="796539" y="434772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443148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433057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矩形 8"/>
          <p:cNvSpPr/>
          <p:nvPr userDrawn="1"/>
        </p:nvSpPr>
        <p:spPr>
          <a:xfrm>
            <a:off x="796539" y="563259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32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1628247" y="571635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800384" y="561544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893975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977730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876821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179458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187834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177743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8"/>
          <p:cNvSpPr/>
          <p:nvPr userDrawn="1"/>
        </p:nvSpPr>
        <p:spPr>
          <a:xfrm>
            <a:off x="796539" y="2710415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4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2794170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4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2693261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矩形 8"/>
          <p:cNvSpPr/>
          <p:nvPr userDrawn="1"/>
        </p:nvSpPr>
        <p:spPr>
          <a:xfrm>
            <a:off x="796539" y="361102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7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369478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48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359387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8"/>
          <p:cNvSpPr/>
          <p:nvPr userDrawn="1"/>
        </p:nvSpPr>
        <p:spPr>
          <a:xfrm>
            <a:off x="796539" y="4515269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1628247" y="4599024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1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800384" y="4498115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矩形 8"/>
          <p:cNvSpPr/>
          <p:nvPr userDrawn="1"/>
        </p:nvSpPr>
        <p:spPr>
          <a:xfrm>
            <a:off x="796539" y="5415881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23" hasCustomPrompt="1"/>
          </p:nvPr>
        </p:nvSpPr>
        <p:spPr>
          <a:xfrm>
            <a:off x="1628247" y="5499636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4" name="文本占位符 10"/>
          <p:cNvSpPr>
            <a:spLocks noGrp="1"/>
          </p:cNvSpPr>
          <p:nvPr>
            <p:ph type="body" sz="quarter" idx="24" hasCustomPrompt="1"/>
          </p:nvPr>
        </p:nvSpPr>
        <p:spPr>
          <a:xfrm>
            <a:off x="800384" y="5398727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3842719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3765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85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85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请在此处输入标题</a:t>
            </a:r>
            <a:endParaRPr lang="zh-CN" altLang="en-US" dirty="0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5006499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3765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85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85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请在此处输入标题</a:t>
            </a:r>
            <a:endParaRPr lang="zh-CN" altLang="en-US" dirty="0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5277407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3765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85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85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请在此处输入标题</a:t>
            </a:r>
            <a:endParaRPr lang="zh-CN" altLang="en-US" dirty="0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4982454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3765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85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85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请在此处输入标题</a:t>
            </a:r>
            <a:endParaRPr lang="zh-CN" altLang="en-US" dirty="0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push dir="u"/>
  </p:transition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93887" y="3723339"/>
            <a:ext cx="8404225" cy="829945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Android</a:t>
            </a:r>
            <a:r>
              <a:rPr lang="zh-CN" altLang="en-US" dirty="0">
                <a:solidFill>
                  <a:schemeClr val="accent1"/>
                </a:solidFill>
              </a:rPr>
              <a:t>大作业展示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170454" y="4553604"/>
            <a:ext cx="5254474" cy="460375"/>
          </a:xfrm>
        </p:spPr>
        <p:txBody>
          <a:bodyPr/>
          <a:lstStyle/>
          <a:p>
            <a:r>
              <a:rPr lang="zh-CN" altLang="en-US" sz="1600" dirty="0"/>
              <a:t>队员：蒋存峰  岳磐</a:t>
            </a:r>
            <a:endParaRPr lang="zh-CN" altLang="en-US" sz="16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257792" y="-7642582"/>
            <a:ext cx="5675952" cy="92165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65333" y="-8371200"/>
            <a:ext cx="7860873" cy="6667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3735" kern="0">
                <a:solidFill>
                  <a:srgbClr val="1A7BAE"/>
                </a:solidFill>
              </a:rPr>
              <a:t>THANKS</a:t>
            </a:r>
            <a:r>
              <a:rPr lang="en-US" altLang="zh-CN" sz="3735" kern="0">
                <a:solidFill>
                  <a:srgbClr val="BF3420"/>
                </a:solidFill>
              </a:rPr>
              <a:t> </a:t>
            </a:r>
            <a:r>
              <a:rPr lang="en-US" altLang="zh-CN" sz="3735" kern="0">
                <a:solidFill>
                  <a:srgbClr val="95BC49"/>
                </a:solidFill>
              </a:rPr>
              <a:t>FOR</a:t>
            </a:r>
            <a:r>
              <a:rPr lang="zh-CN" altLang="en-US" sz="3735" kern="0">
                <a:solidFill>
                  <a:srgbClr val="1A7BAE"/>
                </a:solidFill>
              </a:rPr>
              <a:t> </a:t>
            </a:r>
            <a:r>
              <a:rPr lang="en-US" altLang="zh-CN" sz="3735" kern="0">
                <a:solidFill>
                  <a:srgbClr val="FDA907"/>
                </a:solidFill>
              </a:rPr>
              <a:t>YOUR</a:t>
            </a:r>
            <a:r>
              <a:rPr lang="en-US" altLang="zh-CN" sz="3735" kern="0">
                <a:solidFill>
                  <a:srgbClr val="1A7BAE"/>
                </a:solidFill>
              </a:rPr>
              <a:t> </a:t>
            </a:r>
            <a:r>
              <a:rPr lang="en-US" altLang="zh-CN" sz="3735" kern="0">
                <a:solidFill>
                  <a:srgbClr val="BF3420"/>
                </a:solidFill>
              </a:rPr>
              <a:t>WATCHING</a:t>
            </a:r>
            <a:endParaRPr lang="en-US" altLang="zh-CN" sz="3735" kern="0">
              <a:solidFill>
                <a:srgbClr val="BF342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05391" y="-7503108"/>
            <a:ext cx="6780755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altLang="zh-CN" sz="1335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altLang="zh-CN" sz="1335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5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altLang="zh-CN" sz="1335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5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335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Consectetaur </a:t>
            </a:r>
            <a:r>
              <a:rPr lang="en-US" altLang="zh-CN" sz="1335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Cillium</a:t>
            </a:r>
            <a:r>
              <a:rPr lang="en-US" altLang="zh-CN" sz="1335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5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Adipisicing</a:t>
            </a:r>
            <a:r>
              <a:rPr lang="en-US" altLang="zh-CN" sz="1335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5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Pecu</a:t>
            </a:r>
            <a:r>
              <a:rPr lang="en-US" altLang="zh-CN" sz="1335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335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Sed</a:t>
            </a:r>
            <a:r>
              <a:rPr lang="en-US" altLang="zh-CN" sz="1335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US" altLang="zh-CN" sz="1335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Eiusmod</a:t>
            </a:r>
            <a:r>
              <a:rPr lang="en-US" altLang="zh-CN" sz="1335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5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Tempor</a:t>
            </a:r>
            <a:r>
              <a:rPr lang="en-US" altLang="zh-CN" sz="1335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5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Incididunt</a:t>
            </a:r>
            <a:r>
              <a:rPr lang="en-US" altLang="zh-CN" sz="1335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5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altLang="zh-CN" sz="1335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5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Labore</a:t>
            </a:r>
            <a:r>
              <a:rPr lang="en-US" altLang="zh-CN" sz="1335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</a:t>
            </a:r>
            <a:r>
              <a:rPr lang="en-US" altLang="zh-CN" sz="1335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Dolore</a:t>
            </a:r>
            <a:r>
              <a:rPr lang="en-US" altLang="zh-CN" sz="1335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Magna </a:t>
            </a:r>
            <a:r>
              <a:rPr lang="en-US" altLang="zh-CN" sz="1335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Aliqua</a:t>
            </a:r>
            <a:r>
              <a:rPr lang="en-US" altLang="zh-CN" sz="1335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en-US" altLang="zh-CN" sz="1335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628247" y="1490176"/>
            <a:ext cx="3367087" cy="398780"/>
          </a:xfrm>
        </p:spPr>
        <p:txBody>
          <a:bodyPr/>
          <a:lstStyle/>
          <a:p>
            <a:r>
              <a:rPr lang="zh-CN" altLang="en-US" dirty="0"/>
              <a:t>成员</a:t>
            </a:r>
            <a:r>
              <a:rPr lang="zh-CN" altLang="en-US" dirty="0"/>
              <a:t>分工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1628247" y="2599733"/>
            <a:ext cx="3367087" cy="398780"/>
          </a:xfrm>
        </p:spPr>
        <p:txBody>
          <a:bodyPr/>
          <a:lstStyle/>
          <a:p>
            <a:r>
              <a:rPr lang="en-US" altLang="zh-CN" dirty="0"/>
              <a:t>Mini</a:t>
            </a:r>
            <a:r>
              <a:rPr lang="zh-CN" altLang="en-US" dirty="0"/>
              <a:t>抖音的</a:t>
            </a:r>
            <a:r>
              <a:rPr lang="zh-CN" altLang="en-US" dirty="0"/>
              <a:t>创新点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1628247" y="3800847"/>
            <a:ext cx="3367087" cy="398780"/>
          </a:xfrm>
        </p:spPr>
        <p:txBody>
          <a:bodyPr/>
          <a:lstStyle/>
          <a:p>
            <a:r>
              <a:rPr lang="zh-CN" dirty="0"/>
              <a:t>最难解决的问题</a:t>
            </a:r>
            <a:endParaRPr 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>
          <a:xfrm>
            <a:off x="1628247" y="5001961"/>
            <a:ext cx="3367087" cy="398780"/>
          </a:xfrm>
        </p:spPr>
        <p:txBody>
          <a:bodyPr/>
          <a:lstStyle/>
          <a:p>
            <a:r>
              <a:rPr lang="zh-CN" dirty="0"/>
              <a:t>感想与收获</a:t>
            </a:r>
            <a:endParaRPr lang="zh-CN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5194570" y="1826018"/>
            <a:ext cx="6569245" cy="1015663"/>
          </a:xfrm>
        </p:spPr>
        <p:txBody>
          <a:bodyPr/>
          <a:lstStyle/>
          <a:p>
            <a:r>
              <a:rPr lang="en-US" altLang="zh-CN" kern="0" dirty="0"/>
              <a:t>PART ONE</a:t>
            </a:r>
            <a:endParaRPr lang="zh-CN" altLang="en-US" kern="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194570" y="2791947"/>
            <a:ext cx="6569245" cy="748030"/>
          </a:xfrm>
        </p:spPr>
        <p:txBody>
          <a:bodyPr/>
          <a:lstStyle/>
          <a:p>
            <a:r>
              <a:rPr lang="zh-CN" altLang="en-US" dirty="0"/>
              <a:t>成员分工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 rot="2700000">
            <a:off x="3936559" y="1177372"/>
            <a:ext cx="4223077" cy="4263435"/>
            <a:chOff x="1932258" y="760101"/>
            <a:chExt cx="3767316" cy="3803319"/>
          </a:xfrm>
        </p:grpSpPr>
        <p:sp>
          <p:nvSpPr>
            <p:cNvPr id="19" name="椭圆 168"/>
            <p:cNvSpPr/>
            <p:nvPr/>
          </p:nvSpPr>
          <p:spPr>
            <a:xfrm>
              <a:off x="2710237" y="760101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40201" y="2198410"/>
                  </a:moveTo>
                  <a:cubicBezTo>
                    <a:pt x="1195601" y="2204855"/>
                    <a:pt x="1150057" y="2207694"/>
                    <a:pt x="1103851" y="2207694"/>
                  </a:cubicBezTo>
                  <a:close/>
                  <a:moveTo>
                    <a:pt x="1396176" y="2167304"/>
                  </a:moveTo>
                  <a:cubicBezTo>
                    <a:pt x="1355911" y="2179613"/>
                    <a:pt x="1314389" y="2188486"/>
                    <a:pt x="1271865" y="2193577"/>
                  </a:cubicBezTo>
                  <a:close/>
                  <a:moveTo>
                    <a:pt x="7872" y="976750"/>
                  </a:moveTo>
                  <a:lnTo>
                    <a:pt x="1" y="1103847"/>
                  </a:lnTo>
                  <a:cubicBezTo>
                    <a:pt x="1" y="1713485"/>
                    <a:pt x="494210" y="2207694"/>
                    <a:pt x="1103848" y="2207694"/>
                  </a:cubicBezTo>
                  <a:cubicBezTo>
                    <a:pt x="494209" y="2207694"/>
                    <a:pt x="0" y="1713485"/>
                    <a:pt x="0" y="1103847"/>
                  </a:cubicBezTo>
                  <a:cubicBezTo>
                    <a:pt x="0" y="1060839"/>
                    <a:pt x="2460" y="1018405"/>
                    <a:pt x="7872" y="976750"/>
                  </a:cubicBezTo>
                  <a:close/>
                  <a:moveTo>
                    <a:pt x="1103847" y="0"/>
                  </a:moveTo>
                  <a:cubicBezTo>
                    <a:pt x="1713485" y="0"/>
                    <a:pt x="2207694" y="494209"/>
                    <a:pt x="2207694" y="1103847"/>
                  </a:cubicBezTo>
                  <a:cubicBezTo>
                    <a:pt x="2207694" y="1612162"/>
                    <a:pt x="1864110" y="2040229"/>
                    <a:pt x="1396188" y="2167301"/>
                  </a:cubicBezTo>
                  <a:cubicBezTo>
                    <a:pt x="1418536" y="2082435"/>
                    <a:pt x="1429716" y="1993353"/>
                    <a:pt x="1429716" y="1901660"/>
                  </a:cubicBezTo>
                  <a:cubicBezTo>
                    <a:pt x="1429716" y="1292022"/>
                    <a:pt x="935507" y="797813"/>
                    <a:pt x="325869" y="797813"/>
                  </a:cubicBezTo>
                  <a:cubicBezTo>
                    <a:pt x="224547" y="797813"/>
                    <a:pt x="126413" y="811464"/>
                    <a:pt x="33529" y="838206"/>
                  </a:cubicBezTo>
                  <a:cubicBezTo>
                    <a:pt x="23934" y="874644"/>
                    <a:pt x="16397" y="911859"/>
                    <a:pt x="11973" y="949877"/>
                  </a:cubicBezTo>
                  <a:cubicBezTo>
                    <a:pt x="85667" y="413031"/>
                    <a:pt x="546523" y="0"/>
                    <a:pt x="110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椭圆 161"/>
            <p:cNvSpPr/>
            <p:nvPr/>
          </p:nvSpPr>
          <p:spPr>
            <a:xfrm>
              <a:off x="1932258" y="1557914"/>
              <a:ext cx="2207690" cy="2207691"/>
            </a:xfrm>
            <a:custGeom>
              <a:avLst/>
              <a:gdLst/>
              <a:ahLst/>
              <a:cxnLst/>
              <a:rect l="l" t="t" r="r" b="b"/>
              <a:pathLst>
                <a:path w="2207690" h="2207691">
                  <a:moveTo>
                    <a:pt x="967503" y="2198411"/>
                  </a:moveTo>
                  <a:lnTo>
                    <a:pt x="1103795" y="2207691"/>
                  </a:lnTo>
                  <a:cubicBezTo>
                    <a:pt x="1057608" y="2207692"/>
                    <a:pt x="1012085" y="2204853"/>
                    <a:pt x="967503" y="2198411"/>
                  </a:cubicBezTo>
                  <a:close/>
                  <a:moveTo>
                    <a:pt x="811529" y="2167307"/>
                  </a:moveTo>
                  <a:lnTo>
                    <a:pt x="935821" y="2193576"/>
                  </a:lnTo>
                  <a:cubicBezTo>
                    <a:pt x="893304" y="2188486"/>
                    <a:pt x="851788" y="2179614"/>
                    <a:pt x="811529" y="2167307"/>
                  </a:cubicBezTo>
                  <a:close/>
                  <a:moveTo>
                    <a:pt x="2199826" y="976772"/>
                  </a:moveTo>
                  <a:cubicBezTo>
                    <a:pt x="2205232" y="1018393"/>
                    <a:pt x="2207691" y="1060793"/>
                    <a:pt x="2207690" y="1103766"/>
                  </a:cubicBezTo>
                  <a:close/>
                  <a:moveTo>
                    <a:pt x="2174170" y="838223"/>
                  </a:moveTo>
                  <a:cubicBezTo>
                    <a:pt x="2184491" y="874470"/>
                    <a:pt x="2191713" y="911752"/>
                    <a:pt x="2195714" y="949832"/>
                  </a:cubicBezTo>
                  <a:close/>
                  <a:moveTo>
                    <a:pt x="1103847" y="0"/>
                  </a:moveTo>
                  <a:cubicBezTo>
                    <a:pt x="1621792" y="0"/>
                    <a:pt x="2056420" y="356726"/>
                    <a:pt x="2174166" y="838207"/>
                  </a:cubicBezTo>
                  <a:cubicBezTo>
                    <a:pt x="2081282" y="811466"/>
                    <a:pt x="1983150" y="797814"/>
                    <a:pt x="1881827" y="797814"/>
                  </a:cubicBezTo>
                  <a:cubicBezTo>
                    <a:pt x="1272189" y="797814"/>
                    <a:pt x="777980" y="1292023"/>
                    <a:pt x="777980" y="1901661"/>
                  </a:cubicBezTo>
                  <a:cubicBezTo>
                    <a:pt x="777980" y="1993354"/>
                    <a:pt x="789160" y="2082435"/>
                    <a:pt x="811508" y="2167301"/>
                  </a:cubicBezTo>
                  <a:cubicBezTo>
                    <a:pt x="343585" y="2040230"/>
                    <a:pt x="0" y="1612163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椭圆 162"/>
            <p:cNvSpPr/>
            <p:nvPr/>
          </p:nvSpPr>
          <p:spPr>
            <a:xfrm>
              <a:off x="3491880" y="1557913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69814" y="13804"/>
                  </a:moveTo>
                  <a:cubicBezTo>
                    <a:pt x="1800820" y="92567"/>
                    <a:pt x="2207694" y="550692"/>
                    <a:pt x="2207694" y="1103847"/>
                  </a:cubicBezTo>
                  <a:cubicBezTo>
                    <a:pt x="2207694" y="1713485"/>
                    <a:pt x="1713485" y="2207694"/>
                    <a:pt x="1103847" y="2207694"/>
                  </a:cubicBezTo>
                  <a:cubicBezTo>
                    <a:pt x="546709" y="2207694"/>
                    <a:pt x="85975" y="1794939"/>
                    <a:pt x="12055" y="1258354"/>
                  </a:cubicBezTo>
                  <a:lnTo>
                    <a:pt x="33789" y="1370498"/>
                  </a:lnTo>
                  <a:cubicBezTo>
                    <a:pt x="125494" y="1396610"/>
                    <a:pt x="222299" y="1409882"/>
                    <a:pt x="322205" y="1409882"/>
                  </a:cubicBezTo>
                  <a:cubicBezTo>
                    <a:pt x="931843" y="1409882"/>
                    <a:pt x="1426052" y="915673"/>
                    <a:pt x="1426052" y="306035"/>
                  </a:cubicBezTo>
                  <a:cubicBezTo>
                    <a:pt x="1426052" y="213979"/>
                    <a:pt x="1414784" y="124554"/>
                    <a:pt x="1392265" y="39385"/>
                  </a:cubicBezTo>
                  <a:cubicBezTo>
                    <a:pt x="1352416" y="28038"/>
                    <a:pt x="1311604" y="19116"/>
                    <a:pt x="1269814" y="13804"/>
                  </a:cubicBezTo>
                  <a:close/>
                  <a:moveTo>
                    <a:pt x="1103847" y="0"/>
                  </a:moveTo>
                  <a:cubicBezTo>
                    <a:pt x="1149577" y="0"/>
                    <a:pt x="1194657" y="2781"/>
                    <a:pt x="1238818" y="9073"/>
                  </a:cubicBezTo>
                  <a:lnTo>
                    <a:pt x="1103848" y="1"/>
                  </a:lnTo>
                  <a:cubicBezTo>
                    <a:pt x="494210" y="1"/>
                    <a:pt x="1" y="494210"/>
                    <a:pt x="1" y="1103848"/>
                  </a:cubicBezTo>
                  <a:cubicBezTo>
                    <a:pt x="1" y="1146981"/>
                    <a:pt x="2475" y="1189536"/>
                    <a:pt x="7924" y="1231287"/>
                  </a:cubicBezTo>
                  <a:cubicBezTo>
                    <a:pt x="2473" y="1189523"/>
                    <a:pt x="0" y="1146974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椭圆 163"/>
            <p:cNvSpPr/>
            <p:nvPr/>
          </p:nvSpPr>
          <p:spPr>
            <a:xfrm>
              <a:off x="2710237" y="2355728"/>
              <a:ext cx="2207690" cy="2207692"/>
            </a:xfrm>
            <a:custGeom>
              <a:avLst/>
              <a:gdLst/>
              <a:ahLst/>
              <a:cxnLst/>
              <a:rect l="l" t="t" r="r" b="b"/>
              <a:pathLst>
                <a:path w="2207690" h="2207692">
                  <a:moveTo>
                    <a:pt x="2195631" y="1258405"/>
                  </a:moveTo>
                  <a:cubicBezTo>
                    <a:pt x="2191595" y="1296645"/>
                    <a:pt x="2184315" y="1334081"/>
                    <a:pt x="2173913" y="1370472"/>
                  </a:cubicBezTo>
                  <a:close/>
                  <a:moveTo>
                    <a:pt x="2207690" y="1103924"/>
                  </a:moveTo>
                  <a:cubicBezTo>
                    <a:pt x="2207691" y="1147015"/>
                    <a:pt x="2205219" y="1189529"/>
                    <a:pt x="2199774" y="1231259"/>
                  </a:cubicBezTo>
                  <a:close/>
                  <a:moveTo>
                    <a:pt x="815432" y="39382"/>
                  </a:moveTo>
                  <a:cubicBezTo>
                    <a:pt x="792913" y="124550"/>
                    <a:pt x="781644" y="213975"/>
                    <a:pt x="781644" y="306031"/>
                  </a:cubicBezTo>
                  <a:cubicBezTo>
                    <a:pt x="781644" y="915669"/>
                    <a:pt x="1275853" y="1409878"/>
                    <a:pt x="1885491" y="1409878"/>
                  </a:cubicBezTo>
                  <a:cubicBezTo>
                    <a:pt x="1985397" y="1409878"/>
                    <a:pt x="2082202" y="1396606"/>
                    <a:pt x="2173907" y="1370494"/>
                  </a:cubicBezTo>
                  <a:cubicBezTo>
                    <a:pt x="2055810" y="1851467"/>
                    <a:pt x="1621429" y="2207692"/>
                    <a:pt x="1103847" y="2207692"/>
                  </a:cubicBezTo>
                  <a:cubicBezTo>
                    <a:pt x="494209" y="2207692"/>
                    <a:pt x="0" y="1713483"/>
                    <a:pt x="0" y="1103845"/>
                  </a:cubicBezTo>
                  <a:cubicBezTo>
                    <a:pt x="0" y="594112"/>
                    <a:pt x="345503" y="165076"/>
                    <a:pt x="815432" y="39382"/>
                  </a:cubicBezTo>
                  <a:close/>
                  <a:moveTo>
                    <a:pt x="937859" y="13805"/>
                  </a:moveTo>
                  <a:lnTo>
                    <a:pt x="815433" y="39382"/>
                  </a:lnTo>
                  <a:cubicBezTo>
                    <a:pt x="855095" y="27337"/>
                    <a:pt x="895991" y="18718"/>
                    <a:pt x="937859" y="13805"/>
                  </a:cubicBezTo>
                  <a:close/>
                  <a:moveTo>
                    <a:pt x="1103792" y="1"/>
                  </a:moveTo>
                  <a:lnTo>
                    <a:pt x="968896" y="9068"/>
                  </a:lnTo>
                  <a:cubicBezTo>
                    <a:pt x="1013034" y="2780"/>
                    <a:pt x="1058088" y="0"/>
                    <a:pt x="1103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5007523" y="2276975"/>
            <a:ext cx="2064229" cy="20642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defTabSz="1218565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19495" y="2845301"/>
            <a:ext cx="184028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Andorid</a:t>
            </a:r>
            <a:r>
              <a:rPr lang="zh-CN" alt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大作业</a:t>
            </a:r>
            <a:endParaRPr lang="zh-CN" altLang="en-US" sz="1600" b="1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53118" y="3214633"/>
            <a:ext cx="1973039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  <a:spcBef>
                <a:spcPts val="800"/>
              </a:spcBef>
            </a:pPr>
            <a:r>
              <a: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本次大作业共四项任务。</a:t>
            </a:r>
            <a:endParaRPr lang="zh-CN" altLang="en-US" sz="12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15481" y="1425926"/>
            <a:ext cx="2584032" cy="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/>
            <a:r>
              <a:rPr lang="en-US" altLang="zh-CN" sz="1865" b="1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01.</a:t>
            </a:r>
            <a:r>
              <a:rPr lang="zh-CN" sz="1865" b="1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视频信息流</a:t>
            </a:r>
            <a:endParaRPr lang="zh-CN" sz="1865" b="1" kern="0" dirty="0">
              <a:solidFill>
                <a:schemeClr val="accent4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15481" y="1855650"/>
            <a:ext cx="2584031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采用</a:t>
            </a: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retrofit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获取视频信息流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，主要由蒋存峰同学负责完成</a:t>
            </a:r>
            <a:endParaRPr lang="zh-CN" altLang="en-US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15481" y="3705250"/>
            <a:ext cx="2584032" cy="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/>
            <a:r>
              <a:rPr lang="en-US" altLang="zh-CN" sz="1865" b="1" kern="0" dirty="0">
                <a:solidFill>
                  <a:schemeClr val="accent4"/>
                </a:solidFill>
              </a:rPr>
              <a:t>03.</a:t>
            </a:r>
            <a:r>
              <a:rPr lang="zh-CN" altLang="en-US" sz="1865" b="1" kern="0" dirty="0">
                <a:solidFill>
                  <a:schemeClr val="accent4"/>
                </a:solidFill>
              </a:rPr>
              <a:t>视频拍摄录制</a:t>
            </a:r>
            <a:endParaRPr lang="zh-CN" altLang="en-US" sz="1865" b="1" kern="0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15481" y="4134974"/>
            <a:ext cx="2584031" cy="169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通过</a:t>
            </a:r>
            <a:r>
              <a:rPr 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自定义相机完成视频拍摄和封面拍摄，可以预览摄像头内容并保存到文件里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。主要由岳磐同学负责</a:t>
            </a:r>
            <a:endParaRPr lang="zh-CN" altLang="en-US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40217" y="1425926"/>
            <a:ext cx="2584032" cy="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8565"/>
            <a:r>
              <a:rPr lang="en-US" altLang="zh-CN" sz="1865" b="1" kern="0" dirty="0">
                <a:solidFill>
                  <a:schemeClr val="accent4"/>
                </a:solidFill>
              </a:rPr>
              <a:t>02.</a:t>
            </a:r>
            <a:r>
              <a:rPr lang="zh-CN" altLang="en-US" sz="1865" b="1" kern="0" dirty="0">
                <a:solidFill>
                  <a:schemeClr val="accent4"/>
                </a:solidFill>
              </a:rPr>
              <a:t>视频播放</a:t>
            </a:r>
            <a:endParaRPr lang="zh-CN" altLang="en-US" sz="1865" b="1" kern="0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40217" y="1855650"/>
            <a:ext cx="2584031" cy="169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8565">
              <a:lnSpc>
                <a:spcPct val="130000"/>
              </a:lnSpc>
              <a:spcBef>
                <a:spcPts val="800"/>
              </a:spcBef>
            </a:pPr>
            <a:r>
              <a:rPr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自定义LayoutManager</a:t>
            </a: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实现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上下翻页播放视频，点击窗口暂停或继续，点击图标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显示爱心。主要由蒋存峰同学负责</a:t>
            </a:r>
            <a:endParaRPr lang="en-US" altLang="zh-CN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40217" y="3705250"/>
            <a:ext cx="2584032" cy="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8565"/>
            <a:r>
              <a:rPr lang="en-US" altLang="zh-CN" sz="1865" b="1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04.</a:t>
            </a:r>
            <a:r>
              <a:rPr lang="zh-CN" altLang="en-US" sz="1865" b="1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视频上传</a:t>
            </a:r>
            <a:endParaRPr lang="zh-CN" altLang="en-US" sz="1865" b="1" kern="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40217" y="4134974"/>
            <a:ext cx="2584031" cy="233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8565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retrofit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进行视频上传。可以选择录制视频上传，也可以选择拍摄视频上传，上传视频为最后拍摄或选择视频，不选择封面会自动生成。主要由岳磐同学负责</a:t>
            </a:r>
            <a:endParaRPr lang="zh-CN" altLang="en-US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725882" y="128870"/>
            <a:ext cx="7928834" cy="583565"/>
          </a:xfrm>
        </p:spPr>
        <p:txBody>
          <a:bodyPr/>
          <a:lstStyle/>
          <a:p>
            <a:r>
              <a:rPr lang="zh-CN" altLang="en-US" dirty="0"/>
              <a:t>成员分工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TWO</a:t>
            </a:r>
            <a:endParaRPr lang="zh-CN" altLang="en-US" kern="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194570" y="2791947"/>
            <a:ext cx="6569245" cy="748030"/>
          </a:xfrm>
        </p:spPr>
        <p:txBody>
          <a:bodyPr/>
          <a:lstStyle/>
          <a:p>
            <a:r>
              <a:rPr lang="en-US" altLang="zh-CN" dirty="0"/>
              <a:t>Mini</a:t>
            </a:r>
            <a:r>
              <a:rPr lang="zh-CN" altLang="en-US" dirty="0"/>
              <a:t>抖音的创新点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THREE</a:t>
            </a:r>
            <a:endParaRPr lang="zh-CN" altLang="en-US" kern="0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194570" y="2791947"/>
            <a:ext cx="6569245" cy="748030"/>
          </a:xfrm>
        </p:spPr>
        <p:txBody>
          <a:bodyPr/>
          <a:lstStyle/>
          <a:p>
            <a:r>
              <a:rPr lang="zh-CN" altLang="en-US" dirty="0"/>
              <a:t>作业中解决最难的问题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1137427" y="1369324"/>
            <a:ext cx="9879120" cy="1279589"/>
          </a:xfrm>
          <a:prstGeom prst="roundRect">
            <a:avLst>
              <a:gd name="adj" fmla="val 900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68200" y="1369324"/>
            <a:ext cx="8408349" cy="1279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5623" y="1518464"/>
            <a:ext cx="5472608" cy="3784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8565"/>
            <a:r>
              <a:rPr lang="zh-CN" altLang="en-US" sz="1865" b="1" kern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意料之外的错误</a:t>
            </a:r>
            <a:endParaRPr lang="zh-CN" altLang="en-US" sz="1865" b="1" kern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35623" y="1912867"/>
            <a:ext cx="8100900" cy="627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spcBef>
                <a:spcPts val="800"/>
              </a:spcBef>
            </a:pPr>
            <a:r>
              <a:rPr lang="zh-CN" altLang="en-US" sz="1335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由于我们开发用的基本都是封装好的</a:t>
            </a:r>
            <a:r>
              <a:rPr lang="en-US" altLang="zh-CN" sz="1335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zh-CN" altLang="en-US" sz="1335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，所以开发中可能会出现一些意料之外的、本不该出现的错误，这些错误往往让人很头疼。</a:t>
            </a:r>
            <a:endParaRPr lang="en-US" altLang="zh-CN" sz="1335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137427" y="2869491"/>
            <a:ext cx="9879120" cy="1279589"/>
          </a:xfrm>
          <a:prstGeom prst="roundRect">
            <a:avLst>
              <a:gd name="adj" fmla="val 90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68200" y="2869491"/>
            <a:ext cx="8408349" cy="1279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35623" y="3018631"/>
            <a:ext cx="5472608" cy="3784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8565"/>
            <a:r>
              <a:rPr lang="zh-CN" altLang="en-US" sz="1865" b="1" kern="0" dirty="0">
                <a:solidFill>
                  <a:schemeClr val="accent2"/>
                </a:solidFill>
              </a:rPr>
              <a:t>实现类似抖音的视频播放</a:t>
            </a:r>
            <a:endParaRPr lang="zh-CN" altLang="en-US" sz="1865" b="1" kern="0" dirty="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435623" y="3413034"/>
            <a:ext cx="8100900" cy="627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spcBef>
                <a:spcPts val="800"/>
              </a:spcBef>
            </a:pPr>
            <a:r>
              <a:rPr lang="zh-CN" altLang="en-US" sz="1335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控制RecyclerView每次只展示一个视频，以及滑动后自动对齐屏幕这些问题处理的时候都比较麻烦，而且几乎</a:t>
            </a:r>
            <a:r>
              <a:rPr lang="zh-CN" altLang="en-US" sz="1335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无从下手</a:t>
            </a:r>
            <a:endParaRPr lang="zh-CN" altLang="en-US" sz="1335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137427" y="4369658"/>
            <a:ext cx="9879120" cy="1279589"/>
          </a:xfrm>
          <a:prstGeom prst="roundRect">
            <a:avLst>
              <a:gd name="adj" fmla="val 900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68200" y="4369658"/>
            <a:ext cx="8408349" cy="1279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35623" y="4518797"/>
            <a:ext cx="5472608" cy="3784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8565"/>
            <a:r>
              <a:rPr lang="zh-CN" altLang="en-US" sz="1865" b="1" kern="0" dirty="0">
                <a:solidFill>
                  <a:schemeClr val="accent2">
                    <a:lumMod val="75000"/>
                  </a:schemeClr>
                </a:solidFill>
              </a:rPr>
              <a:t>状态机的设计</a:t>
            </a:r>
            <a:endParaRPr lang="zh-CN" altLang="en-US" sz="1865" b="1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435623" y="4913200"/>
            <a:ext cx="8100900" cy="895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spcBef>
                <a:spcPts val="800"/>
              </a:spcBef>
            </a:pPr>
            <a:r>
              <a:rPr lang="zh-CN" altLang="en-US" sz="1335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由于拍摄视频时，界面需要经历录制、拍摄、上传、等待等多个变化，因此需要写好一个类似状态机一样的东西，控制录制视频、拍摄封面、上传视频、等待、成功一步步完成，且不会有交叉重叠，防止发生意外错误。</a:t>
            </a:r>
            <a:endParaRPr lang="en-US" altLang="zh-CN" sz="1335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  <a:endParaRPr lang="en-US" altLang="zh-CN" dirty="0"/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356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作业中解决最难的问题</a:t>
            </a:r>
            <a:endParaRPr lang="en-US" altLang="zh-CN" dirty="0"/>
          </a:p>
        </p:txBody>
      </p:sp>
      <p:grpSp>
        <p:nvGrpSpPr>
          <p:cNvPr id="23" name="组合 50"/>
          <p:cNvGrpSpPr/>
          <p:nvPr/>
        </p:nvGrpSpPr>
        <p:grpSpPr>
          <a:xfrm>
            <a:off x="1410676" y="1649144"/>
            <a:ext cx="684276" cy="719948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Freeform 31"/>
            <p:cNvSpPr/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2"/>
            <p:cNvSpPr/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3"/>
            <p:cNvSpPr/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4"/>
            <p:cNvSpPr/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组合 50"/>
          <p:cNvGrpSpPr/>
          <p:nvPr/>
        </p:nvGrpSpPr>
        <p:grpSpPr>
          <a:xfrm>
            <a:off x="1410676" y="3142963"/>
            <a:ext cx="684276" cy="719948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Freeform 31"/>
            <p:cNvSpPr/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3"/>
            <p:cNvSpPr/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组合 50"/>
          <p:cNvGrpSpPr/>
          <p:nvPr/>
        </p:nvGrpSpPr>
        <p:grpSpPr>
          <a:xfrm>
            <a:off x="1410676" y="4649478"/>
            <a:ext cx="684276" cy="719948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Freeform 31"/>
            <p:cNvSpPr/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2"/>
            <p:cNvSpPr/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3"/>
            <p:cNvSpPr/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4"/>
            <p:cNvSpPr/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FOUR</a:t>
            </a:r>
            <a:endParaRPr lang="zh-CN" altLang="en-US" kern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194570" y="2791947"/>
            <a:ext cx="6569245" cy="1535430"/>
          </a:xfrm>
        </p:spPr>
        <p:txBody>
          <a:bodyPr/>
          <a:lstStyle/>
          <a:p>
            <a:r>
              <a:rPr lang="zh-CN" dirty="0">
                <a:sym typeface="+mn-ea"/>
              </a:rPr>
              <a:t>感想与收获</a:t>
            </a:r>
            <a:endParaRPr 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0" y="1508787"/>
            <a:ext cx="621601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59013" y="2513899"/>
            <a:ext cx="475700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59013" y="5529233"/>
            <a:ext cx="1073298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459013" y="3519011"/>
            <a:ext cx="475700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75488" y="4524123"/>
            <a:ext cx="475700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624479" y="1397305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82047" y="1715333"/>
            <a:ext cx="936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LOREM</a:t>
            </a:r>
            <a:endParaRPr lang="en-US" altLang="zh-CN" sz="1600" b="1" kern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ctr" defTabSz="1218565"/>
            <a:r>
              <a:rPr lang="en-US" altLang="zh-CN" sz="16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IPSUM</a:t>
            </a:r>
            <a:endParaRPr lang="zh-CN" altLang="en-US" sz="1600" b="1" kern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23945" y="2401905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1600" b="1" kern="0">
              <a:solidFill>
                <a:srgbClr val="1A7BAE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81513" y="2719933"/>
            <a:ext cx="936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rPr>
              <a:t>LOREM</a:t>
            </a:r>
            <a:endParaRPr lang="en-US" altLang="zh-CN" sz="1600" b="1" kern="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</a:endParaRPr>
          </a:p>
          <a:p>
            <a:pPr algn="ctr" defTabSz="1218565"/>
            <a:r>
              <a:rPr lang="en-US" altLang="zh-CN" sz="16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rPr>
              <a:t>IPSUM</a:t>
            </a:r>
            <a:endParaRPr lang="zh-CN" altLang="en-US" sz="1600" b="1" kern="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624479" y="342900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82047" y="3747027"/>
            <a:ext cx="936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ker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LOREM</a:t>
            </a:r>
            <a:endParaRPr lang="en-US" altLang="zh-CN" sz="1600" b="1" ker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algn="ctr" defTabSz="1218565"/>
            <a:r>
              <a:rPr lang="en-US" altLang="zh-CN" sz="1600" b="1" ker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IPSUM</a:t>
            </a:r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23945" y="443360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1600" b="1" kern="0">
              <a:solidFill>
                <a:srgbClr val="1A7BAE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81513" y="4751627"/>
            <a:ext cx="936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ker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rPr>
              <a:t>LOREM</a:t>
            </a:r>
            <a:endParaRPr lang="en-US" altLang="zh-CN" sz="1600" b="1" ker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</a:endParaRPr>
          </a:p>
          <a:p>
            <a:pPr algn="ctr" defTabSz="1218565"/>
            <a:r>
              <a:rPr lang="en-US" altLang="zh-CN" sz="1600" b="1" ker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rPr>
              <a:t>IPSUM</a:t>
            </a:r>
            <a:endParaRPr lang="zh-CN" altLang="en-US" sz="1600" b="1" ker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35505" y="2627630"/>
            <a:ext cx="736282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z="1465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这次大作业更是一次学以致用的过程，不论是开始布局，到后面的动画、网络、文件存储，还是最后的多媒体，每一个知识点在开发过程中都会用到，且都很常用，很实用</a:t>
            </a:r>
            <a:endParaRPr lang="zh-CN" altLang="en-US" sz="1465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5325" y="3642995"/>
            <a:ext cx="476186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8565">
              <a:lnSpc>
                <a:spcPct val="150000"/>
              </a:lnSpc>
            </a:pPr>
            <a:r>
              <a:rPr lang="zh-CN" altLang="en-US" sz="1465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这次学习和大作业是对安卓开发的一次深入的了解和认识，也是感受到开发过程中的乐趣和完成后的成就感</a:t>
            </a:r>
            <a:endParaRPr lang="zh-CN" altLang="en-US" sz="1465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81075" y="1610995"/>
            <a:ext cx="457517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8565">
              <a:lnSpc>
                <a:spcPct val="150000"/>
              </a:lnSpc>
            </a:pPr>
            <a:r>
              <a:rPr lang="zh-CN" altLang="en-US" sz="1465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在短短的不到两周的学习时间内，我们从完全不了解安卓开发到开发出一款</a:t>
            </a:r>
            <a:r>
              <a:rPr lang="en-US" altLang="zh-CN" sz="1465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mini</a:t>
            </a:r>
            <a:r>
              <a:rPr lang="zh-CN" altLang="en-US" sz="1465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抖音，确实是很大的进步</a:t>
            </a:r>
            <a:endParaRPr lang="zh-CN" altLang="en-US" sz="1465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  <a:endParaRPr lang="en-US" altLang="zh-CN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Calligraphy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1166</Words>
  <Application>WPS 演示</Application>
  <PresentationFormat>宽屏</PresentationFormat>
  <Paragraphs>113</Paragraphs>
  <Slides>10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Segoe UI Light</vt:lpstr>
      <vt:lpstr>Segoe UI Light</vt:lpstr>
      <vt:lpstr>Century Gothic</vt:lpstr>
      <vt:lpstr>Arial Unicode MS</vt:lpstr>
      <vt:lpstr>等线</vt:lpstr>
      <vt:lpstr>Impact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dage</cp:lastModifiedBy>
  <cp:revision>79</cp:revision>
  <dcterms:created xsi:type="dcterms:W3CDTF">2015-08-18T02:51:00Z</dcterms:created>
  <dcterms:modified xsi:type="dcterms:W3CDTF">2019-07-22T04:01:42Z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2017-12-21T06:36:36.2809056Z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KSORubyTemplateID">
    <vt:lpwstr>2</vt:lpwstr>
  </property>
  <property fmtid="{D5CDD505-2E9C-101B-9397-08002B2CF9AE}" pid="11" name="KSOProductBuildVer">
    <vt:lpwstr>2052-11.1.0.8765</vt:lpwstr>
  </property>
</Properties>
</file>