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8919D-153F-48C7-838C-0B4B97B64B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3F4B-FE38-4A4C-B859-E08A9B754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7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D0C65-FE36-4CE6-8A3E-7BEEE20C32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8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D0C65-FE36-4CE6-8A3E-7BEEE20C32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1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3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3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3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7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4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7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5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2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1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6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7.bin"/><Relationship Id="rId26" Type="http://schemas.openxmlformats.org/officeDocument/2006/relationships/image" Target="../media/image13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8.wmf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wmf"/><Relationship Id="rId25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2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5" Type="http://schemas.openxmlformats.org/officeDocument/2006/relationships/image" Target="../media/image5.wmf"/><Relationship Id="rId23" Type="http://schemas.openxmlformats.org/officeDocument/2006/relationships/image" Target="../media/image9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wmf"/><Relationship Id="rId4" Type="http://schemas.openxmlformats.org/officeDocument/2006/relationships/image" Target="../media/image11.png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572465" y="205945"/>
            <a:ext cx="8114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剩余油富集区核实方法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518525" y="756716"/>
            <a:ext cx="8082015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FF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动态数据验证断层封闭性</a:t>
            </a:r>
            <a:r>
              <a:rPr lang="zh-CN" altLang="en-US" sz="1600" dirty="0">
                <a:latin typeface="方正大黑简体" panose="02010601030101010101" pitchFamily="2" charset="-122"/>
                <a:ea typeface="方正大黑简体" panose="02010601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400" dirty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利用断层两侧注采井注采响应分析方法判别断层封闭性。基于数字信号滤波处理得到与注水井注入量变化相对应的采油井</a:t>
            </a:r>
            <a:r>
              <a:rPr lang="en-US" altLang="zh-CN" sz="1400" dirty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(</a:t>
            </a:r>
            <a:r>
              <a:rPr lang="zh-CN" altLang="en-US" sz="1400" dirty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或井组</a:t>
            </a:r>
            <a:r>
              <a:rPr lang="en-US" altLang="zh-CN" sz="1400" dirty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)</a:t>
            </a:r>
            <a:r>
              <a:rPr lang="zh-CN" altLang="en-US" sz="1400" dirty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产量响应样本，采用</a:t>
            </a:r>
            <a:r>
              <a:rPr lang="zh-CN" altLang="en-US" sz="1400" dirty="0">
                <a:solidFill>
                  <a:srgbClr val="FF0000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卡尔曼滤波方法</a:t>
            </a:r>
            <a:r>
              <a:rPr lang="zh-CN" altLang="en-US" sz="1400" dirty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估算注采关系，根据注采关系判断断层的有效封闭性。该方法</a:t>
            </a:r>
            <a:r>
              <a:rPr lang="zh-CN" altLang="en-US" sz="1400" dirty="0">
                <a:solidFill>
                  <a:srgbClr val="FF0000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物理意义明确</a:t>
            </a:r>
            <a:r>
              <a:rPr lang="zh-CN" altLang="en-US" sz="1400" dirty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，兼具</a:t>
            </a:r>
            <a:r>
              <a:rPr lang="zh-CN" altLang="en-US" sz="1400" dirty="0">
                <a:solidFill>
                  <a:srgbClr val="FF0000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注采信号的衰减性</a:t>
            </a:r>
            <a:r>
              <a:rPr lang="zh-CN" altLang="en-US" sz="1400" dirty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和</a:t>
            </a:r>
            <a:r>
              <a:rPr lang="zh-CN" altLang="en-US" sz="1400" dirty="0">
                <a:solidFill>
                  <a:srgbClr val="FF0000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时滞性</a:t>
            </a:r>
            <a:r>
              <a:rPr lang="zh-CN" altLang="en-US" sz="1400" dirty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特征，符合油藏开发特点。</a:t>
            </a:r>
            <a:endParaRPr lang="zh-CN" altLang="en-US" sz="1400" dirty="0">
              <a:latin typeface="方正大黑简体" panose="02010601030101010101" pitchFamily="2" charset="-122"/>
              <a:ea typeface="方正大黑简体" panose="02010601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34"/>
          <a:stretch>
            <a:fillRect/>
          </a:stretch>
        </p:blipFill>
        <p:spPr bwMode="auto">
          <a:xfrm>
            <a:off x="709420" y="2148244"/>
            <a:ext cx="3555331" cy="9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568688" y="3970005"/>
            <a:ext cx="2031325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注水量和采油量变化示意图</a:t>
            </a:r>
            <a:endParaRPr lang="zh-CN" altLang="en-US" sz="1200" dirty="0">
              <a:solidFill>
                <a:srgbClr val="0000FF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4" b="7132"/>
          <a:stretch>
            <a:fillRect/>
          </a:stretch>
        </p:blipFill>
        <p:spPr bwMode="auto">
          <a:xfrm>
            <a:off x="709418" y="3125251"/>
            <a:ext cx="3555332" cy="90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641805" y="4282989"/>
            <a:ext cx="4218556" cy="2431213"/>
            <a:chOff x="362070" y="2760999"/>
            <a:chExt cx="5249746" cy="389239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5"/>
            <a:srcRect r="40077" b="75532"/>
            <a:stretch/>
          </p:blipFill>
          <p:spPr>
            <a:xfrm>
              <a:off x="467928" y="3931722"/>
              <a:ext cx="4154871" cy="668219"/>
            </a:xfrm>
            <a:prstGeom prst="rect">
              <a:avLst/>
            </a:prstGeom>
          </p:spPr>
        </p:pic>
        <p:graphicFrame>
          <p:nvGraphicFramePr>
            <p:cNvPr id="15" name="对象 18"/>
            <p:cNvGraphicFramePr>
              <a:graphicFrameLocks noChangeAspect="1"/>
            </p:cNvGraphicFramePr>
            <p:nvPr/>
          </p:nvGraphicFramePr>
          <p:xfrm>
            <a:off x="644727" y="2760999"/>
            <a:ext cx="4226518" cy="1281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6" imgW="2870200" imgH="863600" progId="Equation.DSMT4">
                    <p:embed/>
                  </p:oleObj>
                </mc:Choice>
                <mc:Fallback>
                  <p:oleObj name="Equation" r:id="rId6" imgW="2870200" imgH="863600" progId="Equation.DSMT4">
                    <p:embed/>
                    <p:pic>
                      <p:nvPicPr>
                        <p:cNvPr id="15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727" y="2760999"/>
                          <a:ext cx="4226518" cy="1281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" name="组合 15"/>
            <p:cNvGrpSpPr/>
            <p:nvPr/>
          </p:nvGrpSpPr>
          <p:grpSpPr>
            <a:xfrm>
              <a:off x="362070" y="5239715"/>
              <a:ext cx="2593295" cy="456390"/>
              <a:chOff x="505828" y="5189264"/>
              <a:chExt cx="2593295" cy="456390"/>
            </a:xfrm>
          </p:grpSpPr>
          <p:sp>
            <p:nvSpPr>
              <p:cNvPr id="39" name="Rectangle 4"/>
              <p:cNvSpPr/>
              <p:nvPr/>
            </p:nvSpPr>
            <p:spPr>
              <a:xfrm>
                <a:off x="1422722" y="5189264"/>
                <a:ext cx="1676401" cy="443478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2699999">
                  <a:srgbClr val="7A7A00"/>
                </a:prstShdw>
              </a:effectLst>
            </p:spPr>
            <p:txBody>
              <a:bodyPr wrap="square" anchor="ctr">
                <a:spAutoFit/>
              </a:bodyPr>
              <a:lstStyle/>
              <a:p>
                <a:pPr eaLnBrk="0" hangingPunct="0"/>
                <a:r>
                  <a:rPr lang="zh-CN" altLang="en-US" sz="1200" dirty="0">
                    <a:latin typeface="方正大黑简体" panose="02010601030101010101" pitchFamily="2" charset="-122"/>
                    <a:ea typeface="方正大黑简体" panose="02010601030101010101" pitchFamily="2" charset="-122"/>
                  </a:rPr>
                  <a:t>：标量函数</a:t>
                </a:r>
              </a:p>
            </p:txBody>
          </p:sp>
          <p:graphicFrame>
            <p:nvGraphicFramePr>
              <p:cNvPr id="40" name="Object 26"/>
              <p:cNvGraphicFramePr>
                <a:graphicFrameLocks noChangeAspect="1"/>
              </p:cNvGraphicFramePr>
              <p:nvPr/>
            </p:nvGraphicFramePr>
            <p:xfrm>
              <a:off x="505828" y="5213654"/>
              <a:ext cx="1048449" cy="432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7" name="Equation" r:id="rId8" imgW="482600" imgH="203200" progId="Equation.DSMT4">
                      <p:embed/>
                    </p:oleObj>
                  </mc:Choice>
                  <mc:Fallback>
                    <p:oleObj name="Equation" r:id="rId8" imgW="482600" imgH="203200" progId="Equation.DSMT4">
                      <p:embed/>
                      <p:pic>
                        <p:nvPicPr>
                          <p:cNvPr id="40" name="Object 26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05828" y="5213654"/>
                            <a:ext cx="1048449" cy="4320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" name="组合 16"/>
            <p:cNvGrpSpPr/>
            <p:nvPr/>
          </p:nvGrpSpPr>
          <p:grpSpPr>
            <a:xfrm>
              <a:off x="362070" y="5692000"/>
              <a:ext cx="1303655" cy="464581"/>
              <a:chOff x="5040" y="2508"/>
              <a:chExt cx="2053" cy="1155"/>
            </a:xfrm>
          </p:grpSpPr>
          <p:graphicFrame>
            <p:nvGraphicFramePr>
              <p:cNvPr id="37" name="Object 29"/>
              <p:cNvGraphicFramePr>
                <a:graphicFrameLocks noChangeAspect="1"/>
              </p:cNvGraphicFramePr>
              <p:nvPr/>
            </p:nvGraphicFramePr>
            <p:xfrm>
              <a:off x="5040" y="2588"/>
              <a:ext cx="810" cy="1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8" r:id="rId10" imgW="127000" imgH="202565" progId="Equation.DSMT4">
                      <p:embed/>
                    </p:oleObj>
                  </mc:Choice>
                  <mc:Fallback>
                    <p:oleObj r:id="rId10" imgW="127000" imgH="202565" progId="Equation.DSMT4">
                      <p:embed/>
                      <p:pic>
                        <p:nvPicPr>
                          <p:cNvPr id="37" name="Object 29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040" y="2588"/>
                            <a:ext cx="810" cy="10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" name="Rectangle 4"/>
              <p:cNvSpPr/>
              <p:nvPr/>
            </p:nvSpPr>
            <p:spPr>
              <a:xfrm>
                <a:off x="5475" y="2508"/>
                <a:ext cx="1618" cy="1103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2699999">
                  <a:srgbClr val="7A7A00"/>
                </a:prstShdw>
              </a:effectLst>
            </p:spPr>
            <p:txBody>
              <a:bodyPr wrap="square" anchor="ctr">
                <a:spAutoFit/>
              </a:bodyPr>
              <a:lstStyle/>
              <a:p>
                <a:pPr eaLnBrk="0" hangingPunct="0"/>
                <a:r>
                  <a:rPr lang="zh-CN" altLang="en-US" sz="1200" dirty="0">
                    <a:latin typeface="方正大黑简体" panose="02010601030101010101" pitchFamily="2" charset="-122"/>
                    <a:ea typeface="方正大黑简体" panose="02010601030101010101" pitchFamily="2" charset="-122"/>
                  </a:rPr>
                  <a:t>：距离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510029" y="5680468"/>
              <a:ext cx="1310593" cy="445328"/>
              <a:chOff x="5040" y="3389"/>
              <a:chExt cx="1870" cy="1136"/>
            </a:xfrm>
          </p:grpSpPr>
          <p:graphicFrame>
            <p:nvGraphicFramePr>
              <p:cNvPr id="35" name="Object 35"/>
              <p:cNvGraphicFramePr>
                <a:graphicFrameLocks noChangeAspect="1"/>
              </p:cNvGraphicFramePr>
              <p:nvPr/>
            </p:nvGraphicFramePr>
            <p:xfrm>
              <a:off x="5040" y="3580"/>
              <a:ext cx="720" cy="9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9" r:id="rId12" imgW="152400" imgH="203200" progId="Equation.DSMT4">
                      <p:embed/>
                    </p:oleObj>
                  </mc:Choice>
                  <mc:Fallback>
                    <p:oleObj r:id="rId12" imgW="152400" imgH="203200" progId="Equation.DSMT4">
                      <p:embed/>
                      <p:pic>
                        <p:nvPicPr>
                          <p:cNvPr id="35" name="Object 35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040" y="3580"/>
                            <a:ext cx="720" cy="9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Rectangle 4"/>
              <p:cNvSpPr/>
              <p:nvPr/>
            </p:nvSpPr>
            <p:spPr>
              <a:xfrm>
                <a:off x="5464" y="3389"/>
                <a:ext cx="1446" cy="113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2699999">
                  <a:srgbClr val="7A7A00"/>
                </a:prstShdw>
              </a:effectLst>
            </p:spPr>
            <p:txBody>
              <a:bodyPr wrap="square" anchor="ctr">
                <a:spAutoFit/>
              </a:bodyPr>
              <a:lstStyle/>
              <a:p>
                <a:pPr eaLnBrk="0" hangingPunct="0"/>
                <a:r>
                  <a:rPr lang="zh-CN" altLang="en-US" sz="1200" dirty="0">
                    <a:latin typeface="方正大黑简体" panose="02010601030101010101" pitchFamily="2" charset="-122"/>
                    <a:ea typeface="方正大黑简体" panose="02010601030101010101" pitchFamily="2" charset="-122"/>
                  </a:rPr>
                  <a:t>：渗透率</a:t>
                </a:r>
              </a:p>
            </p:txBody>
          </p:sp>
        </p:grpSp>
        <p:graphicFrame>
          <p:nvGraphicFramePr>
            <p:cNvPr id="19" name="Object 16"/>
            <p:cNvGraphicFramePr>
              <a:graphicFrameLocks noChangeAspect="1"/>
            </p:cNvGraphicFramePr>
            <p:nvPr/>
          </p:nvGraphicFramePr>
          <p:xfrm>
            <a:off x="644115" y="4686097"/>
            <a:ext cx="1391857" cy="411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r:id="rId14" imgW="774065" imgH="241300" progId="Equation.DSMT4">
                    <p:embed/>
                  </p:oleObj>
                </mc:Choice>
                <mc:Fallback>
                  <p:oleObj r:id="rId14" imgW="774065" imgH="241300" progId="Equation.DSMT4">
                    <p:embed/>
                    <p:pic>
                      <p:nvPicPr>
                        <p:cNvPr id="19" name="Object 1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44115" y="4686097"/>
                          <a:ext cx="1391857" cy="4119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362070" y="6167615"/>
              <a:ext cx="2034496" cy="485775"/>
              <a:chOff x="180818" y="5265380"/>
              <a:chExt cx="2034496" cy="485775"/>
            </a:xfrm>
          </p:grpSpPr>
          <p:graphicFrame>
            <p:nvGraphicFramePr>
              <p:cNvPr id="33" name="Object 26"/>
              <p:cNvGraphicFramePr>
                <a:graphicFrameLocks noChangeAspect="1"/>
              </p:cNvGraphicFramePr>
              <p:nvPr/>
            </p:nvGraphicFramePr>
            <p:xfrm>
              <a:off x="180818" y="5265380"/>
              <a:ext cx="468313" cy="485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1" name="Equation" r:id="rId16" imgW="215640" imgH="228600" progId="Equation.DSMT4">
                      <p:embed/>
                    </p:oleObj>
                  </mc:Choice>
                  <mc:Fallback>
                    <p:oleObj name="Equation" r:id="rId16" imgW="215640" imgH="228600" progId="Equation.DSMT4">
                      <p:embed/>
                      <p:pic>
                        <p:nvPicPr>
                          <p:cNvPr id="33" name="Object 26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80818" y="5265380"/>
                            <a:ext cx="468313" cy="4857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Rectangle 4"/>
              <p:cNvSpPr/>
              <p:nvPr/>
            </p:nvSpPr>
            <p:spPr>
              <a:xfrm>
                <a:off x="538913" y="5296811"/>
                <a:ext cx="1676401" cy="443478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2699999">
                  <a:srgbClr val="7A7A00"/>
                </a:prstShdw>
              </a:effectLst>
            </p:spPr>
            <p:txBody>
              <a:bodyPr wrap="square" anchor="ctr">
                <a:spAutoFit/>
              </a:bodyPr>
              <a:lstStyle/>
              <a:p>
                <a:pPr eaLnBrk="0" hangingPunct="0"/>
                <a:r>
                  <a:rPr lang="zh-CN" altLang="en-US" sz="1200" dirty="0">
                    <a:latin typeface="方正大黑简体" panose="02010601030101010101" pitchFamily="2" charset="-122"/>
                    <a:ea typeface="方正大黑简体" panose="02010601030101010101" pitchFamily="2" charset="-122"/>
                  </a:rPr>
                  <a:t>：注采井相关性</a:t>
                </a: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242232" y="6189812"/>
              <a:ext cx="1760335" cy="443477"/>
              <a:chOff x="2264180" y="6256601"/>
              <a:chExt cx="1760335" cy="443477"/>
            </a:xfrm>
          </p:grpSpPr>
          <p:graphicFrame>
            <p:nvGraphicFramePr>
              <p:cNvPr id="31" name="Object 26"/>
              <p:cNvGraphicFramePr>
                <a:graphicFrameLocks noChangeAspect="1"/>
              </p:cNvGraphicFramePr>
              <p:nvPr/>
            </p:nvGraphicFramePr>
            <p:xfrm>
              <a:off x="2264180" y="6374430"/>
              <a:ext cx="194708" cy="2546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2" name="Equation" r:id="rId18" imgW="114120" imgH="152280" progId="Equation.DSMT4">
                      <p:embed/>
                    </p:oleObj>
                  </mc:Choice>
                  <mc:Fallback>
                    <p:oleObj name="Equation" r:id="rId18" imgW="114120" imgH="152280" progId="Equation.DSMT4">
                      <p:embed/>
                      <p:pic>
                        <p:nvPicPr>
                          <p:cNvPr id="31" name="Object 26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264180" y="6374430"/>
                            <a:ext cx="194708" cy="2546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Rectangle 4"/>
              <p:cNvSpPr/>
              <p:nvPr/>
            </p:nvSpPr>
            <p:spPr>
              <a:xfrm>
                <a:off x="2348116" y="6256601"/>
                <a:ext cx="1676399" cy="443477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2699999">
                  <a:srgbClr val="7A7A00"/>
                </a:prstShdw>
              </a:effectLst>
            </p:spPr>
            <p:txBody>
              <a:bodyPr wrap="square" anchor="ctr">
                <a:spAutoFit/>
              </a:bodyPr>
              <a:lstStyle/>
              <a:p>
                <a:pPr eaLnBrk="0" hangingPunct="0"/>
                <a:r>
                  <a:rPr lang="zh-CN" altLang="en-US" sz="1200" dirty="0">
                    <a:latin typeface="方正大黑简体" panose="02010601030101010101" pitchFamily="2" charset="-122"/>
                    <a:ea typeface="方正大黑简体" panose="02010601030101010101" pitchFamily="2" charset="-122"/>
                  </a:rPr>
                  <a:t>：采出井产液量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872439" y="6185385"/>
              <a:ext cx="1739377" cy="443478"/>
              <a:chOff x="4060637" y="6252174"/>
              <a:chExt cx="1739377" cy="443478"/>
            </a:xfrm>
          </p:grpSpPr>
          <p:graphicFrame>
            <p:nvGraphicFramePr>
              <p:cNvPr id="29" name="Object 26"/>
              <p:cNvGraphicFramePr>
                <a:graphicFrameLocks noChangeAspect="1"/>
              </p:cNvGraphicFramePr>
              <p:nvPr/>
            </p:nvGraphicFramePr>
            <p:xfrm>
              <a:off x="4060637" y="6354665"/>
              <a:ext cx="212408" cy="2546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3" name="Equation" r:id="rId20" imgW="114120" imgH="139680" progId="Equation.DSMT4">
                      <p:embed/>
                    </p:oleObj>
                  </mc:Choice>
                  <mc:Fallback>
                    <p:oleObj name="Equation" r:id="rId20" imgW="114120" imgH="139680" progId="Equation.DSMT4">
                      <p:embed/>
                      <p:pic>
                        <p:nvPicPr>
                          <p:cNvPr id="29" name="Object 26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060637" y="6354665"/>
                            <a:ext cx="212408" cy="25461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Rectangle 4"/>
              <p:cNvSpPr/>
              <p:nvPr/>
            </p:nvSpPr>
            <p:spPr>
              <a:xfrm>
                <a:off x="4123614" y="6252174"/>
                <a:ext cx="1676400" cy="443478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2699999">
                  <a:srgbClr val="7A7A00"/>
                </a:prstShdw>
              </a:effectLst>
            </p:spPr>
            <p:txBody>
              <a:bodyPr wrap="square" anchor="ctr">
                <a:spAutoFit/>
              </a:bodyPr>
              <a:lstStyle/>
              <a:p>
                <a:pPr eaLnBrk="0" hangingPunct="0"/>
                <a:r>
                  <a:rPr lang="zh-CN" altLang="en-US" sz="1200" dirty="0">
                    <a:latin typeface="方正大黑简体" panose="02010601030101010101" pitchFamily="2" charset="-122"/>
                    <a:ea typeface="方正大黑简体" panose="02010601030101010101" pitchFamily="2" charset="-122"/>
                  </a:rPr>
                  <a:t>：注水井注入量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691825" y="5247261"/>
              <a:ext cx="2010044" cy="443370"/>
              <a:chOff x="4829" y="3486"/>
              <a:chExt cx="2868" cy="1131"/>
            </a:xfrm>
          </p:grpSpPr>
          <p:graphicFrame>
            <p:nvGraphicFramePr>
              <p:cNvPr id="27" name="Object 35"/>
              <p:cNvGraphicFramePr>
                <a:graphicFrameLocks noChangeAspect="1"/>
              </p:cNvGraphicFramePr>
              <p:nvPr/>
            </p:nvGraphicFramePr>
            <p:xfrm>
              <a:off x="4829" y="3609"/>
              <a:ext cx="1142" cy="8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4" name="Equation" r:id="rId22" imgW="241200" imgH="190440" progId="Equation.DSMT4">
                      <p:embed/>
                    </p:oleObj>
                  </mc:Choice>
                  <mc:Fallback>
                    <p:oleObj name="Equation" r:id="rId22" imgW="241200" imgH="190440" progId="Equation.DSMT4">
                      <p:embed/>
                      <p:pic>
                        <p:nvPicPr>
                          <p:cNvPr id="27" name="Object 35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4829" y="3609"/>
                            <a:ext cx="1142" cy="8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Rectangle 4"/>
              <p:cNvSpPr/>
              <p:nvPr/>
            </p:nvSpPr>
            <p:spPr>
              <a:xfrm>
                <a:off x="5804" y="3486"/>
                <a:ext cx="1893" cy="113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2699999">
                  <a:srgbClr val="7A7A00"/>
                </a:prstShdw>
              </a:effectLst>
            </p:spPr>
            <p:txBody>
              <a:bodyPr wrap="square" anchor="ctr">
                <a:spAutoFit/>
              </a:bodyPr>
              <a:lstStyle/>
              <a:p>
                <a:pPr eaLnBrk="0" hangingPunct="0"/>
                <a:r>
                  <a:rPr lang="zh-CN" altLang="en-US" sz="1200" dirty="0">
                    <a:latin typeface="方正大黑简体" panose="02010601030101010101" pitchFamily="2" charset="-122"/>
                    <a:ea typeface="方正大黑简体" panose="02010601030101010101" pitchFamily="2" charset="-122"/>
                  </a:rPr>
                  <a:t>：响应函数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813085" y="5696258"/>
              <a:ext cx="1842539" cy="443368"/>
              <a:chOff x="4860" y="3485"/>
              <a:chExt cx="2629" cy="1131"/>
            </a:xfrm>
          </p:grpSpPr>
          <p:graphicFrame>
            <p:nvGraphicFramePr>
              <p:cNvPr id="25" name="Object 35"/>
              <p:cNvGraphicFramePr>
                <a:graphicFrameLocks noChangeAspect="1"/>
              </p:cNvGraphicFramePr>
              <p:nvPr/>
            </p:nvGraphicFramePr>
            <p:xfrm>
              <a:off x="4860" y="3638"/>
              <a:ext cx="1080" cy="8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" name="Equation" r:id="rId24" imgW="228600" imgH="177480" progId="Equation.DSMT4">
                      <p:embed/>
                    </p:oleObj>
                  </mc:Choice>
                  <mc:Fallback>
                    <p:oleObj name="Equation" r:id="rId24" imgW="228600" imgH="177480" progId="Equation.DSMT4">
                      <p:embed/>
                      <p:pic>
                        <p:nvPicPr>
                          <p:cNvPr id="25" name="Object 35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4860" y="3638"/>
                            <a:ext cx="1080" cy="8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Rectangle 4"/>
              <p:cNvSpPr/>
              <p:nvPr/>
            </p:nvSpPr>
            <p:spPr>
              <a:xfrm>
                <a:off x="5686" y="3485"/>
                <a:ext cx="1803" cy="113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2699999">
                  <a:srgbClr val="7A7A00"/>
                </a:prstShdw>
              </a:effectLst>
            </p:spPr>
            <p:txBody>
              <a:bodyPr wrap="square" anchor="ctr">
                <a:spAutoFit/>
              </a:bodyPr>
              <a:lstStyle/>
              <a:p>
                <a:pPr eaLnBrk="0" hangingPunct="0"/>
                <a:r>
                  <a:rPr lang="zh-CN" altLang="en-US" sz="1200" dirty="0">
                    <a:latin typeface="方正大黑简体" panose="02010601030101010101" pitchFamily="2" charset="-122"/>
                    <a:ea typeface="方正大黑简体" panose="02010601030101010101" pitchFamily="2" charset="-122"/>
                  </a:rPr>
                  <a:t>：响应参数</a:t>
                </a: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4BBC1B0-3041-D5F5-3C9D-8B3EC5E00F9F}"/>
              </a:ext>
            </a:extLst>
          </p:cNvPr>
          <p:cNvSpPr txBox="1"/>
          <p:nvPr/>
        </p:nvSpPr>
        <p:spPr>
          <a:xfrm>
            <a:off x="8193429" y="3722323"/>
            <a:ext cx="739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验证该断层封闭性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60F238E-4954-2DAB-823F-48AF850E4CF6}"/>
              </a:ext>
            </a:extLst>
          </p:cNvPr>
          <p:cNvSpPr/>
          <p:nvPr/>
        </p:nvSpPr>
        <p:spPr>
          <a:xfrm>
            <a:off x="5270361" y="6364056"/>
            <a:ext cx="249299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注采相关性验证断层封闭性</a:t>
            </a:r>
            <a:r>
              <a:rPr lang="zh-CN" altLang="zh-CN" sz="1200" dirty="0">
                <a:solidFill>
                  <a:srgbClr val="00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示意图</a:t>
            </a:r>
            <a:endParaRPr lang="zh-CN" altLang="en-US" sz="1200" dirty="0">
              <a:solidFill>
                <a:srgbClr val="0000FF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BA06EE0F-E414-4E9B-0DAE-C0CBBE09595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00750" y="2081323"/>
            <a:ext cx="3124390" cy="4309504"/>
          </a:xfrm>
          <a:prstGeom prst="rect">
            <a:avLst/>
          </a:prstGeom>
        </p:spPr>
      </p:pic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D48C953-5F96-6077-15D7-C212D8923E58}"/>
              </a:ext>
            </a:extLst>
          </p:cNvPr>
          <p:cNvCxnSpPr>
            <a:cxnSpLocks/>
          </p:cNvCxnSpPr>
          <p:nvPr/>
        </p:nvCxnSpPr>
        <p:spPr>
          <a:xfrm flipH="1" flipV="1">
            <a:off x="6704960" y="4047656"/>
            <a:ext cx="1422281" cy="314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F12AEF8-A660-1BFA-F3AD-34647BFE61E3}"/>
              </a:ext>
            </a:extLst>
          </p:cNvPr>
          <p:cNvCxnSpPr>
            <a:cxnSpLocks/>
          </p:cNvCxnSpPr>
          <p:nvPr/>
        </p:nvCxnSpPr>
        <p:spPr>
          <a:xfrm flipV="1">
            <a:off x="6466417" y="3325027"/>
            <a:ext cx="457287" cy="96630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11D0D7E-2861-05E2-8E08-AABCEA6860BA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495448" y="4336946"/>
            <a:ext cx="568320" cy="186630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AA234D5-7915-DF00-7626-68C4CC9683E3}"/>
              </a:ext>
            </a:extLst>
          </p:cNvPr>
          <p:cNvCxnSpPr>
            <a:cxnSpLocks/>
          </p:cNvCxnSpPr>
          <p:nvPr/>
        </p:nvCxnSpPr>
        <p:spPr>
          <a:xfrm flipH="1" flipV="1">
            <a:off x="5380476" y="3327005"/>
            <a:ext cx="1047121" cy="90448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C23F44AF-A69B-3D08-9BE9-E3864F01AB9D}"/>
              </a:ext>
            </a:extLst>
          </p:cNvPr>
          <p:cNvSpPr/>
          <p:nvPr/>
        </p:nvSpPr>
        <p:spPr>
          <a:xfrm>
            <a:off x="6439781" y="4239161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920F2BA-0954-B037-3E71-C0714A85702B}"/>
              </a:ext>
            </a:extLst>
          </p:cNvPr>
          <p:cNvSpPr/>
          <p:nvPr/>
        </p:nvSpPr>
        <p:spPr>
          <a:xfrm>
            <a:off x="7053224" y="619270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29986FF-8C56-1478-FF0F-E0E154078DDB}"/>
              </a:ext>
            </a:extLst>
          </p:cNvPr>
          <p:cNvSpPr/>
          <p:nvPr/>
        </p:nvSpPr>
        <p:spPr>
          <a:xfrm>
            <a:off x="6895503" y="327445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DE66C6C-E48B-ED24-0526-BF34A5406355}"/>
              </a:ext>
            </a:extLst>
          </p:cNvPr>
          <p:cNvSpPr/>
          <p:nvPr/>
        </p:nvSpPr>
        <p:spPr>
          <a:xfrm>
            <a:off x="5308476" y="325868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B8B345C-5A4E-25B6-8994-6D7E114B0F96}"/>
              </a:ext>
            </a:extLst>
          </p:cNvPr>
          <p:cNvSpPr txBox="1"/>
          <p:nvPr/>
        </p:nvSpPr>
        <p:spPr>
          <a:xfrm>
            <a:off x="5657839" y="4209160"/>
            <a:ext cx="774571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/>
              <a:t>N2-1-29</a:t>
            </a:r>
            <a:endParaRPr lang="zh-CN" altLang="en-US" sz="14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674E980-4858-FF0E-898D-3E07F0606931}"/>
              </a:ext>
            </a:extLst>
          </p:cNvPr>
          <p:cNvSpPr txBox="1"/>
          <p:nvPr/>
        </p:nvSpPr>
        <p:spPr>
          <a:xfrm>
            <a:off x="5018334" y="2879666"/>
            <a:ext cx="872355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N1-6-B28</a:t>
            </a:r>
            <a:endParaRPr lang="zh-CN" altLang="en-US" sz="1400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FF7EC87-C83D-3C2A-C448-6E28A1F804FD}"/>
              </a:ext>
            </a:extLst>
          </p:cNvPr>
          <p:cNvSpPr txBox="1"/>
          <p:nvPr/>
        </p:nvSpPr>
        <p:spPr>
          <a:xfrm>
            <a:off x="6125825" y="5985417"/>
            <a:ext cx="865943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N2-2-227</a:t>
            </a:r>
            <a:endParaRPr lang="zh-CN" altLang="en-US" sz="1400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B8B345C-5A4E-25B6-8994-6D7E114B0F96}"/>
              </a:ext>
            </a:extLst>
          </p:cNvPr>
          <p:cNvSpPr txBox="1"/>
          <p:nvPr/>
        </p:nvSpPr>
        <p:spPr>
          <a:xfrm>
            <a:off x="6528119" y="2910601"/>
            <a:ext cx="878767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N1-6-B29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3921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572465" y="205945"/>
            <a:ext cx="8114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mtClean="0">
                <a:solidFill>
                  <a:srgbClr val="FF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动态</a:t>
            </a:r>
            <a:r>
              <a:rPr lang="zh-CN" altLang="en-US">
                <a:solidFill>
                  <a:srgbClr val="FF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数据验证</a:t>
            </a:r>
            <a:r>
              <a:rPr lang="zh-CN" altLang="en-US">
                <a:solidFill>
                  <a:srgbClr val="FF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断层</a:t>
            </a:r>
            <a:r>
              <a:rPr lang="zh-CN" altLang="en-US" smtClean="0">
                <a:solidFill>
                  <a:srgbClr val="FF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封闭性案例</a:t>
            </a:r>
            <a:endParaRPr lang="zh-CN" altLang="en-US" dirty="0">
              <a:solidFill>
                <a:srgbClr val="00B050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525" y="756716"/>
            <a:ext cx="8082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latin typeface="方正大黑简体" panose="02010601030101010101" pitchFamily="2" charset="-122"/>
                <a:ea typeface="方正大黑简体" panose="02010601030101010101" pitchFamily="2" charset="-122"/>
              </a:rPr>
              <a:t>通过判断注水井</a:t>
            </a:r>
            <a:r>
              <a:rPr lang="en-US" altLang="zh-CN" sz="1400">
                <a:latin typeface="方正大黑简体" panose="02010601030101010101" pitchFamily="2" charset="-122"/>
                <a:ea typeface="方正大黑简体" panose="02010601030101010101" pitchFamily="2" charset="-122"/>
              </a:rPr>
              <a:t>N2-1-29</a:t>
            </a:r>
            <a:r>
              <a:rPr lang="zh-CN" altLang="en-US" sz="1400">
                <a:latin typeface="方正大黑简体" panose="02010601030101010101" pitchFamily="2" charset="-122"/>
                <a:ea typeface="方正大黑简体" panose="02010601030101010101" pitchFamily="2" charset="-122"/>
              </a:rPr>
              <a:t>与</a:t>
            </a:r>
            <a:r>
              <a:rPr lang="zh-CN" altLang="en-US" sz="1400">
                <a:latin typeface="方正大黑简体" panose="02010601030101010101" pitchFamily="2" charset="-122"/>
                <a:ea typeface="方正大黑简体" panose="02010601030101010101" pitchFamily="2" charset="-122"/>
              </a:rPr>
              <a:t>附近采油井的注采相关性情况验证</a:t>
            </a:r>
            <a:r>
              <a:rPr lang="en-US" altLang="zh-CN" sz="1400">
                <a:latin typeface="方正大黑简体" panose="02010601030101010101" pitchFamily="2" charset="-122"/>
                <a:ea typeface="方正大黑简体" panose="02010601030101010101" pitchFamily="2" charset="-122"/>
              </a:rPr>
              <a:t>N2-1-29</a:t>
            </a:r>
            <a:r>
              <a:rPr lang="zh-CN" altLang="en-US" sz="1400">
                <a:latin typeface="方正大黑简体" panose="02010601030101010101" pitchFamily="2" charset="-122"/>
                <a:ea typeface="方正大黑简体" panose="02010601030101010101" pitchFamily="2" charset="-122"/>
              </a:rPr>
              <a:t>附近断层的</a:t>
            </a:r>
            <a:r>
              <a:rPr lang="zh-CN" altLang="en-US" sz="1400">
                <a:latin typeface="方正大黑简体" panose="02010601030101010101" pitchFamily="2" charset="-122"/>
                <a:ea typeface="方正大黑简体" panose="02010601030101010101" pitchFamily="2" charset="-122"/>
              </a:rPr>
              <a:t>封闭性</a:t>
            </a:r>
            <a:r>
              <a:rPr lang="zh-CN" altLang="en-US" sz="140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。</a:t>
            </a:r>
            <a:r>
              <a:rPr lang="en-US" altLang="zh-CN" sz="140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N2-1-29</a:t>
            </a:r>
            <a:r>
              <a:rPr lang="zh-CN" altLang="en-US" sz="140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与</a:t>
            </a:r>
            <a:r>
              <a:rPr lang="en-US" altLang="zh-CN" sz="140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N1-6-B29</a:t>
            </a:r>
            <a:r>
              <a:rPr lang="zh-CN" altLang="en-US" sz="140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井的注采相关性较弱，表明该断层具有较好的封闭性。</a:t>
            </a:r>
            <a:endParaRPr lang="zh-CN" altLang="en-US" sz="14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48" y="3042137"/>
            <a:ext cx="4828220" cy="3489249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A06EE0F-E414-4E9B-0DAE-C0CBBE095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150" y="2013438"/>
            <a:ext cx="3124390" cy="4309504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A4BBC1B0-3041-D5F5-3C9D-8B3EC5E00F9F}"/>
              </a:ext>
            </a:extLst>
          </p:cNvPr>
          <p:cNvSpPr txBox="1"/>
          <p:nvPr/>
        </p:nvSpPr>
        <p:spPr>
          <a:xfrm>
            <a:off x="8602641" y="3262803"/>
            <a:ext cx="4720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验证该断层封闭性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D48C953-5F96-6077-15D7-C212D8923E58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7180360" y="3979771"/>
            <a:ext cx="1422281" cy="314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F12AEF8-A660-1BFA-F3AD-34647BFE61E3}"/>
              </a:ext>
            </a:extLst>
          </p:cNvPr>
          <p:cNvCxnSpPr>
            <a:cxnSpLocks/>
          </p:cNvCxnSpPr>
          <p:nvPr/>
        </p:nvCxnSpPr>
        <p:spPr>
          <a:xfrm flipV="1">
            <a:off x="6941817" y="3257142"/>
            <a:ext cx="457287" cy="96630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11D0D7E-2861-05E2-8E08-AABCEA6860B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970848" y="4269061"/>
            <a:ext cx="568320" cy="186630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AA234D5-7915-DF00-7626-68C4CC9683E3}"/>
              </a:ext>
            </a:extLst>
          </p:cNvPr>
          <p:cNvCxnSpPr>
            <a:cxnSpLocks/>
          </p:cNvCxnSpPr>
          <p:nvPr/>
        </p:nvCxnSpPr>
        <p:spPr>
          <a:xfrm flipH="1" flipV="1">
            <a:off x="5855876" y="3259120"/>
            <a:ext cx="1047121" cy="90448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23F44AF-A69B-3D08-9BE9-E3864F01AB9D}"/>
              </a:ext>
            </a:extLst>
          </p:cNvPr>
          <p:cNvSpPr/>
          <p:nvPr/>
        </p:nvSpPr>
        <p:spPr>
          <a:xfrm>
            <a:off x="6915181" y="41712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920F2BA-0954-B037-3E71-C0714A85702B}"/>
              </a:ext>
            </a:extLst>
          </p:cNvPr>
          <p:cNvSpPr/>
          <p:nvPr/>
        </p:nvSpPr>
        <p:spPr>
          <a:xfrm>
            <a:off x="7528624" y="612482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29986FF-8C56-1478-FF0F-E0E154078DDB}"/>
              </a:ext>
            </a:extLst>
          </p:cNvPr>
          <p:cNvSpPr/>
          <p:nvPr/>
        </p:nvSpPr>
        <p:spPr>
          <a:xfrm>
            <a:off x="7370903" y="3206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DE66C6C-E48B-ED24-0526-BF34A5406355}"/>
              </a:ext>
            </a:extLst>
          </p:cNvPr>
          <p:cNvSpPr/>
          <p:nvPr/>
        </p:nvSpPr>
        <p:spPr>
          <a:xfrm>
            <a:off x="5783876" y="31908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B8B345C-5A4E-25B6-8994-6D7E114B0F96}"/>
              </a:ext>
            </a:extLst>
          </p:cNvPr>
          <p:cNvSpPr txBox="1"/>
          <p:nvPr/>
        </p:nvSpPr>
        <p:spPr>
          <a:xfrm>
            <a:off x="6133239" y="4141275"/>
            <a:ext cx="774571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/>
              <a:t>N2-1-29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674E980-4858-FF0E-898D-3E07F0606931}"/>
              </a:ext>
            </a:extLst>
          </p:cNvPr>
          <p:cNvSpPr txBox="1"/>
          <p:nvPr/>
        </p:nvSpPr>
        <p:spPr>
          <a:xfrm>
            <a:off x="5493734" y="2811781"/>
            <a:ext cx="872355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N1-6-B28</a:t>
            </a:r>
            <a:endParaRPr lang="zh-CN" altLang="en-US" sz="1400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FF7EC87-C83D-3C2A-C448-6E28A1F804FD}"/>
              </a:ext>
            </a:extLst>
          </p:cNvPr>
          <p:cNvSpPr txBox="1"/>
          <p:nvPr/>
        </p:nvSpPr>
        <p:spPr>
          <a:xfrm>
            <a:off x="6601225" y="5917532"/>
            <a:ext cx="865943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N2-2-227</a:t>
            </a:r>
            <a:endParaRPr lang="zh-CN" altLang="en-US" sz="1400" b="1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60F238E-4954-2DAB-823F-48AF850E4CF6}"/>
              </a:ext>
            </a:extLst>
          </p:cNvPr>
          <p:cNvSpPr/>
          <p:nvPr/>
        </p:nvSpPr>
        <p:spPr>
          <a:xfrm>
            <a:off x="5637485" y="6379232"/>
            <a:ext cx="249299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注采相关性验证断层封闭性</a:t>
            </a:r>
            <a:r>
              <a:rPr lang="zh-CN" altLang="zh-CN" sz="1200" dirty="0">
                <a:solidFill>
                  <a:srgbClr val="00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示意图</a:t>
            </a:r>
            <a:endParaRPr lang="zh-CN" altLang="en-US" sz="1200" dirty="0">
              <a:solidFill>
                <a:srgbClr val="0000FF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73716"/>
              </p:ext>
            </p:extLst>
          </p:nvPr>
        </p:nvGraphicFramePr>
        <p:xfrm>
          <a:off x="413348" y="1863970"/>
          <a:ext cx="48282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065">
                  <a:extLst>
                    <a:ext uri="{9D8B030D-6E8A-4147-A177-3AD203B41FA5}">
                      <a16:colId xmlns:a16="http://schemas.microsoft.com/office/drawing/2014/main" val="3868729447"/>
                    </a:ext>
                  </a:extLst>
                </a:gridCol>
                <a:gridCol w="869825">
                  <a:extLst>
                    <a:ext uri="{9D8B030D-6E8A-4147-A177-3AD203B41FA5}">
                      <a16:colId xmlns:a16="http://schemas.microsoft.com/office/drawing/2014/main" val="2453937393"/>
                    </a:ext>
                  </a:extLst>
                </a:gridCol>
                <a:gridCol w="891042">
                  <a:extLst>
                    <a:ext uri="{9D8B030D-6E8A-4147-A177-3AD203B41FA5}">
                      <a16:colId xmlns:a16="http://schemas.microsoft.com/office/drawing/2014/main" val="2705627237"/>
                    </a:ext>
                  </a:extLst>
                </a:gridCol>
                <a:gridCol w="965644">
                  <a:extLst>
                    <a:ext uri="{9D8B030D-6E8A-4147-A177-3AD203B41FA5}">
                      <a16:colId xmlns:a16="http://schemas.microsoft.com/office/drawing/2014/main" val="3884513644"/>
                    </a:ext>
                  </a:extLst>
                </a:gridCol>
                <a:gridCol w="965644">
                  <a:extLst>
                    <a:ext uri="{9D8B030D-6E8A-4147-A177-3AD203B41FA5}">
                      <a16:colId xmlns:a16="http://schemas.microsoft.com/office/drawing/2014/main" val="3309204535"/>
                    </a:ext>
                  </a:extLst>
                </a:gridCol>
              </a:tblGrid>
              <a:tr h="177620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注水井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采油井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618076"/>
                  </a:ext>
                </a:extLst>
              </a:tr>
              <a:tr h="1776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井号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N2-1-29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N1-6-B29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N1-6-B28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N2-2-229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350750"/>
                  </a:ext>
                </a:extLst>
              </a:tr>
              <a:tr h="1776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射孔</a:t>
                      </a:r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厚度</a:t>
                      </a:r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(m)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35.7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77.4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23.2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86624"/>
                  </a:ext>
                </a:extLst>
              </a:tr>
              <a:tr h="1776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注采相关性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0.1799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0.6332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0.6037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864059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B60F238E-4954-2DAB-823F-48AF850E4CF6}"/>
              </a:ext>
            </a:extLst>
          </p:cNvPr>
          <p:cNvSpPr/>
          <p:nvPr/>
        </p:nvSpPr>
        <p:spPr>
          <a:xfrm>
            <a:off x="2027806" y="6526525"/>
            <a:ext cx="15696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smtClean="0">
                <a:solidFill>
                  <a:srgbClr val="00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断层封闭性计算模块</a:t>
            </a:r>
            <a:endParaRPr lang="zh-CN" altLang="en-US" sz="1200" dirty="0">
              <a:solidFill>
                <a:srgbClr val="0000FF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60F238E-4954-2DAB-823F-48AF850E4CF6}"/>
              </a:ext>
            </a:extLst>
          </p:cNvPr>
          <p:cNvSpPr/>
          <p:nvPr/>
        </p:nvSpPr>
        <p:spPr>
          <a:xfrm>
            <a:off x="1564933" y="1586971"/>
            <a:ext cx="252505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smtClean="0">
                <a:solidFill>
                  <a:srgbClr val="00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N2-1-29</a:t>
            </a:r>
            <a:r>
              <a:rPr lang="zh-CN" altLang="en-US" sz="1200" smtClean="0">
                <a:solidFill>
                  <a:srgbClr val="00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附近注采相关性计算结果</a:t>
            </a:r>
            <a:endParaRPr lang="zh-CN" altLang="en-US" sz="1200" dirty="0">
              <a:solidFill>
                <a:srgbClr val="0000FF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B8B345C-5A4E-25B6-8994-6D7E114B0F96}"/>
              </a:ext>
            </a:extLst>
          </p:cNvPr>
          <p:cNvSpPr txBox="1"/>
          <p:nvPr/>
        </p:nvSpPr>
        <p:spPr>
          <a:xfrm>
            <a:off x="7003519" y="2842716"/>
            <a:ext cx="878767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N1-6-B29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906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2086" y="115744"/>
            <a:ext cx="6776486" cy="6476533"/>
          </a:xfrm>
          <a:prstGeom prst="rect">
            <a:avLst/>
          </a:prstGeom>
        </p:spPr>
      </p:pic>
      <p:sp>
        <p:nvSpPr>
          <p:cNvPr id="15" name="任意多边形 14"/>
          <p:cNvSpPr/>
          <p:nvPr/>
        </p:nvSpPr>
        <p:spPr>
          <a:xfrm>
            <a:off x="966537" y="1227221"/>
            <a:ext cx="3296652" cy="4391526"/>
          </a:xfrm>
          <a:custGeom>
            <a:avLst/>
            <a:gdLst>
              <a:gd name="connsiteX0" fmla="*/ 288758 w 3296652"/>
              <a:gd name="connsiteY0" fmla="*/ 0 h 4391526"/>
              <a:gd name="connsiteX1" fmla="*/ 0 w 3296652"/>
              <a:gd name="connsiteY1" fmla="*/ 264695 h 4391526"/>
              <a:gd name="connsiteX2" fmla="*/ 1443789 w 3296652"/>
              <a:gd name="connsiteY2" fmla="*/ 2249905 h 4391526"/>
              <a:gd name="connsiteX3" fmla="*/ 2731168 w 3296652"/>
              <a:gd name="connsiteY3" fmla="*/ 4391526 h 4391526"/>
              <a:gd name="connsiteX4" fmla="*/ 3296652 w 3296652"/>
              <a:gd name="connsiteY4" fmla="*/ 3982453 h 4391526"/>
              <a:gd name="connsiteX5" fmla="*/ 2069431 w 3296652"/>
              <a:gd name="connsiteY5" fmla="*/ 1985211 h 4391526"/>
              <a:gd name="connsiteX6" fmla="*/ 288758 w 3296652"/>
              <a:gd name="connsiteY6" fmla="*/ 0 h 439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6652" h="4391526">
                <a:moveTo>
                  <a:pt x="288758" y="0"/>
                </a:moveTo>
                <a:lnTo>
                  <a:pt x="0" y="264695"/>
                </a:lnTo>
                <a:lnTo>
                  <a:pt x="1443789" y="2249905"/>
                </a:lnTo>
                <a:lnTo>
                  <a:pt x="2731168" y="4391526"/>
                </a:lnTo>
                <a:lnTo>
                  <a:pt x="3296652" y="3982453"/>
                </a:lnTo>
                <a:lnTo>
                  <a:pt x="2069431" y="1985211"/>
                </a:lnTo>
                <a:lnTo>
                  <a:pt x="288758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5590" y="332667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N2-1-29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373088" y="198381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N1-6-B29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652256" y="1983813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工</a:t>
            </a:r>
            <a:r>
              <a:rPr lang="en-US" altLang="zh-CN" b="1" dirty="0">
                <a:solidFill>
                  <a:srgbClr val="0000FF"/>
                </a:solidFill>
              </a:rPr>
              <a:t>——</a:t>
            </a:r>
            <a:r>
              <a:rPr lang="zh-CN" altLang="en-US" b="1" dirty="0">
                <a:solidFill>
                  <a:srgbClr val="0000FF"/>
                </a:solidFill>
              </a:rPr>
              <a:t>射孔标志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2658476" y="3511340"/>
            <a:ext cx="43833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109013" y="35113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验证该断层封闭性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18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245</Words>
  <Application>Microsoft Office PowerPoint</Application>
  <PresentationFormat>全屏显示(4:3)</PresentationFormat>
  <Paragraphs>50</Paragraphs>
  <Slides>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等线</vt:lpstr>
      <vt:lpstr>等线 Light</vt:lpstr>
      <vt:lpstr>方正大黑简体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Equation</vt:lpstr>
      <vt:lpstr>Equation.DSMT4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yqlkf1</dc:creator>
  <cp:lastModifiedBy>钟良昱</cp:lastModifiedBy>
  <cp:revision>8</cp:revision>
  <dcterms:created xsi:type="dcterms:W3CDTF">2022-08-07T12:00:47Z</dcterms:created>
  <dcterms:modified xsi:type="dcterms:W3CDTF">2022-09-22T13:51:32Z</dcterms:modified>
</cp:coreProperties>
</file>