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6" name="成组"/>
          <p:cNvGrpSpPr/>
          <p:nvPr/>
        </p:nvGrpSpPr>
        <p:grpSpPr>
          <a:xfrm>
            <a:off x="69545" y="69850"/>
            <a:ext cx="12973355" cy="520701"/>
            <a:chOff x="469900" y="0"/>
            <a:chExt cx="12973354" cy="520700"/>
          </a:xfrm>
        </p:grpSpPr>
        <p:sp>
          <p:nvSpPr>
            <p:cNvPr id="13" name="siki学院"/>
            <p:cNvSpPr txBox="1"/>
            <p:nvPr/>
          </p:nvSpPr>
          <p:spPr>
            <a:xfrm>
              <a:off x="469900" y="0"/>
              <a:ext cx="1219810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r>
                <a:t>siki学院</a:t>
              </a:r>
            </a:p>
          </p:txBody>
        </p:sp>
        <p:sp>
          <p:nvSpPr>
            <p:cNvPr id="14" name="矩形"/>
            <p:cNvSpPr/>
            <p:nvPr/>
          </p:nvSpPr>
          <p:spPr>
            <a:xfrm>
              <a:off x="516656" y="463549"/>
              <a:ext cx="12713956" cy="27882"/>
            </a:xfrm>
            <a:prstGeom prst="rect">
              <a:avLst/>
            </a:prstGeom>
            <a:solidFill>
              <a:schemeClr val="accent5">
                <a:hueOff val="-82419"/>
                <a:satOff val="-9512"/>
                <a:lumOff val="-163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" name="生命不息，学习不止！"/>
            <p:cNvSpPr txBox="1"/>
            <p:nvPr/>
          </p:nvSpPr>
          <p:spPr>
            <a:xfrm>
              <a:off x="10280954" y="0"/>
              <a:ext cx="31623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r>
                <a:t>生命不息，学习不止！</a:t>
              </a:r>
            </a:p>
          </p:txBody>
        </p:sp>
      </p:grpSp>
      <p:sp>
        <p:nvSpPr>
          <p:cNvPr id="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8" name="“在此键入引文。”"/>
          <p:cNvSpPr txBox="1"/>
          <p:nvPr>
            <p:ph type="body" sz="quarter" idx="14" hasCustomPrompt="1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5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6" name="正文级别 1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1" name="正文级别 1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8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9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DK 9-12 新特性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JDK 9-12 新特性</a:t>
            </a:r>
          </a:p>
        </p:txBody>
      </p:sp>
      <p:sp>
        <p:nvSpPr>
          <p:cNvPr id="124" name="讲师：kak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讲师：kaka</a:t>
            </a:r>
          </a:p>
        </p:txBody>
      </p:sp>
      <p:sp>
        <p:nvSpPr>
          <p:cNvPr id="125" name="邮箱:  jianggang1997@gmail.com"/>
          <p:cNvSpPr txBox="1"/>
          <p:nvPr/>
        </p:nvSpPr>
        <p:spPr>
          <a:xfrm>
            <a:off x="3936567" y="6273800"/>
            <a:ext cx="5239310" cy="889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邮箱: 	</a:t>
            </a:r>
            <a:r>
              <a:rPr u="sng">
                <a:solidFill>
                  <a:schemeClr val="accent5">
                    <a:lumOff val="-29865"/>
                  </a:schemeClr>
                </a:solidFill>
              </a:rPr>
              <a:t>jianggang1997@gmail.com</a:t>
            </a:r>
            <a:endParaRPr>
              <a:solidFill>
                <a:srgbClr val="24292E"/>
              </a:solidFill>
            </a:endParaRPr>
          </a:p>
        </p:txBody>
      </p:sp>
      <p:sp>
        <p:nvSpPr>
          <p:cNvPr id="126" name="QQ:       2632643976"/>
          <p:cNvSpPr txBox="1"/>
          <p:nvPr/>
        </p:nvSpPr>
        <p:spPr>
          <a:xfrm>
            <a:off x="4204336" y="6949758"/>
            <a:ext cx="271399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QQ:    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2632643976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127" name="课程代码：https://github.com/jianggang1997/newJDK9-12"/>
          <p:cNvSpPr txBox="1"/>
          <p:nvPr/>
        </p:nvSpPr>
        <p:spPr>
          <a:xfrm>
            <a:off x="2239619" y="8590019"/>
            <a:ext cx="852556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课程代码：</a:t>
            </a:r>
            <a:r>
              <a:rPr u="sng">
                <a:solidFill>
                  <a:schemeClr val="accent5">
                    <a:lumOff val="-29865"/>
                  </a:schemeClr>
                </a:solidFill>
              </a:rPr>
              <a:t>https://github.com/jianggang1997/newJDK9-12</a:t>
            </a:r>
            <a:endParaRPr u="sng">
              <a:solidFill>
                <a:schemeClr val="accent5">
                  <a:lumOff val="-29865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JDK 9 新特性—HTTP/2"/>
          <p:cNvSpPr txBox="1"/>
          <p:nvPr/>
        </p:nvSpPr>
        <p:spPr>
          <a:xfrm>
            <a:off x="3697981" y="916458"/>
            <a:ext cx="4593642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HTTP/2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192" name="3、流的优先级"/>
          <p:cNvSpPr txBox="1"/>
          <p:nvPr/>
        </p:nvSpPr>
        <p:spPr>
          <a:xfrm>
            <a:off x="526948" y="1765801"/>
            <a:ext cx="2197304" cy="889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3、流的优先级</a:t>
            </a:r>
          </a:p>
        </p:txBody>
      </p:sp>
      <p:sp>
        <p:nvSpPr>
          <p:cNvPr id="193" name="为保证流的传输顺序,HTTP/2.0提出给每个流分配一个权重和依赖。"/>
          <p:cNvSpPr txBox="1"/>
          <p:nvPr/>
        </p:nvSpPr>
        <p:spPr>
          <a:xfrm>
            <a:off x="1034472" y="2418471"/>
            <a:ext cx="7246319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000"/>
              </a:lnSpc>
              <a:defRPr sz="19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为保证流的传输顺序,HTTP/2.0提出给每个流分配一个权重和依赖。</a:t>
            </a:r>
          </a:p>
        </p:txBody>
      </p:sp>
      <p:sp>
        <p:nvSpPr>
          <p:cNvPr id="194" name="每个流的都有一个1~256之间的权重值。"/>
          <p:cNvSpPr txBox="1"/>
          <p:nvPr/>
        </p:nvSpPr>
        <p:spPr>
          <a:xfrm>
            <a:off x="1474079" y="2893943"/>
            <a:ext cx="4415232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lumOff val="-29865"/>
                  </a:schemeClr>
                </a:solidFill>
              </a:defRPr>
            </a:lvl1pPr>
          </a:lstStyle>
          <a:p>
            <a:r>
              <a:t>每个流的都有一个1~256之间的权重值。</a:t>
            </a:r>
          </a:p>
        </p:txBody>
      </p:sp>
      <p:sp>
        <p:nvSpPr>
          <p:cNvPr id="195" name="每个流可以给出对其他流的依赖。"/>
          <p:cNvSpPr txBox="1"/>
          <p:nvPr/>
        </p:nvSpPr>
        <p:spPr>
          <a:xfrm>
            <a:off x="1466223" y="3369415"/>
            <a:ext cx="3733801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900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defRPr>
            </a:lvl1pPr>
          </a:lstStyle>
          <a:p>
            <a:r>
              <a:t>每个流可以给出对其他流的依赖。</a:t>
            </a:r>
          </a:p>
        </p:txBody>
      </p:sp>
      <p:sp>
        <p:nvSpPr>
          <p:cNvPr id="196" name="客户端结合流的权重和依赖，可以构造一个优先级二叉树来表达它更想得到哪种响应.…"/>
          <p:cNvSpPr txBox="1"/>
          <p:nvPr/>
        </p:nvSpPr>
        <p:spPr>
          <a:xfrm>
            <a:off x="983070" y="3962199"/>
            <a:ext cx="8222569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800"/>
              </a:lnSpc>
              <a:defRPr sz="17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客户端结合流的权重和依赖，可以构造一个优先级二叉树来表达它更想得到哪种响应.</a:t>
            </a:r>
          </a:p>
          <a:p>
            <a:pPr algn="l" defTabSz="457200">
              <a:lnSpc>
                <a:spcPts val="3800"/>
              </a:lnSpc>
              <a:defRPr sz="17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然后服务端可以按权重分配硬件资源(CPU,内存).</a:t>
            </a:r>
          </a:p>
        </p:txBody>
      </p:sp>
      <p:sp>
        <p:nvSpPr>
          <p:cNvPr id="197" name="4、每个源一个连接"/>
          <p:cNvSpPr txBox="1"/>
          <p:nvPr/>
        </p:nvSpPr>
        <p:spPr>
          <a:xfrm>
            <a:off x="673025" y="5359400"/>
            <a:ext cx="2504890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600"/>
              </a:lnSpc>
              <a:spcBef>
                <a:spcPts val="1500"/>
              </a:spcBef>
              <a:defRPr sz="22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4、每个源一个连接</a:t>
            </a:r>
          </a:p>
        </p:txBody>
      </p:sp>
      <p:sp>
        <p:nvSpPr>
          <p:cNvPr id="198" name="HTTP/2.0的连接是持久的,每个源仅仅需要一个连接。"/>
          <p:cNvSpPr txBox="1"/>
          <p:nvPr/>
        </p:nvSpPr>
        <p:spPr>
          <a:xfrm>
            <a:off x="1231190" y="5961746"/>
            <a:ext cx="5499349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900"/>
              </a:lnSpc>
              <a:defRPr sz="18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HTTP/2.0的连接是持久的,每个源仅仅需要一个连接。</a:t>
            </a:r>
          </a:p>
        </p:txBody>
      </p:sp>
      <p:sp>
        <p:nvSpPr>
          <p:cNvPr id="199" name="5、 流量控制"/>
          <p:cNvSpPr txBox="1"/>
          <p:nvPr/>
        </p:nvSpPr>
        <p:spPr>
          <a:xfrm>
            <a:off x="642304" y="7276296"/>
            <a:ext cx="1744317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600"/>
              </a:lnSpc>
              <a:spcBef>
                <a:spcPts val="1500"/>
              </a:spcBef>
              <a:defRPr sz="22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5、 流量控制</a:t>
            </a:r>
          </a:p>
        </p:txBody>
      </p:sp>
      <p:sp>
        <p:nvSpPr>
          <p:cNvPr id="200" name="流量控制是一种机制,用来阻止发送者发送大量的接收者不需要,或者没能力处理的数据"/>
          <p:cNvSpPr txBox="1"/>
          <p:nvPr/>
        </p:nvSpPr>
        <p:spPr>
          <a:xfrm>
            <a:off x="1188679" y="7875656"/>
            <a:ext cx="8699526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900"/>
              </a:lnSpc>
              <a:defRPr sz="18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流量控制是一种机制,用来阻止发送者发送大量的接收者不需要,或者没能力处理的数据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JDK 9 新特性—HTTP/2"/>
          <p:cNvSpPr txBox="1"/>
          <p:nvPr/>
        </p:nvSpPr>
        <p:spPr>
          <a:xfrm>
            <a:off x="3775084" y="942159"/>
            <a:ext cx="4593642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HTTP/2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03" name="6、服务端推送"/>
          <p:cNvSpPr txBox="1"/>
          <p:nvPr/>
        </p:nvSpPr>
        <p:spPr>
          <a:xfrm>
            <a:off x="672120" y="1718641"/>
            <a:ext cx="21125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6、服务端推送</a:t>
            </a:r>
          </a:p>
        </p:txBody>
      </p:sp>
      <p:sp>
        <p:nvSpPr>
          <p:cNvPr id="204" name="Http2 提供了服务端为客户端的单个请求，发送多次响应。"/>
          <p:cNvSpPr txBox="1"/>
          <p:nvPr/>
        </p:nvSpPr>
        <p:spPr>
          <a:xfrm>
            <a:off x="1432841" y="2463674"/>
            <a:ext cx="7019164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100"/>
            </a:lvl1pPr>
          </a:lstStyle>
          <a:p>
            <a:r>
              <a:t>Http2 提供了服务端为客户端的单个请求，发送多次响应。</a:t>
            </a:r>
          </a:p>
        </p:txBody>
      </p:sp>
      <p:sp>
        <p:nvSpPr>
          <p:cNvPr id="205" name="7、 头部压缩"/>
          <p:cNvSpPr txBox="1"/>
          <p:nvPr/>
        </p:nvSpPr>
        <p:spPr>
          <a:xfrm>
            <a:off x="745109" y="3367432"/>
            <a:ext cx="1966591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000"/>
              </a:lnSpc>
              <a:spcBef>
                <a:spcPts val="1500"/>
              </a:spcBef>
              <a:defRPr sz="25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7、 头部压缩</a:t>
            </a:r>
          </a:p>
        </p:txBody>
      </p:sp>
      <p:sp>
        <p:nvSpPr>
          <p:cNvPr id="206" name="Http2使用HPACK压缩格式对头部信息进行了压缩，提高网络传输效率。"/>
          <p:cNvSpPr txBox="1"/>
          <p:nvPr/>
        </p:nvSpPr>
        <p:spPr>
          <a:xfrm>
            <a:off x="1428192" y="4192003"/>
            <a:ext cx="8266177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t>Http2使用HPACK压缩格式对头部信息进行了压缩，提高网络传输效率。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JDK 9 新特性—JShell"/>
          <p:cNvSpPr txBox="1"/>
          <p:nvPr/>
        </p:nvSpPr>
        <p:spPr>
          <a:xfrm>
            <a:off x="3915273" y="929308"/>
            <a:ext cx="4313264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JShell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09" name="JShell 是什么？"/>
          <p:cNvSpPr txBox="1"/>
          <p:nvPr/>
        </p:nvSpPr>
        <p:spPr>
          <a:xfrm>
            <a:off x="656259" y="2078457"/>
            <a:ext cx="229849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JShell 是什么？</a:t>
            </a:r>
          </a:p>
        </p:txBody>
      </p:sp>
      <p:sp>
        <p:nvSpPr>
          <p:cNvPr id="210" name="JShell 是JDK9提供的交互性工具，可以让java像脚本一样运行，可以直接在控制台启动JShell在JShell中输入表达式并查看结果。当用来测试一个方法时，非常实用，比如验证某个正则表达式，快速对表达式求值而不需要编写主函数，也可以创建java类和方法。"/>
          <p:cNvSpPr txBox="1"/>
          <p:nvPr/>
        </p:nvSpPr>
        <p:spPr>
          <a:xfrm>
            <a:off x="920312" y="2678313"/>
            <a:ext cx="11164176" cy="122197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100"/>
            </a:lvl1pPr>
          </a:lstStyle>
          <a:p>
            <a:r>
              <a:t>JShell 是JDK9提供的交互性工具，可以让java像脚本一样运行，可以直接在控制台启动JShell在JShell中输入表达式并查看结果。当用来测试一个方法时，非常实用，比如验证某个正则表达式，快速对表达式求值而不需要编写主函数，也可以创建java类和方法。</a:t>
            </a:r>
          </a:p>
        </p:txBody>
      </p:sp>
      <p:sp>
        <p:nvSpPr>
          <p:cNvPr id="211" name="1，使用JShell执行简单的表达式"/>
          <p:cNvSpPr txBox="1"/>
          <p:nvPr/>
        </p:nvSpPr>
        <p:spPr>
          <a:xfrm>
            <a:off x="536588" y="6830165"/>
            <a:ext cx="451683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1，使用JShell执行简单的表达式</a:t>
            </a:r>
          </a:p>
        </p:txBody>
      </p:sp>
      <p:sp>
        <p:nvSpPr>
          <p:cNvPr id="212" name="控制台输入：jshell 进入JShell命令窗口"/>
          <p:cNvSpPr/>
          <p:nvPr/>
        </p:nvSpPr>
        <p:spPr>
          <a:xfrm>
            <a:off x="733588" y="4066572"/>
            <a:ext cx="11645270" cy="8390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控制台输入：jshell 进入JShell命令窗口</a:t>
            </a:r>
          </a:p>
        </p:txBody>
      </p:sp>
      <p:pic>
        <p:nvPicPr>
          <p:cNvPr id="21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4905398"/>
            <a:ext cx="10490200" cy="1384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4" name="2，使用JShell创建一个方法，并调用"/>
          <p:cNvSpPr txBox="1"/>
          <p:nvPr/>
        </p:nvSpPr>
        <p:spPr>
          <a:xfrm>
            <a:off x="565903" y="8190822"/>
            <a:ext cx="512643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2，使用JShell创建一个方法，并调用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JDK 9 新特性—集合框架的工厂方法：of"/>
          <p:cNvSpPr txBox="1"/>
          <p:nvPr/>
        </p:nvSpPr>
        <p:spPr>
          <a:xfrm>
            <a:off x="2657633" y="1147768"/>
            <a:ext cx="7689534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集合框架的工厂方法：of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17" name="更加优雅的创建不可变集合。"/>
          <p:cNvSpPr txBox="1"/>
          <p:nvPr/>
        </p:nvSpPr>
        <p:spPr>
          <a:xfrm>
            <a:off x="345434" y="2390787"/>
            <a:ext cx="40767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更加优雅的创建不可变集合。</a:t>
            </a:r>
          </a:p>
        </p:txBody>
      </p:sp>
      <p:sp>
        <p:nvSpPr>
          <p:cNvPr id="218" name="JDK8中，我们创建一个不可变的集合，是通过Collections的unmodifiable开头…"/>
          <p:cNvSpPr txBox="1"/>
          <p:nvPr/>
        </p:nvSpPr>
        <p:spPr>
          <a:xfrm>
            <a:off x="822356" y="3946283"/>
            <a:ext cx="10910317" cy="94864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JDK8中，我们创建一个不可变的集合，是通过Collections的unmodifiable开头</a:t>
            </a:r>
          </a:p>
          <a:p>
            <a:pPr algn="l"/>
            <a:r>
              <a:t>的方法创建。</a:t>
            </a:r>
          </a:p>
        </p:txBody>
      </p:sp>
      <p:sp>
        <p:nvSpPr>
          <p:cNvPr id="219" name="JDK9为我们带来更加优雅的创建不可变集合的方式，通过List，Set，Map的of方法…"/>
          <p:cNvSpPr txBox="1"/>
          <p:nvPr/>
        </p:nvSpPr>
        <p:spPr>
          <a:xfrm>
            <a:off x="775360" y="6754138"/>
            <a:ext cx="11454080" cy="94864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JDK9为我们带来更加优雅的创建不可变集合的方式，通过List，Set，Map的of方法</a:t>
            </a:r>
          </a:p>
          <a:p>
            <a:pPr algn="l"/>
            <a:r>
              <a:t>更加优雅，方便的创建一个不可变集合。</a:t>
            </a:r>
          </a:p>
        </p:txBody>
      </p:sp>
      <p:sp>
        <p:nvSpPr>
          <p:cNvPr id="220" name="代码实例："/>
          <p:cNvSpPr txBox="1"/>
          <p:nvPr/>
        </p:nvSpPr>
        <p:spPr>
          <a:xfrm>
            <a:off x="1179117" y="5564181"/>
            <a:ext cx="1638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代码实例：</a:t>
            </a:r>
          </a:p>
        </p:txBody>
      </p:sp>
      <p:sp>
        <p:nvSpPr>
          <p:cNvPr id="221" name="代码实例："/>
          <p:cNvSpPr txBox="1"/>
          <p:nvPr/>
        </p:nvSpPr>
        <p:spPr>
          <a:xfrm>
            <a:off x="1179117" y="8250657"/>
            <a:ext cx="1638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代码实例：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JDK 9 新特性—接口中的私有方法"/>
          <p:cNvSpPr txBox="1"/>
          <p:nvPr/>
        </p:nvSpPr>
        <p:spPr>
          <a:xfrm>
            <a:off x="3274548" y="955009"/>
            <a:ext cx="6455704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接口中的私有方法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24" name="JDK8 为我们带来接口的静态方法，和默认方法。让我们可以在接口中…"/>
          <p:cNvSpPr txBox="1"/>
          <p:nvPr/>
        </p:nvSpPr>
        <p:spPr>
          <a:xfrm>
            <a:off x="1700885" y="2455614"/>
            <a:ext cx="9603030" cy="94864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JDK8 为我们带来接口的静态方法，和默认方法。让我们可以在接口中</a:t>
            </a:r>
          </a:p>
          <a:p>
            <a:pPr algn="l"/>
            <a:r>
              <a:t>定义方法。丰富了接口的功能。</a:t>
            </a:r>
          </a:p>
        </p:txBody>
      </p:sp>
      <p:sp>
        <p:nvSpPr>
          <p:cNvPr id="225" name="JDK9 为我们带来了接口的私有方法，使我们可以解决代码冗余的问题。"/>
          <p:cNvSpPr txBox="1"/>
          <p:nvPr/>
        </p:nvSpPr>
        <p:spPr>
          <a:xfrm>
            <a:off x="1590852" y="4219060"/>
            <a:ext cx="982309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JDK9 为我们带来了接口的私有方法，使我们可以解决代码冗余的问题。</a:t>
            </a:r>
          </a:p>
        </p:txBody>
      </p:sp>
      <p:sp>
        <p:nvSpPr>
          <p:cNvPr id="226" name="注意：接口中的私有方法遵循private修饰符属性，无法被子类覆盖"/>
          <p:cNvSpPr/>
          <p:nvPr/>
        </p:nvSpPr>
        <p:spPr>
          <a:xfrm>
            <a:off x="2082900" y="5443330"/>
            <a:ext cx="8534502" cy="19818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注意：接口中的私有方法遵循private修饰符属性，无法被子类覆盖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JDK 9 新特性—Stream API增强"/>
          <p:cNvSpPr txBox="1"/>
          <p:nvPr/>
        </p:nvSpPr>
        <p:spPr>
          <a:xfrm>
            <a:off x="3147109" y="929308"/>
            <a:ext cx="6183707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Stream API增强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29" name="JDK 9Stream接口又新增了4个方法：…"/>
          <p:cNvSpPr txBox="1"/>
          <p:nvPr/>
        </p:nvSpPr>
        <p:spPr>
          <a:xfrm>
            <a:off x="472706" y="2438530"/>
            <a:ext cx="8004349" cy="1193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 sz="22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JDK 9Stream接口又新增了4个方法：</a:t>
            </a:r>
          </a:p>
          <a:p>
            <a:pPr algn="l" defTabSz="457200">
              <a:lnSpc>
                <a:spcPts val="4400"/>
              </a:lnSpc>
              <a:defRPr sz="22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2" indent="0" algn="l" defTabSz="457200">
              <a:lnSpc>
                <a:spcPts val="4400"/>
              </a:lnSpc>
              <a:defRPr sz="22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ofNullable</a:t>
            </a:r>
            <a:r>
              <a:t>，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iterate</a:t>
            </a:r>
            <a:r>
              <a:t>，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takeWhile</a:t>
            </a:r>
            <a:r>
              <a:t>，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dropWhile</a:t>
            </a:r>
            <a:endParaRPr>
              <a:solidFill>
                <a:srgbClr val="C7254E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30" name="1、ofNullable方法"/>
          <p:cNvSpPr txBox="1"/>
          <p:nvPr/>
        </p:nvSpPr>
        <p:spPr>
          <a:xfrm>
            <a:off x="404553" y="4014982"/>
            <a:ext cx="303322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1、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ofNullable</a:t>
            </a:r>
            <a:r>
              <a:t>方法</a:t>
            </a:r>
          </a:p>
        </p:txBody>
      </p:sp>
      <p:sp>
        <p:nvSpPr>
          <p:cNvPr id="231" name="将单个元素转换为Stream流，如果是null，则返回一个为空的流。"/>
          <p:cNvSpPr txBox="1"/>
          <p:nvPr/>
        </p:nvSpPr>
        <p:spPr>
          <a:xfrm>
            <a:off x="1175829" y="4802256"/>
            <a:ext cx="7152532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000"/>
              </a:lnSpc>
              <a:defRPr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将单个元素转换为Stream流，如果是null，则返回一个为空的流。</a:t>
            </a:r>
          </a:p>
        </p:txBody>
      </p:sp>
      <p:sp>
        <p:nvSpPr>
          <p:cNvPr id="232" name="2、iterate方法"/>
          <p:cNvSpPr txBox="1"/>
          <p:nvPr/>
        </p:nvSpPr>
        <p:spPr>
          <a:xfrm>
            <a:off x="472696" y="5500631"/>
            <a:ext cx="248270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2、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iterate</a:t>
            </a:r>
            <a:r>
              <a:t>方法</a:t>
            </a:r>
          </a:p>
        </p:txBody>
      </p:sp>
      <p:sp>
        <p:nvSpPr>
          <p:cNvPr id="233" name="iterate的重载方法，新增加了一些参数用来决定迭代的结束条件。"/>
          <p:cNvSpPr txBox="1"/>
          <p:nvPr/>
        </p:nvSpPr>
        <p:spPr>
          <a:xfrm>
            <a:off x="1162978" y="6287905"/>
            <a:ext cx="7480673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iterate的重载方法，新增加了一些参数用来决定迭代的结束条件。</a:t>
            </a:r>
          </a:p>
        </p:txBody>
      </p:sp>
      <p:sp>
        <p:nvSpPr>
          <p:cNvPr id="234" name="3、takeWhile方法"/>
          <p:cNvSpPr txBox="1"/>
          <p:nvPr/>
        </p:nvSpPr>
        <p:spPr>
          <a:xfrm>
            <a:off x="496306" y="6935555"/>
            <a:ext cx="284971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3、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takeWhile</a:t>
            </a:r>
            <a:r>
              <a:t>方法</a:t>
            </a:r>
          </a:p>
        </p:txBody>
      </p:sp>
      <p:sp>
        <p:nvSpPr>
          <p:cNvPr id="235" name="对Stream流进行一个条件过滤，删除不满住过滤条件的流，返回过滤后的流。"/>
          <p:cNvSpPr txBox="1"/>
          <p:nvPr/>
        </p:nvSpPr>
        <p:spPr>
          <a:xfrm>
            <a:off x="1124426" y="7646705"/>
            <a:ext cx="7975998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900"/>
              </a:lnSpc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对Stream流进行一个条件过滤，删除不满住过滤条件的流，返回过滤后的流。</a:t>
            </a:r>
          </a:p>
        </p:txBody>
      </p:sp>
      <p:sp>
        <p:nvSpPr>
          <p:cNvPr id="236" name="4、dropWhile方法"/>
          <p:cNvSpPr txBox="1"/>
          <p:nvPr/>
        </p:nvSpPr>
        <p:spPr>
          <a:xfrm>
            <a:off x="496306" y="8370479"/>
            <a:ext cx="284971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4、</a:t>
            </a:r>
            <a:r>
              <a:rPr>
                <a:solidFill>
                  <a:srgbClr val="C7254E"/>
                </a:solidFill>
                <a:latin typeface="Menlo"/>
                <a:ea typeface="Menlo"/>
                <a:cs typeface="Menlo"/>
                <a:sym typeface="Menlo"/>
              </a:rPr>
              <a:t>dropWhile</a:t>
            </a:r>
            <a:r>
              <a:t>方法</a:t>
            </a:r>
          </a:p>
        </p:txBody>
      </p:sp>
      <p:sp>
        <p:nvSpPr>
          <p:cNvPr id="237" name="对Stream流进行一个条件过滤，删除满足过滤条件的流，返回过滤后的流。"/>
          <p:cNvSpPr txBox="1"/>
          <p:nvPr/>
        </p:nvSpPr>
        <p:spPr>
          <a:xfrm>
            <a:off x="1124426" y="9157754"/>
            <a:ext cx="7747398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900"/>
              </a:lnSpc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对Stream流进行一个条件过滤，删除满足过滤条件的流，返回过滤后的流。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JDK 9 新特性—try-resource改进"/>
          <p:cNvSpPr txBox="1"/>
          <p:nvPr/>
        </p:nvSpPr>
        <p:spPr>
          <a:xfrm>
            <a:off x="2832324" y="877906"/>
            <a:ext cx="6402059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try-resource改进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40" name="1、try块中的资源需要实现java.lang.Autocloseable接口；…"/>
          <p:cNvSpPr txBox="1"/>
          <p:nvPr/>
        </p:nvSpPr>
        <p:spPr>
          <a:xfrm>
            <a:off x="970219" y="3143099"/>
            <a:ext cx="8210626" cy="1371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1、try块中的资源需要实现java.lang.Autocloseable接口；</a:t>
            </a:r>
          </a:p>
          <a:p>
            <a:pPr algn="l"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2、资源的类型需要final或者间接是final类型的；</a:t>
            </a:r>
          </a:p>
          <a:p>
            <a:pPr algn="l"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3、如果资源在Try-With-Resources语句之外声明，我们应该重新引用局部变量；</a:t>
            </a:r>
          </a:p>
          <a:p>
            <a:pPr algn="l"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4、新创建的局部变量在Try-With-Resources语句中是有效的；</a:t>
            </a:r>
          </a:p>
        </p:txBody>
      </p:sp>
      <p:sp>
        <p:nvSpPr>
          <p:cNvPr id="241" name="JDK9 前 try-resource 块的使用需要满足以下条件。"/>
          <p:cNvSpPr txBox="1"/>
          <p:nvPr/>
        </p:nvSpPr>
        <p:spPr>
          <a:xfrm>
            <a:off x="430494" y="2313683"/>
            <a:ext cx="721035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JDK9 前 try-resource 块的使用需要满足以下条件。</a:t>
            </a:r>
          </a:p>
        </p:txBody>
      </p:sp>
      <p:sp>
        <p:nvSpPr>
          <p:cNvPr id="242" name="JDK9 对try-resource 块的使用进行改进。"/>
          <p:cNvSpPr txBox="1"/>
          <p:nvPr/>
        </p:nvSpPr>
        <p:spPr>
          <a:xfrm>
            <a:off x="430494" y="5023653"/>
            <a:ext cx="590641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JDK9 对try-resource 块的使用进行改进。</a:t>
            </a:r>
          </a:p>
        </p:txBody>
      </p:sp>
      <p:sp>
        <p:nvSpPr>
          <p:cNvPr id="243" name="我们可以在try-resource语句中使用之前创建的变量。"/>
          <p:cNvSpPr txBox="1"/>
          <p:nvPr/>
        </p:nvSpPr>
        <p:spPr>
          <a:xfrm>
            <a:off x="970219" y="5823728"/>
            <a:ext cx="5268266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700"/>
            </a:pPr>
            <a:r>
              <a:t>我们可以在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try-resource</a:t>
            </a:r>
            <a:r>
              <a:t>语句中使用之前创建的变量。</a:t>
            </a:r>
          </a:p>
        </p:txBody>
      </p:sp>
      <p:sp>
        <p:nvSpPr>
          <p:cNvPr id="244" name="代码实例："/>
          <p:cNvSpPr txBox="1"/>
          <p:nvPr/>
        </p:nvSpPr>
        <p:spPr>
          <a:xfrm>
            <a:off x="433782" y="7067248"/>
            <a:ext cx="1638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代码实例：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JDK 10 新特性"/>
          <p:cNvSpPr txBox="1"/>
          <p:nvPr/>
        </p:nvSpPr>
        <p:spPr>
          <a:xfrm>
            <a:off x="4985734" y="765262"/>
            <a:ext cx="3033332" cy="1193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JDK 10 新特性</a:t>
            </a:r>
          </a:p>
        </p:txBody>
      </p:sp>
      <p:sp>
        <p:nvSpPr>
          <p:cNvPr id="247" name="发布时间：2018年3年"/>
          <p:cNvSpPr txBox="1"/>
          <p:nvPr/>
        </p:nvSpPr>
        <p:spPr>
          <a:xfrm>
            <a:off x="1471392" y="1872848"/>
            <a:ext cx="309524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发布时间：2018年3年</a:t>
            </a:r>
          </a:p>
        </p:txBody>
      </p:sp>
      <p:sp>
        <p:nvSpPr>
          <p:cNvPr id="248" name="非LTS"/>
          <p:cNvSpPr txBox="1"/>
          <p:nvPr/>
        </p:nvSpPr>
        <p:spPr>
          <a:xfrm>
            <a:off x="5054253" y="1872848"/>
            <a:ext cx="955854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非LTS</a:t>
            </a:r>
          </a:p>
        </p:txBody>
      </p:sp>
      <p:sp>
        <p:nvSpPr>
          <p:cNvPr id="249" name="JDK10安装："/>
          <p:cNvSpPr txBox="1"/>
          <p:nvPr/>
        </p:nvSpPr>
        <p:spPr>
          <a:xfrm>
            <a:off x="1533627" y="3376367"/>
            <a:ext cx="198302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JDK10安装：</a:t>
            </a:r>
          </a:p>
        </p:txBody>
      </p:sp>
      <p:sp>
        <p:nvSpPr>
          <p:cNvPr id="250" name="完整版安装包："/>
          <p:cNvSpPr txBox="1"/>
          <p:nvPr/>
        </p:nvSpPr>
        <p:spPr>
          <a:xfrm>
            <a:off x="1895064" y="4301610"/>
            <a:ext cx="2247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完整版安装包：</a:t>
            </a:r>
          </a:p>
        </p:txBody>
      </p:sp>
      <p:sp>
        <p:nvSpPr>
          <p:cNvPr id="251" name="只包含开发者工具包："/>
          <p:cNvSpPr txBox="1"/>
          <p:nvPr/>
        </p:nvSpPr>
        <p:spPr>
          <a:xfrm>
            <a:off x="1856910" y="5098347"/>
            <a:ext cx="3162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只包含开发者工具包：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JDK 10 新特性—局部变量推断-var"/>
          <p:cNvSpPr txBox="1"/>
          <p:nvPr/>
        </p:nvSpPr>
        <p:spPr>
          <a:xfrm>
            <a:off x="2795144" y="886620"/>
            <a:ext cx="6759131" cy="170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10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局部变量推断-var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  <a:p>
            <a:pPr>
              <a:defRPr sz="3300"/>
            </a:pPr>
          </a:p>
        </p:txBody>
      </p:sp>
      <p:sp>
        <p:nvSpPr>
          <p:cNvPr id="254" name="直接使用var定义局部变量类型，而不需要写具体的类型，编译器能根据上下文自动…"/>
          <p:cNvSpPr txBox="1"/>
          <p:nvPr/>
        </p:nvSpPr>
        <p:spPr>
          <a:xfrm>
            <a:off x="1124783" y="2904800"/>
            <a:ext cx="8984730" cy="769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t>直接使用var定义局部变量类型，而不需要写具体的类型，编译器能根据上下文自动</a:t>
            </a:r>
          </a:p>
          <a:p>
            <a:pPr algn="l">
              <a:defRPr sz="1900"/>
            </a:pPr>
            <a:r>
              <a:t>推断类型。</a:t>
            </a:r>
          </a:p>
        </p:txBody>
      </p:sp>
      <p:sp>
        <p:nvSpPr>
          <p:cNvPr id="255" name="1、什么是局部变量推断？"/>
          <p:cNvSpPr txBox="1"/>
          <p:nvPr/>
        </p:nvSpPr>
        <p:spPr>
          <a:xfrm>
            <a:off x="751759" y="2142710"/>
            <a:ext cx="36365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1、什么是局部变量推断？</a:t>
            </a:r>
          </a:p>
        </p:txBody>
      </p:sp>
      <p:sp>
        <p:nvSpPr>
          <p:cNvPr id="256" name="2、使用局限性。"/>
          <p:cNvSpPr txBox="1"/>
          <p:nvPr/>
        </p:nvSpPr>
        <p:spPr>
          <a:xfrm>
            <a:off x="764610" y="4096000"/>
            <a:ext cx="24173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2、使用局限性。</a:t>
            </a:r>
          </a:p>
        </p:txBody>
      </p:sp>
      <p:sp>
        <p:nvSpPr>
          <p:cNvPr id="257" name="声明的同时赋值.…"/>
          <p:cNvSpPr txBox="1"/>
          <p:nvPr/>
        </p:nvSpPr>
        <p:spPr>
          <a:xfrm>
            <a:off x="1047323" y="5038902"/>
            <a:ext cx="3999186" cy="124773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4000"/>
              </a:lnSpc>
              <a:spcBef>
                <a:spcPts val="400"/>
              </a:spcBef>
              <a:buClr>
                <a:srgbClr val="333333"/>
              </a:buClr>
              <a:buSzPct val="145000"/>
              <a:buFont typeface="ArialUnicodeMS"/>
              <a:buChar char="•"/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声明的同时赋值.</a:t>
            </a:r>
          </a:p>
          <a:p>
            <a:pPr marL="457200" indent="-317500" algn="l" defTabSz="457200">
              <a:lnSpc>
                <a:spcPts val="4000"/>
              </a:lnSpc>
              <a:spcBef>
                <a:spcPts val="400"/>
              </a:spcBef>
              <a:buClr>
                <a:srgbClr val="333333"/>
              </a:buClr>
              <a:buSzPct val="145000"/>
              <a:buFont typeface="ArialUnicodeMS"/>
              <a:buChar char="•"/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增强的 </a:t>
            </a:r>
            <a:r>
              <a:rPr b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</a:t>
            </a:r>
            <a:r>
              <a:t> 循环中的索引 </a:t>
            </a:r>
          </a:p>
          <a:p>
            <a:pPr marL="457200" indent="-317500" algn="l" defTabSz="457200">
              <a:lnSpc>
                <a:spcPts val="4000"/>
              </a:lnSpc>
              <a:spcBef>
                <a:spcPts val="400"/>
              </a:spcBef>
              <a:buClr>
                <a:srgbClr val="333333"/>
              </a:buClr>
              <a:buSzPct val="145000"/>
              <a:buFont typeface="ArialUnicodeMS"/>
              <a:buChar char="•"/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传统 </a:t>
            </a:r>
            <a:r>
              <a:rPr b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</a:t>
            </a:r>
            <a:r>
              <a:t> 循环中声明的本地变量</a:t>
            </a:r>
          </a:p>
        </p:txBody>
      </p:sp>
      <p:sp>
        <p:nvSpPr>
          <p:cNvPr id="258" name="使用场景："/>
          <p:cNvSpPr txBox="1"/>
          <p:nvPr/>
        </p:nvSpPr>
        <p:spPr>
          <a:xfrm>
            <a:off x="971248" y="4667249"/>
            <a:ext cx="1257301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/>
                </a:solidFill>
              </a:defRPr>
            </a:lvl1pPr>
          </a:lstStyle>
          <a:p>
            <a:r>
              <a:t>使用场景：</a:t>
            </a:r>
          </a:p>
        </p:txBody>
      </p:sp>
      <p:sp>
        <p:nvSpPr>
          <p:cNvPr id="259" name="不能使用场景："/>
          <p:cNvSpPr txBox="1"/>
          <p:nvPr/>
        </p:nvSpPr>
        <p:spPr>
          <a:xfrm>
            <a:off x="987538" y="6498459"/>
            <a:ext cx="1714501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/>
                </a:solidFill>
              </a:defRPr>
            </a:lvl1pPr>
          </a:lstStyle>
          <a:p>
            <a:r>
              <a:t>不能使用场景：</a:t>
            </a:r>
          </a:p>
        </p:txBody>
      </p:sp>
      <p:sp>
        <p:nvSpPr>
          <p:cNvPr id="260" name="不能用于方法签名…"/>
          <p:cNvSpPr txBox="1"/>
          <p:nvPr/>
        </p:nvSpPr>
        <p:spPr>
          <a:xfrm>
            <a:off x="1034472" y="6956600"/>
            <a:ext cx="6362701" cy="1206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4000"/>
              </a:lnSpc>
              <a:spcBef>
                <a:spcPts val="400"/>
              </a:spcBef>
              <a:buClr>
                <a:srgbClr val="333333"/>
              </a:buClr>
              <a:buSzPct val="145000"/>
              <a:buFont typeface="ArialUnicodeMS"/>
              <a:buChar char="•"/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不能用于方法签名</a:t>
            </a:r>
          </a:p>
          <a:p>
            <a:pPr marL="457200" indent="-317500" algn="l" defTabSz="457200">
              <a:lnSpc>
                <a:spcPts val="4000"/>
              </a:lnSpc>
              <a:spcBef>
                <a:spcPts val="400"/>
              </a:spcBef>
              <a:buClr>
                <a:srgbClr val="333333"/>
              </a:buClr>
              <a:buSzPct val="145000"/>
              <a:buFont typeface="ArialUnicodeMS"/>
              <a:buChar char="•"/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不能用于构造器声明</a:t>
            </a:r>
          </a:p>
          <a:p>
            <a:pPr marL="457200" indent="-317500" algn="l" defTabSz="457200">
              <a:lnSpc>
                <a:spcPts val="4000"/>
              </a:lnSpc>
              <a:spcBef>
                <a:spcPts val="400"/>
              </a:spcBef>
              <a:buClr>
                <a:srgbClr val="333333"/>
              </a:buClr>
              <a:buSzPct val="145000"/>
              <a:buFont typeface="ArialUnicodeMS"/>
              <a:buChar char="•"/>
              <a:defRPr sz="1900">
                <a:latin typeface="Helvetica"/>
                <a:ea typeface="Helvetica"/>
                <a:cs typeface="Helvetica"/>
                <a:sym typeface="Helvetica"/>
              </a:defRPr>
            </a:pPr>
            <a:r>
              <a:t>方法返回类类、字段、异常捕获或其他类型的变量声明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JDK 10 新特性—集合框架API新增一系列方法"/>
          <p:cNvSpPr txBox="1"/>
          <p:nvPr/>
        </p:nvSpPr>
        <p:spPr>
          <a:xfrm>
            <a:off x="1849717" y="1063838"/>
            <a:ext cx="8752790" cy="170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10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集合框架API新增一系列方法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  <a:p>
            <a:pPr>
              <a:defRPr sz="3300"/>
            </a:pPr>
          </a:p>
        </p:txBody>
      </p:sp>
      <p:sp>
        <p:nvSpPr>
          <p:cNvPr id="263" name="1、从已有集合中创建一个新不可变集合"/>
          <p:cNvSpPr txBox="1"/>
          <p:nvPr/>
        </p:nvSpPr>
        <p:spPr>
          <a:xfrm>
            <a:off x="494747" y="2104159"/>
            <a:ext cx="54653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1、从已有集合中创建一个新不可变集合</a:t>
            </a:r>
          </a:p>
        </p:txBody>
      </p:sp>
      <p:sp>
        <p:nvSpPr>
          <p:cNvPr id="264" name="List.copyOf、Set.copyOf 和 Map.copyOf"/>
          <p:cNvSpPr txBox="1"/>
          <p:nvPr/>
        </p:nvSpPr>
        <p:spPr>
          <a:xfrm>
            <a:off x="1098725" y="2874742"/>
            <a:ext cx="4883513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500"/>
              </a:lnSpc>
              <a:defRPr sz="1915" b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olidFill>
                  <a:schemeClr val="accent5"/>
                </a:solidFill>
              </a:rPr>
              <a:t>List.copyOf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、</a:t>
            </a:r>
            <a:r>
              <a:rPr>
                <a:solidFill>
                  <a:schemeClr val="accent5"/>
                </a:solidFill>
              </a:rPr>
              <a:t>Set.copyOf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 和 </a:t>
            </a:r>
            <a:r>
              <a:rPr>
                <a:solidFill>
                  <a:schemeClr val="accent5"/>
                </a:solidFill>
              </a:rPr>
              <a:t>Map.copyOf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5" name="2、将流元素搜集到一个不可变集合中-（在Stream.Collectors类中）"/>
          <p:cNvSpPr txBox="1"/>
          <p:nvPr/>
        </p:nvSpPr>
        <p:spPr>
          <a:xfrm>
            <a:off x="430494" y="4616450"/>
            <a:ext cx="943264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2、将流元素搜集到一个不可变集合中-（在Stream.Collectors类中）</a:t>
            </a:r>
          </a:p>
        </p:txBody>
      </p:sp>
      <p:sp>
        <p:nvSpPr>
          <p:cNvPr id="266" name="toUnmodifiableList、toUnmodifiableSet 和 toUnmodifiableMap"/>
          <p:cNvSpPr txBox="1"/>
          <p:nvPr/>
        </p:nvSpPr>
        <p:spPr>
          <a:xfrm>
            <a:off x="1098384" y="5368290"/>
            <a:ext cx="7693000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500"/>
              </a:lnSpc>
              <a:defRPr sz="1915" b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solidFill>
                  <a:schemeClr val="accent5"/>
                </a:solidFill>
              </a:rPr>
              <a:t>toUnmodifiableList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、</a:t>
            </a:r>
            <a:r>
              <a:rPr>
                <a:solidFill>
                  <a:schemeClr val="accent5"/>
                </a:solidFill>
              </a:rPr>
              <a:t>toUnmodifiableSet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 和 </a:t>
            </a:r>
            <a:r>
              <a:rPr>
                <a:solidFill>
                  <a:schemeClr val="accent5"/>
                </a:solidFill>
              </a:rPr>
              <a:t>toUnmodifiableMap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7" name="copyOf方法会检测被拷贝集合是否为一个不可变集合，如果是则直接返回该…"/>
          <p:cNvSpPr txBox="1"/>
          <p:nvPr/>
        </p:nvSpPr>
        <p:spPr>
          <a:xfrm>
            <a:off x="1098725" y="3428347"/>
            <a:ext cx="8675117" cy="820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copyOf方法会检测被拷贝集合是否为一个不可变集合，如果是则直接返回该</a:t>
            </a:r>
          </a:p>
          <a:p>
            <a:pPr algn="l">
              <a:defRPr sz="2000"/>
            </a:pPr>
            <a:r>
              <a:t>集合的引用。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课程说明"/>
          <p:cNvSpPr txBox="1"/>
          <p:nvPr/>
        </p:nvSpPr>
        <p:spPr>
          <a:xfrm>
            <a:off x="5353050" y="725506"/>
            <a:ext cx="22987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课程</a:t>
            </a:r>
            <a:r>
              <a:rPr sz="5000">
                <a:solidFill>
                  <a:schemeClr val="accent5">
                    <a:lumOff val="-29865"/>
                  </a:schemeClr>
                </a:solidFill>
              </a:rPr>
              <a:t>说明</a:t>
            </a:r>
            <a:endParaRPr sz="5000"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130" name="1.   本系列课程主要讲解jdk 9-12 版本新特性，其中课程中只涉及与实际开发相关…"/>
          <p:cNvSpPr txBox="1"/>
          <p:nvPr/>
        </p:nvSpPr>
        <p:spPr>
          <a:xfrm>
            <a:off x="952753" y="2031428"/>
            <a:ext cx="11099293" cy="137658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1.   本系列课程主要讲解jdk 9-12 版本新特性，其中课程中只涉及与实际开发相关</a:t>
            </a:r>
          </a:p>
          <a:p>
            <a:pPr algn="l"/>
            <a:r>
              <a:t>性比较大的新特性。其中不涉及java 运行环境底层的升级，如GC，编译器相关</a:t>
            </a:r>
          </a:p>
          <a:p>
            <a:pPr algn="l"/>
            <a:r>
              <a:t>的升级。</a:t>
            </a:r>
          </a:p>
        </p:txBody>
      </p:sp>
      <p:sp>
        <p:nvSpPr>
          <p:cNvPr id="131" name="2.  其中新特性讲解过程，对比对象为JDK8 。所以需要同学们对JDK8有一定了解。"/>
          <p:cNvSpPr txBox="1"/>
          <p:nvPr/>
        </p:nvSpPr>
        <p:spPr>
          <a:xfrm>
            <a:off x="888009" y="3746205"/>
            <a:ext cx="1133642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2.  其中新特性讲解过程，对比对象为JDK8 。所以需要同学们对JDK8有一定了解。</a:t>
            </a:r>
          </a:p>
        </p:txBody>
      </p:sp>
      <p:sp>
        <p:nvSpPr>
          <p:cNvPr id="132" name="3.  课程讲解过程中我们会结合具体的代码来对新特性进行演示，同学们至少得对java…"/>
          <p:cNvSpPr txBox="1"/>
          <p:nvPr/>
        </p:nvSpPr>
        <p:spPr>
          <a:xfrm>
            <a:off x="919693" y="4848890"/>
            <a:ext cx="11579049" cy="94864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3.  课程讲解过程中我们会结合具体的代码来对新特性进行演示，同学们至少得对java</a:t>
            </a:r>
          </a:p>
          <a:p>
            <a:pPr algn="l"/>
            <a:r>
              <a:t>基本语法，以及会使用编写基本的java程序。</a:t>
            </a:r>
          </a:p>
        </p:txBody>
      </p:sp>
      <p:sp>
        <p:nvSpPr>
          <p:cNvPr id="133" name="4.  本课件为siki学院所有，仅仅作为学习用途。"/>
          <p:cNvSpPr txBox="1"/>
          <p:nvPr/>
        </p:nvSpPr>
        <p:spPr>
          <a:xfrm>
            <a:off x="965876" y="6499062"/>
            <a:ext cx="652028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4.  本课件为siki学院所有，仅仅作为学习用途。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JDK 11 新特性"/>
          <p:cNvSpPr txBox="1"/>
          <p:nvPr/>
        </p:nvSpPr>
        <p:spPr>
          <a:xfrm>
            <a:off x="4985734" y="893768"/>
            <a:ext cx="3033332" cy="1193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JDK 11 新特性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70" name="发布时间：2018年9月              LTS版本     支持到2026年9年"/>
          <p:cNvSpPr txBox="1"/>
          <p:nvPr/>
        </p:nvSpPr>
        <p:spPr>
          <a:xfrm>
            <a:off x="1484243" y="2129860"/>
            <a:ext cx="822289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发布时间：2018年9月              LTS版本     支持到2026年9年</a:t>
            </a:r>
          </a:p>
        </p:txBody>
      </p:sp>
      <p:sp>
        <p:nvSpPr>
          <p:cNvPr id="271" name="JDK11安装："/>
          <p:cNvSpPr txBox="1"/>
          <p:nvPr/>
        </p:nvSpPr>
        <p:spPr>
          <a:xfrm>
            <a:off x="762591" y="4096000"/>
            <a:ext cx="198303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JDK11安装：</a:t>
            </a:r>
          </a:p>
        </p:txBody>
      </p:sp>
      <p:sp>
        <p:nvSpPr>
          <p:cNvPr id="272" name="完整版安装包："/>
          <p:cNvSpPr txBox="1"/>
          <p:nvPr/>
        </p:nvSpPr>
        <p:spPr>
          <a:xfrm>
            <a:off x="1509944" y="5214002"/>
            <a:ext cx="2247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完整版安装包：</a:t>
            </a:r>
          </a:p>
        </p:txBody>
      </p:sp>
      <p:sp>
        <p:nvSpPr>
          <p:cNvPr id="273" name="只包含开发者工具包："/>
          <p:cNvSpPr txBox="1"/>
          <p:nvPr/>
        </p:nvSpPr>
        <p:spPr>
          <a:xfrm>
            <a:off x="1471392" y="6216348"/>
            <a:ext cx="3162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只包含开发者工具包：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JDK 11 新特性-Files类新增方法"/>
          <p:cNvSpPr txBox="1"/>
          <p:nvPr/>
        </p:nvSpPr>
        <p:spPr>
          <a:xfrm>
            <a:off x="2892748" y="868067"/>
            <a:ext cx="6229808" cy="1193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11 新特性-</a:t>
            </a:r>
            <a:r>
              <a:rPr>
                <a:solidFill>
                  <a:schemeClr val="accent5"/>
                </a:solidFill>
              </a:rPr>
              <a:t>Files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类新增方法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76" name="java.nio.file.Files类新增："/>
          <p:cNvSpPr txBox="1"/>
          <p:nvPr/>
        </p:nvSpPr>
        <p:spPr>
          <a:xfrm>
            <a:off x="543636" y="2168412"/>
            <a:ext cx="374294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java.nio.file.Files类新增：</a:t>
            </a:r>
          </a:p>
        </p:txBody>
      </p:sp>
      <p:sp>
        <p:nvSpPr>
          <p:cNvPr id="277" name="writeString  和 readString 方法。"/>
          <p:cNvSpPr txBox="1"/>
          <p:nvPr/>
        </p:nvSpPr>
        <p:spPr>
          <a:xfrm>
            <a:off x="1548496" y="2887593"/>
            <a:ext cx="478779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writeString</a:t>
            </a:r>
            <a:r>
              <a:t>  和 </a:t>
            </a:r>
            <a:r>
              <a:rPr>
                <a:solidFill>
                  <a:schemeClr val="accent5"/>
                </a:solidFill>
              </a:rPr>
              <a:t>readString</a:t>
            </a:r>
            <a:r>
              <a:t> 方法。</a:t>
            </a:r>
          </a:p>
        </p:txBody>
      </p:sp>
      <p:sp>
        <p:nvSpPr>
          <p:cNvPr id="278" name="writeString方法可以直接把String写入文件。"/>
          <p:cNvSpPr txBox="1"/>
          <p:nvPr/>
        </p:nvSpPr>
        <p:spPr>
          <a:xfrm>
            <a:off x="366241" y="4404415"/>
            <a:ext cx="62380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writeString</a:t>
            </a:r>
            <a:r>
              <a:t>方法可以直接把String写入文件。</a:t>
            </a:r>
          </a:p>
        </p:txBody>
      </p:sp>
      <p:sp>
        <p:nvSpPr>
          <p:cNvPr id="279" name="readString方法可以直接文件读出为一个String。"/>
          <p:cNvSpPr txBox="1"/>
          <p:nvPr/>
        </p:nvSpPr>
        <p:spPr>
          <a:xfrm>
            <a:off x="377586" y="5340350"/>
            <a:ext cx="6769304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/>
                </a:solidFill>
              </a:rPr>
              <a:t>readString</a:t>
            </a:r>
            <a:r>
              <a:t>方法可以直接文件读出为一个String。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JDK 11 新特性-String类新增一系列方法"/>
          <p:cNvSpPr txBox="1"/>
          <p:nvPr/>
        </p:nvSpPr>
        <p:spPr>
          <a:xfrm>
            <a:off x="2016007" y="868067"/>
            <a:ext cx="7751980" cy="1193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11 新特性-</a:t>
            </a:r>
            <a:r>
              <a:rPr>
                <a:solidFill>
                  <a:schemeClr val="accent5"/>
                </a:solidFill>
              </a:rPr>
              <a:t>String类新增一系列方法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82" name="1、新增 strip() 方法"/>
          <p:cNvSpPr txBox="1"/>
          <p:nvPr/>
        </p:nvSpPr>
        <p:spPr>
          <a:xfrm>
            <a:off x="1034472" y="2219814"/>
            <a:ext cx="281208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1、新增 </a:t>
            </a:r>
            <a:r>
              <a:rPr>
                <a:solidFill>
                  <a:schemeClr val="accent5"/>
                </a:solidFill>
              </a:rPr>
              <a:t>strip()</a:t>
            </a:r>
            <a:r>
              <a:t> 方法</a:t>
            </a:r>
          </a:p>
        </p:txBody>
      </p:sp>
      <p:sp>
        <p:nvSpPr>
          <p:cNvPr id="283" name="去掉字符串前后的空格。与之前的trim() 相比，strip()能去掉Unicode的空格。"/>
          <p:cNvSpPr txBox="1"/>
          <p:nvPr/>
        </p:nvSpPr>
        <p:spPr>
          <a:xfrm>
            <a:off x="1437587" y="2944181"/>
            <a:ext cx="8433360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t>去掉字符串前后的空格。与之前的</a:t>
            </a:r>
            <a:r>
              <a:rPr>
                <a:solidFill>
                  <a:schemeClr val="accent5"/>
                </a:solidFill>
              </a:rPr>
              <a:t>trim()</a:t>
            </a:r>
            <a:r>
              <a:t> 相比，</a:t>
            </a:r>
            <a:r>
              <a:rPr>
                <a:solidFill>
                  <a:schemeClr val="accent5"/>
                </a:solidFill>
              </a:rPr>
              <a:t>strip()</a:t>
            </a:r>
            <a:r>
              <a:t>能去掉Unicode的空格。</a:t>
            </a:r>
          </a:p>
        </p:txBody>
      </p:sp>
      <p:sp>
        <p:nvSpPr>
          <p:cNvPr id="284" name="2、新增 isBlank() 方法"/>
          <p:cNvSpPr txBox="1"/>
          <p:nvPr/>
        </p:nvSpPr>
        <p:spPr>
          <a:xfrm>
            <a:off x="995920" y="3580759"/>
            <a:ext cx="322387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2、新增 </a:t>
            </a:r>
            <a:r>
              <a:rPr>
                <a:solidFill>
                  <a:schemeClr val="accent5"/>
                </a:solidFill>
              </a:rPr>
              <a:t>isBlank()</a:t>
            </a:r>
            <a:r>
              <a:t> 方法</a:t>
            </a:r>
          </a:p>
        </p:txBody>
      </p:sp>
      <p:sp>
        <p:nvSpPr>
          <p:cNvPr id="285" name="判断字符是否为空白字符。"/>
          <p:cNvSpPr txBox="1"/>
          <p:nvPr/>
        </p:nvSpPr>
        <p:spPr>
          <a:xfrm>
            <a:off x="1471392" y="4307508"/>
            <a:ext cx="3009901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r>
              <a:t>判断字符是否为空白字符。</a:t>
            </a:r>
          </a:p>
        </p:txBody>
      </p:sp>
      <p:sp>
        <p:nvSpPr>
          <p:cNvPr id="286" name="3、新增 lines() 方法"/>
          <p:cNvSpPr txBox="1"/>
          <p:nvPr/>
        </p:nvSpPr>
        <p:spPr>
          <a:xfrm>
            <a:off x="1065714" y="4941705"/>
            <a:ext cx="283433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3、新增 </a:t>
            </a:r>
            <a:r>
              <a:rPr>
                <a:solidFill>
                  <a:schemeClr val="accent5"/>
                </a:solidFill>
              </a:rPr>
              <a:t>lines() </a:t>
            </a:r>
            <a:r>
              <a:t>方法</a:t>
            </a:r>
          </a:p>
        </p:txBody>
      </p:sp>
      <p:sp>
        <p:nvSpPr>
          <p:cNvPr id="287" name="更加方便的按行分隔字符串,返回分隔后的一个流。"/>
          <p:cNvSpPr txBox="1"/>
          <p:nvPr/>
        </p:nvSpPr>
        <p:spPr>
          <a:xfrm>
            <a:off x="1437852" y="5598127"/>
            <a:ext cx="5489982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r>
              <a:t>更加方便的按行分隔字符串,返回分隔后的一个流。</a:t>
            </a:r>
          </a:p>
        </p:txBody>
      </p:sp>
      <p:sp>
        <p:nvSpPr>
          <p:cNvPr id="288" name="4、新增 repeat() 方法"/>
          <p:cNvSpPr txBox="1"/>
          <p:nvPr/>
        </p:nvSpPr>
        <p:spPr>
          <a:xfrm>
            <a:off x="1105648" y="6210099"/>
            <a:ext cx="308914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4、新增 </a:t>
            </a:r>
            <a:r>
              <a:rPr>
                <a:solidFill>
                  <a:schemeClr val="accent5"/>
                </a:solidFill>
              </a:rPr>
              <a:t>repeat()</a:t>
            </a:r>
            <a:r>
              <a:t> 方法</a:t>
            </a:r>
          </a:p>
        </p:txBody>
      </p:sp>
      <p:sp>
        <p:nvSpPr>
          <p:cNvPr id="289" name="指定字符的重复次数，返回新的重复的字符串。"/>
          <p:cNvSpPr txBox="1"/>
          <p:nvPr/>
        </p:nvSpPr>
        <p:spPr>
          <a:xfrm>
            <a:off x="1464855" y="6888746"/>
            <a:ext cx="5181601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r>
              <a:t>指定字符的重复次数，返回新的重复的字符串。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JDK 11 新特性-删除jdk.incubator.http之前孵化的API"/>
          <p:cNvSpPr txBox="1"/>
          <p:nvPr/>
        </p:nvSpPr>
        <p:spPr>
          <a:xfrm>
            <a:off x="1384166" y="906619"/>
            <a:ext cx="10344113" cy="1193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11 新特性-</a:t>
            </a:r>
            <a:r>
              <a:rPr>
                <a:solidFill>
                  <a:schemeClr val="accent5"/>
                </a:solidFill>
              </a:rPr>
              <a:t>删除jdk.incubator.http之前孵化的API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92" name="JDK11 删除了位于jdk.incubator.http包中之前孵化的项目，转为正式项目在…"/>
          <p:cNvSpPr txBox="1"/>
          <p:nvPr/>
        </p:nvSpPr>
        <p:spPr>
          <a:xfrm>
            <a:off x="494747" y="2558419"/>
            <a:ext cx="10500971" cy="94864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JDK11 删除了位于jdk.incubator.http包中之前孵化的项目，转为正式项目在</a:t>
            </a:r>
          </a:p>
          <a:p>
            <a:pPr algn="l"/>
            <a:r>
              <a:t>java.net.http中年来了</a:t>
            </a:r>
          </a:p>
        </p:txBody>
      </p:sp>
      <p:sp>
        <p:nvSpPr>
          <p:cNvPr id="293" name="所以我们再JDK9中使用的Http2.0特性的Api接口位置发生了变化，"/>
          <p:cNvSpPr txBox="1"/>
          <p:nvPr/>
        </p:nvSpPr>
        <p:spPr>
          <a:xfrm>
            <a:off x="494747" y="4179278"/>
            <a:ext cx="9213496" cy="889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所以我们再JDK9中使用的Http2.0特性的Api接口位置发生了变化，</a:t>
            </a:r>
          </a:p>
        </p:txBody>
      </p:sp>
      <p:sp>
        <p:nvSpPr>
          <p:cNvPr id="294" name="我们得换到正式Api包java.net.http 中。"/>
          <p:cNvSpPr txBox="1"/>
          <p:nvPr/>
        </p:nvSpPr>
        <p:spPr>
          <a:xfrm>
            <a:off x="443345" y="4744955"/>
            <a:ext cx="5527854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我们得换到正式Api包</a:t>
            </a:r>
            <a:r>
              <a:rPr u="sng"/>
              <a:t>java.net</a:t>
            </a:r>
            <a:r>
              <a:t>.http 中。</a:t>
            </a:r>
          </a:p>
        </p:txBody>
      </p:sp>
      <p:sp>
        <p:nvSpPr>
          <p:cNvPr id="295" name="代码演示："/>
          <p:cNvSpPr txBox="1"/>
          <p:nvPr/>
        </p:nvSpPr>
        <p:spPr>
          <a:xfrm>
            <a:off x="600840" y="6503551"/>
            <a:ext cx="1638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代码演示：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JDK 11 新特性-在java.util.Collection中新加了一个默认方法toArray"/>
          <p:cNvSpPr txBox="1"/>
          <p:nvPr/>
        </p:nvSpPr>
        <p:spPr>
          <a:xfrm>
            <a:off x="530860" y="1544320"/>
            <a:ext cx="9709785" cy="11474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>
              <a:defRPr sz="3400"/>
            </a:pPr>
            <a:r>
              <a:t>JDK 11 新特性-</a:t>
            </a:r>
            <a:r>
              <a:rPr>
                <a:solidFill>
                  <a:schemeClr val="accent5"/>
                </a:solidFill>
              </a:rPr>
              <a:t>在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java.util.Collection中新加了一个默认方法toArray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298" name="1、toArray(IntFunction)"/>
          <p:cNvSpPr txBox="1"/>
          <p:nvPr/>
        </p:nvSpPr>
        <p:spPr>
          <a:xfrm>
            <a:off x="790311" y="3132206"/>
            <a:ext cx="348965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1、toArray(IntFunction)</a:t>
            </a:r>
          </a:p>
        </p:txBody>
      </p:sp>
      <p:sp>
        <p:nvSpPr>
          <p:cNvPr id="299" name="此方法允许将集合的元素传输到新创建的所需运行时类型的数组中。"/>
          <p:cNvSpPr txBox="1"/>
          <p:nvPr/>
        </p:nvSpPr>
        <p:spPr>
          <a:xfrm>
            <a:off x="1792657" y="3890391"/>
            <a:ext cx="9258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此方法允许将集合的元素传输到新创建的所需运行时类型的数组中。</a:t>
            </a:r>
          </a:p>
        </p:txBody>
      </p:sp>
      <p:sp>
        <p:nvSpPr>
          <p:cNvPr id="300" name="此方法是现有toArray(T []) 方法的重载。"/>
          <p:cNvSpPr txBox="1"/>
          <p:nvPr/>
        </p:nvSpPr>
        <p:spPr>
          <a:xfrm>
            <a:off x="1766956" y="4648576"/>
            <a:ext cx="558363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此方法是现有toArray(T []) 方法的重载。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JDK 12 新特性"/>
          <p:cNvSpPr txBox="1"/>
          <p:nvPr/>
        </p:nvSpPr>
        <p:spPr>
          <a:xfrm>
            <a:off x="4221124" y="790964"/>
            <a:ext cx="3033332" cy="1193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JDK 12 新特性</a:t>
            </a:r>
          </a:p>
        </p:txBody>
      </p:sp>
      <p:sp>
        <p:nvSpPr>
          <p:cNvPr id="303" name="发布时间：2019年3月              非LTS版本"/>
          <p:cNvSpPr txBox="1"/>
          <p:nvPr/>
        </p:nvSpPr>
        <p:spPr>
          <a:xfrm>
            <a:off x="764610" y="1770043"/>
            <a:ext cx="598688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发布时间：2019年3月              非LTS版本   </a:t>
            </a:r>
          </a:p>
        </p:txBody>
      </p:sp>
      <p:sp>
        <p:nvSpPr>
          <p:cNvPr id="304" name="JDK11安装："/>
          <p:cNvSpPr txBox="1"/>
          <p:nvPr/>
        </p:nvSpPr>
        <p:spPr>
          <a:xfrm>
            <a:off x="762591" y="4134552"/>
            <a:ext cx="198303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JDK11安装：</a:t>
            </a:r>
          </a:p>
        </p:txBody>
      </p:sp>
      <p:sp>
        <p:nvSpPr>
          <p:cNvPr id="305" name="完整版安装包："/>
          <p:cNvSpPr txBox="1"/>
          <p:nvPr/>
        </p:nvSpPr>
        <p:spPr>
          <a:xfrm>
            <a:off x="1394289" y="5034094"/>
            <a:ext cx="2247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完整版安装包：</a:t>
            </a:r>
          </a:p>
        </p:txBody>
      </p:sp>
      <p:sp>
        <p:nvSpPr>
          <p:cNvPr id="306" name="只包含开发者工具包："/>
          <p:cNvSpPr txBox="1"/>
          <p:nvPr/>
        </p:nvSpPr>
        <p:spPr>
          <a:xfrm>
            <a:off x="1330036" y="6126394"/>
            <a:ext cx="3162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只包含开发者工具包：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JDK 12 新特性-switch进行了增强"/>
          <p:cNvSpPr txBox="1"/>
          <p:nvPr/>
        </p:nvSpPr>
        <p:spPr>
          <a:xfrm>
            <a:off x="2496867" y="868067"/>
            <a:ext cx="6610351" cy="1193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12 新特性-</a:t>
            </a:r>
            <a:r>
              <a:rPr>
                <a:solidFill>
                  <a:schemeClr val="accent5"/>
                </a:solidFill>
              </a:rPr>
              <a:t>switch进行了增强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309" name="1、除了作为statement还可以作为expression"/>
          <p:cNvSpPr txBox="1"/>
          <p:nvPr/>
        </p:nvSpPr>
        <p:spPr>
          <a:xfrm>
            <a:off x="861886" y="2339385"/>
            <a:ext cx="638495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1、除了作为statement还可以作为expression</a:t>
            </a:r>
          </a:p>
        </p:txBody>
      </p:sp>
      <p:sp>
        <p:nvSpPr>
          <p:cNvPr id="310" name="以前的switch存在的问题："/>
          <p:cNvSpPr txBox="1"/>
          <p:nvPr/>
        </p:nvSpPr>
        <p:spPr>
          <a:xfrm>
            <a:off x="1175829" y="3169352"/>
            <a:ext cx="3194813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t>以前的switch存在的问题：</a:t>
            </a:r>
          </a:p>
        </p:txBody>
      </p:sp>
      <p:sp>
        <p:nvSpPr>
          <p:cNvPr id="311" name="1、内容杂乱。…"/>
          <p:cNvSpPr txBox="1"/>
          <p:nvPr/>
        </p:nvSpPr>
        <p:spPr>
          <a:xfrm>
            <a:off x="1572457" y="3874006"/>
            <a:ext cx="2969845" cy="14433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t>1、内容杂乱。</a:t>
            </a:r>
          </a:p>
          <a:p>
            <a:pPr algn="l">
              <a:defRPr sz="1900"/>
            </a:pPr>
            <a:r>
              <a:t>2、多个条件有相同的逻辑</a:t>
            </a:r>
          </a:p>
          <a:p>
            <a:pPr algn="l">
              <a:defRPr sz="1900"/>
            </a:pPr>
            <a:r>
              <a:t>3、每个case需要break</a:t>
            </a:r>
          </a:p>
          <a:p>
            <a:pPr algn="l">
              <a:defRPr sz="1900"/>
            </a:pPr>
            <a:r>
              <a:t>4、变量作用域混乱</a:t>
            </a:r>
          </a:p>
        </p:txBody>
      </p:sp>
      <p:sp>
        <p:nvSpPr>
          <p:cNvPr id="312" name="改进的switch"/>
          <p:cNvSpPr txBox="1"/>
          <p:nvPr/>
        </p:nvSpPr>
        <p:spPr>
          <a:xfrm>
            <a:off x="1150010" y="5564858"/>
            <a:ext cx="1670813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改进的switch</a:t>
            </a:r>
          </a:p>
        </p:txBody>
      </p:sp>
      <p:sp>
        <p:nvSpPr>
          <p:cNvPr id="313" name="1、可以合并多个相同逻辑的case…"/>
          <p:cNvSpPr txBox="1"/>
          <p:nvPr/>
        </p:nvSpPr>
        <p:spPr>
          <a:xfrm>
            <a:off x="1585307" y="6094116"/>
            <a:ext cx="3756242" cy="1106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t>1、可以合并多个相同逻辑的case</a:t>
            </a:r>
          </a:p>
          <a:p>
            <a:pPr algn="l">
              <a:defRPr sz="1900"/>
            </a:pPr>
            <a:r>
              <a:t>2、switch能有返回值</a:t>
            </a:r>
          </a:p>
          <a:p>
            <a:pPr algn="l">
              <a:defRPr sz="1900"/>
            </a:pPr>
            <a:r>
              <a:t>3、每个case不需要break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JDK 12 新特性-支持Compact Number Formatting"/>
          <p:cNvSpPr txBox="1"/>
          <p:nvPr/>
        </p:nvSpPr>
        <p:spPr>
          <a:xfrm>
            <a:off x="1738591" y="935332"/>
            <a:ext cx="9900286" cy="170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12 新特性-</a:t>
            </a:r>
            <a:r>
              <a:rPr>
                <a:solidFill>
                  <a:schemeClr val="accent5"/>
                </a:solidFill>
              </a:rPr>
              <a:t>支持Compact Number Formatting</a:t>
            </a:r>
            <a:endParaRPr>
              <a:solidFill>
                <a:schemeClr val="accent5"/>
              </a:solidFill>
            </a:endParaRPr>
          </a:p>
          <a:p>
            <a:pPr>
              <a:defRPr sz="3300"/>
            </a:pP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316" name="1、使用易读的格式来显示特大数"/>
          <p:cNvSpPr txBox="1"/>
          <p:nvPr/>
        </p:nvSpPr>
        <p:spPr>
          <a:xfrm>
            <a:off x="687506" y="2168412"/>
            <a:ext cx="45509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1、使用易读的格式来显示特大数</a:t>
            </a:r>
          </a:p>
        </p:txBody>
      </p:sp>
      <p:sp>
        <p:nvSpPr>
          <p:cNvPr id="317" name="1_000_000 可以将数三位一分隔，可读性得到提高。"/>
          <p:cNvSpPr txBox="1"/>
          <p:nvPr/>
        </p:nvSpPr>
        <p:spPr>
          <a:xfrm>
            <a:off x="1625599" y="3434120"/>
            <a:ext cx="6978081" cy="508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700"/>
              </a:lnSpc>
              <a:defRPr sz="2300" b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</a:lstStyle>
          <a:p>
            <a:r>
              <a:t>1_000_000 可以将数三位一分隔，可读性得到提高。</a:t>
            </a:r>
          </a:p>
        </p:txBody>
      </p:sp>
      <p:sp>
        <p:nvSpPr>
          <p:cNvPr id="318" name="使用 NumberFormat.getCompactNumberInstance（）得到NumberFormat对象"/>
          <p:cNvSpPr txBox="1"/>
          <p:nvPr/>
        </p:nvSpPr>
        <p:spPr>
          <a:xfrm>
            <a:off x="1638450" y="2852066"/>
            <a:ext cx="8227369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100"/>
              </a:lnSpc>
              <a:defRPr sz="1800" b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lvl1pPr>
          </a:lstStyle>
          <a:p>
            <a:r>
              <a:t>使用 NumberFormat.getCompactNumberInstance（）得到NumberFormat对象</a:t>
            </a:r>
          </a:p>
        </p:txBody>
      </p:sp>
      <p:sp>
        <p:nvSpPr>
          <p:cNvPr id="319" name="1万…"/>
          <p:cNvSpPr txBox="1"/>
          <p:nvPr/>
        </p:nvSpPr>
        <p:spPr>
          <a:xfrm>
            <a:off x="1330036" y="5425574"/>
            <a:ext cx="567607" cy="10897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defRPr sz="1700" b="0">
                <a:solidFill>
                  <a:schemeClr val="accent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1万</a:t>
            </a:r>
          </a:p>
          <a:p>
            <a:pPr algn="l" defTabSz="457200">
              <a:lnSpc>
                <a:spcPts val="4000"/>
              </a:lnSpc>
              <a:defRPr sz="1700" b="0">
                <a:solidFill>
                  <a:schemeClr val="accent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1亿</a:t>
            </a:r>
          </a:p>
          <a:p>
            <a:pPr algn="l" defTabSz="457200">
              <a:lnSpc>
                <a:spcPts val="4000"/>
              </a:lnSpc>
              <a:defRPr sz="1700" b="0">
                <a:solidFill>
                  <a:schemeClr val="accent5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1兆</a:t>
            </a:r>
          </a:p>
        </p:txBody>
      </p:sp>
      <p:sp>
        <p:nvSpPr>
          <p:cNvPr id="320" name="从下到达一次转换为："/>
          <p:cNvSpPr txBox="1"/>
          <p:nvPr/>
        </p:nvSpPr>
        <p:spPr>
          <a:xfrm>
            <a:off x="815485" y="4616450"/>
            <a:ext cx="3162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从下到达一次转换为：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JDK 12 新特性-String支持transform、indent操作"/>
          <p:cNvSpPr txBox="1"/>
          <p:nvPr/>
        </p:nvSpPr>
        <p:spPr>
          <a:xfrm>
            <a:off x="1648859" y="1053999"/>
            <a:ext cx="9707081" cy="220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12 新特性-</a:t>
            </a:r>
            <a:r>
              <a:rPr>
                <a:solidFill>
                  <a:schemeClr val="accent5"/>
                </a:solidFill>
              </a:rPr>
              <a:t>String支持transform、indent操作</a:t>
            </a:r>
            <a:endParaRPr>
              <a:solidFill>
                <a:schemeClr val="accent5"/>
              </a:solidFill>
            </a:endParaRPr>
          </a:p>
          <a:p>
            <a:pPr>
              <a:defRPr sz="3300"/>
            </a:pPr>
            <a:endParaRPr>
              <a:solidFill>
                <a:schemeClr val="accent5"/>
              </a:solidFill>
            </a:endParaRPr>
          </a:p>
          <a:p>
            <a:pPr>
              <a:defRPr sz="3300"/>
            </a:pP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323" name="1、transform（Function）方法"/>
          <p:cNvSpPr txBox="1"/>
          <p:nvPr/>
        </p:nvSpPr>
        <p:spPr>
          <a:xfrm>
            <a:off x="738909" y="2929935"/>
            <a:ext cx="4505554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1、</a:t>
            </a:r>
            <a:r>
              <a:rPr>
                <a:solidFill>
                  <a:schemeClr val="accent5"/>
                </a:solidFill>
              </a:rPr>
              <a:t>transform（Function）方法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24" name="它提供的函数作为输入提供给特定的String实例，并返回该函数返回的输出"/>
          <p:cNvSpPr txBox="1"/>
          <p:nvPr/>
        </p:nvSpPr>
        <p:spPr>
          <a:xfrm>
            <a:off x="1175829" y="3885873"/>
            <a:ext cx="8033489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defRPr sz="19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它提供的函数作为输入提供给特定的String实例，并返回该函数返回的输出</a:t>
            </a:r>
          </a:p>
        </p:txBody>
      </p:sp>
      <p:sp>
        <p:nvSpPr>
          <p:cNvPr id="325" name="2、indent（）方法"/>
          <p:cNvSpPr txBox="1"/>
          <p:nvPr/>
        </p:nvSpPr>
        <p:spPr>
          <a:xfrm>
            <a:off x="726217" y="4927047"/>
            <a:ext cx="2801113" cy="889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2、</a:t>
            </a:r>
            <a:r>
              <a:rPr>
                <a:solidFill>
                  <a:schemeClr val="accent5"/>
                </a:solidFill>
              </a:rPr>
              <a:t>indent（）方法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26" name="调整String实例的缩进"/>
          <p:cNvSpPr txBox="1"/>
          <p:nvPr/>
        </p:nvSpPr>
        <p:spPr>
          <a:xfrm>
            <a:off x="1278633" y="5790020"/>
            <a:ext cx="2483589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defRPr sz="19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调整String实例的缩进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JDK 12 新特性-Files新增mismatch方法"/>
          <p:cNvSpPr txBox="1"/>
          <p:nvPr/>
        </p:nvSpPr>
        <p:spPr>
          <a:xfrm>
            <a:off x="2612161" y="1028298"/>
            <a:ext cx="7780478" cy="220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12 新特性-</a:t>
            </a:r>
            <a:r>
              <a:rPr>
                <a:solidFill>
                  <a:schemeClr val="accent5"/>
                </a:solidFill>
              </a:rPr>
              <a:t>Files新增mismatch方法</a:t>
            </a:r>
            <a:endParaRPr>
              <a:solidFill>
                <a:schemeClr val="accent5"/>
              </a:solidFill>
            </a:endParaRPr>
          </a:p>
          <a:p>
            <a:pPr>
              <a:defRPr sz="3300"/>
            </a:pPr>
            <a:endParaRPr>
              <a:solidFill>
                <a:schemeClr val="accent5"/>
              </a:solidFill>
            </a:endParaRPr>
          </a:p>
          <a:p>
            <a:pPr>
              <a:defRPr sz="3300"/>
            </a:pP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329" name="1、mismatch方法"/>
          <p:cNvSpPr txBox="1"/>
          <p:nvPr/>
        </p:nvSpPr>
        <p:spPr>
          <a:xfrm>
            <a:off x="918817" y="2753791"/>
            <a:ext cx="3259837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1、</a:t>
            </a:r>
            <a:r>
              <a:rPr>
                <a:solidFill>
                  <a:schemeClr val="accent5"/>
                </a:solidFill>
              </a:rPr>
              <a:t>mismatch方法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30" name="比较两个文件的内容以确定它们之间是否存在不匹配"/>
          <p:cNvSpPr txBox="1"/>
          <p:nvPr/>
        </p:nvSpPr>
        <p:spPr>
          <a:xfrm>
            <a:off x="1394289" y="4597400"/>
            <a:ext cx="7416801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defRPr sz="25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比较两个文件的内容以确定它们之间是否存在不匹配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课程导航"/>
          <p:cNvSpPr txBox="1"/>
          <p:nvPr/>
        </p:nvSpPr>
        <p:spPr>
          <a:xfrm>
            <a:off x="5010150" y="635000"/>
            <a:ext cx="22987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课程</a:t>
            </a:r>
            <a:r>
              <a:rPr sz="5000">
                <a:solidFill>
                  <a:schemeClr val="accent5">
                    <a:lumOff val="-29865"/>
                  </a:schemeClr>
                </a:solidFill>
              </a:rPr>
              <a:t>导航</a:t>
            </a:r>
            <a:endParaRPr sz="5000"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136" name="1、jdk各版本使用情况。"/>
          <p:cNvSpPr txBox="1"/>
          <p:nvPr/>
        </p:nvSpPr>
        <p:spPr>
          <a:xfrm>
            <a:off x="2619654" y="2266950"/>
            <a:ext cx="347289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1、jdk各版本使用情况。</a:t>
            </a:r>
          </a:p>
        </p:txBody>
      </p:sp>
      <p:sp>
        <p:nvSpPr>
          <p:cNvPr id="137" name="2、jdk的安装，多版本共存。"/>
          <p:cNvSpPr txBox="1"/>
          <p:nvPr/>
        </p:nvSpPr>
        <p:spPr>
          <a:xfrm>
            <a:off x="2575831" y="2876550"/>
            <a:ext cx="408249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2、jdk的安装，多版本共存。</a:t>
            </a:r>
          </a:p>
        </p:txBody>
      </p:sp>
      <p:sp>
        <p:nvSpPr>
          <p:cNvPr id="138" name="3、jdk-9 新特性讲解，并与低版本比较。"/>
          <p:cNvSpPr txBox="1"/>
          <p:nvPr/>
        </p:nvSpPr>
        <p:spPr>
          <a:xfrm>
            <a:off x="2595625" y="3486150"/>
            <a:ext cx="567994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3、jdk-9 新特性讲解，并与低版本比较。</a:t>
            </a:r>
          </a:p>
        </p:txBody>
      </p:sp>
      <p:sp>
        <p:nvSpPr>
          <p:cNvPr id="139" name="4、jdk-10 新特性讲解，并与低版本比较。"/>
          <p:cNvSpPr txBox="1"/>
          <p:nvPr/>
        </p:nvSpPr>
        <p:spPr>
          <a:xfrm>
            <a:off x="2625191" y="4095750"/>
            <a:ext cx="584941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4、jdk-10 新特性讲解，并与低版本比较。</a:t>
            </a:r>
          </a:p>
        </p:txBody>
      </p:sp>
      <p:sp>
        <p:nvSpPr>
          <p:cNvPr id="140" name="5、jdk-11 新特性讲解，并与低版本比较。"/>
          <p:cNvSpPr txBox="1"/>
          <p:nvPr/>
        </p:nvSpPr>
        <p:spPr>
          <a:xfrm>
            <a:off x="2625191" y="4648200"/>
            <a:ext cx="584941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5、jdk-11 新特性讲解，并与低版本比较。</a:t>
            </a:r>
          </a:p>
        </p:txBody>
      </p:sp>
      <p:sp>
        <p:nvSpPr>
          <p:cNvPr id="141" name="6、jdk-12 新特性讲解，并与低版本比较。"/>
          <p:cNvSpPr txBox="1"/>
          <p:nvPr/>
        </p:nvSpPr>
        <p:spPr>
          <a:xfrm>
            <a:off x="2625191" y="5314950"/>
            <a:ext cx="584941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6、jdk-12 新特性讲解，并与低版本比较。</a:t>
            </a:r>
          </a:p>
        </p:txBody>
      </p:sp>
      <p:sp>
        <p:nvSpPr>
          <p:cNvPr id="142" name="7、对未来jdk版本新功能的展望。"/>
          <p:cNvSpPr txBox="1"/>
          <p:nvPr/>
        </p:nvSpPr>
        <p:spPr>
          <a:xfrm>
            <a:off x="2632354" y="5924550"/>
            <a:ext cx="469209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7、对未来jdk版本新功能的展望。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JDK 12 新特性-Collectors新增teeing方法"/>
          <p:cNvSpPr txBox="1"/>
          <p:nvPr/>
        </p:nvSpPr>
        <p:spPr>
          <a:xfrm>
            <a:off x="2214533" y="925493"/>
            <a:ext cx="8177366" cy="220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12 新特性-</a:t>
            </a:r>
            <a:r>
              <a:rPr>
                <a:solidFill>
                  <a:schemeClr val="accent5"/>
                </a:solidFill>
              </a:rPr>
              <a:t>Collectors新增teeing方法</a:t>
            </a:r>
            <a:endParaRPr>
              <a:solidFill>
                <a:schemeClr val="accent5"/>
              </a:solidFill>
            </a:endParaRPr>
          </a:p>
          <a:p>
            <a:pPr>
              <a:defRPr sz="3300"/>
            </a:pPr>
            <a:endParaRPr>
              <a:solidFill>
                <a:schemeClr val="accent5"/>
              </a:solidFill>
            </a:endParaRPr>
          </a:p>
          <a:p>
            <a:pPr>
              <a:defRPr sz="3300"/>
            </a:pP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333" name="1、teeing方法"/>
          <p:cNvSpPr txBox="1"/>
          <p:nvPr/>
        </p:nvSpPr>
        <p:spPr>
          <a:xfrm>
            <a:off x="562256" y="2425423"/>
            <a:ext cx="210098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1、</a:t>
            </a:r>
            <a:r>
              <a:rPr>
                <a:solidFill>
                  <a:schemeClr val="accent5"/>
                </a:solidFill>
              </a:rPr>
              <a:t>teeing方法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34" name="返回一个由两个下游收集器组成的收集器。传递给生成的收集器的每个元素都由下游收集器处理，…"/>
          <p:cNvSpPr txBox="1"/>
          <p:nvPr/>
        </p:nvSpPr>
        <p:spPr>
          <a:xfrm>
            <a:off x="1221600" y="3332670"/>
            <a:ext cx="10561601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defRPr sz="19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返回一个由两个下游收集器组成的收集器。传递给生成的收集器的每个元素都由下游收集器处理，</a:t>
            </a:r>
          </a:p>
          <a:p>
            <a:pPr algn="l" defTabSz="457200">
              <a:lnSpc>
                <a:spcPts val="4300"/>
              </a:lnSpc>
              <a:defRPr sz="19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然后使用指定的合并函数将它们的结果合并到最终结果中。</a:t>
            </a:r>
          </a:p>
        </p:txBody>
      </p:sp>
      <p:sp>
        <p:nvSpPr>
          <p:cNvPr id="335" name="即：允许使用两个独立的收集器收集流，然后使用提供的双功能合并结果"/>
          <p:cNvSpPr txBox="1"/>
          <p:nvPr/>
        </p:nvSpPr>
        <p:spPr>
          <a:xfrm>
            <a:off x="983748" y="4455817"/>
            <a:ext cx="9867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即：允许使用两个独立的收集器收集流，然后使用提供的双功能合并结果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JDK 13 新特性的展望"/>
          <p:cNvSpPr txBox="1"/>
          <p:nvPr/>
        </p:nvSpPr>
        <p:spPr>
          <a:xfrm>
            <a:off x="4170750" y="1041149"/>
            <a:ext cx="4290633" cy="220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13 新特</a:t>
            </a:r>
            <a:r>
              <a:t>性的</a:t>
            </a:r>
            <a:r>
              <a:rPr>
                <a:solidFill>
                  <a:schemeClr val="accent5"/>
                </a:solidFill>
              </a:rPr>
              <a:t>展望</a:t>
            </a:r>
            <a:endParaRPr>
              <a:solidFill>
                <a:schemeClr val="accent5"/>
              </a:solidFill>
            </a:endParaRPr>
          </a:p>
          <a:p>
            <a:pPr>
              <a:defRPr sz="3300"/>
            </a:pPr>
            <a:endParaRPr>
              <a:solidFill>
                <a:schemeClr val="accent5"/>
              </a:solidFill>
            </a:endParaRPr>
          </a:p>
          <a:p>
            <a:pPr>
              <a:defRPr sz="3300"/>
            </a:pP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338" name="1、原生字符串文字"/>
          <p:cNvSpPr txBox="1"/>
          <p:nvPr/>
        </p:nvSpPr>
        <p:spPr>
          <a:xfrm>
            <a:off x="675734" y="2245515"/>
            <a:ext cx="27221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1、原生字符串文字</a:t>
            </a:r>
          </a:p>
        </p:txBody>
      </p:sp>
      <p:sp>
        <p:nvSpPr>
          <p:cNvPr id="339" name="它可以跨多行源码而不对转义字符进行转义。目标是简化 Java 的开发，比如开发者可以可读形式…"/>
          <p:cNvSpPr txBox="1"/>
          <p:nvPr/>
        </p:nvSpPr>
        <p:spPr>
          <a:xfrm>
            <a:off x="871567" y="3101058"/>
            <a:ext cx="10535324" cy="762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 sz="190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它可以跨多行源码而不对转义字符进行转义。目标是简化 Java 的开发，比如开发者可以可读形式</a:t>
            </a:r>
          </a:p>
          <a:p>
            <a:pPr algn="l" defTabSz="457200">
              <a:lnSpc>
                <a:spcPts val="4400"/>
              </a:lnSpc>
              <a:defRPr sz="190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表示字符序列，而不会掺杂一些 Java 指示符，或者提供针对 Java 以外的语法的字符串</a:t>
            </a:r>
          </a:p>
        </p:txBody>
      </p:sp>
      <p:sp>
        <p:nvSpPr>
          <p:cNvPr id="340" name="2、switch 表达式变为正式特性"/>
          <p:cNvSpPr txBox="1"/>
          <p:nvPr/>
        </p:nvSpPr>
        <p:spPr>
          <a:xfrm>
            <a:off x="699999" y="5149749"/>
            <a:ext cx="436991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2、switch 表达式变为正式特性</a:t>
            </a:r>
          </a:p>
        </p:txBody>
      </p:sp>
      <p:sp>
        <p:nvSpPr>
          <p:cNvPr id="341" name="switch 表达式扩展了 switch 语句，使其不仅可以作为语句（statement），还可以作为表达式（expression），…"/>
          <p:cNvSpPr txBox="1"/>
          <p:nvPr/>
        </p:nvSpPr>
        <p:spPr>
          <a:xfrm>
            <a:off x="699752" y="6074645"/>
            <a:ext cx="12280888" cy="1092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 sz="190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switch 表达式扩展了 switch 语句，使其不仅可以作为语句（statement），还可以作为表达式（expression），</a:t>
            </a:r>
          </a:p>
          <a:p>
            <a:pPr algn="l" defTabSz="457200">
              <a:lnSpc>
                <a:spcPts val="4400"/>
              </a:lnSpc>
              <a:defRPr sz="190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并且两种写法都可以使用传统的 switch 语法，或者使用简化的“case L -&gt;”模式匹配语法作用于不同范</a:t>
            </a:r>
          </a:p>
          <a:p>
            <a:pPr algn="l" defTabSz="457200">
              <a:lnSpc>
                <a:spcPts val="4400"/>
              </a:lnSpc>
              <a:defRPr sz="190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围并控制执行流。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课程准备"/>
          <p:cNvSpPr txBox="1"/>
          <p:nvPr/>
        </p:nvSpPr>
        <p:spPr>
          <a:xfrm>
            <a:off x="5003799" y="666750"/>
            <a:ext cx="2171701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课程</a:t>
            </a:r>
            <a:r>
              <a:rPr sz="4800">
                <a:solidFill>
                  <a:schemeClr val="accent5">
                    <a:lumOff val="-29865"/>
                  </a:schemeClr>
                </a:solidFill>
              </a:rPr>
              <a:t>准备</a:t>
            </a:r>
            <a:endParaRPr sz="4800"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145" name="1、各jdk安装包下载。"/>
          <p:cNvSpPr txBox="1"/>
          <p:nvPr/>
        </p:nvSpPr>
        <p:spPr>
          <a:xfrm>
            <a:off x="2144395" y="1872933"/>
            <a:ext cx="347091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1、各jdk</a:t>
            </a:r>
            <a:r>
              <a:rPr lang="zh-CN"/>
              <a:t>开发者包</a:t>
            </a:r>
            <a:r>
              <a:t>下载。</a:t>
            </a:r>
          </a:p>
        </p:txBody>
      </p:sp>
      <p:sp>
        <p:nvSpPr>
          <p:cNvPr id="146" name="jdk 9 下载地址：http://jdk.java.net/java-se-ri/9"/>
          <p:cNvSpPr txBox="1"/>
          <p:nvPr/>
        </p:nvSpPr>
        <p:spPr>
          <a:xfrm>
            <a:off x="2709722" y="2927350"/>
            <a:ext cx="6759856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jdk 9 下载地址：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http://jdk.java.net/java-se-ri/9</a:t>
            </a:r>
            <a:endParaRPr u="sng">
              <a:solidFill>
                <a:schemeClr val="accent5">
                  <a:hueOff val="-82419"/>
                  <a:satOff val="-9512"/>
                  <a:lumOff val="-16342"/>
                </a:schemeClr>
              </a:solidFill>
            </a:endParaRPr>
          </a:p>
        </p:txBody>
      </p:sp>
      <p:sp>
        <p:nvSpPr>
          <p:cNvPr id="147" name="jdk 8 下载地址：http://jdk.java.net/java-se-ri/8"/>
          <p:cNvSpPr txBox="1"/>
          <p:nvPr/>
        </p:nvSpPr>
        <p:spPr>
          <a:xfrm>
            <a:off x="2709722" y="2387600"/>
            <a:ext cx="675985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jdk 8 下载地址：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http://jdk.java.net/java-se-ri/8</a:t>
            </a:r>
            <a:endParaRPr u="sng">
              <a:solidFill>
                <a:schemeClr val="accent5">
                  <a:hueOff val="-82419"/>
                  <a:satOff val="-9512"/>
                  <a:lumOff val="-16342"/>
                </a:schemeClr>
              </a:solidFill>
            </a:endParaRPr>
          </a:p>
        </p:txBody>
      </p:sp>
      <p:sp>
        <p:nvSpPr>
          <p:cNvPr id="148" name="jdk 10 下载地址：http://jdk.java.net/java-se-ri/10"/>
          <p:cNvSpPr txBox="1"/>
          <p:nvPr/>
        </p:nvSpPr>
        <p:spPr>
          <a:xfrm>
            <a:off x="2679953" y="3467100"/>
            <a:ext cx="709879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jdk 10 下载地址：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http://jdk.java.net/java-se-ri/10</a:t>
            </a:r>
            <a:endParaRPr u="sng">
              <a:solidFill>
                <a:schemeClr val="accent5">
                  <a:hueOff val="-82419"/>
                  <a:satOff val="-9512"/>
                  <a:lumOff val="-16342"/>
                </a:schemeClr>
              </a:solidFill>
            </a:endParaRPr>
          </a:p>
        </p:txBody>
      </p:sp>
      <p:sp>
        <p:nvSpPr>
          <p:cNvPr id="149" name="jdk 11 下载地址：http://jdk.java.net/java-se-ri/11"/>
          <p:cNvSpPr txBox="1"/>
          <p:nvPr/>
        </p:nvSpPr>
        <p:spPr>
          <a:xfrm>
            <a:off x="2679953" y="4006850"/>
            <a:ext cx="709879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jdk 11 下载地址：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http://jdk.java.net/java-se-ri/11</a:t>
            </a:r>
            <a:endParaRPr u="sng">
              <a:solidFill>
                <a:schemeClr val="accent5">
                  <a:hueOff val="-82419"/>
                  <a:satOff val="-9512"/>
                  <a:lumOff val="-16342"/>
                </a:schemeClr>
              </a:solidFill>
            </a:endParaRPr>
          </a:p>
        </p:txBody>
      </p:sp>
      <p:sp>
        <p:nvSpPr>
          <p:cNvPr id="150" name="jdk 12 下载地址：http://jdk.java.net/java-se-ri/12"/>
          <p:cNvSpPr txBox="1"/>
          <p:nvPr/>
        </p:nvSpPr>
        <p:spPr>
          <a:xfrm>
            <a:off x="2679953" y="4546600"/>
            <a:ext cx="709879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jdk 12 下载地址：</a:t>
            </a:r>
            <a:r>
              <a:rPr u="sng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rPr>
              <a:t>http://jdk.java.net/java-se-ri/12</a:t>
            </a:r>
            <a:endParaRPr u="sng">
              <a:solidFill>
                <a:schemeClr val="accent5">
                  <a:hueOff val="-82419"/>
                  <a:satOff val="-9512"/>
                  <a:lumOff val="-16342"/>
                </a:schemeClr>
              </a:solidFill>
            </a:endParaRPr>
          </a:p>
        </p:txBody>
      </p:sp>
      <p:sp>
        <p:nvSpPr>
          <p:cNvPr id="151" name="2、IDEA 下载"/>
          <p:cNvSpPr txBox="1"/>
          <p:nvPr/>
        </p:nvSpPr>
        <p:spPr>
          <a:xfrm>
            <a:off x="2350135" y="6537008"/>
            <a:ext cx="194183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3</a:t>
            </a:r>
            <a:r>
              <a:t>、IDEA 下载</a:t>
            </a:r>
          </a:p>
        </p:txBody>
      </p:sp>
      <p:sp>
        <p:nvSpPr>
          <p:cNvPr id="152" name="下载地址：https://www.jetbrains.com/idea/download/#section=mac"/>
          <p:cNvSpPr txBox="1"/>
          <p:nvPr/>
        </p:nvSpPr>
        <p:spPr>
          <a:xfrm>
            <a:off x="2679776" y="7190740"/>
            <a:ext cx="992489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下载地址：</a:t>
            </a:r>
            <a:r>
              <a:rPr u="sng">
                <a:solidFill>
                  <a:srgbClr val="FF0000"/>
                </a:solidFill>
              </a:rPr>
              <a:t>https://www.jetbrains.com/idea/download/#section=mac</a:t>
            </a:r>
            <a:endParaRPr u="sng">
              <a:solidFill>
                <a:srgbClr val="FF0000"/>
              </a:solidFill>
            </a:endParaRPr>
          </a:p>
        </p:txBody>
      </p:sp>
      <p:sp>
        <p:nvSpPr>
          <p:cNvPr id="2" name="2、IDEA 下载"/>
          <p:cNvSpPr txBox="1"/>
          <p:nvPr/>
        </p:nvSpPr>
        <p:spPr>
          <a:xfrm>
            <a:off x="2144395" y="5353368"/>
            <a:ext cx="454025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p>
            <a:r>
              <a:rPr lang="en-US"/>
              <a:t>2</a:t>
            </a:r>
            <a:r>
              <a:rPr lang="zh-CN" altLang="en-US"/>
              <a:t>、老师提供各种版本安装包地址</a:t>
            </a:r>
            <a:endParaRPr lang="zh-CN" altLang="en-US"/>
          </a:p>
        </p:txBody>
      </p:sp>
      <p:sp>
        <p:nvSpPr>
          <p:cNvPr id="3" name="下载地址：https://www.jetbrains.com/idea/download/#section=mac"/>
          <p:cNvSpPr txBox="1"/>
          <p:nvPr/>
        </p:nvSpPr>
        <p:spPr>
          <a:xfrm>
            <a:off x="2372360" y="5945823"/>
            <a:ext cx="946912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p>
            <a:pPr algn="ctr"/>
            <a:r>
              <a:t>下载地址：</a:t>
            </a:r>
            <a:r>
              <a:rPr>
                <a:solidFill>
                  <a:srgbClr val="FF0000"/>
                </a:solidFill>
              </a:rPr>
              <a:t>https://github.com/jianggang1997/newJDK9-12</a:t>
            </a:r>
            <a:r>
              <a:rPr lang="en-US">
                <a:solidFill>
                  <a:srgbClr val="FF0000"/>
                </a:solidFill>
              </a:rPr>
              <a:t>/jdk.zip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JDK 9 新特性—Java 9 模块化（Modularity）"/>
          <p:cNvSpPr txBox="1"/>
          <p:nvPr/>
        </p:nvSpPr>
        <p:spPr>
          <a:xfrm>
            <a:off x="1948116" y="1022274"/>
            <a:ext cx="8838706" cy="1193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Java 9 模块化（Modularity）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155" name="这里的模块指代什么？"/>
          <p:cNvSpPr txBox="1"/>
          <p:nvPr/>
        </p:nvSpPr>
        <p:spPr>
          <a:xfrm>
            <a:off x="1406612" y="2361170"/>
            <a:ext cx="3162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这里的模块指代什么？</a:t>
            </a:r>
          </a:p>
        </p:txBody>
      </p:sp>
      <p:sp>
        <p:nvSpPr>
          <p:cNvPr id="156" name="模块（module）可以是一组代码实体、组件到框架元素再到完整的可重用的库。"/>
          <p:cNvSpPr txBox="1"/>
          <p:nvPr/>
        </p:nvSpPr>
        <p:spPr>
          <a:xfrm>
            <a:off x="1868535" y="3026967"/>
            <a:ext cx="7360841" cy="368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000"/>
              </a:lnSpc>
              <a:def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模块（module）可以是一组代码实体、组件到框架元素再到完整的可重用的库。</a:t>
            </a:r>
          </a:p>
        </p:txBody>
      </p:sp>
      <p:sp>
        <p:nvSpPr>
          <p:cNvPr id="157" name="模块化的原因？"/>
          <p:cNvSpPr txBox="1"/>
          <p:nvPr/>
        </p:nvSpPr>
        <p:spPr>
          <a:xfrm>
            <a:off x="1362639" y="3782786"/>
            <a:ext cx="2247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模块化的原因？</a:t>
            </a:r>
          </a:p>
        </p:txBody>
      </p:sp>
      <p:sp>
        <p:nvSpPr>
          <p:cNvPr id="158" name="1、解耦 。将一个大问题分解为若干个小问题，即将一个功能分解为若干个小问题，这里小问题就是一个子模块，解决一个…"/>
          <p:cNvSpPr txBox="1"/>
          <p:nvPr/>
        </p:nvSpPr>
        <p:spPr>
          <a:xfrm>
            <a:off x="1637224" y="4347265"/>
            <a:ext cx="11123316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def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1、解耦 。将一个大问题分解为若干个小问题，即将一个功能分解为若干个小问题，这里小问题就是一个子模块，解决一个</a:t>
            </a:r>
          </a:p>
          <a:p>
            <a:pPr lvl="3" indent="0" algn="l" defTabSz="457200">
              <a:lnSpc>
                <a:spcPts val="4000"/>
              </a:lnSpc>
              <a:def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小问题，这些小模块组合起来解决大问题。</a:t>
            </a:r>
          </a:p>
        </p:txBody>
      </p:sp>
      <p:sp>
        <p:nvSpPr>
          <p:cNvPr id="159" name="2、实现具有封装意义和明确定义的接口。模块化最大的好处就是透明化，最大程度的隐藏内部实现，同时只暴露给用户他需要…"/>
          <p:cNvSpPr txBox="1"/>
          <p:nvPr/>
        </p:nvSpPr>
        <p:spPr>
          <a:xfrm>
            <a:off x="1651301" y="5204402"/>
            <a:ext cx="11469589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def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2、实现具有封装意义和明确定义的接口。模块化最大的好处就是透明化，最大程度的隐藏内部实现，同时只暴露给用户他需要</a:t>
            </a:r>
          </a:p>
          <a:p>
            <a:pPr algn="l" defTabSz="457200">
              <a:lnSpc>
                <a:spcPts val="4000"/>
              </a:lnSpc>
              <a:def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的接口。</a:t>
            </a:r>
          </a:p>
        </p:txBody>
      </p:sp>
      <p:sp>
        <p:nvSpPr>
          <p:cNvPr id="160" name="模块化解决的问题。"/>
          <p:cNvSpPr txBox="1"/>
          <p:nvPr/>
        </p:nvSpPr>
        <p:spPr>
          <a:xfrm>
            <a:off x="1430506" y="6024217"/>
            <a:ext cx="28575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模块化解决的问题。</a:t>
            </a:r>
          </a:p>
        </p:txBody>
      </p:sp>
      <p:sp>
        <p:nvSpPr>
          <p:cNvPr id="161" name="1、旧版本无法隐藏内部API"/>
          <p:cNvSpPr txBox="1"/>
          <p:nvPr/>
        </p:nvSpPr>
        <p:spPr>
          <a:xfrm>
            <a:off x="1931865" y="6691820"/>
            <a:ext cx="383377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1、旧版本无法隐藏内部API</a:t>
            </a:r>
          </a:p>
        </p:txBody>
      </p:sp>
      <p:sp>
        <p:nvSpPr>
          <p:cNvPr id="162" name="2、程序可靠性。"/>
          <p:cNvSpPr txBox="1"/>
          <p:nvPr/>
        </p:nvSpPr>
        <p:spPr>
          <a:xfrm>
            <a:off x="1933285" y="7759775"/>
            <a:ext cx="241737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2、程序可靠性。</a:t>
            </a:r>
          </a:p>
        </p:txBody>
      </p:sp>
      <p:sp>
        <p:nvSpPr>
          <p:cNvPr id="163" name="3、类路径classpath-加载问题。"/>
          <p:cNvSpPr txBox="1"/>
          <p:nvPr/>
        </p:nvSpPr>
        <p:spPr>
          <a:xfrm>
            <a:off x="1866240" y="8827730"/>
            <a:ext cx="455615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3、类路径classpath-加载问题。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JDK 9 新特性—Java 9 模块化（Modularity）"/>
          <p:cNvSpPr txBox="1"/>
          <p:nvPr/>
        </p:nvSpPr>
        <p:spPr>
          <a:xfrm>
            <a:off x="2032072" y="890756"/>
            <a:ext cx="8722196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Java 9 模块化（Modularity）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166" name="引入 Java Platform Module System（JPMS）-java平台模块化系统。"/>
          <p:cNvSpPr txBox="1"/>
          <p:nvPr/>
        </p:nvSpPr>
        <p:spPr>
          <a:xfrm>
            <a:off x="777460" y="2101724"/>
            <a:ext cx="8453104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300"/>
              </a:lnSpc>
              <a:spcBef>
                <a:spcPts val="1600"/>
              </a:spcBef>
              <a:defRPr sz="2100" b="0">
                <a:solidFill>
                  <a:schemeClr val="accent5">
                    <a:lumOff val="-29865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引入 Java Platform Module System（JPMS）-java平台模块化系统。</a:t>
            </a:r>
          </a:p>
        </p:txBody>
      </p:sp>
      <p:sp>
        <p:nvSpPr>
          <p:cNvPr id="167" name="名称：模块的全局唯一的名字,比如 com.siki.learn。…"/>
          <p:cNvSpPr txBox="1"/>
          <p:nvPr/>
        </p:nvSpPr>
        <p:spPr>
          <a:xfrm>
            <a:off x="1058659" y="4345158"/>
            <a:ext cx="10833653" cy="125270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4"/>
            </a:schemeClr>
          </a:solidFill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solidFill>
                  <a:schemeClr val="accent6">
                    <a:satOff val="-15807"/>
                    <a:lumOff val="-1755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名称：模块的全局唯一的名字,比如 com.siki.learn。</a:t>
            </a:r>
          </a:p>
          <a:p>
            <a:pPr algn="l">
              <a:defRPr sz="2200" b="0">
                <a:solidFill>
                  <a:schemeClr val="accent6">
                    <a:satOff val="-15807"/>
                    <a:lumOff val="-1755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输入：需要使用的其他模块？编译和运行必不可少的模块？</a:t>
            </a:r>
          </a:p>
          <a:p>
            <a:pPr algn="l">
              <a:defRPr sz="2200" b="0">
                <a:solidFill>
                  <a:schemeClr val="accent6">
                    <a:satOff val="-15807"/>
                    <a:lumOff val="-17556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输出：需要暴露出去供其他模块使用？</a:t>
            </a:r>
          </a:p>
        </p:txBody>
      </p:sp>
      <p:sp>
        <p:nvSpPr>
          <p:cNvPr id="168" name="JPMS（JAVA平台模块化系统）引入了一个新的语言结构来构建可重用的组件，称为模块modules。…"/>
          <p:cNvSpPr/>
          <p:nvPr/>
        </p:nvSpPr>
        <p:spPr>
          <a:xfrm>
            <a:off x="1085574" y="2720134"/>
            <a:ext cx="10833652" cy="13372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JPMS（JAVA平台模块化系统）引入了一个新的语言结构来构建可重用的组件，称为模块modules。</a:t>
            </a:r>
          </a:p>
          <a:p>
            <a:pPr lvl="2" indent="0"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在Java9 的模块中，你可以将某些类型types和包packages组合到一个模块module中。</a:t>
            </a:r>
          </a:p>
        </p:txBody>
      </p:sp>
      <p:sp>
        <p:nvSpPr>
          <p:cNvPr id="169" name="在modules中，默认modules中的每一个java类型只能被该modules中的其他类型所访问。如果想要暴露类型给外部使用，需要暴露类型所在的package，一旦暴露某个package，在包中的所有类型就都可以被外部访问。没有暴露的包，则外部是无法使用的，即无法import它。即使可见性是public。"/>
          <p:cNvSpPr txBox="1"/>
          <p:nvPr/>
        </p:nvSpPr>
        <p:spPr>
          <a:xfrm>
            <a:off x="1058659" y="5885621"/>
            <a:ext cx="10833653" cy="199281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在modules中，默认modules中的每一个java类型只能被该modules中的其他类型所访问。如果想要暴露类型给外部使用，需要暴露类型所在的package，一旦暴露某个package，在包中的所有类型就都可以被外部访问。没有暴露的包，则外部是无法使用的，即无法import它。即使可见性是public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DK 9 新特性—HTTP/2"/>
          <p:cNvSpPr txBox="1"/>
          <p:nvPr/>
        </p:nvSpPr>
        <p:spPr>
          <a:xfrm>
            <a:off x="4205579" y="955009"/>
            <a:ext cx="4593642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HTTP/2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172" name="引入新的HTTP支持：在 jdk.incubator.http 包下提供了对http的友好访问，不仅支持http1.1，而且还支持HTTP2以及WebSocket。"/>
          <p:cNvSpPr/>
          <p:nvPr/>
        </p:nvSpPr>
        <p:spPr>
          <a:xfrm>
            <a:off x="612009" y="2159476"/>
            <a:ext cx="11780782" cy="12838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引入新的HTTP支持：在 jdk.incubator.http 包下提供了对http的友好访问，不仅支持http1.1，而且还支持HTTP2以及WebSocket。</a:t>
            </a:r>
          </a:p>
        </p:txBody>
      </p:sp>
      <p:sp>
        <p:nvSpPr>
          <p:cNvPr id="173" name="HTTP2带来二进制分帧层，多路复用，服务端推送，Header 压缩，请求优先级设置，…"/>
          <p:cNvSpPr txBox="1"/>
          <p:nvPr/>
        </p:nvSpPr>
        <p:spPr>
          <a:xfrm>
            <a:off x="580952" y="3762434"/>
            <a:ext cx="11842896" cy="88514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r>
              <a:t>HTTP2带来二进制分帧层，多路复用，服务端推送，Header 压缩，请求优先级设置，</a:t>
            </a:r>
          </a:p>
          <a:p>
            <a:pPr algn="l" defTabSz="457200">
              <a:lnSpc>
                <a:spcPts val="5800"/>
              </a:lnSpc>
              <a:spcBef>
                <a:spcPts val="1500"/>
              </a:spcBef>
              <a:defRPr sz="20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流量控制等新特性。</a:t>
            </a:r>
          </a:p>
        </p:txBody>
      </p:sp>
      <p:sp>
        <p:nvSpPr>
          <p:cNvPr id="174" name="示例："/>
          <p:cNvSpPr txBox="1"/>
          <p:nvPr/>
        </p:nvSpPr>
        <p:spPr>
          <a:xfrm>
            <a:off x="2040106" y="5737314"/>
            <a:ext cx="1594429" cy="520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r>
              <a:t>示例：</a:t>
            </a:r>
          </a:p>
        </p:txBody>
      </p:sp>
      <p:sp>
        <p:nvSpPr>
          <p:cNvPr id="175" name="使用jdk9中httpClient实现简单的get，post请求"/>
          <p:cNvSpPr txBox="1"/>
          <p:nvPr/>
        </p:nvSpPr>
        <p:spPr>
          <a:xfrm>
            <a:off x="835047" y="6190647"/>
            <a:ext cx="11334706" cy="520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r>
              <a:t>使用jdk9中httpClient实现简单的get，post请求</a:t>
            </a:r>
          </a:p>
        </p:txBody>
      </p:sp>
      <p:sp>
        <p:nvSpPr>
          <p:cNvPr id="176" name="使用jdk9中httpClient实现文件下载"/>
          <p:cNvSpPr txBox="1"/>
          <p:nvPr/>
        </p:nvSpPr>
        <p:spPr>
          <a:xfrm>
            <a:off x="2829324" y="6769200"/>
            <a:ext cx="5582284" cy="520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r>
              <a:t>使用jdk9中httpClient实现文件下载</a:t>
            </a:r>
          </a:p>
        </p:txBody>
      </p:sp>
      <p:sp>
        <p:nvSpPr>
          <p:cNvPr id="177" name="使用jdk9中httpClient实现文件上传"/>
          <p:cNvSpPr txBox="1"/>
          <p:nvPr/>
        </p:nvSpPr>
        <p:spPr>
          <a:xfrm>
            <a:off x="2829324" y="7347753"/>
            <a:ext cx="5582284" cy="520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r>
              <a:t>使用jdk9中httpClient实现文件上传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JDK 9 新特性—HTTP/2"/>
          <p:cNvSpPr txBox="1"/>
          <p:nvPr/>
        </p:nvSpPr>
        <p:spPr>
          <a:xfrm>
            <a:off x="3633728" y="710848"/>
            <a:ext cx="4593641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HTTP/2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180" name="HTTP2 带来的新特性。"/>
          <p:cNvSpPr txBox="1"/>
          <p:nvPr/>
        </p:nvSpPr>
        <p:spPr>
          <a:xfrm>
            <a:off x="641967" y="1748257"/>
            <a:ext cx="330372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HTTP2 带来的新特性。</a:t>
            </a:r>
          </a:p>
        </p:txBody>
      </p:sp>
      <p:sp>
        <p:nvSpPr>
          <p:cNvPr id="181" name="1、二进制帧层"/>
          <p:cNvSpPr txBox="1"/>
          <p:nvPr/>
        </p:nvSpPr>
        <p:spPr>
          <a:xfrm>
            <a:off x="1057638" y="2517762"/>
            <a:ext cx="211256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1、二进制帧层</a:t>
            </a:r>
          </a:p>
        </p:txBody>
      </p:sp>
      <p:sp>
        <p:nvSpPr>
          <p:cNvPr id="182" name="HTTP2 提升性能的关键升级。用于描述…"/>
          <p:cNvSpPr txBox="1"/>
          <p:nvPr/>
        </p:nvSpPr>
        <p:spPr>
          <a:xfrm>
            <a:off x="1095552" y="3289300"/>
            <a:ext cx="5333620" cy="769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900"/>
            </a:pPr>
            <a:r>
              <a:t>HTTP2 提升性能的关键升级。用于描述</a:t>
            </a:r>
          </a:p>
          <a:p>
            <a:pPr algn="l">
              <a:defRPr sz="1900"/>
            </a:pPr>
            <a:r>
              <a:t>HTTP消息在客户端和服务端消息的封装与传输。</a:t>
            </a:r>
          </a:p>
        </p:txBody>
      </p:sp>
      <p:pic>
        <p:nvPicPr>
          <p:cNvPr id="183" name="未命名文件.png" descr="未命名文件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688" y="2211049"/>
            <a:ext cx="7002981" cy="71450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4" name="未命名文件 (1).png" descr="未命名文件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1" y="3984595"/>
            <a:ext cx="6017288" cy="634529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JDK 9 新特性—HTTP/2"/>
          <p:cNvSpPr txBox="1"/>
          <p:nvPr/>
        </p:nvSpPr>
        <p:spPr>
          <a:xfrm>
            <a:off x="3865038" y="813653"/>
            <a:ext cx="4593642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300"/>
            </a:pPr>
            <a:r>
              <a:t>JDK 9 新特性—</a:t>
            </a:r>
            <a:r>
              <a:rPr>
                <a:solidFill>
                  <a:schemeClr val="accent5">
                    <a:lumOff val="-29865"/>
                  </a:schemeClr>
                </a:solidFill>
              </a:rPr>
              <a:t>HTTP/2</a:t>
            </a:r>
            <a:endParaRPr>
              <a:solidFill>
                <a:schemeClr val="accent5">
                  <a:lumOff val="-29865"/>
                </a:schemeClr>
              </a:solidFill>
            </a:endParaRPr>
          </a:p>
        </p:txBody>
      </p:sp>
      <p:sp>
        <p:nvSpPr>
          <p:cNvPr id="187" name="2、请求和响应的多路复用"/>
          <p:cNvSpPr txBox="1"/>
          <p:nvPr/>
        </p:nvSpPr>
        <p:spPr>
          <a:xfrm>
            <a:off x="523133" y="1842905"/>
            <a:ext cx="3721304" cy="889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2、请求和响应的多路复用</a:t>
            </a:r>
          </a:p>
        </p:txBody>
      </p:sp>
      <p:sp>
        <p:nvSpPr>
          <p:cNvPr id="188" name="请求和响应的多路复用,在HTTP/1.x中,用户想要多个并行的请求来提高性能,但是这样必须得使用多个TCP连接.…"/>
          <p:cNvSpPr txBox="1"/>
          <p:nvPr/>
        </p:nvSpPr>
        <p:spPr>
          <a:xfrm>
            <a:off x="1175829" y="2508249"/>
            <a:ext cx="11239798" cy="156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100"/>
              </a:lnSpc>
              <a:spcBef>
                <a:spcPts val="1500"/>
              </a:spcBef>
              <a:defRPr sz="18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请求和响应的多路复用,在HTTP/1.x中,用户想要多个并行的请求来提高性能,但是这样必须得使用多个TCP连接.</a:t>
            </a:r>
          </a:p>
          <a:p>
            <a:pPr algn="l" defTabSz="457200">
              <a:lnSpc>
                <a:spcPts val="5100"/>
              </a:lnSpc>
              <a:spcBef>
                <a:spcPts val="1500"/>
              </a:spcBef>
              <a:defRPr sz="18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在http2.0中，借助新的二进制帧层，服务端和客户端可以将响应和请求在己端分解成独立的帧，然后在接受端</a:t>
            </a:r>
          </a:p>
          <a:p>
            <a:pPr algn="l" defTabSz="457200">
              <a:lnSpc>
                <a:spcPts val="5100"/>
              </a:lnSpc>
              <a:spcBef>
                <a:spcPts val="1500"/>
              </a:spcBef>
              <a:defRPr sz="1800">
                <a:solidFill>
                  <a:srgbClr val="2F2F2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重新组装。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064" y="5188682"/>
            <a:ext cx="8216901" cy="2298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5510</Words>
  <Application>WPS 演示</Application>
  <PresentationFormat/>
  <Paragraphs>424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Neue Thin</vt:lpstr>
      <vt:lpstr>Helvetica Light</vt:lpstr>
      <vt:lpstr>微软雅黑</vt:lpstr>
      <vt:lpstr>Helvetica</vt:lpstr>
      <vt:lpstr>Arial Unicode MS</vt:lpstr>
      <vt:lpstr>Segoe Print</vt:lpstr>
      <vt:lpstr>Menlo</vt:lpstr>
      <vt:lpstr>Times</vt:lpstr>
      <vt:lpstr>Times New Roman</vt:lpstr>
      <vt:lpstr>ArialUnicodeMS</vt:lpstr>
      <vt:lpstr>Consolas</vt:lpstr>
      <vt:lpstr>PingFang SC Semibold</vt:lpstr>
      <vt:lpstr>Helvetica Neue Medium</vt:lpstr>
      <vt:lpstr>White</vt:lpstr>
      <vt:lpstr>JDK 9-12 新特性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 9-12 新特性</dc:title>
  <dc:creator/>
  <cp:lastModifiedBy>jianggang</cp:lastModifiedBy>
  <cp:revision>1</cp:revision>
  <dcterms:created xsi:type="dcterms:W3CDTF">2019-04-27T11:27:18Z</dcterms:created>
  <dcterms:modified xsi:type="dcterms:W3CDTF">2019-04-27T11:27:18Z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