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70" r:id="rId6"/>
    <p:sldId id="261" r:id="rId7"/>
    <p:sldId id="271" r:id="rId8"/>
    <p:sldId id="262" r:id="rId9"/>
    <p:sldId id="264" r:id="rId10"/>
    <p:sldId id="265" r:id="rId11"/>
    <p:sldId id="266" r:id="rId12"/>
    <p:sldId id="267" r:id="rId13"/>
    <p:sldId id="269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5"/>
    <p:restoredTop sz="94807"/>
  </p:normalViewPr>
  <p:slideViewPr>
    <p:cSldViewPr snapToGrid="0" snapToObjects="1">
      <p:cViewPr varScale="1">
        <p:scale>
          <a:sx n="124" d="100"/>
          <a:sy n="124" d="100"/>
        </p:scale>
        <p:origin x="9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9C44E-FFD0-4340-B5EC-F362398A09AF}" type="datetimeFigureOut">
              <a:rPr lang="en-US" smtClean="0"/>
              <a:t>8/9/21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EC1CA-0F8D-B345-934A-D400D24D2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97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EC1CA-0F8D-B345-934A-D400D24D25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49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EC1CA-0F8D-B345-934A-D400D24D25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51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EC1CA-0F8D-B345-934A-D400D24D25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79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EC1CA-0F8D-B345-934A-D400D24D25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36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EC1CA-0F8D-B345-934A-D400D24D253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90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EC1CA-0F8D-B345-934A-D400D24D253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32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EC1CA-0F8D-B345-934A-D400D24D253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23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EC1CA-0F8D-B345-934A-D400D24D253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23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EC1CA-0F8D-B345-934A-D400D24D253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68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0F96F-DC2A-D745-B2E6-7491806A0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EB6C0-F65C-E349-96D7-4D07E33DF6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5CF49-B7C2-7F49-97C0-8DB2DC6DE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292E-7AC3-DC48-83F8-9E1890DB0B28}" type="datetimeFigureOut">
              <a:rPr lang="en-US" smtClean="0"/>
              <a:t>8/9/21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38863-7558-2D43-9B27-544B73372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AD56A-7B2B-F04E-BC7E-E34C04654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1A58-1930-CA40-A2AD-868061E8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70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A6659-AF81-7A49-B694-058235697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3710E5-9546-9841-98C2-A60C867DE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8461B-5DC8-6149-B7D5-04D89B4D9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292E-7AC3-DC48-83F8-9E1890DB0B28}" type="datetimeFigureOut">
              <a:rPr lang="en-US" smtClean="0"/>
              <a:t>8/9/21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F398C-0014-F343-812A-EBEB7BA00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A0844-F8C8-A344-9716-435D3EB7D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1A58-1930-CA40-A2AD-868061E8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79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0ABAA9-05E1-094A-97D2-9A86B5A47F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D807E1-1754-C84B-8214-AF1EFD69E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AD2B5-852F-C949-BB48-36B150DF3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292E-7AC3-DC48-83F8-9E1890DB0B28}" type="datetimeFigureOut">
              <a:rPr lang="en-US" smtClean="0"/>
              <a:t>8/9/21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51CB0-632D-0844-8D5A-7C3E1B68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98EF1-5891-3D40-B6A1-988F1478A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1A58-1930-CA40-A2AD-868061E8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71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B22CB-A0C5-CE43-817C-42AEA1708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EB493-8BC2-3947-8629-37D65E544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FAB54-2EB0-2F4E-8F35-09CE87EE8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292E-7AC3-DC48-83F8-9E1890DB0B28}" type="datetimeFigureOut">
              <a:rPr lang="en-US" smtClean="0"/>
              <a:t>8/9/21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ACCAE-FA6E-1E47-8831-6607983DE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909A8-1E15-DF45-BE29-E1FF262D3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1A58-1930-CA40-A2AD-868061E8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77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112F7-FBF0-2144-A194-C8E8C871D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44307-FF4B-B049-9192-AB40B8CF8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42918-25EC-C541-BE61-C4CCAE584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292E-7AC3-DC48-83F8-9E1890DB0B28}" type="datetimeFigureOut">
              <a:rPr lang="en-US" smtClean="0"/>
              <a:t>8/9/21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9027B-5D90-9B4C-9E48-B4E3A68D5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37988-5A12-A744-862A-91005379E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1A58-1930-CA40-A2AD-868061E8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7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EBCCE-1981-8A40-A114-B2AE7D8B8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05BB9-E78D-0349-9EEA-AF8B1FFEDD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ADB5E-5E17-4849-9B6A-AB03833F6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71D67-C698-1F4B-96F6-10B67C193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292E-7AC3-DC48-83F8-9E1890DB0B28}" type="datetimeFigureOut">
              <a:rPr lang="en-US" smtClean="0"/>
              <a:t>8/9/21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AD784-85E0-3D49-B38A-9A7D476A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7E014-E81B-3642-B347-646256124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1A58-1930-CA40-A2AD-868061E8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89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8173E-C962-6B43-A2A6-A71DCC2BC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7B97C-FC87-C143-B024-81D4CE694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D5C1CC-FBAA-6341-8F0C-2C59E5136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D59AE8-5E83-B147-9682-5DFB21D18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EF17C3-DF8D-7549-9E65-969322184F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B40DD8-106D-2042-9C98-784FFC826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292E-7AC3-DC48-83F8-9E1890DB0B28}" type="datetimeFigureOut">
              <a:rPr lang="en-US" smtClean="0"/>
              <a:t>8/9/21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1776A0-0077-AC4C-B436-1E0D754F4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C6D70A-E62C-0648-B64F-D1ECCD68E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1A58-1930-CA40-A2AD-868061E8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86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6DFBE-BA78-C042-9DED-380404BD5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54003D-4FDD-0542-A851-BC8E65F71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292E-7AC3-DC48-83F8-9E1890DB0B28}" type="datetimeFigureOut">
              <a:rPr lang="en-US" smtClean="0"/>
              <a:t>8/9/21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8A31C1-A386-9441-8DE3-4A0D46CF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59B73-F380-CC4D-807F-F3C428B2E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1A58-1930-CA40-A2AD-868061E8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19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A683C9-BCEA-5D43-8F13-67688518D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292E-7AC3-DC48-83F8-9E1890DB0B28}" type="datetimeFigureOut">
              <a:rPr lang="en-US" smtClean="0"/>
              <a:t>8/9/21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EA3BCC-C9BC-CE45-BF7A-8BE89A088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CCE5B-2F78-9349-9715-FEB8ED3B6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1A58-1930-CA40-A2AD-868061E8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97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E438E-321D-7547-85CF-81B5DEF53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D46B3-8499-6343-9A55-C66B31F59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DF1EC-20F8-B447-A06E-2D5F85D26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B739E-45B1-0F45-AE68-D374AD270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292E-7AC3-DC48-83F8-9E1890DB0B28}" type="datetimeFigureOut">
              <a:rPr lang="en-US" smtClean="0"/>
              <a:t>8/9/21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4AA2F-8D85-024E-BE79-A7D54D037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EFF95-BC22-2945-A22F-D54F9638A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1A58-1930-CA40-A2AD-868061E8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82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C38CC-93CB-EE43-BF81-EA1BF5AC6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560C8F-4860-194D-8FB1-FD4FE971CF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51824D-2DC2-C142-B164-1123BE3F7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9AE2E-7C7C-0D4C-B1F5-88C815901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292E-7AC3-DC48-83F8-9E1890DB0B28}" type="datetimeFigureOut">
              <a:rPr lang="en-US" smtClean="0"/>
              <a:t>8/9/21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C8D94-3B8D-1D44-88F6-C98B2F9F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975BC-04AD-7F46-9EC7-BEEAB0570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1A58-1930-CA40-A2AD-868061E8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0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2D0178-CE90-284F-8BDB-8ABDDD471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E43D0-CD91-EA45-B91D-30229F1CE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35E55-BD70-3F4E-8EFD-2F307D7881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2292E-7AC3-DC48-83F8-9E1890DB0B28}" type="datetimeFigureOut">
              <a:rPr lang="en-US" smtClean="0"/>
              <a:t>8/9/21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25AFB-EBCD-AB47-A3AC-00508FD2AF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01FEA-5FDB-8B4A-AF62-93CD57F161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41A58-1930-CA40-A2AD-868061E8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6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87528-29DA-1249-8648-AF7F1DF3A1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UCI data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C9147-ABB5-5F49-92B9-1F56877D0E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Han Jiang</a:t>
            </a:r>
          </a:p>
        </p:txBody>
      </p:sp>
    </p:spTree>
    <p:extLst>
      <p:ext uri="{BB962C8B-B14F-4D97-AF65-F5344CB8AC3E}">
        <p14:creationId xmlns:p14="http://schemas.microsoft.com/office/powerpoint/2010/main" val="2253629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AD2A8-0E65-DF4F-B409-E7ECD9B2B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C303B-CBB5-D146-A115-042C9DA6B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Ensemble methods are more robust than a single ML model</a:t>
            </a:r>
          </a:p>
          <a:p>
            <a:r>
              <a:rPr lang="en-US" dirty="0" err="1"/>
              <a:t>Catboost</a:t>
            </a:r>
            <a:r>
              <a:rPr lang="en-US" dirty="0"/>
              <a:t> [1]</a:t>
            </a:r>
          </a:p>
          <a:p>
            <a:pPr lvl="1"/>
            <a:r>
              <a:rPr lang="en-US" dirty="0"/>
              <a:t>Gradient boost tree ensemble; build trees in a series</a:t>
            </a:r>
          </a:p>
          <a:p>
            <a:pPr lvl="1"/>
            <a:r>
              <a:rPr lang="en-US" dirty="0"/>
              <a:t>Support target encoding for categorical variables [2]</a:t>
            </a:r>
          </a:p>
          <a:p>
            <a:r>
              <a:rPr lang="en-US" dirty="0"/>
              <a:t>Random forest</a:t>
            </a:r>
          </a:p>
          <a:p>
            <a:pPr lvl="1"/>
            <a:r>
              <a:rPr lang="en-US" dirty="0"/>
              <a:t>Bagging boost tree ensemble; build trees in parallel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76C35-9AF2-1244-A564-53081722B43E}"/>
              </a:ext>
            </a:extLst>
          </p:cNvPr>
          <p:cNvSpPr/>
          <p:nvPr/>
        </p:nvSpPr>
        <p:spPr>
          <a:xfrm>
            <a:off x="181232" y="6169709"/>
            <a:ext cx="100625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[1] https://</a:t>
            </a:r>
            <a:r>
              <a:rPr lang="en-US" i="1" dirty="0" err="1"/>
              <a:t>catboost.ai</a:t>
            </a:r>
            <a:r>
              <a:rPr lang="en-US" i="1" dirty="0"/>
              <a:t>/</a:t>
            </a:r>
          </a:p>
          <a:p>
            <a:r>
              <a:rPr lang="en-US" i="1" dirty="0"/>
              <a:t>[2] target encoding is the process of replacing a categorical value with the mean of the target variable.</a:t>
            </a:r>
          </a:p>
        </p:txBody>
      </p:sp>
    </p:spTree>
    <p:extLst>
      <p:ext uri="{BB962C8B-B14F-4D97-AF65-F5344CB8AC3E}">
        <p14:creationId xmlns:p14="http://schemas.microsoft.com/office/powerpoint/2010/main" val="945578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6B82B-8F4E-B34B-A9D6-7C14AA74F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4.3 Model 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A908F-BCFF-C045-854E-9E9F6FBC6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Average precision </a:t>
            </a:r>
            <a:r>
              <a:rPr lang="en-US" dirty="0"/>
              <a:t>= the area under the precision recall curve</a:t>
            </a:r>
          </a:p>
          <a:p>
            <a:pPr lvl="1"/>
            <a:r>
              <a:rPr lang="en-US" dirty="0"/>
              <a:t>Is the metric used for this work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677032E-2C72-B040-8E79-68EF05E6F5CA}"/>
              </a:ext>
            </a:extLst>
          </p:cNvPr>
          <p:cNvGrpSpPr/>
          <p:nvPr/>
        </p:nvGrpSpPr>
        <p:grpSpPr>
          <a:xfrm>
            <a:off x="6213639" y="3982403"/>
            <a:ext cx="2779776" cy="2194560"/>
            <a:chOff x="5340096" y="499872"/>
            <a:chExt cx="2779776" cy="21945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5A01362-C822-A646-9455-4142139AA301}"/>
                </a:ext>
              </a:extLst>
            </p:cNvPr>
            <p:cNvSpPr/>
            <p:nvPr/>
          </p:nvSpPr>
          <p:spPr>
            <a:xfrm>
              <a:off x="5340096" y="499872"/>
              <a:ext cx="1389888" cy="109728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dirty="0"/>
                <a:t>TN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3A36A54-11C3-A347-BD5E-A9D1B6009631}"/>
                </a:ext>
              </a:extLst>
            </p:cNvPr>
            <p:cNvSpPr/>
            <p:nvPr/>
          </p:nvSpPr>
          <p:spPr>
            <a:xfrm>
              <a:off x="6729984" y="499872"/>
              <a:ext cx="1389888" cy="109728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dirty="0"/>
                <a:t>FP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601A425-BE05-5F44-A7A1-42ACFC503068}"/>
                </a:ext>
              </a:extLst>
            </p:cNvPr>
            <p:cNvSpPr/>
            <p:nvPr/>
          </p:nvSpPr>
          <p:spPr>
            <a:xfrm>
              <a:off x="5340096" y="1597152"/>
              <a:ext cx="1389888" cy="109728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dirty="0"/>
                <a:t>FN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B55A104-5945-B64A-9944-0272D8A72A65}"/>
                </a:ext>
              </a:extLst>
            </p:cNvPr>
            <p:cNvSpPr/>
            <p:nvPr/>
          </p:nvSpPr>
          <p:spPr>
            <a:xfrm>
              <a:off x="6729984" y="1597152"/>
              <a:ext cx="1389888" cy="109728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dirty="0"/>
                <a:t>TP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C8D8CCD-8CBC-314E-AADA-D11D3F4E3A98}"/>
              </a:ext>
            </a:extLst>
          </p:cNvPr>
          <p:cNvSpPr txBox="1"/>
          <p:nvPr/>
        </p:nvSpPr>
        <p:spPr>
          <a:xfrm>
            <a:off x="4982247" y="4207878"/>
            <a:ext cx="123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Actual No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95ADFC-02CB-374B-8385-DC26BF50ED06}"/>
              </a:ext>
            </a:extLst>
          </p:cNvPr>
          <p:cNvSpPr txBox="1"/>
          <p:nvPr/>
        </p:nvSpPr>
        <p:spPr>
          <a:xfrm>
            <a:off x="4982247" y="5286390"/>
            <a:ext cx="123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Actual Yes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312E9B-76B5-294D-BC7C-712C9AB7A92E}"/>
              </a:ext>
            </a:extLst>
          </p:cNvPr>
          <p:cNvSpPr txBox="1"/>
          <p:nvPr/>
        </p:nvSpPr>
        <p:spPr>
          <a:xfrm>
            <a:off x="6167919" y="3276496"/>
            <a:ext cx="148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 No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F7D3DE-9CC8-7146-8096-3D3F62C2DB90}"/>
              </a:ext>
            </a:extLst>
          </p:cNvPr>
          <p:cNvSpPr txBox="1"/>
          <p:nvPr/>
        </p:nvSpPr>
        <p:spPr>
          <a:xfrm>
            <a:off x="7637055" y="3281631"/>
            <a:ext cx="148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 Yes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97D5BA-E2D2-3D44-80AC-B61C77F182EE}"/>
              </a:ext>
            </a:extLst>
          </p:cNvPr>
          <p:cNvSpPr/>
          <p:nvPr/>
        </p:nvSpPr>
        <p:spPr>
          <a:xfrm>
            <a:off x="1458108" y="4165320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/>
              <a:t>Precision = TP / (TP + FP)</a:t>
            </a:r>
          </a:p>
          <a:p>
            <a:r>
              <a:rPr lang="en-US" sz="2200" dirty="0"/>
              <a:t>Recall = TP / (TP + FN)</a:t>
            </a:r>
          </a:p>
        </p:txBody>
      </p:sp>
    </p:spTree>
    <p:extLst>
      <p:ext uri="{BB962C8B-B14F-4D97-AF65-F5344CB8AC3E}">
        <p14:creationId xmlns:p14="http://schemas.microsoft.com/office/powerpoint/2010/main" val="1950342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19742C-BD58-2D47-A9EF-0B40C7E35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480" y="2506662"/>
            <a:ext cx="5980843" cy="43258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79724E-6A95-3F46-9486-CE53C1399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5.1 Model Performance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3A7A7-2C0C-3C4D-93A6-D543584DA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894" y="1866376"/>
            <a:ext cx="4215711" cy="4351338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200" dirty="0"/>
              <a:t>Use </a:t>
            </a:r>
            <a:r>
              <a:rPr lang="en-US" sz="2200" b="1" dirty="0"/>
              <a:t>all data </a:t>
            </a:r>
            <a:r>
              <a:rPr lang="en-US" sz="2200" dirty="0"/>
              <a:t>and simple train test split </a:t>
            </a:r>
          </a:p>
          <a:p>
            <a:r>
              <a:rPr lang="en-US" sz="2200" dirty="0"/>
              <a:t>Test AUC ~ 0.5</a:t>
            </a:r>
          </a:p>
          <a:p>
            <a:r>
              <a:rPr lang="en-US" sz="2200" dirty="0"/>
              <a:t>Train and test performance is not consistent</a:t>
            </a:r>
          </a:p>
          <a:p>
            <a:r>
              <a:rPr lang="en-US" sz="2200" dirty="0"/>
              <a:t>This is due to  a significant pattern at 2009 June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BFF765-127F-9347-AD15-9190BC01CFF5}"/>
              </a:ext>
            </a:extLst>
          </p:cNvPr>
          <p:cNvSpPr/>
          <p:nvPr/>
        </p:nvSpPr>
        <p:spPr>
          <a:xfrm>
            <a:off x="5643464" y="1693382"/>
            <a:ext cx="3608173" cy="34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59B0A4-025E-9042-9A58-9D73BF82C1C1}"/>
              </a:ext>
            </a:extLst>
          </p:cNvPr>
          <p:cNvSpPr/>
          <p:nvPr/>
        </p:nvSpPr>
        <p:spPr>
          <a:xfrm>
            <a:off x="9251638" y="1693382"/>
            <a:ext cx="1210962" cy="345989"/>
          </a:xfrm>
          <a:prstGeom prst="rect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62FEC0B-C3EE-9742-9ECC-5E23DCE091FF}"/>
              </a:ext>
            </a:extLst>
          </p:cNvPr>
          <p:cNvCxnSpPr/>
          <p:nvPr/>
        </p:nvCxnSpPr>
        <p:spPr>
          <a:xfrm>
            <a:off x="5643464" y="1508030"/>
            <a:ext cx="48191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B810AE8-034D-C24B-B233-B623768D5375}"/>
              </a:ext>
            </a:extLst>
          </p:cNvPr>
          <p:cNvSpPr txBox="1"/>
          <p:nvPr/>
        </p:nvSpPr>
        <p:spPr>
          <a:xfrm>
            <a:off x="6722821" y="1138013"/>
            <a:ext cx="313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2018 May to 2010 Oct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F0688C-099D-C445-895B-621C41926362}"/>
              </a:ext>
            </a:extLst>
          </p:cNvPr>
          <p:cNvCxnSpPr>
            <a:cxnSpLocks/>
          </p:cNvCxnSpPr>
          <p:nvPr/>
        </p:nvCxnSpPr>
        <p:spPr>
          <a:xfrm>
            <a:off x="8077475" y="2097087"/>
            <a:ext cx="0" cy="4095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CBE74BD-5E1E-A544-A84E-43EFB1831AA1}"/>
              </a:ext>
            </a:extLst>
          </p:cNvPr>
          <p:cNvSpPr/>
          <p:nvPr/>
        </p:nvSpPr>
        <p:spPr>
          <a:xfrm>
            <a:off x="9803028" y="5312749"/>
            <a:ext cx="2295991" cy="454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Catboost</a:t>
            </a:r>
            <a:r>
              <a:rPr lang="en-US" sz="2000" dirty="0">
                <a:solidFill>
                  <a:schemeClr val="tx1"/>
                </a:solidFill>
              </a:rPr>
              <a:t> Train, Test</a:t>
            </a:r>
            <a:endParaRPr lang="en-US" sz="20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9047D6-4D62-5941-BFBF-BD5ABD933D11}"/>
              </a:ext>
            </a:extLst>
          </p:cNvPr>
          <p:cNvCxnSpPr>
            <a:cxnSpLocks/>
          </p:cNvCxnSpPr>
          <p:nvPr/>
        </p:nvCxnSpPr>
        <p:spPr>
          <a:xfrm flipH="1" flipV="1">
            <a:off x="9038942" y="4905200"/>
            <a:ext cx="751034" cy="559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3E8EAA-95F6-CB49-8A2E-41E765263536}"/>
              </a:ext>
            </a:extLst>
          </p:cNvPr>
          <p:cNvCxnSpPr>
            <a:cxnSpLocks/>
          </p:cNvCxnSpPr>
          <p:nvPr/>
        </p:nvCxnSpPr>
        <p:spPr>
          <a:xfrm flipH="1">
            <a:off x="8997332" y="5519863"/>
            <a:ext cx="751033" cy="227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C860D71-BFFF-A048-8658-DC4FA640E19F}"/>
              </a:ext>
            </a:extLst>
          </p:cNvPr>
          <p:cNvSpPr/>
          <p:nvPr/>
        </p:nvSpPr>
        <p:spPr>
          <a:xfrm>
            <a:off x="9117734" y="3736339"/>
            <a:ext cx="3060078" cy="454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Random Forest Train, Test</a:t>
            </a:r>
            <a:endParaRPr lang="en-US" sz="20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3D421C7-8756-F14A-8D2B-D3B8F6981367}"/>
              </a:ext>
            </a:extLst>
          </p:cNvPr>
          <p:cNvCxnSpPr>
            <a:cxnSpLocks/>
          </p:cNvCxnSpPr>
          <p:nvPr/>
        </p:nvCxnSpPr>
        <p:spPr>
          <a:xfrm flipH="1" flipV="1">
            <a:off x="8292028" y="3211669"/>
            <a:ext cx="851972" cy="608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40E2A3B-EDDD-D541-AB4D-D5EBFC1E9317}"/>
              </a:ext>
            </a:extLst>
          </p:cNvPr>
          <p:cNvCxnSpPr>
            <a:cxnSpLocks/>
          </p:cNvCxnSpPr>
          <p:nvPr/>
        </p:nvCxnSpPr>
        <p:spPr>
          <a:xfrm flipH="1">
            <a:off x="8289970" y="3881056"/>
            <a:ext cx="854030" cy="5536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E290A9B-1AC8-7647-8FD5-95C65863EA1C}"/>
              </a:ext>
            </a:extLst>
          </p:cNvPr>
          <p:cNvSpPr/>
          <p:nvPr/>
        </p:nvSpPr>
        <p:spPr>
          <a:xfrm rot="16200000">
            <a:off x="5073888" y="4408015"/>
            <a:ext cx="103284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/>
              <a:t>Precision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767B39-A3E1-1040-860B-BD6C5821AB0F}"/>
              </a:ext>
            </a:extLst>
          </p:cNvPr>
          <p:cNvSpPr/>
          <p:nvPr/>
        </p:nvSpPr>
        <p:spPr>
          <a:xfrm>
            <a:off x="7877021" y="6492875"/>
            <a:ext cx="73334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/>
              <a:t>Recall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E7F34-3899-CF43-B214-3ACA1C7A3507}"/>
              </a:ext>
            </a:extLst>
          </p:cNvPr>
          <p:cNvSpPr txBox="1"/>
          <p:nvPr/>
        </p:nvSpPr>
        <p:spPr>
          <a:xfrm>
            <a:off x="10462600" y="1678334"/>
            <a:ext cx="102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15%</a:t>
            </a:r>
          </a:p>
        </p:txBody>
      </p:sp>
    </p:spTree>
    <p:extLst>
      <p:ext uri="{BB962C8B-B14F-4D97-AF65-F5344CB8AC3E}">
        <p14:creationId xmlns:p14="http://schemas.microsoft.com/office/powerpoint/2010/main" val="2361057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6B3D98E-F9B1-9243-A2DC-F6634FE7B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061" y="2108668"/>
            <a:ext cx="6246962" cy="46519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79724E-6A95-3F46-9486-CE53C1399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5.2 Model Performance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3A7A7-2C0C-3C4D-93A6-D543584DA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779" y="1825625"/>
            <a:ext cx="4215711" cy="4351338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200" dirty="0"/>
              <a:t>Use </a:t>
            </a:r>
            <a:r>
              <a:rPr lang="en-US" sz="2200" b="1" dirty="0"/>
              <a:t>data only after 2019 June </a:t>
            </a:r>
            <a:r>
              <a:rPr lang="en-US" sz="2200" dirty="0"/>
              <a:t>and simple train test split </a:t>
            </a:r>
          </a:p>
          <a:p>
            <a:r>
              <a:rPr lang="en-US" sz="2200" b="1" dirty="0" err="1"/>
              <a:t>Catboost</a:t>
            </a:r>
            <a:r>
              <a:rPr lang="en-US" sz="2200" dirty="0"/>
              <a:t> has a consistent and good performance from train and test.</a:t>
            </a:r>
          </a:p>
          <a:p>
            <a:r>
              <a:rPr lang="en-US" sz="2200" b="1" dirty="0"/>
              <a:t>Random Forest </a:t>
            </a:r>
            <a:r>
              <a:rPr lang="en-US" sz="2200" dirty="0"/>
              <a:t>has a lower test AUC and it overfits</a:t>
            </a:r>
          </a:p>
          <a:p>
            <a:r>
              <a:rPr lang="en-US" sz="2200" dirty="0"/>
              <a:t>The </a:t>
            </a:r>
            <a:r>
              <a:rPr lang="en-US" sz="2200" b="1" dirty="0"/>
              <a:t>rolling train test </a:t>
            </a:r>
            <a:r>
              <a:rPr lang="en-US" sz="2200" dirty="0"/>
              <a:t>provides similar trend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BE74BD-5E1E-A544-A84E-43EFB1831AA1}"/>
              </a:ext>
            </a:extLst>
          </p:cNvPr>
          <p:cNvSpPr/>
          <p:nvPr/>
        </p:nvSpPr>
        <p:spPr>
          <a:xfrm>
            <a:off x="9803027" y="4389251"/>
            <a:ext cx="2295991" cy="454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Catboost</a:t>
            </a:r>
            <a:r>
              <a:rPr lang="en-US" sz="2000" dirty="0">
                <a:solidFill>
                  <a:schemeClr val="tx1"/>
                </a:solidFill>
              </a:rPr>
              <a:t> Train, Test</a:t>
            </a:r>
            <a:endParaRPr lang="en-US" sz="20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9047D6-4D62-5941-BFBF-BD5ABD933D11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9274939" y="4616704"/>
            <a:ext cx="528088" cy="1599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3E8EAA-95F6-CB49-8A2E-41E765263536}"/>
              </a:ext>
            </a:extLst>
          </p:cNvPr>
          <p:cNvCxnSpPr>
            <a:cxnSpLocks/>
          </p:cNvCxnSpPr>
          <p:nvPr/>
        </p:nvCxnSpPr>
        <p:spPr>
          <a:xfrm flipH="1">
            <a:off x="9538983" y="4696654"/>
            <a:ext cx="346698" cy="688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C860D71-BFFF-A048-8658-DC4FA640E19F}"/>
              </a:ext>
            </a:extLst>
          </p:cNvPr>
          <p:cNvSpPr/>
          <p:nvPr/>
        </p:nvSpPr>
        <p:spPr>
          <a:xfrm>
            <a:off x="9144000" y="3211669"/>
            <a:ext cx="3060078" cy="454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Random Forest Train, Test</a:t>
            </a:r>
            <a:endParaRPr lang="en-US" sz="20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3D421C7-8756-F14A-8D2B-D3B8F6981367}"/>
              </a:ext>
            </a:extLst>
          </p:cNvPr>
          <p:cNvCxnSpPr>
            <a:cxnSpLocks/>
          </p:cNvCxnSpPr>
          <p:nvPr/>
        </p:nvCxnSpPr>
        <p:spPr>
          <a:xfrm flipH="1" flipV="1">
            <a:off x="8444428" y="2625148"/>
            <a:ext cx="699572" cy="676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40E2A3B-EDDD-D541-AB4D-D5EBFC1E9317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8184912" y="3439122"/>
            <a:ext cx="959088" cy="950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560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58785-4B1F-8E41-9903-D7DC8455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5.3 Feature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B6B4E-1AA4-3245-8DCA-DDE1B6F37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Pdays</a:t>
            </a:r>
            <a:r>
              <a:rPr lang="en-US" dirty="0"/>
              <a:t> is the most important feature</a:t>
            </a:r>
          </a:p>
          <a:p>
            <a:r>
              <a:rPr lang="en-US" dirty="0"/>
              <a:t>Day of week also important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735BB9-1637-1D46-B02A-EF148457A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610" y="3285109"/>
            <a:ext cx="9070351" cy="30267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E8F30F-9EF8-494C-8E21-F6937CBDE8FF}"/>
              </a:ext>
            </a:extLst>
          </p:cNvPr>
          <p:cNvSpPr txBox="1"/>
          <p:nvPr/>
        </p:nvSpPr>
        <p:spPr>
          <a:xfrm>
            <a:off x="5435029" y="2965506"/>
            <a:ext cx="5065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Top features based on </a:t>
            </a:r>
            <a:r>
              <a:rPr lang="en-US" sz="2000" dirty="0" err="1"/>
              <a:t>catboost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00708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5BB16-08D3-6B49-9C62-46027344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5.4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0A947-A3CA-424F-83E8-0877BE851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There is a significant pattern change after 2009 June</a:t>
            </a:r>
          </a:p>
          <a:p>
            <a:pPr lvl="1"/>
            <a:r>
              <a:rPr lang="en-US" dirty="0"/>
              <a:t>The social and economic factors correlate with yes rate</a:t>
            </a:r>
          </a:p>
          <a:p>
            <a:pPr lvl="1"/>
            <a:r>
              <a:rPr lang="en-US" dirty="0"/>
              <a:t>The campaign becomes more effective with higher yes rate. </a:t>
            </a:r>
          </a:p>
          <a:p>
            <a:pPr lvl="1"/>
            <a:r>
              <a:rPr lang="en-US" dirty="0"/>
              <a:t>Clients are precisely targeted. Contacts number and call duration reduce.</a:t>
            </a:r>
          </a:p>
          <a:p>
            <a:r>
              <a:rPr lang="en-US" dirty="0"/>
              <a:t>To increase the yes rate</a:t>
            </a:r>
          </a:p>
          <a:p>
            <a:pPr lvl="1"/>
            <a:r>
              <a:rPr lang="en-US" dirty="0"/>
              <a:t>Contact the clients by cell phone</a:t>
            </a:r>
          </a:p>
          <a:p>
            <a:pPr lvl="1"/>
            <a:r>
              <a:rPr lang="en-US" dirty="0"/>
              <a:t>Reach out to the younger and older groups</a:t>
            </a:r>
          </a:p>
          <a:p>
            <a:pPr lvl="1"/>
            <a:r>
              <a:rPr lang="en-US" dirty="0"/>
              <a:t>Try not to make the call on Monday</a:t>
            </a:r>
          </a:p>
          <a:p>
            <a:pPr lvl="1"/>
            <a:r>
              <a:rPr lang="en-US" dirty="0"/>
              <a:t>Contact clients that were contacted in previous campaign</a:t>
            </a:r>
          </a:p>
          <a:p>
            <a:r>
              <a:rPr lang="en-US" dirty="0"/>
              <a:t>To get a stable and predictive model, one should train on more recent signal</a:t>
            </a:r>
          </a:p>
          <a:p>
            <a:pPr lvl="1"/>
            <a:r>
              <a:rPr lang="en-US" dirty="0"/>
              <a:t>The retrain frequency needs further investigation</a:t>
            </a:r>
          </a:p>
          <a:p>
            <a:r>
              <a:rPr lang="en-US" dirty="0"/>
              <a:t>The </a:t>
            </a:r>
            <a:r>
              <a:rPr lang="en-US" dirty="0" err="1"/>
              <a:t>catboost</a:t>
            </a:r>
            <a:r>
              <a:rPr lang="en-US" dirty="0"/>
              <a:t> model is the one can be deployed</a:t>
            </a:r>
          </a:p>
          <a:p>
            <a:pPr lvl="1"/>
            <a:r>
              <a:rPr lang="en-US" dirty="0"/>
              <a:t>It shows consistent train and test performance</a:t>
            </a:r>
          </a:p>
          <a:p>
            <a:pPr lvl="1"/>
            <a:r>
              <a:rPr lang="en-US" dirty="0"/>
              <a:t>58% precision and 92% recall, given cutoff = 0.5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177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E24B8-DE5F-6740-B863-4B86DABA8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846C8-54A2-F343-A4BA-25BA83A66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496113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BC8EB-CCBF-4046-80D2-EDC88ED5D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963BC-A60B-1E42-8202-3678C49DA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Problem statement</a:t>
            </a:r>
          </a:p>
          <a:p>
            <a:pPr lvl="1"/>
            <a:r>
              <a:rPr lang="en-US" dirty="0"/>
              <a:t>Direct marketing campaigns based on UC Irvine’s Machine Learning Repository. </a:t>
            </a:r>
          </a:p>
          <a:p>
            <a:pPr lvl="1"/>
            <a:r>
              <a:rPr lang="en-US" dirty="0"/>
              <a:t>Clients are contacted by phone call by banking campaigns, and the outcome is whether they choose to subscribe the term deposit or not</a:t>
            </a:r>
          </a:p>
          <a:p>
            <a:pPr lvl="1"/>
            <a:r>
              <a:rPr lang="en-US" dirty="0"/>
              <a:t>Goal: predict if the client will subscribe the service or not</a:t>
            </a:r>
          </a:p>
          <a:p>
            <a:r>
              <a:rPr lang="en-US" b="1" dirty="0"/>
              <a:t>My approach highlights</a:t>
            </a:r>
          </a:p>
          <a:p>
            <a:pPr lvl="1"/>
            <a:r>
              <a:rPr lang="en-US" dirty="0"/>
              <a:t>EDA indicates a sharp pattern change at 2009 June, likely due to social and economic factors</a:t>
            </a:r>
          </a:p>
          <a:p>
            <a:pPr lvl="1"/>
            <a:r>
              <a:rPr lang="en-US" dirty="0"/>
              <a:t>Identify several factors that can increase the yes rate</a:t>
            </a:r>
          </a:p>
          <a:p>
            <a:pPr lvl="1"/>
            <a:r>
              <a:rPr lang="en-US" dirty="0"/>
              <a:t>Split the train and test by time, also explore rolling train test in time</a:t>
            </a:r>
          </a:p>
          <a:p>
            <a:pPr lvl="1"/>
            <a:r>
              <a:rPr lang="en-US" dirty="0"/>
              <a:t>Average Precision as the model performance metric</a:t>
            </a:r>
          </a:p>
          <a:p>
            <a:pPr lvl="1"/>
            <a:r>
              <a:rPr lang="en-US" dirty="0"/>
              <a:t>Build classification models using tree ensemble models (</a:t>
            </a:r>
            <a:r>
              <a:rPr lang="en-US" dirty="0" err="1"/>
              <a:t>catboost</a:t>
            </a:r>
            <a:r>
              <a:rPr lang="en-US" dirty="0"/>
              <a:t> and random forest)</a:t>
            </a:r>
          </a:p>
          <a:p>
            <a:pPr lvl="1"/>
            <a:r>
              <a:rPr lang="en-US" dirty="0"/>
              <a:t>The selected model shows consistent performance from train to test, with 58% precision and 92% recall [1]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820106-128B-7A40-9159-E8A5B6583F29}"/>
              </a:ext>
            </a:extLst>
          </p:cNvPr>
          <p:cNvSpPr txBox="1"/>
          <p:nvPr/>
        </p:nvSpPr>
        <p:spPr>
          <a:xfrm>
            <a:off x="76200" y="6508750"/>
            <a:ext cx="7424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with the score cutoff = 0.5</a:t>
            </a:r>
          </a:p>
        </p:txBody>
      </p:sp>
    </p:spTree>
    <p:extLst>
      <p:ext uri="{BB962C8B-B14F-4D97-AF65-F5344CB8AC3E}">
        <p14:creationId xmlns:p14="http://schemas.microsoft.com/office/powerpoint/2010/main" val="2792319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72C5-CDD9-044F-A1B1-50FD544F3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A4CE0-8566-F747-A876-ECDBB9359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 </a:t>
            </a:r>
          </a:p>
          <a:p>
            <a:pPr lvl="1"/>
            <a:r>
              <a:rPr lang="en-US" dirty="0"/>
              <a:t>41188 rows</a:t>
            </a:r>
          </a:p>
          <a:p>
            <a:pPr lvl="1"/>
            <a:r>
              <a:rPr lang="en-US" dirty="0"/>
              <a:t>Order by time</a:t>
            </a:r>
          </a:p>
          <a:p>
            <a:pPr lvl="1"/>
            <a:r>
              <a:rPr lang="en-US" dirty="0"/>
              <a:t>From 2008 to 2010</a:t>
            </a:r>
          </a:p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Total 20 features (10 categorical features)</a:t>
            </a:r>
          </a:p>
          <a:p>
            <a:pPr lvl="1"/>
            <a:r>
              <a:rPr lang="en-US" dirty="0"/>
              <a:t>7 client features</a:t>
            </a:r>
          </a:p>
          <a:p>
            <a:pPr lvl="1"/>
            <a:r>
              <a:rPr lang="en-US" dirty="0"/>
              <a:t>8 campaign features</a:t>
            </a:r>
          </a:p>
          <a:p>
            <a:pPr lvl="1"/>
            <a:r>
              <a:rPr lang="en-US" dirty="0"/>
              <a:t>5 social and economic features</a:t>
            </a:r>
          </a:p>
          <a:p>
            <a:r>
              <a:rPr lang="en-US" dirty="0"/>
              <a:t>Label</a:t>
            </a:r>
          </a:p>
          <a:p>
            <a:pPr lvl="1"/>
            <a:r>
              <a:rPr lang="en-US" dirty="0"/>
              <a:t>Has the client subscribed the service (y=yes) or not (y=no)</a:t>
            </a:r>
          </a:p>
          <a:p>
            <a:pPr lvl="1"/>
            <a:r>
              <a:rPr lang="en-US" dirty="0"/>
              <a:t>Binary value</a:t>
            </a:r>
          </a:p>
          <a:p>
            <a:pPr lvl="1"/>
            <a:r>
              <a:rPr lang="en-US" dirty="0"/>
              <a:t>Imbalanced data (11.2% of yes)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1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34D3F-2C1A-084D-9876-157A52207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 EDA: Time Series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636CD-680C-304F-8F70-4E9A29F48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76" y="1941427"/>
            <a:ext cx="4596499" cy="4351338"/>
          </a:xfrm>
        </p:spPr>
        <p:txBody>
          <a:bodyPr>
            <a:normAutofit/>
          </a:bodyPr>
          <a:lstStyle/>
          <a:p>
            <a:r>
              <a:rPr lang="en-US" sz="2000" dirty="0"/>
              <a:t>Aggregate features over the contact month</a:t>
            </a:r>
          </a:p>
          <a:p>
            <a:r>
              <a:rPr lang="en-US" sz="2000" b="1" dirty="0"/>
              <a:t>Yes rate </a:t>
            </a:r>
            <a:r>
              <a:rPr lang="en-US" sz="2000" dirty="0"/>
              <a:t>= </a:t>
            </a:r>
            <a:r>
              <a:rPr lang="en-US" sz="2000" b="1" dirty="0"/>
              <a:t>count of yes / count of clients </a:t>
            </a:r>
          </a:p>
          <a:p>
            <a:r>
              <a:rPr lang="en-US" sz="2000" dirty="0"/>
              <a:t>Changes after 2009 June</a:t>
            </a:r>
          </a:p>
          <a:p>
            <a:pPr lvl="1"/>
            <a:r>
              <a:rPr lang="en-US" sz="1600" dirty="0"/>
              <a:t>The monthly clients count drops from 3.6K to 310 </a:t>
            </a:r>
          </a:p>
          <a:p>
            <a:pPr lvl="1"/>
            <a:r>
              <a:rPr lang="en-US" sz="1600" dirty="0"/>
              <a:t>The monthly yes rate increases from 16.8% to 47%</a:t>
            </a:r>
          </a:p>
          <a:p>
            <a:r>
              <a:rPr lang="en-US" sz="2000" b="1" dirty="0"/>
              <a:t>Insights</a:t>
            </a:r>
          </a:p>
          <a:p>
            <a:pPr lvl="1"/>
            <a:r>
              <a:rPr lang="en-US" sz="2000" dirty="0"/>
              <a:t>Due to social factors (financial crisis), term deposit is safer than other investment like stock</a:t>
            </a:r>
          </a:p>
          <a:p>
            <a:pPr lvl="1"/>
            <a:r>
              <a:rPr lang="en-US" sz="2000" dirty="0"/>
              <a:t>Due to a better campaign strategy</a:t>
            </a:r>
          </a:p>
          <a:p>
            <a:pPr lvl="1"/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30685A-A09B-ED46-9139-7DF533ACB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145" y="2740229"/>
            <a:ext cx="7599855" cy="35525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B9ED29B-1A22-7944-92FB-3F6674F9001E}"/>
              </a:ext>
            </a:extLst>
          </p:cNvPr>
          <p:cNvSpPr txBox="1"/>
          <p:nvPr/>
        </p:nvSpPr>
        <p:spPr>
          <a:xfrm>
            <a:off x="0" y="6502829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6D5167-6A38-844C-BBD3-90F7BEB3A67D}"/>
              </a:ext>
            </a:extLst>
          </p:cNvPr>
          <p:cNvCxnSpPr>
            <a:cxnSpLocks/>
          </p:cNvCxnSpPr>
          <p:nvPr/>
        </p:nvCxnSpPr>
        <p:spPr>
          <a:xfrm>
            <a:off x="7958384" y="2812655"/>
            <a:ext cx="0" cy="3368689"/>
          </a:xfrm>
          <a:prstGeom prst="line">
            <a:avLst/>
          </a:prstGeom>
          <a:ln w="381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C94A047-ECCF-C24E-A585-4EDCC5514641}"/>
              </a:ext>
            </a:extLst>
          </p:cNvPr>
          <p:cNvSpPr txBox="1"/>
          <p:nvPr/>
        </p:nvSpPr>
        <p:spPr>
          <a:xfrm>
            <a:off x="7306744" y="6292765"/>
            <a:ext cx="130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2009 June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1D5914-657D-CA4A-978A-D5D61CB96A9C}"/>
              </a:ext>
            </a:extLst>
          </p:cNvPr>
          <p:cNvSpPr/>
          <p:nvPr/>
        </p:nvSpPr>
        <p:spPr>
          <a:xfrm>
            <a:off x="4568488" y="1490585"/>
            <a:ext cx="4041747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Monthly client counts before 2009 June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mean= 3.6K/month, std= 2.8K/month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69AA86-4AE5-7F48-8B7B-B8FEA85F4804}"/>
              </a:ext>
            </a:extLst>
          </p:cNvPr>
          <p:cNvSpPr/>
          <p:nvPr/>
        </p:nvSpPr>
        <p:spPr>
          <a:xfrm>
            <a:off x="3465867" y="6074632"/>
            <a:ext cx="354533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Monthly yes rate before 2009 June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mean=16.8%, std= 20%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388A6C7-5FE1-4347-9298-451BAC9257B5}"/>
              </a:ext>
            </a:extLst>
          </p:cNvPr>
          <p:cNvCxnSpPr>
            <a:cxnSpLocks/>
          </p:cNvCxnSpPr>
          <p:nvPr/>
        </p:nvCxnSpPr>
        <p:spPr>
          <a:xfrm flipV="1">
            <a:off x="4706112" y="5145024"/>
            <a:ext cx="1389888" cy="9978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A9F049D-0865-EA46-9654-E089ADB8BE80}"/>
              </a:ext>
            </a:extLst>
          </p:cNvPr>
          <p:cNvCxnSpPr>
            <a:cxnSpLocks/>
          </p:cNvCxnSpPr>
          <p:nvPr/>
        </p:nvCxnSpPr>
        <p:spPr>
          <a:xfrm>
            <a:off x="5808953" y="2234524"/>
            <a:ext cx="390679" cy="8028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79433097-9A95-0A41-8753-572512B8E964}"/>
              </a:ext>
            </a:extLst>
          </p:cNvPr>
          <p:cNvSpPr/>
          <p:nvPr/>
        </p:nvSpPr>
        <p:spPr>
          <a:xfrm>
            <a:off x="8011185" y="2171261"/>
            <a:ext cx="3972819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Monthly client counts after June 2009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mean= 310 /month, std= 187/month 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E1DCADF-F7A8-8D4D-83E9-133C12B79534}"/>
              </a:ext>
            </a:extLst>
          </p:cNvPr>
          <p:cNvCxnSpPr>
            <a:cxnSpLocks/>
          </p:cNvCxnSpPr>
          <p:nvPr/>
        </p:nvCxnSpPr>
        <p:spPr>
          <a:xfrm>
            <a:off x="9084663" y="2812655"/>
            <a:ext cx="480404" cy="14192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B5CBA67-DE64-BF4F-A92C-585CD8CBF27D}"/>
              </a:ext>
            </a:extLst>
          </p:cNvPr>
          <p:cNvSpPr/>
          <p:nvPr/>
        </p:nvSpPr>
        <p:spPr>
          <a:xfrm>
            <a:off x="8618223" y="6038056"/>
            <a:ext cx="3274743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Monthly yes rate after 2009 June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mean=47%, std= 7.7%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3DFA4C9-508F-4045-8DBD-00A53FD1788E}"/>
              </a:ext>
            </a:extLst>
          </p:cNvPr>
          <p:cNvCxnSpPr>
            <a:cxnSpLocks/>
          </p:cNvCxnSpPr>
          <p:nvPr/>
        </p:nvCxnSpPr>
        <p:spPr>
          <a:xfrm flipV="1">
            <a:off x="9820769" y="3864864"/>
            <a:ext cx="404136" cy="21711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752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0AAE6FC-2B6C-694E-B482-769BF8BE7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138" y="4336757"/>
            <a:ext cx="5387204" cy="24357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067A44-17A1-EE41-AC49-1D5DD884F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 EDA: Social and Economic impacts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911D7-815B-B847-B49F-0402DA6F6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288" y="1968500"/>
            <a:ext cx="4456938" cy="4351338"/>
          </a:xfrm>
        </p:spPr>
        <p:txBody>
          <a:bodyPr>
            <a:normAutofit/>
          </a:bodyPr>
          <a:lstStyle/>
          <a:p>
            <a:r>
              <a:rPr lang="en-US" sz="2000" b="1" dirty="0"/>
              <a:t>Employment number</a:t>
            </a:r>
            <a:r>
              <a:rPr lang="en-US" sz="2000" dirty="0"/>
              <a:t>  negatively correlates with yes rate</a:t>
            </a:r>
          </a:p>
          <a:p>
            <a:pPr lvl="1"/>
            <a:r>
              <a:rPr lang="en-US" sz="2000" dirty="0"/>
              <a:t>Similar for </a:t>
            </a:r>
            <a:r>
              <a:rPr lang="en-US" sz="2000" b="1" dirty="0"/>
              <a:t>Euro interbank offered rate</a:t>
            </a:r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b="1" dirty="0"/>
              <a:t>Consumer price index </a:t>
            </a:r>
            <a:r>
              <a:rPr lang="en-US" sz="2000" dirty="0"/>
              <a:t>positively correlates with yes rate (after 2009 June)</a:t>
            </a:r>
          </a:p>
          <a:p>
            <a:pPr lvl="1"/>
            <a:r>
              <a:rPr lang="en-US" sz="2000" b="1" dirty="0"/>
              <a:t>Consumer confidence index </a:t>
            </a:r>
            <a:r>
              <a:rPr lang="en-US" sz="2000" dirty="0"/>
              <a:t>shows more complicated pattern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5C412A-2E38-3D48-9F06-3CBBFCF438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5138" y="1569593"/>
            <a:ext cx="5628894" cy="24357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C94FD0-333F-EA41-9835-21F04A47F880}"/>
              </a:ext>
            </a:extLst>
          </p:cNvPr>
          <p:cNvSpPr txBox="1"/>
          <p:nvPr/>
        </p:nvSpPr>
        <p:spPr>
          <a:xfrm>
            <a:off x="6353937" y="1303355"/>
            <a:ext cx="3511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Employment number vs yes rate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F30DA4-FB0E-6748-9A59-3A740B3B2D74}"/>
              </a:ext>
            </a:extLst>
          </p:cNvPr>
          <p:cNvSpPr txBox="1"/>
          <p:nvPr/>
        </p:nvSpPr>
        <p:spPr>
          <a:xfrm>
            <a:off x="6172962" y="4041515"/>
            <a:ext cx="3511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Consumer price index vs yes rate</a:t>
            </a:r>
          </a:p>
        </p:txBody>
      </p:sp>
    </p:spTree>
    <p:extLst>
      <p:ext uri="{BB962C8B-B14F-4D97-AF65-F5344CB8AC3E}">
        <p14:creationId xmlns:p14="http://schemas.microsoft.com/office/powerpoint/2010/main" val="2065263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0F308-A799-8D4E-AF70-914B8368A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 EDA: Histograms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5D03D71-2E9C-D24C-91D9-87487C561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324" y="1317694"/>
            <a:ext cx="2997119" cy="27300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5DE7E2-E211-4A48-AC26-A9ABDAF3CD61}"/>
              </a:ext>
            </a:extLst>
          </p:cNvPr>
          <p:cNvSpPr txBox="1"/>
          <p:nvPr/>
        </p:nvSpPr>
        <p:spPr>
          <a:xfrm>
            <a:off x="257830" y="1435718"/>
            <a:ext cx="45458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Age: client 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Campaign: number of contacts performed during this campaign 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F50AC8-BF2D-CE40-AC20-AD157009B588}"/>
              </a:ext>
            </a:extLst>
          </p:cNvPr>
          <p:cNvSpPr/>
          <p:nvPr/>
        </p:nvSpPr>
        <p:spPr>
          <a:xfrm>
            <a:off x="261269" y="3429000"/>
            <a:ext cx="467993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After 2009 June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age of clients spreads from the center to younger and older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younger and older groups also have a higher yes rate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median number of contacts decrease from 2 to 1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F271FA-AD1D-1745-8FF5-E3C9FAC215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6808" y="1362566"/>
            <a:ext cx="2963195" cy="27300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B172F64-6F89-C647-B304-2C458B5C16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1248" y="3968179"/>
            <a:ext cx="2733682" cy="281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85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97BE4-9266-D943-AFD6-1AEE79D33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 EDA: Histograms (Continue)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0C269-BFF4-B140-A1AF-F6537CBD0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751" y="1776857"/>
            <a:ext cx="6464809" cy="1185799"/>
          </a:xfrm>
        </p:spPr>
        <p:txBody>
          <a:bodyPr>
            <a:normAutofit/>
          </a:bodyPr>
          <a:lstStyle/>
          <a:p>
            <a:r>
              <a:rPr lang="en-US" sz="2200" dirty="0" err="1"/>
              <a:t>Pdays</a:t>
            </a:r>
            <a:r>
              <a:rPr lang="en-US" sz="2200" dirty="0"/>
              <a:t>: number of days that passed by after clients was contacted from previous campaign</a:t>
            </a:r>
          </a:p>
          <a:p>
            <a:r>
              <a:rPr lang="en-US" sz="2200" dirty="0"/>
              <a:t>Duration: call duration</a:t>
            </a:r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6FA4C6-8AFA-774A-9561-C4674B131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152" y="2593140"/>
            <a:ext cx="3086985" cy="30710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C02298-BD64-504E-B45E-3DD935620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4329" y="2764653"/>
            <a:ext cx="3119563" cy="307107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B2D2628-67C3-BD4A-8F95-8EA3BB04AF89}"/>
              </a:ext>
            </a:extLst>
          </p:cNvPr>
          <p:cNvSpPr/>
          <p:nvPr/>
        </p:nvSpPr>
        <p:spPr>
          <a:xfrm>
            <a:off x="301750" y="3094662"/>
            <a:ext cx="495300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For clients</a:t>
            </a:r>
            <a:r>
              <a:rPr lang="en-US" sz="2200" b="1" dirty="0"/>
              <a:t> that choose yes</a:t>
            </a:r>
          </a:p>
          <a:p>
            <a:r>
              <a:rPr lang="en-US" sz="2200" dirty="0"/>
              <a:t>After 2009 June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duration decrease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proportion of clients being contacted in previous campaign increases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9A6630-095B-084B-A8F7-FE041C8456C5}"/>
              </a:ext>
            </a:extLst>
          </p:cNvPr>
          <p:cNvSpPr/>
          <p:nvPr/>
        </p:nvSpPr>
        <p:spPr>
          <a:xfrm>
            <a:off x="291238" y="5350326"/>
            <a:ext cx="1003538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Insights: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The campaign is more effective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The clients willingness increases, especially those being contacted previously</a:t>
            </a:r>
          </a:p>
        </p:txBody>
      </p:sp>
    </p:spTree>
    <p:extLst>
      <p:ext uri="{BB962C8B-B14F-4D97-AF65-F5344CB8AC3E}">
        <p14:creationId xmlns:p14="http://schemas.microsoft.com/office/powerpoint/2010/main" val="3254407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3D8BE-9492-BC40-B7AA-BFD7EE1B0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3.4 EDA: Categorical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3B119-0A97-6A4D-AE52-86AF6459F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35" y="1690688"/>
            <a:ext cx="346954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200" b="1" dirty="0"/>
              <a:t>Both before and after 2009 Jun</a:t>
            </a:r>
          </a:p>
          <a:p>
            <a:pPr lvl="1"/>
            <a:r>
              <a:rPr lang="en-US" sz="2200" dirty="0"/>
              <a:t>The </a:t>
            </a:r>
            <a:r>
              <a:rPr lang="en-US" sz="2200" b="1" dirty="0"/>
              <a:t>cellular</a:t>
            </a:r>
            <a:r>
              <a:rPr lang="en-US" sz="2200" dirty="0"/>
              <a:t> contact is the most effective way</a:t>
            </a:r>
          </a:p>
          <a:p>
            <a:pPr lvl="1"/>
            <a:r>
              <a:rPr lang="en-US" sz="2200" dirty="0"/>
              <a:t> The </a:t>
            </a:r>
            <a:r>
              <a:rPr lang="en-US" sz="2200" b="1" dirty="0"/>
              <a:t>student and retired </a:t>
            </a:r>
            <a:r>
              <a:rPr lang="en-US" sz="2200" dirty="0"/>
              <a:t>people have higher yes rate</a:t>
            </a:r>
          </a:p>
          <a:p>
            <a:pPr lvl="1"/>
            <a:r>
              <a:rPr lang="en-US" sz="2200" b="1" dirty="0"/>
              <a:t>Monday</a:t>
            </a:r>
            <a:r>
              <a:rPr lang="en-US" sz="2200" dirty="0"/>
              <a:t> has a lower yes rate</a:t>
            </a:r>
          </a:p>
          <a:p>
            <a:r>
              <a:rPr lang="en-US" sz="2200" b="1" dirty="0"/>
              <a:t>Only valid before 2009 June</a:t>
            </a:r>
          </a:p>
          <a:p>
            <a:pPr lvl="1"/>
            <a:r>
              <a:rPr lang="en-US" sz="2200" dirty="0"/>
              <a:t>For marriage, </a:t>
            </a:r>
            <a:r>
              <a:rPr lang="en-US" sz="2200" b="1" dirty="0"/>
              <a:t>single</a:t>
            </a:r>
            <a:r>
              <a:rPr lang="en-US" sz="2200" dirty="0"/>
              <a:t> has a higher yes rate</a:t>
            </a:r>
          </a:p>
          <a:p>
            <a:pPr lvl="1"/>
            <a:r>
              <a:rPr lang="en-US" sz="2200" dirty="0"/>
              <a:t>For default history, no default has a higher yes rate.</a:t>
            </a:r>
          </a:p>
          <a:p>
            <a:pPr lvl="1"/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283692-806C-8648-9AA7-F01900CBA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81" y="2152497"/>
            <a:ext cx="4989141" cy="35719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1C06FD-F61C-6043-9F68-A60C5F5AC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2358" y="2288687"/>
            <a:ext cx="4255008" cy="31111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063E18-0204-9D41-971F-6B878FFB7FA7}"/>
              </a:ext>
            </a:extLst>
          </p:cNvPr>
          <p:cNvSpPr txBox="1"/>
          <p:nvPr/>
        </p:nvSpPr>
        <p:spPr>
          <a:xfrm>
            <a:off x="6674033" y="1240211"/>
            <a:ext cx="180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8412D0-53C3-834A-BD55-033626AF02FE}"/>
              </a:ext>
            </a:extLst>
          </p:cNvPr>
          <p:cNvCxnSpPr>
            <a:cxnSpLocks/>
          </p:cNvCxnSpPr>
          <p:nvPr/>
        </p:nvCxnSpPr>
        <p:spPr>
          <a:xfrm flipH="1">
            <a:off x="6869372" y="1609543"/>
            <a:ext cx="150609" cy="8028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9D9B067-D493-3C49-A78A-F5A85DDE361E}"/>
              </a:ext>
            </a:extLst>
          </p:cNvPr>
          <p:cNvCxnSpPr>
            <a:cxnSpLocks/>
          </p:cNvCxnSpPr>
          <p:nvPr/>
        </p:nvCxnSpPr>
        <p:spPr>
          <a:xfrm flipH="1">
            <a:off x="5991791" y="1873184"/>
            <a:ext cx="150608" cy="11778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C819D3C-7739-BC40-AD98-E98678990793}"/>
              </a:ext>
            </a:extLst>
          </p:cNvPr>
          <p:cNvSpPr txBox="1"/>
          <p:nvPr/>
        </p:nvSpPr>
        <p:spPr>
          <a:xfrm>
            <a:off x="5534081" y="1473354"/>
            <a:ext cx="180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retired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0B1BAF-C73F-D443-81EB-7D3186B5662E}"/>
              </a:ext>
            </a:extLst>
          </p:cNvPr>
          <p:cNvSpPr txBox="1"/>
          <p:nvPr/>
        </p:nvSpPr>
        <p:spPr>
          <a:xfrm>
            <a:off x="4401314" y="3314288"/>
            <a:ext cx="1901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2009 June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8920C2-2F66-8A49-B176-9CAAF23D4886}"/>
              </a:ext>
            </a:extLst>
          </p:cNvPr>
          <p:cNvSpPr txBox="1"/>
          <p:nvPr/>
        </p:nvSpPr>
        <p:spPr>
          <a:xfrm>
            <a:off x="10185211" y="2921403"/>
            <a:ext cx="1901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2009 June</a:t>
            </a:r>
          </a:p>
        </p:txBody>
      </p:sp>
    </p:spTree>
    <p:extLst>
      <p:ext uri="{BB962C8B-B14F-4D97-AF65-F5344CB8AC3E}">
        <p14:creationId xmlns:p14="http://schemas.microsoft.com/office/powerpoint/2010/main" val="2435464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AFEF3-EE85-654D-9060-4CF5C72AB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 Train Test Split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188F0-946A-AE4F-8A33-30A7C175A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train test in time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Rolling train test in 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CE00B6-2804-D547-A421-F92C35334A07}"/>
              </a:ext>
            </a:extLst>
          </p:cNvPr>
          <p:cNvSpPr/>
          <p:nvPr/>
        </p:nvSpPr>
        <p:spPr>
          <a:xfrm>
            <a:off x="3719384" y="2557849"/>
            <a:ext cx="3608173" cy="34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0AA6F6-1402-2743-B222-D2C43D9A5FF0}"/>
              </a:ext>
            </a:extLst>
          </p:cNvPr>
          <p:cNvSpPr/>
          <p:nvPr/>
        </p:nvSpPr>
        <p:spPr>
          <a:xfrm>
            <a:off x="7327558" y="2557849"/>
            <a:ext cx="1210962" cy="345989"/>
          </a:xfrm>
          <a:prstGeom prst="rect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814C1-F1E2-B542-822B-7F6DB6BBDD4B}"/>
              </a:ext>
            </a:extLst>
          </p:cNvPr>
          <p:cNvCxnSpPr/>
          <p:nvPr/>
        </p:nvCxnSpPr>
        <p:spPr>
          <a:xfrm>
            <a:off x="3719384" y="2372497"/>
            <a:ext cx="48191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2D8C817-3AE2-9748-A4D0-DFA5F1ED8406}"/>
              </a:ext>
            </a:extLst>
          </p:cNvPr>
          <p:cNvSpPr txBox="1"/>
          <p:nvPr/>
        </p:nvSpPr>
        <p:spPr>
          <a:xfrm>
            <a:off x="6215449" y="2002480"/>
            <a:ext cx="95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667711-0811-A640-AFD2-25645DAD865E}"/>
              </a:ext>
            </a:extLst>
          </p:cNvPr>
          <p:cNvSpPr/>
          <p:nvPr/>
        </p:nvSpPr>
        <p:spPr>
          <a:xfrm>
            <a:off x="3599936" y="4509532"/>
            <a:ext cx="2269524" cy="34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BA5135-0F0C-694E-A965-0AA68BD3D6CE}"/>
              </a:ext>
            </a:extLst>
          </p:cNvPr>
          <p:cNvSpPr/>
          <p:nvPr/>
        </p:nvSpPr>
        <p:spPr>
          <a:xfrm>
            <a:off x="5869460" y="4509532"/>
            <a:ext cx="803189" cy="345989"/>
          </a:xfrm>
          <a:prstGeom prst="rect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D3C57C-B172-C14A-99C3-39CD355530C6}"/>
              </a:ext>
            </a:extLst>
          </p:cNvPr>
          <p:cNvCxnSpPr/>
          <p:nvPr/>
        </p:nvCxnSpPr>
        <p:spPr>
          <a:xfrm>
            <a:off x="3599935" y="4324180"/>
            <a:ext cx="48191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66D18BE-16B8-2E48-B46F-478776DDCCA3}"/>
              </a:ext>
            </a:extLst>
          </p:cNvPr>
          <p:cNvSpPr txBox="1"/>
          <p:nvPr/>
        </p:nvSpPr>
        <p:spPr>
          <a:xfrm>
            <a:off x="6096000" y="3954163"/>
            <a:ext cx="95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CF798C-3A25-5244-BC91-CA2A93AD8A39}"/>
              </a:ext>
            </a:extLst>
          </p:cNvPr>
          <p:cNvSpPr/>
          <p:nvPr/>
        </p:nvSpPr>
        <p:spPr>
          <a:xfrm>
            <a:off x="4376352" y="5076891"/>
            <a:ext cx="2269524" cy="34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6BD9E3-6DCD-B047-88DB-FF5655A97C02}"/>
              </a:ext>
            </a:extLst>
          </p:cNvPr>
          <p:cNvSpPr/>
          <p:nvPr/>
        </p:nvSpPr>
        <p:spPr>
          <a:xfrm>
            <a:off x="6645876" y="5076891"/>
            <a:ext cx="803189" cy="345989"/>
          </a:xfrm>
          <a:prstGeom prst="rect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9F4415-9AC8-2A46-BD02-CE9B196E5DB2}"/>
              </a:ext>
            </a:extLst>
          </p:cNvPr>
          <p:cNvSpPr/>
          <p:nvPr/>
        </p:nvSpPr>
        <p:spPr>
          <a:xfrm>
            <a:off x="5179541" y="5608231"/>
            <a:ext cx="2269524" cy="34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48359F-FAE8-F844-8555-C74C4ECDEF49}"/>
              </a:ext>
            </a:extLst>
          </p:cNvPr>
          <p:cNvSpPr/>
          <p:nvPr/>
        </p:nvSpPr>
        <p:spPr>
          <a:xfrm>
            <a:off x="7449065" y="5608231"/>
            <a:ext cx="803189" cy="345989"/>
          </a:xfrm>
          <a:prstGeom prst="rect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52383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1000</Words>
  <Application>Microsoft Macintosh PowerPoint</Application>
  <PresentationFormat>Widescreen</PresentationFormat>
  <Paragraphs>179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UCI data case study</vt:lpstr>
      <vt:lpstr>1 Introduction</vt:lpstr>
      <vt:lpstr>2 Dataset Overview</vt:lpstr>
      <vt:lpstr>3.1 EDA: Time Series Patterns</vt:lpstr>
      <vt:lpstr>3.2 EDA: Social and Economic impacts</vt:lpstr>
      <vt:lpstr>3.3 EDA: Histograms</vt:lpstr>
      <vt:lpstr>3.3 EDA: Histograms (Continue) </vt:lpstr>
      <vt:lpstr>3.4 EDA: Categorical Features</vt:lpstr>
      <vt:lpstr>4.1 Train Test Split </vt:lpstr>
      <vt:lpstr>4.2 Modeling</vt:lpstr>
      <vt:lpstr>4.3 Model Metric</vt:lpstr>
      <vt:lpstr>5.1 Model Performance </vt:lpstr>
      <vt:lpstr>5.2 Model Performance </vt:lpstr>
      <vt:lpstr>5.3 Feature Importance</vt:lpstr>
      <vt:lpstr>5.4 Conclusions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UCI data case study</dc:title>
  <dc:creator>Han Jiang</dc:creator>
  <cp:lastModifiedBy>Han Jiang</cp:lastModifiedBy>
  <cp:revision>23</cp:revision>
  <dcterms:created xsi:type="dcterms:W3CDTF">2021-08-08T23:53:57Z</dcterms:created>
  <dcterms:modified xsi:type="dcterms:W3CDTF">2021-08-09T13:59:44Z</dcterms:modified>
</cp:coreProperties>
</file>