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7"/>
    <p:restoredTop sz="94832"/>
  </p:normalViewPr>
  <p:slideViewPr>
    <p:cSldViewPr snapToGrid="0" snapToObjects="1">
      <p:cViewPr varScale="1">
        <p:scale>
          <a:sx n="138" d="100"/>
          <a:sy n="138" d="100"/>
        </p:scale>
        <p:origin x="2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9C44E-FFD0-4340-B5EC-F362398A09AF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EC1CA-0F8D-B345-934A-D400D24D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4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3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F96F-DC2A-D745-B2E6-7491806A0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EB6C0-F65C-E349-96D7-4D07E33DF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CF49-B7C2-7F49-97C0-8DB2DC6D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8863-7558-2D43-9B27-544B7337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D56A-7B2B-F04E-BC7E-E34C0465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6659-AF81-7A49-B694-05823569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710E5-9546-9841-98C2-A60C867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461B-5DC8-6149-B7D5-04D89B4D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398C-0014-F343-812A-EBEB7BA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0844-F8C8-A344-9716-435D3EB7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7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ABAA9-05E1-094A-97D2-9A86B5A47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807E1-1754-C84B-8214-AF1EFD69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D2B5-852F-C949-BB48-36B150D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1CB0-632D-0844-8D5A-7C3E1B68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8EF1-5891-3D40-B6A1-988F1478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22CB-A0C5-CE43-817C-42AEA170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B493-8BC2-3947-8629-37D65E54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AB54-2EB0-2F4E-8F35-09CE87EE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CCAE-FA6E-1E47-8831-6607983D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09A8-1E15-DF45-BE29-E1FF262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12F7-FBF0-2144-A194-C8E8C871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4307-FF4B-B049-9192-AB40B8CF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2918-25EC-C541-BE61-C4CCAE58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027B-5D90-9B4C-9E48-B4E3A68D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7988-5A12-A744-862A-91005379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BCCE-1981-8A40-A114-B2AE7D8B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5BB9-E78D-0349-9EEA-AF8B1FFED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ADB5E-5E17-4849-9B6A-AB03833F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71D67-C698-1F4B-96F6-10B67C19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D784-85E0-3D49-B38A-9A7D476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E014-E81B-3642-B347-64625612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173E-C962-6B43-A2A6-A71DCC2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7B97C-FC87-C143-B024-81D4CE69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C1CC-FBAA-6341-8F0C-2C59E513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59AE8-5E83-B147-9682-5DFB21D18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F17C3-DF8D-7549-9E65-969322184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40DD8-106D-2042-9C98-784FFC82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776A0-0077-AC4C-B436-1E0D754F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6D70A-E62C-0648-B64F-D1ECCD68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DFBE-BA78-C042-9DED-380404BD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4003D-4FDD-0542-A851-BC8E65F7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A31C1-A386-9441-8DE3-4A0D46CF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59B73-F380-CC4D-807F-F3C428B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683C9-BCEA-5D43-8F13-67688518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A3BCC-C9BC-CE45-BF7A-8BE89A08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CE5B-2F78-9349-9715-FEB8ED3B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438E-321D-7547-85CF-81B5DEF5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46B3-8499-6343-9A55-C66B31F5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F1EC-20F8-B447-A06E-2D5F85D2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B739E-45B1-0F45-AE68-D374AD27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AA2F-8D85-024E-BE79-A7D54D03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EFF95-BC22-2945-A22F-D54F963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8CC-93CB-EE43-BF81-EA1BF5AC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60C8F-4860-194D-8FB1-FD4FE971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1824D-2DC2-C142-B164-1123BE3F7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AE2E-7C7C-0D4C-B1F5-88C8159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C8D94-3B8D-1D44-88F6-C98B2F9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75BC-04AD-7F46-9EC7-BEEAB057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D0178-CE90-284F-8BDB-8ABDDD47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43D0-CD91-EA45-B91D-30229F1C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35E55-BD70-3F4E-8EFD-2F307D78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292E-7AC3-DC48-83F8-9E1890DB0B28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5AFB-EBCD-AB47-A3AC-00508FD2A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1FEA-5FDB-8B4A-AF62-93CD57F16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7528-29DA-1249-8648-AF7F1DF3A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UCI data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C9147-ABB5-5F49-92B9-1F56877D0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 Jiang</a:t>
            </a:r>
          </a:p>
        </p:txBody>
      </p:sp>
    </p:spTree>
    <p:extLst>
      <p:ext uri="{BB962C8B-B14F-4D97-AF65-F5344CB8AC3E}">
        <p14:creationId xmlns:p14="http://schemas.microsoft.com/office/powerpoint/2010/main" val="225362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EF3-EE85-654D-9060-4CF5C72A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88F0-946A-AE4F-8A33-30A7C175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train test in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Rolling train test in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E00B6-2804-D547-A421-F92C35334A07}"/>
              </a:ext>
            </a:extLst>
          </p:cNvPr>
          <p:cNvSpPr/>
          <p:nvPr/>
        </p:nvSpPr>
        <p:spPr>
          <a:xfrm>
            <a:off x="3719384" y="2557849"/>
            <a:ext cx="360817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AA6F6-1402-2743-B222-D2C43D9A5FF0}"/>
              </a:ext>
            </a:extLst>
          </p:cNvPr>
          <p:cNvSpPr/>
          <p:nvPr/>
        </p:nvSpPr>
        <p:spPr>
          <a:xfrm>
            <a:off x="7327558" y="2557849"/>
            <a:ext cx="1210962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814C1-F1E2-B542-822B-7F6DB6BBDD4B}"/>
              </a:ext>
            </a:extLst>
          </p:cNvPr>
          <p:cNvCxnSpPr/>
          <p:nvPr/>
        </p:nvCxnSpPr>
        <p:spPr>
          <a:xfrm>
            <a:off x="3719384" y="2372497"/>
            <a:ext cx="4819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D8C817-3AE2-9748-A4D0-DFA5F1ED8406}"/>
              </a:ext>
            </a:extLst>
          </p:cNvPr>
          <p:cNvSpPr txBox="1"/>
          <p:nvPr/>
        </p:nvSpPr>
        <p:spPr>
          <a:xfrm>
            <a:off x="6215449" y="2002480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667711-0811-A640-AFD2-25645DAD865E}"/>
              </a:ext>
            </a:extLst>
          </p:cNvPr>
          <p:cNvSpPr/>
          <p:nvPr/>
        </p:nvSpPr>
        <p:spPr>
          <a:xfrm>
            <a:off x="3599936" y="4509532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A5135-0F0C-694E-A965-0AA68BD3D6CE}"/>
              </a:ext>
            </a:extLst>
          </p:cNvPr>
          <p:cNvSpPr/>
          <p:nvPr/>
        </p:nvSpPr>
        <p:spPr>
          <a:xfrm>
            <a:off x="5869460" y="4509532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D3C57C-B172-C14A-99C3-39CD355530C6}"/>
              </a:ext>
            </a:extLst>
          </p:cNvPr>
          <p:cNvCxnSpPr/>
          <p:nvPr/>
        </p:nvCxnSpPr>
        <p:spPr>
          <a:xfrm>
            <a:off x="3599935" y="4324180"/>
            <a:ext cx="4819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6D18BE-16B8-2E48-B46F-478776DDCCA3}"/>
              </a:ext>
            </a:extLst>
          </p:cNvPr>
          <p:cNvSpPr txBox="1"/>
          <p:nvPr/>
        </p:nvSpPr>
        <p:spPr>
          <a:xfrm>
            <a:off x="6096000" y="3954163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F798C-3A25-5244-BC91-CA2A93AD8A39}"/>
              </a:ext>
            </a:extLst>
          </p:cNvPr>
          <p:cNvSpPr/>
          <p:nvPr/>
        </p:nvSpPr>
        <p:spPr>
          <a:xfrm>
            <a:off x="4376352" y="5076891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6BD9E3-6DCD-B047-88DB-FF5655A97C02}"/>
              </a:ext>
            </a:extLst>
          </p:cNvPr>
          <p:cNvSpPr/>
          <p:nvPr/>
        </p:nvSpPr>
        <p:spPr>
          <a:xfrm>
            <a:off x="6645876" y="5076891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F4415-9AC8-2A46-BD02-CE9B196E5DB2}"/>
              </a:ext>
            </a:extLst>
          </p:cNvPr>
          <p:cNvSpPr/>
          <p:nvPr/>
        </p:nvSpPr>
        <p:spPr>
          <a:xfrm>
            <a:off x="5179541" y="5608231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8359F-FAE8-F844-8555-C74C4ECDEF49}"/>
              </a:ext>
            </a:extLst>
          </p:cNvPr>
          <p:cNvSpPr/>
          <p:nvPr/>
        </p:nvSpPr>
        <p:spPr>
          <a:xfrm>
            <a:off x="7449065" y="5608231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238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2A8-0E65-DF4F-B409-E7ECD9B2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303B-CBB5-D146-A115-042C9DA6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 is more robust than a single ML model</a:t>
            </a:r>
          </a:p>
          <a:p>
            <a:r>
              <a:rPr lang="en-US" dirty="0" err="1"/>
              <a:t>Catboost</a:t>
            </a:r>
            <a:r>
              <a:rPr lang="en-US" dirty="0"/>
              <a:t> [1]</a:t>
            </a:r>
          </a:p>
          <a:p>
            <a:pPr lvl="1"/>
            <a:r>
              <a:rPr lang="en-US" dirty="0"/>
              <a:t>Gradient boost tree ensemble; build trees in a series</a:t>
            </a:r>
          </a:p>
          <a:p>
            <a:pPr lvl="1"/>
            <a:r>
              <a:rPr lang="en-US" dirty="0"/>
              <a:t>Support target encoding for categorical variables [2]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Bagging boost tree ensemble; build trees in parallel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76C35-9AF2-1244-A564-53081722B43E}"/>
              </a:ext>
            </a:extLst>
          </p:cNvPr>
          <p:cNvSpPr/>
          <p:nvPr/>
        </p:nvSpPr>
        <p:spPr>
          <a:xfrm>
            <a:off x="181232" y="6169709"/>
            <a:ext cx="10062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[1] https://</a:t>
            </a:r>
            <a:r>
              <a:rPr lang="en-US" i="1" dirty="0" err="1"/>
              <a:t>catboost.ai</a:t>
            </a:r>
            <a:r>
              <a:rPr lang="en-US" i="1" dirty="0"/>
              <a:t>/</a:t>
            </a:r>
          </a:p>
          <a:p>
            <a:r>
              <a:rPr lang="en-US" i="1" dirty="0"/>
              <a:t>[2] target encoding is the process of replacing a categorical value with the mean of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94557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B82B-8F4E-B34B-A9D6-7C14AA74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908F-BCFF-C045-854E-9E9F6FBC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Precision = TP / (TP + FP)</a:t>
            </a:r>
          </a:p>
          <a:p>
            <a:r>
              <a:rPr lang="en-US" dirty="0"/>
              <a:t>Recall = TP / (TP + FN)</a:t>
            </a:r>
          </a:p>
          <a:p>
            <a:r>
              <a:rPr lang="en-US" b="1" dirty="0"/>
              <a:t>Average precision </a:t>
            </a:r>
            <a:r>
              <a:rPr lang="en-US" dirty="0"/>
              <a:t>= the area under the precision recall curve</a:t>
            </a:r>
          </a:p>
          <a:p>
            <a:pPr lvl="1"/>
            <a:r>
              <a:rPr lang="en-US" dirty="0"/>
              <a:t>Is the metric used for this work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77032E-2C72-B040-8E79-68EF05E6F5CA}"/>
              </a:ext>
            </a:extLst>
          </p:cNvPr>
          <p:cNvGrpSpPr/>
          <p:nvPr/>
        </p:nvGrpSpPr>
        <p:grpSpPr>
          <a:xfrm>
            <a:off x="6141720" y="1938528"/>
            <a:ext cx="2779776" cy="2194560"/>
            <a:chOff x="5340096" y="499872"/>
            <a:chExt cx="2779776" cy="2194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A01362-C822-A646-9455-4142139AA301}"/>
                </a:ext>
              </a:extLst>
            </p:cNvPr>
            <p:cNvSpPr/>
            <p:nvPr/>
          </p:nvSpPr>
          <p:spPr>
            <a:xfrm>
              <a:off x="5340096" y="499872"/>
              <a:ext cx="1389888" cy="10972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TN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A36A54-11C3-A347-BD5E-A9D1B6009631}"/>
                </a:ext>
              </a:extLst>
            </p:cNvPr>
            <p:cNvSpPr/>
            <p:nvPr/>
          </p:nvSpPr>
          <p:spPr>
            <a:xfrm>
              <a:off x="6729984" y="499872"/>
              <a:ext cx="1389888" cy="10972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01A425-BE05-5F44-A7A1-42ACFC503068}"/>
                </a:ext>
              </a:extLst>
            </p:cNvPr>
            <p:cNvSpPr/>
            <p:nvPr/>
          </p:nvSpPr>
          <p:spPr>
            <a:xfrm>
              <a:off x="5340096" y="1597152"/>
              <a:ext cx="1389888" cy="10972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55A104-5945-B64A-9944-0272D8A72A65}"/>
                </a:ext>
              </a:extLst>
            </p:cNvPr>
            <p:cNvSpPr/>
            <p:nvPr/>
          </p:nvSpPr>
          <p:spPr>
            <a:xfrm>
              <a:off x="6729984" y="1597152"/>
              <a:ext cx="1389888" cy="10972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TP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8D8CCD-8CBC-314E-AADA-D11D3F4E3A98}"/>
              </a:ext>
            </a:extLst>
          </p:cNvPr>
          <p:cNvSpPr txBox="1"/>
          <p:nvPr/>
        </p:nvSpPr>
        <p:spPr>
          <a:xfrm>
            <a:off x="4910328" y="2164003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No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5ADFC-02CB-374B-8385-DC26BF50ED06}"/>
              </a:ext>
            </a:extLst>
          </p:cNvPr>
          <p:cNvSpPr txBox="1"/>
          <p:nvPr/>
        </p:nvSpPr>
        <p:spPr>
          <a:xfrm>
            <a:off x="4910328" y="3242515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12E9B-76B5-294D-BC7C-712C9AB7A92E}"/>
              </a:ext>
            </a:extLst>
          </p:cNvPr>
          <p:cNvSpPr txBox="1"/>
          <p:nvPr/>
        </p:nvSpPr>
        <p:spPr>
          <a:xfrm>
            <a:off x="6096000" y="1232621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No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7D3DE-9CC8-7146-8096-3D3F62C2DB90}"/>
              </a:ext>
            </a:extLst>
          </p:cNvPr>
          <p:cNvSpPr txBox="1"/>
          <p:nvPr/>
        </p:nvSpPr>
        <p:spPr>
          <a:xfrm>
            <a:off x="7565136" y="1237756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Yes</a:t>
            </a:r>
          </a:p>
        </p:txBody>
      </p:sp>
    </p:spTree>
    <p:extLst>
      <p:ext uri="{BB962C8B-B14F-4D97-AF65-F5344CB8AC3E}">
        <p14:creationId xmlns:p14="http://schemas.microsoft.com/office/powerpoint/2010/main" val="195034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19742C-BD58-2D47-A9EF-0B40C7E3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480" y="2506662"/>
            <a:ext cx="5980843" cy="4325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724E-6A95-3F46-9486-CE53C139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A7A7-2C0C-3C4D-93A6-D543584D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94" y="1866376"/>
            <a:ext cx="4215711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200" dirty="0"/>
              <a:t>Use </a:t>
            </a:r>
            <a:r>
              <a:rPr lang="en-US" sz="2200" b="1" dirty="0"/>
              <a:t>all data </a:t>
            </a:r>
            <a:r>
              <a:rPr lang="en-US" sz="2200" dirty="0"/>
              <a:t>and simple train test split </a:t>
            </a:r>
          </a:p>
          <a:p>
            <a:r>
              <a:rPr lang="en-US" sz="2200" dirty="0"/>
              <a:t>Train and test performance is not consistent</a:t>
            </a:r>
          </a:p>
          <a:p>
            <a:r>
              <a:rPr lang="en-US" sz="2200" dirty="0"/>
              <a:t>This is due to  a significant pattern at 2009 June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FF765-127F-9347-AD15-9190BC01CFF5}"/>
              </a:ext>
            </a:extLst>
          </p:cNvPr>
          <p:cNvSpPr/>
          <p:nvPr/>
        </p:nvSpPr>
        <p:spPr>
          <a:xfrm>
            <a:off x="5643464" y="1693382"/>
            <a:ext cx="360817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9B0A4-025E-9042-9A58-9D73BF82C1C1}"/>
              </a:ext>
            </a:extLst>
          </p:cNvPr>
          <p:cNvSpPr/>
          <p:nvPr/>
        </p:nvSpPr>
        <p:spPr>
          <a:xfrm>
            <a:off x="9251638" y="1693382"/>
            <a:ext cx="1210962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2FEC0B-C3EE-9742-9ECC-5E23DCE091FF}"/>
              </a:ext>
            </a:extLst>
          </p:cNvPr>
          <p:cNvCxnSpPr/>
          <p:nvPr/>
        </p:nvCxnSpPr>
        <p:spPr>
          <a:xfrm>
            <a:off x="5643464" y="1508030"/>
            <a:ext cx="4819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810AE8-034D-C24B-B233-B623768D5375}"/>
              </a:ext>
            </a:extLst>
          </p:cNvPr>
          <p:cNvSpPr txBox="1"/>
          <p:nvPr/>
        </p:nvSpPr>
        <p:spPr>
          <a:xfrm>
            <a:off x="6722821" y="1138013"/>
            <a:ext cx="31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 May to 2010 Oct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F0688C-099D-C445-895B-621C41926362}"/>
              </a:ext>
            </a:extLst>
          </p:cNvPr>
          <p:cNvCxnSpPr>
            <a:cxnSpLocks/>
          </p:cNvCxnSpPr>
          <p:nvPr/>
        </p:nvCxnSpPr>
        <p:spPr>
          <a:xfrm>
            <a:off x="8077475" y="2097087"/>
            <a:ext cx="0" cy="40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E74BD-5E1E-A544-A84E-43EFB1831AA1}"/>
              </a:ext>
            </a:extLst>
          </p:cNvPr>
          <p:cNvSpPr/>
          <p:nvPr/>
        </p:nvSpPr>
        <p:spPr>
          <a:xfrm>
            <a:off x="9803028" y="5312749"/>
            <a:ext cx="2295991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Catboost</a:t>
            </a:r>
            <a:r>
              <a:rPr lang="en-US" sz="2000" dirty="0">
                <a:solidFill>
                  <a:schemeClr val="tx1"/>
                </a:solidFill>
              </a:rPr>
              <a:t> Train, Test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9047D6-4D62-5941-BFBF-BD5ABD933D11}"/>
              </a:ext>
            </a:extLst>
          </p:cNvPr>
          <p:cNvCxnSpPr>
            <a:cxnSpLocks/>
          </p:cNvCxnSpPr>
          <p:nvPr/>
        </p:nvCxnSpPr>
        <p:spPr>
          <a:xfrm flipH="1" flipV="1">
            <a:off x="9038942" y="4905200"/>
            <a:ext cx="751034" cy="55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E8EAA-95F6-CB49-8A2E-41E765263536}"/>
              </a:ext>
            </a:extLst>
          </p:cNvPr>
          <p:cNvCxnSpPr>
            <a:cxnSpLocks/>
          </p:cNvCxnSpPr>
          <p:nvPr/>
        </p:nvCxnSpPr>
        <p:spPr>
          <a:xfrm flipH="1">
            <a:off x="8997332" y="5519863"/>
            <a:ext cx="751033" cy="227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860D71-BFFF-A048-8658-DC4FA640E19F}"/>
              </a:ext>
            </a:extLst>
          </p:cNvPr>
          <p:cNvSpPr/>
          <p:nvPr/>
        </p:nvSpPr>
        <p:spPr>
          <a:xfrm>
            <a:off x="9117734" y="3736339"/>
            <a:ext cx="3060078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Random Forest Train, Test</a:t>
            </a:r>
            <a:endParaRPr 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D421C7-8756-F14A-8D2B-D3B8F6981367}"/>
              </a:ext>
            </a:extLst>
          </p:cNvPr>
          <p:cNvCxnSpPr>
            <a:cxnSpLocks/>
          </p:cNvCxnSpPr>
          <p:nvPr/>
        </p:nvCxnSpPr>
        <p:spPr>
          <a:xfrm flipH="1" flipV="1">
            <a:off x="8292028" y="3211669"/>
            <a:ext cx="851972" cy="608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E2A3B-EDDD-D541-AB4D-D5EBFC1E9317}"/>
              </a:ext>
            </a:extLst>
          </p:cNvPr>
          <p:cNvCxnSpPr>
            <a:cxnSpLocks/>
          </p:cNvCxnSpPr>
          <p:nvPr/>
        </p:nvCxnSpPr>
        <p:spPr>
          <a:xfrm flipH="1">
            <a:off x="8289970" y="3881056"/>
            <a:ext cx="854030" cy="55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05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B3D98E-F9B1-9243-A2DC-F6634FE7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61" y="2108668"/>
            <a:ext cx="6246962" cy="4651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724E-6A95-3F46-9486-CE53C139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A7A7-2C0C-3C4D-93A6-D543584D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79" y="1825625"/>
            <a:ext cx="4215711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200" dirty="0"/>
              <a:t>Use </a:t>
            </a:r>
            <a:r>
              <a:rPr lang="en-US" sz="2200" b="1" dirty="0"/>
              <a:t>data only after 2019 June </a:t>
            </a:r>
            <a:r>
              <a:rPr lang="en-US" sz="2200" dirty="0"/>
              <a:t>and simple train test split </a:t>
            </a:r>
          </a:p>
          <a:p>
            <a:r>
              <a:rPr lang="en-US" sz="2200" dirty="0" err="1"/>
              <a:t>Catboost</a:t>
            </a:r>
            <a:r>
              <a:rPr lang="en-US" sz="2200" dirty="0"/>
              <a:t> has a consistent and good performance from train and test.</a:t>
            </a:r>
          </a:p>
          <a:p>
            <a:r>
              <a:rPr lang="en-US" sz="2200" dirty="0"/>
              <a:t>Random Forest has a lower test AUC and it overfits</a:t>
            </a:r>
          </a:p>
          <a:p>
            <a:r>
              <a:rPr lang="en-US" sz="2200" dirty="0"/>
              <a:t>The rolling train test provides similar trend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E74BD-5E1E-A544-A84E-43EFB1831AA1}"/>
              </a:ext>
            </a:extLst>
          </p:cNvPr>
          <p:cNvSpPr/>
          <p:nvPr/>
        </p:nvSpPr>
        <p:spPr>
          <a:xfrm>
            <a:off x="9803027" y="4389251"/>
            <a:ext cx="2295991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Catboost</a:t>
            </a:r>
            <a:r>
              <a:rPr lang="en-US" sz="2000" dirty="0">
                <a:solidFill>
                  <a:schemeClr val="tx1"/>
                </a:solidFill>
              </a:rPr>
              <a:t> Train, Test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9047D6-4D62-5941-BFBF-BD5ABD933D1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274939" y="4616704"/>
            <a:ext cx="528088" cy="159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E8EAA-95F6-CB49-8A2E-41E765263536}"/>
              </a:ext>
            </a:extLst>
          </p:cNvPr>
          <p:cNvCxnSpPr>
            <a:cxnSpLocks/>
          </p:cNvCxnSpPr>
          <p:nvPr/>
        </p:nvCxnSpPr>
        <p:spPr>
          <a:xfrm flipH="1">
            <a:off x="9538983" y="4696654"/>
            <a:ext cx="346698" cy="68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860D71-BFFF-A048-8658-DC4FA640E19F}"/>
              </a:ext>
            </a:extLst>
          </p:cNvPr>
          <p:cNvSpPr/>
          <p:nvPr/>
        </p:nvSpPr>
        <p:spPr>
          <a:xfrm>
            <a:off x="9144000" y="3211669"/>
            <a:ext cx="3060078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Random Forest Train, Test</a:t>
            </a:r>
            <a:endParaRPr 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D421C7-8756-F14A-8D2B-D3B8F6981367}"/>
              </a:ext>
            </a:extLst>
          </p:cNvPr>
          <p:cNvCxnSpPr>
            <a:cxnSpLocks/>
          </p:cNvCxnSpPr>
          <p:nvPr/>
        </p:nvCxnSpPr>
        <p:spPr>
          <a:xfrm flipH="1" flipV="1">
            <a:off x="8444428" y="2625148"/>
            <a:ext cx="699572" cy="67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E2A3B-EDDD-D541-AB4D-D5EBFC1E931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184912" y="3439122"/>
            <a:ext cx="959088" cy="95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6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8785-4B1F-8E41-9903-D7DC8455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6B4E-1AA4-3245-8DCA-DDE1B6F3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Pdays</a:t>
            </a:r>
            <a:r>
              <a:rPr lang="en-US" dirty="0"/>
              <a:t> is the most important feature</a:t>
            </a:r>
          </a:p>
          <a:p>
            <a:r>
              <a:rPr lang="en-US" dirty="0"/>
              <a:t>Day of week also important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5BB9-1637-1D46-B02A-EF148457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10" y="3285109"/>
            <a:ext cx="9070351" cy="30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0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BB16-08D3-6B49-9C62-46027344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A947-A3CA-424F-83E8-0877BE85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EDA results shows that there is a significant pattern change after 2009 June</a:t>
            </a:r>
          </a:p>
          <a:p>
            <a:pPr lvl="1"/>
            <a:r>
              <a:rPr lang="en-US" dirty="0"/>
              <a:t>The social and economic factors correlate with yes rate</a:t>
            </a:r>
          </a:p>
          <a:p>
            <a:pPr lvl="1"/>
            <a:r>
              <a:rPr lang="en-US" dirty="0"/>
              <a:t>The campaign becomes more effective with higher yes rate. </a:t>
            </a:r>
          </a:p>
          <a:p>
            <a:pPr lvl="1"/>
            <a:r>
              <a:rPr lang="en-US" dirty="0"/>
              <a:t>Less people are contacted. Contacts number and call duration reduce.</a:t>
            </a:r>
          </a:p>
          <a:p>
            <a:r>
              <a:rPr lang="en-US" dirty="0"/>
              <a:t>To increase the yes rate</a:t>
            </a:r>
          </a:p>
          <a:p>
            <a:pPr lvl="1"/>
            <a:r>
              <a:rPr lang="en-US" dirty="0"/>
              <a:t>Contact the clients by cell phone</a:t>
            </a:r>
          </a:p>
          <a:p>
            <a:pPr lvl="1"/>
            <a:r>
              <a:rPr lang="en-US" dirty="0"/>
              <a:t>Reach out to the younger and older groups</a:t>
            </a:r>
          </a:p>
          <a:p>
            <a:pPr lvl="1"/>
            <a:r>
              <a:rPr lang="en-US" dirty="0"/>
              <a:t>Try not to make the call on Monday</a:t>
            </a:r>
          </a:p>
          <a:p>
            <a:pPr lvl="1"/>
            <a:r>
              <a:rPr lang="en-US" dirty="0"/>
              <a:t>Contact the clients that were contacted in previous campaign</a:t>
            </a:r>
          </a:p>
          <a:p>
            <a:r>
              <a:rPr lang="en-US" dirty="0"/>
              <a:t>To get a stable and predictive model, one should train on more recent data</a:t>
            </a:r>
          </a:p>
          <a:p>
            <a:pPr lvl="1"/>
            <a:r>
              <a:rPr lang="en-US" dirty="0"/>
              <a:t>The retrain frequency needs further investigation</a:t>
            </a:r>
          </a:p>
          <a:p>
            <a:r>
              <a:rPr lang="en-US" dirty="0"/>
              <a:t>The </a:t>
            </a:r>
            <a:r>
              <a:rPr lang="en-US" dirty="0" err="1"/>
              <a:t>catboost</a:t>
            </a:r>
            <a:r>
              <a:rPr lang="en-US" dirty="0"/>
              <a:t> model is the one can be deployed</a:t>
            </a:r>
          </a:p>
          <a:p>
            <a:pPr lvl="1"/>
            <a:r>
              <a:rPr lang="en-US" dirty="0"/>
              <a:t>It shows consistent train and test performance</a:t>
            </a:r>
          </a:p>
          <a:p>
            <a:pPr lvl="1"/>
            <a:r>
              <a:rPr lang="en-US" dirty="0"/>
              <a:t>with 58% precision and 92% recall given cutoff =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7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8EB-CCBF-4046-80D2-EDC88ED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63BC-A60B-1E42-8202-3678C49D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Problem statement</a:t>
            </a:r>
          </a:p>
          <a:p>
            <a:pPr lvl="1"/>
            <a:r>
              <a:rPr lang="en-US" dirty="0"/>
              <a:t>Direct marketing campaigns based on UC Irvine’s Machine Learning Repository. </a:t>
            </a:r>
          </a:p>
          <a:p>
            <a:pPr lvl="1"/>
            <a:r>
              <a:rPr lang="en-US" dirty="0"/>
              <a:t>Clients are contacted by phone call by banking campaigns, and the outcome is whether they choose to subscribe the term deposit or not</a:t>
            </a:r>
          </a:p>
          <a:p>
            <a:pPr lvl="1"/>
            <a:r>
              <a:rPr lang="en-US" dirty="0"/>
              <a:t>Goal: Predict if the client will subscribe the service or not</a:t>
            </a:r>
          </a:p>
          <a:p>
            <a:r>
              <a:rPr lang="en-US" b="1" dirty="0"/>
              <a:t>My approach highlights</a:t>
            </a:r>
          </a:p>
          <a:p>
            <a:pPr lvl="1"/>
            <a:r>
              <a:rPr lang="en-US" dirty="0"/>
              <a:t>EDA indicates a sharp pattern change at 2009 June, likely due to social and economic factors</a:t>
            </a:r>
          </a:p>
          <a:p>
            <a:pPr lvl="1"/>
            <a:r>
              <a:rPr lang="en-US" dirty="0"/>
              <a:t>Split the train and test by time, also explore rolling train test in time</a:t>
            </a:r>
          </a:p>
          <a:p>
            <a:pPr lvl="1"/>
            <a:r>
              <a:rPr lang="en-US" dirty="0"/>
              <a:t>Average Precision as the model performance metric</a:t>
            </a:r>
          </a:p>
          <a:p>
            <a:pPr lvl="1"/>
            <a:r>
              <a:rPr lang="en-US" dirty="0"/>
              <a:t>Build classification models using tree ensemble models (</a:t>
            </a:r>
            <a:r>
              <a:rPr lang="en-US" dirty="0" err="1"/>
              <a:t>catboost</a:t>
            </a:r>
            <a:r>
              <a:rPr lang="en-US" dirty="0"/>
              <a:t> and random forest)</a:t>
            </a:r>
          </a:p>
          <a:p>
            <a:pPr lvl="1"/>
            <a:r>
              <a:rPr lang="en-US" dirty="0"/>
              <a:t>The selected model shows consistent performance from train to test, with 58% precision and 92% recall [1]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20106-128B-7A40-9159-E8A5B6583F29}"/>
              </a:ext>
            </a:extLst>
          </p:cNvPr>
          <p:cNvSpPr txBox="1"/>
          <p:nvPr/>
        </p:nvSpPr>
        <p:spPr>
          <a:xfrm>
            <a:off x="76200" y="6508750"/>
            <a:ext cx="74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with the score cutoff = 0.5</a:t>
            </a:r>
          </a:p>
        </p:txBody>
      </p:sp>
    </p:spTree>
    <p:extLst>
      <p:ext uri="{BB962C8B-B14F-4D97-AF65-F5344CB8AC3E}">
        <p14:creationId xmlns:p14="http://schemas.microsoft.com/office/powerpoint/2010/main" val="27923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72C5-CDD9-044F-A1B1-50FD544F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4CE0-8566-F747-A876-ECDBB935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</a:t>
            </a:r>
          </a:p>
          <a:p>
            <a:pPr lvl="1"/>
            <a:r>
              <a:rPr lang="en-US" dirty="0"/>
              <a:t>41188 rows</a:t>
            </a:r>
          </a:p>
          <a:p>
            <a:pPr lvl="1"/>
            <a:r>
              <a:rPr lang="en-US" dirty="0"/>
              <a:t>Order by time</a:t>
            </a:r>
          </a:p>
          <a:p>
            <a:pPr lvl="1"/>
            <a:r>
              <a:rPr lang="en-US" dirty="0"/>
              <a:t>From 2008 to 2010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Total 20 features (10 categorical features)</a:t>
            </a:r>
          </a:p>
          <a:p>
            <a:pPr lvl="1"/>
            <a:r>
              <a:rPr lang="en-US" dirty="0"/>
              <a:t>7 client features</a:t>
            </a:r>
          </a:p>
          <a:p>
            <a:pPr lvl="1"/>
            <a:r>
              <a:rPr lang="en-US" dirty="0"/>
              <a:t>8 campaign features</a:t>
            </a:r>
          </a:p>
          <a:p>
            <a:pPr lvl="1"/>
            <a:r>
              <a:rPr lang="en-US" dirty="0"/>
              <a:t>5 social and economic features</a:t>
            </a:r>
          </a:p>
          <a:p>
            <a:r>
              <a:rPr lang="en-US" dirty="0"/>
              <a:t>Label</a:t>
            </a:r>
          </a:p>
          <a:p>
            <a:pPr lvl="1"/>
            <a:r>
              <a:rPr lang="en-US" dirty="0"/>
              <a:t>Has the client subscribed the service (y=yes) or not (y=no)</a:t>
            </a:r>
          </a:p>
          <a:p>
            <a:pPr lvl="1"/>
            <a:r>
              <a:rPr lang="en-US" dirty="0"/>
              <a:t>Binary value</a:t>
            </a:r>
          </a:p>
          <a:p>
            <a:pPr lvl="1"/>
            <a:r>
              <a:rPr lang="en-US" dirty="0"/>
              <a:t>Imbalanced data (11.2% of yes)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4D3F-2C1A-084D-9876-157A5220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EDA: Time series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36CD-680C-304F-8F70-4E9A29F4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6" y="1941427"/>
            <a:ext cx="459649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Aggregate features over the contact month</a:t>
            </a:r>
          </a:p>
          <a:p>
            <a:r>
              <a:rPr lang="en-US" sz="2000" b="1" dirty="0"/>
              <a:t>Yes rate </a:t>
            </a:r>
            <a:r>
              <a:rPr lang="en-US" sz="2000" dirty="0"/>
              <a:t>= count of yes / count of clients </a:t>
            </a:r>
          </a:p>
          <a:p>
            <a:r>
              <a:rPr lang="en-US" sz="2000" dirty="0"/>
              <a:t>Patterns</a:t>
            </a:r>
          </a:p>
          <a:p>
            <a:pPr lvl="1"/>
            <a:r>
              <a:rPr lang="en-US" sz="1600" dirty="0"/>
              <a:t>The monthly clients contacts drops from 3.6K to 310 </a:t>
            </a:r>
          </a:p>
          <a:p>
            <a:pPr lvl="1"/>
            <a:r>
              <a:rPr lang="en-US" sz="1600" dirty="0"/>
              <a:t>The monthly yes rate increases from 16.8% to 47%</a:t>
            </a:r>
          </a:p>
          <a:p>
            <a:r>
              <a:rPr lang="en-US" sz="2000" b="1" dirty="0"/>
              <a:t>Insights</a:t>
            </a:r>
          </a:p>
          <a:p>
            <a:pPr lvl="1"/>
            <a:r>
              <a:rPr lang="en-US" sz="2000" dirty="0"/>
              <a:t>Due to social factors (financial crisis)</a:t>
            </a:r>
          </a:p>
          <a:p>
            <a:pPr lvl="1"/>
            <a:r>
              <a:rPr lang="en-US" sz="2000" dirty="0"/>
              <a:t>Due to a better campaign strategy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0685A-A09B-ED46-9139-7DF533AC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145" y="2740229"/>
            <a:ext cx="7599855" cy="3552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9ED29B-1A22-7944-92FB-3F6674F9001E}"/>
              </a:ext>
            </a:extLst>
          </p:cNvPr>
          <p:cNvSpPr txBox="1"/>
          <p:nvPr/>
        </p:nvSpPr>
        <p:spPr>
          <a:xfrm>
            <a:off x="0" y="650282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D5167-6A38-844C-BBD3-90F7BEB3A67D}"/>
              </a:ext>
            </a:extLst>
          </p:cNvPr>
          <p:cNvCxnSpPr>
            <a:cxnSpLocks/>
          </p:cNvCxnSpPr>
          <p:nvPr/>
        </p:nvCxnSpPr>
        <p:spPr>
          <a:xfrm>
            <a:off x="7958384" y="2812655"/>
            <a:ext cx="0" cy="3368689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94A047-ECCF-C24E-A585-4EDCC5514641}"/>
              </a:ext>
            </a:extLst>
          </p:cNvPr>
          <p:cNvSpPr txBox="1"/>
          <p:nvPr/>
        </p:nvSpPr>
        <p:spPr>
          <a:xfrm>
            <a:off x="7306744" y="6292765"/>
            <a:ext cx="13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 June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1D5914-657D-CA4A-978A-D5D61CB96A9C}"/>
              </a:ext>
            </a:extLst>
          </p:cNvPr>
          <p:cNvSpPr/>
          <p:nvPr/>
        </p:nvSpPr>
        <p:spPr>
          <a:xfrm>
            <a:off x="4568488" y="1490585"/>
            <a:ext cx="404174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Monthly client counts before 2009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mean= 3.6K/month, std= 2.8K/month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69AA86-4AE5-7F48-8B7B-B8FEA85F4804}"/>
              </a:ext>
            </a:extLst>
          </p:cNvPr>
          <p:cNvSpPr/>
          <p:nvPr/>
        </p:nvSpPr>
        <p:spPr>
          <a:xfrm>
            <a:off x="3465867" y="6074632"/>
            <a:ext cx="354533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Monthly yes rate before 2009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mean=16.8%, std= 20%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88A6C7-5FE1-4347-9298-451BAC9257B5}"/>
              </a:ext>
            </a:extLst>
          </p:cNvPr>
          <p:cNvCxnSpPr>
            <a:cxnSpLocks/>
          </p:cNvCxnSpPr>
          <p:nvPr/>
        </p:nvCxnSpPr>
        <p:spPr>
          <a:xfrm flipV="1">
            <a:off x="4706112" y="5145024"/>
            <a:ext cx="1389888" cy="997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9F049D-0865-EA46-9654-E089ADB8BE80}"/>
              </a:ext>
            </a:extLst>
          </p:cNvPr>
          <p:cNvCxnSpPr>
            <a:cxnSpLocks/>
          </p:cNvCxnSpPr>
          <p:nvPr/>
        </p:nvCxnSpPr>
        <p:spPr>
          <a:xfrm>
            <a:off x="5808953" y="2234524"/>
            <a:ext cx="390679" cy="80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9433097-9A95-0A41-8753-572512B8E964}"/>
              </a:ext>
            </a:extLst>
          </p:cNvPr>
          <p:cNvSpPr/>
          <p:nvPr/>
        </p:nvSpPr>
        <p:spPr>
          <a:xfrm>
            <a:off x="8011185" y="2171261"/>
            <a:ext cx="397281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Monthly client counts after June 2009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mean= 310 /month, std= 187/month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1DCADF-F7A8-8D4D-83E9-133C12B79534}"/>
              </a:ext>
            </a:extLst>
          </p:cNvPr>
          <p:cNvCxnSpPr>
            <a:cxnSpLocks/>
          </p:cNvCxnSpPr>
          <p:nvPr/>
        </p:nvCxnSpPr>
        <p:spPr>
          <a:xfrm>
            <a:off x="9084663" y="2812655"/>
            <a:ext cx="480404" cy="1419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CBA67-DE64-BF4F-A92C-585CD8CBF27D}"/>
              </a:ext>
            </a:extLst>
          </p:cNvPr>
          <p:cNvSpPr/>
          <p:nvPr/>
        </p:nvSpPr>
        <p:spPr>
          <a:xfrm>
            <a:off x="8618223" y="6038056"/>
            <a:ext cx="327474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Monthly yes rate after 2009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mean=47%, std= 7.7%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DFA4C9-508F-4045-8DBD-00A53FD1788E}"/>
              </a:ext>
            </a:extLst>
          </p:cNvPr>
          <p:cNvCxnSpPr>
            <a:cxnSpLocks/>
          </p:cNvCxnSpPr>
          <p:nvPr/>
        </p:nvCxnSpPr>
        <p:spPr>
          <a:xfrm flipV="1">
            <a:off x="9820769" y="3864864"/>
            <a:ext cx="404136" cy="2171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5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AAE6FC-2B6C-694E-B482-769BF8BE7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38" y="4336757"/>
            <a:ext cx="5387204" cy="2435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67A44-17A1-EE41-AC49-1D5DD884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EDA: social and economic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11D7-815B-B847-B49F-0402DA6F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88" y="1968500"/>
            <a:ext cx="4456938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Employment number</a:t>
            </a:r>
            <a:r>
              <a:rPr lang="en-US" sz="2000" dirty="0"/>
              <a:t>  negatively correlates with yes rate</a:t>
            </a:r>
          </a:p>
          <a:p>
            <a:pPr lvl="1"/>
            <a:r>
              <a:rPr lang="en-US" sz="2000" dirty="0"/>
              <a:t>Similar for </a:t>
            </a:r>
            <a:r>
              <a:rPr lang="en-US" sz="2000" b="1" dirty="0"/>
              <a:t>Euro interbank offered rate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Consumer price index </a:t>
            </a:r>
            <a:r>
              <a:rPr lang="en-US" sz="2000" dirty="0"/>
              <a:t>positively correlates with yes rate</a:t>
            </a:r>
          </a:p>
          <a:p>
            <a:pPr lvl="1"/>
            <a:r>
              <a:rPr lang="en-US" sz="2000" b="1" dirty="0"/>
              <a:t>Consumer confidence index </a:t>
            </a:r>
            <a:r>
              <a:rPr lang="en-US" sz="2000" dirty="0"/>
              <a:t>show more complicated pattern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C412A-2E38-3D48-9F06-3CBBFCF43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138" y="1569593"/>
            <a:ext cx="5628894" cy="2435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94FD0-333F-EA41-9835-21F04A47F880}"/>
              </a:ext>
            </a:extLst>
          </p:cNvPr>
          <p:cNvSpPr txBox="1"/>
          <p:nvPr/>
        </p:nvSpPr>
        <p:spPr>
          <a:xfrm>
            <a:off x="6353937" y="1303355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Employment number vs yes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30DA4-FB0E-6748-9A59-3A740B3B2D74}"/>
              </a:ext>
            </a:extLst>
          </p:cNvPr>
          <p:cNvSpPr txBox="1"/>
          <p:nvPr/>
        </p:nvSpPr>
        <p:spPr>
          <a:xfrm>
            <a:off x="6172962" y="4041515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price index vs yes rate</a:t>
            </a:r>
          </a:p>
        </p:txBody>
      </p:sp>
    </p:spTree>
    <p:extLst>
      <p:ext uri="{BB962C8B-B14F-4D97-AF65-F5344CB8AC3E}">
        <p14:creationId xmlns:p14="http://schemas.microsoft.com/office/powerpoint/2010/main" val="206526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F308-A799-8D4E-AF70-914B8368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EDA: histograms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D03D71-2E9C-D24C-91D9-87487C561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24" y="1317694"/>
            <a:ext cx="2997119" cy="273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5DE7E2-E211-4A48-AC26-A9ABDAF3CD61}"/>
              </a:ext>
            </a:extLst>
          </p:cNvPr>
          <p:cNvSpPr txBox="1"/>
          <p:nvPr/>
        </p:nvSpPr>
        <p:spPr>
          <a:xfrm>
            <a:off x="257830" y="1435718"/>
            <a:ext cx="4545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Age: The client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Campaign: Number of contacts performed during this campaign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50AC8-BF2D-CE40-AC20-AD157009B588}"/>
              </a:ext>
            </a:extLst>
          </p:cNvPr>
          <p:cNvSpPr/>
          <p:nvPr/>
        </p:nvSpPr>
        <p:spPr>
          <a:xfrm>
            <a:off x="261269" y="3429000"/>
            <a:ext cx="46799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After 2009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age of clients spreads from the center to younger and older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younger and older groups also have a higher yes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median number of contacts decrease from 2 to 1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F271FA-AD1D-1745-8FF5-E3C9FAC21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808" y="1362566"/>
            <a:ext cx="2963195" cy="273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172F64-6F89-C647-B304-2C458B5C1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248" y="3968179"/>
            <a:ext cx="2733682" cy="28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7BE4-9266-D943-AFD6-1AEE79D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EDA: histograms (continue)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C269-BFF4-B140-A1AF-F6537CBD0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1" y="1776857"/>
            <a:ext cx="6464809" cy="1185799"/>
          </a:xfrm>
        </p:spPr>
        <p:txBody>
          <a:bodyPr>
            <a:normAutofit/>
          </a:bodyPr>
          <a:lstStyle/>
          <a:p>
            <a:r>
              <a:rPr lang="en-US" sz="2200" dirty="0" err="1"/>
              <a:t>Pdays</a:t>
            </a:r>
            <a:r>
              <a:rPr lang="en-US" sz="2200" dirty="0"/>
              <a:t>: number of days that passed by after clients was contacted from previous campaign</a:t>
            </a:r>
          </a:p>
          <a:p>
            <a:r>
              <a:rPr lang="en-US" sz="2200" dirty="0"/>
              <a:t>Duration: call duration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FA4C6-8AFA-774A-9561-C4674B13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52" y="2593140"/>
            <a:ext cx="3086985" cy="3071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02298-BD64-504E-B45E-3DD93562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329" y="2764653"/>
            <a:ext cx="3119563" cy="30710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2D2628-67C3-BD4A-8F95-8EA3BB04AF89}"/>
              </a:ext>
            </a:extLst>
          </p:cNvPr>
          <p:cNvSpPr/>
          <p:nvPr/>
        </p:nvSpPr>
        <p:spPr>
          <a:xfrm>
            <a:off x="301750" y="3094662"/>
            <a:ext cx="49530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For clients</a:t>
            </a:r>
            <a:r>
              <a:rPr lang="en-US" sz="2200" b="1" dirty="0"/>
              <a:t> that choose yes</a:t>
            </a:r>
          </a:p>
          <a:p>
            <a:r>
              <a:rPr lang="en-US" sz="2200" dirty="0"/>
              <a:t>After 2009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duration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proportion of clients being contacted in previous campaign increases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A6630-095B-084B-A8F7-FE041C8456C5}"/>
              </a:ext>
            </a:extLst>
          </p:cNvPr>
          <p:cNvSpPr/>
          <p:nvPr/>
        </p:nvSpPr>
        <p:spPr>
          <a:xfrm>
            <a:off x="291238" y="5350326"/>
            <a:ext cx="100353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campaign is more effective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clients willingness increases, especially those being contacted previously</a:t>
            </a:r>
          </a:p>
        </p:txBody>
      </p:sp>
    </p:spTree>
    <p:extLst>
      <p:ext uri="{BB962C8B-B14F-4D97-AF65-F5344CB8AC3E}">
        <p14:creationId xmlns:p14="http://schemas.microsoft.com/office/powerpoint/2010/main" val="325440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D8BE-9492-BC40-B7AA-BFD7EE1B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EDA: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B119-0A97-6A4D-AE52-86AF6459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5" y="1690688"/>
            <a:ext cx="34695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Both before and after 2009 Jun</a:t>
            </a:r>
          </a:p>
          <a:p>
            <a:pPr lvl="1"/>
            <a:r>
              <a:rPr lang="en-US" sz="2200" dirty="0"/>
              <a:t>The cellular contact is the most effective way</a:t>
            </a:r>
          </a:p>
          <a:p>
            <a:pPr lvl="1"/>
            <a:r>
              <a:rPr lang="en-US" sz="2200" dirty="0"/>
              <a:t> The student and retired people have higher yes rate</a:t>
            </a:r>
          </a:p>
          <a:p>
            <a:pPr lvl="1"/>
            <a:r>
              <a:rPr lang="en-US" sz="2200" dirty="0"/>
              <a:t>Monday has a lower yes rate</a:t>
            </a:r>
          </a:p>
          <a:p>
            <a:r>
              <a:rPr lang="en-US" sz="2200" b="1" dirty="0"/>
              <a:t>Only valid in before 2009 June</a:t>
            </a:r>
          </a:p>
          <a:p>
            <a:pPr lvl="1"/>
            <a:r>
              <a:rPr lang="en-US" sz="2200" dirty="0"/>
              <a:t>For marriage status, single has a higher yes rate</a:t>
            </a:r>
          </a:p>
          <a:p>
            <a:pPr lvl="1"/>
            <a:r>
              <a:rPr lang="en-US" sz="2200" dirty="0"/>
              <a:t>For default history, no default has a higher yes rate.</a:t>
            </a:r>
          </a:p>
          <a:p>
            <a:pPr lvl="1"/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83692-806C-8648-9AA7-F01900CB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680" y="2912785"/>
            <a:ext cx="4989141" cy="3571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C06FD-F61C-6043-9F68-A60C5F5AC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857" y="3048975"/>
            <a:ext cx="4255008" cy="3111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063E18-0204-9D41-971F-6B878FFB7FA7}"/>
              </a:ext>
            </a:extLst>
          </p:cNvPr>
          <p:cNvSpPr txBox="1"/>
          <p:nvPr/>
        </p:nvSpPr>
        <p:spPr>
          <a:xfrm>
            <a:off x="6542532" y="2000499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412D0-53C3-834A-BD55-033626AF02FE}"/>
              </a:ext>
            </a:extLst>
          </p:cNvPr>
          <p:cNvCxnSpPr>
            <a:cxnSpLocks/>
          </p:cNvCxnSpPr>
          <p:nvPr/>
        </p:nvCxnSpPr>
        <p:spPr>
          <a:xfrm flipH="1">
            <a:off x="6737871" y="2369831"/>
            <a:ext cx="150609" cy="80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D9B067-D493-3C49-A78A-F5A85DDE361E}"/>
              </a:ext>
            </a:extLst>
          </p:cNvPr>
          <p:cNvCxnSpPr>
            <a:cxnSpLocks/>
          </p:cNvCxnSpPr>
          <p:nvPr/>
        </p:nvCxnSpPr>
        <p:spPr>
          <a:xfrm flipH="1">
            <a:off x="5860290" y="2633472"/>
            <a:ext cx="150608" cy="1177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819D3C-7739-BC40-AD98-E98678990793}"/>
              </a:ext>
            </a:extLst>
          </p:cNvPr>
          <p:cNvSpPr txBox="1"/>
          <p:nvPr/>
        </p:nvSpPr>
        <p:spPr>
          <a:xfrm>
            <a:off x="5402580" y="2233642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retired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B1BAF-C73F-D443-81EB-7D3186B5662E}"/>
              </a:ext>
            </a:extLst>
          </p:cNvPr>
          <p:cNvSpPr txBox="1"/>
          <p:nvPr/>
        </p:nvSpPr>
        <p:spPr>
          <a:xfrm>
            <a:off x="4218433" y="4024772"/>
            <a:ext cx="19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2009 June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920C2-2F66-8A49-B176-9CAAF23D4886}"/>
              </a:ext>
            </a:extLst>
          </p:cNvPr>
          <p:cNvSpPr txBox="1"/>
          <p:nvPr/>
        </p:nvSpPr>
        <p:spPr>
          <a:xfrm>
            <a:off x="10053710" y="3681691"/>
            <a:ext cx="19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2009 June</a:t>
            </a:r>
          </a:p>
        </p:txBody>
      </p:sp>
    </p:spTree>
    <p:extLst>
      <p:ext uri="{BB962C8B-B14F-4D97-AF65-F5344CB8AC3E}">
        <p14:creationId xmlns:p14="http://schemas.microsoft.com/office/powerpoint/2010/main" val="243546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9038-C6FB-384B-8812-C59DD27F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2385-88BD-0148-AC9B-8CD73C93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hot encoding for categorical </a:t>
            </a:r>
            <a:r>
              <a:rPr lang="en-US" dirty="0" err="1"/>
              <a:t>varaibles</a:t>
            </a:r>
            <a:endParaRPr lang="en-US" dirty="0"/>
          </a:p>
          <a:p>
            <a:r>
              <a:rPr lang="en-US" dirty="0"/>
              <a:t>Ordinal Encoding for </a:t>
            </a:r>
            <a:r>
              <a:rPr lang="en-US" dirty="0" err="1"/>
              <a:t>day_of_week</a:t>
            </a:r>
            <a:endParaRPr lang="en-US" dirty="0"/>
          </a:p>
          <a:p>
            <a:r>
              <a:rPr lang="en-US" dirty="0"/>
              <a:t>Target encoding for 6 categorical features (only for </a:t>
            </a:r>
            <a:r>
              <a:rPr lang="en-US" dirty="0" err="1"/>
              <a:t>catboost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9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986</Words>
  <Application>Microsoft Macintosh PowerPoint</Application>
  <PresentationFormat>Widescreen</PresentationFormat>
  <Paragraphs>178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UCI data case study</vt:lpstr>
      <vt:lpstr>1 Introduction</vt:lpstr>
      <vt:lpstr>2 Dataset overview</vt:lpstr>
      <vt:lpstr>3.1 EDA: Time series patterns</vt:lpstr>
      <vt:lpstr>3.2 EDA: social and economic impacts</vt:lpstr>
      <vt:lpstr>3.3 EDA: histograms</vt:lpstr>
      <vt:lpstr>3.3 EDA: histograms (continue) </vt:lpstr>
      <vt:lpstr>3.4 EDA: categorical features</vt:lpstr>
      <vt:lpstr>Feature Engineering</vt:lpstr>
      <vt:lpstr>Train test split </vt:lpstr>
      <vt:lpstr>Model approach</vt:lpstr>
      <vt:lpstr>Model metric</vt:lpstr>
      <vt:lpstr>Model performance </vt:lpstr>
      <vt:lpstr>Model performance </vt:lpstr>
      <vt:lpstr>Feature importance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 data case study</dc:title>
  <dc:creator>Han Jiang</dc:creator>
  <cp:lastModifiedBy>Han Jiang</cp:lastModifiedBy>
  <cp:revision>20</cp:revision>
  <dcterms:created xsi:type="dcterms:W3CDTF">2021-08-08T23:53:57Z</dcterms:created>
  <dcterms:modified xsi:type="dcterms:W3CDTF">2021-08-09T03:58:28Z</dcterms:modified>
</cp:coreProperties>
</file>