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1" r:id="rId7"/>
    <p:sldId id="271" r:id="rId8"/>
    <p:sldId id="262" r:id="rId9"/>
    <p:sldId id="264" r:id="rId10"/>
    <p:sldId id="265" r:id="rId11"/>
    <p:sldId id="266" r:id="rId12"/>
    <p:sldId id="267" r:id="rId13"/>
    <p:sldId id="269" r:id="rId14"/>
    <p:sldId id="272" r:id="rId15"/>
    <p:sldId id="273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4"/>
    <p:restoredTop sz="94845"/>
  </p:normalViewPr>
  <p:slideViewPr>
    <p:cSldViewPr snapToGrid="0" snapToObjects="1">
      <p:cViewPr varScale="1">
        <p:scale>
          <a:sx n="129" d="100"/>
          <a:sy n="129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9C44E-FFD0-4340-B5EC-F362398A09AF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EC1CA-0F8D-B345-934A-D400D24D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17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3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6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4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5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3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F96F-DC2A-D745-B2E6-7491806A0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EB6C0-F65C-E349-96D7-4D07E33DF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CF49-B7C2-7F49-97C0-8DB2DC6D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8863-7558-2D43-9B27-544B7337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D56A-7B2B-F04E-BC7E-E34C0465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6659-AF81-7A49-B694-05823569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710E5-9546-9841-98C2-A60C867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461B-5DC8-6149-B7D5-04D89B4D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398C-0014-F343-812A-EBEB7BA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0844-F8C8-A344-9716-435D3EB7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7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ABAA9-05E1-094A-97D2-9A86B5A47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807E1-1754-C84B-8214-AF1EFD69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D2B5-852F-C949-BB48-36B150D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1CB0-632D-0844-8D5A-7C3E1B68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8EF1-5891-3D40-B6A1-988F1478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22CB-A0C5-CE43-817C-42AEA170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B493-8BC2-3947-8629-37D65E54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AB54-2EB0-2F4E-8F35-09CE87EE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CCAE-FA6E-1E47-8831-6607983D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09A8-1E15-DF45-BE29-E1FF262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12F7-FBF0-2144-A194-C8E8C871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4307-FF4B-B049-9192-AB40B8CF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2918-25EC-C541-BE61-C4CCAE58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027B-5D90-9B4C-9E48-B4E3A68D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7988-5A12-A744-862A-91005379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BCCE-1981-8A40-A114-B2AE7D8B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5BB9-E78D-0349-9EEA-AF8B1FFED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ADB5E-5E17-4849-9B6A-AB03833F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71D67-C698-1F4B-96F6-10B67C19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D784-85E0-3D49-B38A-9A7D476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E014-E81B-3642-B347-64625612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173E-C962-6B43-A2A6-A71DCC2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7B97C-FC87-C143-B024-81D4CE69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C1CC-FBAA-6341-8F0C-2C59E513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59AE8-5E83-B147-9682-5DFB21D18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F17C3-DF8D-7549-9E65-969322184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40DD8-106D-2042-9C98-784FFC82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776A0-0077-AC4C-B436-1E0D754F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6D70A-E62C-0648-B64F-D1ECCD68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DFBE-BA78-C042-9DED-380404BD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4003D-4FDD-0542-A851-BC8E65F7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A31C1-A386-9441-8DE3-4A0D46CF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59B73-F380-CC4D-807F-F3C428B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683C9-BCEA-5D43-8F13-67688518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A3BCC-C9BC-CE45-BF7A-8BE89A08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CE5B-2F78-9349-9715-FEB8ED3B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438E-321D-7547-85CF-81B5DEF5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46B3-8499-6343-9A55-C66B31F5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F1EC-20F8-B447-A06E-2D5F85D2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B739E-45B1-0F45-AE68-D374AD27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AA2F-8D85-024E-BE79-A7D54D03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EFF95-BC22-2945-A22F-D54F963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8CC-93CB-EE43-BF81-EA1BF5AC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60C8F-4860-194D-8FB1-FD4FE971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1824D-2DC2-C142-B164-1123BE3F7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AE2E-7C7C-0D4C-B1F5-88C8159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C8D94-3B8D-1D44-88F6-C98B2F9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75BC-04AD-7F46-9EC7-BEEAB057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D0178-CE90-284F-8BDB-8ABDDD47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43D0-CD91-EA45-B91D-30229F1C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35E55-BD70-3F4E-8EFD-2F307D78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292E-7AC3-DC48-83F8-9E1890DB0B28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5AFB-EBCD-AB47-A3AC-00508FD2A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1FEA-5FDB-8B4A-AF62-93CD57F16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7528-29DA-1249-8648-AF7F1DF3A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UCI data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C9147-ABB5-5F49-92B9-1F56877D0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 Jiang</a:t>
            </a:r>
          </a:p>
        </p:txBody>
      </p:sp>
    </p:spTree>
    <p:extLst>
      <p:ext uri="{BB962C8B-B14F-4D97-AF65-F5344CB8AC3E}">
        <p14:creationId xmlns:p14="http://schemas.microsoft.com/office/powerpoint/2010/main" val="225362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2A8-0E65-DF4F-B409-E7ECD9B2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303B-CBB5-D146-A115-042C9DA6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Drop duration variable</a:t>
            </a:r>
          </a:p>
          <a:p>
            <a:pPr lvl="1"/>
            <a:r>
              <a:rPr lang="en-US" dirty="0"/>
              <a:t>One hot-encoding for categorical variables </a:t>
            </a:r>
          </a:p>
          <a:p>
            <a:r>
              <a:rPr lang="en-US" dirty="0"/>
              <a:t>Type of models </a:t>
            </a:r>
          </a:p>
          <a:p>
            <a:pPr lvl="1"/>
            <a:r>
              <a:rPr lang="en-US" dirty="0"/>
              <a:t>Ensemble methods</a:t>
            </a:r>
          </a:p>
          <a:p>
            <a:pPr lvl="1"/>
            <a:r>
              <a:rPr lang="en-US" b="1" dirty="0" err="1"/>
              <a:t>Catboost</a:t>
            </a:r>
            <a:r>
              <a:rPr lang="en-US" dirty="0"/>
              <a:t> [1]</a:t>
            </a:r>
          </a:p>
          <a:p>
            <a:pPr lvl="2"/>
            <a:r>
              <a:rPr lang="en-US" dirty="0"/>
              <a:t>Gradient boost tree ensemble; build trees in a series</a:t>
            </a:r>
          </a:p>
          <a:p>
            <a:pPr lvl="2"/>
            <a:r>
              <a:rPr lang="en-US" dirty="0"/>
              <a:t>Support target encoding for categorical variables [2]</a:t>
            </a:r>
          </a:p>
          <a:p>
            <a:pPr lvl="1"/>
            <a:r>
              <a:rPr lang="en-US" b="1" dirty="0"/>
              <a:t>Random forest</a:t>
            </a:r>
          </a:p>
          <a:p>
            <a:pPr lvl="2"/>
            <a:r>
              <a:rPr lang="en-US" dirty="0"/>
              <a:t>Bagging boost tree ensemble; build trees in parallel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76C35-9AF2-1244-A564-53081722B43E}"/>
              </a:ext>
            </a:extLst>
          </p:cNvPr>
          <p:cNvSpPr/>
          <p:nvPr/>
        </p:nvSpPr>
        <p:spPr>
          <a:xfrm>
            <a:off x="181232" y="6169709"/>
            <a:ext cx="10062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[1] https://</a:t>
            </a:r>
            <a:r>
              <a:rPr lang="en-US" i="1" dirty="0" err="1"/>
              <a:t>catboost.ai</a:t>
            </a:r>
            <a:r>
              <a:rPr lang="en-US" i="1" dirty="0"/>
              <a:t>/</a:t>
            </a:r>
          </a:p>
          <a:p>
            <a:r>
              <a:rPr lang="en-US" i="1" dirty="0"/>
              <a:t>[2] target encoding is the process of replacing a categorical value with the mean of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94557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B82B-8F4E-B34B-A9D6-7C14AA74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Model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908F-BCFF-C045-854E-9E9F6FBC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16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Confusion matrix</a:t>
            </a:r>
          </a:p>
          <a:p>
            <a:endParaRPr lang="en-US" dirty="0"/>
          </a:p>
          <a:p>
            <a:r>
              <a:rPr lang="en-US" dirty="0"/>
              <a:t>Precision = TP / (TP + FP)</a:t>
            </a:r>
          </a:p>
          <a:p>
            <a:r>
              <a:rPr lang="en-US" dirty="0"/>
              <a:t>Recall = TP / (TP + FN)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Average precision </a:t>
            </a:r>
            <a:r>
              <a:rPr lang="en-US" dirty="0"/>
              <a:t>= the area under the precision recall curve</a:t>
            </a:r>
          </a:p>
          <a:p>
            <a:pPr lvl="1"/>
            <a:r>
              <a:rPr lang="en-US" dirty="0"/>
              <a:t>Is the metric used for this work</a:t>
            </a:r>
          </a:p>
          <a:p>
            <a:pPr lvl="1"/>
            <a:endParaRPr lang="en-US" dirty="0"/>
          </a:p>
          <a:p>
            <a:r>
              <a:rPr lang="en-US" dirty="0"/>
              <a:t>Why not ROC AUC</a:t>
            </a:r>
          </a:p>
          <a:p>
            <a:pPr lvl="1"/>
            <a:r>
              <a:rPr lang="en-US" dirty="0"/>
              <a:t>ROC is not sensitive in the imbalanced data</a:t>
            </a:r>
          </a:p>
          <a:p>
            <a:pPr lvl="1"/>
            <a:r>
              <a:rPr lang="en-US" dirty="0"/>
              <a:t>False positive rate = FP / (FP + TN)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77032E-2C72-B040-8E79-68EF05E6F5CA}"/>
              </a:ext>
            </a:extLst>
          </p:cNvPr>
          <p:cNvGrpSpPr/>
          <p:nvPr/>
        </p:nvGrpSpPr>
        <p:grpSpPr>
          <a:xfrm>
            <a:off x="7084078" y="1465213"/>
            <a:ext cx="2779776" cy="2194560"/>
            <a:chOff x="5340096" y="499872"/>
            <a:chExt cx="2779776" cy="2194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A01362-C822-A646-9455-4142139AA301}"/>
                </a:ext>
              </a:extLst>
            </p:cNvPr>
            <p:cNvSpPr/>
            <p:nvPr/>
          </p:nvSpPr>
          <p:spPr>
            <a:xfrm>
              <a:off x="5340096" y="499872"/>
              <a:ext cx="1389888" cy="10972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TN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A36A54-11C3-A347-BD5E-A9D1B6009631}"/>
                </a:ext>
              </a:extLst>
            </p:cNvPr>
            <p:cNvSpPr/>
            <p:nvPr/>
          </p:nvSpPr>
          <p:spPr>
            <a:xfrm>
              <a:off x="6729984" y="499872"/>
              <a:ext cx="1389888" cy="10972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01A425-BE05-5F44-A7A1-42ACFC503068}"/>
                </a:ext>
              </a:extLst>
            </p:cNvPr>
            <p:cNvSpPr/>
            <p:nvPr/>
          </p:nvSpPr>
          <p:spPr>
            <a:xfrm>
              <a:off x="5340096" y="1597152"/>
              <a:ext cx="1389888" cy="10972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55A104-5945-B64A-9944-0272D8A72A65}"/>
                </a:ext>
              </a:extLst>
            </p:cNvPr>
            <p:cNvSpPr/>
            <p:nvPr/>
          </p:nvSpPr>
          <p:spPr>
            <a:xfrm>
              <a:off x="6729984" y="1597152"/>
              <a:ext cx="1389888" cy="10972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TP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8D8CCD-8CBC-314E-AADA-D11D3F4E3A98}"/>
              </a:ext>
            </a:extLst>
          </p:cNvPr>
          <p:cNvSpPr txBox="1"/>
          <p:nvPr/>
        </p:nvSpPr>
        <p:spPr>
          <a:xfrm>
            <a:off x="5852686" y="1690688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No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5ADFC-02CB-374B-8385-DC26BF50ED06}"/>
              </a:ext>
            </a:extLst>
          </p:cNvPr>
          <p:cNvSpPr txBox="1"/>
          <p:nvPr/>
        </p:nvSpPr>
        <p:spPr>
          <a:xfrm>
            <a:off x="5852686" y="2769200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12E9B-76B5-294D-BC7C-712C9AB7A92E}"/>
              </a:ext>
            </a:extLst>
          </p:cNvPr>
          <p:cNvSpPr txBox="1"/>
          <p:nvPr/>
        </p:nvSpPr>
        <p:spPr>
          <a:xfrm>
            <a:off x="7038358" y="927169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No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7D3DE-9CC8-7146-8096-3D3F62C2DB90}"/>
              </a:ext>
            </a:extLst>
          </p:cNvPr>
          <p:cNvSpPr txBox="1"/>
          <p:nvPr/>
        </p:nvSpPr>
        <p:spPr>
          <a:xfrm>
            <a:off x="8490083" y="924117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Yes</a:t>
            </a:r>
          </a:p>
        </p:txBody>
      </p:sp>
    </p:spTree>
    <p:extLst>
      <p:ext uri="{BB962C8B-B14F-4D97-AF65-F5344CB8AC3E}">
        <p14:creationId xmlns:p14="http://schemas.microsoft.com/office/powerpoint/2010/main" val="19503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19742C-BD58-2D47-A9EF-0B40C7E3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11" y="2580361"/>
            <a:ext cx="5238090" cy="3788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724E-6A95-3F46-9486-CE53C139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1" y="58352"/>
            <a:ext cx="10515600" cy="1325563"/>
          </a:xfrm>
        </p:spPr>
        <p:txBody>
          <a:bodyPr/>
          <a:lstStyle/>
          <a:p>
            <a:r>
              <a:rPr lang="en-US" dirty="0"/>
              <a:t>5.1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A7A7-2C0C-3C4D-93A6-D543584D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19" y="1574971"/>
            <a:ext cx="4603532" cy="4831046"/>
          </a:xfrm>
        </p:spPr>
        <p:txBody>
          <a:bodyPr>
            <a:normAutofit/>
          </a:bodyPr>
          <a:lstStyle/>
          <a:p>
            <a:r>
              <a:rPr lang="en-US" sz="1800" dirty="0"/>
              <a:t>Use </a:t>
            </a:r>
            <a:r>
              <a:rPr lang="en-US" sz="1800" b="1" dirty="0"/>
              <a:t>all data </a:t>
            </a:r>
            <a:r>
              <a:rPr lang="en-US" sz="1800" dirty="0"/>
              <a:t>and simple train test split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Train </a:t>
            </a:r>
          </a:p>
          <a:p>
            <a:pPr lvl="1"/>
            <a:r>
              <a:rPr lang="en-US" sz="1800" dirty="0" err="1"/>
              <a:t>Catboost</a:t>
            </a:r>
            <a:r>
              <a:rPr lang="en-US" sz="1800" dirty="0"/>
              <a:t> AUC = 0.264</a:t>
            </a:r>
          </a:p>
          <a:p>
            <a:pPr lvl="1"/>
            <a:r>
              <a:rPr lang="en-US" sz="1800" dirty="0"/>
              <a:t>Random Forest AUC = 0.955</a:t>
            </a:r>
          </a:p>
          <a:p>
            <a:r>
              <a:rPr lang="en-US" sz="1800" dirty="0"/>
              <a:t>Test</a:t>
            </a:r>
          </a:p>
          <a:p>
            <a:pPr lvl="1"/>
            <a:r>
              <a:rPr lang="en-US" sz="1800" dirty="0" err="1"/>
              <a:t>Catboost</a:t>
            </a:r>
            <a:r>
              <a:rPr lang="en-US" sz="1800" dirty="0"/>
              <a:t> AUC = 0.49</a:t>
            </a:r>
          </a:p>
          <a:p>
            <a:pPr lvl="1"/>
            <a:r>
              <a:rPr lang="en-US" sz="1800" dirty="0"/>
              <a:t>Random Forest AUC = 0.495</a:t>
            </a:r>
          </a:p>
          <a:p>
            <a:r>
              <a:rPr lang="en-US" sz="1800" dirty="0"/>
              <a:t>Takeaways:</a:t>
            </a:r>
          </a:p>
          <a:p>
            <a:pPr lvl="1"/>
            <a:r>
              <a:rPr lang="en-US" sz="1800" dirty="0"/>
              <a:t>Huge gap between train and test AUC </a:t>
            </a:r>
          </a:p>
          <a:p>
            <a:pPr lvl="1"/>
            <a:r>
              <a:rPr lang="en-US" sz="1800" dirty="0"/>
              <a:t>This is due to a significant shift at 2009 June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9047D6-4D62-5941-BFBF-BD5ABD933D11}"/>
              </a:ext>
            </a:extLst>
          </p:cNvPr>
          <p:cNvCxnSpPr>
            <a:cxnSpLocks/>
          </p:cNvCxnSpPr>
          <p:nvPr/>
        </p:nvCxnSpPr>
        <p:spPr>
          <a:xfrm flipH="1" flipV="1">
            <a:off x="9372600" y="4720659"/>
            <a:ext cx="577431" cy="384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D421C7-8756-F14A-8D2B-D3B8F6981367}"/>
              </a:ext>
            </a:extLst>
          </p:cNvPr>
          <p:cNvCxnSpPr>
            <a:cxnSpLocks/>
          </p:cNvCxnSpPr>
          <p:nvPr/>
        </p:nvCxnSpPr>
        <p:spPr>
          <a:xfrm flipH="1">
            <a:off x="9038942" y="2843349"/>
            <a:ext cx="528162" cy="13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E2A3B-EDDD-D541-AB4D-D5EBFC1E9317}"/>
              </a:ext>
            </a:extLst>
          </p:cNvPr>
          <p:cNvCxnSpPr>
            <a:cxnSpLocks/>
          </p:cNvCxnSpPr>
          <p:nvPr/>
        </p:nvCxnSpPr>
        <p:spPr>
          <a:xfrm flipH="1">
            <a:off x="8451956" y="4124041"/>
            <a:ext cx="768301" cy="214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290A9B-1AC8-7647-8FD5-95C65863EA1C}"/>
              </a:ext>
            </a:extLst>
          </p:cNvPr>
          <p:cNvSpPr/>
          <p:nvPr/>
        </p:nvSpPr>
        <p:spPr>
          <a:xfrm rot="16200000">
            <a:off x="5247120" y="4187839"/>
            <a:ext cx="103284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67B39-A3E1-1040-860B-BD6C5821AB0F}"/>
              </a:ext>
            </a:extLst>
          </p:cNvPr>
          <p:cNvSpPr/>
          <p:nvPr/>
        </p:nvSpPr>
        <p:spPr>
          <a:xfrm>
            <a:off x="7842685" y="6092413"/>
            <a:ext cx="7333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6DD1-F40D-DA4E-AC21-86B8E70E5718}"/>
              </a:ext>
            </a:extLst>
          </p:cNvPr>
          <p:cNvSpPr/>
          <p:nvPr/>
        </p:nvSpPr>
        <p:spPr>
          <a:xfrm>
            <a:off x="7081467" y="2429106"/>
            <a:ext cx="205389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Model Performance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E9FA0-623C-9C4D-82DC-AEA27627F2DD}"/>
              </a:ext>
            </a:extLst>
          </p:cNvPr>
          <p:cNvSpPr/>
          <p:nvPr/>
        </p:nvSpPr>
        <p:spPr>
          <a:xfrm>
            <a:off x="9567103" y="2658683"/>
            <a:ext cx="211577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Random Forest 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55C7F8-03FC-CA45-AE20-86D45103EBB0}"/>
              </a:ext>
            </a:extLst>
          </p:cNvPr>
          <p:cNvSpPr/>
          <p:nvPr/>
        </p:nvSpPr>
        <p:spPr>
          <a:xfrm>
            <a:off x="9244510" y="3804439"/>
            <a:ext cx="201112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Random Forest 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90B66-42E7-784B-8277-42DABDB7C8D1}"/>
              </a:ext>
            </a:extLst>
          </p:cNvPr>
          <p:cNvSpPr/>
          <p:nvPr/>
        </p:nvSpPr>
        <p:spPr>
          <a:xfrm>
            <a:off x="9950030" y="5465137"/>
            <a:ext cx="1534716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07A36C-F188-F44E-8000-DC114C7DD959}"/>
              </a:ext>
            </a:extLst>
          </p:cNvPr>
          <p:cNvSpPr/>
          <p:nvPr/>
        </p:nvSpPr>
        <p:spPr>
          <a:xfrm>
            <a:off x="9812822" y="5013982"/>
            <a:ext cx="1447319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Test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89B87-F477-B54F-9C32-CC049EB300F4}"/>
              </a:ext>
            </a:extLst>
          </p:cNvPr>
          <p:cNvSpPr/>
          <p:nvPr/>
        </p:nvSpPr>
        <p:spPr>
          <a:xfrm>
            <a:off x="4418056" y="1791062"/>
            <a:ext cx="2774218" cy="258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E40449-D652-E143-A354-A745E9446052}"/>
              </a:ext>
            </a:extLst>
          </p:cNvPr>
          <p:cNvSpPr/>
          <p:nvPr/>
        </p:nvSpPr>
        <p:spPr>
          <a:xfrm>
            <a:off x="7192274" y="1781761"/>
            <a:ext cx="1196356" cy="267666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006E9-83E6-994F-B379-416F083906F5}"/>
              </a:ext>
            </a:extLst>
          </p:cNvPr>
          <p:cNvCxnSpPr>
            <a:cxnSpLocks/>
          </p:cNvCxnSpPr>
          <p:nvPr/>
        </p:nvCxnSpPr>
        <p:spPr>
          <a:xfrm>
            <a:off x="4418056" y="1628211"/>
            <a:ext cx="39705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AA6DC8-8A1C-8945-9D3A-8F702FCF48EA}"/>
              </a:ext>
            </a:extLst>
          </p:cNvPr>
          <p:cNvSpPr txBox="1"/>
          <p:nvPr/>
        </p:nvSpPr>
        <p:spPr>
          <a:xfrm>
            <a:off x="4382285" y="1286091"/>
            <a:ext cx="157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2008 May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47A0AF-A715-5D46-B3A7-9417404E05AC}"/>
              </a:ext>
            </a:extLst>
          </p:cNvPr>
          <p:cNvSpPr txBox="1"/>
          <p:nvPr/>
        </p:nvSpPr>
        <p:spPr>
          <a:xfrm>
            <a:off x="7602100" y="1264789"/>
            <a:ext cx="157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 Nov</a:t>
            </a:r>
          </a:p>
        </p:txBody>
      </p:sp>
    </p:spTree>
    <p:extLst>
      <p:ext uri="{BB962C8B-B14F-4D97-AF65-F5344CB8AC3E}">
        <p14:creationId xmlns:p14="http://schemas.microsoft.com/office/powerpoint/2010/main" val="236105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B3D98E-F9B1-9243-A2DC-F6634FE7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126" y="2854743"/>
            <a:ext cx="5161572" cy="3843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724E-6A95-3F46-9486-CE53C139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A7A7-2C0C-3C4D-93A6-D543584D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99" y="1166464"/>
            <a:ext cx="4368282" cy="582250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Use </a:t>
            </a:r>
            <a:r>
              <a:rPr lang="en-US" sz="1800" b="1" dirty="0"/>
              <a:t>data only after 2009 June </a:t>
            </a:r>
            <a:r>
              <a:rPr lang="en-US" sz="1800" dirty="0"/>
              <a:t>and simple train test split. 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Train </a:t>
            </a:r>
          </a:p>
          <a:p>
            <a:pPr lvl="1"/>
            <a:r>
              <a:rPr lang="en-US" sz="1800" dirty="0" err="1"/>
              <a:t>Catboost</a:t>
            </a:r>
            <a:r>
              <a:rPr lang="en-US" sz="1800" dirty="0"/>
              <a:t> AUC = 0.734</a:t>
            </a:r>
          </a:p>
          <a:p>
            <a:pPr lvl="1"/>
            <a:r>
              <a:rPr lang="en-US" sz="1800" dirty="0"/>
              <a:t>Random Forest AUC = 1.0</a:t>
            </a:r>
          </a:p>
          <a:p>
            <a:r>
              <a:rPr lang="en-US" sz="1800" dirty="0"/>
              <a:t>Test</a:t>
            </a:r>
          </a:p>
          <a:p>
            <a:pPr lvl="1"/>
            <a:r>
              <a:rPr lang="en-US" sz="1800" dirty="0" err="1"/>
              <a:t>Catboost</a:t>
            </a:r>
            <a:r>
              <a:rPr lang="en-US" sz="1800" dirty="0"/>
              <a:t> AUC = 0.768</a:t>
            </a:r>
          </a:p>
          <a:p>
            <a:pPr lvl="1"/>
            <a:r>
              <a:rPr lang="en-US" sz="1800" dirty="0"/>
              <a:t>Random Forest AUC = 0.74</a:t>
            </a:r>
          </a:p>
          <a:p>
            <a:r>
              <a:rPr lang="en-US" sz="1800" dirty="0"/>
              <a:t>Takeaways:</a:t>
            </a:r>
          </a:p>
          <a:p>
            <a:pPr lvl="1"/>
            <a:r>
              <a:rPr lang="en-US" sz="1800" b="1" dirty="0" err="1"/>
              <a:t>Catboost</a:t>
            </a:r>
            <a:r>
              <a:rPr lang="en-US" sz="1800" dirty="0"/>
              <a:t> has a consistent and good performance from train and test.</a:t>
            </a:r>
          </a:p>
          <a:p>
            <a:pPr lvl="1"/>
            <a:r>
              <a:rPr lang="en-US" sz="1800" b="1" dirty="0"/>
              <a:t>Random Forest </a:t>
            </a:r>
            <a:r>
              <a:rPr lang="en-US" sz="1800" dirty="0"/>
              <a:t>has a lower test AUC and it overfits</a:t>
            </a:r>
          </a:p>
          <a:p>
            <a:r>
              <a:rPr lang="en-US" sz="1800" b="1" dirty="0"/>
              <a:t>Rolling train test is also tried, which shows</a:t>
            </a:r>
            <a:r>
              <a:rPr lang="en-US" sz="1800" dirty="0"/>
              <a:t> same conclusions</a:t>
            </a:r>
          </a:p>
          <a:p>
            <a:pPr lvl="1"/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E8EAA-95F6-CB49-8A2E-41E76526353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550331" y="4706624"/>
            <a:ext cx="356000" cy="71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01D1A-9FF2-794C-B18E-27303FEB1C34}"/>
              </a:ext>
            </a:extLst>
          </p:cNvPr>
          <p:cNvCxnSpPr>
            <a:cxnSpLocks/>
          </p:cNvCxnSpPr>
          <p:nvPr/>
        </p:nvCxnSpPr>
        <p:spPr>
          <a:xfrm flipH="1">
            <a:off x="9753403" y="5335925"/>
            <a:ext cx="792643" cy="97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3FDFC4-30FF-884B-B3A0-5130C0B59F5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9478110" y="2942092"/>
            <a:ext cx="449580" cy="21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508C4F-D086-384E-8ABD-1BD01C26DF70}"/>
              </a:ext>
            </a:extLst>
          </p:cNvPr>
          <p:cNvCxnSpPr>
            <a:cxnSpLocks/>
          </p:cNvCxnSpPr>
          <p:nvPr/>
        </p:nvCxnSpPr>
        <p:spPr>
          <a:xfrm flipH="1">
            <a:off x="7829938" y="3815862"/>
            <a:ext cx="781077" cy="523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B77F15-601A-1748-A2D2-D03DACB90956}"/>
              </a:ext>
            </a:extLst>
          </p:cNvPr>
          <p:cNvSpPr/>
          <p:nvPr/>
        </p:nvSpPr>
        <p:spPr>
          <a:xfrm>
            <a:off x="9927690" y="2757426"/>
            <a:ext cx="2115772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Random Forest Train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DEBE21-3232-B04A-BEA7-3D63E4136E5E}"/>
              </a:ext>
            </a:extLst>
          </p:cNvPr>
          <p:cNvSpPr/>
          <p:nvPr/>
        </p:nvSpPr>
        <p:spPr>
          <a:xfrm>
            <a:off x="8611015" y="3579305"/>
            <a:ext cx="201112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Random Forest 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EA2211-1214-8542-931E-513E725EC9B9}"/>
              </a:ext>
            </a:extLst>
          </p:cNvPr>
          <p:cNvSpPr/>
          <p:nvPr/>
        </p:nvSpPr>
        <p:spPr>
          <a:xfrm>
            <a:off x="9906331" y="4521958"/>
            <a:ext cx="1534716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Train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161069-19D1-5D48-AA66-40E2B214F399}"/>
              </a:ext>
            </a:extLst>
          </p:cNvPr>
          <p:cNvSpPr/>
          <p:nvPr/>
        </p:nvSpPr>
        <p:spPr>
          <a:xfrm>
            <a:off x="10596143" y="5151259"/>
            <a:ext cx="1447319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4014B-ECE5-4B4E-835F-0A8A99FF0646}"/>
              </a:ext>
            </a:extLst>
          </p:cNvPr>
          <p:cNvSpPr/>
          <p:nvPr/>
        </p:nvSpPr>
        <p:spPr>
          <a:xfrm>
            <a:off x="5055719" y="1902320"/>
            <a:ext cx="2774218" cy="258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B7FC3-D987-0243-B9AC-02DAEEE0703B}"/>
              </a:ext>
            </a:extLst>
          </p:cNvPr>
          <p:cNvSpPr/>
          <p:nvPr/>
        </p:nvSpPr>
        <p:spPr>
          <a:xfrm>
            <a:off x="7829937" y="1893019"/>
            <a:ext cx="1196356" cy="267666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32D0CB-97C4-6444-A445-E4924E1AF3C3}"/>
              </a:ext>
            </a:extLst>
          </p:cNvPr>
          <p:cNvCxnSpPr>
            <a:cxnSpLocks/>
          </p:cNvCxnSpPr>
          <p:nvPr/>
        </p:nvCxnSpPr>
        <p:spPr>
          <a:xfrm>
            <a:off x="5055719" y="1739469"/>
            <a:ext cx="39705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9BC8B1-EFA9-1E4F-B1D0-89901FDF66A0}"/>
              </a:ext>
            </a:extLst>
          </p:cNvPr>
          <p:cNvSpPr txBox="1"/>
          <p:nvPr/>
        </p:nvSpPr>
        <p:spPr>
          <a:xfrm>
            <a:off x="5019948" y="1397349"/>
            <a:ext cx="157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 June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610F9-A73A-2044-85E5-C2894A599C3F}"/>
              </a:ext>
            </a:extLst>
          </p:cNvPr>
          <p:cNvSpPr txBox="1"/>
          <p:nvPr/>
        </p:nvSpPr>
        <p:spPr>
          <a:xfrm>
            <a:off x="8239763" y="1376047"/>
            <a:ext cx="157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 Nov</a:t>
            </a:r>
          </a:p>
        </p:txBody>
      </p:sp>
    </p:spTree>
    <p:extLst>
      <p:ext uri="{BB962C8B-B14F-4D97-AF65-F5344CB8AC3E}">
        <p14:creationId xmlns:p14="http://schemas.microsoft.com/office/powerpoint/2010/main" val="50956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8785-4B1F-8E41-9903-D7DC8455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6B4E-1AA4-3245-8DCA-DDE1B6F3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EDA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5BB9-1637-1D46-B02A-EF148457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610" y="3285109"/>
            <a:ext cx="9070351" cy="3026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8F30F-9EF8-494C-8E21-F6937CBDE8FF}"/>
              </a:ext>
            </a:extLst>
          </p:cNvPr>
          <p:cNvSpPr txBox="1"/>
          <p:nvPr/>
        </p:nvSpPr>
        <p:spPr>
          <a:xfrm>
            <a:off x="5435029" y="2965506"/>
            <a:ext cx="50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features based on </a:t>
            </a:r>
            <a:r>
              <a:rPr lang="en-US" sz="2000" dirty="0" err="1"/>
              <a:t>catboost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070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BB16-08D3-6B49-9C62-46027344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A947-A3CA-424F-83E8-0877BE85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significant pattern shift after 2009 June</a:t>
            </a:r>
          </a:p>
          <a:p>
            <a:pPr lvl="1"/>
            <a:r>
              <a:rPr lang="en-US" dirty="0"/>
              <a:t>Total clients count decrease and yes rate increase after 2009 June</a:t>
            </a:r>
          </a:p>
          <a:p>
            <a:pPr lvl="1"/>
            <a:r>
              <a:rPr lang="en-US" dirty="0"/>
              <a:t>The social and economic factors may impact the yes rate</a:t>
            </a:r>
          </a:p>
          <a:p>
            <a:r>
              <a:rPr lang="en-US" dirty="0"/>
              <a:t>The campaign becomes more effective after 2009 June</a:t>
            </a:r>
          </a:p>
          <a:p>
            <a:pPr lvl="1"/>
            <a:r>
              <a:rPr lang="en-US" dirty="0"/>
              <a:t>Contacts number / client and call duration reduce after 2009 June</a:t>
            </a:r>
          </a:p>
          <a:p>
            <a:pPr lvl="1"/>
            <a:r>
              <a:rPr lang="en-US" dirty="0"/>
              <a:t>Older and younger are contacted more and their yes rate increase</a:t>
            </a:r>
          </a:p>
          <a:p>
            <a:pPr lvl="1"/>
            <a:r>
              <a:rPr lang="en-US" dirty="0"/>
              <a:t>More calls to previously contacted clients (more follow-ups)</a:t>
            </a:r>
          </a:p>
        </p:txBody>
      </p:sp>
    </p:spTree>
    <p:extLst>
      <p:ext uri="{BB962C8B-B14F-4D97-AF65-F5344CB8AC3E}">
        <p14:creationId xmlns:p14="http://schemas.microsoft.com/office/powerpoint/2010/main" val="307117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62B8-C269-3744-9BEA-4A06C299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AB4B-7B26-6447-AFA3-9506AB90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Actions to increase yes rate</a:t>
            </a:r>
          </a:p>
          <a:p>
            <a:pPr lvl="1"/>
            <a:r>
              <a:rPr lang="en-US" dirty="0"/>
              <a:t>Contact the clients by cell phone</a:t>
            </a:r>
          </a:p>
          <a:p>
            <a:pPr lvl="1"/>
            <a:r>
              <a:rPr lang="en-US" dirty="0"/>
              <a:t>Reach out to the younger and older groups</a:t>
            </a:r>
          </a:p>
          <a:p>
            <a:pPr lvl="1"/>
            <a:r>
              <a:rPr lang="en-US" dirty="0"/>
              <a:t>Reduce calls on Monday</a:t>
            </a:r>
          </a:p>
          <a:p>
            <a:pPr lvl="1"/>
            <a:r>
              <a:rPr lang="en-US" dirty="0"/>
              <a:t>Contact clients that were contacted in previous campaign</a:t>
            </a:r>
          </a:p>
          <a:p>
            <a:r>
              <a:rPr lang="en-US" dirty="0"/>
              <a:t>Model training</a:t>
            </a:r>
          </a:p>
          <a:p>
            <a:pPr lvl="1"/>
            <a:r>
              <a:rPr lang="en-US" dirty="0"/>
              <a:t>Use train test split in time</a:t>
            </a:r>
          </a:p>
          <a:p>
            <a:pPr lvl="1"/>
            <a:r>
              <a:rPr lang="en-US" dirty="0"/>
              <a:t>train on more recent signal to get a more relevant model</a:t>
            </a:r>
          </a:p>
          <a:p>
            <a:pPr lvl="1"/>
            <a:r>
              <a:rPr lang="en-US" dirty="0"/>
              <a:t>The retrain frequency needs further investigation (as a hyperparameter)</a:t>
            </a:r>
          </a:p>
          <a:p>
            <a:r>
              <a:rPr lang="en-US" dirty="0"/>
              <a:t>The </a:t>
            </a:r>
            <a:r>
              <a:rPr lang="en-US" dirty="0" err="1"/>
              <a:t>catboost</a:t>
            </a:r>
            <a:r>
              <a:rPr lang="en-US" dirty="0"/>
              <a:t> model is the selected model</a:t>
            </a:r>
          </a:p>
          <a:p>
            <a:pPr lvl="1"/>
            <a:r>
              <a:rPr lang="en-US" dirty="0"/>
              <a:t>It shows consistent train and test performance</a:t>
            </a:r>
          </a:p>
          <a:p>
            <a:pPr lvl="1"/>
            <a:r>
              <a:rPr lang="en-US" dirty="0"/>
              <a:t>Average precision =0.77</a:t>
            </a:r>
          </a:p>
          <a:p>
            <a:pPr lvl="1"/>
            <a:r>
              <a:rPr lang="en-US" dirty="0"/>
              <a:t> 	precision = 58% , recall = 92%, given cutoff =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9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4B8-DE5F-6740-B863-4B86DABA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46C8-54A2-F343-A4BA-25BA83A6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9611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8EB-CCBF-4046-80D2-EDC88ED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63BC-A60B-1E42-8202-3678C49D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Problem statement</a:t>
            </a:r>
          </a:p>
          <a:p>
            <a:pPr lvl="1"/>
            <a:r>
              <a:rPr lang="en-US" dirty="0"/>
              <a:t>Direct marketing campaigns based on UCI data repo</a:t>
            </a:r>
          </a:p>
          <a:p>
            <a:pPr lvl="1"/>
            <a:r>
              <a:rPr lang="en-US" dirty="0"/>
              <a:t>Clients are contacted by phone. The outcome is whether they choose to subscribe the term deposit or not</a:t>
            </a:r>
          </a:p>
          <a:p>
            <a:pPr lvl="1"/>
            <a:r>
              <a:rPr lang="en-US" dirty="0"/>
              <a:t>Goal: predict if the client will subscribe the service (yes) or not (no)</a:t>
            </a:r>
          </a:p>
          <a:p>
            <a:r>
              <a:rPr lang="en-US" b="1" dirty="0"/>
              <a:t>Approach </a:t>
            </a:r>
          </a:p>
          <a:p>
            <a:pPr lvl="1"/>
            <a:r>
              <a:rPr lang="en-US" dirty="0"/>
              <a:t>EDA results</a:t>
            </a:r>
          </a:p>
          <a:p>
            <a:pPr lvl="2"/>
            <a:r>
              <a:rPr lang="en-US" dirty="0"/>
              <a:t>Indicates </a:t>
            </a:r>
            <a:r>
              <a:rPr lang="en-US" b="1" dirty="0"/>
              <a:t>a sharp shift </a:t>
            </a:r>
            <a:r>
              <a:rPr lang="en-US" dirty="0"/>
              <a:t>in 2009 June</a:t>
            </a:r>
          </a:p>
          <a:p>
            <a:pPr lvl="2"/>
            <a:r>
              <a:rPr lang="en-US" dirty="0"/>
              <a:t>Identify several factors that can </a:t>
            </a:r>
            <a:r>
              <a:rPr lang="en-US" b="1" dirty="0"/>
              <a:t>increase the rate of clients saying yes</a:t>
            </a:r>
          </a:p>
          <a:p>
            <a:pPr lvl="1"/>
            <a:r>
              <a:rPr lang="en-US" dirty="0"/>
              <a:t>Split the train and test </a:t>
            </a:r>
            <a:r>
              <a:rPr lang="en-US" b="1" dirty="0"/>
              <a:t>by time</a:t>
            </a:r>
          </a:p>
          <a:p>
            <a:pPr lvl="2"/>
            <a:r>
              <a:rPr lang="en-US" dirty="0"/>
              <a:t>Simple split and rolling train test in time</a:t>
            </a:r>
          </a:p>
          <a:p>
            <a:pPr lvl="1"/>
            <a:r>
              <a:rPr lang="en-US" b="1" dirty="0"/>
              <a:t>Average precision </a:t>
            </a:r>
            <a:r>
              <a:rPr lang="en-US" dirty="0"/>
              <a:t>as the evaluation metric</a:t>
            </a:r>
          </a:p>
          <a:p>
            <a:pPr lvl="1"/>
            <a:r>
              <a:rPr lang="en-US" dirty="0"/>
              <a:t>Build classification models </a:t>
            </a:r>
          </a:p>
          <a:p>
            <a:pPr lvl="2"/>
            <a:r>
              <a:rPr lang="en-US" dirty="0"/>
              <a:t>using tree ensemble models (</a:t>
            </a:r>
            <a:r>
              <a:rPr lang="en-US" dirty="0" err="1"/>
              <a:t>catboost</a:t>
            </a:r>
            <a:r>
              <a:rPr lang="en-US" dirty="0"/>
              <a:t>/ random forest)</a:t>
            </a:r>
          </a:p>
          <a:p>
            <a:pPr lvl="2"/>
            <a:r>
              <a:rPr lang="en-US" dirty="0"/>
              <a:t>The best model shows consistent performance with test average precision of 0.77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20106-128B-7A40-9159-E8A5B6583F29}"/>
              </a:ext>
            </a:extLst>
          </p:cNvPr>
          <p:cNvSpPr txBox="1"/>
          <p:nvPr/>
        </p:nvSpPr>
        <p:spPr>
          <a:xfrm>
            <a:off x="76200" y="6508750"/>
            <a:ext cx="74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with the score cutoff = 0.5</a:t>
            </a:r>
          </a:p>
        </p:txBody>
      </p:sp>
    </p:spTree>
    <p:extLst>
      <p:ext uri="{BB962C8B-B14F-4D97-AF65-F5344CB8AC3E}">
        <p14:creationId xmlns:p14="http://schemas.microsoft.com/office/powerpoint/2010/main" val="27923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72C5-CDD9-044F-A1B1-50FD544F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4CE0-8566-F747-A876-ECDBB935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</a:t>
            </a:r>
          </a:p>
          <a:p>
            <a:pPr lvl="1"/>
            <a:r>
              <a:rPr lang="en-US" dirty="0"/>
              <a:t>41188 rows</a:t>
            </a:r>
          </a:p>
          <a:p>
            <a:pPr lvl="1"/>
            <a:r>
              <a:rPr lang="en-US" dirty="0"/>
              <a:t>Time series data, from 2008 to 2010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Total 20 features (10 categorical features)</a:t>
            </a:r>
          </a:p>
          <a:p>
            <a:pPr lvl="2"/>
            <a:r>
              <a:rPr lang="en-US" dirty="0"/>
              <a:t>7 client features</a:t>
            </a:r>
          </a:p>
          <a:p>
            <a:pPr lvl="2"/>
            <a:r>
              <a:rPr lang="en-US" dirty="0"/>
              <a:t>8 campaign features</a:t>
            </a:r>
          </a:p>
          <a:p>
            <a:pPr lvl="2"/>
            <a:r>
              <a:rPr lang="en-US" dirty="0"/>
              <a:t>5 social and economic features</a:t>
            </a:r>
          </a:p>
          <a:p>
            <a:r>
              <a:rPr lang="en-US" dirty="0"/>
              <a:t>Target variable</a:t>
            </a:r>
          </a:p>
          <a:p>
            <a:pPr lvl="1"/>
            <a:r>
              <a:rPr lang="en-US" dirty="0"/>
              <a:t>Subscribe to the service or not</a:t>
            </a:r>
          </a:p>
          <a:p>
            <a:pPr lvl="1"/>
            <a:r>
              <a:rPr lang="en-US" dirty="0"/>
              <a:t>Binary value</a:t>
            </a:r>
          </a:p>
          <a:p>
            <a:pPr lvl="1"/>
            <a:r>
              <a:rPr lang="en-US" dirty="0"/>
              <a:t>Imbalanced data (11.2% of yes)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4D3F-2C1A-084D-9876-157A5220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EDA: Time Series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36CD-680C-304F-8F70-4E9A29F4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8" y="1253331"/>
            <a:ext cx="5831798" cy="4351338"/>
          </a:xfrm>
        </p:spPr>
        <p:txBody>
          <a:bodyPr>
            <a:noAutofit/>
          </a:bodyPr>
          <a:lstStyle/>
          <a:p>
            <a:endParaRPr lang="en-US" sz="1800" b="1" dirty="0"/>
          </a:p>
          <a:p>
            <a:r>
              <a:rPr lang="en-US" sz="1800" dirty="0"/>
              <a:t>Monthly client count = count of client contacted / month</a:t>
            </a:r>
          </a:p>
          <a:p>
            <a:r>
              <a:rPr lang="en-US" sz="1800" dirty="0"/>
              <a:t>Yes rate = count of yes / count of clients </a:t>
            </a:r>
          </a:p>
          <a:p>
            <a:endParaRPr lang="en-US" sz="1800" dirty="0"/>
          </a:p>
          <a:p>
            <a:r>
              <a:rPr lang="en-US" sz="1800" dirty="0"/>
              <a:t>Before 2009 June </a:t>
            </a:r>
          </a:p>
          <a:p>
            <a:pPr lvl="1"/>
            <a:r>
              <a:rPr lang="en-US" sz="1800" dirty="0"/>
              <a:t>75% of all data</a:t>
            </a:r>
          </a:p>
          <a:p>
            <a:pPr lvl="1"/>
            <a:r>
              <a:rPr lang="en-US" sz="1800" dirty="0"/>
              <a:t>Average monthly client contacted is </a:t>
            </a:r>
            <a:r>
              <a:rPr lang="en-US" sz="1800" b="1" dirty="0"/>
              <a:t>3.6k</a:t>
            </a:r>
          </a:p>
          <a:p>
            <a:pPr lvl="1"/>
            <a:r>
              <a:rPr lang="en-US" sz="1800" dirty="0"/>
              <a:t>Average yes rate is </a:t>
            </a:r>
            <a:r>
              <a:rPr lang="en-US" sz="1800" b="1" dirty="0"/>
              <a:t>16.8%</a:t>
            </a:r>
          </a:p>
          <a:p>
            <a:r>
              <a:rPr lang="en-US" sz="1800" dirty="0"/>
              <a:t>After 2009 June </a:t>
            </a:r>
          </a:p>
          <a:p>
            <a:pPr lvl="1"/>
            <a:r>
              <a:rPr lang="en-US" sz="1800" dirty="0"/>
              <a:t>25% of all data</a:t>
            </a:r>
          </a:p>
          <a:p>
            <a:pPr lvl="1"/>
            <a:r>
              <a:rPr lang="en-US" sz="1800" dirty="0"/>
              <a:t>Average monthly client contacted is </a:t>
            </a:r>
            <a:r>
              <a:rPr lang="en-US" sz="1800" b="1" dirty="0"/>
              <a:t>310</a:t>
            </a:r>
          </a:p>
          <a:p>
            <a:pPr lvl="1"/>
            <a:r>
              <a:rPr lang="en-US" sz="1800" dirty="0"/>
              <a:t>Average yes rate is </a:t>
            </a:r>
            <a:r>
              <a:rPr lang="en-US" sz="1800" b="1" dirty="0"/>
              <a:t>47%</a:t>
            </a:r>
          </a:p>
          <a:p>
            <a:pPr lvl="1"/>
            <a:endParaRPr lang="en-US" sz="1800" dirty="0"/>
          </a:p>
          <a:p>
            <a:r>
              <a:rPr lang="en-US" sz="1800" dirty="0"/>
              <a:t>Possible reasons for yes rate increase</a:t>
            </a:r>
          </a:p>
          <a:p>
            <a:pPr lvl="1"/>
            <a:r>
              <a:rPr lang="en-US" sz="1800" dirty="0"/>
              <a:t>Due to social factors (financial crisis), term deposit is safer than other investments like stock</a:t>
            </a:r>
          </a:p>
          <a:p>
            <a:pPr lvl="1"/>
            <a:r>
              <a:rPr lang="en-US" sz="1800" dirty="0"/>
              <a:t>Due to a better campaign strategy</a:t>
            </a:r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0685A-A09B-ED46-9139-7DF533AC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9" y="2893959"/>
            <a:ext cx="6542700" cy="3058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94A047-ECCF-C24E-A585-4EDCC5514641}"/>
              </a:ext>
            </a:extLst>
          </p:cNvPr>
          <p:cNvSpPr txBox="1"/>
          <p:nvPr/>
        </p:nvSpPr>
        <p:spPr>
          <a:xfrm>
            <a:off x="7862828" y="5952330"/>
            <a:ext cx="13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 June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134407-0709-A04C-A681-A353C7240445}"/>
              </a:ext>
            </a:extLst>
          </p:cNvPr>
          <p:cNvSpPr/>
          <p:nvPr/>
        </p:nvSpPr>
        <p:spPr>
          <a:xfrm>
            <a:off x="6096000" y="2524627"/>
            <a:ext cx="503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Monthly clients count vs monthly yes rate over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E7D20-75D7-1D4D-870C-3A6542A9351B}"/>
              </a:ext>
            </a:extLst>
          </p:cNvPr>
          <p:cNvSpPr/>
          <p:nvPr/>
        </p:nvSpPr>
        <p:spPr>
          <a:xfrm>
            <a:off x="6172200" y="3050931"/>
            <a:ext cx="2218166" cy="245534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D47BE-A616-014B-AB9A-C2EF364AAD75}"/>
              </a:ext>
            </a:extLst>
          </p:cNvPr>
          <p:cNvSpPr/>
          <p:nvPr/>
        </p:nvSpPr>
        <p:spPr>
          <a:xfrm>
            <a:off x="8390366" y="3050931"/>
            <a:ext cx="2860730" cy="245534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5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AAE6FC-2B6C-694E-B482-769BF8BE7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38" y="4259974"/>
            <a:ext cx="5387204" cy="2435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67A44-17A1-EE41-AC49-1D5DD884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EDA: Social and Economic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11D7-815B-B847-B49F-0402DA6F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88" y="1968500"/>
            <a:ext cx="4456938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Employment number</a:t>
            </a:r>
            <a:r>
              <a:rPr lang="en-US" sz="2000" dirty="0"/>
              <a:t>  negatively correlates with yes rate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Consumer price index </a:t>
            </a:r>
            <a:r>
              <a:rPr lang="en-US" sz="2000" dirty="0"/>
              <a:t>positively correlates with yes rate (after 2009 June)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C412A-2E38-3D48-9F06-3CBBFCF43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138" y="1569593"/>
            <a:ext cx="5628894" cy="24357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2EB41F-3C92-7342-98A6-4C9862305985}"/>
              </a:ext>
            </a:extLst>
          </p:cNvPr>
          <p:cNvSpPr/>
          <p:nvPr/>
        </p:nvSpPr>
        <p:spPr>
          <a:xfrm>
            <a:off x="8407190" y="1367617"/>
            <a:ext cx="9272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/>
              <a:t>Yes rate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93E1E-2029-D941-8B96-FC572FEEB467}"/>
              </a:ext>
            </a:extLst>
          </p:cNvPr>
          <p:cNvSpPr/>
          <p:nvPr/>
        </p:nvSpPr>
        <p:spPr>
          <a:xfrm>
            <a:off x="8387837" y="4035011"/>
            <a:ext cx="927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/>
              <a:t>Yes rate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4549BC-C789-A445-8F11-E508DF3B4090}"/>
              </a:ext>
            </a:extLst>
          </p:cNvPr>
          <p:cNvSpPr/>
          <p:nvPr/>
        </p:nvSpPr>
        <p:spPr>
          <a:xfrm>
            <a:off x="6095999" y="1667483"/>
            <a:ext cx="1872279" cy="200999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893210-1A3D-6D4F-91EC-62D135E0C005}"/>
              </a:ext>
            </a:extLst>
          </p:cNvPr>
          <p:cNvSpPr/>
          <p:nvPr/>
        </p:nvSpPr>
        <p:spPr>
          <a:xfrm>
            <a:off x="7988740" y="1664764"/>
            <a:ext cx="2089538" cy="20099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B9D16-9411-C744-BAEB-F1C2ED1F7AA6}"/>
              </a:ext>
            </a:extLst>
          </p:cNvPr>
          <p:cNvSpPr/>
          <p:nvPr/>
        </p:nvSpPr>
        <p:spPr>
          <a:xfrm>
            <a:off x="6075537" y="4349698"/>
            <a:ext cx="1872279" cy="200999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A233B2-C553-CE43-B189-2C12388878CD}"/>
              </a:ext>
            </a:extLst>
          </p:cNvPr>
          <p:cNvSpPr/>
          <p:nvPr/>
        </p:nvSpPr>
        <p:spPr>
          <a:xfrm>
            <a:off x="7968278" y="4346979"/>
            <a:ext cx="2089538" cy="20099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43D199-9567-B542-BC3C-B2525D87C49E}"/>
              </a:ext>
            </a:extLst>
          </p:cNvPr>
          <p:cNvSpPr/>
          <p:nvPr/>
        </p:nvSpPr>
        <p:spPr>
          <a:xfrm>
            <a:off x="8592022" y="5950506"/>
            <a:ext cx="23050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/>
              <a:t>Consumer price index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AAB395-E6E6-EB41-9B6D-0B07A360DBF2}"/>
              </a:ext>
            </a:extLst>
          </p:cNvPr>
          <p:cNvSpPr/>
          <p:nvPr/>
        </p:nvSpPr>
        <p:spPr>
          <a:xfrm>
            <a:off x="8337834" y="2745968"/>
            <a:ext cx="23131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/>
              <a:t>Employment number</a:t>
            </a:r>
            <a:r>
              <a:rPr lang="en-US" dirty="0"/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206526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F308-A799-8D4E-AF70-914B8368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EDA: Histograms of all clients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D03D71-2E9C-D24C-91D9-87487C561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08" y="3116494"/>
            <a:ext cx="2997119" cy="273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172F64-6F89-C647-B304-2C458B5C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346" y="3053343"/>
            <a:ext cx="2733682" cy="28102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209121-56E3-1E43-9EAD-4A46CBA11E5B}"/>
              </a:ext>
            </a:extLst>
          </p:cNvPr>
          <p:cNvSpPr/>
          <p:nvPr/>
        </p:nvSpPr>
        <p:spPr>
          <a:xfrm>
            <a:off x="2851709" y="5832523"/>
            <a:ext cx="276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Age of clients </a:t>
            </a:r>
          </a:p>
          <a:p>
            <a:pPr algn="ctr"/>
            <a:r>
              <a:rPr lang="en-US" dirty="0"/>
              <a:t>before and after 2009 June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0EE798-18C9-F543-952E-B225C1932727}"/>
              </a:ext>
            </a:extLst>
          </p:cNvPr>
          <p:cNvSpPr/>
          <p:nvPr/>
        </p:nvSpPr>
        <p:spPr>
          <a:xfrm>
            <a:off x="6535774" y="5853172"/>
            <a:ext cx="276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Number of contacts</a:t>
            </a:r>
          </a:p>
          <a:p>
            <a:pPr algn="ctr"/>
            <a:r>
              <a:rPr lang="en-US" dirty="0"/>
              <a:t>before and after 2009 June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23C888-A52B-7148-8AE8-F1C6B4DF8242}"/>
              </a:ext>
            </a:extLst>
          </p:cNvPr>
          <p:cNvSpPr txBox="1"/>
          <p:nvPr/>
        </p:nvSpPr>
        <p:spPr>
          <a:xfrm>
            <a:off x="368314" y="1122102"/>
            <a:ext cx="11307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Plot A: proportion of older and younger people contacted increase after 2009 June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Plot B: number of contacts per client decrease after 2009 June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23E21-EB53-454D-83AA-806524C5447C}"/>
              </a:ext>
            </a:extLst>
          </p:cNvPr>
          <p:cNvSpPr/>
          <p:nvPr/>
        </p:nvSpPr>
        <p:spPr>
          <a:xfrm>
            <a:off x="2730342" y="2914773"/>
            <a:ext cx="7409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Plot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9AE11F-0733-DE46-BD7E-438B013B4731}"/>
              </a:ext>
            </a:extLst>
          </p:cNvPr>
          <p:cNvSpPr/>
          <p:nvPr/>
        </p:nvSpPr>
        <p:spPr>
          <a:xfrm>
            <a:off x="6169328" y="2889043"/>
            <a:ext cx="7328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Plot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8E798B-B5FE-AB4B-A492-3E9001BE0E58}"/>
              </a:ext>
            </a:extLst>
          </p:cNvPr>
          <p:cNvSpPr/>
          <p:nvPr/>
        </p:nvSpPr>
        <p:spPr>
          <a:xfrm>
            <a:off x="5621057" y="3200400"/>
            <a:ext cx="272847" cy="2663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7BE4-9266-D943-AFD6-1AEE79D3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0" y="-98738"/>
            <a:ext cx="10515600" cy="1325563"/>
          </a:xfrm>
        </p:spPr>
        <p:txBody>
          <a:bodyPr/>
          <a:lstStyle/>
          <a:p>
            <a:r>
              <a:rPr lang="en-US" dirty="0"/>
              <a:t>3.3 EDA: Histograms of yes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C269-BFF4-B140-A1AF-F6537CBD0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812" y="914400"/>
            <a:ext cx="7409103" cy="202602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Plot A: In the yes clients, proportion of older and younger people increase after 2009 June</a:t>
            </a:r>
          </a:p>
          <a:p>
            <a:r>
              <a:rPr lang="en-US" sz="1800" dirty="0"/>
              <a:t>Plot B: in the yes clients, call duration decreases after 2009 June</a:t>
            </a:r>
          </a:p>
          <a:p>
            <a:r>
              <a:rPr lang="en-US" sz="1600" dirty="0"/>
              <a:t>Plot C:</a:t>
            </a:r>
          </a:p>
          <a:p>
            <a:pPr lvl="1"/>
            <a:r>
              <a:rPr lang="en-US" sz="1600" dirty="0" err="1"/>
              <a:t>Pdays</a:t>
            </a:r>
            <a:r>
              <a:rPr lang="en-US" sz="1600" dirty="0"/>
              <a:t> = number of  days after clients contacted by from previous campaign </a:t>
            </a:r>
          </a:p>
          <a:p>
            <a:pPr lvl="1"/>
            <a:r>
              <a:rPr lang="en-US" sz="1600" dirty="0"/>
              <a:t>In the yes clients, proportion of first time contact clients reduces , after 2009 June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FA4C6-8AFA-774A-9561-C4674B131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947" y="3194954"/>
            <a:ext cx="3086985" cy="3071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02298-BD64-504E-B45E-3DD935620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038" y="3379584"/>
            <a:ext cx="3119563" cy="3071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686277-5C11-9346-A94D-AEF569F79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646" y="3344624"/>
            <a:ext cx="2963195" cy="2730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B0F0BF-E762-934B-A490-3754419042BA}"/>
              </a:ext>
            </a:extLst>
          </p:cNvPr>
          <p:cNvSpPr/>
          <p:nvPr/>
        </p:nvSpPr>
        <p:spPr>
          <a:xfrm>
            <a:off x="1777797" y="6074674"/>
            <a:ext cx="276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Age of “yes” clients </a:t>
            </a:r>
          </a:p>
          <a:p>
            <a:pPr algn="ctr"/>
            <a:r>
              <a:rPr lang="en-US" dirty="0"/>
              <a:t>before and after 2009 June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B43B45-D9E2-084A-AE0A-287B3F85F10D}"/>
              </a:ext>
            </a:extLst>
          </p:cNvPr>
          <p:cNvSpPr/>
          <p:nvPr/>
        </p:nvSpPr>
        <p:spPr>
          <a:xfrm>
            <a:off x="5203515" y="6169709"/>
            <a:ext cx="28867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Call duration of “yes” clients </a:t>
            </a:r>
          </a:p>
          <a:p>
            <a:pPr algn="ctr"/>
            <a:r>
              <a:rPr lang="en-US" dirty="0"/>
              <a:t>before and after 2009 June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8AF2D-B7B1-B34A-AA6D-E8D77BB711C4}"/>
              </a:ext>
            </a:extLst>
          </p:cNvPr>
          <p:cNvSpPr/>
          <p:nvPr/>
        </p:nvSpPr>
        <p:spPr>
          <a:xfrm>
            <a:off x="8758309" y="6211669"/>
            <a:ext cx="2769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Pdays</a:t>
            </a:r>
            <a:r>
              <a:rPr lang="en-US" dirty="0"/>
              <a:t> of “yes” clients </a:t>
            </a:r>
          </a:p>
          <a:p>
            <a:pPr algn="ctr"/>
            <a:r>
              <a:rPr lang="en-US" dirty="0"/>
              <a:t>before and after 2009 June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82F7B-547B-3046-8524-1FBAEC2ECAFF}"/>
              </a:ext>
            </a:extLst>
          </p:cNvPr>
          <p:cNvSpPr/>
          <p:nvPr/>
        </p:nvSpPr>
        <p:spPr>
          <a:xfrm>
            <a:off x="1462646" y="3189681"/>
            <a:ext cx="7409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Plot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62CABA-8EB0-DD44-A8A6-96ED0488CEC7}"/>
              </a:ext>
            </a:extLst>
          </p:cNvPr>
          <p:cNvSpPr/>
          <p:nvPr/>
        </p:nvSpPr>
        <p:spPr>
          <a:xfrm>
            <a:off x="4858194" y="3189681"/>
            <a:ext cx="7328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Plot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8E1A96-95B3-1C49-94AC-9A59CEB5881F}"/>
              </a:ext>
            </a:extLst>
          </p:cNvPr>
          <p:cNvSpPr/>
          <p:nvPr/>
        </p:nvSpPr>
        <p:spPr>
          <a:xfrm>
            <a:off x="8488247" y="3244334"/>
            <a:ext cx="731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Plot 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6A5947-E2C6-8F46-AC12-9E9FA0CCD784}"/>
              </a:ext>
            </a:extLst>
          </p:cNvPr>
          <p:cNvCxnSpPr>
            <a:cxnSpLocks/>
          </p:cNvCxnSpPr>
          <p:nvPr/>
        </p:nvCxnSpPr>
        <p:spPr>
          <a:xfrm flipH="1" flipV="1">
            <a:off x="10996023" y="2687327"/>
            <a:ext cx="208308" cy="1144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AC3EDC-1116-CC42-A6F5-A0B5CFE73757}"/>
              </a:ext>
            </a:extLst>
          </p:cNvPr>
          <p:cNvSpPr txBox="1"/>
          <p:nvPr/>
        </p:nvSpPr>
        <p:spPr>
          <a:xfrm>
            <a:off x="9656801" y="2018033"/>
            <a:ext cx="288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“999” means not being contacted ever before</a:t>
            </a:r>
          </a:p>
        </p:txBody>
      </p:sp>
    </p:spTree>
    <p:extLst>
      <p:ext uri="{BB962C8B-B14F-4D97-AF65-F5344CB8AC3E}">
        <p14:creationId xmlns:p14="http://schemas.microsoft.com/office/powerpoint/2010/main" val="325440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D8BE-9492-BC40-B7AA-BFD7EE1B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EDA: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B119-0A97-6A4D-AE52-86AF6459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41" y="1644862"/>
            <a:ext cx="7832951" cy="1089873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Plot A: cellular contact is the more effective than telephone</a:t>
            </a:r>
          </a:p>
          <a:p>
            <a:r>
              <a:rPr lang="en-US" sz="2200" dirty="0"/>
              <a:t>Plot B: student and retired people have a higher yes rate</a:t>
            </a:r>
          </a:p>
          <a:p>
            <a:r>
              <a:rPr lang="en-US" sz="2200" dirty="0"/>
              <a:t>Plot C: Monday has a lower yes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83692-806C-8648-9AA7-F01900CB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386" y="3625592"/>
            <a:ext cx="4501895" cy="3223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C06FD-F61C-6043-9F68-A60C5F5AC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77" y="3625592"/>
            <a:ext cx="4255008" cy="3111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063E18-0204-9D41-971F-6B878FFB7FA7}"/>
              </a:ext>
            </a:extLst>
          </p:cNvPr>
          <p:cNvSpPr txBox="1"/>
          <p:nvPr/>
        </p:nvSpPr>
        <p:spPr>
          <a:xfrm>
            <a:off x="6790810" y="3525615"/>
            <a:ext cx="9414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19D3C-7739-BC40-AD98-E98678990793}"/>
              </a:ext>
            </a:extLst>
          </p:cNvPr>
          <p:cNvSpPr txBox="1"/>
          <p:nvPr/>
        </p:nvSpPr>
        <p:spPr>
          <a:xfrm>
            <a:off x="6018976" y="4164301"/>
            <a:ext cx="8532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retired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FCD219-B84E-5A4E-A82F-D6ABDC363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50" y="3756627"/>
            <a:ext cx="3957185" cy="26094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AE149CE-2173-7D43-99D5-8C7DDAA96703}"/>
              </a:ext>
            </a:extLst>
          </p:cNvPr>
          <p:cNvSpPr/>
          <p:nvPr/>
        </p:nvSpPr>
        <p:spPr>
          <a:xfrm>
            <a:off x="11061377" y="4090710"/>
            <a:ext cx="9450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monday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AC1F1-AE7A-B64D-B41A-C312F57283AE}"/>
              </a:ext>
            </a:extLst>
          </p:cNvPr>
          <p:cNvSpPr/>
          <p:nvPr/>
        </p:nvSpPr>
        <p:spPr>
          <a:xfrm>
            <a:off x="1367645" y="3571961"/>
            <a:ext cx="869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cellular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E5CE87-8E18-E743-8322-E26C33A77CE3}"/>
              </a:ext>
            </a:extLst>
          </p:cNvPr>
          <p:cNvSpPr/>
          <p:nvPr/>
        </p:nvSpPr>
        <p:spPr>
          <a:xfrm>
            <a:off x="2809205" y="4336922"/>
            <a:ext cx="11455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telephone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3DCA26-83DA-DD4E-BD86-FACB48F85043}"/>
              </a:ext>
            </a:extLst>
          </p:cNvPr>
          <p:cNvSpPr/>
          <p:nvPr/>
        </p:nvSpPr>
        <p:spPr>
          <a:xfrm>
            <a:off x="519741" y="3476480"/>
            <a:ext cx="7409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Plot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4AEA3-9B9C-EF43-A116-DF71F2AB8C00}"/>
              </a:ext>
            </a:extLst>
          </p:cNvPr>
          <p:cNvSpPr/>
          <p:nvPr/>
        </p:nvSpPr>
        <p:spPr>
          <a:xfrm>
            <a:off x="4634308" y="3513564"/>
            <a:ext cx="7328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Plot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6D328-7072-8F48-A4C3-2CB1B6A127D7}"/>
              </a:ext>
            </a:extLst>
          </p:cNvPr>
          <p:cNvSpPr/>
          <p:nvPr/>
        </p:nvSpPr>
        <p:spPr>
          <a:xfrm>
            <a:off x="8398068" y="3536691"/>
            <a:ext cx="731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Plot C</a:t>
            </a:r>
          </a:p>
        </p:txBody>
      </p:sp>
    </p:spTree>
    <p:extLst>
      <p:ext uri="{BB962C8B-B14F-4D97-AF65-F5344CB8AC3E}">
        <p14:creationId xmlns:p14="http://schemas.microsoft.com/office/powerpoint/2010/main" val="243546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EF3-EE85-654D-9060-4CF5C72A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Train Test Split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88F0-946A-AE4F-8A33-30A7C175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532615"/>
            <a:ext cx="10515600" cy="4351338"/>
          </a:xfrm>
        </p:spPr>
        <p:txBody>
          <a:bodyPr/>
          <a:lstStyle/>
          <a:p>
            <a:r>
              <a:rPr lang="en-US" dirty="0"/>
              <a:t>Simple train test in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Rolling train test in time</a:t>
            </a:r>
          </a:p>
          <a:p>
            <a:pPr lvl="1"/>
            <a:r>
              <a:rPr lang="en-US" dirty="0"/>
              <a:t>cross-validation</a:t>
            </a:r>
          </a:p>
          <a:p>
            <a:pPr lvl="1"/>
            <a:r>
              <a:rPr lang="en-US" dirty="0"/>
              <a:t>Simulate real-world retraining of 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E00B6-2804-D547-A421-F92C35334A07}"/>
              </a:ext>
            </a:extLst>
          </p:cNvPr>
          <p:cNvSpPr/>
          <p:nvPr/>
        </p:nvSpPr>
        <p:spPr>
          <a:xfrm>
            <a:off x="5653455" y="2582279"/>
            <a:ext cx="360817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AA6F6-1402-2743-B222-D2C43D9A5FF0}"/>
              </a:ext>
            </a:extLst>
          </p:cNvPr>
          <p:cNvSpPr/>
          <p:nvPr/>
        </p:nvSpPr>
        <p:spPr>
          <a:xfrm>
            <a:off x="9261629" y="2582279"/>
            <a:ext cx="1210962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814C1-F1E2-B542-822B-7F6DB6BBDD4B}"/>
              </a:ext>
            </a:extLst>
          </p:cNvPr>
          <p:cNvCxnSpPr/>
          <p:nvPr/>
        </p:nvCxnSpPr>
        <p:spPr>
          <a:xfrm>
            <a:off x="5653455" y="2396927"/>
            <a:ext cx="4819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D8C817-3AE2-9748-A4D0-DFA5F1ED8406}"/>
              </a:ext>
            </a:extLst>
          </p:cNvPr>
          <p:cNvSpPr txBox="1"/>
          <p:nvPr/>
        </p:nvSpPr>
        <p:spPr>
          <a:xfrm>
            <a:off x="7111552" y="2026910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667711-0811-A640-AFD2-25645DAD865E}"/>
              </a:ext>
            </a:extLst>
          </p:cNvPr>
          <p:cNvSpPr/>
          <p:nvPr/>
        </p:nvSpPr>
        <p:spPr>
          <a:xfrm>
            <a:off x="5653456" y="4826651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A5135-0F0C-694E-A965-0AA68BD3D6CE}"/>
              </a:ext>
            </a:extLst>
          </p:cNvPr>
          <p:cNvSpPr/>
          <p:nvPr/>
        </p:nvSpPr>
        <p:spPr>
          <a:xfrm>
            <a:off x="7922980" y="4826651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D3C57C-B172-C14A-99C3-39CD355530C6}"/>
              </a:ext>
            </a:extLst>
          </p:cNvPr>
          <p:cNvCxnSpPr/>
          <p:nvPr/>
        </p:nvCxnSpPr>
        <p:spPr>
          <a:xfrm>
            <a:off x="5653455" y="4641299"/>
            <a:ext cx="4819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6D18BE-16B8-2E48-B46F-478776DDCCA3}"/>
              </a:ext>
            </a:extLst>
          </p:cNvPr>
          <p:cNvSpPr txBox="1"/>
          <p:nvPr/>
        </p:nvSpPr>
        <p:spPr>
          <a:xfrm>
            <a:off x="8149520" y="4271282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F798C-3A25-5244-BC91-CA2A93AD8A39}"/>
              </a:ext>
            </a:extLst>
          </p:cNvPr>
          <p:cNvSpPr/>
          <p:nvPr/>
        </p:nvSpPr>
        <p:spPr>
          <a:xfrm>
            <a:off x="6429872" y="5394010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6BD9E3-6DCD-B047-88DB-FF5655A97C02}"/>
              </a:ext>
            </a:extLst>
          </p:cNvPr>
          <p:cNvSpPr/>
          <p:nvPr/>
        </p:nvSpPr>
        <p:spPr>
          <a:xfrm>
            <a:off x="8699396" y="5394010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F4415-9AC8-2A46-BD02-CE9B196E5DB2}"/>
              </a:ext>
            </a:extLst>
          </p:cNvPr>
          <p:cNvSpPr/>
          <p:nvPr/>
        </p:nvSpPr>
        <p:spPr>
          <a:xfrm>
            <a:off x="7233061" y="5925350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8359F-FAE8-F844-8555-C74C4ECDEF49}"/>
              </a:ext>
            </a:extLst>
          </p:cNvPr>
          <p:cNvSpPr/>
          <p:nvPr/>
        </p:nvSpPr>
        <p:spPr>
          <a:xfrm>
            <a:off x="9502585" y="5925350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238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1086</Words>
  <Application>Microsoft Macintosh PowerPoint</Application>
  <PresentationFormat>Widescreen</PresentationFormat>
  <Paragraphs>238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UCI data case study</vt:lpstr>
      <vt:lpstr>1 Introduction</vt:lpstr>
      <vt:lpstr>2 Dataset Overview</vt:lpstr>
      <vt:lpstr>3.1 EDA: Time Series Patterns</vt:lpstr>
      <vt:lpstr>3.2 EDA: Social and Economic impacts</vt:lpstr>
      <vt:lpstr>3.3 EDA: Histograms of all clients</vt:lpstr>
      <vt:lpstr>3.3 EDA: Histograms of yes clients</vt:lpstr>
      <vt:lpstr>3.4 EDA: Categorical Features</vt:lpstr>
      <vt:lpstr>4.1 Train Test Split </vt:lpstr>
      <vt:lpstr>4.2 Modeling</vt:lpstr>
      <vt:lpstr>4.3 Model Metric</vt:lpstr>
      <vt:lpstr>5.1 Model Performance</vt:lpstr>
      <vt:lpstr>5.2 Model Performance</vt:lpstr>
      <vt:lpstr>5.3 Feature Importance</vt:lpstr>
      <vt:lpstr>5.4 Takeaways</vt:lpstr>
      <vt:lpstr>5.5 Action Plan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 data case study</dc:title>
  <dc:creator>Han Jiang</dc:creator>
  <cp:lastModifiedBy>Han Jiang</cp:lastModifiedBy>
  <cp:revision>38</cp:revision>
  <dcterms:created xsi:type="dcterms:W3CDTF">2021-08-08T23:53:57Z</dcterms:created>
  <dcterms:modified xsi:type="dcterms:W3CDTF">2021-08-12T03:13:27Z</dcterms:modified>
</cp:coreProperties>
</file>