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60" r:id="rId3"/>
    <p:sldId id="319" r:id="rId5"/>
    <p:sldId id="395" r:id="rId6"/>
    <p:sldId id="380" r:id="rId7"/>
    <p:sldId id="396" r:id="rId8"/>
    <p:sldId id="397" r:id="rId9"/>
    <p:sldId id="398" r:id="rId10"/>
    <p:sldId id="401" r:id="rId11"/>
    <p:sldId id="399" r:id="rId12"/>
    <p:sldId id="400" r:id="rId13"/>
    <p:sldId id="402" r:id="rId14"/>
    <p:sldId id="410" r:id="rId15"/>
    <p:sldId id="411" r:id="rId16"/>
    <p:sldId id="412" r:id="rId17"/>
    <p:sldId id="403" r:id="rId18"/>
    <p:sldId id="404" r:id="rId19"/>
    <p:sldId id="405" r:id="rId20"/>
    <p:sldId id="407" r:id="rId21"/>
    <p:sldId id="408" r:id="rId22"/>
    <p:sldId id="40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33CC33"/>
    <a:srgbClr val="FFAA73"/>
    <a:srgbClr val="EA6896"/>
    <a:srgbClr val="CDCAF2"/>
    <a:srgbClr val="003366"/>
    <a:srgbClr val="6EA92D"/>
    <a:srgbClr val="3AA068"/>
    <a:srgbClr val="EB6996"/>
    <a:srgbClr val="9FC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3817" autoAdjust="0"/>
  </p:normalViewPr>
  <p:slideViewPr>
    <p:cSldViewPr snapToGrid="0" snapToObjects="1">
      <p:cViewPr varScale="1">
        <p:scale>
          <a:sx n="116" d="100"/>
          <a:sy n="116" d="100"/>
        </p:scale>
        <p:origin x="54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0EB8C-240E-4109-A3A8-472621638A5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93952-89CA-4A64-97F7-CF72167F474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657DA-0CE5-41DE-BFAC-95D0347ED0D1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46028-A74D-41EE-B9F8-C582C06C03B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46028-A74D-41EE-B9F8-C582C06C03B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3" Type="http://schemas.openxmlformats.org/officeDocument/2006/relationships/hyperlink" Target="http://www.google.com.sg/url?sa=i&amp;rct=j&amp;q=&amp;esrc=s&amp;frm=1&amp;source=images&amp;cd=&amp;cad=rja&amp;docid=vBzMjO0eMg-ugM&amp;tbnid=4LmUsy-of3Ml0M:&amp;ved=0CAUQjRw&amp;url=http://www.freelogovectors.net/rolls-royce-motors-logo-eps-pdf/&amp;ei=yuVcUd6MN8bRrQevoYCYCQ&amp;bvm=bv.44770516,d.bmk&amp;psig=AFQjCNGGTSr9deSnOcMTORQJheooD4MLYw&amp;ust=1365129019864925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altLang="zh-CN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/>
              <a:t>Click to edit Master subtitle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915761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-1" y="381001"/>
            <a:ext cx="9144001" cy="1435433"/>
            <a:chOff x="-1" y="380999"/>
            <a:chExt cx="9144001" cy="1435433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380999"/>
              <a:ext cx="9144000" cy="1232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5" name="Picture 14"/>
            <p:cNvPicPr/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81000"/>
              <a:ext cx="3258409" cy="1232067"/>
            </a:xfrm>
            <a:prstGeom prst="rect">
              <a:avLst/>
            </a:prstGeom>
          </p:spPr>
        </p:pic>
        <p:pic>
          <p:nvPicPr>
            <p:cNvPr id="16" name="irc_mi" descr="https://encrypted-tbn0.gstatic.com/images?q=tbn:ANd9GcRXggVNAlxLXnzZ79V2TvbRnukGp-nVdbNEPw43NJEqGIMWiWQsJw">
              <a:hlinkClick r:id="rId3"/>
            </p:cNvPr>
            <p:cNvPicPr/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00600" y="381000"/>
              <a:ext cx="4133850" cy="110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Rectangle 16"/>
            <p:cNvSpPr/>
            <p:nvPr userDrawn="1"/>
          </p:nvSpPr>
          <p:spPr>
            <a:xfrm>
              <a:off x="3487009" y="997033"/>
              <a:ext cx="1313591" cy="298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0"/>
            </a:p>
          </p:txBody>
        </p:sp>
        <p:cxnSp>
          <p:nvCxnSpPr>
            <p:cNvPr id="18" name="Straight Connector 17"/>
            <p:cNvCxnSpPr/>
            <p:nvPr userDrawn="1"/>
          </p:nvCxnSpPr>
          <p:spPr>
            <a:xfrm flipH="1">
              <a:off x="3499183" y="1816432"/>
              <a:ext cx="5644817" cy="0"/>
            </a:xfrm>
            <a:prstGeom prst="line">
              <a:avLst/>
            </a:prstGeom>
            <a:ln w="381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95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1" y="1774707"/>
              <a:ext cx="5644817" cy="0"/>
            </a:xfrm>
            <a:prstGeom prst="line">
              <a:avLst/>
            </a:prstGeom>
            <a:ln w="38100">
              <a:gradFill>
                <a:gsLst>
                  <a:gs pos="0">
                    <a:srgbClr val="E60000"/>
                  </a:gs>
                  <a:gs pos="50000">
                    <a:srgbClr val="E60000"/>
                  </a:gs>
                  <a:gs pos="95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84746" y="6313569"/>
            <a:ext cx="1590675" cy="5444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altLang="zh-CN"/>
              <a:t>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764"/>
            <a:ext cx="8229600" cy="59226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1" y="6313569"/>
            <a:ext cx="1590675" cy="5444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786526" y="2625167"/>
            <a:ext cx="5859599" cy="368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 altLang="zh-CN" dirty="0"/>
              <a:t>Click to edit Master title style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4746" y="6313569"/>
            <a:ext cx="1590675" cy="54443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/>
              <a:t>Edit Master text styles</a:t>
            </a:r>
            <a:endParaRPr kumimoji="0" lang="en-US" altLang="zh-CN"/>
          </a:p>
          <a:p>
            <a:pPr lvl="1" eaLnBrk="1" latinLnBrk="0" hangingPunct="1"/>
            <a:r>
              <a:rPr kumimoji="0" lang="en-US" altLang="zh-CN"/>
              <a:t>Second level</a:t>
            </a:r>
            <a:endParaRPr kumimoji="0" lang="en-US" altLang="zh-CN"/>
          </a:p>
          <a:p>
            <a:pPr lvl="2" eaLnBrk="1" latinLnBrk="0" hangingPunct="1"/>
            <a:r>
              <a:rPr kumimoji="0" lang="en-US" altLang="zh-CN"/>
              <a:t>Third level</a:t>
            </a:r>
            <a:endParaRPr kumimoji="0" lang="en-US" altLang="zh-CN"/>
          </a:p>
          <a:p>
            <a:pPr lvl="3" eaLnBrk="1" latinLnBrk="0" hangingPunct="1"/>
            <a:r>
              <a:rPr kumimoji="0" lang="en-US" altLang="zh-CN"/>
              <a:t>Fourth level</a:t>
            </a:r>
            <a:endParaRPr kumimoji="0" lang="en-US" altLang="zh-CN"/>
          </a:p>
          <a:p>
            <a:pPr lvl="4" eaLnBrk="1" latinLnBrk="0" hangingPunct="1"/>
            <a:r>
              <a:rPr kumimoji="0" lang="en-US" altLang="zh-CN"/>
              <a:t>Fifth level</a:t>
            </a:r>
            <a:endParaRPr kumimoji="0"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27000">
                  <a:schemeClr val="accent1">
                    <a:tint val="44500"/>
                    <a:satMod val="160000"/>
                  </a:schemeClr>
                </a:gs>
                <a:gs pos="63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499185" y="6260907"/>
            <a:ext cx="5644817" cy="0"/>
          </a:xfrm>
          <a:prstGeom prst="line">
            <a:avLst/>
          </a:prstGeom>
          <a:ln w="28575">
            <a:gradFill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>
                    <a:lumMod val="75000"/>
                  </a:schemeClr>
                </a:gs>
                <a:gs pos="95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" y="6229815"/>
            <a:ext cx="5644817" cy="0"/>
          </a:xfrm>
          <a:prstGeom prst="line">
            <a:avLst/>
          </a:prstGeom>
          <a:ln w="28575">
            <a:gradFill>
              <a:gsLst>
                <a:gs pos="0">
                  <a:srgbClr val="E60000"/>
                </a:gs>
                <a:gs pos="50000">
                  <a:srgbClr val="E60000"/>
                </a:gs>
                <a:gs pos="95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hyperlink" Target="https://www.eclipse.org/downloads/packages/release/2021-06/r" TargetMode="External"/><Relationship Id="rId1" Type="http://schemas.openxmlformats.org/officeDocument/2006/relationships/hyperlink" Target="https://www.eclipse.org/downloads/packages/release/2021-06/r/eclipse-ide-java-developer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71973" y="1208315"/>
            <a:ext cx="8627531" cy="418011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Build Intelligent Agents for </a:t>
            </a:r>
            <a:r>
              <a:rPr lang="en-US" altLang="zh-CN" sz="4000" dirty="0" err="1">
                <a:solidFill>
                  <a:schemeClr val="tx1"/>
                </a:solidFill>
              </a:rPr>
              <a:t>Tileworld</a:t>
            </a:r>
            <a:r>
              <a:rPr lang="en-US" altLang="zh-CN" sz="4000" dirty="0">
                <a:solidFill>
                  <a:schemeClr val="tx1"/>
                </a:solidFill>
              </a:rPr>
              <a:t> Environment</a:t>
            </a:r>
            <a:br>
              <a:rPr lang="en-US" altLang="zh-CN" sz="2800" dirty="0">
                <a:solidFill>
                  <a:schemeClr val="tx1"/>
                </a:solidFill>
              </a:rPr>
            </a:b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Jing Sun (jing004@e.ntu.edu.sg)</a:t>
            </a:r>
            <a:br>
              <a:rPr lang="en-US" altLang="zh-CN" sz="2800" dirty="0">
                <a:solidFill>
                  <a:schemeClr val="tx1"/>
                </a:solidFill>
              </a:rPr>
            </a:b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AI6125: Multi-agent System</a:t>
            </a:r>
            <a:br>
              <a:rPr lang="en-US" altLang="zh-CN" sz="2800" dirty="0">
                <a:solidFill>
                  <a:schemeClr val="tx1"/>
                </a:solidFill>
              </a:rPr>
            </a:br>
            <a:br>
              <a:rPr lang="en-US" altLang="zh-CN" sz="2800" dirty="0">
                <a:solidFill>
                  <a:schemeClr val="tx1"/>
                </a:solidFill>
              </a:rPr>
            </a:b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3" name="Shape 91"/>
          <p:cNvSpPr txBox="1"/>
          <p:nvPr/>
        </p:nvSpPr>
        <p:spPr>
          <a:xfrm>
            <a:off x="4618199" y="6429677"/>
            <a:ext cx="810451" cy="427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GB"/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52"/>
    </mc:Choice>
    <mc:Fallback>
      <p:transition spd="slow" advTm="76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457200" y="760025"/>
            <a:ext cx="5238610" cy="434680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9264"/>
            <a:ext cx="8229600" cy="592261"/>
          </a:xfrm>
        </p:spPr>
        <p:txBody>
          <a:bodyPr/>
          <a:lstStyle/>
          <a:p>
            <a:r>
              <a:rPr lang="en-US" dirty="0"/>
              <a:t>Competition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/>
              <p:cNvSpPr txBox="1"/>
              <p:nvPr/>
            </p:nvSpPr>
            <p:spPr>
              <a:xfrm>
                <a:off x="457199" y="5155717"/>
                <a:ext cx="8327037" cy="115824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 panose="05040102010807070707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 panose="05000000000000000000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 panose="05040102010807070707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 panose="05040102010807070707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 panose="05040102010807070707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 panose="05040102010807070707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Each experiment runs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5000</m:t>
                    </m:r>
                  </m:oMath>
                </a14:m>
                <a:r>
                  <a:rPr lang="en-US" sz="1800" dirty="0"/>
                  <a:t> steps </a:t>
                </a:r>
                <a:endParaRPr lang="en-US" sz="1800" dirty="0"/>
              </a:p>
              <a:p>
                <a:r>
                  <a:rPr lang="en-US" sz="1800" dirty="0"/>
                  <a:t>Each agent has 500 fuel at the beginning </a:t>
                </a:r>
                <a:endParaRPr lang="en-US" sz="1800" dirty="0"/>
              </a:p>
              <a:p>
                <a:r>
                  <a:rPr lang="en-US" sz="1800" dirty="0"/>
                  <a:t>Ten experiments for each configuration (average reward)</a:t>
                </a:r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155717"/>
                <a:ext cx="8327037" cy="1158240"/>
              </a:xfrm>
              <a:prstGeom prst="rect">
                <a:avLst/>
              </a:prstGeom>
              <a:blipFill rotWithShape="1">
                <a:blip r:embed="rId2"/>
                <a:stretch>
                  <a:fillRect l="-8" t="-13" r="3" b="-2246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18594"/>
                <a:ext cx="8229600" cy="523836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Read group-project.pdf file in </a:t>
                </a:r>
                <a:r>
                  <a:rPr lang="en-US" dirty="0" err="1"/>
                  <a:t>NTULearn</a:t>
                </a:r>
                <a:r>
                  <a:rPr lang="en-US" dirty="0"/>
                  <a:t> for more details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Download source file (Tileworld.zip) from </a:t>
                </a:r>
                <a:r>
                  <a:rPr lang="en-US" altLang="zh-CN" dirty="0" err="1"/>
                  <a:t>N</a:t>
                </a:r>
                <a:r>
                  <a:rPr lang="en-US" dirty="0" err="1"/>
                  <a:t>TULearn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Install Java JDK and the JDK version should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FF0000"/>
                    </a:solidFill>
                  </a:rPr>
                  <a:t>https://www.oracle.com/java/technologies/javase/javase8u211-later-archive-downloads.html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Install the Java3D library (version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)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lang="en-US" dirty="0">
                    <a:solidFill>
                      <a:srgbClr val="FF0000"/>
                    </a:solidFill>
                  </a:rPr>
                  <a:t>ibrary file link: https://www.oracle.com/java/technologies/javase/java-3d.html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FF0000"/>
                    </a:solidFill>
                  </a:rPr>
                  <a:t>Installation guide: https://download.java.net/media/java3d/builds/release/1.5.1/README-download.html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Download the MASON_14.jar file from </a:t>
                </a:r>
                <a:r>
                  <a:rPr lang="en-US" altLang="zh-CN" dirty="0" err="1"/>
                  <a:t>N</a:t>
                </a:r>
                <a:r>
                  <a:rPr lang="en-US" dirty="0" err="1"/>
                  <a:t>TULearn</a:t>
                </a:r>
                <a:r>
                  <a:rPr lang="en-US" dirty="0"/>
                  <a:t> and use it as an external library for compiling and running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Download Eclipse IDE </a:t>
                </a:r>
                <a:r>
                  <a:rPr lang="en-US" altLang="zh-CN" dirty="0">
                    <a:hlinkClick r:id="rId1" tooltip="Eclipse IDE for Java Developers"/>
                  </a:rPr>
                  <a:t>for Java Developers</a:t>
                </a:r>
                <a:r>
                  <a:rPr lang="en-US" dirty="0"/>
                  <a:t> from: </a:t>
                </a:r>
                <a:r>
                  <a:rPr lang="en-US" dirty="0">
                    <a:hlinkClick r:id="rId2"/>
                  </a:rPr>
                  <a:t>https://www.eclipse.org/downloads/packages/release/2021-06/r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18594"/>
                <a:ext cx="8229600" cy="5238366"/>
              </a:xfrm>
              <a:blipFill rotWithShape="1">
                <a:blip r:embed="rId3"/>
                <a:stretch>
                  <a:fillRect t="-541" b="-92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8889"/>
            <a:ext cx="8229600" cy="592261"/>
          </a:xfrm>
        </p:spPr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Tileworld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5819"/>
            <a:ext cx="8229600" cy="592261"/>
          </a:xfrm>
        </p:spPr>
        <p:txBody>
          <a:bodyPr/>
          <a:lstStyle/>
          <a:p>
            <a:r>
              <a:rPr lang="en-US" dirty="0"/>
              <a:t>Import Project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325" y="757237"/>
            <a:ext cx="4705350" cy="5343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5819"/>
            <a:ext cx="8229600" cy="592261"/>
          </a:xfrm>
        </p:spPr>
        <p:txBody>
          <a:bodyPr/>
          <a:lstStyle/>
          <a:p>
            <a:r>
              <a:rPr lang="en-US" dirty="0"/>
              <a:t>Import Project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1735" y="867402"/>
            <a:ext cx="4820529" cy="512319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793534" y="3565321"/>
            <a:ext cx="721453" cy="100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234731" y="5436066"/>
            <a:ext cx="412458" cy="159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5819"/>
            <a:ext cx="8229600" cy="592261"/>
          </a:xfrm>
        </p:spPr>
        <p:txBody>
          <a:bodyPr/>
          <a:lstStyle/>
          <a:p>
            <a:r>
              <a:rPr lang="en-US" dirty="0"/>
              <a:t>Import Project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7454" y="817966"/>
            <a:ext cx="3909091" cy="522206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459524" y="2265028"/>
            <a:ext cx="570450" cy="92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578679" y="5549316"/>
            <a:ext cx="412458" cy="159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210488" y="960437"/>
            <a:ext cx="6723023" cy="49371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2597"/>
            <a:ext cx="8229600" cy="592261"/>
          </a:xfrm>
        </p:spPr>
        <p:txBody>
          <a:bodyPr/>
          <a:lstStyle/>
          <a:p>
            <a:r>
              <a:rPr lang="en-US" dirty="0"/>
              <a:t>Configuration of MASON External Library</a:t>
            </a:r>
            <a:endParaRPr lang="en-S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2597"/>
            <a:ext cx="8229600" cy="592261"/>
          </a:xfrm>
        </p:spPr>
        <p:txBody>
          <a:bodyPr/>
          <a:lstStyle/>
          <a:p>
            <a:r>
              <a:rPr lang="en-US" dirty="0"/>
              <a:t>Configuration of MASON External Library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398" y="1042848"/>
            <a:ext cx="7617204" cy="47723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442745" y="4538444"/>
            <a:ext cx="721453" cy="100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2597"/>
            <a:ext cx="8229600" cy="592261"/>
          </a:xfrm>
        </p:spPr>
        <p:txBody>
          <a:bodyPr/>
          <a:lstStyle/>
          <a:p>
            <a:r>
              <a:rPr lang="en-US" dirty="0"/>
              <a:t>Configuration of MASON External Library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967" y="1097811"/>
            <a:ext cx="7500065" cy="466237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367245" y="3229761"/>
            <a:ext cx="721453" cy="100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2597"/>
            <a:ext cx="8229600" cy="592261"/>
          </a:xfrm>
        </p:spPr>
        <p:txBody>
          <a:bodyPr/>
          <a:lstStyle/>
          <a:p>
            <a:r>
              <a:rPr lang="en-US" dirty="0"/>
              <a:t>Configuration of MASON External Library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118" y="840996"/>
            <a:ext cx="6857763" cy="517600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21961" y="5805182"/>
            <a:ext cx="721453" cy="25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934437" y="3926049"/>
            <a:ext cx="511728" cy="865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2597"/>
            <a:ext cx="8229600" cy="592261"/>
          </a:xfrm>
        </p:spPr>
        <p:txBody>
          <a:bodyPr/>
          <a:lstStyle/>
          <a:p>
            <a:r>
              <a:rPr lang="en-US" dirty="0"/>
              <a:t>Configuration of MASON External Library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634" y="1135645"/>
            <a:ext cx="7384731" cy="458671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115574" y="5503178"/>
            <a:ext cx="5704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Tileworld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"/>
          <a:srcRect b="2306"/>
          <a:stretch>
            <a:fillRect/>
          </a:stretch>
        </p:blipFill>
        <p:spPr>
          <a:xfrm>
            <a:off x="1394989" y="983778"/>
            <a:ext cx="6354021" cy="489044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26"/>
    </mc:Choice>
    <mc:Fallback>
      <p:transition spd="slow" advTm="1942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2597"/>
            <a:ext cx="8229600" cy="592261"/>
          </a:xfrm>
        </p:spPr>
        <p:txBody>
          <a:bodyPr/>
          <a:lstStyle/>
          <a:p>
            <a:r>
              <a:rPr lang="en-US" dirty="0"/>
              <a:t>Run Experiment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395" y="960163"/>
            <a:ext cx="5793210" cy="49376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300132" y="5553512"/>
            <a:ext cx="562065" cy="58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01257" y="2374084"/>
            <a:ext cx="864064" cy="75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88483" y="2206304"/>
            <a:ext cx="1736521" cy="335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With-GUI version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54927" y="1918880"/>
            <a:ext cx="1736521" cy="335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Without-GUI version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920769" y="2114026"/>
            <a:ext cx="527106" cy="196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Tileworld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808523"/>
                <a:ext cx="8138160" cy="27239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Agent: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Move up/down/left/right, consume one fuel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Pickup tile (can carry 3 tiles at most)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Drop, i.e. put tile in the hole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reward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Refuel from fuel station due to limited fuel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Has limited visibility</a:t>
                </a:r>
                <a:endParaRPr lang="en-US" dirty="0"/>
              </a:p>
            </p:txBody>
          </p:sp>
        </mc:Choice>
        <mc:Fallback>
          <p:sp>
            <p:nvSpPr>
              <p:cNvPr id="11" name="Content Placeholder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808523"/>
                <a:ext cx="8138160" cy="2723950"/>
              </a:xfrm>
              <a:blipFill rotWithShape="1">
                <a:blip r:embed="rId1"/>
                <a:stretch>
                  <a:fillRect t="-6" b="2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2306"/>
          <a:stretch>
            <a:fillRect/>
          </a:stretch>
        </p:blipFill>
        <p:spPr>
          <a:xfrm>
            <a:off x="844618" y="3527960"/>
            <a:ext cx="3289503" cy="253180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21539" y="3644192"/>
            <a:ext cx="37562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Obstacles/tiles/holes appear randomly and exist for a certain period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Fuel station has a fixed position that is randomly generated at the beginning. This position is unknown to agents.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3"/>
    </mc:Choice>
    <mc:Fallback>
      <p:transition spd="slow" advTm="181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Objective: get as many rewards as possible within a preset steps of simulation.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every step, an agent goes through the cycle:</a:t>
            </a:r>
            <a:endParaRPr lang="en-US" dirty="0"/>
          </a:p>
          <a:p>
            <a:pPr marL="0" indent="0">
              <a:buNone/>
            </a:pPr>
            <a:r>
              <a:rPr lang="en-US" sz="2200" dirty="0"/>
              <a:t>                     Sense-Communicate (optional)-Plan-Act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Implementation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17795"/>
          </a:xfrm>
        </p:spPr>
        <p:txBody>
          <a:bodyPr>
            <a:normAutofit lnSpcReduction="20000"/>
          </a:bodyPr>
          <a:lstStyle/>
          <a:p>
            <a:r>
              <a:rPr lang="en-US" dirty="0"/>
              <a:t>Three modules to be implemented: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Planning module: after sensing/communication, the agent’s memory is updated. The agent plans its action accordingly.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Memory module (optional): agents store environmental information in their memory. By default, we use </a:t>
            </a:r>
            <a:r>
              <a:rPr lang="en-US" dirty="0" err="1"/>
              <a:t>TWAgentWorkingMemory</a:t>
            </a:r>
            <a:r>
              <a:rPr lang="en-US" dirty="0"/>
              <a:t> module. You may extend “</a:t>
            </a:r>
            <a:r>
              <a:rPr lang="en-US" dirty="0" err="1"/>
              <a:t>TWAgentWorkingMemory</a:t>
            </a:r>
            <a:r>
              <a:rPr lang="en-US" dirty="0"/>
              <a:t>” class and implement your own module.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Communication module (optional): in every step, each agent can broadcast a message encoded by “Message” class.  You can extend “Message” class and use your own design to encode information.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9978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GUI to check memory for implementation/debug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is critical for planning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5565" y="2047875"/>
            <a:ext cx="3531235" cy="3972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5" y="2077085"/>
            <a:ext cx="3492500" cy="394335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80330" y="2143760"/>
            <a:ext cx="184870" cy="20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92596" y="2143760"/>
            <a:ext cx="184870" cy="20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72276" y="2865118"/>
            <a:ext cx="184870" cy="3454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1" y="1018172"/>
            <a:ext cx="5914724" cy="4937760"/>
          </a:xfrm>
        </p:spPr>
        <p:txBody>
          <a:bodyPr/>
          <a:lstStyle/>
          <a:p>
            <a:r>
              <a:rPr lang="en-US" dirty="0"/>
              <a:t>To implement your own agent, you should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Extend “</a:t>
            </a:r>
            <a:r>
              <a:rPr lang="en-US" dirty="0" err="1"/>
              <a:t>TWAgent</a:t>
            </a:r>
            <a:r>
              <a:rPr lang="en-US" dirty="0"/>
              <a:t>” class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your own planner/message/memory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Override “communicate()”, “think()” and “act()” methods in “</a:t>
            </a:r>
            <a:r>
              <a:rPr lang="en-US" dirty="0" err="1"/>
              <a:t>TWAgent</a:t>
            </a:r>
            <a:r>
              <a:rPr lang="en-US" dirty="0"/>
              <a:t>”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Implementation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1925" y="1160876"/>
            <a:ext cx="2497756" cy="453624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83680" y="1617044"/>
            <a:ext cx="1761423" cy="202131"/>
          </a:xfrm>
          <a:prstGeom prst="rect">
            <a:avLst/>
          </a:prstGeom>
          <a:noFill/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83679" y="2294593"/>
            <a:ext cx="1761423" cy="202131"/>
          </a:xfrm>
          <a:prstGeom prst="rect">
            <a:avLst/>
          </a:prstGeom>
          <a:noFill/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74053" y="3217243"/>
            <a:ext cx="2286003" cy="202131"/>
          </a:xfrm>
          <a:prstGeom prst="rect">
            <a:avLst/>
          </a:prstGeom>
          <a:noFill/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74053" y="4131298"/>
            <a:ext cx="1886553" cy="1557231"/>
          </a:xfrm>
          <a:prstGeom prst="rect">
            <a:avLst/>
          </a:prstGeom>
          <a:noFill/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8253663" cy="4937760"/>
          </a:xfrm>
        </p:spPr>
        <p:txBody>
          <a:bodyPr/>
          <a:lstStyle/>
          <a:p>
            <a:r>
              <a:rPr lang="en-US" dirty="0"/>
              <a:t>You should NOT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Override other methods of “</a:t>
            </a:r>
            <a:r>
              <a:rPr lang="en-US" dirty="0" err="1"/>
              <a:t>TWAgent</a:t>
            </a:r>
            <a:r>
              <a:rPr lang="en-US" dirty="0"/>
              <a:t>” class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Modify “environment” package of the simulator 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Call “</a:t>
            </a:r>
            <a:r>
              <a:rPr lang="en-US" dirty="0" err="1"/>
              <a:t>increaseReward</a:t>
            </a:r>
            <a:r>
              <a:rPr lang="en-US" dirty="0"/>
              <a:t>()” method of “</a:t>
            </a:r>
            <a:r>
              <a:rPr lang="en-US" dirty="0" err="1"/>
              <a:t>TWEnvironment</a:t>
            </a:r>
            <a:r>
              <a:rPr lang="en-US" dirty="0"/>
              <a:t>” class in any methods other than the “</a:t>
            </a:r>
            <a:r>
              <a:rPr lang="en-US" dirty="0" err="1"/>
              <a:t>putTileInHole</a:t>
            </a:r>
            <a:r>
              <a:rPr lang="en-US" dirty="0"/>
              <a:t>()” method of “</a:t>
            </a:r>
            <a:r>
              <a:rPr lang="en-US" dirty="0" err="1"/>
              <a:t>TWAgent</a:t>
            </a:r>
            <a:r>
              <a:rPr lang="en-US" dirty="0"/>
              <a:t>”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Implementation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Report (maximum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2000</m:t>
                    </m:r>
                  </m:oMath>
                </a14:m>
                <a:r>
                  <a:rPr lang="en-US" dirty="0"/>
                  <a:t> words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pages including images/plots)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Team based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minute presentation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Competition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zh-CN" sz="2200" dirty="0"/>
                  <a:t>Each team has 3~5 agents</a:t>
                </a:r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Your agent class will be used in “</a:t>
                </a:r>
                <a:r>
                  <a:rPr lang="en-US" sz="2200" dirty="0" err="1"/>
                  <a:t>TWEnvironment</a:t>
                </a:r>
                <a:r>
                  <a:rPr lang="en-US" sz="2200" dirty="0"/>
                  <a:t>” class:</a:t>
                </a:r>
                <a:endParaRPr lang="en-US" sz="2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56" y="4940955"/>
            <a:ext cx="7588451" cy="85301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IMING" val="|9|2.6|3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heme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0</TotalTime>
  <Words>3123</Words>
  <Application>WPS Presentation</Application>
  <PresentationFormat>全屏显示(4:3)</PresentationFormat>
  <Paragraphs>124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0" baseType="lpstr">
      <vt:lpstr>Arial</vt:lpstr>
      <vt:lpstr>宋体</vt:lpstr>
      <vt:lpstr>Wingdings</vt:lpstr>
      <vt:lpstr>Wingdings 3</vt:lpstr>
      <vt:lpstr>Wingdings</vt:lpstr>
      <vt:lpstr>Calibri</vt:lpstr>
      <vt:lpstr>Helvetica Neue</vt:lpstr>
      <vt:lpstr>Arial</vt:lpstr>
      <vt:lpstr>Cambria Math</vt:lpstr>
      <vt:lpstr>Kingsoft Math</vt:lpstr>
      <vt:lpstr>Bookman Old Style</vt:lpstr>
      <vt:lpstr>苹方-简</vt:lpstr>
      <vt:lpstr>微软雅黑</vt:lpstr>
      <vt:lpstr>汉仪旗黑</vt:lpstr>
      <vt:lpstr>Gill Sans MT</vt:lpstr>
      <vt:lpstr>华文新魏</vt:lpstr>
      <vt:lpstr>汉仪书宋二KW</vt:lpstr>
      <vt:lpstr>宋体</vt:lpstr>
      <vt:lpstr>Arial Unicode MS</vt:lpstr>
      <vt:lpstr>Theme1</vt:lpstr>
      <vt:lpstr>Build Intelligent Agents for Tileworld Environment  Jing Sun (jing004@e.ntu.edu.sg)  AI6125: Multi-agent System  </vt:lpstr>
      <vt:lpstr>Tileworld</vt:lpstr>
      <vt:lpstr>Tileworld</vt:lpstr>
      <vt:lpstr>Agent Implementation</vt:lpstr>
      <vt:lpstr>Agent Implementation</vt:lpstr>
      <vt:lpstr>Memory is critical for planning</vt:lpstr>
      <vt:lpstr>Agent Implementation</vt:lpstr>
      <vt:lpstr>Agent Implementation</vt:lpstr>
      <vt:lpstr>Assessment</vt:lpstr>
      <vt:lpstr>Competition</vt:lpstr>
      <vt:lpstr>Installation of Tileworld</vt:lpstr>
      <vt:lpstr>Import Project</vt:lpstr>
      <vt:lpstr>Import Project</vt:lpstr>
      <vt:lpstr>Import Project</vt:lpstr>
      <vt:lpstr>Configuration of MASON External Library</vt:lpstr>
      <vt:lpstr>Configuration of MASON External Library</vt:lpstr>
      <vt:lpstr>Configuration of MASON External Library</vt:lpstr>
      <vt:lpstr>Configuration of MASON External Library</vt:lpstr>
      <vt:lpstr>Configuration of MASON External Library</vt:lpstr>
      <vt:lpstr>Run Experiment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Flexible Privacy-preserving Framework for Singular Value Decomposition under Internet of Things Environment  Presented by Shuo Chen</dc:title>
  <dc:creator>Shuo Chen</dc:creator>
  <cp:lastModifiedBy>Krystal</cp:lastModifiedBy>
  <cp:revision>989</cp:revision>
  <dcterms:created xsi:type="dcterms:W3CDTF">2023-02-10T22:52:22Z</dcterms:created>
  <dcterms:modified xsi:type="dcterms:W3CDTF">2023-02-10T22:52:22Z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37BE5C844CE8C2692E4ED46306C31951</vt:lpwstr>
  </property>
  <property fmtid="{D5CDD505-2E9C-101B-9397-08002B2CF9AE}" pid="3" name="KSOProductBuildVer">
    <vt:lpwstr>1033-4.5.0.7415</vt:lpwstr>
  </property>
</Properties>
</file>