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7"/>
  </p:notesMasterIdLst>
  <p:sldIdLst>
    <p:sldId id="256" r:id="rId5"/>
    <p:sldId id="257" r:id="rId6"/>
    <p:sldId id="258" r:id="rId7"/>
    <p:sldId id="259" r:id="rId8"/>
    <p:sldId id="260" r:id="rId9"/>
    <p:sldId id="261" r:id="rId10"/>
    <p:sldId id="283" r:id="rId11"/>
    <p:sldId id="262" r:id="rId12"/>
    <p:sldId id="285" r:id="rId13"/>
    <p:sldId id="284" r:id="rId14"/>
    <p:sldId id="286" r:id="rId15"/>
    <p:sldId id="263" r:id="rId16"/>
    <p:sldId id="264" r:id="rId17"/>
    <p:sldId id="265" r:id="rId18"/>
    <p:sldId id="266" r:id="rId19"/>
    <p:sldId id="267" r:id="rId20"/>
    <p:sldId id="268" r:id="rId21"/>
    <p:sldId id="269" r:id="rId22"/>
    <p:sldId id="270" r:id="rId23"/>
    <p:sldId id="271" r:id="rId24"/>
    <p:sldId id="272" r:id="rId25"/>
    <p:sldId id="275" r:id="rId26"/>
    <p:sldId id="276" r:id="rId27"/>
    <p:sldId id="277" r:id="rId28"/>
    <p:sldId id="278" r:id="rId29"/>
    <p:sldId id="279" r:id="rId30"/>
    <p:sldId id="288" r:id="rId31"/>
    <p:sldId id="280" r:id="rId32"/>
    <p:sldId id="281" r:id="rId33"/>
    <p:sldId id="282" r:id="rId34"/>
    <p:sldId id="289" r:id="rId35"/>
    <p:sldId id="291" r:id="rId36"/>
  </p:sldIdLst>
  <p:sldSz cx="9144000" cy="5143500" type="screen16x9"/>
  <p:notesSz cx="6858000" cy="9144000"/>
  <p:embeddedFontLst>
    <p:embeddedFont>
      <p:font typeface="Roboto" panose="02000000000000000000" pitchFamily="2" charset="0"/>
      <p:regular r:id="rId38"/>
      <p:bold r:id="rId39"/>
      <p:italic r:id="rId40"/>
      <p:boldItalic r:id="rId41"/>
    </p:embeddedFont>
    <p:embeddedFont>
      <p:font typeface="等线" panose="02010600030101010101" pitchFamily="2" charset="-122"/>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BB12D0-DAB8-4995-8AA3-322C671A5C5C}">
  <a:tblStyle styleId="{99BB12D0-DAB8-4995-8AA3-322C671A5C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79" autoAdjust="0"/>
  </p:normalViewPr>
  <p:slideViewPr>
    <p:cSldViewPr snapToGrid="0">
      <p:cViewPr varScale="1">
        <p:scale>
          <a:sx n="83" d="100"/>
          <a:sy n="83" d="100"/>
        </p:scale>
        <p:origin x="1203"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Good evening, everyone, t</a:t>
            </a:r>
            <a:r>
              <a:rPr lang="zh-CN" dirty="0"/>
              <a:t>his is group 10 presentation, the group consists of five person, three of us will talk about concrete methods and one introduction one future vision.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6bac91a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9e6bac91a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Ok, so we finish the fuel station finding part. Let’s look at one different agent.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Through checking the performance of our normal agents working together on GUI atmosphere, we found a phenomenon frequently happened.  Because of our refuel algorithm, the agents will arrive at fuel station in close period which means they will perceive similar or even the same atmosphere after refueling so that they would make similar movements based on same thinking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logic.This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is the example(left figure).  So in this case, they will go through overlapped area which reduces the efficiency.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dirty="0">
                <a:effectLst/>
                <a:latin typeface="等线" panose="02010600030101010101" pitchFamily="2" charset="-122"/>
                <a:cs typeface="Times New Roman" panose="02020603050405020304" pitchFamily="18" charset="0"/>
              </a:rPr>
              <a:t>That is why voyage agents come out. They are different with normal agents. After they refuel, they won’t directly work </a:t>
            </a:r>
            <a:r>
              <a:rPr lang="en-US" altLang="zh-CN" sz="1800" dirty="0" err="1">
                <a:effectLst/>
                <a:latin typeface="等线" panose="02010600030101010101" pitchFamily="2" charset="-122"/>
                <a:cs typeface="Times New Roman" panose="02020603050405020304" pitchFamily="18" charset="0"/>
              </a:rPr>
              <a:t>immediately.This</a:t>
            </a:r>
            <a:r>
              <a:rPr lang="en-US" altLang="zh-CN" sz="1800" dirty="0">
                <a:effectLst/>
                <a:latin typeface="等线" panose="02010600030101010101" pitchFamily="2" charset="-122"/>
                <a:cs typeface="Times New Roman" panose="02020603050405020304" pitchFamily="18" charset="0"/>
              </a:rPr>
              <a:t> is the example(right) Instead, they would go to a random place which means different agents would probably go to different direction to explore different area. </a:t>
            </a:r>
            <a:endParaRPr dirty="0"/>
          </a:p>
        </p:txBody>
      </p:sp>
    </p:spTree>
    <p:extLst>
      <p:ext uri="{BB962C8B-B14F-4D97-AF65-F5344CB8AC3E}">
        <p14:creationId xmlns:p14="http://schemas.microsoft.com/office/powerpoint/2010/main" val="506210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6bac91a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9e6bac91a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Besides, we found that, as the step number increases, there are more and more obstacles around the fuel station like the right figure. So it would be efficient to make some agents explore further area instead of immediately work normally after refueling. This is the intuition of making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voyageAgent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which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as steps number goes up, the starting working point after refueling is farther.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dirty="0"/>
              <a:t>now let’s invite </a:t>
            </a:r>
            <a:r>
              <a:rPr lang="zh-CN" altLang="en-US" sz="1800" dirty="0"/>
              <a:t>蒋浩锋 </a:t>
            </a:r>
            <a:r>
              <a:rPr lang="en-US" altLang="zh-CN" sz="1800" dirty="0"/>
              <a:t>to talk about the communication and memory.</a:t>
            </a:r>
            <a:endParaRPr lang="en-US" altLang="zh-CN"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Finish~</a:t>
            </a:r>
            <a:endParaRPr dirty="0"/>
          </a:p>
        </p:txBody>
      </p:sp>
    </p:spTree>
    <p:extLst>
      <p:ext uri="{BB962C8B-B14F-4D97-AF65-F5344CB8AC3E}">
        <p14:creationId xmlns:p14="http://schemas.microsoft.com/office/powerpoint/2010/main" val="23874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9e6bac91a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09e6bac91a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b="0" i="0" u="none" strike="noStrike" dirty="0">
                <a:solidFill>
                  <a:srgbClr val="000000"/>
                </a:solidFill>
                <a:effectLst/>
                <a:latin typeface="Arial" panose="020B0604020202020204" pitchFamily="34" charset="0"/>
              </a:rPr>
              <a:t>Hello everyone, I am </a:t>
            </a:r>
            <a:r>
              <a:rPr lang="zh-CN" altLang="en-US" sz="1800" b="0" i="0" u="none" strike="noStrike" dirty="0">
                <a:solidFill>
                  <a:srgbClr val="000000"/>
                </a:solidFill>
                <a:effectLst/>
                <a:latin typeface="Arial" panose="020B0604020202020204" pitchFamily="34" charset="0"/>
              </a:rPr>
              <a:t>蒋浩锋</a:t>
            </a:r>
            <a:r>
              <a:rPr lang="en-US" altLang="zh-CN" sz="1800" b="0" i="0" u="none" strike="noStrike" dirty="0">
                <a:solidFill>
                  <a:srgbClr val="000000"/>
                </a:solidFill>
                <a:effectLst/>
                <a:latin typeface="Arial" panose="020B0604020202020204" pitchFamily="34" charset="0"/>
              </a:rPr>
              <a:t>, now let me introduce the most </a:t>
            </a:r>
            <a:r>
              <a:rPr lang="en-US" altLang="zh-CN" sz="1800" b="0" i="0" u="none" strike="noStrike" dirty="0" err="1">
                <a:solidFill>
                  <a:srgbClr val="000000"/>
                </a:solidFill>
                <a:effectLst/>
                <a:latin typeface="Arial" panose="020B0604020202020204" pitchFamily="34" charset="0"/>
              </a:rPr>
              <a:t>mulit</a:t>
            </a:r>
            <a:r>
              <a:rPr lang="en-US" altLang="zh-CN" sz="1800" b="0" i="0" u="none" strike="noStrike" dirty="0">
                <a:solidFill>
                  <a:srgbClr val="000000"/>
                </a:solidFill>
                <a:effectLst/>
                <a:latin typeface="Arial" panose="020B0604020202020204" pitchFamily="34" charset="0"/>
              </a:rPr>
              <a:t>-agent part - communication and memory.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09e6bac91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09e6bac91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talk about communication. For each step, each agent has a 7x7 view and a target. Since we do not care about complexity in this project, we make all the message public to every agent. That is, broadcast every message. Each agent sends messages in the following four ways: tile x y; hole x y; blank x y; and target x y. The tile, hole and blank are related to the global memory, and the target is about dealing with target conflict.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9e6bac91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9e6bac91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Okay, so now let me introduce the global memory data structure. </a:t>
            </a:r>
            <a:r>
              <a:rPr lang="en-US" altLang="zh-CN" dirty="0"/>
              <a:t>We use a 2D array, or a 50x50 table of </a:t>
            </a:r>
            <a:r>
              <a:rPr lang="en-US" altLang="zh-CN" b="1" dirty="0"/>
              <a:t>Strings</a:t>
            </a:r>
            <a:r>
              <a:rPr lang="en-US" altLang="zh-CN" dirty="0"/>
              <a:t> to store the tiles and holes which sensed by other agents. The reason we use Strings to store memory is that the message itself is a string. It is more convenient for us to implement. If it is a tile or hole message, we fill the entry; if there is a “blank” message, make the corresponding entry null.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9e6bac91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09e6bac91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visualized example. Suppose I am one of the agents, and this table, is my current memory table.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9e6bac91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9e6bac91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receive a message – “Tile 17 12”. Then in the table, I input “T I L E” in index 17 12. </a:t>
            </a:r>
          </a:p>
          <a:p>
            <a:pPr marL="0" lvl="0" indent="0" algn="l" rtl="0">
              <a:spcBef>
                <a:spcPts val="0"/>
              </a:spcBef>
              <a:spcAft>
                <a:spcPts val="0"/>
              </a:spcAft>
              <a:buNone/>
            </a:pPr>
            <a:r>
              <a:rPr lang="en-US" altLang="zh-CN" dirty="0"/>
              <a:t>【</a:t>
            </a:r>
            <a:r>
              <a:rPr lang="zh-CN" altLang="en-US" dirty="0"/>
              <a:t>返回上一页再回来</a:t>
            </a:r>
            <a:r>
              <a:rPr lang="en-US" altLang="zh-CN" dirty="0"/>
              <a:t>】</a:t>
            </a:r>
          </a:p>
          <a:p>
            <a:pPr marL="0" lvl="0" indent="0" algn="l" rtl="0">
              <a:spcBef>
                <a:spcPts val="0"/>
              </a:spcBef>
              <a:spcAft>
                <a:spcPts val="0"/>
              </a:spcAft>
              <a:buNone/>
            </a:pPr>
            <a:r>
              <a:rPr lang="en-US" altLang="zh-CN" dirty="0"/>
              <a:t>You see the update process.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09e6bac91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09e6bac91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Similarly, during the same step, I receive </a:t>
            </a:r>
            <a:r>
              <a:rPr lang="zh-CN" altLang="zh-CN" dirty="0"/>
              <a:t>“Hole 44 25”</a:t>
            </a:r>
            <a:r>
              <a:rPr lang="en-US" altLang="zh-CN" dirty="0"/>
              <a:t>, then I do the same update.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09e6bac91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09e6bac91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blank message, we make it null as mentioned. Noticed that the previous table </a:t>
            </a:r>
            <a:r>
              <a:rPr lang="en-US" altLang="zh-CN" dirty="0"/>
              <a:t>【</a:t>
            </a:r>
            <a:r>
              <a:rPr lang="zh-CN" altLang="en-US" dirty="0"/>
              <a:t>返回再回</a:t>
            </a:r>
            <a:r>
              <a:rPr lang="en-US" altLang="zh-CN" dirty="0"/>
              <a:t>】is already null, so just leave it as is.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09e6bac91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09e6bac91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blank message. Notice that the previous table </a:t>
            </a:r>
            <a:r>
              <a:rPr lang="en-US" altLang="zh-CN" dirty="0"/>
              <a:t>【</a:t>
            </a:r>
            <a:r>
              <a:rPr lang="zh-CN" altLang="en-US" dirty="0"/>
              <a:t>返回再回</a:t>
            </a:r>
            <a:r>
              <a:rPr lang="en-US" altLang="zh-CN" dirty="0"/>
              <a:t>】</a:t>
            </a:r>
            <a:r>
              <a:rPr lang="en-US" dirty="0"/>
              <a:t>had “Tile” in the entry. So we remove this entry. This will happen when this tile had vanished, but I didn’t know, since someone sensed this region, and found that, oh, it has disappeared now, broadcast to me, then I know. It is another utility of this communication process.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9e6bac91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9e6bac91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Our presentation process will be divided into the following four parts: The first three parts are about our system desgin, </a:t>
            </a:r>
            <a:r>
              <a:rPr lang="zh-CN">
                <a:solidFill>
                  <a:schemeClr val="dk1"/>
                </a:solidFill>
              </a:rPr>
              <a:t>the last part of our presentation is about our future vision. To compete in Tileworld, we utilize rule-based system to achieve high scores.</a:t>
            </a:r>
            <a:r>
              <a:rPr lang="zh-CN"/>
              <a:t>the system is composed of fuel-station finding, communication and memory, and work implementation.</a:t>
            </a:r>
            <a:r>
              <a:rPr lang="zh-CN">
                <a:solidFill>
                  <a:schemeClr val="dk1"/>
                </a:solidFill>
              </a:rPr>
              <a:t>Ok, let’s begin with our system design. The first thing need to clarify is that we design one agent, and we focus on how to make overall arrangements among them.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09e6bac91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09e6bac91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here is another tile message. And we see….. [</a:t>
            </a:r>
            <a:r>
              <a:rPr lang="zh-CN" altLang="en-US" dirty="0"/>
              <a:t>返回再回</a:t>
            </a:r>
            <a:r>
              <a:rPr lang="en-US" dirty="0"/>
              <a:t>] </a:t>
            </a:r>
          </a:p>
          <a:p>
            <a:pPr marL="0" lvl="0" indent="0" algn="l" rtl="0">
              <a:spcBef>
                <a:spcPts val="0"/>
              </a:spcBef>
              <a:spcAft>
                <a:spcPts val="0"/>
              </a:spcAft>
              <a:buNone/>
            </a:pPr>
            <a:r>
              <a:rPr lang="en-US" dirty="0"/>
              <a:t>The entry 0 1 already has a tile, and it is </a:t>
            </a:r>
            <a:r>
              <a:rPr lang="en-US" dirty="0" err="1"/>
              <a:t>resensed</a:t>
            </a:r>
            <a:r>
              <a:rPr lang="en-US" dirty="0"/>
              <a:t> by another agent, proving the existence is true. So we leave it as is.</a:t>
            </a:r>
          </a:p>
          <a:p>
            <a:pPr marL="0" lvl="0" indent="0" algn="l" rtl="0">
              <a:spcBef>
                <a:spcPts val="0"/>
              </a:spcBef>
              <a:spcAft>
                <a:spcPts val="0"/>
              </a:spcAft>
              <a:buNone/>
            </a:pPr>
            <a:r>
              <a:rPr lang="en-US" altLang="zh-CN" dirty="0"/>
              <a:t>So this is a visualized example for our implementation of global memory. And we will </a:t>
            </a:r>
            <a:r>
              <a:rPr lang="en-US" altLang="zh-CN" dirty="0" err="1"/>
              <a:t>remention</a:t>
            </a:r>
            <a:r>
              <a:rPr lang="en-US" altLang="zh-CN" dirty="0"/>
              <a:t> it when we introduce the agent work flow later.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09e6bac91a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09e6bac91a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There is one concept left, that is target conflict reduction. Remember the messages includes the targets from each agent at this current step. This yields our contract, which is </a:t>
            </a:r>
            <a:r>
              <a:rPr lang="en-US" altLang="zh-CN" dirty="0"/>
              <a:t>“First-come-first-serve”, </a:t>
            </a:r>
            <a:r>
              <a:rPr lang="zh-CN" altLang="zh-CN" dirty="0"/>
              <a:t>If one agent has a target registered, the nearby region cannot be target</a:t>
            </a:r>
            <a:r>
              <a:rPr lang="en-US" altLang="zh-CN" dirty="0"/>
              <a:t>ed</a:t>
            </a:r>
            <a:r>
              <a:rPr lang="zh-CN" altLang="zh-CN" dirty="0"/>
              <a:t> </a:t>
            </a:r>
            <a:r>
              <a:rPr lang="en-US" altLang="zh-CN" dirty="0"/>
              <a:t>by</a:t>
            </a:r>
            <a:r>
              <a:rPr lang="zh-CN" altLang="zh-CN" dirty="0"/>
              <a:t> other agents</a:t>
            </a:r>
            <a:r>
              <a:rPr lang="en-US" altLang="zh-CN"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Let’s look at the example on the right. This agent targets at this tile, and registered first, it broadcasts the location of this tile,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and then, another agent will know that, oh, this tile has been targeted, I should not target any object whose distance is less than or equal to 3. Thus, I will choose another target instead. Maybe this one, or this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9e6bac91a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09e6bac91a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Okay, so that finishes the communicate and memory part, now let’s invite </a:t>
            </a:r>
            <a:r>
              <a:rPr lang="zh-CN" altLang="en-US" dirty="0"/>
              <a:t>佟天 </a:t>
            </a:r>
            <a:r>
              <a:rPr lang="en-US" altLang="zh-CN" dirty="0"/>
              <a:t>to talk about the work implementation.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There are still some problems during the agent-working period, and we have some methods to solve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9e6bac91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9e6bac91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need to compare the … to …</a:t>
            </a:r>
            <a:endParaRPr/>
          </a:p>
          <a:p>
            <a:pPr marL="0" lvl="0" indent="0" algn="l" rtl="0">
              <a:spcBef>
                <a:spcPts val="0"/>
              </a:spcBef>
              <a:spcAft>
                <a:spcPts val="0"/>
              </a:spcAft>
              <a:buNone/>
            </a:pPr>
            <a:r>
              <a:rPr lang="zh-CN"/>
              <a:t>When the fuel &gt; distance, the agent continue the tile-hole work. but when the fuel level equals to this distance, the agents destination change to the fuel station.</a:t>
            </a:r>
            <a:endParaRPr/>
          </a:p>
          <a:p>
            <a:pPr marL="0" lvl="0" indent="0" algn="l" rtl="0">
              <a:spcBef>
                <a:spcPts val="0"/>
              </a:spcBef>
              <a:spcAft>
                <a:spcPts val="0"/>
              </a:spcAft>
              <a:buNone/>
            </a:pPr>
            <a:r>
              <a:rPr lang="zh-CN"/>
              <a:t>However, we know that there are some obstacles in this map and the obstacles might cause the agent to take extra steps. And the extra steps may cause the agent ran out of fuel.</a:t>
            </a:r>
            <a:endParaRPr/>
          </a:p>
          <a:p>
            <a:pPr marL="0" lvl="0" indent="0" algn="l" rtl="0">
              <a:spcBef>
                <a:spcPts val="0"/>
              </a:spcBef>
              <a:spcAft>
                <a:spcPts val="0"/>
              </a:spcAft>
              <a:buNone/>
            </a:pPr>
            <a:r>
              <a:rPr lang="zh-CN"/>
              <a:t>To prevent this happen, we set a buffer value. The equation changed to this one (ppt). </a:t>
            </a:r>
            <a:endParaRPr/>
          </a:p>
          <a:p>
            <a:pPr marL="0" lvl="0" indent="0" algn="l" rtl="0">
              <a:spcBef>
                <a:spcPts val="0"/>
              </a:spcBef>
              <a:spcAft>
                <a:spcPts val="0"/>
              </a:spcAft>
              <a:buNone/>
            </a:pPr>
            <a:r>
              <a:rPr lang="zh-CN"/>
              <a:t>And we find an interesting thing that the amount of obstacles will increase as the system operates, which means the agent need more extra steps when their have run 3000 or 4000 steps compare to at first. so It is reasonable to set buffer value to be proportional to steps. </a:t>
            </a:r>
            <a:endParaRPr/>
          </a:p>
          <a:p>
            <a:pPr marL="0" lvl="0" indent="0" algn="l" rtl="0">
              <a:spcBef>
                <a:spcPts val="0"/>
              </a:spcBef>
              <a:spcAft>
                <a:spcPts val="0"/>
              </a:spcAft>
              <a:buNone/>
            </a:pPr>
            <a:r>
              <a:rPr lang="zh-CN"/>
              <a:t>And after some experiments, we find when the buffer value equals</a:t>
            </a:r>
            <a:r>
              <a:rPr lang="zh-CN">
                <a:solidFill>
                  <a:schemeClr val="dk1"/>
                </a:solidFill>
              </a:rPr>
              <a:t>  steps/100. the system </a:t>
            </a:r>
            <a:r>
              <a:rPr lang="zh-CN"/>
              <a:t>performs very well. But this might not the best value, this can be developed in the future.</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9e6bac91a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9e6bac91a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And when the agent go to the fuel station, it can also do the tile-hole work and doesn’t need take extra steps.</a:t>
            </a:r>
            <a:endParaRPr lang="en-US" altLang="zh-CN" dirty="0"/>
          </a:p>
          <a:p>
            <a:pPr marL="0" lvl="0" indent="0" algn="l" rtl="0">
              <a:spcBef>
                <a:spcPts val="0"/>
              </a:spcBef>
              <a:spcAft>
                <a:spcPts val="0"/>
              </a:spcAft>
              <a:buNone/>
            </a:pPr>
            <a:endParaRPr dirty="0"/>
          </a:p>
          <a:p>
            <a:pPr marL="0" lvl="0" indent="0" algn="l" rtl="0">
              <a:spcBef>
                <a:spcPts val="0"/>
              </a:spcBef>
              <a:spcAft>
                <a:spcPts val="0"/>
              </a:spcAft>
              <a:buNone/>
            </a:pPr>
            <a:r>
              <a:rPr lang="en-US" altLang="zh-CN" dirty="0"/>
              <a:t>we can think a rectangle between the agent and the fuel station, and the agent can get to the tile or hole in this rectangle without taking extra steps, it can also get to the fuel station before running out of fuel.</a:t>
            </a:r>
          </a:p>
          <a:p>
            <a:pPr marL="0" lvl="0" indent="0" algn="l" rtl="0">
              <a:spcBef>
                <a:spcPts val="0"/>
              </a:spcBef>
              <a:spcAft>
                <a:spcPts val="0"/>
              </a:spcAft>
              <a:buNone/>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just like this figure.</a:t>
            </a:r>
          </a:p>
          <a:p>
            <a:pPr marL="0" lvl="0" indent="0" algn="l" rtl="0">
              <a:spcBef>
                <a:spcPts val="0"/>
              </a:spcBef>
              <a:spcAft>
                <a:spcPts val="0"/>
              </a:spcAft>
              <a:buNone/>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09e6bac91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09e6bac91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When the agent should go to the hole and when go to the tile,</a:t>
            </a:r>
          </a:p>
          <a:p>
            <a:pPr marL="0" lvl="0" indent="0" algn="l" rtl="0">
              <a:spcBef>
                <a:spcPts val="0"/>
              </a:spcBef>
              <a:spcAft>
                <a:spcPts val="0"/>
              </a:spcAft>
              <a:buNone/>
            </a:pPr>
            <a:r>
              <a:rPr lang="en-US" altLang="zh-CN" dirty="0"/>
              <a:t>So we need to know..</a:t>
            </a:r>
          </a:p>
          <a:p>
            <a:pPr marL="0" lvl="0" indent="0" algn="l" rtl="0">
              <a:spcBef>
                <a:spcPts val="0"/>
              </a:spcBef>
              <a:spcAft>
                <a:spcPts val="0"/>
              </a:spcAft>
              <a:buNone/>
            </a:pPr>
            <a:r>
              <a:rPr lang="zh-CN" dirty="0"/>
              <a:t>When the agent is working, we separate it in 3 conditions by the number of tiles it carried.</a:t>
            </a:r>
            <a:endParaRPr dirty="0"/>
          </a:p>
          <a:p>
            <a:pPr marL="0" lvl="0" indent="0" algn="l" rtl="0">
              <a:spcBef>
                <a:spcPts val="0"/>
              </a:spcBef>
              <a:spcAft>
                <a:spcPts val="0"/>
              </a:spcAft>
              <a:buNone/>
            </a:pPr>
            <a:r>
              <a:rPr lang="zh-CN" dirty="0"/>
              <a:t>when it carries 0, it target is</a:t>
            </a:r>
            <a:endParaRPr dirty="0"/>
          </a:p>
          <a:p>
            <a:pPr marL="0" lvl="0" indent="0" algn="l" rtl="0">
              <a:spcBef>
                <a:spcPts val="0"/>
              </a:spcBef>
              <a:spcAft>
                <a:spcPts val="0"/>
              </a:spcAft>
              <a:buNone/>
            </a:pPr>
            <a:r>
              <a:rPr lang="zh-CN" dirty="0"/>
              <a:t>when it carries 1 or 2 tiles, it target is </a:t>
            </a:r>
            <a:endParaRPr dirty="0"/>
          </a:p>
          <a:p>
            <a:pPr marL="0" lvl="0" indent="0" algn="l" rtl="0">
              <a:spcBef>
                <a:spcPts val="0"/>
              </a:spcBef>
              <a:spcAft>
                <a:spcPts val="0"/>
              </a:spcAft>
              <a:buNone/>
            </a:pPr>
            <a:r>
              <a:rPr lang="zh-CN" dirty="0"/>
              <a:t>when is carries 3, it target is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09e6bac91a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09e6bac91a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when the agent’s memory contains no tile or hole, we call it “lose its memory”, at this time, it lose the target it want to go. so we have another method to fix this problem.</a:t>
            </a:r>
            <a:endParaRPr dirty="0"/>
          </a:p>
          <a:p>
            <a:pPr marL="0" lvl="0" indent="0" algn="l" rtl="0">
              <a:spcBef>
                <a:spcPts val="0"/>
              </a:spcBef>
              <a:spcAft>
                <a:spcPts val="0"/>
              </a:spcAft>
              <a:buNone/>
            </a:pPr>
            <a:r>
              <a:rPr lang="zh-CN" dirty="0"/>
              <a:t>And this can </a:t>
            </a:r>
            <a:r>
              <a:rPr lang="zh-CN" dirty="0">
                <a:solidFill>
                  <a:schemeClr val="dk1"/>
                </a:solidFill>
              </a:rPr>
              <a:t>also </a:t>
            </a:r>
            <a:r>
              <a:rPr lang="zh-CN" dirty="0"/>
              <a:t>be divide in two conditions.</a:t>
            </a:r>
            <a:endParaRPr dirty="0"/>
          </a:p>
          <a:p>
            <a:pPr marL="0" lvl="0" indent="0" algn="l" rtl="0">
              <a:spcBef>
                <a:spcPts val="0"/>
              </a:spcBef>
              <a:spcAft>
                <a:spcPts val="0"/>
              </a:spcAft>
              <a:buNone/>
            </a:pPr>
            <a:r>
              <a:rPr lang="zh-CN" dirty="0"/>
              <a:t>it lose its own memory and it lose the shared memory(this need to be clarified, this is a very rare condition which means there is no tile or hole in the 5 agents’ memories.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when it lose own memory, it will use the shared memory and find the closest tile or hole in it(obey the rules I have showed before).</a:t>
            </a:r>
            <a:endParaRPr dirty="0"/>
          </a:p>
          <a:p>
            <a:pPr marL="0" lvl="0" indent="0" algn="l" rtl="0">
              <a:spcBef>
                <a:spcPts val="0"/>
              </a:spcBef>
              <a:spcAft>
                <a:spcPts val="0"/>
              </a:spcAft>
              <a:buNone/>
            </a:pPr>
            <a:r>
              <a:rPr lang="zh-CN" dirty="0"/>
              <a:t>but if it lose shared memory, then we need to justify the condition. if its fuel level less than 2 times of </a:t>
            </a:r>
            <a:r>
              <a:rPr lang="zh-CN" sz="1200" dirty="0">
                <a:solidFill>
                  <a:schemeClr val="dk1"/>
                </a:solidFill>
              </a:rPr>
              <a:t>the Manhattan distance between the agent and fuel station. the agent will go to the fuel station. if not, it will random go some where(because, this condition last very short time, and this won’t affect the final score a lot. This point can be improved in the future)</a:t>
            </a:r>
            <a:endParaRPr lang="en-US" altLang="zh-CN" sz="1200" dirty="0">
              <a:solidFill>
                <a:schemeClr val="dk1"/>
              </a:solidFill>
            </a:endParaRP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9e6bac91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9e6bac91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solidFill>
                  <a:schemeClr val="dk1"/>
                </a:solidFill>
              </a:rPr>
              <a:t>Now lets invite </a:t>
            </a:r>
            <a:r>
              <a:rPr lang="en-US" altLang="zh-CN" sz="1100" dirty="0" err="1">
                <a:solidFill>
                  <a:schemeClr val="dk1"/>
                </a:solidFill>
              </a:rPr>
              <a:t>juxilai</a:t>
            </a:r>
            <a:r>
              <a:rPr lang="en-US" altLang="zh-CN" sz="1100" dirty="0">
                <a:solidFill>
                  <a:schemeClr val="dk1"/>
                </a:solidFill>
              </a:rPr>
              <a:t> to talk about future vision and improvement.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33774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09e6bac91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09e6bac91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Hello I am </a:t>
            </a:r>
            <a:r>
              <a:rPr lang="en-US" altLang="zh-CN" dirty="0" err="1"/>
              <a:t>Juxilai</a:t>
            </a:r>
            <a:r>
              <a:rPr lang="en-US" altLang="zh-CN" dirty="0"/>
              <a:t>.</a:t>
            </a:r>
          </a:p>
          <a:p>
            <a:pPr marL="0" lvl="0" indent="0" algn="l" rtl="0">
              <a:spcBef>
                <a:spcPts val="0"/>
              </a:spcBef>
              <a:spcAft>
                <a:spcPts val="0"/>
              </a:spcAft>
              <a:buNone/>
            </a:pPr>
            <a:r>
              <a:rPr lang="zh-CN" dirty="0"/>
              <a:t>Now we have some directions for improvements about our method. The global memory only records the information about the sensors on agents, which means that the tiles and holes in global memory will not disappear unless the agents travel around the neighbouring areas. However, the lasting time of tiles and holes can be recorded in the global memory so we can get the real-time information about tiles and holes.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09e6bac91a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09e6bac91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There are still some problems when the agents run out of fuel. All of the agents carry the same amount of fuel, so they will start to find the fuel station nearly at the same time, leading to congestion in the same area. We can just divide the region into five parts during working process, which will avoid congestion, and it will also change the communication. Moreover, mutual exclusion in perceptual region when sensing might be better in such conditions.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9e6bac91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9e6bac91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picture is the initial situation of Tileworld, we can see the blue dots as agents and the yellow dot as fule station. In terms of fuel-station finding, we seperate the whole Tileworld to 5 parts as we have 5 agents, each agent first goes to their searching area’s closest corner, then searches for the fuel station in the area, once finding the fuel station, the agent broadcast the location to others. Then the agents start to work normally.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09e6bac91a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09e6bac91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At first we consider to implement with two methods: Rule-based method and Reinforcement Learning method. Naturally we pay much attention to the reinforcement learning method, which will be more efficient if designed wisely.</a:t>
            </a:r>
            <a:r>
              <a:rPr lang="zh-CN" dirty="0">
                <a:solidFill>
                  <a:schemeClr val="dk1"/>
                </a:solidFill>
              </a:rPr>
              <a:t>If the obstacles are fixed, we can use some classical reinforcement learning methods like Q-learning.</a:t>
            </a:r>
            <a:r>
              <a:rPr lang="zh-CN" dirty="0"/>
              <a:t> But the dynamic environment makes it hard to be implemented.  So we finally choose the Rule-based method.</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9e6bac91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09e6bac91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next part is communication and memory, it’s about local information sharing to avoid collision and aimless. It’s possible that several agents focus on the same target, if this happens, then the efficiency could be very low, thus we need to define a global memory to record local information to avoid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9e6bac91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9e6bac91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work implementation part is about how we define the agent work flow to get higher scores. Which means we need to define the routes the agents work on. This part also contains some conditions during our work, why we encountered this? How to fix it? Details will be shown in the following presentations.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9e6bac91a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09e6bac91a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invite </a:t>
            </a:r>
            <a:r>
              <a:rPr lang="zh-CN" altLang="en-US" dirty="0"/>
              <a:t>战硕 </a:t>
            </a:r>
            <a:r>
              <a:rPr lang="en-US" altLang="zh-CN" dirty="0"/>
              <a:t>to introduce fuel-station finding.</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CN" altLang="en-US" dirty="0"/>
              <a:t>战硕开始：</a:t>
            </a:r>
            <a:endParaRPr lang="en-US" dirty="0"/>
          </a:p>
          <a:p>
            <a:pPr marL="0" lvl="0" indent="0" algn="l" rtl="0">
              <a:spcBef>
                <a:spcPts val="0"/>
              </a:spcBef>
              <a:spcAft>
                <a:spcPts val="0"/>
              </a:spcAft>
              <a:buNone/>
            </a:pPr>
            <a:r>
              <a:rPr lang="en-US" dirty="0"/>
              <a:t>Hello, everyone. I am </a:t>
            </a:r>
            <a:r>
              <a:rPr lang="en-US" dirty="0" err="1"/>
              <a:t>ZhanShuo</a:t>
            </a:r>
            <a:r>
              <a:rPr lang="en-US" dirty="0"/>
              <a:t> and let me introduce the fuel station finding process and one different type of agent called voyage agent.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6bac91a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9e6bac91a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Finding the fuel station at very beginning is vital. If agents failed to find fuel station, the overall score will be extremely low because no agents will survive to the end. That is why we put fuel station finding process as our first step.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the flow chart of fuel station finding task.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could separate this task into </a:t>
            </a:r>
            <a:r>
              <a:rPr lang="en-US" dirty="0" err="1"/>
              <a:t>basicly</a:t>
            </a:r>
            <a:r>
              <a:rPr lang="en-US" dirty="0"/>
              <a:t> three tasks. The first one is to separate the map into 5 exclusive areas efficiently. Then the second task is to match each agent with one point of each area.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 the last task is to scan the area with U shaped path. Once one agent finds the fuel station. It will broadcast to other agents about the location of fuel station. And all agents stop scanning and start to work normally.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213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6bac91a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9e6bac91a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to separate area efficiently. We guarantee the width of each area is the multiple of 7 except the last area, so that most of agents won’t scan overlapped area to improve the efficiency. And once the agent finish its own responsible area, it could start to work normally.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how to minimize the distance between agents’ original position and starting points of scanning</a:t>
            </a:r>
            <a:r>
              <a:rPr lang="zh-CN" altLang="en-US" dirty="0"/>
              <a:t>？</a:t>
            </a:r>
            <a:r>
              <a:rPr lang="en-US" altLang="zh-CN" dirty="0"/>
              <a:t>In fact, this is one NP-Hard problem </a:t>
            </a: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 while the number of agents is limited and fixed, which is five. So we could solve the problem by fully arranging all the combinations, calculating and comparing the total distance between all agents and corresponding best starting point of each area.</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6bac91a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9e6bac91a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here is an example of how agents move when scanning in their own area.</a:t>
            </a:r>
            <a:endParaRPr dirty="0"/>
          </a:p>
        </p:txBody>
      </p:sp>
    </p:spTree>
    <p:extLst>
      <p:ext uri="{BB962C8B-B14F-4D97-AF65-F5344CB8AC3E}">
        <p14:creationId xmlns:p14="http://schemas.microsoft.com/office/powerpoint/2010/main" val="1540405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Group 10 </a:t>
            </a:r>
            <a:endParaRPr/>
          </a:p>
        </p:txBody>
      </p:sp>
      <p:sp>
        <p:nvSpPr>
          <p:cNvPr id="86" name="Google Shape;86;p13"/>
          <p:cNvSpPr txBox="1">
            <a:spLocks noGrp="1"/>
          </p:cNvSpPr>
          <p:nvPr>
            <p:ph type="subTitle" idx="1"/>
          </p:nvPr>
        </p:nvSpPr>
        <p:spPr>
          <a:xfrm>
            <a:off x="598088" y="2715913"/>
            <a:ext cx="8222100" cy="19711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Jiang Haofeng</a:t>
            </a:r>
            <a:r>
              <a:rPr lang="en-US" altLang="zh-CN" dirty="0"/>
              <a:t>      G2202588D</a:t>
            </a:r>
          </a:p>
          <a:p>
            <a:pPr marL="0" lvl="0" indent="0" algn="l" rtl="0">
              <a:spcBef>
                <a:spcPts val="0"/>
              </a:spcBef>
              <a:spcAft>
                <a:spcPts val="0"/>
              </a:spcAft>
              <a:buNone/>
            </a:pPr>
            <a:r>
              <a:rPr lang="zh-CN" dirty="0"/>
              <a:t>Zhan Shuo</a:t>
            </a:r>
            <a:r>
              <a:rPr lang="en-US" altLang="zh-CN" dirty="0"/>
              <a:t>             G2202727A</a:t>
            </a:r>
          </a:p>
          <a:p>
            <a:pPr marL="0" lvl="0" indent="0" algn="l" rtl="0">
              <a:spcBef>
                <a:spcPts val="0"/>
              </a:spcBef>
              <a:spcAft>
                <a:spcPts val="0"/>
              </a:spcAft>
              <a:buNone/>
            </a:pPr>
            <a:r>
              <a:rPr lang="zh-CN" dirty="0"/>
              <a:t>Tong Tian</a:t>
            </a:r>
            <a:r>
              <a:rPr lang="en-US" altLang="zh-CN" dirty="0"/>
              <a:t>              G2202769J</a:t>
            </a:r>
            <a:r>
              <a:rPr lang="zh-CN" dirty="0"/>
              <a:t> </a:t>
            </a:r>
            <a:endParaRPr lang="en-US" altLang="zh-CN" dirty="0"/>
          </a:p>
          <a:p>
            <a:pPr marL="0" lvl="0" indent="0" algn="l" rtl="0">
              <a:spcBef>
                <a:spcPts val="0"/>
              </a:spcBef>
              <a:spcAft>
                <a:spcPts val="0"/>
              </a:spcAft>
              <a:buNone/>
            </a:pPr>
            <a:r>
              <a:rPr lang="zh-CN" dirty="0"/>
              <a:t>Tan Zhaozhang</a:t>
            </a:r>
            <a:r>
              <a:rPr lang="en-US" altLang="zh-CN" dirty="0"/>
              <a:t>    G2201257D</a:t>
            </a:r>
            <a:r>
              <a:rPr lang="zh-CN" dirty="0"/>
              <a:t> </a:t>
            </a:r>
            <a:endParaRPr lang="en-US" altLang="zh-CN" dirty="0"/>
          </a:p>
          <a:p>
            <a:pPr marL="0" lvl="0" indent="0" algn="l" rtl="0">
              <a:spcBef>
                <a:spcPts val="0"/>
              </a:spcBef>
              <a:spcAft>
                <a:spcPts val="0"/>
              </a:spcAft>
              <a:buNone/>
            </a:pPr>
            <a:r>
              <a:rPr lang="zh-CN" dirty="0"/>
              <a:t>Ju Xilai</a:t>
            </a:r>
            <a:r>
              <a:rPr lang="en-US" altLang="zh-CN" dirty="0"/>
              <a:t>                   G2202544B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Normal Agents and Voyage Agents </a:t>
            </a:r>
            <a:endParaRPr dirty="0"/>
          </a:p>
        </p:txBody>
      </p:sp>
      <p:pic>
        <p:nvPicPr>
          <p:cNvPr id="3" name="图片 2" descr="电脑萤幕画面&#10;&#10;描述已自动生成">
            <a:extLst>
              <a:ext uri="{FF2B5EF4-FFF2-40B4-BE49-F238E27FC236}">
                <a16:creationId xmlns:a16="http://schemas.microsoft.com/office/drawing/2014/main" id="{74779474-B332-03CA-09DE-5233A6B9427B}"/>
              </a:ext>
            </a:extLst>
          </p:cNvPr>
          <p:cNvPicPr>
            <a:picLocks noChangeAspect="1"/>
          </p:cNvPicPr>
          <p:nvPr/>
        </p:nvPicPr>
        <p:blipFill>
          <a:blip r:embed="rId3"/>
          <a:stretch>
            <a:fillRect/>
          </a:stretch>
        </p:blipFill>
        <p:spPr>
          <a:xfrm>
            <a:off x="4572000" y="1068756"/>
            <a:ext cx="3250311" cy="3456618"/>
          </a:xfrm>
          <a:prstGeom prst="rect">
            <a:avLst/>
          </a:prstGeom>
        </p:spPr>
      </p:pic>
      <p:pic>
        <p:nvPicPr>
          <p:cNvPr id="5" name="图片 4" descr="电脑萤幕画面&#10;&#10;描述已自动生成">
            <a:extLst>
              <a:ext uri="{FF2B5EF4-FFF2-40B4-BE49-F238E27FC236}">
                <a16:creationId xmlns:a16="http://schemas.microsoft.com/office/drawing/2014/main" id="{57CA6155-48A2-EB97-9D20-BF73E7D86795}"/>
              </a:ext>
            </a:extLst>
          </p:cNvPr>
          <p:cNvPicPr>
            <a:picLocks noChangeAspect="1"/>
          </p:cNvPicPr>
          <p:nvPr/>
        </p:nvPicPr>
        <p:blipFill>
          <a:blip r:embed="rId4"/>
          <a:stretch>
            <a:fillRect/>
          </a:stretch>
        </p:blipFill>
        <p:spPr>
          <a:xfrm>
            <a:off x="514865" y="1068756"/>
            <a:ext cx="3250311" cy="3456618"/>
          </a:xfrm>
          <a:prstGeom prst="rect">
            <a:avLst/>
          </a:prstGeom>
        </p:spPr>
      </p:pic>
      <p:sp>
        <p:nvSpPr>
          <p:cNvPr id="6" name="文本框 5">
            <a:extLst>
              <a:ext uri="{FF2B5EF4-FFF2-40B4-BE49-F238E27FC236}">
                <a16:creationId xmlns:a16="http://schemas.microsoft.com/office/drawing/2014/main" id="{8B31EF76-EE7D-4AD4-2381-FE76E03BD5E2}"/>
              </a:ext>
            </a:extLst>
          </p:cNvPr>
          <p:cNvSpPr txBox="1"/>
          <p:nvPr/>
        </p:nvSpPr>
        <p:spPr>
          <a:xfrm>
            <a:off x="1441525" y="4604273"/>
            <a:ext cx="1323190" cy="307777"/>
          </a:xfrm>
          <a:prstGeom prst="rect">
            <a:avLst/>
          </a:prstGeom>
          <a:noFill/>
        </p:spPr>
        <p:txBody>
          <a:bodyPr wrap="square" rtlCol="0">
            <a:spAutoFit/>
          </a:bodyPr>
          <a:lstStyle/>
          <a:p>
            <a:r>
              <a:rPr lang="en-US" altLang="zh-CN" dirty="0"/>
              <a:t>Normal Agent</a:t>
            </a:r>
            <a:endParaRPr lang="zh-CN" altLang="en-US" dirty="0"/>
          </a:p>
        </p:txBody>
      </p:sp>
      <p:sp>
        <p:nvSpPr>
          <p:cNvPr id="7" name="文本框 6">
            <a:extLst>
              <a:ext uri="{FF2B5EF4-FFF2-40B4-BE49-F238E27FC236}">
                <a16:creationId xmlns:a16="http://schemas.microsoft.com/office/drawing/2014/main" id="{A1D02CF3-D7F2-D8A7-E000-C823EDF807C9}"/>
              </a:ext>
            </a:extLst>
          </p:cNvPr>
          <p:cNvSpPr txBox="1"/>
          <p:nvPr/>
        </p:nvSpPr>
        <p:spPr>
          <a:xfrm>
            <a:off x="5535560" y="4539128"/>
            <a:ext cx="1323190" cy="307777"/>
          </a:xfrm>
          <a:prstGeom prst="rect">
            <a:avLst/>
          </a:prstGeom>
          <a:noFill/>
        </p:spPr>
        <p:txBody>
          <a:bodyPr wrap="square" rtlCol="0">
            <a:spAutoFit/>
          </a:bodyPr>
          <a:lstStyle/>
          <a:p>
            <a:r>
              <a:rPr lang="en-US" altLang="zh-CN" dirty="0"/>
              <a:t>Voyage Agent</a:t>
            </a:r>
            <a:endParaRPr lang="zh-CN" altLang="en-US" dirty="0"/>
          </a:p>
        </p:txBody>
      </p:sp>
    </p:spTree>
    <p:extLst>
      <p:ext uri="{BB962C8B-B14F-4D97-AF65-F5344CB8AC3E}">
        <p14:creationId xmlns:p14="http://schemas.microsoft.com/office/powerpoint/2010/main" val="62364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Voyage Agent</a:t>
            </a:r>
            <a:endParaRPr dirty="0"/>
          </a:p>
        </p:txBody>
      </p:sp>
      <p:pic>
        <p:nvPicPr>
          <p:cNvPr id="3" name="图片 2" descr="电脑萤幕画面&#10;&#10;描述已自动生成">
            <a:extLst>
              <a:ext uri="{FF2B5EF4-FFF2-40B4-BE49-F238E27FC236}">
                <a16:creationId xmlns:a16="http://schemas.microsoft.com/office/drawing/2014/main" id="{3BE68E90-AC83-5D43-210B-FF59D522717B}"/>
              </a:ext>
            </a:extLst>
          </p:cNvPr>
          <p:cNvPicPr>
            <a:picLocks noChangeAspect="1"/>
          </p:cNvPicPr>
          <p:nvPr/>
        </p:nvPicPr>
        <p:blipFill>
          <a:blip r:embed="rId3"/>
          <a:stretch>
            <a:fillRect/>
          </a:stretch>
        </p:blipFill>
        <p:spPr>
          <a:xfrm>
            <a:off x="1121518" y="1017800"/>
            <a:ext cx="3319175" cy="3529853"/>
          </a:xfrm>
          <a:prstGeom prst="rect">
            <a:avLst/>
          </a:prstGeom>
        </p:spPr>
      </p:pic>
      <p:pic>
        <p:nvPicPr>
          <p:cNvPr id="5" name="图片 4" descr="背景图案&#10;&#10;描述已自动生成">
            <a:extLst>
              <a:ext uri="{FF2B5EF4-FFF2-40B4-BE49-F238E27FC236}">
                <a16:creationId xmlns:a16="http://schemas.microsoft.com/office/drawing/2014/main" id="{C8D52979-1D7C-B0A7-2007-201B2BE8195F}"/>
              </a:ext>
            </a:extLst>
          </p:cNvPr>
          <p:cNvPicPr>
            <a:picLocks noChangeAspect="1"/>
          </p:cNvPicPr>
          <p:nvPr/>
        </p:nvPicPr>
        <p:blipFill>
          <a:blip r:embed="rId4"/>
          <a:stretch>
            <a:fillRect/>
          </a:stretch>
        </p:blipFill>
        <p:spPr>
          <a:xfrm>
            <a:off x="5105772" y="1017799"/>
            <a:ext cx="3304715" cy="3529854"/>
          </a:xfrm>
          <a:prstGeom prst="rect">
            <a:avLst/>
          </a:prstGeom>
        </p:spPr>
      </p:pic>
      <p:sp>
        <p:nvSpPr>
          <p:cNvPr id="6" name="文本框 5">
            <a:extLst>
              <a:ext uri="{FF2B5EF4-FFF2-40B4-BE49-F238E27FC236}">
                <a16:creationId xmlns:a16="http://schemas.microsoft.com/office/drawing/2014/main" id="{C76E434F-2849-49FD-7FC7-115A7592EAA0}"/>
              </a:ext>
            </a:extLst>
          </p:cNvPr>
          <p:cNvSpPr txBox="1"/>
          <p:nvPr/>
        </p:nvSpPr>
        <p:spPr>
          <a:xfrm>
            <a:off x="2140772" y="4547653"/>
            <a:ext cx="1323191" cy="307777"/>
          </a:xfrm>
          <a:prstGeom prst="rect">
            <a:avLst/>
          </a:prstGeom>
          <a:noFill/>
        </p:spPr>
        <p:txBody>
          <a:bodyPr wrap="square" rtlCol="0">
            <a:spAutoFit/>
          </a:bodyPr>
          <a:lstStyle/>
          <a:p>
            <a:r>
              <a:rPr lang="en-US" altLang="zh-CN" dirty="0"/>
              <a:t>Step = 1000</a:t>
            </a:r>
            <a:endParaRPr lang="zh-CN" altLang="en-US" dirty="0"/>
          </a:p>
        </p:txBody>
      </p:sp>
      <p:sp>
        <p:nvSpPr>
          <p:cNvPr id="7" name="文本框 6">
            <a:extLst>
              <a:ext uri="{FF2B5EF4-FFF2-40B4-BE49-F238E27FC236}">
                <a16:creationId xmlns:a16="http://schemas.microsoft.com/office/drawing/2014/main" id="{4A52E931-205E-6330-3750-01B123A8CA56}"/>
              </a:ext>
            </a:extLst>
          </p:cNvPr>
          <p:cNvSpPr txBox="1"/>
          <p:nvPr/>
        </p:nvSpPr>
        <p:spPr>
          <a:xfrm>
            <a:off x="6096533" y="4519111"/>
            <a:ext cx="1323191" cy="307777"/>
          </a:xfrm>
          <a:prstGeom prst="rect">
            <a:avLst/>
          </a:prstGeom>
          <a:noFill/>
        </p:spPr>
        <p:txBody>
          <a:bodyPr wrap="square" rtlCol="0">
            <a:spAutoFit/>
          </a:bodyPr>
          <a:lstStyle/>
          <a:p>
            <a:r>
              <a:rPr lang="en-US" altLang="zh-CN" dirty="0"/>
              <a:t>Step = 4500</a:t>
            </a:r>
            <a:endParaRPr lang="zh-CN" altLang="en-US" dirty="0"/>
          </a:p>
        </p:txBody>
      </p:sp>
    </p:spTree>
    <p:extLst>
      <p:ext uri="{BB962C8B-B14F-4D97-AF65-F5344CB8AC3E}">
        <p14:creationId xmlns:p14="http://schemas.microsoft.com/office/powerpoint/2010/main" val="176125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Communication &amp; Memory</a:t>
            </a:r>
            <a:endParaRPr/>
          </a:p>
        </p:txBody>
      </p:sp>
      <p:sp>
        <p:nvSpPr>
          <p:cNvPr id="197" name="Google Shape;197;p20"/>
          <p:cNvSpPr/>
          <p:nvPr/>
        </p:nvSpPr>
        <p:spPr>
          <a:xfrm>
            <a:off x="363075" y="24734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98" name="Google Shape;198;p20"/>
          <p:cNvSpPr txBox="1">
            <a:spLocks noGrp="1"/>
          </p:cNvSpPr>
          <p:nvPr>
            <p:ph type="body" idx="1"/>
          </p:nvPr>
        </p:nvSpPr>
        <p:spPr>
          <a:xfrm>
            <a:off x="307125" y="2441613"/>
            <a:ext cx="2154300" cy="449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200"/>
              </a:spcAft>
              <a:buNone/>
            </a:pPr>
            <a:r>
              <a:rPr lang="zh-CN" sz="1600" dirty="0">
                <a:solidFill>
                  <a:schemeClr val="lt1"/>
                </a:solidFill>
              </a:rPr>
              <a:t>Rule-Based System</a:t>
            </a:r>
            <a:endParaRPr sz="1600" dirty="0">
              <a:solidFill>
                <a:schemeClr val="lt1"/>
              </a:solidFill>
            </a:endParaRPr>
          </a:p>
        </p:txBody>
      </p:sp>
      <p:sp>
        <p:nvSpPr>
          <p:cNvPr id="199" name="Google Shape;199;p20"/>
          <p:cNvSpPr/>
          <p:nvPr/>
        </p:nvSpPr>
        <p:spPr>
          <a:xfrm>
            <a:off x="3452025" y="145340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FF00"/>
              </a:solidFill>
            </a:endParaRPr>
          </a:p>
        </p:txBody>
      </p:sp>
      <p:sp>
        <p:nvSpPr>
          <p:cNvPr id="200" name="Google Shape;200;p20"/>
          <p:cNvSpPr/>
          <p:nvPr/>
        </p:nvSpPr>
        <p:spPr>
          <a:xfrm>
            <a:off x="3396075" y="2473425"/>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201" name="Google Shape;201;p20"/>
          <p:cNvSpPr/>
          <p:nvPr/>
        </p:nvSpPr>
        <p:spPr>
          <a:xfrm>
            <a:off x="3452025" y="349345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202" name="Google Shape;202;p20"/>
          <p:cNvSpPr txBox="1">
            <a:spLocks noGrp="1"/>
          </p:cNvSpPr>
          <p:nvPr>
            <p:ph type="body" idx="1"/>
          </p:nvPr>
        </p:nvSpPr>
        <p:spPr>
          <a:xfrm>
            <a:off x="3396075" y="142158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Fuel-Station Finding </a:t>
            </a:r>
            <a:endParaRPr sz="1600" dirty="0">
              <a:solidFill>
                <a:schemeClr val="lt1"/>
              </a:solidFill>
            </a:endParaRPr>
          </a:p>
        </p:txBody>
      </p:sp>
      <p:sp>
        <p:nvSpPr>
          <p:cNvPr id="203" name="Google Shape;203;p20"/>
          <p:cNvSpPr txBox="1">
            <a:spLocks noGrp="1"/>
          </p:cNvSpPr>
          <p:nvPr>
            <p:ph type="body" idx="1"/>
          </p:nvPr>
        </p:nvSpPr>
        <p:spPr>
          <a:xfrm>
            <a:off x="3354525" y="2441625"/>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Communication </a:t>
            </a:r>
            <a:r>
              <a:rPr lang="en-US" altLang="zh-CN" sz="1600">
                <a:solidFill>
                  <a:schemeClr val="lt1"/>
                </a:solidFill>
              </a:rPr>
              <a:t>&amp; </a:t>
            </a:r>
            <a:r>
              <a:rPr lang="en-US" altLang="zh-CN" sz="1600" dirty="0">
                <a:solidFill>
                  <a:schemeClr val="lt1"/>
                </a:solidFill>
              </a:rPr>
              <a:t>Memory</a:t>
            </a:r>
            <a:endParaRPr sz="1600" dirty="0">
              <a:solidFill>
                <a:schemeClr val="lt1"/>
              </a:solidFill>
            </a:endParaRPr>
          </a:p>
        </p:txBody>
      </p:sp>
      <p:sp>
        <p:nvSpPr>
          <p:cNvPr id="204" name="Google Shape;204;p20"/>
          <p:cNvSpPr txBox="1">
            <a:spLocks noGrp="1"/>
          </p:cNvSpPr>
          <p:nvPr>
            <p:ph type="body" idx="1"/>
          </p:nvPr>
        </p:nvSpPr>
        <p:spPr>
          <a:xfrm>
            <a:off x="3396075" y="346163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Work Implementation</a:t>
            </a:r>
            <a:endParaRPr sz="1600">
              <a:solidFill>
                <a:schemeClr val="lt1"/>
              </a:solidFill>
            </a:endParaRPr>
          </a:p>
        </p:txBody>
      </p:sp>
      <p:cxnSp>
        <p:nvCxnSpPr>
          <p:cNvPr id="205" name="Google Shape;205;p20"/>
          <p:cNvCxnSpPr>
            <a:endCxn id="203" idx="1"/>
          </p:cNvCxnSpPr>
          <p:nvPr/>
        </p:nvCxnSpPr>
        <p:spPr>
          <a:xfrm>
            <a:off x="2461425" y="2666325"/>
            <a:ext cx="893100" cy="0"/>
          </a:xfrm>
          <a:prstGeom prst="straightConnector1">
            <a:avLst/>
          </a:prstGeom>
          <a:noFill/>
          <a:ln w="19050" cap="flat" cmpd="sng">
            <a:solidFill>
              <a:schemeClr val="dk2"/>
            </a:solidFill>
            <a:prstDash val="solid"/>
            <a:round/>
            <a:headEnd type="none" w="med" len="med"/>
            <a:tailEnd type="triangle" w="med" len="med"/>
          </a:ln>
        </p:spPr>
      </p:cxnSp>
      <p:cxnSp>
        <p:nvCxnSpPr>
          <p:cNvPr id="206" name="Google Shape;206;p20"/>
          <p:cNvCxnSpPr>
            <a:stCxn id="198" idx="3"/>
            <a:endCxn id="202" idx="1"/>
          </p:cNvCxnSpPr>
          <p:nvPr/>
        </p:nvCxnSpPr>
        <p:spPr>
          <a:xfrm rot="10800000" flipH="1">
            <a:off x="2461425" y="1646313"/>
            <a:ext cx="934800" cy="1020000"/>
          </a:xfrm>
          <a:prstGeom prst="straightConnector1">
            <a:avLst/>
          </a:prstGeom>
          <a:noFill/>
          <a:ln w="19050" cap="flat" cmpd="sng">
            <a:solidFill>
              <a:schemeClr val="dk2"/>
            </a:solidFill>
            <a:prstDash val="solid"/>
            <a:round/>
            <a:headEnd type="none" w="med" len="med"/>
            <a:tailEnd type="triangle" w="med" len="med"/>
          </a:ln>
        </p:spPr>
      </p:cxnSp>
      <p:cxnSp>
        <p:nvCxnSpPr>
          <p:cNvPr id="207" name="Google Shape;207;p20"/>
          <p:cNvCxnSpPr>
            <a:stCxn id="198" idx="3"/>
            <a:endCxn id="204" idx="1"/>
          </p:cNvCxnSpPr>
          <p:nvPr/>
        </p:nvCxnSpPr>
        <p:spPr>
          <a:xfrm>
            <a:off x="2461425" y="2666313"/>
            <a:ext cx="934800" cy="1020000"/>
          </a:xfrm>
          <a:prstGeom prst="straightConnector1">
            <a:avLst/>
          </a:prstGeom>
          <a:noFill/>
          <a:ln w="19050" cap="flat" cmpd="sng">
            <a:solidFill>
              <a:schemeClr val="dk2"/>
            </a:solidFill>
            <a:prstDash val="solid"/>
            <a:round/>
            <a:headEnd type="none" w="med" len="med"/>
            <a:tailEnd type="triangle" w="med" len="med"/>
          </a:ln>
        </p:spPr>
      </p:cxnSp>
      <p:sp>
        <p:nvSpPr>
          <p:cNvPr id="208" name="Google Shape;208;p20"/>
          <p:cNvSpPr/>
          <p:nvPr/>
        </p:nvSpPr>
        <p:spPr>
          <a:xfrm>
            <a:off x="3141375" y="2249625"/>
            <a:ext cx="4047600" cy="83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Communication</a:t>
            </a:r>
            <a:endParaRPr/>
          </a:p>
        </p:txBody>
      </p:sp>
      <p:sp>
        <p:nvSpPr>
          <p:cNvPr id="214" name="Google Shape;21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For each step, each agent has a 7x7 view and a target.</a:t>
            </a:r>
            <a:endParaRPr dirty="0"/>
          </a:p>
          <a:p>
            <a:pPr marL="0" lvl="0" indent="0" algn="l" rtl="0">
              <a:spcBef>
                <a:spcPts val="1200"/>
              </a:spcBef>
              <a:spcAft>
                <a:spcPts val="0"/>
              </a:spcAft>
              <a:buNone/>
            </a:pPr>
            <a:r>
              <a:rPr lang="zh-CN" dirty="0"/>
              <a:t>Each agent </a:t>
            </a:r>
            <a:r>
              <a:rPr lang="zh-CN" b="1" dirty="0"/>
              <a:t>broadcasts </a:t>
            </a:r>
            <a:r>
              <a:rPr lang="zh-CN" dirty="0"/>
              <a:t>what it knows in this step in the following four types of messages:</a:t>
            </a:r>
            <a:endParaRPr dirty="0"/>
          </a:p>
          <a:p>
            <a:pPr marL="457200" lvl="0" indent="-342900" algn="l" rtl="0">
              <a:spcBef>
                <a:spcPts val="1200"/>
              </a:spcBef>
              <a:spcAft>
                <a:spcPts val="0"/>
              </a:spcAft>
              <a:buSzPts val="1800"/>
              <a:buChar char="●"/>
            </a:pPr>
            <a:r>
              <a:rPr lang="zh-CN" dirty="0"/>
              <a:t>“Tile [x] [y]”</a:t>
            </a:r>
            <a:endParaRPr dirty="0"/>
          </a:p>
          <a:p>
            <a:pPr marL="457200" lvl="0" indent="-342900" algn="l" rtl="0">
              <a:spcBef>
                <a:spcPts val="0"/>
              </a:spcBef>
              <a:spcAft>
                <a:spcPts val="0"/>
              </a:spcAft>
              <a:buSzPts val="1800"/>
              <a:buChar char="●"/>
            </a:pPr>
            <a:r>
              <a:rPr lang="zh-CN" dirty="0"/>
              <a:t>“Hole [x] [y]”        related to the global memory</a:t>
            </a:r>
            <a:endParaRPr dirty="0"/>
          </a:p>
          <a:p>
            <a:pPr marL="457200" lvl="0" indent="-342900" algn="l" rtl="0">
              <a:spcBef>
                <a:spcPts val="0"/>
              </a:spcBef>
              <a:spcAft>
                <a:spcPts val="0"/>
              </a:spcAft>
              <a:buSzPts val="1800"/>
              <a:buChar char="●"/>
            </a:pPr>
            <a:r>
              <a:rPr lang="zh-CN" dirty="0"/>
              <a:t>“blank [x] [y]”</a:t>
            </a:r>
            <a:endParaRPr dirty="0"/>
          </a:p>
          <a:p>
            <a:pPr marL="457200" lvl="0" indent="-342900" algn="l" rtl="0">
              <a:spcBef>
                <a:spcPts val="0"/>
              </a:spcBef>
              <a:spcAft>
                <a:spcPts val="0"/>
              </a:spcAft>
              <a:buSzPts val="1800"/>
              <a:buChar char="●"/>
            </a:pPr>
            <a:r>
              <a:rPr lang="zh-CN" dirty="0"/>
              <a:t>“target [x] [y]” -&gt; related to target conflict reduction</a:t>
            </a:r>
            <a:endParaRPr dirty="0"/>
          </a:p>
          <a:p>
            <a:pPr marL="0" lvl="0" indent="0" algn="l" rtl="0">
              <a:spcBef>
                <a:spcPts val="1200"/>
              </a:spcBef>
              <a:spcAft>
                <a:spcPts val="0"/>
              </a:spcAft>
              <a:buNone/>
            </a:pPr>
            <a:r>
              <a:rPr lang="zh-CN" dirty="0"/>
              <a:t>where [x] and [y] are the actual location of corresponding object.</a:t>
            </a:r>
            <a:endParaRPr dirty="0"/>
          </a:p>
          <a:p>
            <a:pPr marL="0" lvl="0" indent="0" algn="l" rtl="0">
              <a:spcBef>
                <a:spcPts val="1200"/>
              </a:spcBef>
              <a:spcAft>
                <a:spcPts val="1200"/>
              </a:spcAft>
              <a:buNone/>
            </a:pPr>
            <a:endParaRPr dirty="0"/>
          </a:p>
        </p:txBody>
      </p:sp>
      <p:sp>
        <p:nvSpPr>
          <p:cNvPr id="215" name="Google Shape;215;p21"/>
          <p:cNvSpPr/>
          <p:nvPr/>
        </p:nvSpPr>
        <p:spPr>
          <a:xfrm>
            <a:off x="2251325" y="2751297"/>
            <a:ext cx="126600" cy="607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Global Memory</a:t>
            </a:r>
            <a:endParaRPr/>
          </a:p>
        </p:txBody>
      </p:sp>
      <p:sp>
        <p:nvSpPr>
          <p:cNvPr id="221" name="Google Shape;221;p22"/>
          <p:cNvSpPr txBox="1">
            <a:spLocks noGrp="1"/>
          </p:cNvSpPr>
          <p:nvPr>
            <p:ph type="body" idx="1"/>
          </p:nvPr>
        </p:nvSpPr>
        <p:spPr>
          <a:xfrm>
            <a:off x="311700" y="1229875"/>
            <a:ext cx="4785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By using the getMessages() method, we can get (7*7+1)*5=250 messages in each step. </a:t>
            </a:r>
            <a:endParaRPr dirty="0"/>
          </a:p>
          <a:p>
            <a:pPr marL="0" lvl="0" indent="0" algn="l" rtl="0">
              <a:spcBef>
                <a:spcPts val="1200"/>
              </a:spcBef>
              <a:spcAft>
                <a:spcPts val="0"/>
              </a:spcAft>
              <a:buNone/>
            </a:pPr>
            <a:r>
              <a:rPr lang="zh-CN" dirty="0"/>
              <a:t>We use a 2D array of </a:t>
            </a:r>
            <a:r>
              <a:rPr lang="zh-CN" b="1" dirty="0"/>
              <a:t>Strings</a:t>
            </a:r>
            <a:r>
              <a:rPr lang="zh-CN" dirty="0"/>
              <a:t> to store the tiles and holes which sensed by other agents. </a:t>
            </a:r>
            <a:endParaRPr dirty="0"/>
          </a:p>
          <a:p>
            <a:pPr marL="0" lvl="0" indent="0" algn="l" rtl="0">
              <a:spcBef>
                <a:spcPts val="1200"/>
              </a:spcBef>
              <a:spcAft>
                <a:spcPts val="1200"/>
              </a:spcAft>
              <a:buNone/>
            </a:pPr>
            <a:r>
              <a:rPr lang="zh-CN" dirty="0"/>
              <a:t>If there is a “blank” message, make the corresponding entry null.</a:t>
            </a:r>
            <a:endParaRPr dirty="0"/>
          </a:p>
        </p:txBody>
      </p:sp>
      <p:graphicFrame>
        <p:nvGraphicFramePr>
          <p:cNvPr id="222" name="Google Shape;222;p22"/>
          <p:cNvGraphicFramePr/>
          <p:nvPr/>
        </p:nvGraphicFramePr>
        <p:xfrm>
          <a:off x="5417275" y="1467400"/>
          <a:ext cx="3248625" cy="1981050"/>
        </p:xfrm>
        <a:graphic>
          <a:graphicData uri="http://schemas.openxmlformats.org/drawingml/2006/table">
            <a:tbl>
              <a:tblPr>
                <a:noFill/>
                <a:tableStyleId>{99BB12D0-DAB8-4995-8AA3-322C671A5C5C}</a:tableStyleId>
              </a:tblPr>
              <a:tblGrid>
                <a:gridCol w="649725">
                  <a:extLst>
                    <a:ext uri="{9D8B030D-6E8A-4147-A177-3AD203B41FA5}">
                      <a16:colId xmlns:a16="http://schemas.microsoft.com/office/drawing/2014/main" val="20000"/>
                    </a:ext>
                  </a:extLst>
                </a:gridCol>
                <a:gridCol w="649725">
                  <a:extLst>
                    <a:ext uri="{9D8B030D-6E8A-4147-A177-3AD203B41FA5}">
                      <a16:colId xmlns:a16="http://schemas.microsoft.com/office/drawing/2014/main" val="20001"/>
                    </a:ext>
                  </a:extLst>
                </a:gridCol>
                <a:gridCol w="649725">
                  <a:extLst>
                    <a:ext uri="{9D8B030D-6E8A-4147-A177-3AD203B41FA5}">
                      <a16:colId xmlns:a16="http://schemas.microsoft.com/office/drawing/2014/main" val="20002"/>
                    </a:ext>
                  </a:extLst>
                </a:gridCol>
                <a:gridCol w="649725">
                  <a:extLst>
                    <a:ext uri="{9D8B030D-6E8A-4147-A177-3AD203B41FA5}">
                      <a16:colId xmlns:a16="http://schemas.microsoft.com/office/drawing/2014/main" val="20003"/>
                    </a:ext>
                  </a:extLst>
                </a:gridCol>
                <a:gridCol w="64972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Example: My current memory table:</a:t>
            </a:r>
            <a:endParaRPr/>
          </a:p>
        </p:txBody>
      </p:sp>
      <p:graphicFrame>
        <p:nvGraphicFramePr>
          <p:cNvPr id="228" name="Google Shape;228;p23"/>
          <p:cNvGraphicFramePr/>
          <p:nvPr>
            <p:extLst>
              <p:ext uri="{D42A27DB-BD31-4B8C-83A1-F6EECF244321}">
                <p14:modId xmlns:p14="http://schemas.microsoft.com/office/powerpoint/2010/main" val="2912879445"/>
              </p:ext>
            </p:extLst>
          </p:nvPr>
        </p:nvGraphicFramePr>
        <p:xfrm>
          <a:off x="747934" y="1092454"/>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dirty="0"/>
                        <a:t>1</a:t>
                      </a:r>
                      <a:endParaRPr dirty="0"/>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dirty="0"/>
                        <a:t>…</a:t>
                      </a:r>
                      <a:endParaRPr dirty="0"/>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dirty="0"/>
                        <a:t>Hole</a:t>
                      </a:r>
                      <a:endParaRPr dirty="0"/>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a:t>“Tile 17 12”</a:t>
            </a:r>
            <a:endParaRPr/>
          </a:p>
        </p:txBody>
      </p:sp>
      <p:graphicFrame>
        <p:nvGraphicFramePr>
          <p:cNvPr id="234" name="Google Shape;234;p24"/>
          <p:cNvGraphicFramePr/>
          <p:nvPr/>
        </p:nvGraphicFramePr>
        <p:xfrm>
          <a:off x="746200" y="1094000"/>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b="1"/>
                        <a:t>Tile</a:t>
                      </a:r>
                      <a:endParaRPr b="1"/>
                    </a:p>
                  </a:txBody>
                  <a:tcPr marL="91425" marR="91425" marT="91425" marB="91425">
                    <a:solidFill>
                      <a:srgbClr val="FFFF00"/>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dirty="0"/>
              <a:t>“Hole 44 25”</a:t>
            </a:r>
            <a:endParaRPr dirty="0"/>
          </a:p>
        </p:txBody>
      </p:sp>
      <p:graphicFrame>
        <p:nvGraphicFramePr>
          <p:cNvPr id="240" name="Google Shape;240;p25"/>
          <p:cNvGraphicFramePr/>
          <p:nvPr/>
        </p:nvGraphicFramePr>
        <p:xfrm>
          <a:off x="746200" y="1094000"/>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solidFill>
                      <a:schemeClr val="lt1"/>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b="1"/>
                        <a:t>Hole</a:t>
                      </a:r>
                      <a:endParaRPr b="1"/>
                    </a:p>
                  </a:txBody>
                  <a:tcPr marL="91425" marR="91425" marT="91425" marB="91425">
                    <a:solidFill>
                      <a:srgbClr val="FFFF00"/>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a:t>“blank 0 38”</a:t>
            </a:r>
            <a:endParaRPr/>
          </a:p>
        </p:txBody>
      </p:sp>
      <p:graphicFrame>
        <p:nvGraphicFramePr>
          <p:cNvPr id="246" name="Google Shape;246;p26"/>
          <p:cNvGraphicFramePr/>
          <p:nvPr/>
        </p:nvGraphicFramePr>
        <p:xfrm>
          <a:off x="746200" y="1094000"/>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solidFill>
                      <a:srgbClr val="FFFF00"/>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solidFill>
                      <a:schemeClr val="lt1"/>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a:t>“blank 49 12”</a:t>
            </a:r>
            <a:endParaRPr/>
          </a:p>
        </p:txBody>
      </p:sp>
      <p:graphicFrame>
        <p:nvGraphicFramePr>
          <p:cNvPr id="252" name="Google Shape;252;p27"/>
          <p:cNvGraphicFramePr/>
          <p:nvPr/>
        </p:nvGraphicFramePr>
        <p:xfrm>
          <a:off x="746200" y="1094000"/>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solidFill>
                      <a:schemeClr val="lt1"/>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solidFill>
                      <a:srgbClr val="FFFF00"/>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p:nvPr/>
        </p:nvSpPr>
        <p:spPr>
          <a:xfrm>
            <a:off x="363075" y="24734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 &amp; Architecture</a:t>
            </a:r>
            <a:endParaRPr/>
          </a:p>
        </p:txBody>
      </p:sp>
      <p:sp>
        <p:nvSpPr>
          <p:cNvPr id="93" name="Google Shape;93;p14"/>
          <p:cNvSpPr txBox="1">
            <a:spLocks noGrp="1"/>
          </p:cNvSpPr>
          <p:nvPr>
            <p:ph type="body" idx="1"/>
          </p:nvPr>
        </p:nvSpPr>
        <p:spPr>
          <a:xfrm>
            <a:off x="307125" y="24416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Rule-Based System</a:t>
            </a:r>
            <a:endParaRPr sz="1600" dirty="0">
              <a:solidFill>
                <a:schemeClr val="lt1"/>
              </a:solidFill>
            </a:endParaRPr>
          </a:p>
        </p:txBody>
      </p:sp>
      <p:sp>
        <p:nvSpPr>
          <p:cNvPr id="94" name="Google Shape;94;p14"/>
          <p:cNvSpPr/>
          <p:nvPr/>
        </p:nvSpPr>
        <p:spPr>
          <a:xfrm>
            <a:off x="3452025" y="145340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FF00"/>
              </a:solidFill>
            </a:endParaRPr>
          </a:p>
        </p:txBody>
      </p:sp>
      <p:sp>
        <p:nvSpPr>
          <p:cNvPr id="95" name="Google Shape;95;p14"/>
          <p:cNvSpPr/>
          <p:nvPr/>
        </p:nvSpPr>
        <p:spPr>
          <a:xfrm>
            <a:off x="3396075" y="2473425"/>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6" name="Google Shape;96;p14"/>
          <p:cNvSpPr/>
          <p:nvPr/>
        </p:nvSpPr>
        <p:spPr>
          <a:xfrm>
            <a:off x="3452025" y="349345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7" name="Google Shape;97;p14"/>
          <p:cNvSpPr txBox="1">
            <a:spLocks noGrp="1"/>
          </p:cNvSpPr>
          <p:nvPr>
            <p:ph type="body" idx="1"/>
          </p:nvPr>
        </p:nvSpPr>
        <p:spPr>
          <a:xfrm>
            <a:off x="3396075" y="142158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Fuel-Station Finding </a:t>
            </a:r>
            <a:endParaRPr sz="1600" dirty="0">
              <a:solidFill>
                <a:schemeClr val="lt1"/>
              </a:solidFill>
            </a:endParaRPr>
          </a:p>
        </p:txBody>
      </p:sp>
      <p:sp>
        <p:nvSpPr>
          <p:cNvPr id="98" name="Google Shape;98;p14"/>
          <p:cNvSpPr txBox="1">
            <a:spLocks noGrp="1"/>
          </p:cNvSpPr>
          <p:nvPr>
            <p:ph type="body" idx="1"/>
          </p:nvPr>
        </p:nvSpPr>
        <p:spPr>
          <a:xfrm>
            <a:off x="3354525" y="2441625"/>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Communication &amp; Memory</a:t>
            </a:r>
            <a:endParaRPr sz="1600">
              <a:solidFill>
                <a:schemeClr val="lt1"/>
              </a:solidFill>
            </a:endParaRPr>
          </a:p>
        </p:txBody>
      </p:sp>
      <p:sp>
        <p:nvSpPr>
          <p:cNvPr id="99" name="Google Shape;99;p14"/>
          <p:cNvSpPr txBox="1">
            <a:spLocks noGrp="1"/>
          </p:cNvSpPr>
          <p:nvPr>
            <p:ph type="body" idx="1"/>
          </p:nvPr>
        </p:nvSpPr>
        <p:spPr>
          <a:xfrm>
            <a:off x="3396075" y="346163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Work Implementation</a:t>
            </a:r>
            <a:endParaRPr sz="1600">
              <a:solidFill>
                <a:schemeClr val="lt1"/>
              </a:solidFill>
            </a:endParaRPr>
          </a:p>
        </p:txBody>
      </p:sp>
      <p:cxnSp>
        <p:nvCxnSpPr>
          <p:cNvPr id="100" name="Google Shape;100;p14"/>
          <p:cNvCxnSpPr>
            <a:endCxn id="98" idx="1"/>
          </p:cNvCxnSpPr>
          <p:nvPr/>
        </p:nvCxnSpPr>
        <p:spPr>
          <a:xfrm>
            <a:off x="2461425" y="2666325"/>
            <a:ext cx="893100" cy="0"/>
          </a:xfrm>
          <a:prstGeom prst="straightConnector1">
            <a:avLst/>
          </a:prstGeom>
          <a:noFill/>
          <a:ln w="19050" cap="flat" cmpd="sng">
            <a:solidFill>
              <a:schemeClr val="dk2"/>
            </a:solidFill>
            <a:prstDash val="solid"/>
            <a:round/>
            <a:headEnd type="none" w="med" len="med"/>
            <a:tailEnd type="triangle" w="med" len="med"/>
          </a:ln>
        </p:spPr>
      </p:cxnSp>
      <p:cxnSp>
        <p:nvCxnSpPr>
          <p:cNvPr id="101" name="Google Shape;101;p14"/>
          <p:cNvCxnSpPr>
            <a:stCxn id="93" idx="3"/>
            <a:endCxn id="97" idx="1"/>
          </p:cNvCxnSpPr>
          <p:nvPr/>
        </p:nvCxnSpPr>
        <p:spPr>
          <a:xfrm rot="10800000" flipH="1">
            <a:off x="2461425" y="1646313"/>
            <a:ext cx="934800" cy="1020000"/>
          </a:xfrm>
          <a:prstGeom prst="straightConnector1">
            <a:avLst/>
          </a:prstGeom>
          <a:noFill/>
          <a:ln w="19050" cap="flat" cmpd="sng">
            <a:solidFill>
              <a:schemeClr val="dk2"/>
            </a:solidFill>
            <a:prstDash val="solid"/>
            <a:round/>
            <a:headEnd type="none" w="med" len="med"/>
            <a:tailEnd type="triangle" w="med" len="med"/>
          </a:ln>
        </p:spPr>
      </p:cxnSp>
      <p:cxnSp>
        <p:nvCxnSpPr>
          <p:cNvPr id="102" name="Google Shape;102;p14"/>
          <p:cNvCxnSpPr>
            <a:stCxn id="93" idx="3"/>
            <a:endCxn id="99" idx="1"/>
          </p:cNvCxnSpPr>
          <p:nvPr/>
        </p:nvCxnSpPr>
        <p:spPr>
          <a:xfrm>
            <a:off x="2461425" y="2666313"/>
            <a:ext cx="934800" cy="1020000"/>
          </a:xfrm>
          <a:prstGeom prst="straightConnector1">
            <a:avLst/>
          </a:prstGeom>
          <a:noFill/>
          <a:ln w="19050" cap="flat" cmpd="sng">
            <a:solidFill>
              <a:schemeClr val="dk2"/>
            </a:solidFill>
            <a:prstDash val="solid"/>
            <a:round/>
            <a:headEnd type="none" w="med" len="med"/>
            <a:tailEnd type="triangle" w="med" len="med"/>
          </a:ln>
        </p:spPr>
      </p:cxnSp>
      <p:sp>
        <p:nvSpPr>
          <p:cNvPr id="103" name="Google Shape;103;p14"/>
          <p:cNvSpPr/>
          <p:nvPr/>
        </p:nvSpPr>
        <p:spPr>
          <a:xfrm>
            <a:off x="363075" y="42181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04" name="Google Shape;104;p14"/>
          <p:cNvSpPr txBox="1">
            <a:spLocks noGrp="1"/>
          </p:cNvSpPr>
          <p:nvPr>
            <p:ph type="body" idx="1"/>
          </p:nvPr>
        </p:nvSpPr>
        <p:spPr>
          <a:xfrm>
            <a:off x="307125" y="41863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Future Vision</a:t>
            </a:r>
            <a:endParaRPr sz="1600">
              <a:solidFill>
                <a:schemeClr val="lt1"/>
              </a:solidFill>
            </a:endParaRPr>
          </a:p>
        </p:txBody>
      </p:sp>
      <p:sp>
        <p:nvSpPr>
          <p:cNvPr id="105" name="Google Shape;105;p14"/>
          <p:cNvSpPr/>
          <p:nvPr/>
        </p:nvSpPr>
        <p:spPr>
          <a:xfrm>
            <a:off x="153675" y="2249625"/>
            <a:ext cx="2461200" cy="83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1000"/>
                                        <p:tgtEl>
                                          <p:spTgt spid="94"/>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1000"/>
                                        <p:tgtEl>
                                          <p:spTgt spid="95"/>
                                        </p:tgtEl>
                                      </p:cBhvr>
                                    </p:animEffect>
                                  </p:childTnLst>
                                </p:cTn>
                              </p:par>
                              <p:par>
                                <p:cTn id="29" presetID="1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500"/>
                                        <p:tgtEl>
                                          <p:spTgt spid="102"/>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1000"/>
                                        <p:tgtEl>
                                          <p:spTgt spid="96"/>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1"/>
                                        <p:tgtEl>
                                          <p:spTgt spid="9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0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a:t>“Tile 0 1”</a:t>
            </a:r>
            <a:endParaRPr/>
          </a:p>
        </p:txBody>
      </p:sp>
      <p:graphicFrame>
        <p:nvGraphicFramePr>
          <p:cNvPr id="258" name="Google Shape;258;p28"/>
          <p:cNvGraphicFramePr/>
          <p:nvPr/>
        </p:nvGraphicFramePr>
        <p:xfrm>
          <a:off x="746200" y="1094000"/>
          <a:ext cx="7651600" cy="3424950"/>
        </p:xfrm>
        <a:graphic>
          <a:graphicData uri="http://schemas.openxmlformats.org/drawingml/2006/table">
            <a:tbl>
              <a:tblPr>
                <a:noFill/>
                <a:tableStyleId>{99BB12D0-DAB8-4995-8AA3-322C671A5C5C}</a:tableStyleId>
              </a:tblPr>
              <a:tblGrid>
                <a:gridCol w="695600">
                  <a:extLst>
                    <a:ext uri="{9D8B030D-6E8A-4147-A177-3AD203B41FA5}">
                      <a16:colId xmlns:a16="http://schemas.microsoft.com/office/drawing/2014/main" val="20000"/>
                    </a:ext>
                  </a:extLst>
                </a:gridCol>
                <a:gridCol w="695600">
                  <a:extLst>
                    <a:ext uri="{9D8B030D-6E8A-4147-A177-3AD203B41FA5}">
                      <a16:colId xmlns:a16="http://schemas.microsoft.com/office/drawing/2014/main" val="20001"/>
                    </a:ext>
                  </a:extLst>
                </a:gridCol>
                <a:gridCol w="695600">
                  <a:extLst>
                    <a:ext uri="{9D8B030D-6E8A-4147-A177-3AD203B41FA5}">
                      <a16:colId xmlns:a16="http://schemas.microsoft.com/office/drawing/2014/main" val="20002"/>
                    </a:ext>
                  </a:extLst>
                </a:gridCol>
                <a:gridCol w="695600">
                  <a:extLst>
                    <a:ext uri="{9D8B030D-6E8A-4147-A177-3AD203B41FA5}">
                      <a16:colId xmlns:a16="http://schemas.microsoft.com/office/drawing/2014/main" val="20003"/>
                    </a:ext>
                  </a:extLst>
                </a:gridCol>
                <a:gridCol w="695600">
                  <a:extLst>
                    <a:ext uri="{9D8B030D-6E8A-4147-A177-3AD203B41FA5}">
                      <a16:colId xmlns:a16="http://schemas.microsoft.com/office/drawing/2014/main" val="20004"/>
                    </a:ext>
                  </a:extLst>
                </a:gridCol>
                <a:gridCol w="695600">
                  <a:extLst>
                    <a:ext uri="{9D8B030D-6E8A-4147-A177-3AD203B41FA5}">
                      <a16:colId xmlns:a16="http://schemas.microsoft.com/office/drawing/2014/main" val="20005"/>
                    </a:ext>
                  </a:extLst>
                </a:gridCol>
                <a:gridCol w="695600">
                  <a:extLst>
                    <a:ext uri="{9D8B030D-6E8A-4147-A177-3AD203B41FA5}">
                      <a16:colId xmlns:a16="http://schemas.microsoft.com/office/drawing/2014/main" val="20006"/>
                    </a:ext>
                  </a:extLst>
                </a:gridCol>
                <a:gridCol w="695600">
                  <a:extLst>
                    <a:ext uri="{9D8B030D-6E8A-4147-A177-3AD203B41FA5}">
                      <a16:colId xmlns:a16="http://schemas.microsoft.com/office/drawing/2014/main" val="20007"/>
                    </a:ext>
                  </a:extLst>
                </a:gridCol>
                <a:gridCol w="695600">
                  <a:extLst>
                    <a:ext uri="{9D8B030D-6E8A-4147-A177-3AD203B41FA5}">
                      <a16:colId xmlns:a16="http://schemas.microsoft.com/office/drawing/2014/main" val="20008"/>
                    </a:ext>
                  </a:extLst>
                </a:gridCol>
                <a:gridCol w="695600">
                  <a:extLst>
                    <a:ext uri="{9D8B030D-6E8A-4147-A177-3AD203B41FA5}">
                      <a16:colId xmlns:a16="http://schemas.microsoft.com/office/drawing/2014/main" val="20009"/>
                    </a:ext>
                  </a:extLst>
                </a:gridCol>
                <a:gridCol w="695600">
                  <a:extLst>
                    <a:ext uri="{9D8B030D-6E8A-4147-A177-3AD203B41FA5}">
                      <a16:colId xmlns:a16="http://schemas.microsoft.com/office/drawing/2014/main" val="20010"/>
                    </a:ext>
                  </a:extLst>
                </a:gridCol>
              </a:tblGrid>
              <a:tr h="444925">
                <a:tc>
                  <a:txBody>
                    <a:bodyPr/>
                    <a:lstStyle/>
                    <a:p>
                      <a:pPr marL="0" lvl="0" indent="0" algn="ctr" rtl="0">
                        <a:spcBef>
                          <a:spcPts val="0"/>
                        </a:spcBef>
                        <a:spcAft>
                          <a:spcPts val="0"/>
                        </a:spcAft>
                        <a:buNone/>
                      </a:pPr>
                      <a:r>
                        <a:rPr lang="zh-CN"/>
                        <a:t>x\y</a:t>
                      </a:r>
                      <a:endParaRPr/>
                    </a:p>
                  </a:txBody>
                  <a:tcPr marL="91425" marR="91425" marT="91425" marB="91425"/>
                </a:tc>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r>
                        <a:rPr lang="zh-CN"/>
                        <a:t>1</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12</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25</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38</a:t>
                      </a:r>
                      <a:endParaRPr/>
                    </a:p>
                  </a:txBody>
                  <a:tcPr marL="91425" marR="91425" marT="91425" marB="91425"/>
                </a:tc>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r>
                        <a:rPr lang="zh-CN"/>
                        <a:t>49</a:t>
                      </a:r>
                      <a:endParaRPr/>
                    </a:p>
                  </a:txBody>
                  <a:tcPr marL="91425" marR="91425" marT="91425" marB="91425"/>
                </a:tc>
                <a:extLst>
                  <a:ext uri="{0D108BD9-81ED-4DB2-BD59-A6C34878D82A}">
                    <a16:rowId xmlns:a16="http://schemas.microsoft.com/office/drawing/2014/main" val="10000"/>
                  </a:ext>
                </a:extLst>
              </a:tr>
              <a:tr h="423150">
                <a:tc>
                  <a:txBody>
                    <a:bodyPr/>
                    <a:lstStyle/>
                    <a:p>
                      <a:pPr marL="0" lvl="0" indent="0" algn="ctr" rtl="0">
                        <a:spcBef>
                          <a:spcPts val="0"/>
                        </a:spcBef>
                        <a:spcAft>
                          <a:spcPts val="0"/>
                        </a:spcAft>
                        <a:buNone/>
                      </a:pPr>
                      <a:r>
                        <a:rPr lang="zh-CN"/>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solidFill>
                      <a:srgbClr val="FFFF00"/>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23150">
                <a:tc>
                  <a:txBody>
                    <a:bodyPr/>
                    <a:lstStyle/>
                    <a:p>
                      <a:pPr marL="0" lvl="0" indent="0" algn="ctr" rtl="0">
                        <a:spcBef>
                          <a:spcPts val="0"/>
                        </a:spcBef>
                        <a:spcAft>
                          <a:spcPts val="0"/>
                        </a:spcAft>
                        <a:buNone/>
                      </a:pPr>
                      <a:r>
                        <a:rPr lang="zh-CN"/>
                        <a:t>17</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solidFill>
                      <a:schemeClr val="lt1"/>
                    </a:solidFil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23150">
                <a:tc>
                  <a:txBody>
                    <a:bodyPr/>
                    <a:lstStyle/>
                    <a:p>
                      <a:pPr marL="0" lvl="0" indent="0" algn="ctr" rtl="0">
                        <a:spcBef>
                          <a:spcPts val="0"/>
                        </a:spcBef>
                        <a:spcAft>
                          <a:spcPts val="0"/>
                        </a:spcAft>
                        <a:buNone/>
                      </a:pPr>
                      <a:r>
                        <a:rPr lang="zh-CN"/>
                        <a:t>44</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Hole</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zh-CN"/>
                        <a:t>Tile</a:t>
                      </a:r>
                      <a:endParaRPr/>
                    </a:p>
                  </a:txBody>
                  <a:tcPr marL="91425" marR="91425" marT="91425" marB="91425"/>
                </a:tc>
                <a:extLst>
                  <a:ext uri="{0D108BD9-81ED-4DB2-BD59-A6C34878D82A}">
                    <a16:rowId xmlns:a16="http://schemas.microsoft.com/office/drawing/2014/main" val="10005"/>
                  </a:ext>
                </a:extLst>
              </a:tr>
              <a:tr h="423150">
                <a:tc>
                  <a:txBody>
                    <a:bodyPr/>
                    <a:lstStyle/>
                    <a:p>
                      <a:pPr marL="0" lvl="0" indent="0" algn="ctr" rtl="0">
                        <a:spcBef>
                          <a:spcPts val="0"/>
                        </a:spcBef>
                        <a:spcAft>
                          <a:spcPts val="0"/>
                        </a:spcAft>
                        <a:buNone/>
                      </a:pPr>
                      <a:r>
                        <a:rPr lang="zh-CN"/>
                        <a:t>…</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ctr" rtl="0">
                        <a:spcBef>
                          <a:spcPts val="0"/>
                        </a:spcBef>
                        <a:spcAft>
                          <a:spcPts val="0"/>
                        </a:spcAft>
                        <a:buNone/>
                      </a:pPr>
                      <a:r>
                        <a:rPr lang="zh-CN"/>
                        <a:t>49</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Target Conflict</a:t>
            </a:r>
            <a:endParaRPr dirty="0"/>
          </a:p>
        </p:txBody>
      </p:sp>
      <p:pic>
        <p:nvPicPr>
          <p:cNvPr id="264" name="Google Shape;264;p29"/>
          <p:cNvPicPr preferRelativeResize="0"/>
          <p:nvPr/>
        </p:nvPicPr>
        <p:blipFill>
          <a:blip r:embed="rId3">
            <a:alphaModFix/>
          </a:blip>
          <a:stretch>
            <a:fillRect/>
          </a:stretch>
        </p:blipFill>
        <p:spPr>
          <a:xfrm>
            <a:off x="4994375" y="925700"/>
            <a:ext cx="3837920" cy="3820900"/>
          </a:xfrm>
          <a:prstGeom prst="rect">
            <a:avLst/>
          </a:prstGeom>
          <a:noFill/>
          <a:ln>
            <a:noFill/>
          </a:ln>
        </p:spPr>
      </p:pic>
      <p:sp>
        <p:nvSpPr>
          <p:cNvPr id="265" name="Google Shape;265;p29"/>
          <p:cNvSpPr txBox="1">
            <a:spLocks noGrp="1"/>
          </p:cNvSpPr>
          <p:nvPr>
            <p:ph type="body" idx="1"/>
          </p:nvPr>
        </p:nvSpPr>
        <p:spPr>
          <a:xfrm>
            <a:off x="506000" y="1166650"/>
            <a:ext cx="41781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Our contract is “First-come-first-serve”.</a:t>
            </a:r>
            <a:endParaRPr dirty="0"/>
          </a:p>
          <a:p>
            <a:pPr marL="0" lvl="0" indent="0" algn="l" rtl="0">
              <a:spcBef>
                <a:spcPts val="1200"/>
              </a:spcBef>
              <a:spcAft>
                <a:spcPts val="1200"/>
              </a:spcAft>
              <a:buNone/>
            </a:pPr>
            <a:r>
              <a:rPr lang="zh-CN" dirty="0"/>
              <a:t>If one agent has a target registered, the nearby region (distance &lt;= 3) cannot be target</a:t>
            </a:r>
            <a:r>
              <a:rPr lang="en-US" altLang="zh-CN" dirty="0"/>
              <a:t>ed</a:t>
            </a:r>
            <a:r>
              <a:rPr lang="zh-CN" dirty="0"/>
              <a:t> </a:t>
            </a:r>
            <a:r>
              <a:rPr lang="en-US" altLang="zh-CN" dirty="0"/>
              <a:t>by</a:t>
            </a:r>
            <a:r>
              <a:rPr lang="zh-CN" dirty="0"/>
              <a:t> other agents</a:t>
            </a:r>
            <a:r>
              <a:rPr lang="en-US" altLang="zh-CN" dirty="0"/>
              <a:t>.</a:t>
            </a:r>
          </a:p>
          <a:p>
            <a:pPr marL="0" lvl="0" indent="0" algn="l" rtl="0">
              <a:spcBef>
                <a:spcPts val="1200"/>
              </a:spcBef>
              <a:spcAft>
                <a:spcPts val="1200"/>
              </a:spcAft>
              <a:buNone/>
            </a:pPr>
            <a:r>
              <a:rPr lang="en-US" altLang="zh-CN" sz="1800" b="1" i="0" u="none" strike="noStrike" dirty="0">
                <a:solidFill>
                  <a:srgbClr val="434343"/>
                </a:solidFill>
                <a:effectLst/>
                <a:latin typeface="Roboto" panose="02000000000000000000" pitchFamily="2" charset="0"/>
              </a:rPr>
              <a:t>think()</a:t>
            </a:r>
            <a:r>
              <a:rPr lang="en-US" altLang="zh-CN" sz="1800" b="0" i="0" u="none" strike="noStrike" dirty="0">
                <a:solidFill>
                  <a:srgbClr val="434343"/>
                </a:solidFill>
                <a:effectLst/>
                <a:latin typeface="Roboto" panose="02000000000000000000" pitchFamily="2" charset="0"/>
              </a:rPr>
              <a:t> method: At the very beginning, broadcast and process messages; At the very end, compare my target to other agents’ targets.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Work Implementation</a:t>
            </a:r>
            <a:endParaRPr/>
          </a:p>
        </p:txBody>
      </p:sp>
      <p:sp>
        <p:nvSpPr>
          <p:cNvPr id="282" name="Google Shape;282;p32"/>
          <p:cNvSpPr/>
          <p:nvPr/>
        </p:nvSpPr>
        <p:spPr>
          <a:xfrm>
            <a:off x="363075" y="24734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283" name="Google Shape;283;p32"/>
          <p:cNvSpPr txBox="1">
            <a:spLocks noGrp="1"/>
          </p:cNvSpPr>
          <p:nvPr>
            <p:ph type="body" idx="1"/>
          </p:nvPr>
        </p:nvSpPr>
        <p:spPr>
          <a:xfrm>
            <a:off x="307125" y="24416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Rule-Based System</a:t>
            </a:r>
            <a:endParaRPr sz="1600">
              <a:solidFill>
                <a:schemeClr val="lt1"/>
              </a:solidFill>
            </a:endParaRPr>
          </a:p>
        </p:txBody>
      </p:sp>
      <p:sp>
        <p:nvSpPr>
          <p:cNvPr id="284" name="Google Shape;284;p32"/>
          <p:cNvSpPr/>
          <p:nvPr/>
        </p:nvSpPr>
        <p:spPr>
          <a:xfrm>
            <a:off x="3452025" y="145340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FF00"/>
              </a:solidFill>
            </a:endParaRPr>
          </a:p>
        </p:txBody>
      </p:sp>
      <p:sp>
        <p:nvSpPr>
          <p:cNvPr id="285" name="Google Shape;285;p32"/>
          <p:cNvSpPr/>
          <p:nvPr/>
        </p:nvSpPr>
        <p:spPr>
          <a:xfrm>
            <a:off x="3396075" y="2473425"/>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286" name="Google Shape;286;p32"/>
          <p:cNvSpPr/>
          <p:nvPr/>
        </p:nvSpPr>
        <p:spPr>
          <a:xfrm>
            <a:off x="3452025" y="349345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287" name="Google Shape;287;p32"/>
          <p:cNvSpPr txBox="1">
            <a:spLocks noGrp="1"/>
          </p:cNvSpPr>
          <p:nvPr>
            <p:ph type="body" idx="1"/>
          </p:nvPr>
        </p:nvSpPr>
        <p:spPr>
          <a:xfrm>
            <a:off x="3396075" y="142158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Fuel-Station Finding </a:t>
            </a:r>
            <a:endParaRPr sz="1600" dirty="0">
              <a:solidFill>
                <a:schemeClr val="lt1"/>
              </a:solidFill>
            </a:endParaRPr>
          </a:p>
        </p:txBody>
      </p:sp>
      <p:sp>
        <p:nvSpPr>
          <p:cNvPr id="288" name="Google Shape;288;p32"/>
          <p:cNvSpPr txBox="1">
            <a:spLocks noGrp="1"/>
          </p:cNvSpPr>
          <p:nvPr>
            <p:ph type="body" idx="1"/>
          </p:nvPr>
        </p:nvSpPr>
        <p:spPr>
          <a:xfrm>
            <a:off x="3354525" y="2441625"/>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Communication &amp; Memory</a:t>
            </a:r>
            <a:endParaRPr sz="1600">
              <a:solidFill>
                <a:schemeClr val="lt1"/>
              </a:solidFill>
            </a:endParaRPr>
          </a:p>
        </p:txBody>
      </p:sp>
      <p:sp>
        <p:nvSpPr>
          <p:cNvPr id="289" name="Google Shape;289;p32"/>
          <p:cNvSpPr txBox="1">
            <a:spLocks noGrp="1"/>
          </p:cNvSpPr>
          <p:nvPr>
            <p:ph type="body" idx="1"/>
          </p:nvPr>
        </p:nvSpPr>
        <p:spPr>
          <a:xfrm>
            <a:off x="3396075" y="346163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Work Implementation</a:t>
            </a:r>
            <a:endParaRPr sz="1600">
              <a:solidFill>
                <a:schemeClr val="lt1"/>
              </a:solidFill>
            </a:endParaRPr>
          </a:p>
        </p:txBody>
      </p:sp>
      <p:cxnSp>
        <p:nvCxnSpPr>
          <p:cNvPr id="290" name="Google Shape;290;p32"/>
          <p:cNvCxnSpPr>
            <a:endCxn id="288" idx="1"/>
          </p:cNvCxnSpPr>
          <p:nvPr/>
        </p:nvCxnSpPr>
        <p:spPr>
          <a:xfrm>
            <a:off x="2461425" y="2666325"/>
            <a:ext cx="893100" cy="0"/>
          </a:xfrm>
          <a:prstGeom prst="straightConnector1">
            <a:avLst/>
          </a:prstGeom>
          <a:noFill/>
          <a:ln w="19050" cap="flat" cmpd="sng">
            <a:solidFill>
              <a:schemeClr val="dk2"/>
            </a:solidFill>
            <a:prstDash val="solid"/>
            <a:round/>
            <a:headEnd type="none" w="med" len="med"/>
            <a:tailEnd type="triangle" w="med" len="med"/>
          </a:ln>
        </p:spPr>
      </p:cxnSp>
      <p:cxnSp>
        <p:nvCxnSpPr>
          <p:cNvPr id="291" name="Google Shape;291;p32"/>
          <p:cNvCxnSpPr>
            <a:stCxn id="283" idx="3"/>
            <a:endCxn id="287" idx="1"/>
          </p:cNvCxnSpPr>
          <p:nvPr/>
        </p:nvCxnSpPr>
        <p:spPr>
          <a:xfrm rot="10800000" flipH="1">
            <a:off x="2461425" y="1646313"/>
            <a:ext cx="934800" cy="1020000"/>
          </a:xfrm>
          <a:prstGeom prst="straightConnector1">
            <a:avLst/>
          </a:prstGeom>
          <a:noFill/>
          <a:ln w="19050" cap="flat" cmpd="sng">
            <a:solidFill>
              <a:schemeClr val="dk2"/>
            </a:solidFill>
            <a:prstDash val="solid"/>
            <a:round/>
            <a:headEnd type="none" w="med" len="med"/>
            <a:tailEnd type="triangle" w="med" len="med"/>
          </a:ln>
        </p:spPr>
      </p:cxnSp>
      <p:cxnSp>
        <p:nvCxnSpPr>
          <p:cNvPr id="292" name="Google Shape;292;p32"/>
          <p:cNvCxnSpPr>
            <a:stCxn id="283" idx="3"/>
            <a:endCxn id="289" idx="1"/>
          </p:cNvCxnSpPr>
          <p:nvPr/>
        </p:nvCxnSpPr>
        <p:spPr>
          <a:xfrm>
            <a:off x="2461425" y="2666313"/>
            <a:ext cx="934800" cy="1020000"/>
          </a:xfrm>
          <a:prstGeom prst="straightConnector1">
            <a:avLst/>
          </a:prstGeom>
          <a:noFill/>
          <a:ln w="19050" cap="flat" cmpd="sng">
            <a:solidFill>
              <a:schemeClr val="dk2"/>
            </a:solidFill>
            <a:prstDash val="solid"/>
            <a:round/>
            <a:headEnd type="none" w="med" len="med"/>
            <a:tailEnd type="triangle" w="med" len="med"/>
          </a:ln>
        </p:spPr>
      </p:cxnSp>
      <p:sp>
        <p:nvSpPr>
          <p:cNvPr id="293" name="Google Shape;293;p32"/>
          <p:cNvSpPr/>
          <p:nvPr/>
        </p:nvSpPr>
        <p:spPr>
          <a:xfrm>
            <a:off x="3032325" y="3269650"/>
            <a:ext cx="2941800" cy="83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311700" y="2680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100"/>
              <a:t>Work implementation—find fuel station before ran out of fuel</a:t>
            </a:r>
            <a:endParaRPr sz="2100"/>
          </a:p>
          <a:p>
            <a:pPr marL="0" lvl="0" indent="0" algn="l" rtl="0">
              <a:spcBef>
                <a:spcPts val="0"/>
              </a:spcBef>
              <a:spcAft>
                <a:spcPts val="0"/>
              </a:spcAft>
              <a:buSzPts val="990"/>
              <a:buNone/>
            </a:pPr>
            <a:endParaRPr sz="2100"/>
          </a:p>
        </p:txBody>
      </p:sp>
      <p:sp>
        <p:nvSpPr>
          <p:cNvPr id="299" name="Google Shape;299;p33"/>
          <p:cNvSpPr/>
          <p:nvPr/>
        </p:nvSpPr>
        <p:spPr>
          <a:xfrm>
            <a:off x="485200" y="1007600"/>
            <a:ext cx="2546400" cy="16689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zh-CN"/>
              <a:t>The Manhattan distance between the agent and fuel station</a:t>
            </a:r>
            <a:endParaRPr/>
          </a:p>
          <a:p>
            <a:pPr marL="0" lvl="0" indent="0" algn="l" rtl="0">
              <a:spcBef>
                <a:spcPts val="0"/>
              </a:spcBef>
              <a:spcAft>
                <a:spcPts val="0"/>
              </a:spcAft>
              <a:buNone/>
            </a:pPr>
            <a:endParaRPr/>
          </a:p>
        </p:txBody>
      </p:sp>
      <p:sp>
        <p:nvSpPr>
          <p:cNvPr id="300" name="Google Shape;300;p33"/>
          <p:cNvSpPr/>
          <p:nvPr/>
        </p:nvSpPr>
        <p:spPr>
          <a:xfrm>
            <a:off x="5689175" y="1007600"/>
            <a:ext cx="2546400" cy="1668900"/>
          </a:xfrm>
          <a:prstGeom prst="roundRect">
            <a:avLst>
              <a:gd name="adj" fmla="val 16667"/>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zh-CN"/>
              <a:t>             Fuel Level</a:t>
            </a:r>
            <a:endParaRPr/>
          </a:p>
        </p:txBody>
      </p:sp>
      <p:cxnSp>
        <p:nvCxnSpPr>
          <p:cNvPr id="301" name="Google Shape;301;p33"/>
          <p:cNvCxnSpPr>
            <a:stCxn id="299" idx="3"/>
            <a:endCxn id="300" idx="1"/>
          </p:cNvCxnSpPr>
          <p:nvPr/>
        </p:nvCxnSpPr>
        <p:spPr>
          <a:xfrm>
            <a:off x="3031600" y="1842050"/>
            <a:ext cx="2657700" cy="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000000">
                <a:alpha val="50000"/>
              </a:srgbClr>
            </a:outerShdw>
          </a:effectLst>
        </p:spPr>
      </p:cxnSp>
      <p:sp>
        <p:nvSpPr>
          <p:cNvPr id="302" name="Google Shape;302;p33"/>
          <p:cNvSpPr txBox="1"/>
          <p:nvPr/>
        </p:nvSpPr>
        <p:spPr>
          <a:xfrm>
            <a:off x="3742550" y="1333450"/>
            <a:ext cx="8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compare</a:t>
            </a:r>
            <a:endParaRPr>
              <a:latin typeface="Roboto"/>
              <a:ea typeface="Roboto"/>
              <a:cs typeface="Roboto"/>
              <a:sym typeface="Roboto"/>
            </a:endParaRPr>
          </a:p>
        </p:txBody>
      </p:sp>
      <p:sp>
        <p:nvSpPr>
          <p:cNvPr id="303" name="Google Shape;303;p33"/>
          <p:cNvSpPr txBox="1"/>
          <p:nvPr/>
        </p:nvSpPr>
        <p:spPr>
          <a:xfrm>
            <a:off x="1084000" y="3174575"/>
            <a:ext cx="637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000">
                <a:latin typeface="Roboto"/>
                <a:ea typeface="Roboto"/>
                <a:cs typeface="Roboto"/>
                <a:sym typeface="Roboto"/>
              </a:rPr>
              <a:t>Fuel level &gt;= Distance + </a:t>
            </a:r>
            <a:r>
              <a:rPr lang="zh-CN" sz="2000">
                <a:solidFill>
                  <a:srgbClr val="FF0000"/>
                </a:solidFill>
                <a:latin typeface="Roboto"/>
                <a:ea typeface="Roboto"/>
                <a:cs typeface="Roboto"/>
                <a:sym typeface="Roboto"/>
              </a:rPr>
              <a:t>Buffer value</a:t>
            </a:r>
            <a:endParaRPr sz="2000">
              <a:solidFill>
                <a:srgbClr val="FF0000"/>
              </a:solidFill>
              <a:latin typeface="Roboto"/>
              <a:ea typeface="Roboto"/>
              <a:cs typeface="Roboto"/>
              <a:sym typeface="Roboto"/>
            </a:endParaRPr>
          </a:p>
        </p:txBody>
      </p:sp>
      <p:cxnSp>
        <p:nvCxnSpPr>
          <p:cNvPr id="304" name="Google Shape;304;p33"/>
          <p:cNvCxnSpPr/>
          <p:nvPr/>
        </p:nvCxnSpPr>
        <p:spPr>
          <a:xfrm>
            <a:off x="4601500" y="3528550"/>
            <a:ext cx="0" cy="4977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33"/>
          <p:cNvSpPr txBox="1"/>
          <p:nvPr/>
        </p:nvSpPr>
        <p:spPr>
          <a:xfrm>
            <a:off x="4081600" y="4092700"/>
            <a:ext cx="103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9900"/>
                </a:solidFill>
                <a:latin typeface="Roboto"/>
                <a:ea typeface="Roboto"/>
                <a:cs typeface="Roboto"/>
                <a:sym typeface="Roboto"/>
              </a:rPr>
              <a:t>steps/100</a:t>
            </a:r>
            <a:endParaRPr>
              <a:solidFill>
                <a:srgbClr val="FF99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311700" y="2662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7142"/>
              <a:buFont typeface="Arial"/>
              <a:buNone/>
            </a:pPr>
            <a:r>
              <a:rPr lang="zh-CN" sz="2100"/>
              <a:t>Work implementation—find fuel station before ran out of fuel</a:t>
            </a:r>
            <a:endParaRPr sz="2100"/>
          </a:p>
          <a:p>
            <a:pPr marL="0" lvl="0" indent="0" algn="l" rtl="0">
              <a:spcBef>
                <a:spcPts val="0"/>
              </a:spcBef>
              <a:spcAft>
                <a:spcPts val="0"/>
              </a:spcAft>
              <a:buClr>
                <a:srgbClr val="000000"/>
              </a:buClr>
              <a:buSzPct val="47142"/>
              <a:buFont typeface="Arial"/>
              <a:buNone/>
            </a:pPr>
            <a:endParaRPr sz="2100"/>
          </a:p>
          <a:p>
            <a:pPr marL="0" lvl="0" indent="0" algn="l" rtl="0">
              <a:spcBef>
                <a:spcPts val="0"/>
              </a:spcBef>
              <a:spcAft>
                <a:spcPts val="0"/>
              </a:spcAft>
              <a:buNone/>
            </a:pPr>
            <a:endParaRPr/>
          </a:p>
        </p:txBody>
      </p:sp>
      <p:pic>
        <p:nvPicPr>
          <p:cNvPr id="311" name="Google Shape;311;p34"/>
          <p:cNvPicPr preferRelativeResize="0"/>
          <p:nvPr/>
        </p:nvPicPr>
        <p:blipFill rotWithShape="1">
          <a:blip r:embed="rId3">
            <a:alphaModFix/>
          </a:blip>
          <a:srcRect t="6832" r="1729" b="1449"/>
          <a:stretch/>
        </p:blipFill>
        <p:spPr>
          <a:xfrm>
            <a:off x="487062" y="874000"/>
            <a:ext cx="3314988" cy="3292301"/>
          </a:xfrm>
          <a:prstGeom prst="rect">
            <a:avLst/>
          </a:prstGeom>
          <a:noFill/>
          <a:ln>
            <a:noFill/>
          </a:ln>
        </p:spPr>
      </p:pic>
      <p:sp>
        <p:nvSpPr>
          <p:cNvPr id="312" name="Google Shape;312;p34"/>
          <p:cNvSpPr/>
          <p:nvPr/>
        </p:nvSpPr>
        <p:spPr>
          <a:xfrm>
            <a:off x="2510925" y="3041850"/>
            <a:ext cx="1150500" cy="76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583950" y="2923150"/>
            <a:ext cx="218100" cy="2274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382975" y="3699325"/>
            <a:ext cx="191400" cy="193800"/>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288550" y="3150550"/>
            <a:ext cx="218100" cy="2274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txBox="1"/>
          <p:nvPr/>
        </p:nvSpPr>
        <p:spPr>
          <a:xfrm>
            <a:off x="4645750" y="973400"/>
            <a:ext cx="3915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100">
                <a:latin typeface="Roboto"/>
                <a:ea typeface="Roboto"/>
                <a:cs typeface="Roboto"/>
                <a:sym typeface="Roboto"/>
              </a:rPr>
              <a:t>In this example, the agent can get this tile without taking extra steps ( its destination is fuel station)</a:t>
            </a:r>
            <a:endParaRPr sz="21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0" y="410000"/>
            <a:ext cx="9144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1960"/>
              <a:t>Work implementation—the agents’ priority decided by the number of tiles carried</a:t>
            </a:r>
            <a:endParaRPr sz="1960"/>
          </a:p>
        </p:txBody>
      </p:sp>
      <p:sp>
        <p:nvSpPr>
          <p:cNvPr id="322" name="Google Shape;322;p35"/>
          <p:cNvSpPr/>
          <p:nvPr/>
        </p:nvSpPr>
        <p:spPr>
          <a:xfrm>
            <a:off x="285650" y="12456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323" name="Google Shape;323;p35"/>
          <p:cNvSpPr txBox="1">
            <a:spLocks noGrp="1"/>
          </p:cNvSpPr>
          <p:nvPr>
            <p:ph type="body" idx="1"/>
          </p:nvPr>
        </p:nvSpPr>
        <p:spPr>
          <a:xfrm>
            <a:off x="229700" y="1213825"/>
            <a:ext cx="2098500" cy="4494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zh-CN">
                <a:solidFill>
                  <a:schemeClr val="lt1"/>
                </a:solidFill>
              </a:rPr>
              <a:t>   carried tiles = 0</a:t>
            </a:r>
            <a:endParaRPr>
              <a:solidFill>
                <a:schemeClr val="lt1"/>
              </a:solidFill>
            </a:endParaRPr>
          </a:p>
        </p:txBody>
      </p:sp>
      <p:sp>
        <p:nvSpPr>
          <p:cNvPr id="324" name="Google Shape;324;p35"/>
          <p:cNvSpPr/>
          <p:nvPr/>
        </p:nvSpPr>
        <p:spPr>
          <a:xfrm>
            <a:off x="3203300" y="12456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325" name="Google Shape;325;p35"/>
          <p:cNvSpPr txBox="1">
            <a:spLocks noGrp="1"/>
          </p:cNvSpPr>
          <p:nvPr>
            <p:ph type="body" idx="1"/>
          </p:nvPr>
        </p:nvSpPr>
        <p:spPr>
          <a:xfrm>
            <a:off x="3147350" y="1213825"/>
            <a:ext cx="2098500" cy="4494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zh-CN" sz="1665">
                <a:solidFill>
                  <a:schemeClr val="lt1"/>
                </a:solidFill>
              </a:rPr>
              <a:t>  0 &lt; carried tiles &lt; 3</a:t>
            </a:r>
            <a:endParaRPr sz="1665">
              <a:solidFill>
                <a:schemeClr val="lt1"/>
              </a:solidFill>
            </a:endParaRPr>
          </a:p>
        </p:txBody>
      </p:sp>
      <p:sp>
        <p:nvSpPr>
          <p:cNvPr id="326" name="Google Shape;326;p35"/>
          <p:cNvSpPr/>
          <p:nvPr/>
        </p:nvSpPr>
        <p:spPr>
          <a:xfrm>
            <a:off x="6121100" y="12456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327" name="Google Shape;327;p35"/>
          <p:cNvSpPr txBox="1">
            <a:spLocks noGrp="1"/>
          </p:cNvSpPr>
          <p:nvPr>
            <p:ph type="body" idx="1"/>
          </p:nvPr>
        </p:nvSpPr>
        <p:spPr>
          <a:xfrm>
            <a:off x="6065150" y="1213825"/>
            <a:ext cx="2042400" cy="4494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zh-CN" sz="1665">
                <a:solidFill>
                  <a:schemeClr val="lt1"/>
                </a:solidFill>
              </a:rPr>
              <a:t>    carried tiles = 3</a:t>
            </a:r>
            <a:endParaRPr sz="1665">
              <a:solidFill>
                <a:schemeClr val="lt1"/>
              </a:solidFill>
            </a:endParaRPr>
          </a:p>
        </p:txBody>
      </p:sp>
      <p:sp>
        <p:nvSpPr>
          <p:cNvPr id="328" name="Google Shape;328;p35"/>
          <p:cNvSpPr txBox="1"/>
          <p:nvPr/>
        </p:nvSpPr>
        <p:spPr>
          <a:xfrm>
            <a:off x="229700" y="2371650"/>
            <a:ext cx="234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agent’s target is the closest tile</a:t>
            </a:r>
            <a:endParaRPr>
              <a:latin typeface="Roboto"/>
              <a:ea typeface="Roboto"/>
              <a:cs typeface="Roboto"/>
              <a:sym typeface="Roboto"/>
            </a:endParaRPr>
          </a:p>
        </p:txBody>
      </p:sp>
      <p:sp>
        <p:nvSpPr>
          <p:cNvPr id="329" name="Google Shape;329;p35"/>
          <p:cNvSpPr txBox="1"/>
          <p:nvPr/>
        </p:nvSpPr>
        <p:spPr>
          <a:xfrm>
            <a:off x="3147350" y="2371650"/>
            <a:ext cx="234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agent’s target is the closest tile or hole</a:t>
            </a:r>
            <a:endParaRPr>
              <a:latin typeface="Roboto"/>
              <a:ea typeface="Roboto"/>
              <a:cs typeface="Roboto"/>
              <a:sym typeface="Roboto"/>
            </a:endParaRPr>
          </a:p>
        </p:txBody>
      </p:sp>
      <p:sp>
        <p:nvSpPr>
          <p:cNvPr id="330" name="Google Shape;330;p35"/>
          <p:cNvSpPr txBox="1"/>
          <p:nvPr/>
        </p:nvSpPr>
        <p:spPr>
          <a:xfrm>
            <a:off x="6121100" y="2371650"/>
            <a:ext cx="234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agent’s target is the closest hole</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000"/>
              <a:t>Work implementation— What should agent do when it lose its “memory”</a:t>
            </a:r>
            <a:endParaRPr sz="2000"/>
          </a:p>
        </p:txBody>
      </p:sp>
      <p:sp>
        <p:nvSpPr>
          <p:cNvPr id="336" name="Google Shape;336;p36"/>
          <p:cNvSpPr/>
          <p:nvPr/>
        </p:nvSpPr>
        <p:spPr>
          <a:xfrm>
            <a:off x="685850" y="1238850"/>
            <a:ext cx="1869300" cy="7743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lose own memory</a:t>
            </a:r>
            <a:endParaRPr sz="1600"/>
          </a:p>
        </p:txBody>
      </p:sp>
      <p:sp>
        <p:nvSpPr>
          <p:cNvPr id="337" name="Google Shape;337;p36"/>
          <p:cNvSpPr/>
          <p:nvPr/>
        </p:nvSpPr>
        <p:spPr>
          <a:xfrm>
            <a:off x="507650" y="2621450"/>
            <a:ext cx="2225700" cy="7743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Using shared memory</a:t>
            </a:r>
            <a:endParaRPr sz="1600"/>
          </a:p>
        </p:txBody>
      </p:sp>
      <p:sp>
        <p:nvSpPr>
          <p:cNvPr id="338" name="Google Shape;338;p36"/>
          <p:cNvSpPr/>
          <p:nvPr/>
        </p:nvSpPr>
        <p:spPr>
          <a:xfrm>
            <a:off x="5475325" y="1238850"/>
            <a:ext cx="2101500" cy="7743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lose shared memory</a:t>
            </a:r>
            <a:endParaRPr sz="1600"/>
          </a:p>
        </p:txBody>
      </p:sp>
      <p:cxnSp>
        <p:nvCxnSpPr>
          <p:cNvPr id="339" name="Google Shape;339;p36"/>
          <p:cNvCxnSpPr>
            <a:stCxn id="336" idx="2"/>
            <a:endCxn id="337" idx="0"/>
          </p:cNvCxnSpPr>
          <p:nvPr/>
        </p:nvCxnSpPr>
        <p:spPr>
          <a:xfrm>
            <a:off x="1620500" y="2013150"/>
            <a:ext cx="0" cy="608400"/>
          </a:xfrm>
          <a:prstGeom prst="straightConnector1">
            <a:avLst/>
          </a:prstGeom>
          <a:noFill/>
          <a:ln w="9525" cap="flat" cmpd="sng">
            <a:solidFill>
              <a:schemeClr val="dk2"/>
            </a:solidFill>
            <a:prstDash val="solid"/>
            <a:round/>
            <a:headEnd type="none" w="med" len="med"/>
            <a:tailEnd type="triangle" w="med" len="med"/>
          </a:ln>
        </p:spPr>
      </p:cxnSp>
      <p:sp>
        <p:nvSpPr>
          <p:cNvPr id="340" name="Google Shape;340;p36"/>
          <p:cNvSpPr/>
          <p:nvPr/>
        </p:nvSpPr>
        <p:spPr>
          <a:xfrm>
            <a:off x="4156600" y="2516300"/>
            <a:ext cx="2101500" cy="9846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Insufficient fuel :</a:t>
            </a:r>
            <a:endParaRPr sz="1600"/>
          </a:p>
          <a:p>
            <a:pPr marL="0" lvl="0" indent="0" algn="l" rtl="0">
              <a:spcBef>
                <a:spcPts val="0"/>
              </a:spcBef>
              <a:spcAft>
                <a:spcPts val="0"/>
              </a:spcAft>
              <a:buNone/>
            </a:pPr>
            <a:r>
              <a:rPr lang="zh-CN" sz="1600"/>
              <a:t>go to fuel station.</a:t>
            </a:r>
            <a:endParaRPr sz="1600"/>
          </a:p>
        </p:txBody>
      </p:sp>
      <p:sp>
        <p:nvSpPr>
          <p:cNvPr id="341" name="Google Shape;341;p36"/>
          <p:cNvSpPr/>
          <p:nvPr/>
        </p:nvSpPr>
        <p:spPr>
          <a:xfrm>
            <a:off x="6863525" y="2516300"/>
            <a:ext cx="2101500" cy="9846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Sufficient fuel:  random go </a:t>
            </a:r>
            <a:endParaRPr sz="1600"/>
          </a:p>
        </p:txBody>
      </p:sp>
      <p:cxnSp>
        <p:nvCxnSpPr>
          <p:cNvPr id="342" name="Google Shape;342;p36"/>
          <p:cNvCxnSpPr>
            <a:stCxn id="338" idx="2"/>
            <a:endCxn id="340" idx="0"/>
          </p:cNvCxnSpPr>
          <p:nvPr/>
        </p:nvCxnSpPr>
        <p:spPr>
          <a:xfrm flipH="1">
            <a:off x="5207275" y="2013150"/>
            <a:ext cx="1318800" cy="503100"/>
          </a:xfrm>
          <a:prstGeom prst="straightConnector1">
            <a:avLst/>
          </a:prstGeom>
          <a:noFill/>
          <a:ln w="9525" cap="flat" cmpd="sng">
            <a:solidFill>
              <a:schemeClr val="dk2"/>
            </a:solidFill>
            <a:prstDash val="solid"/>
            <a:round/>
            <a:headEnd type="none" w="med" len="med"/>
            <a:tailEnd type="triangle" w="med" len="med"/>
          </a:ln>
        </p:spPr>
      </p:cxnSp>
      <p:cxnSp>
        <p:nvCxnSpPr>
          <p:cNvPr id="343" name="Google Shape;343;p36"/>
          <p:cNvCxnSpPr>
            <a:stCxn id="338" idx="2"/>
            <a:endCxn id="341" idx="0"/>
          </p:cNvCxnSpPr>
          <p:nvPr/>
        </p:nvCxnSpPr>
        <p:spPr>
          <a:xfrm>
            <a:off x="6526075" y="2013150"/>
            <a:ext cx="1388100" cy="5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p:nvPr/>
        </p:nvSpPr>
        <p:spPr>
          <a:xfrm>
            <a:off x="363075" y="24734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 &amp; Architecture</a:t>
            </a:r>
            <a:endParaRPr/>
          </a:p>
        </p:txBody>
      </p:sp>
      <p:sp>
        <p:nvSpPr>
          <p:cNvPr id="93" name="Google Shape;93;p14"/>
          <p:cNvSpPr txBox="1">
            <a:spLocks noGrp="1"/>
          </p:cNvSpPr>
          <p:nvPr>
            <p:ph type="body" idx="1"/>
          </p:nvPr>
        </p:nvSpPr>
        <p:spPr>
          <a:xfrm>
            <a:off x="307125" y="24416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Rule-Based System</a:t>
            </a:r>
            <a:endParaRPr sz="1600" dirty="0">
              <a:solidFill>
                <a:schemeClr val="lt1"/>
              </a:solidFill>
            </a:endParaRPr>
          </a:p>
        </p:txBody>
      </p:sp>
      <p:sp>
        <p:nvSpPr>
          <p:cNvPr id="94" name="Google Shape;94;p14"/>
          <p:cNvSpPr/>
          <p:nvPr/>
        </p:nvSpPr>
        <p:spPr>
          <a:xfrm>
            <a:off x="3452025" y="145340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FF00"/>
              </a:solidFill>
            </a:endParaRPr>
          </a:p>
        </p:txBody>
      </p:sp>
      <p:sp>
        <p:nvSpPr>
          <p:cNvPr id="95" name="Google Shape;95;p14"/>
          <p:cNvSpPr/>
          <p:nvPr/>
        </p:nvSpPr>
        <p:spPr>
          <a:xfrm>
            <a:off x="3396075" y="2473425"/>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6" name="Google Shape;96;p14"/>
          <p:cNvSpPr/>
          <p:nvPr/>
        </p:nvSpPr>
        <p:spPr>
          <a:xfrm>
            <a:off x="3452025" y="349345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97" name="Google Shape;97;p14"/>
          <p:cNvSpPr txBox="1">
            <a:spLocks noGrp="1"/>
          </p:cNvSpPr>
          <p:nvPr>
            <p:ph type="body" idx="1"/>
          </p:nvPr>
        </p:nvSpPr>
        <p:spPr>
          <a:xfrm>
            <a:off x="3396075" y="142158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Fuel-Station Finding </a:t>
            </a:r>
            <a:endParaRPr sz="1600" dirty="0">
              <a:solidFill>
                <a:schemeClr val="lt1"/>
              </a:solidFill>
            </a:endParaRPr>
          </a:p>
        </p:txBody>
      </p:sp>
      <p:sp>
        <p:nvSpPr>
          <p:cNvPr id="98" name="Google Shape;98;p14"/>
          <p:cNvSpPr txBox="1">
            <a:spLocks noGrp="1"/>
          </p:cNvSpPr>
          <p:nvPr>
            <p:ph type="body" idx="1"/>
          </p:nvPr>
        </p:nvSpPr>
        <p:spPr>
          <a:xfrm>
            <a:off x="3354525" y="2441625"/>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Communication &amp; Memory</a:t>
            </a:r>
            <a:endParaRPr sz="1600">
              <a:solidFill>
                <a:schemeClr val="lt1"/>
              </a:solidFill>
            </a:endParaRPr>
          </a:p>
        </p:txBody>
      </p:sp>
      <p:sp>
        <p:nvSpPr>
          <p:cNvPr id="99" name="Google Shape;99;p14"/>
          <p:cNvSpPr txBox="1">
            <a:spLocks noGrp="1"/>
          </p:cNvSpPr>
          <p:nvPr>
            <p:ph type="body" idx="1"/>
          </p:nvPr>
        </p:nvSpPr>
        <p:spPr>
          <a:xfrm>
            <a:off x="3396075" y="346163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Work Implementation</a:t>
            </a:r>
            <a:endParaRPr sz="1600">
              <a:solidFill>
                <a:schemeClr val="lt1"/>
              </a:solidFill>
            </a:endParaRPr>
          </a:p>
        </p:txBody>
      </p:sp>
      <p:cxnSp>
        <p:nvCxnSpPr>
          <p:cNvPr id="100" name="Google Shape;100;p14"/>
          <p:cNvCxnSpPr>
            <a:endCxn id="98" idx="1"/>
          </p:cNvCxnSpPr>
          <p:nvPr/>
        </p:nvCxnSpPr>
        <p:spPr>
          <a:xfrm>
            <a:off x="2461425" y="2666325"/>
            <a:ext cx="893100" cy="0"/>
          </a:xfrm>
          <a:prstGeom prst="straightConnector1">
            <a:avLst/>
          </a:prstGeom>
          <a:noFill/>
          <a:ln w="19050" cap="flat" cmpd="sng">
            <a:solidFill>
              <a:schemeClr val="dk2"/>
            </a:solidFill>
            <a:prstDash val="solid"/>
            <a:round/>
            <a:headEnd type="none" w="med" len="med"/>
            <a:tailEnd type="triangle" w="med" len="med"/>
          </a:ln>
        </p:spPr>
      </p:cxnSp>
      <p:cxnSp>
        <p:nvCxnSpPr>
          <p:cNvPr id="101" name="Google Shape;101;p14"/>
          <p:cNvCxnSpPr>
            <a:stCxn id="93" idx="3"/>
            <a:endCxn id="97" idx="1"/>
          </p:cNvCxnSpPr>
          <p:nvPr/>
        </p:nvCxnSpPr>
        <p:spPr>
          <a:xfrm rot="10800000" flipH="1">
            <a:off x="2461425" y="1646313"/>
            <a:ext cx="934800" cy="1020000"/>
          </a:xfrm>
          <a:prstGeom prst="straightConnector1">
            <a:avLst/>
          </a:prstGeom>
          <a:noFill/>
          <a:ln w="19050" cap="flat" cmpd="sng">
            <a:solidFill>
              <a:schemeClr val="dk2"/>
            </a:solidFill>
            <a:prstDash val="solid"/>
            <a:round/>
            <a:headEnd type="none" w="med" len="med"/>
            <a:tailEnd type="triangle" w="med" len="med"/>
          </a:ln>
        </p:spPr>
      </p:cxnSp>
      <p:cxnSp>
        <p:nvCxnSpPr>
          <p:cNvPr id="102" name="Google Shape;102;p14"/>
          <p:cNvCxnSpPr>
            <a:stCxn id="93" idx="3"/>
            <a:endCxn id="99" idx="1"/>
          </p:cNvCxnSpPr>
          <p:nvPr/>
        </p:nvCxnSpPr>
        <p:spPr>
          <a:xfrm>
            <a:off x="2461425" y="2666313"/>
            <a:ext cx="934800" cy="1020000"/>
          </a:xfrm>
          <a:prstGeom prst="straightConnector1">
            <a:avLst/>
          </a:prstGeom>
          <a:noFill/>
          <a:ln w="19050" cap="flat" cmpd="sng">
            <a:solidFill>
              <a:schemeClr val="dk2"/>
            </a:solidFill>
            <a:prstDash val="solid"/>
            <a:round/>
            <a:headEnd type="none" w="med" len="med"/>
            <a:tailEnd type="triangle" w="med" len="med"/>
          </a:ln>
        </p:spPr>
      </p:cxnSp>
      <p:sp>
        <p:nvSpPr>
          <p:cNvPr id="103" name="Google Shape;103;p14"/>
          <p:cNvSpPr/>
          <p:nvPr/>
        </p:nvSpPr>
        <p:spPr>
          <a:xfrm>
            <a:off x="363075" y="42181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04" name="Google Shape;104;p14"/>
          <p:cNvSpPr txBox="1">
            <a:spLocks noGrp="1"/>
          </p:cNvSpPr>
          <p:nvPr>
            <p:ph type="body" idx="1"/>
          </p:nvPr>
        </p:nvSpPr>
        <p:spPr>
          <a:xfrm>
            <a:off x="307125" y="41863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Future Vision</a:t>
            </a:r>
            <a:endParaRPr sz="1600">
              <a:solidFill>
                <a:schemeClr val="lt1"/>
              </a:solidFill>
            </a:endParaRPr>
          </a:p>
        </p:txBody>
      </p:sp>
      <p:sp>
        <p:nvSpPr>
          <p:cNvPr id="105" name="Google Shape;105;p14"/>
          <p:cNvSpPr/>
          <p:nvPr/>
        </p:nvSpPr>
        <p:spPr>
          <a:xfrm>
            <a:off x="153675" y="3994313"/>
            <a:ext cx="2461200" cy="83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0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1000"/>
                                        <p:tgtEl>
                                          <p:spTgt spid="94"/>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1000"/>
                                        <p:tgtEl>
                                          <p:spTgt spid="95"/>
                                        </p:tgtEl>
                                      </p:cBhvr>
                                    </p:animEffect>
                                  </p:childTnLst>
                                </p:cTn>
                              </p:par>
                              <p:par>
                                <p:cTn id="29" presetID="1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500"/>
                                        <p:tgtEl>
                                          <p:spTgt spid="102"/>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1000"/>
                                        <p:tgtEl>
                                          <p:spTgt spid="96"/>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1"/>
                                        <p:tgtEl>
                                          <p:spTgt spid="9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0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p:nvPr/>
        </p:nvSpPr>
        <p:spPr>
          <a:xfrm>
            <a:off x="436600" y="448150"/>
            <a:ext cx="24894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950">
                <a:solidFill>
                  <a:schemeClr val="dk1"/>
                </a:solidFill>
                <a:latin typeface="Roboto"/>
                <a:ea typeface="Roboto"/>
                <a:cs typeface="Roboto"/>
                <a:sym typeface="Roboto"/>
              </a:rPr>
              <a:t>Future Vision</a:t>
            </a:r>
            <a:endParaRPr sz="1950">
              <a:solidFill>
                <a:schemeClr val="dk1"/>
              </a:solidFill>
              <a:latin typeface="Roboto"/>
              <a:ea typeface="Roboto"/>
              <a:cs typeface="Roboto"/>
              <a:sym typeface="Roboto"/>
            </a:endParaRPr>
          </a:p>
        </p:txBody>
      </p:sp>
      <p:sp>
        <p:nvSpPr>
          <p:cNvPr id="349" name="Google Shape;349;p37"/>
          <p:cNvSpPr/>
          <p:nvPr/>
        </p:nvSpPr>
        <p:spPr>
          <a:xfrm>
            <a:off x="566675" y="1896650"/>
            <a:ext cx="18996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Rule-based System</a:t>
            </a:r>
            <a:endParaRPr/>
          </a:p>
        </p:txBody>
      </p:sp>
      <p:cxnSp>
        <p:nvCxnSpPr>
          <p:cNvPr id="350" name="Google Shape;350;p37"/>
          <p:cNvCxnSpPr>
            <a:stCxn id="349" idx="3"/>
          </p:cNvCxnSpPr>
          <p:nvPr/>
        </p:nvCxnSpPr>
        <p:spPr>
          <a:xfrm rot="10800000" flipH="1">
            <a:off x="2466275" y="1731950"/>
            <a:ext cx="997500" cy="477000"/>
          </a:xfrm>
          <a:prstGeom prst="straightConnector1">
            <a:avLst/>
          </a:prstGeom>
          <a:noFill/>
          <a:ln w="9525" cap="flat" cmpd="sng">
            <a:solidFill>
              <a:schemeClr val="dk2"/>
            </a:solidFill>
            <a:prstDash val="solid"/>
            <a:round/>
            <a:headEnd type="none" w="med" len="med"/>
            <a:tailEnd type="triangle" w="med" len="med"/>
          </a:ln>
        </p:spPr>
      </p:cxnSp>
      <p:sp>
        <p:nvSpPr>
          <p:cNvPr id="351" name="Google Shape;351;p37"/>
          <p:cNvSpPr/>
          <p:nvPr/>
        </p:nvSpPr>
        <p:spPr>
          <a:xfrm>
            <a:off x="3463775" y="1459225"/>
            <a:ext cx="3226500" cy="5985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Objects Global Memory</a:t>
            </a:r>
            <a:endParaRPr/>
          </a:p>
        </p:txBody>
      </p:sp>
      <p:sp>
        <p:nvSpPr>
          <p:cNvPr id="352" name="Google Shape;352;p37"/>
          <p:cNvSpPr/>
          <p:nvPr/>
        </p:nvSpPr>
        <p:spPr>
          <a:xfrm>
            <a:off x="3463775" y="2571750"/>
            <a:ext cx="32265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Partition during implement process </a:t>
            </a:r>
            <a:endParaRPr/>
          </a:p>
        </p:txBody>
      </p:sp>
      <p:cxnSp>
        <p:nvCxnSpPr>
          <p:cNvPr id="353" name="Google Shape;353;p37"/>
          <p:cNvCxnSpPr>
            <a:stCxn id="349" idx="3"/>
            <a:endCxn id="352" idx="1"/>
          </p:cNvCxnSpPr>
          <p:nvPr/>
        </p:nvCxnSpPr>
        <p:spPr>
          <a:xfrm>
            <a:off x="2466275" y="2208950"/>
            <a:ext cx="997500" cy="67500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37"/>
          <p:cNvSpPr/>
          <p:nvPr/>
        </p:nvSpPr>
        <p:spPr>
          <a:xfrm>
            <a:off x="3301225" y="1285825"/>
            <a:ext cx="3770700" cy="945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8"/>
          <p:cNvSpPr txBox="1"/>
          <p:nvPr/>
        </p:nvSpPr>
        <p:spPr>
          <a:xfrm>
            <a:off x="436600" y="448150"/>
            <a:ext cx="24894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950">
                <a:solidFill>
                  <a:schemeClr val="dk1"/>
                </a:solidFill>
                <a:latin typeface="Roboto"/>
                <a:ea typeface="Roboto"/>
                <a:cs typeface="Roboto"/>
                <a:sym typeface="Roboto"/>
              </a:rPr>
              <a:t>Future Vision</a:t>
            </a:r>
            <a:endParaRPr sz="1950">
              <a:solidFill>
                <a:schemeClr val="dk1"/>
              </a:solidFill>
              <a:latin typeface="Roboto"/>
              <a:ea typeface="Roboto"/>
              <a:cs typeface="Roboto"/>
              <a:sym typeface="Roboto"/>
            </a:endParaRPr>
          </a:p>
        </p:txBody>
      </p:sp>
      <p:sp>
        <p:nvSpPr>
          <p:cNvPr id="360" name="Google Shape;360;p38"/>
          <p:cNvSpPr/>
          <p:nvPr/>
        </p:nvSpPr>
        <p:spPr>
          <a:xfrm>
            <a:off x="566675" y="1896650"/>
            <a:ext cx="18996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Rule-based System</a:t>
            </a:r>
            <a:endParaRPr/>
          </a:p>
        </p:txBody>
      </p:sp>
      <p:cxnSp>
        <p:nvCxnSpPr>
          <p:cNvPr id="361" name="Google Shape;361;p38"/>
          <p:cNvCxnSpPr>
            <a:stCxn id="360" idx="3"/>
          </p:cNvCxnSpPr>
          <p:nvPr/>
        </p:nvCxnSpPr>
        <p:spPr>
          <a:xfrm rot="10800000" flipH="1">
            <a:off x="2466275" y="1731950"/>
            <a:ext cx="997500" cy="477000"/>
          </a:xfrm>
          <a:prstGeom prst="straightConnector1">
            <a:avLst/>
          </a:prstGeom>
          <a:noFill/>
          <a:ln w="9525" cap="flat" cmpd="sng">
            <a:solidFill>
              <a:schemeClr val="dk2"/>
            </a:solidFill>
            <a:prstDash val="solid"/>
            <a:round/>
            <a:headEnd type="none" w="med" len="med"/>
            <a:tailEnd type="triangle" w="med" len="med"/>
          </a:ln>
        </p:spPr>
      </p:cxnSp>
      <p:sp>
        <p:nvSpPr>
          <p:cNvPr id="362" name="Google Shape;362;p38"/>
          <p:cNvSpPr/>
          <p:nvPr/>
        </p:nvSpPr>
        <p:spPr>
          <a:xfrm>
            <a:off x="3463775" y="1459225"/>
            <a:ext cx="3226500" cy="5985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Objects Global Memory</a:t>
            </a:r>
            <a:endParaRPr/>
          </a:p>
        </p:txBody>
      </p:sp>
      <p:sp>
        <p:nvSpPr>
          <p:cNvPr id="363" name="Google Shape;363;p38"/>
          <p:cNvSpPr/>
          <p:nvPr/>
        </p:nvSpPr>
        <p:spPr>
          <a:xfrm>
            <a:off x="3463775" y="2571750"/>
            <a:ext cx="32265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Partition during implement process </a:t>
            </a:r>
            <a:endParaRPr/>
          </a:p>
        </p:txBody>
      </p:sp>
      <p:cxnSp>
        <p:nvCxnSpPr>
          <p:cNvPr id="364" name="Google Shape;364;p38"/>
          <p:cNvCxnSpPr>
            <a:stCxn id="360" idx="3"/>
            <a:endCxn id="363" idx="1"/>
          </p:cNvCxnSpPr>
          <p:nvPr/>
        </p:nvCxnSpPr>
        <p:spPr>
          <a:xfrm>
            <a:off x="2466275" y="2208950"/>
            <a:ext cx="997500" cy="675000"/>
          </a:xfrm>
          <a:prstGeom prst="straightConnector1">
            <a:avLst/>
          </a:prstGeom>
          <a:noFill/>
          <a:ln w="9525" cap="flat" cmpd="sng">
            <a:solidFill>
              <a:schemeClr val="dk2"/>
            </a:solidFill>
            <a:prstDash val="solid"/>
            <a:round/>
            <a:headEnd type="none" w="med" len="med"/>
            <a:tailEnd type="triangle" w="med" len="med"/>
          </a:ln>
        </p:spPr>
      </p:cxnSp>
      <p:sp>
        <p:nvSpPr>
          <p:cNvPr id="365" name="Google Shape;365;p38"/>
          <p:cNvSpPr/>
          <p:nvPr/>
        </p:nvSpPr>
        <p:spPr>
          <a:xfrm>
            <a:off x="3327225" y="2411400"/>
            <a:ext cx="3770700" cy="945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 &amp; Architecture</a:t>
            </a:r>
            <a:endParaRPr/>
          </a:p>
        </p:txBody>
      </p:sp>
      <p:sp>
        <p:nvSpPr>
          <p:cNvPr id="111" name="Google Shape;111;p15"/>
          <p:cNvSpPr txBox="1">
            <a:spLocks noGrp="1"/>
          </p:cNvSpPr>
          <p:nvPr>
            <p:ph type="title"/>
          </p:nvPr>
        </p:nvSpPr>
        <p:spPr>
          <a:xfrm>
            <a:off x="386375" y="1148825"/>
            <a:ext cx="3061500" cy="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1800"/>
              <a:t>Fuel-Station Finding</a:t>
            </a:r>
            <a:endParaRPr sz="1800"/>
          </a:p>
        </p:txBody>
      </p:sp>
      <p:pic>
        <p:nvPicPr>
          <p:cNvPr id="112" name="Google Shape;112;p15"/>
          <p:cNvPicPr preferRelativeResize="0"/>
          <p:nvPr/>
        </p:nvPicPr>
        <p:blipFill rotWithShape="1">
          <a:blip r:embed="rId3">
            <a:alphaModFix/>
          </a:blip>
          <a:srcRect t="6832" r="1729" b="1449"/>
          <a:stretch/>
        </p:blipFill>
        <p:spPr>
          <a:xfrm>
            <a:off x="2695950" y="1017800"/>
            <a:ext cx="3528525" cy="3504375"/>
          </a:xfrm>
          <a:prstGeom prst="rect">
            <a:avLst/>
          </a:prstGeom>
          <a:noFill/>
          <a:ln>
            <a:noFill/>
          </a:ln>
        </p:spPr>
      </p:pic>
      <p:pic>
        <p:nvPicPr>
          <p:cNvPr id="113" name="Google Shape;113;p15"/>
          <p:cNvPicPr preferRelativeResize="0"/>
          <p:nvPr/>
        </p:nvPicPr>
        <p:blipFill rotWithShape="1">
          <a:blip r:embed="rId4">
            <a:alphaModFix/>
          </a:blip>
          <a:srcRect t="5988" r="2714" b="2587"/>
          <a:stretch/>
        </p:blipFill>
        <p:spPr>
          <a:xfrm>
            <a:off x="2695950" y="1018100"/>
            <a:ext cx="3528527" cy="3503777"/>
          </a:xfrm>
          <a:prstGeom prst="rect">
            <a:avLst/>
          </a:prstGeom>
          <a:noFill/>
          <a:ln>
            <a:noFill/>
          </a:ln>
        </p:spPr>
      </p:pic>
      <p:cxnSp>
        <p:nvCxnSpPr>
          <p:cNvPr id="114" name="Google Shape;114;p15"/>
          <p:cNvCxnSpPr/>
          <p:nvPr/>
        </p:nvCxnSpPr>
        <p:spPr>
          <a:xfrm>
            <a:off x="2564675" y="1617925"/>
            <a:ext cx="3857700" cy="14100"/>
          </a:xfrm>
          <a:prstGeom prst="straightConnector1">
            <a:avLst/>
          </a:prstGeom>
          <a:noFill/>
          <a:ln w="19050" cap="flat" cmpd="sng">
            <a:solidFill>
              <a:srgbClr val="FF0000"/>
            </a:solidFill>
            <a:prstDash val="solid"/>
            <a:round/>
            <a:headEnd type="none" w="med" len="med"/>
            <a:tailEnd type="none" w="med" len="med"/>
          </a:ln>
        </p:spPr>
      </p:cxnSp>
      <p:cxnSp>
        <p:nvCxnSpPr>
          <p:cNvPr id="115" name="Google Shape;115;p15"/>
          <p:cNvCxnSpPr/>
          <p:nvPr/>
        </p:nvCxnSpPr>
        <p:spPr>
          <a:xfrm>
            <a:off x="2578825" y="2366850"/>
            <a:ext cx="3854700" cy="900"/>
          </a:xfrm>
          <a:prstGeom prst="straightConnector1">
            <a:avLst/>
          </a:prstGeom>
          <a:noFill/>
          <a:ln w="19050" cap="flat" cmpd="sng">
            <a:solidFill>
              <a:srgbClr val="FF0000"/>
            </a:solidFill>
            <a:prstDash val="solid"/>
            <a:round/>
            <a:headEnd type="none" w="med" len="med"/>
            <a:tailEnd type="none" w="med" len="med"/>
          </a:ln>
        </p:spPr>
      </p:cxnSp>
      <p:cxnSp>
        <p:nvCxnSpPr>
          <p:cNvPr id="116" name="Google Shape;116;p15"/>
          <p:cNvCxnSpPr/>
          <p:nvPr/>
        </p:nvCxnSpPr>
        <p:spPr>
          <a:xfrm rot="10800000" flipH="1">
            <a:off x="2601450" y="3814075"/>
            <a:ext cx="3835200" cy="10200"/>
          </a:xfrm>
          <a:prstGeom prst="straightConnector1">
            <a:avLst/>
          </a:prstGeom>
          <a:noFill/>
          <a:ln w="19050" cap="flat" cmpd="sng">
            <a:solidFill>
              <a:srgbClr val="FF0000"/>
            </a:solidFill>
            <a:prstDash val="solid"/>
            <a:round/>
            <a:headEnd type="none" w="med" len="med"/>
            <a:tailEnd type="none" w="med" len="med"/>
          </a:ln>
        </p:spPr>
      </p:cxnSp>
      <p:cxnSp>
        <p:nvCxnSpPr>
          <p:cNvPr id="117" name="Google Shape;117;p15"/>
          <p:cNvCxnSpPr/>
          <p:nvPr/>
        </p:nvCxnSpPr>
        <p:spPr>
          <a:xfrm rot="10800000" flipH="1">
            <a:off x="2578825" y="3123025"/>
            <a:ext cx="3857700" cy="21000"/>
          </a:xfrm>
          <a:prstGeom prst="straightConnector1">
            <a:avLst/>
          </a:prstGeom>
          <a:noFill/>
          <a:ln w="19050" cap="flat" cmpd="sng">
            <a:solidFill>
              <a:srgbClr val="FF0000"/>
            </a:solidFill>
            <a:prstDash val="solid"/>
            <a:round/>
            <a:headEnd type="none" w="med" len="med"/>
            <a:tailEnd type="none" w="med" len="med"/>
          </a:ln>
        </p:spPr>
      </p:cxnSp>
      <p:cxnSp>
        <p:nvCxnSpPr>
          <p:cNvPr id="118" name="Google Shape;118;p15"/>
          <p:cNvCxnSpPr/>
          <p:nvPr/>
        </p:nvCxnSpPr>
        <p:spPr>
          <a:xfrm>
            <a:off x="6422375" y="1617925"/>
            <a:ext cx="18900" cy="2206500"/>
          </a:xfrm>
          <a:prstGeom prst="straightConnector1">
            <a:avLst/>
          </a:prstGeom>
          <a:noFill/>
          <a:ln w="19050" cap="flat" cmpd="sng">
            <a:solidFill>
              <a:srgbClr val="FF0000"/>
            </a:solidFill>
            <a:prstDash val="solid"/>
            <a:round/>
            <a:headEnd type="none" w="med" len="med"/>
            <a:tailEnd type="none" w="med" len="med"/>
          </a:ln>
        </p:spPr>
      </p:cxnSp>
      <p:cxnSp>
        <p:nvCxnSpPr>
          <p:cNvPr id="119" name="Google Shape;119;p15"/>
          <p:cNvCxnSpPr/>
          <p:nvPr/>
        </p:nvCxnSpPr>
        <p:spPr>
          <a:xfrm>
            <a:off x="2572775" y="1616425"/>
            <a:ext cx="21000" cy="2200200"/>
          </a:xfrm>
          <a:prstGeom prst="straightConnector1">
            <a:avLst/>
          </a:prstGeom>
          <a:noFill/>
          <a:ln w="19050" cap="flat" cmpd="sng">
            <a:solidFill>
              <a:srgbClr val="FF0000"/>
            </a:solidFill>
            <a:prstDash val="solid"/>
            <a:round/>
            <a:headEnd type="none" w="med" len="med"/>
            <a:tailEnd type="none" w="med" len="med"/>
          </a:ln>
        </p:spPr>
      </p:cxnSp>
      <p:sp>
        <p:nvSpPr>
          <p:cNvPr id="120" name="Google Shape;120;p15"/>
          <p:cNvSpPr txBox="1"/>
          <p:nvPr/>
        </p:nvSpPr>
        <p:spPr>
          <a:xfrm>
            <a:off x="3278275" y="1148825"/>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1</a:t>
            </a:r>
            <a:endParaRPr b="1">
              <a:solidFill>
                <a:srgbClr val="00FFFF"/>
              </a:solidFill>
              <a:latin typeface="Roboto"/>
              <a:ea typeface="Roboto"/>
              <a:cs typeface="Roboto"/>
              <a:sym typeface="Roboto"/>
            </a:endParaRPr>
          </a:p>
        </p:txBody>
      </p:sp>
      <p:sp>
        <p:nvSpPr>
          <p:cNvPr id="121" name="Google Shape;121;p15"/>
          <p:cNvSpPr txBox="1"/>
          <p:nvPr/>
        </p:nvSpPr>
        <p:spPr>
          <a:xfrm>
            <a:off x="3278275" y="1870300"/>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2</a:t>
            </a:r>
            <a:endParaRPr b="1">
              <a:solidFill>
                <a:srgbClr val="00FFFF"/>
              </a:solidFill>
              <a:latin typeface="Roboto"/>
              <a:ea typeface="Roboto"/>
              <a:cs typeface="Roboto"/>
              <a:sym typeface="Roboto"/>
            </a:endParaRPr>
          </a:p>
        </p:txBody>
      </p:sp>
      <p:sp>
        <p:nvSpPr>
          <p:cNvPr id="122" name="Google Shape;122;p15"/>
          <p:cNvSpPr txBox="1"/>
          <p:nvPr/>
        </p:nvSpPr>
        <p:spPr>
          <a:xfrm>
            <a:off x="3278275" y="2587163"/>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3</a:t>
            </a:r>
            <a:endParaRPr b="1">
              <a:solidFill>
                <a:srgbClr val="00FFFF"/>
              </a:solidFill>
              <a:latin typeface="Roboto"/>
              <a:ea typeface="Roboto"/>
              <a:cs typeface="Roboto"/>
              <a:sym typeface="Roboto"/>
            </a:endParaRPr>
          </a:p>
        </p:txBody>
      </p:sp>
      <p:sp>
        <p:nvSpPr>
          <p:cNvPr id="123" name="Google Shape;123;p15"/>
          <p:cNvSpPr txBox="1"/>
          <p:nvPr/>
        </p:nvSpPr>
        <p:spPr>
          <a:xfrm>
            <a:off x="3278275" y="3304263"/>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4</a:t>
            </a:r>
            <a:endParaRPr b="1">
              <a:solidFill>
                <a:srgbClr val="00FFFF"/>
              </a:solidFill>
              <a:latin typeface="Roboto"/>
              <a:ea typeface="Roboto"/>
              <a:cs typeface="Roboto"/>
              <a:sym typeface="Roboto"/>
            </a:endParaRPr>
          </a:p>
        </p:txBody>
      </p:sp>
      <p:sp>
        <p:nvSpPr>
          <p:cNvPr id="124" name="Google Shape;124;p15"/>
          <p:cNvSpPr txBox="1"/>
          <p:nvPr/>
        </p:nvSpPr>
        <p:spPr>
          <a:xfrm>
            <a:off x="3278275" y="4039025"/>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5</a:t>
            </a:r>
            <a:endParaRPr b="1">
              <a:solidFill>
                <a:srgbClr val="00FFFF"/>
              </a:solidFill>
              <a:latin typeface="Roboto"/>
              <a:ea typeface="Roboto"/>
              <a:cs typeface="Roboto"/>
              <a:sym typeface="Roboto"/>
            </a:endParaRPr>
          </a:p>
        </p:txBody>
      </p:sp>
      <p:sp>
        <p:nvSpPr>
          <p:cNvPr id="125" name="Google Shape;125;p15"/>
          <p:cNvSpPr/>
          <p:nvPr/>
        </p:nvSpPr>
        <p:spPr>
          <a:xfrm>
            <a:off x="4684825" y="3940050"/>
            <a:ext cx="147900" cy="1980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5"/>
          <p:cNvCxnSpPr>
            <a:stCxn id="125" idx="3"/>
            <a:endCxn id="127" idx="1"/>
          </p:cNvCxnSpPr>
          <p:nvPr/>
        </p:nvCxnSpPr>
        <p:spPr>
          <a:xfrm rot="10800000" flipH="1">
            <a:off x="4832725" y="2431650"/>
            <a:ext cx="2083800" cy="1607400"/>
          </a:xfrm>
          <a:prstGeom prst="straightConnector1">
            <a:avLst/>
          </a:prstGeom>
          <a:noFill/>
          <a:ln w="28575" cap="flat" cmpd="sng">
            <a:solidFill>
              <a:schemeClr val="dk2"/>
            </a:solidFill>
            <a:prstDash val="solid"/>
            <a:round/>
            <a:headEnd type="none" w="med" len="med"/>
            <a:tailEnd type="triangle" w="med" len="med"/>
          </a:ln>
        </p:spPr>
      </p:cxnSp>
      <p:sp>
        <p:nvSpPr>
          <p:cNvPr id="127" name="Google Shape;127;p15"/>
          <p:cNvSpPr txBox="1"/>
          <p:nvPr/>
        </p:nvSpPr>
        <p:spPr>
          <a:xfrm>
            <a:off x="6916525" y="2231550"/>
            <a:ext cx="10047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Broadcast</a:t>
            </a:r>
            <a:endParaRPr>
              <a:latin typeface="Roboto"/>
              <a:ea typeface="Roboto"/>
              <a:cs typeface="Roboto"/>
              <a:sym typeface="Roboto"/>
            </a:endParaRPr>
          </a:p>
        </p:txBody>
      </p:sp>
      <p:sp>
        <p:nvSpPr>
          <p:cNvPr id="128" name="Google Shape;128;p15"/>
          <p:cNvSpPr/>
          <p:nvPr/>
        </p:nvSpPr>
        <p:spPr>
          <a:xfrm>
            <a:off x="4740075" y="2033550"/>
            <a:ext cx="304800" cy="333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5262800" y="2298450"/>
            <a:ext cx="304800" cy="333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447875" y="3371175"/>
            <a:ext cx="304800" cy="333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238625" y="3652525"/>
            <a:ext cx="304800" cy="333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217800" y="3652525"/>
            <a:ext cx="304800" cy="333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5"/>
          <p:cNvCxnSpPr>
            <a:stCxn id="128" idx="0"/>
          </p:cNvCxnSpPr>
          <p:nvPr/>
        </p:nvCxnSpPr>
        <p:spPr>
          <a:xfrm rot="10800000" flipH="1">
            <a:off x="4892475" y="1629450"/>
            <a:ext cx="1329000" cy="404100"/>
          </a:xfrm>
          <a:prstGeom prst="straightConnector1">
            <a:avLst/>
          </a:prstGeom>
          <a:noFill/>
          <a:ln w="9525" cap="flat" cmpd="sng">
            <a:solidFill>
              <a:schemeClr val="dk2"/>
            </a:solidFill>
            <a:prstDash val="solid"/>
            <a:round/>
            <a:headEnd type="none" w="med" len="med"/>
            <a:tailEnd type="triangle" w="med" len="med"/>
          </a:ln>
        </p:spPr>
      </p:cxnSp>
      <p:cxnSp>
        <p:nvCxnSpPr>
          <p:cNvPr id="134" name="Google Shape;134;p15"/>
          <p:cNvCxnSpPr>
            <a:stCxn id="129" idx="3"/>
          </p:cNvCxnSpPr>
          <p:nvPr/>
        </p:nvCxnSpPr>
        <p:spPr>
          <a:xfrm rot="10800000" flipH="1">
            <a:off x="5567600" y="2370000"/>
            <a:ext cx="654000" cy="951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15"/>
          <p:cNvCxnSpPr>
            <a:stCxn id="130" idx="1"/>
          </p:cNvCxnSpPr>
          <p:nvPr/>
        </p:nvCxnSpPr>
        <p:spPr>
          <a:xfrm rot="10800000">
            <a:off x="2732375" y="3152025"/>
            <a:ext cx="715500" cy="3858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15"/>
          <p:cNvCxnSpPr>
            <a:stCxn id="131" idx="1"/>
          </p:cNvCxnSpPr>
          <p:nvPr/>
        </p:nvCxnSpPr>
        <p:spPr>
          <a:xfrm flipH="1">
            <a:off x="2748725" y="3819175"/>
            <a:ext cx="489900" cy="75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15"/>
          <p:cNvCxnSpPr>
            <a:stCxn id="132" idx="1"/>
          </p:cNvCxnSpPr>
          <p:nvPr/>
        </p:nvCxnSpPr>
        <p:spPr>
          <a:xfrm flipH="1">
            <a:off x="2748700" y="3819175"/>
            <a:ext cx="1469100" cy="240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5"/>
          <p:cNvSpPr txBox="1"/>
          <p:nvPr/>
        </p:nvSpPr>
        <p:spPr>
          <a:xfrm>
            <a:off x="4740075" y="2000100"/>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1</a:t>
            </a:r>
            <a:endParaRPr b="1">
              <a:solidFill>
                <a:srgbClr val="00FFFF"/>
              </a:solidFill>
              <a:latin typeface="Roboto"/>
              <a:ea typeface="Roboto"/>
              <a:cs typeface="Roboto"/>
              <a:sym typeface="Roboto"/>
            </a:endParaRPr>
          </a:p>
        </p:txBody>
      </p:sp>
      <p:sp>
        <p:nvSpPr>
          <p:cNvPr id="139" name="Google Shape;139;p15"/>
          <p:cNvSpPr txBox="1"/>
          <p:nvPr/>
        </p:nvSpPr>
        <p:spPr>
          <a:xfrm>
            <a:off x="5262800" y="2265000"/>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2</a:t>
            </a:r>
            <a:endParaRPr b="1">
              <a:solidFill>
                <a:srgbClr val="00FFFF"/>
              </a:solidFill>
              <a:latin typeface="Roboto"/>
              <a:ea typeface="Roboto"/>
              <a:cs typeface="Roboto"/>
              <a:sym typeface="Roboto"/>
            </a:endParaRPr>
          </a:p>
        </p:txBody>
      </p:sp>
      <p:sp>
        <p:nvSpPr>
          <p:cNvPr id="140" name="Google Shape;140;p15"/>
          <p:cNvSpPr txBox="1"/>
          <p:nvPr/>
        </p:nvSpPr>
        <p:spPr>
          <a:xfrm>
            <a:off x="3447875" y="3313088"/>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3</a:t>
            </a:r>
            <a:endParaRPr b="1">
              <a:solidFill>
                <a:srgbClr val="00FFFF"/>
              </a:solidFill>
              <a:latin typeface="Roboto"/>
              <a:ea typeface="Roboto"/>
              <a:cs typeface="Roboto"/>
              <a:sym typeface="Roboto"/>
            </a:endParaRPr>
          </a:p>
        </p:txBody>
      </p:sp>
      <p:sp>
        <p:nvSpPr>
          <p:cNvPr id="141" name="Google Shape;141;p15"/>
          <p:cNvSpPr txBox="1"/>
          <p:nvPr/>
        </p:nvSpPr>
        <p:spPr>
          <a:xfrm>
            <a:off x="3250650" y="3631063"/>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4</a:t>
            </a:r>
            <a:endParaRPr b="1">
              <a:solidFill>
                <a:srgbClr val="00FFFF"/>
              </a:solidFill>
              <a:latin typeface="Roboto"/>
              <a:ea typeface="Roboto"/>
              <a:cs typeface="Roboto"/>
              <a:sym typeface="Roboto"/>
            </a:endParaRPr>
          </a:p>
        </p:txBody>
      </p:sp>
      <p:sp>
        <p:nvSpPr>
          <p:cNvPr id="142" name="Google Shape;142;p15"/>
          <p:cNvSpPr txBox="1"/>
          <p:nvPr/>
        </p:nvSpPr>
        <p:spPr>
          <a:xfrm>
            <a:off x="4188275" y="3619075"/>
            <a:ext cx="7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rgbClr val="00FFFF"/>
                </a:solidFill>
                <a:latin typeface="Roboto"/>
                <a:ea typeface="Roboto"/>
                <a:cs typeface="Roboto"/>
                <a:sym typeface="Roboto"/>
              </a:rPr>
              <a:t>5</a:t>
            </a:r>
            <a:endParaRPr b="1">
              <a:solidFill>
                <a:srgbClr val="00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500"/>
                                        <p:tgtEl>
                                          <p:spTgt spid="120"/>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fade">
                                      <p:cBhvr>
                                        <p:cTn id="24" dur="500"/>
                                        <p:tgtEl>
                                          <p:spTgt spid="121"/>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500"/>
                                        <p:tgtEl>
                                          <p:spTgt spid="122"/>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fade">
                                      <p:cBhvr>
                                        <p:cTn id="36" dur="500"/>
                                        <p:tgtEl>
                                          <p:spTgt spid="1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fade">
                                      <p:cBhvr>
                                        <p:cTn id="41" dur="1000"/>
                                        <p:tgtEl>
                                          <p:spTgt spid="128"/>
                                        </p:tgtEl>
                                      </p:cBhvr>
                                    </p:animEffect>
                                  </p:childTnLst>
                                </p:cTn>
                              </p:par>
                              <p:par>
                                <p:cTn id="42" presetID="10" presetClass="entr" presetSubtype="0" fill="hold" nodeType="withEffect">
                                  <p:stCondLst>
                                    <p:cond delay="0"/>
                                  </p:stCondLst>
                                  <p:childTnLst>
                                    <p:set>
                                      <p:cBhvr>
                                        <p:cTn id="43" dur="1" fill="hold">
                                          <p:stCondLst>
                                            <p:cond delay="0"/>
                                          </p:stCondLst>
                                        </p:cTn>
                                        <p:tgtEl>
                                          <p:spTgt spid="129"/>
                                        </p:tgtEl>
                                        <p:attrNameLst>
                                          <p:attrName>style.visibility</p:attrName>
                                        </p:attrNameLst>
                                      </p:cBhvr>
                                      <p:to>
                                        <p:strVal val="visible"/>
                                      </p:to>
                                    </p:set>
                                    <p:animEffect transition="in" filter="fade">
                                      <p:cBhvr>
                                        <p:cTn id="44" dur="1000"/>
                                        <p:tgtEl>
                                          <p:spTgt spid="129"/>
                                        </p:tgtEl>
                                      </p:cBhvr>
                                    </p:animEffect>
                                  </p:childTnLst>
                                </p:cTn>
                              </p:par>
                              <p:par>
                                <p:cTn id="45" presetID="10" presetClass="entr" presetSubtype="0" fill="hold" nodeType="with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1000"/>
                                        <p:tgtEl>
                                          <p:spTgt spid="130"/>
                                        </p:tgtEl>
                                      </p:cBhvr>
                                    </p:animEffect>
                                  </p:childTnLst>
                                </p:cTn>
                              </p:par>
                              <p:par>
                                <p:cTn id="48" presetID="10" presetClass="entr" presetSubtype="0" fill="hold" nodeType="with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1000"/>
                                        <p:tgtEl>
                                          <p:spTgt spid="131"/>
                                        </p:tgtEl>
                                      </p:cBhvr>
                                    </p:animEffect>
                                  </p:childTnLst>
                                </p:cTn>
                              </p:par>
                              <p:par>
                                <p:cTn id="51" presetID="10" presetClass="entr" presetSubtype="0" fill="hold" nodeType="withEffect">
                                  <p:stCondLst>
                                    <p:cond delay="0"/>
                                  </p:stCondLst>
                                  <p:childTnLst>
                                    <p:set>
                                      <p:cBhvr>
                                        <p:cTn id="52" dur="1" fill="hold">
                                          <p:stCondLst>
                                            <p:cond delay="0"/>
                                          </p:stCondLst>
                                        </p:cTn>
                                        <p:tgtEl>
                                          <p:spTgt spid="132"/>
                                        </p:tgtEl>
                                        <p:attrNameLst>
                                          <p:attrName>style.visibility</p:attrName>
                                        </p:attrNameLst>
                                      </p:cBhvr>
                                      <p:to>
                                        <p:strVal val="visible"/>
                                      </p:to>
                                    </p:set>
                                    <p:animEffect transition="in" filter="fade">
                                      <p:cBhvr>
                                        <p:cTn id="53" dur="1000"/>
                                        <p:tgtEl>
                                          <p:spTgt spid="132"/>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1000"/>
                                        <p:tgtEl>
                                          <p:spTgt spid="138"/>
                                        </p:tgtEl>
                                      </p:cBhvr>
                                    </p:animEffect>
                                  </p:childTnLst>
                                </p:cTn>
                              </p:par>
                            </p:childTnLst>
                          </p:cTn>
                        </p:par>
                        <p:par>
                          <p:cTn id="58" fill="hold">
                            <p:stCondLst>
                              <p:cond delay="2000"/>
                            </p:stCondLst>
                            <p:childTnLst>
                              <p:par>
                                <p:cTn id="59" presetID="10" presetClass="entr" presetSubtype="0" fill="hold" nodeType="after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1000"/>
                                        <p:tgtEl>
                                          <p:spTgt spid="133"/>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fade">
                                      <p:cBhvr>
                                        <p:cTn id="65" dur="1000"/>
                                        <p:tgtEl>
                                          <p:spTgt spid="139"/>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fade">
                                      <p:cBhvr>
                                        <p:cTn id="69" dur="1000"/>
                                        <p:tgtEl>
                                          <p:spTgt spid="134"/>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1000"/>
                                        <p:tgtEl>
                                          <p:spTgt spid="140"/>
                                        </p:tgtEl>
                                      </p:cBhvr>
                                    </p:animEffect>
                                  </p:childTnLst>
                                </p:cTn>
                              </p:par>
                            </p:childTnLst>
                          </p:cTn>
                        </p:par>
                        <p:par>
                          <p:cTn id="74" fill="hold">
                            <p:stCondLst>
                              <p:cond delay="6000"/>
                            </p:stCondLst>
                            <p:childTnLst>
                              <p:par>
                                <p:cTn id="75" presetID="10" presetClass="entr" presetSubtype="0" fill="hold" nodeType="afterEffect">
                                  <p:stCondLst>
                                    <p:cond delay="0"/>
                                  </p:stCondLst>
                                  <p:childTnLst>
                                    <p:set>
                                      <p:cBhvr>
                                        <p:cTn id="76" dur="1" fill="hold">
                                          <p:stCondLst>
                                            <p:cond delay="0"/>
                                          </p:stCondLst>
                                        </p:cTn>
                                        <p:tgtEl>
                                          <p:spTgt spid="135"/>
                                        </p:tgtEl>
                                        <p:attrNameLst>
                                          <p:attrName>style.visibility</p:attrName>
                                        </p:attrNameLst>
                                      </p:cBhvr>
                                      <p:to>
                                        <p:strVal val="visible"/>
                                      </p:to>
                                    </p:set>
                                    <p:animEffect transition="in" filter="fade">
                                      <p:cBhvr>
                                        <p:cTn id="77" dur="1000"/>
                                        <p:tgtEl>
                                          <p:spTgt spid="135"/>
                                        </p:tgtEl>
                                      </p:cBhvr>
                                    </p:animEffect>
                                  </p:childTnLst>
                                </p:cTn>
                              </p:par>
                            </p:childTnLst>
                          </p:cTn>
                        </p:par>
                        <p:par>
                          <p:cTn id="78" fill="hold">
                            <p:stCondLst>
                              <p:cond delay="7000"/>
                            </p:stCondLst>
                            <p:childTnLst>
                              <p:par>
                                <p:cTn id="79" presetID="10" presetClass="entr" presetSubtype="0" fill="hold" nodeType="afterEffect">
                                  <p:stCondLst>
                                    <p:cond delay="0"/>
                                  </p:stCondLst>
                                  <p:childTnLst>
                                    <p:set>
                                      <p:cBhvr>
                                        <p:cTn id="80" dur="1" fill="hold">
                                          <p:stCondLst>
                                            <p:cond delay="0"/>
                                          </p:stCondLst>
                                        </p:cTn>
                                        <p:tgtEl>
                                          <p:spTgt spid="141"/>
                                        </p:tgtEl>
                                        <p:attrNameLst>
                                          <p:attrName>style.visibility</p:attrName>
                                        </p:attrNameLst>
                                      </p:cBhvr>
                                      <p:to>
                                        <p:strVal val="visible"/>
                                      </p:to>
                                    </p:set>
                                    <p:animEffect transition="in" filter="fade">
                                      <p:cBhvr>
                                        <p:cTn id="81" dur="1000"/>
                                        <p:tgtEl>
                                          <p:spTgt spid="141"/>
                                        </p:tgtEl>
                                      </p:cBhvr>
                                    </p:animEffect>
                                  </p:childTnLst>
                                </p:cTn>
                              </p:par>
                            </p:childTnLst>
                          </p:cTn>
                        </p:par>
                        <p:par>
                          <p:cTn id="82" fill="hold">
                            <p:stCondLst>
                              <p:cond delay="8000"/>
                            </p:stCondLst>
                            <p:childTnLst>
                              <p:par>
                                <p:cTn id="83" presetID="10" presetClass="entr" presetSubtype="0" fill="hold" nodeType="afterEffect">
                                  <p:stCondLst>
                                    <p:cond delay="0"/>
                                  </p:stCondLst>
                                  <p:childTnLst>
                                    <p:set>
                                      <p:cBhvr>
                                        <p:cTn id="84" dur="1" fill="hold">
                                          <p:stCondLst>
                                            <p:cond delay="0"/>
                                          </p:stCondLst>
                                        </p:cTn>
                                        <p:tgtEl>
                                          <p:spTgt spid="136"/>
                                        </p:tgtEl>
                                        <p:attrNameLst>
                                          <p:attrName>style.visibility</p:attrName>
                                        </p:attrNameLst>
                                      </p:cBhvr>
                                      <p:to>
                                        <p:strVal val="visible"/>
                                      </p:to>
                                    </p:set>
                                    <p:animEffect transition="in" filter="fade">
                                      <p:cBhvr>
                                        <p:cTn id="85" dur="1000"/>
                                        <p:tgtEl>
                                          <p:spTgt spid="136"/>
                                        </p:tgtEl>
                                      </p:cBhvr>
                                    </p:animEffect>
                                  </p:childTnLst>
                                </p:cTn>
                              </p:par>
                            </p:childTnLst>
                          </p:cTn>
                        </p:par>
                        <p:par>
                          <p:cTn id="86" fill="hold">
                            <p:stCondLst>
                              <p:cond delay="9000"/>
                            </p:stCondLst>
                            <p:childTnLst>
                              <p:par>
                                <p:cTn id="87" presetID="10" presetClass="entr" presetSubtype="0" fill="hold" nodeType="after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1000"/>
                                        <p:tgtEl>
                                          <p:spTgt spid="142"/>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fade">
                                      <p:cBhvr>
                                        <p:cTn id="93" dur="1000"/>
                                        <p:tgtEl>
                                          <p:spTgt spid="137"/>
                                        </p:tgtEl>
                                      </p:cBhvr>
                                    </p:animEffect>
                                  </p:childTnLst>
                                </p:cTn>
                              </p:par>
                            </p:childTnLst>
                          </p:cTn>
                        </p:par>
                        <p:par>
                          <p:cTn id="94" fill="hold">
                            <p:stCondLst>
                              <p:cond delay="11000"/>
                            </p:stCondLst>
                            <p:childTnLst>
                              <p:par>
                                <p:cTn id="95" presetID="10" presetClass="entr" presetSubtype="0" fill="hold" nodeType="afterEffect">
                                  <p:stCondLst>
                                    <p:cond delay="0"/>
                                  </p:stCondLst>
                                  <p:childTnLst>
                                    <p:set>
                                      <p:cBhvr>
                                        <p:cTn id="96" dur="1" fill="hold">
                                          <p:stCondLst>
                                            <p:cond delay="0"/>
                                          </p:stCondLst>
                                        </p:cTn>
                                        <p:tgtEl>
                                          <p:spTgt spid="125"/>
                                        </p:tgtEl>
                                        <p:attrNameLst>
                                          <p:attrName>style.visibility</p:attrName>
                                        </p:attrNameLst>
                                      </p:cBhvr>
                                      <p:to>
                                        <p:strVal val="visible"/>
                                      </p:to>
                                    </p:set>
                                    <p:animEffect transition="in" filter="fade">
                                      <p:cBhvr>
                                        <p:cTn id="97" dur="1000"/>
                                        <p:tgtEl>
                                          <p:spTgt spid="125"/>
                                        </p:tgtEl>
                                      </p:cBhvr>
                                    </p:animEffect>
                                  </p:childTnLst>
                                </p:cTn>
                              </p:par>
                            </p:childTnLst>
                          </p:cTn>
                        </p:par>
                        <p:par>
                          <p:cTn id="98" fill="hold">
                            <p:stCondLst>
                              <p:cond delay="12000"/>
                            </p:stCondLst>
                            <p:childTnLst>
                              <p:par>
                                <p:cTn id="99" presetID="10" presetClass="entr" presetSubtype="0" fill="hold" nodeType="afterEffect">
                                  <p:stCondLst>
                                    <p:cond delay="0"/>
                                  </p:stCondLst>
                                  <p:childTnLst>
                                    <p:set>
                                      <p:cBhvr>
                                        <p:cTn id="100" dur="1" fill="hold">
                                          <p:stCondLst>
                                            <p:cond delay="0"/>
                                          </p:stCondLst>
                                        </p:cTn>
                                        <p:tgtEl>
                                          <p:spTgt spid="126"/>
                                        </p:tgtEl>
                                        <p:attrNameLst>
                                          <p:attrName>style.visibility</p:attrName>
                                        </p:attrNameLst>
                                      </p:cBhvr>
                                      <p:to>
                                        <p:strVal val="visible"/>
                                      </p:to>
                                    </p:set>
                                    <p:animEffect transition="in" filter="fade">
                                      <p:cBhvr>
                                        <p:cTn id="101" dur="1000"/>
                                        <p:tgtEl>
                                          <p:spTgt spid="126"/>
                                        </p:tgtEl>
                                      </p:cBhvr>
                                    </p:animEffect>
                                  </p:childTnLst>
                                </p:cTn>
                              </p:par>
                            </p:childTnLst>
                          </p:cTn>
                        </p:par>
                        <p:par>
                          <p:cTn id="102" fill="hold">
                            <p:stCondLst>
                              <p:cond delay="13000"/>
                            </p:stCondLst>
                            <p:childTnLst>
                              <p:par>
                                <p:cTn id="103" presetID="10" presetClass="entr" presetSubtype="0" fill="hold" nodeType="after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fade">
                                      <p:cBhvr>
                                        <p:cTn id="105"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Future Vision</a:t>
            </a:r>
            <a:endParaRPr/>
          </a:p>
        </p:txBody>
      </p:sp>
      <p:sp>
        <p:nvSpPr>
          <p:cNvPr id="371" name="Google Shape;371;p39"/>
          <p:cNvSpPr/>
          <p:nvPr/>
        </p:nvSpPr>
        <p:spPr>
          <a:xfrm>
            <a:off x="1009050" y="1532350"/>
            <a:ext cx="18996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Rule-based System</a:t>
            </a:r>
            <a:endParaRPr/>
          </a:p>
        </p:txBody>
      </p:sp>
      <p:cxnSp>
        <p:nvCxnSpPr>
          <p:cNvPr id="372" name="Google Shape;372;p39"/>
          <p:cNvCxnSpPr>
            <a:stCxn id="371" idx="3"/>
            <a:endCxn id="373" idx="1"/>
          </p:cNvCxnSpPr>
          <p:nvPr/>
        </p:nvCxnSpPr>
        <p:spPr>
          <a:xfrm>
            <a:off x="2908650" y="1844650"/>
            <a:ext cx="2315700" cy="0"/>
          </a:xfrm>
          <a:prstGeom prst="straightConnector1">
            <a:avLst/>
          </a:prstGeom>
          <a:noFill/>
          <a:ln w="9525" cap="flat" cmpd="sng">
            <a:solidFill>
              <a:schemeClr val="dk2"/>
            </a:solidFill>
            <a:prstDash val="solid"/>
            <a:round/>
            <a:headEnd type="none" w="med" len="med"/>
            <a:tailEnd type="none" w="med" len="med"/>
          </a:ln>
        </p:spPr>
      </p:cxnSp>
      <p:sp>
        <p:nvSpPr>
          <p:cNvPr id="373" name="Google Shape;373;p39"/>
          <p:cNvSpPr/>
          <p:nvPr/>
        </p:nvSpPr>
        <p:spPr>
          <a:xfrm>
            <a:off x="5224325" y="1532350"/>
            <a:ext cx="2862600" cy="624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Reinforcement Learning System</a:t>
            </a:r>
            <a:endParaRPr/>
          </a:p>
        </p:txBody>
      </p:sp>
      <p:sp>
        <p:nvSpPr>
          <p:cNvPr id="374" name="Google Shape;374;p39"/>
          <p:cNvSpPr txBox="1"/>
          <p:nvPr/>
        </p:nvSpPr>
        <p:spPr>
          <a:xfrm>
            <a:off x="3617238" y="1444450"/>
            <a:ext cx="8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compare</a:t>
            </a:r>
            <a:endParaRPr>
              <a:latin typeface="Roboto"/>
              <a:ea typeface="Roboto"/>
              <a:cs typeface="Roboto"/>
              <a:sym typeface="Roboto"/>
            </a:endParaRPr>
          </a:p>
        </p:txBody>
      </p:sp>
      <p:sp>
        <p:nvSpPr>
          <p:cNvPr id="375" name="Google Shape;375;p39"/>
          <p:cNvSpPr/>
          <p:nvPr/>
        </p:nvSpPr>
        <p:spPr>
          <a:xfrm>
            <a:off x="660000" y="2954950"/>
            <a:ext cx="2597700" cy="7287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Easy to be implemented</a:t>
            </a:r>
            <a:endParaRPr sz="1600"/>
          </a:p>
        </p:txBody>
      </p:sp>
      <p:cxnSp>
        <p:nvCxnSpPr>
          <p:cNvPr id="376" name="Google Shape;376;p39"/>
          <p:cNvCxnSpPr>
            <a:stCxn id="371" idx="2"/>
            <a:endCxn id="375" idx="0"/>
          </p:cNvCxnSpPr>
          <p:nvPr/>
        </p:nvCxnSpPr>
        <p:spPr>
          <a:xfrm>
            <a:off x="1958850" y="2156950"/>
            <a:ext cx="0" cy="798000"/>
          </a:xfrm>
          <a:prstGeom prst="straightConnector1">
            <a:avLst/>
          </a:prstGeom>
          <a:noFill/>
          <a:ln w="9525" cap="flat" cmpd="sng">
            <a:solidFill>
              <a:schemeClr val="dk2"/>
            </a:solidFill>
            <a:prstDash val="solid"/>
            <a:round/>
            <a:headEnd type="none" w="med" len="med"/>
            <a:tailEnd type="triangle" w="med" len="med"/>
          </a:ln>
        </p:spPr>
      </p:cxnSp>
      <p:cxnSp>
        <p:nvCxnSpPr>
          <p:cNvPr id="377" name="Google Shape;377;p39"/>
          <p:cNvCxnSpPr>
            <a:stCxn id="373" idx="2"/>
          </p:cNvCxnSpPr>
          <p:nvPr/>
        </p:nvCxnSpPr>
        <p:spPr>
          <a:xfrm flipH="1">
            <a:off x="5571425" y="2156950"/>
            <a:ext cx="1084200" cy="693900"/>
          </a:xfrm>
          <a:prstGeom prst="straightConnector1">
            <a:avLst/>
          </a:prstGeom>
          <a:noFill/>
          <a:ln w="9525" cap="flat" cmpd="sng">
            <a:solidFill>
              <a:schemeClr val="dk2"/>
            </a:solidFill>
            <a:prstDash val="solid"/>
            <a:round/>
            <a:headEnd type="none" w="med" len="med"/>
            <a:tailEnd type="triangle" w="med" len="med"/>
          </a:ln>
        </p:spPr>
      </p:cxnSp>
      <p:sp>
        <p:nvSpPr>
          <p:cNvPr id="378" name="Google Shape;378;p39"/>
          <p:cNvSpPr/>
          <p:nvPr/>
        </p:nvSpPr>
        <p:spPr>
          <a:xfrm>
            <a:off x="4515750" y="2850850"/>
            <a:ext cx="1992600" cy="798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Efficient during implement process</a:t>
            </a:r>
            <a:endParaRPr sz="1600"/>
          </a:p>
        </p:txBody>
      </p:sp>
      <p:cxnSp>
        <p:nvCxnSpPr>
          <p:cNvPr id="379" name="Google Shape;379;p39"/>
          <p:cNvCxnSpPr>
            <a:stCxn id="373" idx="2"/>
          </p:cNvCxnSpPr>
          <p:nvPr/>
        </p:nvCxnSpPr>
        <p:spPr>
          <a:xfrm>
            <a:off x="6655625" y="2156950"/>
            <a:ext cx="1127700" cy="685200"/>
          </a:xfrm>
          <a:prstGeom prst="straightConnector1">
            <a:avLst/>
          </a:prstGeom>
          <a:noFill/>
          <a:ln w="9525" cap="flat" cmpd="sng">
            <a:solidFill>
              <a:schemeClr val="dk2"/>
            </a:solidFill>
            <a:prstDash val="solid"/>
            <a:round/>
            <a:headEnd type="none" w="med" len="med"/>
            <a:tailEnd type="triangle" w="med" len="med"/>
          </a:ln>
        </p:spPr>
      </p:cxnSp>
      <p:sp>
        <p:nvSpPr>
          <p:cNvPr id="380" name="Google Shape;380;p39"/>
          <p:cNvSpPr/>
          <p:nvPr/>
        </p:nvSpPr>
        <p:spPr>
          <a:xfrm>
            <a:off x="6825375" y="2850850"/>
            <a:ext cx="1899600" cy="798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High-Dimension during dynamic situations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9AD46-6422-25F4-0A7C-31F993FA29D1}"/>
              </a:ext>
            </a:extLst>
          </p:cNvPr>
          <p:cNvSpPr>
            <a:spLocks noGrp="1"/>
          </p:cNvSpPr>
          <p:nvPr>
            <p:ph type="title"/>
          </p:nvPr>
        </p:nvSpPr>
        <p:spPr/>
        <p:txBody>
          <a:bodyPr>
            <a:normAutofit fontScale="90000"/>
          </a:bodyPr>
          <a:lstStyle/>
          <a:p>
            <a:r>
              <a:rPr lang="en-US" altLang="zh-CN" dirty="0"/>
              <a:t>Result-50x50</a:t>
            </a:r>
            <a:endParaRPr lang="zh-CN" altLang="en-US" dirty="0"/>
          </a:p>
        </p:txBody>
      </p:sp>
      <p:sp>
        <p:nvSpPr>
          <p:cNvPr id="3" name="文本占位符 2">
            <a:extLst>
              <a:ext uri="{FF2B5EF4-FFF2-40B4-BE49-F238E27FC236}">
                <a16:creationId xmlns:a16="http://schemas.microsoft.com/office/drawing/2014/main" id="{F6053B19-3FEF-9188-4DBD-DF756C9D27BC}"/>
              </a:ext>
            </a:extLst>
          </p:cNvPr>
          <p:cNvSpPr>
            <a:spLocks noGrp="1"/>
          </p:cNvSpPr>
          <p:nvPr>
            <p:ph type="body" idx="1"/>
          </p:nvPr>
        </p:nvSpPr>
        <p:spPr/>
        <p:txBody>
          <a:bodyPr/>
          <a:lstStyle/>
          <a:p>
            <a:r>
              <a:rPr lang="en-US" altLang="zh-CN" dirty="0"/>
              <a:t>Average around 305</a:t>
            </a:r>
            <a:endParaRPr lang="zh-CN" altLang="en-US" dirty="0"/>
          </a:p>
        </p:txBody>
      </p:sp>
      <p:pic>
        <p:nvPicPr>
          <p:cNvPr id="5" name="图片 4">
            <a:extLst>
              <a:ext uri="{FF2B5EF4-FFF2-40B4-BE49-F238E27FC236}">
                <a16:creationId xmlns:a16="http://schemas.microsoft.com/office/drawing/2014/main" id="{DCE38303-05CE-D9F1-6A04-CAB8CF2D6DDE}"/>
              </a:ext>
            </a:extLst>
          </p:cNvPr>
          <p:cNvPicPr>
            <a:picLocks noChangeAspect="1"/>
          </p:cNvPicPr>
          <p:nvPr/>
        </p:nvPicPr>
        <p:blipFill>
          <a:blip r:embed="rId2"/>
          <a:srcRect/>
          <a:stretch/>
        </p:blipFill>
        <p:spPr>
          <a:xfrm>
            <a:off x="3387160" y="713900"/>
            <a:ext cx="5273908" cy="3955431"/>
          </a:xfrm>
          <a:prstGeom prst="rect">
            <a:avLst/>
          </a:prstGeom>
        </p:spPr>
      </p:pic>
    </p:spTree>
    <p:extLst>
      <p:ext uri="{BB962C8B-B14F-4D97-AF65-F5344CB8AC3E}">
        <p14:creationId xmlns:p14="http://schemas.microsoft.com/office/powerpoint/2010/main" val="337820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9AD46-6422-25F4-0A7C-31F993FA29D1}"/>
              </a:ext>
            </a:extLst>
          </p:cNvPr>
          <p:cNvSpPr>
            <a:spLocks noGrp="1"/>
          </p:cNvSpPr>
          <p:nvPr>
            <p:ph type="title"/>
          </p:nvPr>
        </p:nvSpPr>
        <p:spPr/>
        <p:txBody>
          <a:bodyPr>
            <a:normAutofit fontScale="90000"/>
          </a:bodyPr>
          <a:lstStyle/>
          <a:p>
            <a:r>
              <a:rPr lang="en-US" altLang="zh-CN" dirty="0"/>
              <a:t>Result-80x80</a:t>
            </a:r>
            <a:endParaRPr lang="zh-CN" altLang="en-US" dirty="0"/>
          </a:p>
        </p:txBody>
      </p:sp>
      <p:sp>
        <p:nvSpPr>
          <p:cNvPr id="3" name="文本占位符 2">
            <a:extLst>
              <a:ext uri="{FF2B5EF4-FFF2-40B4-BE49-F238E27FC236}">
                <a16:creationId xmlns:a16="http://schemas.microsoft.com/office/drawing/2014/main" id="{F6053B19-3FEF-9188-4DBD-DF756C9D27BC}"/>
              </a:ext>
            </a:extLst>
          </p:cNvPr>
          <p:cNvSpPr>
            <a:spLocks noGrp="1"/>
          </p:cNvSpPr>
          <p:nvPr>
            <p:ph type="body" idx="1"/>
          </p:nvPr>
        </p:nvSpPr>
        <p:spPr/>
        <p:txBody>
          <a:bodyPr/>
          <a:lstStyle/>
          <a:p>
            <a:r>
              <a:rPr lang="en-US" altLang="zh-CN" dirty="0"/>
              <a:t>Average around 726</a:t>
            </a:r>
            <a:endParaRPr lang="zh-CN" altLang="en-US" dirty="0"/>
          </a:p>
        </p:txBody>
      </p:sp>
      <p:pic>
        <p:nvPicPr>
          <p:cNvPr id="6" name="图片 5">
            <a:extLst>
              <a:ext uri="{FF2B5EF4-FFF2-40B4-BE49-F238E27FC236}">
                <a16:creationId xmlns:a16="http://schemas.microsoft.com/office/drawing/2014/main" id="{6E766E36-833D-D3E6-9F74-CC1782EDF740}"/>
              </a:ext>
            </a:extLst>
          </p:cNvPr>
          <p:cNvPicPr>
            <a:picLocks noChangeAspect="1"/>
          </p:cNvPicPr>
          <p:nvPr/>
        </p:nvPicPr>
        <p:blipFill>
          <a:blip r:embed="rId2"/>
          <a:srcRect/>
          <a:stretch/>
        </p:blipFill>
        <p:spPr>
          <a:xfrm>
            <a:off x="3425500" y="643894"/>
            <a:ext cx="5452808" cy="4089606"/>
          </a:xfrm>
          <a:prstGeom prst="rect">
            <a:avLst/>
          </a:prstGeom>
        </p:spPr>
      </p:pic>
    </p:spTree>
    <p:extLst>
      <p:ext uri="{BB962C8B-B14F-4D97-AF65-F5344CB8AC3E}">
        <p14:creationId xmlns:p14="http://schemas.microsoft.com/office/powerpoint/2010/main" val="15372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 &amp; Architecture</a:t>
            </a:r>
            <a:endParaRPr/>
          </a:p>
        </p:txBody>
      </p:sp>
      <p:sp>
        <p:nvSpPr>
          <p:cNvPr id="148" name="Google Shape;148;p16"/>
          <p:cNvSpPr txBox="1">
            <a:spLocks noGrp="1"/>
          </p:cNvSpPr>
          <p:nvPr>
            <p:ph type="title"/>
          </p:nvPr>
        </p:nvSpPr>
        <p:spPr>
          <a:xfrm>
            <a:off x="386375" y="1148825"/>
            <a:ext cx="2425500" cy="6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1800"/>
              <a:t>Communication &amp;</a:t>
            </a:r>
            <a:endParaRPr sz="1800"/>
          </a:p>
          <a:p>
            <a:pPr marL="0" lvl="0" indent="0" algn="l" rtl="0">
              <a:spcBef>
                <a:spcPts val="0"/>
              </a:spcBef>
              <a:spcAft>
                <a:spcPts val="0"/>
              </a:spcAft>
              <a:buSzPts val="990"/>
              <a:buNone/>
            </a:pPr>
            <a:r>
              <a:rPr lang="zh-CN" sz="1800"/>
              <a:t> Memory</a:t>
            </a:r>
            <a:endParaRPr sz="1800"/>
          </a:p>
        </p:txBody>
      </p:sp>
      <p:pic>
        <p:nvPicPr>
          <p:cNvPr id="149" name="Google Shape;149;p16"/>
          <p:cNvPicPr preferRelativeResize="0"/>
          <p:nvPr/>
        </p:nvPicPr>
        <p:blipFill rotWithShape="1">
          <a:blip r:embed="rId3">
            <a:alphaModFix/>
          </a:blip>
          <a:srcRect t="6832" r="1729" b="1449"/>
          <a:stretch/>
        </p:blipFill>
        <p:spPr>
          <a:xfrm>
            <a:off x="2695950" y="1017800"/>
            <a:ext cx="3528525" cy="3504375"/>
          </a:xfrm>
          <a:prstGeom prst="rect">
            <a:avLst/>
          </a:prstGeom>
          <a:noFill/>
          <a:ln>
            <a:noFill/>
          </a:ln>
        </p:spPr>
      </p:pic>
      <p:sp>
        <p:nvSpPr>
          <p:cNvPr id="150" name="Google Shape;150;p16"/>
          <p:cNvSpPr/>
          <p:nvPr/>
        </p:nvSpPr>
        <p:spPr>
          <a:xfrm>
            <a:off x="5701375" y="3467025"/>
            <a:ext cx="191400" cy="193800"/>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5958475" y="3763800"/>
            <a:ext cx="191400" cy="2274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p:nvPr/>
        </p:nvSpPr>
        <p:spPr>
          <a:xfrm>
            <a:off x="6706150" y="1323800"/>
            <a:ext cx="16824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Avoid Collision &amp; Aimless</a:t>
            </a:r>
            <a:endParaRPr>
              <a:latin typeface="Roboto"/>
              <a:ea typeface="Roboto"/>
              <a:cs typeface="Roboto"/>
              <a:sym typeface="Roboto"/>
            </a:endParaRPr>
          </a:p>
        </p:txBody>
      </p:sp>
      <p:sp>
        <p:nvSpPr>
          <p:cNvPr id="153" name="Google Shape;153;p16"/>
          <p:cNvSpPr/>
          <p:nvPr/>
        </p:nvSpPr>
        <p:spPr>
          <a:xfrm>
            <a:off x="5997425" y="3199650"/>
            <a:ext cx="191400" cy="2274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16"/>
          <p:cNvCxnSpPr>
            <a:stCxn id="153" idx="1"/>
            <a:endCxn id="150" idx="0"/>
          </p:cNvCxnSpPr>
          <p:nvPr/>
        </p:nvCxnSpPr>
        <p:spPr>
          <a:xfrm flipH="1">
            <a:off x="5797025" y="3313350"/>
            <a:ext cx="200400" cy="153600"/>
          </a:xfrm>
          <a:prstGeom prst="straightConnector1">
            <a:avLst/>
          </a:prstGeom>
          <a:noFill/>
          <a:ln w="19050" cap="flat" cmpd="sng">
            <a:solidFill>
              <a:schemeClr val="dk2"/>
            </a:solidFill>
            <a:prstDash val="solid"/>
            <a:round/>
            <a:headEnd type="none" w="med" len="med"/>
            <a:tailEnd type="triangle" w="med" len="med"/>
          </a:ln>
        </p:spPr>
      </p:cxnSp>
      <p:cxnSp>
        <p:nvCxnSpPr>
          <p:cNvPr id="155" name="Google Shape;155;p16"/>
          <p:cNvCxnSpPr>
            <a:stCxn id="151" idx="1"/>
            <a:endCxn id="150" idx="2"/>
          </p:cNvCxnSpPr>
          <p:nvPr/>
        </p:nvCxnSpPr>
        <p:spPr>
          <a:xfrm rot="10800000">
            <a:off x="5797075" y="3660900"/>
            <a:ext cx="161400" cy="216600"/>
          </a:xfrm>
          <a:prstGeom prst="straightConnector1">
            <a:avLst/>
          </a:prstGeom>
          <a:noFill/>
          <a:ln w="19050" cap="flat" cmpd="sng">
            <a:solidFill>
              <a:schemeClr val="dk2"/>
            </a:solidFill>
            <a:prstDash val="solid"/>
            <a:round/>
            <a:headEnd type="none" w="med" len="med"/>
            <a:tailEnd type="triangle" w="med" len="med"/>
          </a:ln>
        </p:spPr>
      </p:cxnSp>
      <p:sp>
        <p:nvSpPr>
          <p:cNvPr id="156" name="Google Shape;156;p16"/>
          <p:cNvSpPr txBox="1"/>
          <p:nvPr/>
        </p:nvSpPr>
        <p:spPr>
          <a:xfrm>
            <a:off x="6706150" y="2769125"/>
            <a:ext cx="16824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Roboto"/>
                <a:ea typeface="Roboto"/>
                <a:cs typeface="Roboto"/>
                <a:sym typeface="Roboto"/>
              </a:rPr>
              <a:t>Global Memory </a:t>
            </a:r>
            <a:endParaRPr>
              <a:latin typeface="Roboto"/>
              <a:ea typeface="Roboto"/>
              <a:cs typeface="Roboto"/>
              <a:sym typeface="Roboto"/>
            </a:endParaRPr>
          </a:p>
        </p:txBody>
      </p:sp>
      <p:cxnSp>
        <p:nvCxnSpPr>
          <p:cNvPr id="157" name="Google Shape;157;p16"/>
          <p:cNvCxnSpPr>
            <a:stCxn id="152" idx="2"/>
            <a:endCxn id="156" idx="0"/>
          </p:cNvCxnSpPr>
          <p:nvPr/>
        </p:nvCxnSpPr>
        <p:spPr>
          <a:xfrm>
            <a:off x="7547350" y="1939400"/>
            <a:ext cx="0" cy="829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500"/>
                                        <p:tgtEl>
                                          <p:spTgt spid="15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1000"/>
                                        <p:tgtEl>
                                          <p:spTgt spid="15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1000"/>
                                        <p:tgtEl>
                                          <p:spTgt spid="154"/>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1000"/>
                                        <p:tgtEl>
                                          <p:spTgt spid="1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fade">
                                      <p:cBhvr>
                                        <p:cTn id="32" dur="1000"/>
                                        <p:tgtEl>
                                          <p:spTgt spid="157"/>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56"/>
                                        </p:tgtEl>
                                        <p:attrNameLst>
                                          <p:attrName>style.visibility</p:attrName>
                                        </p:attrNameLst>
                                      </p:cBhvr>
                                      <p:to>
                                        <p:strVal val="visible"/>
                                      </p:to>
                                    </p:set>
                                    <p:animEffect transition="in" filter="fade">
                                      <p:cBhvr>
                                        <p:cTn id="36"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 &amp; Architecture</a:t>
            </a:r>
            <a:endParaRPr/>
          </a:p>
        </p:txBody>
      </p:sp>
      <p:sp>
        <p:nvSpPr>
          <p:cNvPr id="163" name="Google Shape;163;p17"/>
          <p:cNvSpPr txBox="1">
            <a:spLocks noGrp="1"/>
          </p:cNvSpPr>
          <p:nvPr>
            <p:ph type="title"/>
          </p:nvPr>
        </p:nvSpPr>
        <p:spPr>
          <a:xfrm>
            <a:off x="386375" y="1148825"/>
            <a:ext cx="3061500" cy="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1800"/>
              <a:t>Work Implementation</a:t>
            </a:r>
            <a:endParaRPr sz="1800"/>
          </a:p>
        </p:txBody>
      </p:sp>
      <p:pic>
        <p:nvPicPr>
          <p:cNvPr id="164" name="Google Shape;164;p17"/>
          <p:cNvPicPr preferRelativeResize="0"/>
          <p:nvPr/>
        </p:nvPicPr>
        <p:blipFill rotWithShape="1">
          <a:blip r:embed="rId3">
            <a:alphaModFix/>
          </a:blip>
          <a:srcRect t="6832" r="1729" b="1449"/>
          <a:stretch/>
        </p:blipFill>
        <p:spPr>
          <a:xfrm>
            <a:off x="2695950" y="1017800"/>
            <a:ext cx="3528525" cy="3504375"/>
          </a:xfrm>
          <a:prstGeom prst="rect">
            <a:avLst/>
          </a:prstGeom>
          <a:noFill/>
          <a:ln>
            <a:noFill/>
          </a:ln>
        </p:spPr>
      </p:pic>
      <p:sp>
        <p:nvSpPr>
          <p:cNvPr id="165" name="Google Shape;165;p17"/>
          <p:cNvSpPr/>
          <p:nvPr/>
        </p:nvSpPr>
        <p:spPr>
          <a:xfrm>
            <a:off x="3909950" y="1017800"/>
            <a:ext cx="296100" cy="321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4638700" y="1925700"/>
            <a:ext cx="296100" cy="321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5297375" y="2537650"/>
            <a:ext cx="296100" cy="321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5928375" y="3149575"/>
            <a:ext cx="296100" cy="321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5889425" y="3714800"/>
            <a:ext cx="296100" cy="321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Fuel-Station Finding</a:t>
            </a:r>
            <a:endParaRPr dirty="0"/>
          </a:p>
        </p:txBody>
      </p:sp>
      <p:sp>
        <p:nvSpPr>
          <p:cNvPr id="175" name="Google Shape;175;p18"/>
          <p:cNvSpPr/>
          <p:nvPr/>
        </p:nvSpPr>
        <p:spPr>
          <a:xfrm>
            <a:off x="363075" y="2473425"/>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76" name="Google Shape;176;p18"/>
          <p:cNvSpPr txBox="1">
            <a:spLocks noGrp="1"/>
          </p:cNvSpPr>
          <p:nvPr>
            <p:ph type="body" idx="1"/>
          </p:nvPr>
        </p:nvSpPr>
        <p:spPr>
          <a:xfrm>
            <a:off x="307125" y="2441613"/>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dirty="0">
                <a:solidFill>
                  <a:schemeClr val="lt1"/>
                </a:solidFill>
              </a:rPr>
              <a:t>Rule-Based System</a:t>
            </a:r>
            <a:endParaRPr sz="1600" dirty="0">
              <a:solidFill>
                <a:schemeClr val="lt1"/>
              </a:solidFill>
            </a:endParaRPr>
          </a:p>
        </p:txBody>
      </p:sp>
      <p:sp>
        <p:nvSpPr>
          <p:cNvPr id="178" name="Google Shape;178;p18"/>
          <p:cNvSpPr/>
          <p:nvPr/>
        </p:nvSpPr>
        <p:spPr>
          <a:xfrm>
            <a:off x="3396075" y="2473425"/>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79" name="Google Shape;179;p18"/>
          <p:cNvSpPr/>
          <p:nvPr/>
        </p:nvSpPr>
        <p:spPr>
          <a:xfrm>
            <a:off x="3452025" y="3493450"/>
            <a:ext cx="20424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81" name="Google Shape;181;p18"/>
          <p:cNvSpPr txBox="1">
            <a:spLocks noGrp="1"/>
          </p:cNvSpPr>
          <p:nvPr>
            <p:ph type="body" idx="1"/>
          </p:nvPr>
        </p:nvSpPr>
        <p:spPr>
          <a:xfrm>
            <a:off x="3354525" y="2441625"/>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Communication &amp; Memory</a:t>
            </a:r>
            <a:endParaRPr sz="1600">
              <a:solidFill>
                <a:schemeClr val="lt1"/>
              </a:solidFill>
            </a:endParaRPr>
          </a:p>
        </p:txBody>
      </p:sp>
      <p:sp>
        <p:nvSpPr>
          <p:cNvPr id="182" name="Google Shape;182;p18"/>
          <p:cNvSpPr txBox="1">
            <a:spLocks noGrp="1"/>
          </p:cNvSpPr>
          <p:nvPr>
            <p:ph type="body" idx="1"/>
          </p:nvPr>
        </p:nvSpPr>
        <p:spPr>
          <a:xfrm>
            <a:off x="3396075" y="3461638"/>
            <a:ext cx="21543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US" altLang="zh-CN" sz="1600">
                <a:solidFill>
                  <a:schemeClr val="lt1"/>
                </a:solidFill>
              </a:rPr>
              <a:t>Work Implementation</a:t>
            </a:r>
            <a:endParaRPr sz="1600">
              <a:solidFill>
                <a:schemeClr val="lt1"/>
              </a:solidFill>
            </a:endParaRPr>
          </a:p>
        </p:txBody>
      </p:sp>
      <p:cxnSp>
        <p:nvCxnSpPr>
          <p:cNvPr id="183" name="Google Shape;183;p18"/>
          <p:cNvCxnSpPr>
            <a:endCxn id="181" idx="1"/>
          </p:cNvCxnSpPr>
          <p:nvPr/>
        </p:nvCxnSpPr>
        <p:spPr>
          <a:xfrm>
            <a:off x="2461425" y="2666325"/>
            <a:ext cx="893100" cy="0"/>
          </a:xfrm>
          <a:prstGeom prst="straightConnector1">
            <a:avLst/>
          </a:prstGeom>
          <a:noFill/>
          <a:ln w="19050" cap="flat" cmpd="sng">
            <a:solidFill>
              <a:schemeClr val="dk2"/>
            </a:solidFill>
            <a:prstDash val="solid"/>
            <a:round/>
            <a:headEnd type="none" w="med" len="med"/>
            <a:tailEnd type="triangle" w="med" len="med"/>
          </a:ln>
        </p:spPr>
      </p:cxnSp>
      <p:cxnSp>
        <p:nvCxnSpPr>
          <p:cNvPr id="184" name="Google Shape;184;p18"/>
          <p:cNvCxnSpPr>
            <a:cxnSpLocks/>
            <a:stCxn id="176" idx="3"/>
          </p:cNvCxnSpPr>
          <p:nvPr/>
        </p:nvCxnSpPr>
        <p:spPr>
          <a:xfrm rot="10800000" flipH="1">
            <a:off x="2461425" y="1646313"/>
            <a:ext cx="934800" cy="1020000"/>
          </a:xfrm>
          <a:prstGeom prst="straightConnector1">
            <a:avLst/>
          </a:prstGeom>
          <a:noFill/>
          <a:ln w="19050" cap="flat" cmpd="sng">
            <a:solidFill>
              <a:schemeClr val="dk2"/>
            </a:solidFill>
            <a:prstDash val="solid"/>
            <a:round/>
            <a:headEnd type="none" w="med" len="med"/>
            <a:tailEnd type="triangle" w="med" len="med"/>
          </a:ln>
        </p:spPr>
      </p:cxnSp>
      <p:cxnSp>
        <p:nvCxnSpPr>
          <p:cNvPr id="185" name="Google Shape;185;p18"/>
          <p:cNvCxnSpPr>
            <a:stCxn id="176" idx="3"/>
            <a:endCxn id="182" idx="1"/>
          </p:cNvCxnSpPr>
          <p:nvPr/>
        </p:nvCxnSpPr>
        <p:spPr>
          <a:xfrm>
            <a:off x="2461425" y="2666313"/>
            <a:ext cx="934800" cy="1020000"/>
          </a:xfrm>
          <a:prstGeom prst="straightConnector1">
            <a:avLst/>
          </a:prstGeom>
          <a:noFill/>
          <a:ln w="19050" cap="flat" cmpd="sng">
            <a:solidFill>
              <a:schemeClr val="dk2"/>
            </a:solidFill>
            <a:prstDash val="solid"/>
            <a:round/>
            <a:headEnd type="none" w="med" len="med"/>
            <a:tailEnd type="triangle" w="med" len="med"/>
          </a:ln>
        </p:spPr>
      </p:cxnSp>
      <p:sp>
        <p:nvSpPr>
          <p:cNvPr id="186" name="Google Shape;186;p18"/>
          <p:cNvSpPr/>
          <p:nvPr/>
        </p:nvSpPr>
        <p:spPr>
          <a:xfrm>
            <a:off x="3242624" y="1229600"/>
            <a:ext cx="3900047" cy="811985"/>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8;p18">
            <a:extLst>
              <a:ext uri="{FF2B5EF4-FFF2-40B4-BE49-F238E27FC236}">
                <a16:creationId xmlns:a16="http://schemas.microsoft.com/office/drawing/2014/main" id="{F4575521-8E74-DF15-4547-380397659F02}"/>
              </a:ext>
            </a:extLst>
          </p:cNvPr>
          <p:cNvSpPr/>
          <p:nvPr/>
        </p:nvSpPr>
        <p:spPr>
          <a:xfrm>
            <a:off x="3426849" y="1453400"/>
            <a:ext cx="3456900" cy="385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12" name="Google Shape;181;p18">
            <a:extLst>
              <a:ext uri="{FF2B5EF4-FFF2-40B4-BE49-F238E27FC236}">
                <a16:creationId xmlns:a16="http://schemas.microsoft.com/office/drawing/2014/main" id="{E0654F00-2015-969E-E2BE-65D08157BB68}"/>
              </a:ext>
            </a:extLst>
          </p:cNvPr>
          <p:cNvSpPr txBox="1">
            <a:spLocks/>
          </p:cNvSpPr>
          <p:nvPr/>
        </p:nvSpPr>
        <p:spPr>
          <a:xfrm>
            <a:off x="3396801" y="1427372"/>
            <a:ext cx="3540000" cy="44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lgn="ctr">
              <a:spcAft>
                <a:spcPts val="1200"/>
              </a:spcAft>
              <a:buFont typeface="Roboto"/>
              <a:buNone/>
            </a:pPr>
            <a:r>
              <a:rPr lang="en-US" altLang="zh-CN" sz="1600" dirty="0">
                <a:solidFill>
                  <a:schemeClr val="lt1"/>
                </a:solidFill>
              </a:rPr>
              <a:t>Fuel-Station finding &amp; Voyage Agent</a:t>
            </a:r>
            <a:endParaRPr lang="en-US" sz="16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Fuel-Station Finding</a:t>
            </a:r>
            <a:endParaRPr dirty="0"/>
          </a:p>
        </p:txBody>
      </p:sp>
      <p:sp>
        <p:nvSpPr>
          <p:cNvPr id="31" name="文本框 30">
            <a:extLst>
              <a:ext uri="{FF2B5EF4-FFF2-40B4-BE49-F238E27FC236}">
                <a16:creationId xmlns:a16="http://schemas.microsoft.com/office/drawing/2014/main" id="{23B02A36-3791-9675-EA01-6A1C41B5E328}"/>
              </a:ext>
            </a:extLst>
          </p:cNvPr>
          <p:cNvSpPr txBox="1"/>
          <p:nvPr/>
        </p:nvSpPr>
        <p:spPr>
          <a:xfrm>
            <a:off x="-559397" y="2107405"/>
            <a:ext cx="5008398" cy="307777"/>
          </a:xfrm>
          <a:prstGeom prst="rect">
            <a:avLst/>
          </a:prstGeom>
          <a:noFill/>
        </p:spPr>
        <p:txBody>
          <a:bodyPr wrap="square">
            <a:spAutoFit/>
          </a:bodyPr>
          <a:lstStyle/>
          <a:p>
            <a:pPr marL="228600"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Maximize Utility = how efficient to separate the map</a:t>
            </a:r>
          </a:p>
        </p:txBody>
      </p:sp>
      <p:sp>
        <p:nvSpPr>
          <p:cNvPr id="160" name="文本框 159">
            <a:extLst>
              <a:ext uri="{FF2B5EF4-FFF2-40B4-BE49-F238E27FC236}">
                <a16:creationId xmlns:a16="http://schemas.microsoft.com/office/drawing/2014/main" id="{3B4CA56C-E119-ED5C-A88B-06A5F659A740}"/>
              </a:ext>
            </a:extLst>
          </p:cNvPr>
          <p:cNvSpPr txBox="1"/>
          <p:nvPr/>
        </p:nvSpPr>
        <p:spPr>
          <a:xfrm>
            <a:off x="2507944" y="2420542"/>
            <a:ext cx="470128" cy="307777"/>
          </a:xfrm>
          <a:prstGeom prst="rect">
            <a:avLst/>
          </a:prstGeom>
          <a:noFill/>
        </p:spPr>
        <p:txBody>
          <a:bodyPr wrap="square" rtlCol="0">
            <a:spAutoFit/>
          </a:bodyPr>
          <a:lstStyle/>
          <a:p>
            <a:r>
              <a:rPr lang="en-US" altLang="zh-CN" b="1" dirty="0"/>
              <a:t>+</a:t>
            </a:r>
          </a:p>
        </p:txBody>
      </p:sp>
      <p:sp>
        <p:nvSpPr>
          <p:cNvPr id="161" name="文本框 160">
            <a:extLst>
              <a:ext uri="{FF2B5EF4-FFF2-40B4-BE49-F238E27FC236}">
                <a16:creationId xmlns:a16="http://schemas.microsoft.com/office/drawing/2014/main" id="{38337FF6-2645-2E05-99EC-56079A24EA16}"/>
              </a:ext>
            </a:extLst>
          </p:cNvPr>
          <p:cNvSpPr txBox="1"/>
          <p:nvPr/>
        </p:nvSpPr>
        <p:spPr>
          <a:xfrm>
            <a:off x="316635" y="2728319"/>
            <a:ext cx="4125326" cy="523220"/>
          </a:xfrm>
          <a:prstGeom prst="rect">
            <a:avLst/>
          </a:prstGeom>
          <a:noFill/>
        </p:spPr>
        <p:txBody>
          <a:bodyPr wrap="square" rtlCol="0">
            <a:spAutoFit/>
          </a:bodyPr>
          <a:lstStyle/>
          <a:p>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how to minimize total distance to starting point</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b="1" dirty="0"/>
          </a:p>
        </p:txBody>
      </p:sp>
      <p:grpSp>
        <p:nvGrpSpPr>
          <p:cNvPr id="2" name="画布 3">
            <a:extLst>
              <a:ext uri="{FF2B5EF4-FFF2-40B4-BE49-F238E27FC236}">
                <a16:creationId xmlns:a16="http://schemas.microsoft.com/office/drawing/2014/main" id="{09C0B9A3-95AE-3171-E271-2710698F208B}"/>
              </a:ext>
            </a:extLst>
          </p:cNvPr>
          <p:cNvGrpSpPr/>
          <p:nvPr/>
        </p:nvGrpSpPr>
        <p:grpSpPr>
          <a:xfrm>
            <a:off x="4270850" y="-21514"/>
            <a:ext cx="4873150" cy="4890662"/>
            <a:chOff x="0" y="0"/>
            <a:chExt cx="5274310" cy="5570220"/>
          </a:xfrm>
        </p:grpSpPr>
        <p:sp>
          <p:nvSpPr>
            <p:cNvPr id="3" name="矩形 2">
              <a:extLst>
                <a:ext uri="{FF2B5EF4-FFF2-40B4-BE49-F238E27FC236}">
                  <a16:creationId xmlns:a16="http://schemas.microsoft.com/office/drawing/2014/main" id="{97708B2B-2BD2-471C-A6D4-4E1DD1D4F33A}"/>
                </a:ext>
              </a:extLst>
            </p:cNvPr>
            <p:cNvSpPr/>
            <p:nvPr/>
          </p:nvSpPr>
          <p:spPr>
            <a:xfrm>
              <a:off x="0" y="0"/>
              <a:ext cx="5274310" cy="5570220"/>
            </a:xfrm>
            <a:prstGeom prst="rect">
              <a:avLst/>
            </a:prstGeom>
            <a:solidFill>
              <a:prstClr val="white"/>
            </a:solidFill>
          </p:spPr>
        </p:sp>
        <p:sp>
          <p:nvSpPr>
            <p:cNvPr id="4" name="椭圆 3">
              <a:extLst>
                <a:ext uri="{FF2B5EF4-FFF2-40B4-BE49-F238E27FC236}">
                  <a16:creationId xmlns:a16="http://schemas.microsoft.com/office/drawing/2014/main" id="{5A893F76-758E-E51C-32D8-0295EF28379A}"/>
                </a:ext>
              </a:extLst>
            </p:cNvPr>
            <p:cNvSpPr/>
            <p:nvPr/>
          </p:nvSpPr>
          <p:spPr>
            <a:xfrm>
              <a:off x="678180" y="259080"/>
              <a:ext cx="731520" cy="335280"/>
            </a:xfrm>
            <a:prstGeom prst="ellipse">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Start</a:t>
              </a:r>
              <a:endParaRPr lang="zh-CN" sz="1050" kern="100">
                <a:effectLst/>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E21808B-28DF-BC82-34B0-B81C27555B1B}"/>
                </a:ext>
              </a:extLst>
            </p:cNvPr>
            <p:cNvSpPr/>
            <p:nvPr/>
          </p:nvSpPr>
          <p:spPr>
            <a:xfrm>
              <a:off x="274320" y="82296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Separate map to 5 areas efficiently</a:t>
              </a:r>
              <a:endParaRPr lang="zh-CN" sz="1050" kern="100">
                <a:effectLst/>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FF691F3-A5B9-B656-202B-786A37719C48}"/>
                </a:ext>
              </a:extLst>
            </p:cNvPr>
            <p:cNvSpPr/>
            <p:nvPr/>
          </p:nvSpPr>
          <p:spPr>
            <a:xfrm>
              <a:off x="274320" y="152874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Get boundary points of each area</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809B8ED9-D34F-10C9-A842-0ADD19C375B6}"/>
                </a:ext>
              </a:extLst>
            </p:cNvPr>
            <p:cNvSpPr/>
            <p:nvPr/>
          </p:nvSpPr>
          <p:spPr>
            <a:xfrm>
              <a:off x="274320" y="227550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Get candidate points of each area</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534EB9B1-7348-0400-1765-5550196F0EAC}"/>
                </a:ext>
              </a:extLst>
            </p:cNvPr>
            <p:cNvSpPr/>
            <p:nvPr/>
          </p:nvSpPr>
          <p:spPr>
            <a:xfrm>
              <a:off x="274320" y="301464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Calculate the expense of matching methods</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73B17B9-5420-8A5A-85B5-3240D6C706B6}"/>
                </a:ext>
              </a:extLst>
            </p:cNvPr>
            <p:cNvSpPr/>
            <p:nvPr/>
          </p:nvSpPr>
          <p:spPr>
            <a:xfrm>
              <a:off x="274320" y="376140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Agents compete to get their candidate point</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8EE98627-2E06-0C95-D5BE-59CA9E70BBCB}"/>
                </a:ext>
              </a:extLst>
            </p:cNvPr>
            <p:cNvSpPr/>
            <p:nvPr/>
          </p:nvSpPr>
          <p:spPr>
            <a:xfrm>
              <a:off x="274320" y="463008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Agents go to starting point</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F78C7802-7C1F-73AA-DFF3-EE1B8D2FC910}"/>
                </a:ext>
              </a:extLst>
            </p:cNvPr>
            <p:cNvSpPr/>
            <p:nvPr/>
          </p:nvSpPr>
          <p:spPr>
            <a:xfrm>
              <a:off x="2732700" y="461958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Agents scan in their area</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5FAFDE1E-9DC8-4F30-E188-6759EDF5035A}"/>
                </a:ext>
              </a:extLst>
            </p:cNvPr>
            <p:cNvSpPr/>
            <p:nvPr/>
          </p:nvSpPr>
          <p:spPr>
            <a:xfrm>
              <a:off x="2732700" y="3014640"/>
              <a:ext cx="1562100" cy="472440"/>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Agent works normally</a:t>
              </a:r>
              <a:endParaRPr lang="zh-CN" sz="1050" kern="100">
                <a:effectLst/>
                <a:ea typeface="等线" panose="02010600030101010101" pitchFamily="2" charset="-122"/>
                <a:cs typeface="Times New Roman" panose="02020603050405020304" pitchFamily="18" charset="0"/>
              </a:endParaRPr>
            </a:p>
          </p:txBody>
        </p:sp>
        <p:sp>
          <p:nvSpPr>
            <p:cNvPr id="13" name="椭圆 12">
              <a:extLst>
                <a:ext uri="{FF2B5EF4-FFF2-40B4-BE49-F238E27FC236}">
                  <a16:creationId xmlns:a16="http://schemas.microsoft.com/office/drawing/2014/main" id="{9198389A-68B2-340B-1406-5B86DA48BE1B}"/>
                </a:ext>
              </a:extLst>
            </p:cNvPr>
            <p:cNvSpPr/>
            <p:nvPr/>
          </p:nvSpPr>
          <p:spPr>
            <a:xfrm>
              <a:off x="3090840" y="2328840"/>
              <a:ext cx="731520" cy="335280"/>
            </a:xfrm>
            <a:prstGeom prst="ellipse">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kern="100">
                  <a:effectLst/>
                  <a:ea typeface="等线" panose="02010600030101010101" pitchFamily="2" charset="-122"/>
                  <a:cs typeface="Times New Roman" panose="02020603050405020304" pitchFamily="18" charset="0"/>
                </a:rPr>
                <a:t>End</a:t>
              </a:r>
              <a:endParaRPr lang="zh-CN" sz="1050" kern="100">
                <a:effectLst/>
                <a:ea typeface="等线" panose="02010600030101010101" pitchFamily="2" charset="-122"/>
                <a:cs typeface="Times New Roman" panose="02020603050405020304" pitchFamily="18" charset="0"/>
              </a:endParaRPr>
            </a:p>
          </p:txBody>
        </p:sp>
        <p:sp>
          <p:nvSpPr>
            <p:cNvPr id="14" name="流程图: 决策 13">
              <a:extLst>
                <a:ext uri="{FF2B5EF4-FFF2-40B4-BE49-F238E27FC236}">
                  <a16:creationId xmlns:a16="http://schemas.microsoft.com/office/drawing/2014/main" id="{3A37339C-A19B-607A-3534-7DB589C2E33F}"/>
                </a:ext>
              </a:extLst>
            </p:cNvPr>
            <p:cNvSpPr/>
            <p:nvPr/>
          </p:nvSpPr>
          <p:spPr>
            <a:xfrm>
              <a:off x="2407920" y="3832860"/>
              <a:ext cx="2179320" cy="533400"/>
            </a:xfrm>
            <a:prstGeom prst="flowChartDecision">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050" kern="100" dirty="0">
                  <a:effectLst/>
                  <a:ea typeface="等线" panose="02010600030101010101" pitchFamily="2" charset="-122"/>
                  <a:cs typeface="Times New Roman" panose="02020603050405020304" pitchFamily="18" charset="0"/>
                </a:rPr>
                <a:t>Fuel Station found</a:t>
              </a:r>
              <a:endParaRPr lang="zh-CN" sz="1050" kern="100" dirty="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16B1C3D3-D7AD-BB5E-6498-F5F6350CC334}"/>
                </a:ext>
              </a:extLst>
            </p:cNvPr>
            <p:cNvCxnSpPr/>
            <p:nvPr/>
          </p:nvCxnSpPr>
          <p:spPr>
            <a:xfrm>
              <a:off x="1059180" y="594360"/>
              <a:ext cx="0" cy="2286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332B4FC8-125D-03F5-4160-8EFBADBD7DBC}"/>
                </a:ext>
              </a:extLst>
            </p:cNvPr>
            <p:cNvCxnSpPr/>
            <p:nvPr/>
          </p:nvCxnSpPr>
          <p:spPr>
            <a:xfrm>
              <a:off x="1059180" y="1295400"/>
              <a:ext cx="0" cy="233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BB8AE68-8EE7-AF96-A350-108802F88553}"/>
                </a:ext>
              </a:extLst>
            </p:cNvPr>
            <p:cNvCxnSpPr/>
            <p:nvPr/>
          </p:nvCxnSpPr>
          <p:spPr>
            <a:xfrm>
              <a:off x="1059180" y="2001180"/>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4F0A407-662D-991D-78D4-EEC5406B4BD8}"/>
                </a:ext>
              </a:extLst>
            </p:cNvPr>
            <p:cNvCxnSpPr>
              <a:stCxn id="7" idx="2"/>
            </p:cNvCxnSpPr>
            <p:nvPr/>
          </p:nvCxnSpPr>
          <p:spPr>
            <a:xfrm>
              <a:off x="1055370" y="2747940"/>
              <a:ext cx="3810" cy="26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28D9B34-A781-82BE-1872-6E05C8323AAE}"/>
                </a:ext>
              </a:extLst>
            </p:cNvPr>
            <p:cNvCxnSpPr>
              <a:stCxn id="8" idx="2"/>
            </p:cNvCxnSpPr>
            <p:nvPr/>
          </p:nvCxnSpPr>
          <p:spPr>
            <a:xfrm>
              <a:off x="1055370" y="3487080"/>
              <a:ext cx="381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D11A3D0-E761-1CE3-13E9-A6339100B69D}"/>
                </a:ext>
              </a:extLst>
            </p:cNvPr>
            <p:cNvCxnSpPr>
              <a:endCxn id="10" idx="0"/>
            </p:cNvCxnSpPr>
            <p:nvPr/>
          </p:nvCxnSpPr>
          <p:spPr>
            <a:xfrm flipH="1">
              <a:off x="1055370" y="4233840"/>
              <a:ext cx="3810" cy="39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149008B-297B-DA52-4583-0D2B826B9985}"/>
                </a:ext>
              </a:extLst>
            </p:cNvPr>
            <p:cNvCxnSpPr>
              <a:endCxn id="11" idx="1"/>
            </p:cNvCxnSpPr>
            <p:nvPr/>
          </p:nvCxnSpPr>
          <p:spPr>
            <a:xfrm flipV="1">
              <a:off x="1836420" y="4855800"/>
              <a:ext cx="896280" cy="2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09C7C82-35C6-1A69-FD07-461AA83326CE}"/>
                </a:ext>
              </a:extLst>
            </p:cNvPr>
            <p:cNvCxnSpPr>
              <a:stCxn id="11" idx="0"/>
            </p:cNvCxnSpPr>
            <p:nvPr/>
          </p:nvCxnSpPr>
          <p:spPr>
            <a:xfrm flipH="1" flipV="1">
              <a:off x="3497580" y="4411980"/>
              <a:ext cx="16170" cy="207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336C41B-B3E2-66EF-B5DA-A05748ED0939}"/>
                </a:ext>
              </a:extLst>
            </p:cNvPr>
            <p:cNvCxnSpPr>
              <a:stCxn id="14" idx="0"/>
            </p:cNvCxnSpPr>
            <p:nvPr/>
          </p:nvCxnSpPr>
          <p:spPr>
            <a:xfrm flipV="1">
              <a:off x="3497580" y="3487080"/>
              <a:ext cx="0" cy="34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EE267B4-ECC5-F272-8821-FC8C6F6B804F}"/>
                </a:ext>
              </a:extLst>
            </p:cNvPr>
            <p:cNvCxnSpPr>
              <a:stCxn id="12" idx="0"/>
            </p:cNvCxnSpPr>
            <p:nvPr/>
          </p:nvCxnSpPr>
          <p:spPr>
            <a:xfrm flipH="1" flipV="1">
              <a:off x="3497580" y="2664120"/>
              <a:ext cx="16170" cy="35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D72575F-8012-5551-D575-AC0CE7C7F1CE}"/>
                </a:ext>
              </a:extLst>
            </p:cNvPr>
            <p:cNvCxnSpPr>
              <a:stCxn id="14" idx="3"/>
            </p:cNvCxnSpPr>
            <p:nvPr/>
          </p:nvCxnSpPr>
          <p:spPr>
            <a:xfrm>
              <a:off x="4587240" y="4099560"/>
              <a:ext cx="28194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A17EACC-0026-95E1-A389-DA7787D3EA24}"/>
                </a:ext>
              </a:extLst>
            </p:cNvPr>
            <p:cNvCxnSpPr/>
            <p:nvPr/>
          </p:nvCxnSpPr>
          <p:spPr>
            <a:xfrm>
              <a:off x="4869180" y="4122420"/>
              <a:ext cx="0" cy="71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695B097-5B6A-1C44-4A28-3DBE7AA8DEBF}"/>
                </a:ext>
              </a:extLst>
            </p:cNvPr>
            <p:cNvCxnSpPr/>
            <p:nvPr/>
          </p:nvCxnSpPr>
          <p:spPr>
            <a:xfrm flipH="1">
              <a:off x="4294800" y="4832940"/>
              <a:ext cx="5743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2">
              <a:extLst>
                <a:ext uri="{FF2B5EF4-FFF2-40B4-BE49-F238E27FC236}">
                  <a16:creationId xmlns:a16="http://schemas.microsoft.com/office/drawing/2014/main" id="{7D73C299-67CD-17E9-82B1-1950BB7F7DD5}"/>
                </a:ext>
              </a:extLst>
            </p:cNvPr>
            <p:cNvSpPr txBox="1"/>
            <p:nvPr/>
          </p:nvSpPr>
          <p:spPr>
            <a:xfrm>
              <a:off x="3544230" y="3540420"/>
              <a:ext cx="308610" cy="2209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050" kern="100">
                  <a:effectLst/>
                  <a:latin typeface="等线" panose="02010600030101010101" pitchFamily="2" charset="-122"/>
                  <a:ea typeface="等线" panose="02010600030101010101" pitchFamily="2" charset="-122"/>
                  <a:cs typeface="Times New Roman" panose="02020603050405020304" pitchFamily="18" charset="0"/>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32">
              <a:extLst>
                <a:ext uri="{FF2B5EF4-FFF2-40B4-BE49-F238E27FC236}">
                  <a16:creationId xmlns:a16="http://schemas.microsoft.com/office/drawing/2014/main" id="{B227CE25-B5A3-AA33-543D-25633D32E55F}"/>
                </a:ext>
              </a:extLst>
            </p:cNvPr>
            <p:cNvSpPr txBox="1"/>
            <p:nvPr/>
          </p:nvSpPr>
          <p:spPr>
            <a:xfrm>
              <a:off x="4587240" y="3868080"/>
              <a:ext cx="308610" cy="2209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050" kern="100">
                  <a:effectLst/>
                  <a:latin typeface="等线" panose="02010600030101010101" pitchFamily="2" charset="-122"/>
                  <a:ea typeface="等线" panose="02010600030101010101" pitchFamily="2" charset="-122"/>
                  <a:cs typeface="Times New Roman" panose="02020603050405020304" pitchFamily="18" charset="0"/>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163" name="矩形 162">
            <a:extLst>
              <a:ext uri="{FF2B5EF4-FFF2-40B4-BE49-F238E27FC236}">
                <a16:creationId xmlns:a16="http://schemas.microsoft.com/office/drawing/2014/main" id="{ED889E75-6048-2403-5EB8-703C60435FEB}"/>
              </a:ext>
            </a:extLst>
          </p:cNvPr>
          <p:cNvSpPr/>
          <p:nvPr/>
        </p:nvSpPr>
        <p:spPr>
          <a:xfrm>
            <a:off x="4441961" y="690287"/>
            <a:ext cx="1711412" cy="49928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937AB8FE-39DF-0F07-ACE2-A6E14C989253}"/>
              </a:ext>
            </a:extLst>
          </p:cNvPr>
          <p:cNvSpPr/>
          <p:nvPr/>
        </p:nvSpPr>
        <p:spPr>
          <a:xfrm>
            <a:off x="4441961" y="1298087"/>
            <a:ext cx="1674108" cy="3334321"/>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7BC1AB70-829D-E7A8-C396-CE8D8EA9D844}"/>
              </a:ext>
            </a:extLst>
          </p:cNvPr>
          <p:cNvSpPr/>
          <p:nvPr/>
        </p:nvSpPr>
        <p:spPr>
          <a:xfrm>
            <a:off x="6376565" y="2415182"/>
            <a:ext cx="2244641" cy="221721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3733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Fuel-Station Finding</a:t>
            </a:r>
            <a:endParaRPr dirty="0"/>
          </a:p>
        </p:txBody>
      </p:sp>
      <p:pic>
        <p:nvPicPr>
          <p:cNvPr id="3" name="图片 2" descr="图形用户界面&#10;&#10;中度可信度">
            <a:extLst>
              <a:ext uri="{FF2B5EF4-FFF2-40B4-BE49-F238E27FC236}">
                <a16:creationId xmlns:a16="http://schemas.microsoft.com/office/drawing/2014/main" id="{C700CAB7-8683-B3DD-1E3B-35A8C892D898}"/>
              </a:ext>
            </a:extLst>
          </p:cNvPr>
          <p:cNvPicPr>
            <a:picLocks noChangeAspect="1"/>
          </p:cNvPicPr>
          <p:nvPr/>
        </p:nvPicPr>
        <p:blipFill>
          <a:blip r:embed="rId3"/>
          <a:stretch>
            <a:fillRect/>
          </a:stretch>
        </p:blipFill>
        <p:spPr>
          <a:xfrm>
            <a:off x="2232855" y="913121"/>
            <a:ext cx="3538513" cy="3820380"/>
          </a:xfrm>
          <a:prstGeom prst="rect">
            <a:avLst/>
          </a:prstGeom>
        </p:spPr>
      </p:pic>
      <p:cxnSp>
        <p:nvCxnSpPr>
          <p:cNvPr id="5" name="直接箭头连接符 4">
            <a:extLst>
              <a:ext uri="{FF2B5EF4-FFF2-40B4-BE49-F238E27FC236}">
                <a16:creationId xmlns:a16="http://schemas.microsoft.com/office/drawing/2014/main" id="{52D9013D-7167-75E9-752F-A4EBA7B531DC}"/>
              </a:ext>
            </a:extLst>
          </p:cNvPr>
          <p:cNvCxnSpPr/>
          <p:nvPr/>
        </p:nvCxnSpPr>
        <p:spPr>
          <a:xfrm flipV="1">
            <a:off x="5579269" y="1200150"/>
            <a:ext cx="71437" cy="2143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 name="直接箭头连接符 6">
            <a:extLst>
              <a:ext uri="{FF2B5EF4-FFF2-40B4-BE49-F238E27FC236}">
                <a16:creationId xmlns:a16="http://schemas.microsoft.com/office/drawing/2014/main" id="{7DB31BB1-55CF-2486-DFDB-D39456636B09}"/>
              </a:ext>
            </a:extLst>
          </p:cNvPr>
          <p:cNvCxnSpPr/>
          <p:nvPr/>
        </p:nvCxnSpPr>
        <p:spPr>
          <a:xfrm flipH="1" flipV="1">
            <a:off x="2286000" y="2128838"/>
            <a:ext cx="1328738" cy="3429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直接箭头连接符 8">
            <a:extLst>
              <a:ext uri="{FF2B5EF4-FFF2-40B4-BE49-F238E27FC236}">
                <a16:creationId xmlns:a16="http://schemas.microsoft.com/office/drawing/2014/main" id="{0A1301E4-5F91-A0D0-945A-960D614A3805}"/>
              </a:ext>
            </a:extLst>
          </p:cNvPr>
          <p:cNvCxnSpPr/>
          <p:nvPr/>
        </p:nvCxnSpPr>
        <p:spPr>
          <a:xfrm flipV="1">
            <a:off x="5193506" y="2814638"/>
            <a:ext cx="457200" cy="7143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直接箭头连接符 10">
            <a:extLst>
              <a:ext uri="{FF2B5EF4-FFF2-40B4-BE49-F238E27FC236}">
                <a16:creationId xmlns:a16="http://schemas.microsoft.com/office/drawing/2014/main" id="{85F90F42-4F25-6432-FD45-0F40B481CA35}"/>
              </a:ext>
            </a:extLst>
          </p:cNvPr>
          <p:cNvCxnSpPr/>
          <p:nvPr/>
        </p:nvCxnSpPr>
        <p:spPr>
          <a:xfrm flipH="1" flipV="1">
            <a:off x="2286000" y="3871913"/>
            <a:ext cx="1457325" cy="7143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直接箭头连接符 12">
            <a:extLst>
              <a:ext uri="{FF2B5EF4-FFF2-40B4-BE49-F238E27FC236}">
                <a16:creationId xmlns:a16="http://schemas.microsoft.com/office/drawing/2014/main" id="{CFA96A15-586D-12D1-EA2C-0565430C86BB}"/>
              </a:ext>
            </a:extLst>
          </p:cNvPr>
          <p:cNvCxnSpPr/>
          <p:nvPr/>
        </p:nvCxnSpPr>
        <p:spPr>
          <a:xfrm flipH="1" flipV="1">
            <a:off x="2232855" y="3971925"/>
            <a:ext cx="303176" cy="18573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Fuel-Station Finding</a:t>
            </a:r>
            <a:endParaRPr dirty="0"/>
          </a:p>
        </p:txBody>
      </p:sp>
      <p:pic>
        <p:nvPicPr>
          <p:cNvPr id="3" name="图片 2" descr="图形用户界面&#10;&#10;中度可信度描述已自动生成">
            <a:extLst>
              <a:ext uri="{FF2B5EF4-FFF2-40B4-BE49-F238E27FC236}">
                <a16:creationId xmlns:a16="http://schemas.microsoft.com/office/drawing/2014/main" id="{3D4ECD86-877D-85A7-E7D8-31D0F7E95719}"/>
              </a:ext>
            </a:extLst>
          </p:cNvPr>
          <p:cNvPicPr>
            <a:picLocks noChangeAspect="1"/>
          </p:cNvPicPr>
          <p:nvPr/>
        </p:nvPicPr>
        <p:blipFill>
          <a:blip r:embed="rId3"/>
          <a:stretch>
            <a:fillRect/>
          </a:stretch>
        </p:blipFill>
        <p:spPr>
          <a:xfrm>
            <a:off x="2204205" y="942974"/>
            <a:ext cx="3387744" cy="3657601"/>
          </a:xfrm>
          <a:prstGeom prst="rect">
            <a:avLst/>
          </a:prstGeom>
        </p:spPr>
      </p:pic>
      <p:cxnSp>
        <p:nvCxnSpPr>
          <p:cNvPr id="6" name="直接箭头连接符 5">
            <a:extLst>
              <a:ext uri="{FF2B5EF4-FFF2-40B4-BE49-F238E27FC236}">
                <a16:creationId xmlns:a16="http://schemas.microsoft.com/office/drawing/2014/main" id="{D3412B16-C3E4-E56C-717F-D7588854643D}"/>
              </a:ext>
            </a:extLst>
          </p:cNvPr>
          <p:cNvCxnSpPr/>
          <p:nvPr/>
        </p:nvCxnSpPr>
        <p:spPr>
          <a:xfrm flipH="1">
            <a:off x="2350294" y="1300163"/>
            <a:ext cx="305038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8" name="直接箭头连接符 7">
            <a:extLst>
              <a:ext uri="{FF2B5EF4-FFF2-40B4-BE49-F238E27FC236}">
                <a16:creationId xmlns:a16="http://schemas.microsoft.com/office/drawing/2014/main" id="{208EA4E6-3C76-B06E-73A8-CE189526EC91}"/>
              </a:ext>
            </a:extLst>
          </p:cNvPr>
          <p:cNvCxnSpPr/>
          <p:nvPr/>
        </p:nvCxnSpPr>
        <p:spPr>
          <a:xfrm>
            <a:off x="2328863" y="1357313"/>
            <a:ext cx="0" cy="2928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直接箭头连接符 9">
            <a:extLst>
              <a:ext uri="{FF2B5EF4-FFF2-40B4-BE49-F238E27FC236}">
                <a16:creationId xmlns:a16="http://schemas.microsoft.com/office/drawing/2014/main" id="{124DC83A-BF49-C357-ECA3-E8B82FF4E748}"/>
              </a:ext>
            </a:extLst>
          </p:cNvPr>
          <p:cNvCxnSpPr/>
          <p:nvPr/>
        </p:nvCxnSpPr>
        <p:spPr>
          <a:xfrm>
            <a:off x="2350294" y="1671638"/>
            <a:ext cx="305038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 name="直接箭头连接符 11">
            <a:extLst>
              <a:ext uri="{FF2B5EF4-FFF2-40B4-BE49-F238E27FC236}">
                <a16:creationId xmlns:a16="http://schemas.microsoft.com/office/drawing/2014/main" id="{980A0C80-07F9-1E02-5199-FF713F8F7D50}"/>
              </a:ext>
            </a:extLst>
          </p:cNvPr>
          <p:cNvCxnSpPr/>
          <p:nvPr/>
        </p:nvCxnSpPr>
        <p:spPr>
          <a:xfrm>
            <a:off x="5400675" y="1650206"/>
            <a:ext cx="0" cy="32146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 name="直接箭头连接符 13">
            <a:extLst>
              <a:ext uri="{FF2B5EF4-FFF2-40B4-BE49-F238E27FC236}">
                <a16:creationId xmlns:a16="http://schemas.microsoft.com/office/drawing/2014/main" id="{0634C147-FE69-79C8-EB8A-F7623BFC5D38}"/>
              </a:ext>
            </a:extLst>
          </p:cNvPr>
          <p:cNvCxnSpPr/>
          <p:nvPr/>
        </p:nvCxnSpPr>
        <p:spPr>
          <a:xfrm flipH="1">
            <a:off x="2350294" y="1985963"/>
            <a:ext cx="305038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1171197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5c3ff1f-e6e9-4870-9a10-aaff7a955f4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20F0098880E14098534B979DD485C9" ma:contentTypeVersion="10" ma:contentTypeDescription="Create a new document." ma:contentTypeScope="" ma:versionID="349bf64a6a315a9f9524f01194bca07e">
  <xsd:schema xmlns:xsd="http://www.w3.org/2001/XMLSchema" xmlns:xs="http://www.w3.org/2001/XMLSchema" xmlns:p="http://schemas.microsoft.com/office/2006/metadata/properties" xmlns:ns3="05c3ff1f-e6e9-4870-9a10-aaff7a955f47" targetNamespace="http://schemas.microsoft.com/office/2006/metadata/properties" ma:root="true" ma:fieldsID="80054c695bde9f1351e0634e9cceed24" ns3:_="">
    <xsd:import namespace="05c3ff1f-e6e9-4870-9a10-aaff7a955f47"/>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c3ff1f-e6e9-4870-9a10-aaff7a955f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F6028-5211-4ED4-A1FB-57FEA9DBC643}">
  <ds:schemaRefs>
    <ds:schemaRef ds:uri="05c3ff1f-e6e9-4870-9a10-aaff7a955f47"/>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2F0C25D-5221-40B3-B3D9-2C884C24A981}">
  <ds:schemaRefs>
    <ds:schemaRef ds:uri="http://schemas.microsoft.com/sharepoint/v3/contenttype/forms"/>
  </ds:schemaRefs>
</ds:datastoreItem>
</file>

<file path=customXml/itemProps3.xml><?xml version="1.0" encoding="utf-8"?>
<ds:datastoreItem xmlns:ds="http://schemas.openxmlformats.org/officeDocument/2006/customXml" ds:itemID="{BEBAA349-B99F-43A2-9118-08F115502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c3ff1f-e6e9-4870-9a10-aaff7a955f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1298</TotalTime>
  <Words>3219</Words>
  <Application>Microsoft Office PowerPoint</Application>
  <PresentationFormat>全屏显示(16:9)</PresentationFormat>
  <Paragraphs>380</Paragraphs>
  <Slides>32</Slides>
  <Notes>30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Arial</vt:lpstr>
      <vt:lpstr>Roboto</vt:lpstr>
      <vt:lpstr>等线</vt:lpstr>
      <vt:lpstr>Geometric</vt:lpstr>
      <vt:lpstr>Group 10 </vt:lpstr>
      <vt:lpstr>Introduction &amp; Architecture</vt:lpstr>
      <vt:lpstr>Introduction &amp; Architecture</vt:lpstr>
      <vt:lpstr>Introduction &amp; Architecture</vt:lpstr>
      <vt:lpstr>Introduction &amp; Architecture</vt:lpstr>
      <vt:lpstr>Fuel-Station Finding</vt:lpstr>
      <vt:lpstr>Fuel-Station Finding</vt:lpstr>
      <vt:lpstr>Fuel-Station Finding</vt:lpstr>
      <vt:lpstr>Fuel-Station Finding</vt:lpstr>
      <vt:lpstr>Normal Agents and Voyage Agents </vt:lpstr>
      <vt:lpstr>Voyage Agent</vt:lpstr>
      <vt:lpstr>Communication &amp; Memory</vt:lpstr>
      <vt:lpstr>Communication</vt:lpstr>
      <vt:lpstr>Global Memory</vt:lpstr>
      <vt:lpstr>Example: My current memory table:</vt:lpstr>
      <vt:lpstr>“Tile 17 12”</vt:lpstr>
      <vt:lpstr>“Hole 44 25”</vt:lpstr>
      <vt:lpstr>“blank 0 38”</vt:lpstr>
      <vt:lpstr>“blank 49 12”</vt:lpstr>
      <vt:lpstr>“Tile 0 1”</vt:lpstr>
      <vt:lpstr>Target Conflict</vt:lpstr>
      <vt:lpstr>Work Implementation</vt:lpstr>
      <vt:lpstr>Work implementation—find fuel station before ran out of fuel </vt:lpstr>
      <vt:lpstr>Work implementation—find fuel station before ran out of fuel  </vt:lpstr>
      <vt:lpstr>Work implementation—the agents’ priority decided by the number of tiles carried</vt:lpstr>
      <vt:lpstr>Work implementation— What should agent do when it lose its “memory”</vt:lpstr>
      <vt:lpstr>Introduction &amp; Architecture</vt:lpstr>
      <vt:lpstr>PowerPoint 演示文稿</vt:lpstr>
      <vt:lpstr>PowerPoint 演示文稿</vt:lpstr>
      <vt:lpstr>Future Vision</vt:lpstr>
      <vt:lpstr>Result-50x50</vt:lpstr>
      <vt:lpstr>Result-80x80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dc:creator>蒋浩锋</dc:creator>
  <cp:lastModifiedBy>浩锋 蒋</cp:lastModifiedBy>
  <cp:revision>30</cp:revision>
  <dcterms:modified xsi:type="dcterms:W3CDTF">2023-04-07T06:18:26Z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0x010100F220F0098880E14098534B979DD485C9</vt:lpwstr>
  </property>
</Properties>
</file>