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1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0" r:id="rId3"/>
    <p:sldMasterId id="2147483666" r:id="rId4"/>
    <p:sldMasterId id="2147483672" r:id="rId5"/>
    <p:sldMasterId id="2147483678" r:id="rId6"/>
    <p:sldMasterId id="2147483714" r:id="rId7"/>
    <p:sldMasterId id="2147483720" r:id="rId8"/>
    <p:sldMasterId id="2147483726" r:id="rId9"/>
    <p:sldMasterId id="2147483738" r:id="rId10"/>
    <p:sldMasterId id="2147483744" r:id="rId11"/>
    <p:sldMasterId id="2147483750" r:id="rId12"/>
    <p:sldMasterId id="2147483756" r:id="rId13"/>
    <p:sldMasterId id="2147483762" r:id="rId14"/>
    <p:sldMasterId id="2147483768" r:id="rId15"/>
    <p:sldMasterId id="2147483774" r:id="rId16"/>
    <p:sldMasterId id="2147483780" r:id="rId17"/>
    <p:sldMasterId id="2147483786" r:id="rId18"/>
    <p:sldMasterId id="2147483792" r:id="rId19"/>
    <p:sldMasterId id="2147483798" r:id="rId20"/>
    <p:sldMasterId id="2147483810" r:id="rId21"/>
    <p:sldMasterId id="2147483822" r:id="rId22"/>
  </p:sldMasterIdLst>
  <p:notesMasterIdLst>
    <p:notesMasterId r:id="rId53"/>
  </p:notesMasterIdLst>
  <p:sldIdLst>
    <p:sldId id="897" r:id="rId23"/>
    <p:sldId id="957" r:id="rId24"/>
    <p:sldId id="1007" r:id="rId25"/>
    <p:sldId id="987" r:id="rId26"/>
    <p:sldId id="988" r:id="rId27"/>
    <p:sldId id="989" r:id="rId28"/>
    <p:sldId id="990" r:id="rId29"/>
    <p:sldId id="991" r:id="rId30"/>
    <p:sldId id="1058" r:id="rId31"/>
    <p:sldId id="1056" r:id="rId32"/>
    <p:sldId id="1057" r:id="rId33"/>
    <p:sldId id="1009" r:id="rId34"/>
    <p:sldId id="998" r:id="rId35"/>
    <p:sldId id="999" r:id="rId36"/>
    <p:sldId id="1059" r:id="rId37"/>
    <p:sldId id="1010" r:id="rId38"/>
    <p:sldId id="1060" r:id="rId39"/>
    <p:sldId id="1011" r:id="rId40"/>
    <p:sldId id="1061" r:id="rId41"/>
    <p:sldId id="1012" r:id="rId42"/>
    <p:sldId id="1013" r:id="rId43"/>
    <p:sldId id="1014" r:id="rId44"/>
    <p:sldId id="1028" r:id="rId45"/>
    <p:sldId id="1015" r:id="rId46"/>
    <p:sldId id="1016" r:id="rId47"/>
    <p:sldId id="1017" r:id="rId48"/>
    <p:sldId id="1018" r:id="rId49"/>
    <p:sldId id="1055" r:id="rId50"/>
    <p:sldId id="1019" r:id="rId51"/>
    <p:sldId id="902" r:id="rId52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44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FFFF66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Objects="1">
      <p:cViewPr varScale="1">
        <p:scale>
          <a:sx n="64" d="100"/>
          <a:sy n="64" d="100"/>
        </p:scale>
        <p:origin x="-960" y="-96"/>
      </p:cViewPr>
      <p:guideLst>
        <p:guide orient="horz" pos="1544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118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7.xml"/><Relationship Id="rId41" Type="http://schemas.openxmlformats.org/officeDocument/2006/relationships/slide" Target="slides/slide1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9844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18434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200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18434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852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098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336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426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673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2847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3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8.xml"/><Relationship Id="rId4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5.png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03.xml"/><Relationship Id="rId4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08.xml"/><Relationship Id="rId4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3.xml"/><Relationship Id="rId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17260" y="2163765"/>
            <a:ext cx="6843135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第十一章 </a:t>
            </a:r>
            <a:r>
              <a:rPr lang="zh-CN" altLang="en-US" sz="4000" dirty="0" smtClean="0">
                <a:solidFill>
                  <a:srgbClr val="000000"/>
                </a:solidFill>
              </a:rPr>
              <a:t>画布（</a:t>
            </a:r>
            <a:r>
              <a:rPr lang="zh-CN" altLang="en-US" sz="4000" dirty="0">
                <a:solidFill>
                  <a:srgbClr val="000000"/>
                </a:solidFill>
              </a:rPr>
              <a:t>二）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ym typeface="宋体" panose="02010600030101010101" pitchFamily="2" charset="-122"/>
              </a:rPr>
              <a:t>绘制一片星空</a:t>
            </a:r>
            <a:endParaRPr lang="zh-CN" altLang="en-US" sz="4000" dirty="0"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599" y="1343019"/>
            <a:ext cx="91773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①设置五角星的填充色，绘制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②绘制背景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5118" y="1940107"/>
            <a:ext cx="5300662" cy="30162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cxt.fillStyle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= "#fd3";</a:t>
            </a:r>
          </a:p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cxt.strokeStyle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= "#fd5";</a:t>
            </a:r>
          </a:p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cxt.lineWidth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= 3;</a:t>
            </a:r>
          </a:p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cxt.lineJoin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= "round</a:t>
            </a:r>
            <a:r>
              <a:rPr lang="en-US" altLang="zh-CN" sz="2800" dirty="0" smtClean="0">
                <a:solidFill>
                  <a:srgbClr val="000000"/>
                </a:solidFill>
              </a:rPr>
              <a:t>";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cxt.fill</a:t>
            </a:r>
            <a:r>
              <a:rPr lang="en-US" altLang="zh-CN" sz="28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cxt.stroke</a:t>
            </a:r>
            <a:r>
              <a:rPr lang="en-US" altLang="zh-CN" sz="2800" dirty="0">
                <a:solidFill>
                  <a:srgbClr val="000000"/>
                </a:solidFill>
              </a:rPr>
              <a:t>();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1863" y="5592764"/>
            <a:ext cx="8743949" cy="1026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context1.fillStyle </a:t>
            </a:r>
            <a:r>
              <a:rPr lang="en-US" altLang="zh-CN" sz="2800" dirty="0">
                <a:solidFill>
                  <a:srgbClr val="000000"/>
                </a:solidFill>
              </a:rPr>
              <a:t>= "</a:t>
            </a:r>
            <a:r>
              <a:rPr lang="en-US" altLang="zh-CN" sz="2800" dirty="0" err="1">
                <a:solidFill>
                  <a:srgbClr val="000000"/>
                </a:solidFill>
              </a:rPr>
              <a:t>skyblue</a:t>
            </a:r>
            <a:r>
              <a:rPr lang="en-US" altLang="zh-CN" sz="2800" dirty="0">
                <a:solidFill>
                  <a:srgbClr val="000000"/>
                </a:solidFill>
              </a:rPr>
              <a:t>";</a:t>
            </a:r>
          </a:p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context1.fillRect(0,0,canvas1.width,canvas1.height);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ym typeface="宋体" panose="02010600030101010101" pitchFamily="2" charset="-122"/>
              </a:rPr>
              <a:t>绘制一片星空</a:t>
            </a:r>
            <a:endParaRPr lang="zh-CN" altLang="en-US" sz="4000" dirty="0"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47831" y="5847917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11-5.html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599" y="1343019"/>
            <a:ext cx="102631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③循环设置多个五角星。使大小随机，位置随机，旋转角度随机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640" y="2344394"/>
            <a:ext cx="7460342" cy="35035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=0;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&lt;100;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++){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r = </a:t>
            </a:r>
            <a:r>
              <a:rPr lang="en-US" altLang="zh-CN" sz="2800" dirty="0" err="1">
                <a:solidFill>
                  <a:srgbClr val="000000"/>
                </a:solidFill>
              </a:rPr>
              <a:t>Math.random</a:t>
            </a:r>
            <a:r>
              <a:rPr lang="en-US" altLang="zh-CN" sz="2800" dirty="0">
                <a:solidFill>
                  <a:srgbClr val="000000"/>
                </a:solidFill>
              </a:rPr>
              <a:t>()*10+10;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x = </a:t>
            </a:r>
            <a:r>
              <a:rPr lang="en-US" altLang="zh-CN" sz="2800" dirty="0" err="1">
                <a:solidFill>
                  <a:srgbClr val="000000"/>
                </a:solidFill>
              </a:rPr>
              <a:t>Math.random</a:t>
            </a:r>
            <a:r>
              <a:rPr lang="en-US" altLang="zh-CN" sz="2800" dirty="0">
                <a:solidFill>
                  <a:srgbClr val="000000"/>
                </a:solidFill>
              </a:rPr>
              <a:t>()*canvas1.width;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y = </a:t>
            </a:r>
            <a:r>
              <a:rPr lang="en-US" altLang="zh-CN" sz="2800" dirty="0" err="1">
                <a:solidFill>
                  <a:srgbClr val="000000"/>
                </a:solidFill>
              </a:rPr>
              <a:t>Math.random</a:t>
            </a:r>
            <a:r>
              <a:rPr lang="en-US" altLang="zh-CN" sz="2800" dirty="0">
                <a:solidFill>
                  <a:srgbClr val="000000"/>
                </a:solidFill>
              </a:rPr>
              <a:t>()*canvas1.height;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 = </a:t>
            </a:r>
            <a:r>
              <a:rPr lang="en-US" altLang="zh-CN" sz="2800" dirty="0" err="1">
                <a:solidFill>
                  <a:srgbClr val="000000"/>
                </a:solidFill>
              </a:rPr>
              <a:t>Math.random</a:t>
            </a:r>
            <a:r>
              <a:rPr lang="en-US" altLang="zh-CN" sz="2800" dirty="0">
                <a:solidFill>
                  <a:srgbClr val="000000"/>
                </a:solidFill>
              </a:rPr>
              <a:t>()*360;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drawStar</a:t>
            </a:r>
            <a:r>
              <a:rPr lang="en-US" altLang="zh-CN" sz="2800" dirty="0" smtClean="0">
                <a:solidFill>
                  <a:srgbClr val="000000"/>
                </a:solidFill>
              </a:rPr>
              <a:t>(context1, r/2, r, x, y, a</a:t>
            </a:r>
            <a:r>
              <a:rPr lang="en-US" altLang="zh-CN" sz="28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393" y="2344394"/>
            <a:ext cx="3258553" cy="325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画布转换和状态保存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画布转换指的是转换画布的</a:t>
            </a:r>
            <a:r>
              <a:rPr lang="zh-CN" altLang="en-US">
                <a:solidFill>
                  <a:srgbClr val="FF0000"/>
                </a:solidFill>
              </a:rPr>
              <a:t>坐标系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平移 —— translate(x, y) </a:t>
            </a:r>
          </a:p>
          <a:p>
            <a:pPr lvl="1"/>
            <a:r>
              <a:rPr lang="zh-CN" altLang="en-US"/>
              <a:t>旋转 —— rotate(deg) </a:t>
            </a:r>
          </a:p>
          <a:p>
            <a:pPr lvl="1"/>
            <a:r>
              <a:rPr lang="zh-CN" altLang="en-US"/>
              <a:t>缩放 —— scale(sx, sy)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画布转换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translate(dx, 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dy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 </a:t>
            </a:r>
          </a:p>
          <a:p>
            <a:pPr lvl="1"/>
            <a:r>
              <a:rPr lang="zh-CN" altLang="en-US" sz="2600" dirty="0" smtClean="0">
                <a:sym typeface="+mn-ea"/>
              </a:rPr>
              <a:t>平移画</a:t>
            </a:r>
            <a:r>
              <a:rPr lang="zh-CN" altLang="en-US" sz="2600" dirty="0">
                <a:sym typeface="+mn-ea"/>
              </a:rPr>
              <a:t>布的用户坐标系统，即</a:t>
            </a:r>
            <a:r>
              <a:rPr lang="en-US" altLang="zh-CN" sz="2600" dirty="0" err="1" smtClean="0">
                <a:sym typeface="+mn-ea"/>
              </a:rPr>
              <a:t>重新映射画布上的</a:t>
            </a:r>
            <a:r>
              <a:rPr lang="en-US" altLang="zh-CN" sz="2600" dirty="0" smtClean="0">
                <a:sym typeface="+mn-ea"/>
              </a:rPr>
              <a:t> </a:t>
            </a:r>
            <a:r>
              <a:rPr lang="en-US" altLang="zh-CN" sz="2600" dirty="0">
                <a:sym typeface="+mn-ea"/>
              </a:rPr>
              <a:t>(0,0) </a:t>
            </a:r>
            <a:r>
              <a:rPr lang="en-US" altLang="zh-CN" sz="2600" dirty="0" err="1">
                <a:sym typeface="+mn-ea"/>
              </a:rPr>
              <a:t>位置</a:t>
            </a:r>
            <a:r>
              <a:rPr lang="en-US" altLang="zh-CN" sz="2600" dirty="0">
                <a:sym typeface="+mn-ea"/>
              </a:rPr>
              <a:t>。</a:t>
            </a:r>
          </a:p>
          <a:p>
            <a:pPr lvl="1"/>
            <a:r>
              <a:rPr lang="zh-CN" altLang="en-US" dirty="0">
                <a:sym typeface="+mn-ea"/>
              </a:rPr>
              <a:t>参数 </a:t>
            </a:r>
            <a:r>
              <a:rPr lang="en-US" altLang="zh-CN" dirty="0">
                <a:sym typeface="+mn-ea"/>
              </a:rPr>
              <a:t>dx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坐标原点沿</a:t>
            </a:r>
            <a:r>
              <a:rPr lang="zh-CN" altLang="en-US" dirty="0" smtClean="0">
                <a:sym typeface="+mn-ea"/>
              </a:rPr>
              <a:t>水平方向的偏移量</a:t>
            </a:r>
          </a:p>
          <a:p>
            <a:pPr lvl="1"/>
            <a:r>
              <a:rPr lang="zh-CN" altLang="en-US" dirty="0">
                <a:sym typeface="+mn-ea"/>
              </a:rPr>
              <a:t>参数 </a:t>
            </a:r>
            <a:r>
              <a:rPr lang="en-US" altLang="zh-CN" dirty="0" err="1">
                <a:sym typeface="+mn-ea"/>
              </a:rPr>
              <a:t>dy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坐标原点</a:t>
            </a:r>
            <a:r>
              <a:rPr lang="zh-CN" altLang="en-US" dirty="0" smtClean="0">
                <a:sym typeface="+mn-ea"/>
              </a:rPr>
              <a:t>沿垂直方向的偏移量</a:t>
            </a:r>
            <a:endParaRPr lang="en-US" altLang="zh-CN" noProof="1" smtClean="0">
              <a:sym typeface="+mn-ea"/>
            </a:endParaRPr>
          </a:p>
          <a:p>
            <a:pPr lvl="0"/>
            <a:r>
              <a:rPr lang="en-US" altLang="zh-CN" sz="2800" dirty="0" smtClean="0">
                <a:sym typeface="+mn-ea"/>
              </a:rPr>
              <a:t>translate() </a:t>
            </a:r>
            <a:r>
              <a:rPr lang="zh-CN" altLang="en-US" sz="2800" dirty="0" smtClean="0">
                <a:sym typeface="+mn-ea"/>
              </a:rPr>
              <a:t>平移，坐标系会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累加平移</a:t>
            </a:r>
            <a:r>
              <a:rPr lang="zh-CN" altLang="en-US" sz="2800" dirty="0" smtClean="0"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平移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38883" y="4541470"/>
            <a:ext cx="5675085" cy="1264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smtClean="0">
                <a:solidFill>
                  <a:srgbClr val="000000"/>
                </a:solidFill>
              </a:rPr>
              <a:t>context.translate(100,100</a:t>
            </a:r>
            <a:r>
              <a:rPr lang="en-US" altLang="zh-CN" sz="2600" dirty="0">
                <a:solidFill>
                  <a:srgbClr val="000000"/>
                </a:solidFill>
              </a:rPr>
              <a:t>);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   </a:t>
            </a:r>
            <a:r>
              <a:rPr lang="en-US" altLang="zh-CN" sz="2600" dirty="0" smtClean="0">
                <a:solidFill>
                  <a:srgbClr val="C00000"/>
                </a:solidFill>
                <a:sym typeface="+mn-ea"/>
              </a:rPr>
              <a:t>context.translate(100,100</a:t>
            </a:r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);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00" y="3061335"/>
            <a:ext cx="3199130" cy="3216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平移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40066" y="1272784"/>
            <a:ext cx="5675085" cy="4755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context.fillStyle</a:t>
            </a:r>
            <a:r>
              <a:rPr lang="en-US" altLang="zh-CN" sz="2600" dirty="0" smtClean="0">
                <a:solidFill>
                  <a:srgbClr val="000000"/>
                </a:solidFill>
              </a:rPr>
              <a:t> = "pink";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context.fillRect</a:t>
            </a:r>
            <a:r>
              <a:rPr lang="en-US" altLang="zh-CN" sz="2600" dirty="0" smtClean="0">
                <a:solidFill>
                  <a:srgbClr val="000000"/>
                </a:solidFill>
              </a:rPr>
              <a:t>(0,0,200,200);</a:t>
            </a:r>
          </a:p>
          <a:p>
            <a:pPr eaLnBrk="1" latinLnBrk="0" hangingPunct="1">
              <a:lnSpc>
                <a:spcPct val="130000"/>
              </a:lnSpc>
              <a:spcBef>
                <a:spcPts val="1800"/>
              </a:spcBef>
            </a:pPr>
            <a:r>
              <a:rPr lang="en-US" altLang="zh-CN" sz="26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context.fillStyle</a:t>
            </a:r>
            <a:r>
              <a:rPr lang="en-US" altLang="zh-CN" sz="2600" dirty="0" smtClean="0">
                <a:solidFill>
                  <a:srgbClr val="000000"/>
                </a:solidFill>
              </a:rPr>
              <a:t> = "yellow";</a:t>
            </a:r>
          </a:p>
          <a:p>
            <a:pPr>
              <a:lnSpc>
                <a:spcPct val="13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context.translate</a:t>
            </a:r>
            <a:r>
              <a:rPr lang="en-US" altLang="zh-CN" sz="2600" dirty="0" smtClean="0">
                <a:solidFill>
                  <a:srgbClr val="000000"/>
                </a:solidFill>
              </a:rPr>
              <a:t>(100,100</a:t>
            </a:r>
            <a:r>
              <a:rPr lang="en-US" altLang="zh-CN" sz="2600" dirty="0">
                <a:solidFill>
                  <a:srgbClr val="000000"/>
                </a:solidFill>
              </a:rPr>
              <a:t>);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context.fillRect</a:t>
            </a:r>
            <a:r>
              <a:rPr lang="en-US" altLang="zh-CN" sz="2600" dirty="0" smtClean="0">
                <a:solidFill>
                  <a:srgbClr val="000000"/>
                </a:solidFill>
              </a:rPr>
              <a:t>(0,0,200,200);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ts val="18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context.fillStyle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= "orange";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context.translate</a:t>
            </a:r>
            <a:r>
              <a:rPr lang="en-US" altLang="zh-CN" sz="2600" dirty="0" smtClean="0">
                <a:solidFill>
                  <a:srgbClr val="000000"/>
                </a:solidFill>
              </a:rPr>
              <a:t>(100,100);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context.fillRect</a:t>
            </a:r>
            <a:r>
              <a:rPr lang="en-US" altLang="zh-CN" sz="2600" dirty="0" smtClean="0">
                <a:solidFill>
                  <a:srgbClr val="000000"/>
                </a:solidFill>
              </a:rPr>
              <a:t>(0,0,200,200</a:t>
            </a:r>
            <a:r>
              <a:rPr lang="en-US" altLang="zh-CN" sz="2600" dirty="0">
                <a:solidFill>
                  <a:srgbClr val="000000"/>
                </a:solidFill>
              </a:rPr>
              <a:t>);</a:t>
            </a:r>
            <a:endParaRPr lang="en-US" altLang="zh-CN" sz="2600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9843" y="5588581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9" y="1268011"/>
            <a:ext cx="4177914" cy="41695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8198" y="3212901"/>
            <a:ext cx="4394013" cy="437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8197" y="4941693"/>
            <a:ext cx="4394014" cy="437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9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bldLvl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7035165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rotate(angle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)</a:t>
            </a:r>
          </a:p>
          <a:p>
            <a:pPr lvl="1"/>
            <a:r>
              <a:rPr lang="zh-CN" altLang="en-US" sz="2600" dirty="0" smtClean="0">
                <a:sym typeface="+mn-ea"/>
              </a:rPr>
              <a:t>旋转画</a:t>
            </a:r>
            <a:r>
              <a:rPr lang="zh-CN" altLang="en-US" sz="2600" dirty="0">
                <a:sym typeface="+mn-ea"/>
              </a:rPr>
              <a:t>布的用户坐标系统，即改变坐标系 </a:t>
            </a:r>
            <a:r>
              <a:rPr lang="en-US" altLang="zh-CN" sz="2600" dirty="0">
                <a:sym typeface="+mn-ea"/>
              </a:rPr>
              <a:t>x </a:t>
            </a:r>
            <a:r>
              <a:rPr lang="zh-CN" altLang="en-US" sz="2600" dirty="0">
                <a:sym typeface="+mn-ea"/>
              </a:rPr>
              <a:t>与 </a:t>
            </a:r>
            <a:r>
              <a:rPr lang="en-US" altLang="zh-CN" sz="2600" dirty="0">
                <a:sym typeface="+mn-ea"/>
              </a:rPr>
              <a:t>y </a:t>
            </a:r>
            <a:r>
              <a:rPr lang="zh-CN" altLang="en-US" sz="2600" dirty="0">
                <a:sym typeface="+mn-ea"/>
              </a:rPr>
              <a:t>轴的指向</a:t>
            </a:r>
            <a:r>
              <a:rPr lang="en-US" altLang="zh-CN" sz="2600" dirty="0">
                <a:sym typeface="+mn-ea"/>
              </a:rPr>
              <a:t>。</a:t>
            </a:r>
          </a:p>
          <a:p>
            <a:pPr lvl="1"/>
            <a:r>
              <a:rPr lang="zh-CN" altLang="en-US" sz="2800" dirty="0" smtClean="0">
                <a:sym typeface="+mn-ea"/>
              </a:rPr>
              <a:t>参数 </a:t>
            </a:r>
            <a:r>
              <a:rPr lang="en-US" altLang="zh-CN" sz="2800" dirty="0" smtClean="0">
                <a:sym typeface="+mn-ea"/>
              </a:rPr>
              <a:t>angle </a:t>
            </a:r>
            <a:r>
              <a:rPr lang="en-US" altLang="zh-CN" sz="2800" dirty="0">
                <a:sym typeface="+mn-ea"/>
              </a:rPr>
              <a:t>—— </a:t>
            </a:r>
            <a:r>
              <a:rPr lang="en-US" altLang="zh-CN" sz="2800" dirty="0" err="1">
                <a:sym typeface="+mn-ea"/>
              </a:rPr>
              <a:t>旋转角度，以</a:t>
            </a:r>
            <a:r>
              <a:rPr lang="en-US" altLang="zh-CN" sz="2800" dirty="0" err="1">
                <a:solidFill>
                  <a:srgbClr val="C00000"/>
                </a:solidFill>
                <a:sym typeface="+mn-ea"/>
              </a:rPr>
              <a:t>弧度</a:t>
            </a:r>
            <a:r>
              <a:rPr lang="en-US" altLang="zh-CN" sz="2800" dirty="0" err="1">
                <a:sym typeface="+mn-ea"/>
              </a:rPr>
              <a:t>计</a:t>
            </a:r>
            <a:r>
              <a:rPr lang="en-US" altLang="zh-CN" sz="2800" dirty="0" smtClean="0">
                <a:sym typeface="+mn-ea"/>
              </a:rPr>
              <a:t>。</a:t>
            </a:r>
          </a:p>
          <a:p>
            <a:pPr lvl="2">
              <a:lnSpc>
                <a:spcPct val="140000"/>
              </a:lnSpc>
            </a:pPr>
            <a:r>
              <a:rPr lang="zh-CN" altLang="en-US" dirty="0">
                <a:sym typeface="+mn-ea"/>
              </a:rPr>
              <a:t>正值表示顺时针方向旋转</a:t>
            </a:r>
          </a:p>
          <a:p>
            <a:pPr lvl="2">
              <a:lnSpc>
                <a:spcPct val="140000"/>
              </a:lnSpc>
            </a:pPr>
            <a:r>
              <a:rPr lang="zh-CN" altLang="en-US" dirty="0">
                <a:sym typeface="+mn-ea"/>
              </a:rPr>
              <a:t>负值表示逆时针方向旋转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err="1" smtClean="0">
                <a:sym typeface="+mn-ea"/>
              </a:rPr>
              <a:t>将角度转换为弧度</a:t>
            </a:r>
            <a:r>
              <a:rPr lang="zh-CN" altLang="en-US" dirty="0" smtClean="0">
                <a:sym typeface="+mn-ea"/>
              </a:rPr>
              <a:t>公式</a:t>
            </a:r>
            <a:r>
              <a:rPr lang="en-US" altLang="zh-CN" sz="2800" dirty="0" smtClean="0">
                <a:sym typeface="+mn-ea"/>
              </a:rPr>
              <a:t>     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zh-CN" altLang="en-US" sz="2800" dirty="0" smtClean="0">
              <a:sym typeface="+mn-ea"/>
            </a:endParaRPr>
          </a:p>
          <a:p>
            <a:pPr lvl="0">
              <a:spcBef>
                <a:spcPts val="3600"/>
              </a:spcBef>
            </a:pPr>
            <a:r>
              <a:rPr lang="en-US" altLang="zh-CN" sz="2800" dirty="0" smtClean="0">
                <a:sym typeface="+mn-ea"/>
              </a:rPr>
              <a:t>rotate() </a:t>
            </a:r>
            <a:r>
              <a:rPr lang="zh-CN" altLang="en-US" sz="2800" dirty="0" smtClean="0">
                <a:sym typeface="+mn-ea"/>
              </a:rPr>
              <a:t>旋转，坐标系会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累加旋转</a:t>
            </a:r>
            <a:r>
              <a:rPr lang="zh-CN" altLang="en-US" sz="2800" dirty="0" smtClean="0"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旋转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13854" y="4948872"/>
            <a:ext cx="4970277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angle = </a:t>
            </a:r>
            <a:r>
              <a:rPr lang="en-US" altLang="zh-CN" sz="2600" dirty="0">
                <a:solidFill>
                  <a:srgbClr val="000000"/>
                </a:solidFill>
                <a:sym typeface="+mn-ea"/>
              </a:rPr>
              <a:t>degrees/180*</a:t>
            </a:r>
            <a:r>
              <a:rPr lang="en-US" altLang="zh-CN" sz="2600" dirty="0" err="1">
                <a:solidFill>
                  <a:srgbClr val="000000"/>
                </a:solidFill>
                <a:sym typeface="+mn-ea"/>
              </a:rPr>
              <a:t>Math.PI</a:t>
            </a:r>
            <a:endParaRPr lang="en-US" altLang="zh-CN" sz="2600" dirty="0" smtClean="0">
              <a:solidFill>
                <a:srgbClr val="000000"/>
              </a:solidFill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463448" y="2927447"/>
            <a:ext cx="4114747" cy="3673280"/>
            <a:chOff x="6756" y="3905"/>
            <a:chExt cx="7071" cy="6236"/>
          </a:xfrm>
        </p:grpSpPr>
        <p:grpSp>
          <p:nvGrpSpPr>
            <p:cNvPr id="19" name="组合 18"/>
            <p:cNvGrpSpPr/>
            <p:nvPr/>
          </p:nvGrpSpPr>
          <p:grpSpPr>
            <a:xfrm>
              <a:off x="6756" y="3905"/>
              <a:ext cx="7071" cy="6236"/>
              <a:chOff x="6756" y="3905"/>
              <a:chExt cx="7071" cy="6236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6756" y="4349"/>
                <a:ext cx="1604" cy="57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600">
                    <a:solidFill>
                      <a:srgbClr val="FF0000"/>
                    </a:solidFill>
                    <a:sym typeface="+mn-ea"/>
                  </a:rPr>
                  <a:t>（</a:t>
                </a:r>
                <a:r>
                  <a:rPr lang="en-US" altLang="zh-CN" sz="1600">
                    <a:solidFill>
                      <a:srgbClr val="FF0000"/>
                    </a:solidFill>
                    <a:sym typeface="+mn-ea"/>
                  </a:rPr>
                  <a:t>0</a:t>
                </a:r>
                <a:r>
                  <a:rPr lang="zh-CN" altLang="en-US" sz="1600">
                    <a:solidFill>
                      <a:srgbClr val="FF0000"/>
                    </a:solidFill>
                    <a:sym typeface="+mn-ea"/>
                  </a:rPr>
                  <a:t>，</a:t>
                </a:r>
                <a:r>
                  <a:rPr lang="en-US" altLang="zh-CN" sz="1600">
                    <a:solidFill>
                      <a:srgbClr val="FF0000"/>
                    </a:solidFill>
                    <a:sym typeface="+mn-ea"/>
                  </a:rPr>
                  <a:t>0</a:t>
                </a:r>
                <a:r>
                  <a:rPr lang="zh-CN" altLang="en-US" sz="1600">
                    <a:solidFill>
                      <a:srgbClr val="FF0000"/>
                    </a:solidFill>
                    <a:sym typeface="+mn-ea"/>
                  </a:rPr>
                  <a:t>）</a:t>
                </a: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7580" y="3905"/>
                <a:ext cx="6247" cy="5810"/>
                <a:chOff x="7580" y="3905"/>
                <a:chExt cx="6247" cy="5810"/>
              </a:xfrm>
            </p:grpSpPr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8216" y="4499"/>
                  <a:ext cx="5611" cy="31"/>
                </a:xfrm>
                <a:prstGeom prst="straightConnector1">
                  <a:avLst/>
                </a:prstGeom>
                <a:ln w="28575" cmpd="sng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直接箭头连接符 3"/>
                <p:cNvCxnSpPr/>
                <p:nvPr/>
              </p:nvCxnSpPr>
              <p:spPr>
                <a:xfrm>
                  <a:off x="8200" y="4493"/>
                  <a:ext cx="16" cy="5181"/>
                </a:xfrm>
                <a:prstGeom prst="straightConnector1">
                  <a:avLst/>
                </a:prstGeom>
                <a:ln w="28575" cmpd="sng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本框 10"/>
                <p:cNvSpPr txBox="1"/>
                <p:nvPr/>
              </p:nvSpPr>
              <p:spPr>
                <a:xfrm>
                  <a:off x="7580" y="9143"/>
                  <a:ext cx="448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600">
                      <a:solidFill>
                        <a:srgbClr val="FF0000"/>
                      </a:solidFill>
                      <a:sym typeface="+mn-ea"/>
                    </a:rPr>
                    <a:t>y</a:t>
                  </a: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3251" y="3905"/>
                  <a:ext cx="448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600">
                      <a:solidFill>
                        <a:srgbClr val="FF0000"/>
                      </a:solidFill>
                      <a:sym typeface="+mn-ea"/>
                    </a:rPr>
                    <a:t>x</a:t>
                  </a: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 rot="660000">
                <a:off x="7098" y="4331"/>
                <a:ext cx="6247" cy="5810"/>
                <a:chOff x="7580" y="3905"/>
                <a:chExt cx="6247" cy="5810"/>
              </a:xfrm>
            </p:grpSpPr>
            <p:cxnSp>
              <p:nvCxnSpPr>
                <p:cNvPr id="15" name="直接箭头连接符 14"/>
                <p:cNvCxnSpPr/>
                <p:nvPr/>
              </p:nvCxnSpPr>
              <p:spPr>
                <a:xfrm flipV="1">
                  <a:off x="8216" y="4499"/>
                  <a:ext cx="5611" cy="31"/>
                </a:xfrm>
                <a:prstGeom prst="straightConnector1">
                  <a:avLst/>
                </a:prstGeom>
                <a:ln w="28575" cmpd="sng">
                  <a:solidFill>
                    <a:srgbClr val="00B0F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8200" y="4493"/>
                  <a:ext cx="16" cy="5181"/>
                </a:xfrm>
                <a:prstGeom prst="straightConnector1">
                  <a:avLst/>
                </a:prstGeom>
                <a:ln w="28575" cmpd="sng">
                  <a:solidFill>
                    <a:srgbClr val="00B0F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本框 16"/>
                <p:cNvSpPr txBox="1"/>
                <p:nvPr/>
              </p:nvSpPr>
              <p:spPr>
                <a:xfrm>
                  <a:off x="7580" y="9143"/>
                  <a:ext cx="448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600">
                      <a:solidFill>
                        <a:srgbClr val="FF0000"/>
                      </a:solidFill>
                      <a:sym typeface="+mn-ea"/>
                    </a:rPr>
                    <a:t>y</a:t>
                  </a: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3251" y="3905"/>
                  <a:ext cx="448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600">
                      <a:solidFill>
                        <a:srgbClr val="FF0000"/>
                      </a:solidFill>
                      <a:sym typeface="+mn-ea"/>
                    </a:rPr>
                    <a:t>x</a:t>
                  </a:r>
                </a:p>
              </p:txBody>
            </p:sp>
          </p:grpSp>
        </p:grpSp>
        <p:sp>
          <p:nvSpPr>
            <p:cNvPr id="21" name="弧形 20"/>
            <p:cNvSpPr/>
            <p:nvPr/>
          </p:nvSpPr>
          <p:spPr>
            <a:xfrm>
              <a:off x="10546" y="4529"/>
              <a:ext cx="120" cy="473"/>
            </a:xfrm>
            <a:prstGeom prst="arc">
              <a:avLst>
                <a:gd name="adj1" fmla="val 16200000"/>
                <a:gd name="adj2" fmla="val 5242775"/>
              </a:avLst>
            </a:prstGeom>
            <a:ln w="28575" cmpd="sng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 rot="5400000">
              <a:off x="7908" y="6803"/>
              <a:ext cx="120" cy="473"/>
            </a:xfrm>
            <a:prstGeom prst="arc">
              <a:avLst>
                <a:gd name="adj1" fmla="val 16200000"/>
                <a:gd name="adj2" fmla="val 5242775"/>
              </a:avLst>
            </a:prstGeom>
            <a:ln w="28575" cmpd="sng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119" y="4530"/>
              <a:ext cx="1469" cy="5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sym typeface="+mn-ea"/>
                </a:rPr>
                <a:t>弧度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旋转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42602" y="1417970"/>
            <a:ext cx="5675085" cy="4724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</a:rPr>
              <a:t>context.beginPath</a:t>
            </a:r>
            <a:r>
              <a:rPr lang="en-US" altLang="zh-CN" sz="2400" dirty="0">
                <a:solidFill>
                  <a:srgbClr val="000000"/>
                </a:solidFill>
              </a:rPr>
              <a:t>();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rotate</a:t>
            </a:r>
            <a:r>
              <a:rPr lang="en-US" altLang="zh-CN" sz="2400" dirty="0" smtClean="0">
                <a:solidFill>
                  <a:srgbClr val="000000"/>
                </a:solidFill>
              </a:rPr>
              <a:t>(20</a:t>
            </a:r>
            <a:r>
              <a:rPr lang="en-US" altLang="zh-CN" sz="2400" dirty="0">
                <a:solidFill>
                  <a:srgbClr val="000000"/>
                </a:solidFill>
              </a:rPr>
              <a:t>/ 180 * </a:t>
            </a:r>
            <a:r>
              <a:rPr lang="en-US" altLang="zh-CN" sz="2400" dirty="0" err="1">
                <a:solidFill>
                  <a:srgbClr val="000000"/>
                </a:solidFill>
              </a:rPr>
              <a:t>Math.PI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context.fillStyle</a:t>
            </a:r>
            <a:r>
              <a:rPr lang="en-US" altLang="zh-CN" sz="2400" dirty="0">
                <a:solidFill>
                  <a:srgbClr val="000000"/>
                </a:solidFill>
              </a:rPr>
              <a:t>="orange";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context.fillRect</a:t>
            </a:r>
            <a:r>
              <a:rPr lang="en-US" altLang="zh-CN" sz="2400" dirty="0" smtClean="0">
                <a:solidFill>
                  <a:srgbClr val="000000"/>
                </a:solidFill>
              </a:rPr>
              <a:t>(250</a:t>
            </a:r>
            <a:r>
              <a:rPr lang="en-US" altLang="zh-CN" sz="2400" dirty="0">
                <a:solidFill>
                  <a:srgbClr val="000000"/>
                </a:solidFill>
              </a:rPr>
              <a:t>, 0, 100, 50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context.beginPath</a:t>
            </a:r>
            <a:r>
              <a:rPr lang="en-US" altLang="zh-CN" sz="2400" dirty="0">
                <a:solidFill>
                  <a:srgbClr val="000000"/>
                </a:solidFill>
              </a:rPr>
              <a:t>();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</a:t>
            </a:r>
            <a:r>
              <a:rPr lang="en-US" altLang="zh-CN" sz="2400" b="1" dirty="0" err="1">
                <a:solidFill>
                  <a:srgbClr val="FF0000"/>
                </a:solidFill>
              </a:rPr>
              <a:t>rotate</a:t>
            </a:r>
            <a:r>
              <a:rPr lang="en-US" altLang="zh-CN" sz="2400" dirty="0" smtClean="0">
                <a:solidFill>
                  <a:srgbClr val="000000"/>
                </a:solidFill>
              </a:rPr>
              <a:t>(20 </a:t>
            </a:r>
            <a:r>
              <a:rPr lang="en-US" altLang="zh-CN" sz="2400" dirty="0">
                <a:solidFill>
                  <a:srgbClr val="000000"/>
                </a:solidFill>
              </a:rPr>
              <a:t>/ 180 * </a:t>
            </a:r>
            <a:r>
              <a:rPr lang="en-US" altLang="zh-CN" sz="2400" dirty="0" err="1">
                <a:solidFill>
                  <a:srgbClr val="000000"/>
                </a:solidFill>
              </a:rPr>
              <a:t>Math.PI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context.fillStyle</a:t>
            </a:r>
            <a:r>
              <a:rPr lang="en-US" altLang="zh-CN" sz="2400" dirty="0">
                <a:solidFill>
                  <a:srgbClr val="000000"/>
                </a:solidFill>
              </a:rPr>
              <a:t>="purple";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context.fillRect</a:t>
            </a:r>
            <a:r>
              <a:rPr lang="en-US" altLang="zh-CN" sz="2400" dirty="0" smtClean="0">
                <a:solidFill>
                  <a:srgbClr val="000000"/>
                </a:solidFill>
              </a:rPr>
              <a:t>(250</a:t>
            </a:r>
            <a:r>
              <a:rPr lang="en-US" altLang="zh-CN" sz="2400" dirty="0">
                <a:solidFill>
                  <a:srgbClr val="000000"/>
                </a:solidFill>
              </a:rPr>
              <a:t>, 0, 100, 50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…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660" y="5833236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58" y="1417970"/>
            <a:ext cx="4276190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scale(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swidth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sheight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)</a:t>
            </a:r>
          </a:p>
          <a:p>
            <a:pPr lvl="1"/>
            <a:r>
              <a:rPr lang="zh-CN" altLang="en-US" sz="2600" dirty="0" smtClean="0">
                <a:sym typeface="+mn-ea"/>
              </a:rPr>
              <a:t>缩放画</a:t>
            </a:r>
            <a:r>
              <a:rPr lang="zh-CN" altLang="en-US" sz="2600" dirty="0">
                <a:sym typeface="+mn-ea"/>
              </a:rPr>
              <a:t>布的用户坐标系统</a:t>
            </a:r>
            <a:r>
              <a:rPr lang="en-US" altLang="zh-CN" sz="2600" dirty="0">
                <a:sym typeface="+mn-ea"/>
              </a:rPr>
              <a:t>。</a:t>
            </a:r>
          </a:p>
          <a:p>
            <a:pPr lvl="1"/>
            <a:r>
              <a:rPr lang="zh-CN" altLang="en-US" dirty="0" smtClean="0">
                <a:sym typeface="+mn-ea"/>
              </a:rPr>
              <a:t>参数 </a:t>
            </a:r>
            <a:r>
              <a:rPr lang="en-US" altLang="zh-CN" dirty="0" err="1" smtClean="0">
                <a:sym typeface="+mn-ea"/>
              </a:rPr>
              <a:t>swidth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坐标系 </a:t>
            </a:r>
            <a:r>
              <a:rPr lang="en-US" altLang="zh-CN" dirty="0">
                <a:sym typeface="+mn-ea"/>
              </a:rPr>
              <a:t>x </a:t>
            </a:r>
            <a:r>
              <a:rPr lang="zh-CN" altLang="en-US" dirty="0">
                <a:sym typeface="+mn-ea"/>
              </a:rPr>
              <a:t>轴缩放倍数。</a:t>
            </a:r>
          </a:p>
          <a:p>
            <a:pPr lvl="1"/>
            <a:r>
              <a:rPr lang="zh-CN" altLang="en-US" dirty="0">
                <a:sym typeface="+mn-ea"/>
              </a:rPr>
              <a:t>参数 </a:t>
            </a:r>
            <a:r>
              <a:rPr lang="en-US" altLang="zh-CN" dirty="0" err="1">
                <a:sym typeface="+mn-ea"/>
              </a:rPr>
              <a:t>sheight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坐标系 </a:t>
            </a:r>
            <a:r>
              <a:rPr lang="en-US" altLang="zh-CN" dirty="0">
                <a:sym typeface="+mn-ea"/>
              </a:rPr>
              <a:t>y </a:t>
            </a:r>
            <a:r>
              <a:rPr lang="zh-CN" altLang="en-US" dirty="0">
                <a:sym typeface="+mn-ea"/>
              </a:rPr>
              <a:t>轴缩放倍数。</a:t>
            </a:r>
          </a:p>
          <a:p>
            <a:pPr lvl="0"/>
            <a:r>
              <a:rPr lang="en-US" altLang="zh-CN" dirty="0" smtClean="0">
                <a:sym typeface="+mn-ea"/>
              </a:rPr>
              <a:t>scale() </a:t>
            </a:r>
            <a:r>
              <a:rPr lang="zh-CN" altLang="en-US" dirty="0" smtClean="0">
                <a:sym typeface="+mn-ea"/>
              </a:rPr>
              <a:t>缩放，坐标系会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累加缩放</a:t>
            </a:r>
            <a:r>
              <a:rPr lang="zh-CN" altLang="en-US" sz="3015" dirty="0" smtClean="0">
                <a:sym typeface="+mn-ea"/>
              </a:rPr>
              <a:t>。</a:t>
            </a:r>
            <a:endParaRPr lang="zh-CN" altLang="en-US" sz="3015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缩放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8400" y="4512310"/>
            <a:ext cx="3775075" cy="737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 context.scale(2,2</a:t>
            </a:r>
            <a:r>
              <a:rPr lang="en-US" altLang="zh-CN" sz="2800" dirty="0">
                <a:solidFill>
                  <a:srgbClr val="000000"/>
                </a:solidFill>
              </a:rPr>
              <a:t>);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428865" y="2236470"/>
            <a:ext cx="4114800" cy="3422650"/>
            <a:chOff x="7622" y="2690"/>
            <a:chExt cx="6480" cy="5390"/>
          </a:xfrm>
        </p:grpSpPr>
        <p:grpSp>
          <p:nvGrpSpPr>
            <p:cNvPr id="19" name="组合 18"/>
            <p:cNvGrpSpPr/>
            <p:nvPr/>
          </p:nvGrpSpPr>
          <p:grpSpPr>
            <a:xfrm>
              <a:off x="7622" y="2690"/>
              <a:ext cx="6480" cy="5390"/>
              <a:chOff x="6756" y="3905"/>
              <a:chExt cx="7071" cy="5810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6756" y="4042"/>
                <a:ext cx="1604" cy="57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600">
                    <a:solidFill>
                      <a:srgbClr val="FF0000"/>
                    </a:solidFill>
                    <a:sym typeface="+mn-ea"/>
                  </a:rPr>
                  <a:t>（</a:t>
                </a:r>
                <a:r>
                  <a:rPr lang="en-US" altLang="zh-CN" sz="1600">
                    <a:solidFill>
                      <a:srgbClr val="FF0000"/>
                    </a:solidFill>
                    <a:sym typeface="+mn-ea"/>
                  </a:rPr>
                  <a:t>0</a:t>
                </a:r>
                <a:r>
                  <a:rPr lang="zh-CN" altLang="en-US" sz="1600">
                    <a:solidFill>
                      <a:srgbClr val="FF0000"/>
                    </a:solidFill>
                    <a:sym typeface="+mn-ea"/>
                  </a:rPr>
                  <a:t>，</a:t>
                </a:r>
                <a:r>
                  <a:rPr lang="en-US" altLang="zh-CN" sz="1600">
                    <a:solidFill>
                      <a:srgbClr val="FF0000"/>
                    </a:solidFill>
                    <a:sym typeface="+mn-ea"/>
                  </a:rPr>
                  <a:t>0</a:t>
                </a:r>
                <a:r>
                  <a:rPr lang="zh-CN" altLang="en-US" sz="1600">
                    <a:solidFill>
                      <a:srgbClr val="FF0000"/>
                    </a:solidFill>
                    <a:sym typeface="+mn-ea"/>
                  </a:rPr>
                  <a:t>）</a:t>
                </a: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7580" y="3905"/>
                <a:ext cx="6247" cy="5810"/>
                <a:chOff x="7580" y="3905"/>
                <a:chExt cx="6247" cy="5810"/>
              </a:xfrm>
            </p:grpSpPr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8216" y="4499"/>
                  <a:ext cx="5611" cy="31"/>
                </a:xfrm>
                <a:prstGeom prst="straightConnector1">
                  <a:avLst/>
                </a:prstGeom>
                <a:ln w="28575" cmpd="sng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直接箭头连接符 3"/>
                <p:cNvCxnSpPr/>
                <p:nvPr/>
              </p:nvCxnSpPr>
              <p:spPr>
                <a:xfrm>
                  <a:off x="8200" y="4493"/>
                  <a:ext cx="16" cy="5181"/>
                </a:xfrm>
                <a:prstGeom prst="straightConnector1">
                  <a:avLst/>
                </a:prstGeom>
                <a:ln w="28575" cmpd="sng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本框 10"/>
                <p:cNvSpPr txBox="1"/>
                <p:nvPr/>
              </p:nvSpPr>
              <p:spPr>
                <a:xfrm>
                  <a:off x="7580" y="9143"/>
                  <a:ext cx="448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600">
                      <a:solidFill>
                        <a:srgbClr val="FF0000"/>
                      </a:solidFill>
                      <a:sym typeface="+mn-ea"/>
                    </a:rPr>
                    <a:t>y</a:t>
                  </a: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3251" y="3905"/>
                  <a:ext cx="448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600">
                      <a:solidFill>
                        <a:srgbClr val="FF0000"/>
                      </a:solidFill>
                      <a:sym typeface="+mn-ea"/>
                    </a:rPr>
                    <a:t>x</a:t>
                  </a:r>
                </a:p>
              </p:txBody>
            </p:sp>
          </p:grpSp>
        </p:grpSp>
        <p:cxnSp>
          <p:nvCxnSpPr>
            <p:cNvPr id="6" name="直接连接符 5"/>
            <p:cNvCxnSpPr/>
            <p:nvPr/>
          </p:nvCxnSpPr>
          <p:spPr>
            <a:xfrm>
              <a:off x="8960" y="3857"/>
              <a:ext cx="191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8396" y="3592"/>
              <a:ext cx="69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sym typeface="+mn-ea"/>
                </a:rPr>
                <a:t>10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296" y="3270"/>
              <a:ext cx="0" cy="20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9984" y="2817"/>
              <a:ext cx="69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sym typeface="+mn-ea"/>
                </a:rPr>
                <a:t>20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9600" y="3266"/>
              <a:ext cx="0" cy="20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9252" y="2817"/>
              <a:ext cx="69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sym typeface="+mn-ea"/>
                </a:rPr>
                <a:t>10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268970" y="2582545"/>
            <a:ext cx="3274695" cy="3148330"/>
            <a:chOff x="10857" y="4635"/>
            <a:chExt cx="5157" cy="4958"/>
          </a:xfrm>
        </p:grpSpPr>
        <p:cxnSp>
          <p:nvCxnSpPr>
            <p:cNvPr id="35" name="直接箭头连接符 34"/>
            <p:cNvCxnSpPr/>
            <p:nvPr/>
          </p:nvCxnSpPr>
          <p:spPr>
            <a:xfrm flipV="1">
              <a:off x="10872" y="4641"/>
              <a:ext cx="5142" cy="29"/>
            </a:xfrm>
            <a:prstGeom prst="straightConnector1">
              <a:avLst/>
            </a:prstGeom>
            <a:ln w="28575" cmpd="sng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0857" y="4635"/>
              <a:ext cx="15" cy="4806"/>
            </a:xfrm>
            <a:prstGeom prst="straightConnector1">
              <a:avLst/>
            </a:prstGeom>
            <a:ln w="28575" cmpd="sng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1048" y="9062"/>
              <a:ext cx="411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>
                  <a:solidFill>
                    <a:srgbClr val="00B0F0"/>
                  </a:solidFill>
                  <a:sym typeface="+mn-ea"/>
                </a:rPr>
                <a:t>y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502" y="4670"/>
              <a:ext cx="411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>
                  <a:solidFill>
                    <a:srgbClr val="00B0F0"/>
                  </a:solidFill>
                  <a:sym typeface="+mn-ea"/>
                </a:rPr>
                <a:t>x</a:t>
              </a:r>
            </a:p>
          </p:txBody>
        </p:sp>
        <p:cxnSp>
          <p:nvCxnSpPr>
            <p:cNvPr id="39" name="直接连接符 38"/>
            <p:cNvCxnSpPr>
              <a:endCxn id="40" idx="1"/>
            </p:cNvCxnSpPr>
            <p:nvPr/>
          </p:nvCxnSpPr>
          <p:spPr>
            <a:xfrm>
              <a:off x="10857" y="5257"/>
              <a:ext cx="206" cy="1"/>
            </a:xfrm>
            <a:prstGeom prst="line">
              <a:avLst/>
            </a:prstGeom>
            <a:ln w="28575" cmpd="sng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1063" y="4992"/>
              <a:ext cx="589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sym typeface="+mn-ea"/>
                </a:rPr>
                <a:t>5</a:t>
              </a: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2208" y="4670"/>
              <a:ext cx="0" cy="202"/>
            </a:xfrm>
            <a:prstGeom prst="line">
              <a:avLst/>
            </a:prstGeom>
            <a:ln w="28575" cmpd="sng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11925" y="4748"/>
              <a:ext cx="69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sym typeface="+mn-ea"/>
                </a:rPr>
                <a:t>10</a:t>
              </a: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1512" y="4670"/>
              <a:ext cx="0" cy="202"/>
            </a:xfrm>
            <a:prstGeom prst="line">
              <a:avLst/>
            </a:prstGeom>
            <a:ln w="28575" cmpd="sng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1288" y="4748"/>
              <a:ext cx="69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sym typeface="+mn-ea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缩放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12099" y="1352999"/>
            <a:ext cx="5330442" cy="5170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context.strokeRect</a:t>
            </a:r>
            <a:r>
              <a:rPr lang="en-US" altLang="zh-CN" sz="2400" dirty="0" smtClean="0">
                <a:solidFill>
                  <a:srgbClr val="000000"/>
                </a:solidFill>
              </a:rPr>
              <a:t>(10</a:t>
            </a:r>
            <a:r>
              <a:rPr lang="en-US" altLang="zh-CN" sz="2400" dirty="0">
                <a:solidFill>
                  <a:srgbClr val="000000"/>
                </a:solidFill>
              </a:rPr>
              <a:t>, 10, 100, 100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context.strokeStyle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= 'red';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</a:t>
            </a:r>
            <a:r>
              <a:rPr lang="en-US" altLang="zh-CN" sz="2400" b="1" dirty="0" err="1">
                <a:solidFill>
                  <a:srgbClr val="FF0000"/>
                </a:solidFill>
              </a:rPr>
              <a:t>scale</a:t>
            </a:r>
            <a:r>
              <a:rPr lang="en-US" altLang="zh-CN" sz="2400" dirty="0" smtClean="0">
                <a:solidFill>
                  <a:srgbClr val="000000"/>
                </a:solidFill>
              </a:rPr>
              <a:t>(2</a:t>
            </a:r>
            <a:r>
              <a:rPr lang="en-US" altLang="zh-CN" sz="2400" dirty="0">
                <a:solidFill>
                  <a:srgbClr val="000000"/>
                </a:solidFill>
              </a:rPr>
              <a:t>, 2);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context.strokeRect</a:t>
            </a:r>
            <a:r>
              <a:rPr lang="en-US" altLang="zh-CN" sz="2400" dirty="0" smtClean="0">
                <a:solidFill>
                  <a:srgbClr val="000000"/>
                </a:solidFill>
              </a:rPr>
              <a:t>(10</a:t>
            </a:r>
            <a:r>
              <a:rPr lang="en-US" altLang="zh-CN" sz="2400" dirty="0">
                <a:solidFill>
                  <a:srgbClr val="000000"/>
                </a:solidFill>
              </a:rPr>
              <a:t>, 10, 100, 100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// </a:t>
            </a:r>
            <a:r>
              <a:rPr lang="zh-CN" altLang="en-US" sz="2400" dirty="0" smtClean="0">
                <a:solidFill>
                  <a:srgbClr val="000000"/>
                </a:solidFill>
              </a:rPr>
              <a:t>定位</a:t>
            </a:r>
            <a:r>
              <a:rPr lang="zh-CN" altLang="en-US" sz="2400" dirty="0">
                <a:solidFill>
                  <a:srgbClr val="000000"/>
                </a:solidFill>
              </a:rPr>
              <a:t>也会缩放</a:t>
            </a:r>
          </a:p>
          <a:p>
            <a:pPr eaLnBrk="1" latinLnBrk="0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context.strokeStyle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= 'blue';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</a:t>
            </a:r>
            <a:r>
              <a:rPr lang="en-US" altLang="zh-CN" sz="2400" b="1" dirty="0" err="1">
                <a:solidFill>
                  <a:srgbClr val="FF0000"/>
                </a:solidFill>
              </a:rPr>
              <a:t>scale</a:t>
            </a:r>
            <a:r>
              <a:rPr lang="en-US" altLang="zh-CN" sz="2400" dirty="0" smtClean="0">
                <a:solidFill>
                  <a:srgbClr val="000000"/>
                </a:solidFill>
              </a:rPr>
              <a:t>(2</a:t>
            </a:r>
            <a:r>
              <a:rPr lang="en-US" altLang="zh-CN" sz="2400" dirty="0">
                <a:solidFill>
                  <a:srgbClr val="000000"/>
                </a:solidFill>
              </a:rPr>
              <a:t>, 2);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context.strokeRect</a:t>
            </a:r>
            <a:r>
              <a:rPr lang="en-US" altLang="zh-CN" sz="2400" dirty="0" smtClean="0">
                <a:solidFill>
                  <a:srgbClr val="000000"/>
                </a:solidFill>
              </a:rPr>
              <a:t>(10</a:t>
            </a:r>
            <a:r>
              <a:rPr lang="en-US" altLang="zh-CN" sz="2400" dirty="0">
                <a:solidFill>
                  <a:srgbClr val="000000"/>
                </a:solidFill>
              </a:rPr>
              <a:t>, 10, 100, 100);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8946" y="592645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58" y="1352999"/>
            <a:ext cx="4552387" cy="45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4555" y="2405322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画布转换和状态保存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MH_Entry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74690" y="1696564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线条的样式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MH_Numb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9456" y="2405321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8" name="MH_Number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9456" y="3118842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1" name="MH_Entry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74690" y="3117255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文字的渲染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MH_Entry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64555" y="3827600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阴影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MH_Number_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79456" y="3827599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save()  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保存</a:t>
            </a:r>
            <a:r>
              <a:rPr lang="zh-CN" altLang="en-US" dirty="0"/>
              <a:t>当前 canvas 绘图环境的所有属性、坐标变换信息等。</a:t>
            </a:r>
          </a:p>
          <a:p>
            <a:pPr lvl="0">
              <a:lnSpc>
                <a:spcPct val="130000"/>
              </a:lnSpc>
            </a:pPr>
            <a:r>
              <a:rPr lang="zh-CN" altLang="en-US" dirty="0"/>
              <a:t>restore()  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将绘图环境状态</a:t>
            </a:r>
            <a:r>
              <a:rPr lang="zh-CN" altLang="en-US" dirty="0">
                <a:solidFill>
                  <a:srgbClr val="C00000"/>
                </a:solidFill>
              </a:rPr>
              <a:t>恢复</a:t>
            </a:r>
            <a:r>
              <a:rPr lang="zh-CN" altLang="en-US" dirty="0"/>
              <a:t>为保存值</a:t>
            </a:r>
            <a:r>
              <a:rPr lang="zh-CN" altLang="en-US" dirty="0" smtClean="0"/>
              <a:t>。 </a:t>
            </a:r>
            <a:endParaRPr lang="zh-CN" altLang="en-US" dirty="0"/>
          </a:p>
          <a:p>
            <a:pPr lvl="0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 可以</a:t>
            </a:r>
            <a:r>
              <a:rPr lang="zh-CN" altLang="en-US" dirty="0">
                <a:solidFill>
                  <a:srgbClr val="C00000"/>
                </a:solidFill>
              </a:rPr>
              <a:t>嵌套式</a:t>
            </a:r>
            <a:r>
              <a:rPr lang="zh-CN" altLang="en-US" dirty="0"/>
              <a:t>的调用 save( )、restore( ) </a:t>
            </a:r>
            <a:r>
              <a:rPr lang="zh-CN" altLang="en-US" dirty="0" smtClean="0"/>
              <a:t>方法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0">
              <a:lnSpc>
                <a:spcPct val="130000"/>
              </a:lnSpc>
            </a:pPr>
            <a:r>
              <a:rPr lang="en-US" altLang="zh-CN" dirty="0" smtClean="0"/>
              <a:t> save</a:t>
            </a:r>
            <a:r>
              <a:rPr lang="en-US" altLang="zh-CN" dirty="0"/>
              <a:t>() </a:t>
            </a:r>
            <a:r>
              <a:rPr lang="zh-CN" altLang="en-US" dirty="0" smtClean="0"/>
              <a:t>把</a:t>
            </a:r>
            <a:r>
              <a:rPr lang="zh-CN" altLang="en-US" dirty="0"/>
              <a:t>当前状态的一份拷贝压入到一个保存图像状态的</a:t>
            </a:r>
            <a:r>
              <a:rPr lang="zh-CN" altLang="en-US" dirty="0">
                <a:solidFill>
                  <a:srgbClr val="C00000"/>
                </a:solidFill>
              </a:rPr>
              <a:t>栈</a:t>
            </a:r>
            <a:r>
              <a:rPr lang="zh-CN" altLang="en-US" dirty="0"/>
              <a:t>中</a:t>
            </a:r>
            <a:r>
              <a:rPr lang="zh-CN" altLang="en-US" dirty="0" smtClean="0"/>
              <a:t>。  </a:t>
            </a:r>
            <a:endParaRPr lang="en-US" altLang="zh-CN" dirty="0" smtClean="0"/>
          </a:p>
          <a:p>
            <a:pPr marL="0" lv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restore() </a:t>
            </a:r>
            <a:r>
              <a:rPr lang="zh-CN" altLang="en-US" dirty="0" smtClean="0"/>
              <a:t>是</a:t>
            </a:r>
            <a:r>
              <a:rPr lang="zh-CN" altLang="en-US" dirty="0"/>
              <a:t>出栈。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画布坐标状态</a:t>
            </a:r>
            <a:r>
              <a:rPr lang="zh-CN" altLang="en-US" dirty="0" smtClean="0"/>
              <a:t>保存和恢复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坐标状态保存和恢复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467" y="1370777"/>
            <a:ext cx="4486591" cy="450122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112924" y="6125818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609599" y="1035270"/>
            <a:ext cx="5529944" cy="5822729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context1.save</a:t>
            </a: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context1.scale(1,1);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context1.strokeRect(50,50,200,200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context1.restore();	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context1.save();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context1.scale(2,2);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context1.strokeRect(50,50,200,200);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context1.restore();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altLang="zh-CN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context1.save();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context1.scale(3,3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context1.strokeRect(50,50,200,200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context1.restore</a:t>
            </a:r>
            <a:r>
              <a:rPr lang="en-US" altLang="zh-CN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();</a:t>
            </a:r>
            <a:endParaRPr lang="zh-CN" altLang="en-US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18082"/>
          <a:stretch>
            <a:fillRect/>
          </a:stretch>
        </p:blipFill>
        <p:spPr>
          <a:xfrm>
            <a:off x="7308850" y="1516380"/>
            <a:ext cx="4472500" cy="47294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277350" y="6187440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demo11-10.html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609599" y="1475041"/>
            <a:ext cx="6422830" cy="454714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context.translate(160, 30);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context.fillStyle 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'rgba(120,93,222,0.25)';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context.fillRect(0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 0, 100, 50);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altLang="zh-CN" sz="250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for 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(var i = 0; i &lt; 50; i++) {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</a:t>
            </a:r>
            <a:r>
              <a:rPr lang="en-US" altLang="zh-CN" sz="2500" noProof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translate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(25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 25);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</a:t>
            </a:r>
            <a:r>
              <a:rPr lang="en-US" altLang="zh-CN" sz="2500" noProof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scale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(0.95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 0.95);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</a:t>
            </a:r>
            <a:r>
              <a:rPr lang="en-US" altLang="zh-CN" sz="2500" noProof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rotate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(Math.PI 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 10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en-US" sz="250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context.fillRect(0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 0, 100, 50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50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文字的渲染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fillText</a:t>
            </a:r>
            <a:r>
              <a:rPr lang="zh-CN" altLang="en-US" dirty="0"/>
              <a:t>( text, x, y, maxWidth ) 方法</a:t>
            </a:r>
          </a:p>
          <a:p>
            <a:pPr lvl="1"/>
            <a:r>
              <a:rPr lang="zh-CN" altLang="en-US" dirty="0"/>
              <a:t>在画布上绘制填色的文本。文本的默认颜色是黑色。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0"/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font </a:t>
            </a:r>
            <a:r>
              <a:rPr lang="zh-CN" altLang="en-US" dirty="0"/>
              <a:t>属性 — 设置画布上文本内容的当前字体属性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绘制填充文字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77350" y="6187440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88614"/>
              </p:ext>
            </p:extLst>
          </p:nvPr>
        </p:nvGraphicFramePr>
        <p:xfrm>
          <a:off x="1651272" y="2708670"/>
          <a:ext cx="8758010" cy="243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85358">
                  <a:extLst>
                    <a:ext uri="{9D8B030D-6E8A-4147-A177-3AD203B41FA5}">
                      <a16:colId xmlns:a16="http://schemas.microsoft.com/office/drawing/2014/main" xmlns="" val="119335921"/>
                    </a:ext>
                  </a:extLst>
                </a:gridCol>
                <a:gridCol w="6572652">
                  <a:extLst>
                    <a:ext uri="{9D8B030D-6E8A-4147-A177-3AD203B41FA5}">
                      <a16:colId xmlns:a16="http://schemas.microsoft.com/office/drawing/2014/main" xmlns="" val="852418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060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规定在画布上输出的文本。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873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开始绘制文本的 </a:t>
                      </a:r>
                      <a:r>
                        <a:rPr lang="en-US" altLang="zh-CN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坐标位置（相对于画布）。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3078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开始绘制文本的 </a:t>
                      </a:r>
                      <a:r>
                        <a:rPr lang="en-US" altLang="zh-CN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坐标位置（相对于画布）。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71123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maxWidth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可选。允许的最大文本宽度，以像素计。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461189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strokeText</a:t>
            </a:r>
            <a:r>
              <a:rPr lang="en-US" altLang="zh-CN" dirty="0"/>
              <a:t>( text, x, y, </a:t>
            </a:r>
            <a:r>
              <a:rPr lang="en-US" altLang="zh-CN" dirty="0" err="1"/>
              <a:t>maxWidth</a:t>
            </a:r>
            <a:r>
              <a:rPr lang="en-US" altLang="zh-CN" dirty="0"/>
              <a:t> ) </a:t>
            </a:r>
            <a:r>
              <a:rPr lang="en-US" altLang="zh-CN" dirty="0" err="1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在画布上绘制文本（没有填色）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文本的默认颜色是黑色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绘制描边文字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24635"/>
              </p:ext>
            </p:extLst>
          </p:nvPr>
        </p:nvGraphicFramePr>
        <p:xfrm>
          <a:off x="1643289" y="2780703"/>
          <a:ext cx="8758010" cy="243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85358">
                  <a:extLst>
                    <a:ext uri="{9D8B030D-6E8A-4147-A177-3AD203B41FA5}">
                      <a16:colId xmlns:a16="http://schemas.microsoft.com/office/drawing/2014/main" xmlns="" val="119335921"/>
                    </a:ext>
                  </a:extLst>
                </a:gridCol>
                <a:gridCol w="6572652">
                  <a:extLst>
                    <a:ext uri="{9D8B030D-6E8A-4147-A177-3AD203B41FA5}">
                      <a16:colId xmlns:a16="http://schemas.microsoft.com/office/drawing/2014/main" xmlns="" val="852418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060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规定在画布上输出的文本。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873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开始绘制文本的 </a:t>
                      </a:r>
                      <a:r>
                        <a:rPr lang="en-US" altLang="zh-CN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坐标位置（相对于画布）。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3078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开始绘制文本的 </a:t>
                      </a:r>
                      <a:r>
                        <a:rPr lang="en-US" altLang="zh-CN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坐标位置（相对于画布）。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71123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maxWidth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可选。允许的最大文本宽度，以像素计。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461189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648325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measureText</a:t>
            </a:r>
            <a:r>
              <a:rPr lang="en-US" altLang="zh-CN" dirty="0">
                <a:solidFill>
                  <a:srgbClr val="FF0000"/>
                </a:solidFill>
              </a:rPr>
              <a:t>(text)</a:t>
            </a:r>
            <a:r>
              <a:rPr lang="en-US" altLang="zh-CN" dirty="0"/>
              <a:t> </a:t>
            </a:r>
            <a:r>
              <a:rPr lang="en-US" altLang="zh-CN" dirty="0" err="1"/>
              <a:t>方法</a:t>
            </a:r>
            <a:endParaRPr lang="en-US" altLang="zh-CN" dirty="0"/>
          </a:p>
          <a:p>
            <a:pPr lvl="1"/>
            <a:r>
              <a:rPr lang="en-US" altLang="zh-CN" dirty="0" err="1"/>
              <a:t>返回一个对象，该对象包含以像素计的</a:t>
            </a:r>
            <a:r>
              <a:rPr lang="en-US" altLang="zh-CN" dirty="0" err="1">
                <a:solidFill>
                  <a:srgbClr val="C00000"/>
                </a:solidFill>
              </a:rPr>
              <a:t>指定字体宽度</a:t>
            </a:r>
            <a:r>
              <a:rPr lang="en-US" altLang="zh-CN" dirty="0"/>
              <a:t>。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textAlign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属性（center</a:t>
            </a:r>
            <a:r>
              <a:rPr lang="en-US" altLang="zh-CN" dirty="0"/>
              <a:t> | end | left | right）</a:t>
            </a:r>
          </a:p>
          <a:p>
            <a:pPr lvl="1"/>
            <a:r>
              <a:rPr lang="en-US" altLang="zh-CN" dirty="0" err="1"/>
              <a:t>根据</a:t>
            </a:r>
            <a:r>
              <a:rPr lang="en-US" altLang="zh-CN" dirty="0" err="1">
                <a:solidFill>
                  <a:srgbClr val="C00000"/>
                </a:solidFill>
              </a:rPr>
              <a:t>锚点</a:t>
            </a:r>
            <a:r>
              <a:rPr lang="en-US" altLang="zh-CN" dirty="0" err="1"/>
              <a:t>，</a:t>
            </a:r>
            <a:r>
              <a:rPr lang="en-US" altLang="zh-CN" dirty="0" err="1" smtClean="0"/>
              <a:t>设置文本内容的当前</a:t>
            </a:r>
            <a:r>
              <a:rPr lang="en-US" altLang="zh-CN" dirty="0" err="1" smtClean="0">
                <a:solidFill>
                  <a:srgbClr val="C00000"/>
                </a:solidFill>
              </a:rPr>
              <a:t>对齐方式</a:t>
            </a:r>
            <a:r>
              <a:rPr lang="zh-CN" altLang="en-US" dirty="0" smtClean="0">
                <a:solidFill>
                  <a:srgbClr val="C00000"/>
                </a:solidFill>
              </a:rPr>
              <a:t>（水平对齐）</a:t>
            </a:r>
            <a:r>
              <a:rPr lang="en-US" altLang="zh-CN" dirty="0" smtClean="0"/>
              <a:t>。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textBaseline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属性（top</a:t>
            </a:r>
            <a:r>
              <a:rPr lang="en-US" altLang="zh-CN" dirty="0"/>
              <a:t> | middle | bottom）</a:t>
            </a:r>
          </a:p>
          <a:p>
            <a:pPr lvl="1"/>
            <a:r>
              <a:rPr lang="en-US" altLang="zh-CN" dirty="0" err="1"/>
              <a:t>根据</a:t>
            </a:r>
            <a:r>
              <a:rPr lang="en-US" altLang="zh-CN" dirty="0" err="1">
                <a:solidFill>
                  <a:srgbClr val="C00000"/>
                </a:solidFill>
              </a:rPr>
              <a:t>锚点</a:t>
            </a:r>
            <a:r>
              <a:rPr lang="en-US" altLang="zh-CN" dirty="0" err="1"/>
              <a:t>，</a:t>
            </a:r>
            <a:r>
              <a:rPr lang="en-US" altLang="zh-CN" dirty="0" err="1" smtClean="0"/>
              <a:t>设置在绘制文本时的当前</a:t>
            </a:r>
            <a:r>
              <a:rPr lang="en-US" altLang="zh-CN" dirty="0" err="1" smtClean="0">
                <a:solidFill>
                  <a:srgbClr val="C00000"/>
                </a:solidFill>
              </a:rPr>
              <a:t>文本基线</a:t>
            </a:r>
            <a:r>
              <a:rPr lang="zh-CN" altLang="en-US" dirty="0" smtClean="0">
                <a:solidFill>
                  <a:srgbClr val="C00000"/>
                </a:solidFill>
              </a:rPr>
              <a:t>（垂直对齐）</a:t>
            </a:r>
            <a:r>
              <a:rPr lang="en-US" altLang="zh-CN" dirty="0" smtClean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其他方法和属性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40751" y="5407433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0640" y="5192395"/>
            <a:ext cx="7541260" cy="1383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</a:rPr>
              <a:t>var text = "</a:t>
            </a:r>
            <a:r>
              <a:rPr lang="zh-CN" altLang="en-US" sz="2800" dirty="0" smtClean="0">
                <a:solidFill>
                  <a:srgbClr val="000000"/>
                </a:solidFill>
              </a:rPr>
              <a:t>河北师范大学</a:t>
            </a:r>
            <a:r>
              <a:rPr lang="en-US" altLang="zh-CN" sz="2800" dirty="0">
                <a:solidFill>
                  <a:srgbClr val="000000"/>
                </a:solidFill>
              </a:rPr>
              <a:t>"</a:t>
            </a:r>
            <a:r>
              <a:rPr lang="zh-CN" altLang="en-US" sz="2800" dirty="0" smtClean="0">
                <a:solidFill>
                  <a:srgbClr val="000000"/>
                </a:solidFill>
              </a:rPr>
              <a:t>；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 var width = context.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</a:rPr>
              <a:t>measureText</a:t>
            </a:r>
            <a:r>
              <a:rPr lang="en-US" altLang="zh-CN" sz="2800" dirty="0">
                <a:solidFill>
                  <a:srgbClr val="000000"/>
                </a:solidFill>
              </a:rPr>
              <a:t>(text).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width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  <a:endParaRPr lang="en-US" altLang="zh-CN" sz="2800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38059" y="6058943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07881"/>
          </a:xfrm>
        </p:spPr>
        <p:txBody>
          <a:bodyPr/>
          <a:lstStyle/>
          <a:p>
            <a:r>
              <a:rPr lang="zh-CN" altLang="en-US" dirty="0" smtClean="0"/>
              <a:t>钟表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 err="1" smtClean="0"/>
              <a:t>综合</a:t>
            </a:r>
            <a:r>
              <a:rPr lang="zh-CN" altLang="en-US" dirty="0" smtClean="0"/>
              <a:t>练习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37" y="1401691"/>
            <a:ext cx="4906192" cy="49215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04462" y="1476261"/>
            <a:ext cx="4871439" cy="4797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600" dirty="0" smtClean="0">
                <a:solidFill>
                  <a:srgbClr val="C00000"/>
                </a:solidFill>
              </a:rPr>
              <a:t>周期执行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>
              <a:lnSpc>
                <a:spcPts val="3700"/>
              </a:lnSpc>
            </a:pPr>
            <a:r>
              <a:rPr lang="zh-CN" altLang="en-US" sz="2600" dirty="0" smtClean="0">
                <a:solidFill>
                  <a:srgbClr val="C00000"/>
                </a:solidFill>
              </a:rPr>
              <a:t>清除画布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>
              <a:lnSpc>
                <a:spcPts val="3700"/>
              </a:lnSpc>
            </a:pPr>
            <a:r>
              <a:rPr lang="zh-CN" altLang="en-US" sz="2600" dirty="0" smtClean="0">
                <a:solidFill>
                  <a:srgbClr val="000000"/>
                </a:solidFill>
              </a:rPr>
              <a:t>绘制表盘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700"/>
              </a:lnSpc>
            </a:pPr>
            <a:r>
              <a:rPr lang="zh-CN" altLang="en-US" sz="2600" dirty="0" smtClean="0">
                <a:solidFill>
                  <a:srgbClr val="000000"/>
                </a:solidFill>
              </a:rPr>
              <a:t>绘制表盘分针刻度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700"/>
              </a:lnSpc>
            </a:pPr>
            <a:r>
              <a:rPr lang="zh-CN" altLang="en-US" sz="2600" dirty="0" smtClean="0">
                <a:solidFill>
                  <a:srgbClr val="000000"/>
                </a:solidFill>
              </a:rPr>
              <a:t>绘制表盘时针刻度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700"/>
              </a:lnSpc>
            </a:pPr>
            <a:r>
              <a:rPr lang="zh-CN" altLang="en-US" sz="2600" dirty="0" smtClean="0">
                <a:solidFill>
                  <a:srgbClr val="000000"/>
                </a:solidFill>
              </a:rPr>
              <a:t>绘制刻度值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700"/>
              </a:lnSpc>
            </a:pPr>
            <a:r>
              <a:rPr lang="zh-CN" altLang="en-US" sz="2600" dirty="0">
                <a:solidFill>
                  <a:srgbClr val="C00000"/>
                </a:solidFill>
              </a:rPr>
              <a:t>坐标状态保存和</a:t>
            </a:r>
            <a:r>
              <a:rPr lang="zh-CN" altLang="en-US" sz="2600" dirty="0" smtClean="0">
                <a:solidFill>
                  <a:srgbClr val="C00000"/>
                </a:solidFill>
              </a:rPr>
              <a:t>恢复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>
              <a:lnSpc>
                <a:spcPts val="3700"/>
              </a:lnSpc>
            </a:pPr>
            <a:r>
              <a:rPr lang="zh-CN" altLang="en-US" sz="2600" dirty="0" smtClean="0">
                <a:solidFill>
                  <a:srgbClr val="000000"/>
                </a:solidFill>
              </a:rPr>
              <a:t>获取当前时间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700"/>
              </a:lnSpc>
            </a:pPr>
            <a:r>
              <a:rPr lang="zh-CN" altLang="en-US" sz="2600" dirty="0" smtClean="0">
                <a:solidFill>
                  <a:srgbClr val="000000"/>
                </a:solidFill>
              </a:rPr>
              <a:t>根据时间绘制时针、分针、秒针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700"/>
              </a:lnSpc>
              <a:spcAft>
                <a:spcPts val="1200"/>
              </a:spcAft>
            </a:pPr>
            <a:r>
              <a:rPr lang="zh-CN" altLang="en-US" sz="2600" dirty="0" smtClean="0">
                <a:solidFill>
                  <a:srgbClr val="000000"/>
                </a:solidFill>
              </a:rPr>
              <a:t>绘制秒针</a:t>
            </a:r>
            <a:r>
              <a:rPr lang="zh-CN" altLang="en-US" sz="2600" dirty="0">
                <a:solidFill>
                  <a:srgbClr val="000000"/>
                </a:solidFill>
              </a:rPr>
              <a:t>上的交叉点、前端圆点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阴影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shadowColor</a:t>
            </a: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dirty="0"/>
              <a:t>—— </a:t>
            </a:r>
            <a:r>
              <a:rPr lang="en-US" altLang="zh-CN" dirty="0" err="1"/>
              <a:t>设置用于阴影的</a:t>
            </a:r>
            <a:r>
              <a:rPr lang="en-US" altLang="zh-CN" dirty="0" err="1">
                <a:solidFill>
                  <a:srgbClr val="FF0000"/>
                </a:solidFill>
              </a:rPr>
              <a:t>颜色</a:t>
            </a:r>
            <a:r>
              <a:rPr lang="en-US" altLang="zh-CN" dirty="0"/>
              <a:t>。 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shadowBlur</a:t>
            </a: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/>
              <a:t>—— </a:t>
            </a:r>
            <a:r>
              <a:rPr lang="en-US" altLang="zh-CN" dirty="0" err="1"/>
              <a:t>设置用于阴影的</a:t>
            </a:r>
            <a:r>
              <a:rPr lang="en-US" altLang="zh-CN" dirty="0" err="1">
                <a:solidFill>
                  <a:srgbClr val="FF0000"/>
                </a:solidFill>
              </a:rPr>
              <a:t>模糊</a:t>
            </a:r>
            <a:r>
              <a:rPr lang="en-US" altLang="zh-CN" dirty="0" err="1"/>
              <a:t>级别</a:t>
            </a:r>
            <a:r>
              <a:rPr lang="en-US" altLang="zh-CN" dirty="0"/>
              <a:t>。 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shadowOffsetX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/>
              <a:t>—— </a:t>
            </a:r>
            <a:r>
              <a:rPr lang="en-US" altLang="zh-CN" dirty="0" err="1" smtClean="0"/>
              <a:t>设置</a:t>
            </a:r>
            <a:r>
              <a:rPr lang="zh-CN" altLang="en-US" dirty="0"/>
              <a:t>形状与阴影的</a:t>
            </a:r>
            <a:r>
              <a:rPr lang="zh-CN" altLang="en-US" dirty="0" smtClean="0">
                <a:solidFill>
                  <a:srgbClr val="FF0000"/>
                </a:solidFill>
              </a:rPr>
              <a:t>水平距离</a:t>
            </a:r>
            <a:r>
              <a:rPr lang="zh-CN" altLang="en-US" dirty="0" smtClean="0"/>
              <a:t>，默认值</a:t>
            </a:r>
            <a:r>
              <a:rPr lang="en-US" altLang="zh-CN" dirty="0" smtClean="0"/>
              <a:t>0。 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shadowOffsetY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/>
              <a:t>—— </a:t>
            </a:r>
            <a:r>
              <a:rPr lang="en-US" altLang="zh-CN" dirty="0" err="1" smtClean="0"/>
              <a:t>设置</a:t>
            </a:r>
            <a:r>
              <a:rPr lang="zh-CN" altLang="en-US" dirty="0"/>
              <a:t>形状与阴影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垂直</a:t>
            </a:r>
            <a:r>
              <a:rPr lang="zh-CN" altLang="en-US" dirty="0" smtClean="0">
                <a:solidFill>
                  <a:srgbClr val="FF0000"/>
                </a:solidFill>
              </a:rPr>
              <a:t>距离</a:t>
            </a:r>
            <a:r>
              <a:rPr lang="zh-CN" altLang="en-US" dirty="0" smtClean="0"/>
              <a:t>，默认值</a:t>
            </a:r>
            <a:r>
              <a:rPr lang="en-US" altLang="zh-CN" dirty="0" smtClean="0"/>
              <a:t>0。</a:t>
            </a:r>
            <a:endParaRPr lang="en-US" altLang="zh-CN" dirty="0"/>
          </a:p>
          <a:p>
            <a:r>
              <a:rPr lang="en-US" altLang="zh-CN" dirty="0" err="1"/>
              <a:t>偏移量可正可负</a:t>
            </a:r>
            <a:r>
              <a:rPr lang="en-US" altLang="zh-CN" dirty="0"/>
              <a:t>。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阴影属性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43127" y="536765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线条的样式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487551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lineWidth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属性</a:t>
            </a:r>
            <a:r>
              <a:rPr lang="en-US" altLang="zh-CN" dirty="0"/>
              <a:t> —— </a:t>
            </a:r>
            <a:r>
              <a:rPr lang="en-US" altLang="zh-CN" dirty="0" err="1"/>
              <a:t>设置当前线条的宽度，以像素计</a:t>
            </a:r>
            <a:r>
              <a:rPr lang="en-US" altLang="zh-CN" dirty="0"/>
              <a:t> 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lineCap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属性</a:t>
            </a:r>
            <a:r>
              <a:rPr lang="en-US" altLang="zh-CN" dirty="0"/>
              <a:t> —— </a:t>
            </a:r>
            <a:r>
              <a:rPr lang="en-US" altLang="zh-CN" dirty="0" err="1"/>
              <a:t>设置线条末端线帽的样式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线条样式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4985"/>
              </p:ext>
            </p:extLst>
          </p:nvPr>
        </p:nvGraphicFramePr>
        <p:xfrm>
          <a:off x="1756763" y="3914332"/>
          <a:ext cx="8091488" cy="24262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54301">
                  <a:extLst>
                    <a:ext uri="{9D8B030D-6E8A-4147-A177-3AD203B41FA5}">
                      <a16:colId xmlns:a16="http://schemas.microsoft.com/office/drawing/2014/main" xmlns="" val="3566215595"/>
                    </a:ext>
                  </a:extLst>
                </a:gridCol>
                <a:gridCol w="6237187">
                  <a:extLst>
                    <a:ext uri="{9D8B030D-6E8A-4147-A177-3AD203B41FA5}">
                      <a16:colId xmlns:a16="http://schemas.microsoft.com/office/drawing/2014/main" xmlns="" val="2444300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6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6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5419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26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默认。向线条的每个末端添加平直的边缘。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438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向线条的每个末端添加圆形线帽。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8080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向线条的每个末端添加正方形线帽。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87524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56763" y="2930345"/>
            <a:ext cx="809148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context.lineCap</a:t>
            </a:r>
            <a:r>
              <a:rPr lang="en-US" altLang="zh-CN" sz="2800" dirty="0">
                <a:solidFill>
                  <a:srgbClr val="000000"/>
                </a:solidFill>
              </a:rPr>
              <a:t>="</a:t>
            </a:r>
            <a:r>
              <a:rPr lang="en-US" altLang="zh-CN" sz="2800" dirty="0" smtClean="0">
                <a:solidFill>
                  <a:srgbClr val="000000"/>
                </a:solidFill>
              </a:rPr>
              <a:t>butt |round |</a:t>
            </a:r>
            <a:r>
              <a:rPr lang="en-US" altLang="zh-CN" sz="2800" dirty="0">
                <a:solidFill>
                  <a:srgbClr val="000000"/>
                </a:solidFill>
              </a:rPr>
              <a:t>square";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lineCap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81149" y="1412076"/>
            <a:ext cx="9917521" cy="38784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6825" y="5846836"/>
            <a:ext cx="25931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1149" y="5830252"/>
            <a:ext cx="6096000" cy="492443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</a:rPr>
              <a:t> "</a:t>
            </a:r>
            <a:r>
              <a:rPr lang="en-US" altLang="zh-CN" sz="2600" dirty="0">
                <a:solidFill>
                  <a:srgbClr val="000000"/>
                </a:solidFill>
              </a:rPr>
              <a:t>round" </a:t>
            </a:r>
            <a:r>
              <a:rPr lang="zh-CN" altLang="en-US" sz="2600" dirty="0">
                <a:solidFill>
                  <a:srgbClr val="000000"/>
                </a:solidFill>
              </a:rPr>
              <a:t>和 </a:t>
            </a:r>
            <a:r>
              <a:rPr lang="en-US" altLang="zh-CN" sz="2600" dirty="0">
                <a:solidFill>
                  <a:srgbClr val="000000"/>
                </a:solidFill>
              </a:rPr>
              <a:t>"square" </a:t>
            </a:r>
            <a:r>
              <a:rPr lang="zh-CN" altLang="en-US" sz="2600" dirty="0">
                <a:solidFill>
                  <a:srgbClr val="000000"/>
                </a:solidFill>
              </a:rPr>
              <a:t>会使线条略微变</a:t>
            </a:r>
            <a:r>
              <a:rPr lang="zh-CN" altLang="en-US" sz="2600" dirty="0" smtClean="0">
                <a:solidFill>
                  <a:srgbClr val="000000"/>
                </a:solidFill>
              </a:rPr>
              <a:t>长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lineJoin</a:t>
            </a:r>
            <a:r>
              <a:rPr lang="en-US" altLang="zh-CN" dirty="0" smtClean="0"/>
              <a:t> </a:t>
            </a:r>
            <a:r>
              <a:rPr lang="en-US" altLang="zh-CN" dirty="0" err="1"/>
              <a:t>属性</a:t>
            </a:r>
            <a:r>
              <a:rPr lang="en-US" altLang="zh-CN" dirty="0"/>
              <a:t> —— </a:t>
            </a:r>
            <a:r>
              <a:rPr lang="en-US" altLang="zh-CN" dirty="0" err="1"/>
              <a:t>设置当两条线交汇时所创建边角的类型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 err="1"/>
              <a:t>lineJoin</a:t>
            </a:r>
            <a:r>
              <a:rPr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55" y="2139950"/>
            <a:ext cx="1722120" cy="3749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0" y="620458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3075" y="2305884"/>
            <a:ext cx="7260839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</a:t>
            </a:r>
            <a:r>
              <a:rPr lang="en-US" altLang="zh-CN" sz="3000" dirty="0" err="1" smtClean="0">
                <a:solidFill>
                  <a:srgbClr val="000000"/>
                </a:solidFill>
              </a:rPr>
              <a:t>context.lineJoin</a:t>
            </a:r>
            <a:r>
              <a:rPr lang="en-US" altLang="zh-CN" sz="3000" dirty="0">
                <a:solidFill>
                  <a:srgbClr val="000000"/>
                </a:solidFill>
              </a:rPr>
              <a:t>="</a:t>
            </a:r>
            <a:r>
              <a:rPr lang="en-US" altLang="zh-CN" sz="3000" dirty="0" smtClean="0">
                <a:solidFill>
                  <a:srgbClr val="000000"/>
                </a:solidFill>
              </a:rPr>
              <a:t>bevel |round |</a:t>
            </a:r>
            <a:r>
              <a:rPr lang="en-US" altLang="zh-CN" sz="3000" dirty="0">
                <a:solidFill>
                  <a:srgbClr val="C00000"/>
                </a:solidFill>
              </a:rPr>
              <a:t>miter</a:t>
            </a:r>
            <a:r>
              <a:rPr lang="en-US" altLang="zh-CN" sz="3000" dirty="0" smtClean="0">
                <a:solidFill>
                  <a:srgbClr val="000000"/>
                </a:solidFill>
              </a:rPr>
              <a:t>";</a:t>
            </a:r>
            <a:endParaRPr lang="zh-CN" altLang="en-US" sz="3000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79853"/>
              </p:ext>
            </p:extLst>
          </p:nvPr>
        </p:nvGraphicFramePr>
        <p:xfrm>
          <a:off x="3013075" y="3753327"/>
          <a:ext cx="6534150" cy="19507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19785">
                  <a:extLst>
                    <a:ext uri="{9D8B030D-6E8A-4147-A177-3AD203B41FA5}">
                      <a16:colId xmlns:a16="http://schemas.microsoft.com/office/drawing/2014/main" xmlns="" val="3874989173"/>
                    </a:ext>
                  </a:extLst>
                </a:gridCol>
                <a:gridCol w="4414365">
                  <a:extLst>
                    <a:ext uri="{9D8B030D-6E8A-4147-A177-3AD203B41FA5}">
                      <a16:colId xmlns:a16="http://schemas.microsoft.com/office/drawing/2014/main" xmlns="" val="2439168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6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813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创建斜角。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84290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创建圆角。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953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默认。创建尖角。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3106277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941685" cy="464312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miterLimit </a:t>
            </a:r>
            <a:r>
              <a:rPr lang="zh-CN" altLang="en-US" dirty="0"/>
              <a:t>属性 —— 设置最大斜接</a:t>
            </a:r>
            <a:r>
              <a:rPr lang="zh-CN" altLang="en-US" dirty="0" smtClean="0"/>
              <a:t>长度，默认值为</a:t>
            </a:r>
            <a:r>
              <a:rPr lang="en-US" altLang="zh-CN" dirty="0" smtClean="0"/>
              <a:t>10</a:t>
            </a:r>
            <a:endParaRPr lang="zh-CN" altLang="en-US" dirty="0"/>
          </a:p>
          <a:p>
            <a:pPr lvl="1"/>
            <a:r>
              <a:rPr lang="zh-CN" altLang="en-US" dirty="0"/>
              <a:t>斜接长度指的是在两条线交汇处内角和外角之间的距离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当 lineJoin 属性为 "miter" 时，miterLimit 才有效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边角的角度越小，斜接长度就会越大。</a:t>
            </a:r>
          </a:p>
          <a:p>
            <a:pPr lvl="1"/>
            <a:r>
              <a:rPr lang="zh-CN" altLang="en-US" dirty="0"/>
              <a:t>如果斜接长度超过 miterLimit 的值，边角会以 lineJoin 的"bevel" </a:t>
            </a:r>
            <a:r>
              <a:rPr lang="zh-CN" altLang="en-US" dirty="0" smtClean="0"/>
              <a:t>类型</a:t>
            </a:r>
            <a:r>
              <a:rPr lang="zh-CN" altLang="en-US" dirty="0"/>
              <a:t>来显示。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miterLimit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56" y="4809001"/>
            <a:ext cx="3890645" cy="14903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0" y="6187440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03" y="4709191"/>
            <a:ext cx="4102110" cy="1586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五角星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29" y="1562203"/>
            <a:ext cx="4533333" cy="42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400175"/>
            <a:ext cx="4543203" cy="4609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五角星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80145" y="3360930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1340043"/>
            <a:ext cx="6571429" cy="50857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38973" y="4149330"/>
            <a:ext cx="5963733" cy="2480294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+mj-lt"/>
              </a:rPr>
              <a:t> 外顶点</a:t>
            </a:r>
            <a:r>
              <a:rPr lang="zh-CN" altLang="en-US" sz="2400" dirty="0">
                <a:solidFill>
                  <a:srgbClr val="000000"/>
                </a:solidFill>
                <a:latin typeface="+mj-lt"/>
              </a:rPr>
              <a:t>坐标 </a:t>
            </a:r>
            <a:endParaRPr lang="en-US" altLang="zh-CN" sz="24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 x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</a:rPr>
              <a:t>Math.cos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((18+72*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)/180*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Math.PI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)*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 y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: 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</a:rPr>
              <a:t>Math.sin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((18+72*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)/180*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Math.PI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)*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+mj-lt"/>
              </a:rPr>
              <a:t> 内</a:t>
            </a:r>
            <a:r>
              <a:rPr lang="zh-CN" altLang="en-US" sz="2400" dirty="0">
                <a:solidFill>
                  <a:srgbClr val="000000"/>
                </a:solidFill>
                <a:latin typeface="+mj-lt"/>
              </a:rPr>
              <a:t>顶点坐标 </a:t>
            </a:r>
            <a:endParaRPr lang="en-US" altLang="zh-CN" sz="24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 x: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</a:rPr>
              <a:t>Math.cos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((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54+72*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)/180*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Math.PI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)*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 y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: 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</a:rPr>
              <a:t>Math.sin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((54+72*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)/180*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Math.PI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)*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r</a:t>
            </a:r>
            <a:endParaRPr lang="en-US" altLang="zh-CN" sz="24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0144" y="1484109"/>
            <a:ext cx="2502231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360°~ 2π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  18°~ 1/10π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2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4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4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5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5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5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6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3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1068</TotalTime>
  <Words>1137</Words>
  <Application>Microsoft Office PowerPoint</Application>
  <PresentationFormat>自定义</PresentationFormat>
  <Paragraphs>286</Paragraphs>
  <Slides>30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22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9_A000120141114A19PWBG</vt:lpstr>
      <vt:lpstr>24_A000120141114A19PWBG</vt:lpstr>
      <vt:lpstr>25_A000120141114A19PWBG</vt:lpstr>
      <vt:lpstr>26_A000120141114A19PWBG</vt:lpstr>
      <vt:lpstr>27_A000120141114A19PWBG</vt:lpstr>
      <vt:lpstr>28_A000120141114A19PWBG</vt:lpstr>
      <vt:lpstr>35_A000120141114A19PWBG</vt:lpstr>
      <vt:lpstr>36_A000120141114A19PWBG</vt:lpstr>
      <vt:lpstr>42_A000120141114A19PWBG</vt:lpstr>
      <vt:lpstr>44_A000120141114A19PWBG</vt:lpstr>
      <vt:lpstr>45_A000120141114A19PWBG</vt:lpstr>
      <vt:lpstr>46_A000120141114A19PWBG</vt:lpstr>
      <vt:lpstr>47_A000120141114A19PWBG</vt:lpstr>
      <vt:lpstr>48_A000120141114A19PWBG</vt:lpstr>
      <vt:lpstr>49_A000120141114A19PWBG</vt:lpstr>
      <vt:lpstr>50_A000120141114A19PWBG</vt:lpstr>
      <vt:lpstr>51_A000120141114A19PWBG</vt:lpstr>
      <vt:lpstr>52_A000120141114A19PWBG</vt:lpstr>
      <vt:lpstr>53_A000120141114A19PWBG</vt:lpstr>
      <vt:lpstr>54_A000120141114A19PWBG</vt:lpstr>
      <vt:lpstr>63_A000120141114A19PWBG</vt:lpstr>
      <vt:lpstr>33_A000120141114A19PWBG</vt:lpstr>
      <vt:lpstr>HTML5与CSS3前端开发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绘制一片星空</vt:lpstr>
      <vt:lpstr>绘制一片星空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3216</cp:revision>
  <cp:lastPrinted>2411-12-30T00:00:00Z</cp:lastPrinted>
  <dcterms:created xsi:type="dcterms:W3CDTF">2003-05-12T10:17:00Z</dcterms:created>
  <dcterms:modified xsi:type="dcterms:W3CDTF">2019-04-12T01:14:41Z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