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897" r:id="rId2"/>
    <p:sldId id="956" r:id="rId3"/>
    <p:sldId id="900" r:id="rId4"/>
    <p:sldId id="955" r:id="rId5"/>
    <p:sldId id="958" r:id="rId6"/>
    <p:sldId id="959" r:id="rId7"/>
    <p:sldId id="960" r:id="rId8"/>
    <p:sldId id="957" r:id="rId9"/>
    <p:sldId id="976" r:id="rId10"/>
    <p:sldId id="977" r:id="rId11"/>
    <p:sldId id="978" r:id="rId12"/>
    <p:sldId id="961" r:id="rId13"/>
    <p:sldId id="962" r:id="rId14"/>
    <p:sldId id="963" r:id="rId15"/>
    <p:sldId id="964" r:id="rId16"/>
    <p:sldId id="966" r:id="rId17"/>
    <p:sldId id="967" r:id="rId18"/>
    <p:sldId id="979" r:id="rId19"/>
    <p:sldId id="980" r:id="rId20"/>
    <p:sldId id="968" r:id="rId21"/>
    <p:sldId id="965" r:id="rId22"/>
    <p:sldId id="969" r:id="rId23"/>
    <p:sldId id="970" r:id="rId24"/>
    <p:sldId id="971" r:id="rId25"/>
    <p:sldId id="972" r:id="rId26"/>
    <p:sldId id="973" r:id="rId27"/>
    <p:sldId id="974" r:id="rId28"/>
    <p:sldId id="975" r:id="rId29"/>
    <p:sldId id="902" r:id="rId30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73" autoAdjust="0"/>
  </p:normalViewPr>
  <p:slideViewPr>
    <p:cSldViewPr snapToObjects="1">
      <p:cViewPr varScale="1">
        <p:scale>
          <a:sx n="61" d="100"/>
          <a:sy n="61" d="100"/>
        </p:scale>
        <p:origin x="-1038" y="-90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9972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17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761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525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504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856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780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486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78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85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6936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596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8932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823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3425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8180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889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998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295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43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50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726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779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72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font.com/single-malta.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www.fontsquirrel.com/tools/webfont-generator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7260" y="2163765"/>
            <a:ext cx="6843135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</a:t>
            </a:r>
            <a:r>
              <a:rPr lang="en-US" altLang="zh-CN" sz="4000" dirty="0">
                <a:solidFill>
                  <a:srgbClr val="000000"/>
                </a:solidFill>
              </a:rPr>
              <a:t>14</a:t>
            </a:r>
            <a:r>
              <a:rPr lang="zh-CN" altLang="en-US" sz="4000" dirty="0">
                <a:solidFill>
                  <a:srgbClr val="000000"/>
                </a:solidFill>
              </a:rPr>
              <a:t>章 文本、字体与颜色</a:t>
            </a:r>
            <a:endParaRPr lang="zh-CN" alt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通过左上和右下各添加一个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像素错位的补色阴影，营造出淡淡的立体效果。包括立体和凹体。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定义立体文字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68858" y="5628015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32" y="2616283"/>
            <a:ext cx="5906465" cy="1034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789" y="2595449"/>
            <a:ext cx="4754178" cy="39383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33" y="4149239"/>
            <a:ext cx="5906464" cy="9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zh-CN" altLang="en-US" dirty="0" smtClean="0"/>
              <a:t>： 通过分别为文本的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条边添加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像素的实体阴影，为文本描边。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定义描边文字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68858" y="5628015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2" y="3212901"/>
            <a:ext cx="8308889" cy="13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86256" cy="4643120"/>
          </a:xfrm>
        </p:spPr>
        <p:txBody>
          <a:bodyPr/>
          <a:lstStyle/>
          <a:p>
            <a:r>
              <a:rPr lang="zh-CN" altLang="en-US" dirty="0"/>
              <a:t>让文本自动</a:t>
            </a:r>
            <a:r>
              <a:rPr lang="zh-CN" altLang="en-US" dirty="0" smtClean="0"/>
              <a:t>换行 </a:t>
            </a:r>
            <a:r>
              <a:rPr lang="en-US" altLang="zh-CN" dirty="0" smtClean="0"/>
              <a:t>—— word-wrap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设置当前行超过指定容器的边界时是否断开转行，默认值为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文本自动换行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32557" y="2796395"/>
            <a:ext cx="5433026" cy="920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word-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wrap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: normal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break-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word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;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7" y="3938013"/>
            <a:ext cx="8830844" cy="16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zh-CN" altLang="en-US" dirty="0"/>
              <a:t>让文本自动</a:t>
            </a:r>
            <a:r>
              <a:rPr lang="zh-CN" altLang="en-US" dirty="0" smtClean="0"/>
              <a:t>换行 </a:t>
            </a:r>
            <a:r>
              <a:rPr lang="en-US" altLang="zh-CN" dirty="0" smtClean="0"/>
              <a:t>—— word-break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可以让浏览器实现半角空格或连字符后面的换行，而且可以实现任意位置的换行</a:t>
            </a:r>
            <a:r>
              <a:rPr lang="zh-CN" altLang="en-US" dirty="0" smtClean="0"/>
              <a:t>。</a:t>
            </a:r>
            <a:r>
              <a:rPr lang="zh-CN" altLang="en-US" dirty="0"/>
              <a:t>默认值为</a:t>
            </a:r>
            <a:r>
              <a:rPr lang="en-US" altLang="zh-CN" dirty="0"/>
              <a:t>normal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文本自动换行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3184" y="3356967"/>
            <a:ext cx="7300203" cy="9207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word-break: normal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break-all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|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keep-all;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9" t="61042" r="46237" b="24583"/>
          <a:stretch/>
        </p:blipFill>
        <p:spPr bwMode="auto">
          <a:xfrm>
            <a:off x="1629954" y="4508663"/>
            <a:ext cx="7303434" cy="193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90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在单词内换行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4400" y="1293222"/>
            <a:ext cx="5564777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2369B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.test1</a:t>
            </a:r>
            <a:r>
              <a:rPr lang="en-US" altLang="zh-CN" sz="24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0804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3C7A0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width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em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dirty="0">
                <a:solidFill>
                  <a:srgbClr val="3C7A0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border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44F00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B1CEB"/>
                </a:solidFill>
                <a:latin typeface="Consolas" panose="020B0609020204030204" pitchFamily="49" charset="0"/>
              </a:rPr>
              <a:t>#000000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2369B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.test2</a:t>
            </a:r>
            <a:r>
              <a:rPr lang="en-US" altLang="zh-CN" sz="24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0804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width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em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border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44F00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B1CEB"/>
                </a:solidFill>
                <a:latin typeface="Consolas" panose="020B0609020204030204" pitchFamily="49" charset="0"/>
              </a:rPr>
              <a:t>#000000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word-wrap</a:t>
            </a:r>
            <a:r>
              <a:rPr lang="en-US" altLang="zh-CN" sz="2400" dirty="0" err="1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err="1" smtClean="0">
                <a:solidFill>
                  <a:srgbClr val="C44F00"/>
                </a:solidFill>
                <a:latin typeface="Consolas" panose="020B0609020204030204" pitchFamily="49" charset="0"/>
              </a:rPr>
              <a:t>break-word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2369B6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smtClean="0">
                <a:solidFill>
                  <a:srgbClr val="CB2D01"/>
                </a:solidFill>
                <a:latin typeface="Consolas" panose="020B0609020204030204" pitchFamily="49" charset="0"/>
              </a:rPr>
              <a:t>.test3</a:t>
            </a:r>
            <a:r>
              <a:rPr lang="en-US" altLang="zh-CN" sz="2400" dirty="0" smtClean="0">
                <a:solidFill>
                  <a:srgbClr val="80804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0804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width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em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border</a:t>
            </a:r>
            <a:r>
              <a:rPr lang="en-US" altLang="zh-CN" sz="2400" dirty="0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smtClean="0">
                <a:solidFill>
                  <a:srgbClr val="9B1CEB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 smtClean="0">
                <a:solidFill>
                  <a:srgbClr val="577909"/>
                </a:solidFill>
                <a:latin typeface="Consolas" panose="020B0609020204030204" pitchFamily="49" charset="0"/>
              </a:rPr>
              <a:t>px</a:t>
            </a:r>
            <a:r>
              <a:rPr lang="en-US" altLang="zh-CN" sz="2400" b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44F00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B1CEB"/>
                </a:solidFill>
                <a:latin typeface="Consolas" panose="020B0609020204030204" pitchFamily="49" charset="0"/>
              </a:rPr>
              <a:t>#000000</a:t>
            </a:r>
            <a:r>
              <a:rPr lang="en-US" altLang="zh-CN" sz="2400" b="1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3C7A0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3C7A03"/>
                </a:solidFill>
                <a:latin typeface="Consolas" panose="020B0609020204030204" pitchFamily="49" charset="0"/>
              </a:rPr>
              <a:t>word-break</a:t>
            </a:r>
            <a:r>
              <a:rPr lang="en-US" altLang="zh-CN" sz="2400" dirty="0" err="1" smtClean="0">
                <a:solidFill>
                  <a:srgbClr val="38444B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 err="1" smtClean="0">
                <a:solidFill>
                  <a:srgbClr val="C44F00"/>
                </a:solidFill>
                <a:latin typeface="Consolas" panose="020B0609020204030204" pitchFamily="49" charset="0"/>
              </a:rPr>
              <a:t>break-all</a:t>
            </a:r>
            <a:r>
              <a:rPr lang="en-US" altLang="zh-CN" sz="2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80804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6401" y="5316582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63" y="1123944"/>
            <a:ext cx="4385478" cy="34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字体</a:t>
              </a:r>
              <a:r>
                <a:rPr lang="zh-CN" altLang="en-US" sz="4800" dirty="0" smtClean="0">
                  <a:solidFill>
                    <a:schemeClr val="tx1"/>
                  </a:solidFill>
                </a:rPr>
                <a:t>样式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8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CSS3 </a:t>
            </a:r>
            <a:r>
              <a:rPr lang="zh-CN" altLang="en-US" dirty="0"/>
              <a:t>之前，页面文字所使用的字体</a:t>
            </a:r>
            <a:r>
              <a:rPr lang="zh-CN" altLang="en-US" dirty="0">
                <a:solidFill>
                  <a:srgbClr val="FF0000"/>
                </a:solidFill>
              </a:rPr>
              <a:t>必须已经在客户端中被安装</a:t>
            </a:r>
            <a:r>
              <a:rPr lang="zh-CN" altLang="en-US" dirty="0"/>
              <a:t>才能正常显示。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CSS3</a:t>
            </a:r>
            <a:r>
              <a:rPr lang="zh-CN" altLang="en-US" dirty="0"/>
              <a:t>中，新增了</a:t>
            </a:r>
            <a:r>
              <a:rPr lang="en-US" altLang="zh-CN" dirty="0"/>
              <a:t>Web Fonts</a:t>
            </a:r>
            <a:r>
              <a:rPr lang="zh-CN" altLang="en-US" dirty="0"/>
              <a:t>功能，网页中</a:t>
            </a:r>
            <a:r>
              <a:rPr lang="zh-CN" altLang="en-US" dirty="0">
                <a:solidFill>
                  <a:srgbClr val="FF0000"/>
                </a:solidFill>
              </a:rPr>
              <a:t>可以使用安装在服务器端的字体</a:t>
            </a:r>
            <a:r>
              <a:rPr lang="zh-CN" altLang="en-US" dirty="0"/>
              <a:t>，它会在需要时被自动下载到用户的计算机上。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使用服务器端字体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0" y="4410478"/>
            <a:ext cx="8715993" cy="12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en-US" altLang="zh-CN" dirty="0"/>
              <a:t>@font - face</a:t>
            </a:r>
            <a:r>
              <a:rPr lang="zh-CN" altLang="en-US" dirty="0"/>
              <a:t>规则：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服务器</a:t>
            </a:r>
            <a:r>
              <a:rPr lang="zh-CN" altLang="en-US" dirty="0"/>
              <a:t>端字体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63773"/>
              </p:ext>
            </p:extLst>
          </p:nvPr>
        </p:nvGraphicFramePr>
        <p:xfrm>
          <a:off x="1668809" y="2001968"/>
          <a:ext cx="884678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49">
                  <a:extLst>
                    <a:ext uri="{9D8B030D-6E8A-4147-A177-3AD203B41FA5}">
                      <a16:colId xmlns:a16="http://schemas.microsoft.com/office/drawing/2014/main" xmlns="" val="446264542"/>
                    </a:ext>
                  </a:extLst>
                </a:gridCol>
                <a:gridCol w="6186140">
                  <a:extLst>
                    <a:ext uri="{9D8B030D-6E8A-4147-A177-3AD203B41FA5}">
                      <a16:colId xmlns:a16="http://schemas.microsoft.com/office/drawing/2014/main" xmlns="" val="314583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27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必需。声明服务器端的字体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54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必需。服务器端字体文件所在路径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602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format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字体文件的格式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17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font-stretch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可选。定义如何拉伸字体。默认是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"normal"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8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可选。定义字体的样式。默认是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"normal"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525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可选。定义字体的粗细。默认是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"normal"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645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font-face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01040"/>
              </p:ext>
            </p:extLst>
          </p:nvPr>
        </p:nvGraphicFramePr>
        <p:xfrm>
          <a:off x="837591" y="1556142"/>
          <a:ext cx="10732917" cy="447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925">
                  <a:extLst>
                    <a:ext uri="{9D8B030D-6E8A-4147-A177-3AD203B41FA5}">
                      <a16:colId xmlns:a16="http://schemas.microsoft.com/office/drawing/2014/main" xmlns="" val="446264542"/>
                    </a:ext>
                  </a:extLst>
                </a:gridCol>
                <a:gridCol w="7327992">
                  <a:extLst>
                    <a:ext uri="{9D8B030D-6E8A-4147-A177-3AD203B41FA5}">
                      <a16:colId xmlns:a16="http://schemas.microsoft.com/office/drawing/2014/main" xmlns="" val="314583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3765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765" rtl="0" eaLnBrk="1" latinLnBrk="0" hangingPunct="1"/>
                      <a:r>
                        <a:rPr lang="zh-CN" altLang="en-US" sz="24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627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IE6,7,8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仅支持 </a:t>
                      </a: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Embedded OpenType(.eot) </a:t>
                      </a: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854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 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 </a:t>
                      </a: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TrueType、OpenType(.ttf, .otf) </a:t>
                      </a: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602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 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 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TrueType、OpenType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WOFF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917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Chrome,Safari,Opera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 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TrueType、OpenType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otf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SVG Font(.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svg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78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1525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IE6,7,8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ts val="388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仅支持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Embedded OpenType(.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eot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9645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207881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获取</a:t>
            </a:r>
            <a:r>
              <a:rPr lang="zh-CN" altLang="en-US" dirty="0"/>
              <a:t>特殊字体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www.dafont.com/single-malta.font</a:t>
            </a:r>
            <a:endParaRPr lang="en-US" altLang="zh-CN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4"/>
              </a:buBlip>
            </a:pPr>
            <a:r>
              <a:rPr lang="en-US" altLang="zh-CN" sz="2800" dirty="0"/>
              <a:t>2. </a:t>
            </a:r>
            <a:r>
              <a:rPr lang="zh-CN" altLang="en-US" sz="2800" dirty="0"/>
              <a:t>获取</a:t>
            </a:r>
            <a:r>
              <a:rPr lang="en-US" altLang="zh-CN" sz="2800" dirty="0"/>
              <a:t>@font-face</a:t>
            </a:r>
            <a:r>
              <a:rPr lang="zh-CN" altLang="en-US" sz="2800" dirty="0"/>
              <a:t>所需字体格式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buSzPct val="110000"/>
            </a:pP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www.fontsquirrel.com/tools/webfont-generator</a:t>
            </a:r>
            <a:endParaRPr lang="en-US" altLang="zh-CN" dirty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4"/>
              </a:buBlip>
            </a:pPr>
            <a:r>
              <a:rPr lang="en-US" altLang="zh-CN" sz="2800" dirty="0"/>
              <a:t>3. </a:t>
            </a:r>
            <a:r>
              <a:rPr lang="zh-CN" altLang="en-US" sz="2800" dirty="0"/>
              <a:t>应用</a:t>
            </a:r>
            <a:r>
              <a:rPr lang="en-US" altLang="zh-CN" sz="2800" dirty="0"/>
              <a:t>@font-face</a:t>
            </a:r>
            <a:r>
              <a:rPr lang="zh-CN" altLang="en-US" sz="2800" dirty="0" smtClean="0"/>
              <a:t>到项目</a:t>
            </a:r>
            <a:r>
              <a:rPr lang="zh-CN" altLang="en-US" sz="2800" dirty="0"/>
              <a:t>中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88644" y="236855"/>
            <a:ext cx="10405599" cy="619125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网页中插入特殊字体的过程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317" y="3857054"/>
            <a:ext cx="4127436" cy="29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7864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文本样式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字体样式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颜色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样式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4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zh-CN" altLang="en-US" dirty="0" smtClean="0"/>
              <a:t>服务器</a:t>
            </a:r>
            <a:r>
              <a:rPr lang="zh-CN" altLang="en-US" dirty="0"/>
              <a:t>端字体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5072" y="1268010"/>
            <a:ext cx="8400268" cy="48233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&lt;style type="text/</a:t>
            </a:r>
            <a:r>
              <a:rPr lang="en-US" altLang="zh-CN" sz="2600" dirty="0" err="1">
                <a:solidFill>
                  <a:srgbClr val="000000"/>
                </a:solidFill>
              </a:rPr>
              <a:t>css</a:t>
            </a:r>
            <a:r>
              <a:rPr lang="en-US" altLang="zh-CN" sz="2600" dirty="0">
                <a:solidFill>
                  <a:srgbClr val="000000"/>
                </a:solidFill>
              </a:rPr>
              <a:t>"&gt;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</a:t>
            </a:r>
            <a:r>
              <a:rPr lang="en-US" altLang="zh-CN" sz="2600" dirty="0" smtClean="0">
                <a:solidFill>
                  <a:srgbClr val="0033CC"/>
                </a:solidFill>
              </a:rPr>
              <a:t>@</a:t>
            </a:r>
            <a:r>
              <a:rPr lang="en-US" altLang="zh-CN" sz="2600" dirty="0">
                <a:solidFill>
                  <a:srgbClr val="0033CC"/>
                </a:solidFill>
              </a:rPr>
              <a:t>font-face{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 smtClean="0">
                <a:solidFill>
                  <a:srgbClr val="C00000"/>
                </a:solidFill>
              </a:rPr>
              <a:t>font-family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  <a:r>
              <a:rPr lang="en-US" altLang="zh-CN" sz="2600" dirty="0" err="1">
                <a:solidFill>
                  <a:srgbClr val="00B050"/>
                </a:solidFill>
              </a:rPr>
              <a:t>WebFont</a:t>
            </a:r>
            <a:r>
              <a:rPr lang="en-US" altLang="zh-CN" sz="2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  <a:r>
              <a:rPr lang="en-US" altLang="zh-CN" sz="2600" dirty="0" err="1">
                <a:solidFill>
                  <a:srgbClr val="000000"/>
                </a:solidFill>
              </a:rPr>
              <a:t>url</a:t>
            </a:r>
            <a:r>
              <a:rPr lang="en-US" altLang="zh-CN" sz="2600" dirty="0">
                <a:solidFill>
                  <a:srgbClr val="000000"/>
                </a:solidFill>
              </a:rPr>
              <a:t>('</a:t>
            </a:r>
            <a:r>
              <a:rPr lang="en-US" altLang="zh-CN" sz="2600" dirty="0" err="1">
                <a:solidFill>
                  <a:srgbClr val="000000"/>
                </a:solidFill>
              </a:rPr>
              <a:t>webfontkit</a:t>
            </a:r>
            <a:r>
              <a:rPr lang="en-US" altLang="zh-CN" sz="2600" dirty="0">
                <a:solidFill>
                  <a:srgbClr val="000000"/>
                </a:solidFill>
              </a:rPr>
              <a:t>/singlemalta-webfont.ttf');    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</a:t>
            </a:r>
            <a:r>
              <a:rPr lang="en-US" altLang="zh-CN" sz="2600" dirty="0" smtClean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      h1{ 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        font-family</a:t>
            </a:r>
            <a:r>
              <a:rPr lang="en-US" altLang="zh-CN" sz="2600" dirty="0">
                <a:solidFill>
                  <a:srgbClr val="000000"/>
                </a:solidFill>
              </a:rPr>
              <a:t>: </a:t>
            </a:r>
            <a:r>
              <a:rPr lang="en-US" altLang="zh-CN" sz="2600" dirty="0" err="1">
                <a:solidFill>
                  <a:srgbClr val="00B050"/>
                </a:solidFill>
              </a:rPr>
              <a:t>WebFont</a:t>
            </a:r>
            <a:r>
              <a:rPr lang="en-US" altLang="zh-CN" sz="2600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 }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style&gt;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84957" y="6208552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颜色</a:t>
              </a:r>
              <a:r>
                <a:rPr lang="zh-CN" altLang="en-US" sz="4800" dirty="0" smtClean="0">
                  <a:solidFill>
                    <a:schemeClr val="tx1"/>
                  </a:solidFill>
                </a:rPr>
                <a:t>样式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2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5207881"/>
          </a:xfrm>
        </p:spPr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增加了</a:t>
            </a:r>
            <a:r>
              <a:rPr lang="en-US" altLang="zh-CN" dirty="0"/>
              <a:t>3</a:t>
            </a:r>
            <a:r>
              <a:rPr lang="zh-CN" altLang="en-US" dirty="0"/>
              <a:t>种颜色值定义模式：</a:t>
            </a:r>
            <a:r>
              <a:rPr lang="en-US" altLang="zh-CN" dirty="0"/>
              <a:t>RGBA</a:t>
            </a:r>
            <a:r>
              <a:rPr lang="zh-CN" altLang="en-US" dirty="0"/>
              <a:t>颜色值、</a:t>
            </a:r>
            <a:r>
              <a:rPr lang="en-US" altLang="zh-CN" dirty="0"/>
              <a:t>HSL</a:t>
            </a:r>
            <a:r>
              <a:rPr lang="zh-CN" altLang="en-US" dirty="0"/>
              <a:t>颜色值和</a:t>
            </a:r>
            <a:r>
              <a:rPr lang="en-US" altLang="zh-CN" dirty="0"/>
              <a:t>HSLA</a:t>
            </a:r>
            <a:r>
              <a:rPr lang="zh-CN" altLang="en-US" dirty="0"/>
              <a:t>颜色值。</a:t>
            </a:r>
          </a:p>
          <a:p>
            <a:r>
              <a:rPr lang="zh-CN" altLang="en-US" dirty="0"/>
              <a:t>兼容：</a:t>
            </a:r>
            <a:r>
              <a:rPr lang="en-US" altLang="zh-CN" dirty="0"/>
              <a:t>IE9+</a:t>
            </a:r>
            <a:r>
              <a:rPr lang="zh-CN" altLang="en-US" dirty="0"/>
              <a:t>、</a:t>
            </a:r>
            <a:r>
              <a:rPr lang="en-US" altLang="zh-CN" dirty="0"/>
              <a:t>Firefox 3+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 </a:t>
            </a:r>
            <a:r>
              <a:rPr lang="zh-CN" altLang="en-US" dirty="0"/>
              <a:t>以及 </a:t>
            </a:r>
            <a:r>
              <a:rPr lang="en-US" altLang="zh-CN" dirty="0"/>
              <a:t>Opera 10+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RGBA </a:t>
            </a:r>
            <a:r>
              <a:rPr lang="zh-CN" altLang="en-US" dirty="0" smtClean="0">
                <a:solidFill>
                  <a:srgbClr val="FF0000"/>
                </a:solidFill>
              </a:rPr>
              <a:t>颜色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RGBA </a:t>
            </a:r>
            <a:r>
              <a:rPr lang="zh-CN" altLang="en-US" dirty="0"/>
              <a:t>颜色值是 </a:t>
            </a:r>
            <a:r>
              <a:rPr lang="en-US" altLang="zh-CN" dirty="0"/>
              <a:t>RGB </a:t>
            </a:r>
            <a:r>
              <a:rPr lang="zh-CN" altLang="en-US" dirty="0"/>
              <a:t>颜色值的扩展，带有一个透明度通道。</a:t>
            </a:r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opacity </a:t>
            </a:r>
            <a:r>
              <a:rPr lang="zh-CN" altLang="en-US" dirty="0"/>
              <a:t>参数是介于 </a:t>
            </a:r>
            <a:r>
              <a:rPr lang="en-US" altLang="zh-CN" dirty="0"/>
              <a:t>0.0</a:t>
            </a:r>
            <a:r>
              <a:rPr lang="zh-CN" altLang="en-US" dirty="0"/>
              <a:t>（完全透明）与 </a:t>
            </a:r>
            <a:r>
              <a:rPr lang="en-US" altLang="zh-CN" dirty="0"/>
              <a:t>1.0</a:t>
            </a:r>
            <a:r>
              <a:rPr lang="zh-CN" altLang="en-US" dirty="0"/>
              <a:t>（完全不透明）的数字。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RGBA </a:t>
            </a:r>
            <a:r>
              <a:rPr lang="zh-CN" altLang="en-US" dirty="0"/>
              <a:t>颜色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85058" y="4807132"/>
            <a:ext cx="62407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rgba</a:t>
            </a:r>
            <a:r>
              <a:rPr lang="en-US" altLang="zh-CN" sz="2800" dirty="0" smtClean="0">
                <a:solidFill>
                  <a:srgbClr val="000000"/>
                </a:solidFill>
              </a:rPr>
              <a:t>(red, green, blue, &lt;opacity&gt;)   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5207881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HSL </a:t>
            </a:r>
            <a:r>
              <a:rPr lang="zh-CN" altLang="en-US" dirty="0" smtClean="0">
                <a:solidFill>
                  <a:srgbClr val="FF0000"/>
                </a:solidFill>
              </a:rPr>
              <a:t>颜色</a:t>
            </a:r>
            <a:endParaRPr lang="zh-CN" altLang="en-US" dirty="0"/>
          </a:p>
          <a:p>
            <a:pPr lvl="1"/>
            <a:r>
              <a:rPr lang="en-US" altLang="zh-CN" dirty="0"/>
              <a:t>HSL</a:t>
            </a:r>
            <a:r>
              <a:rPr lang="zh-CN" altLang="en-US" dirty="0"/>
              <a:t>色彩模式是工业界的一种颜色标准，通过对色相（</a:t>
            </a:r>
            <a:r>
              <a:rPr lang="en-US" altLang="zh-CN" dirty="0"/>
              <a:t>Hue</a:t>
            </a:r>
            <a:r>
              <a:rPr lang="zh-CN" altLang="en-US" dirty="0"/>
              <a:t>）、饱和度（ </a:t>
            </a:r>
            <a:r>
              <a:rPr lang="en-US" altLang="zh-CN" dirty="0"/>
              <a:t>Saturation </a:t>
            </a:r>
            <a:r>
              <a:rPr lang="zh-CN" altLang="en-US" dirty="0"/>
              <a:t>）和亮度（ </a:t>
            </a:r>
            <a:r>
              <a:rPr lang="en-US" altLang="zh-CN" dirty="0"/>
              <a:t>Lightness 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  <a:r>
              <a:rPr lang="zh-CN" altLang="en-US" dirty="0"/>
              <a:t>个颜色通道的变化以及它们相互之间的叠加来获得各种颜色。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HSL </a:t>
            </a:r>
            <a:r>
              <a:rPr lang="zh-CN" altLang="en-US" dirty="0"/>
              <a:t>颜色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97627" y="3952085"/>
            <a:ext cx="62407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</a:rPr>
              <a:t>hsl</a:t>
            </a:r>
            <a:r>
              <a:rPr lang="en-US" altLang="zh-CN" sz="2800" dirty="0" smtClean="0">
                <a:solidFill>
                  <a:srgbClr val="000000"/>
                </a:solidFill>
              </a:rPr>
              <a:t> (hue,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saturation, lightness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176789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色相（</a:t>
            </a:r>
            <a:r>
              <a:rPr lang="en-US" altLang="zh-CN" dirty="0">
                <a:solidFill>
                  <a:srgbClr val="FF0000"/>
                </a:solidFill>
              </a:rPr>
              <a:t>Hue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是色盘上的度数（从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360</a:t>
            </a:r>
            <a:r>
              <a:rPr lang="zh-CN" altLang="en-US" dirty="0"/>
              <a:t>） </a:t>
            </a:r>
            <a:r>
              <a:rPr lang="en-US" altLang="zh-CN" dirty="0"/>
              <a:t>- 0 (</a:t>
            </a:r>
            <a:r>
              <a:rPr lang="zh-CN" altLang="en-US" dirty="0"/>
              <a:t>或 </a:t>
            </a:r>
            <a:r>
              <a:rPr lang="en-US" altLang="zh-CN" dirty="0"/>
              <a:t>360) </a:t>
            </a:r>
            <a:r>
              <a:rPr lang="zh-CN" altLang="en-US" dirty="0"/>
              <a:t>是红色，</a:t>
            </a:r>
            <a:r>
              <a:rPr lang="en-US" altLang="zh-CN" dirty="0"/>
              <a:t>120 </a:t>
            </a:r>
            <a:r>
              <a:rPr lang="zh-CN" altLang="en-US" dirty="0"/>
              <a:t>是绿色，</a:t>
            </a:r>
            <a:r>
              <a:rPr lang="en-US" altLang="zh-CN" dirty="0"/>
              <a:t>240 </a:t>
            </a:r>
            <a:r>
              <a:rPr lang="zh-CN" altLang="en-US" dirty="0"/>
              <a:t>是蓝色。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设计颜色样式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12" y="3213778"/>
            <a:ext cx="4932939" cy="3165202"/>
          </a:xfrm>
          <a:prstGeom prst="rect">
            <a:avLst/>
          </a:prstGeom>
        </p:spPr>
      </p:pic>
      <p:pic>
        <p:nvPicPr>
          <p:cNvPr id="7" name="Picture 20" descr="设计师配色宝典！教你从零开始学配色（一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45" y="3140868"/>
            <a:ext cx="2906124" cy="217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1013703" y="5229825"/>
            <a:ext cx="4145867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原色</a:t>
            </a:r>
            <a:endParaRPr kumimoji="0"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所有颜色的源头被称为三原色，三原色指的是红色、黄色和蓝色。</a:t>
            </a:r>
            <a:endParaRPr kumimoji="0"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2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463161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饱和度（ </a:t>
            </a:r>
            <a:r>
              <a:rPr lang="en-US" altLang="zh-CN" dirty="0">
                <a:solidFill>
                  <a:srgbClr val="FF0000"/>
                </a:solidFill>
              </a:rPr>
              <a:t>Saturation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表示色彩被使用了多少，或者说颜色的深浅程度、鲜艳程度。取值为</a:t>
            </a:r>
            <a:r>
              <a:rPr lang="en-US" altLang="zh-CN" dirty="0"/>
              <a:t>0%-100%</a:t>
            </a:r>
            <a:r>
              <a:rPr lang="zh-CN" altLang="en-US" dirty="0"/>
              <a:t>，其中</a:t>
            </a:r>
            <a:r>
              <a:rPr lang="en-US" altLang="zh-CN" dirty="0"/>
              <a:t>0% </a:t>
            </a:r>
            <a:r>
              <a:rPr lang="zh-CN" altLang="en-US" dirty="0"/>
              <a:t>意味着灰度，即没有使用该颜色；</a:t>
            </a:r>
            <a:r>
              <a:rPr lang="en-US" altLang="zh-CN" dirty="0"/>
              <a:t>100% </a:t>
            </a:r>
            <a:r>
              <a:rPr lang="zh-CN" altLang="en-US" dirty="0"/>
              <a:t>饱和度最高，即颜色最艳。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亮度（ </a:t>
            </a:r>
            <a:r>
              <a:rPr lang="en-US" altLang="zh-CN" dirty="0">
                <a:solidFill>
                  <a:srgbClr val="FF0000"/>
                </a:solidFill>
              </a:rPr>
              <a:t>Lightness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取值为</a:t>
            </a:r>
            <a:r>
              <a:rPr lang="en-US" altLang="zh-CN" dirty="0"/>
              <a:t>0%-100%</a:t>
            </a:r>
            <a:r>
              <a:rPr lang="zh-CN" altLang="en-US" dirty="0"/>
              <a:t>， 其中</a:t>
            </a:r>
            <a:r>
              <a:rPr lang="en-US" altLang="zh-CN" dirty="0"/>
              <a:t>0% </a:t>
            </a:r>
            <a:r>
              <a:rPr lang="zh-CN" altLang="en-US" dirty="0"/>
              <a:t>是最暗，显示为黑色，</a:t>
            </a:r>
            <a:r>
              <a:rPr lang="en-US" altLang="zh-CN" dirty="0"/>
              <a:t>100% </a:t>
            </a:r>
            <a:r>
              <a:rPr lang="zh-CN" altLang="en-US" dirty="0"/>
              <a:t>最亮，显示为白色。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设计颜色样式</a:t>
            </a:r>
          </a:p>
        </p:txBody>
      </p:sp>
    </p:spTree>
    <p:extLst>
      <p:ext uri="{BB962C8B-B14F-4D97-AF65-F5344CB8AC3E}">
        <p14:creationId xmlns:p14="http://schemas.microsoft.com/office/powerpoint/2010/main" val="12982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设计颜色样式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5" y="1673151"/>
            <a:ext cx="3414888" cy="30817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954" y="1673151"/>
            <a:ext cx="3375226" cy="3081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151" y="1673151"/>
            <a:ext cx="3479372" cy="30817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599" y="5068389"/>
            <a:ext cx="8325396" cy="104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轴表示饱和度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轴表示亮度，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9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4631618"/>
          </a:xfrm>
        </p:spPr>
        <p:txBody>
          <a:bodyPr/>
          <a:lstStyle/>
          <a:p>
            <a:r>
              <a:rPr lang="zh-CN" altLang="en-US" dirty="0"/>
              <a:t>设计颜色表。选中一个色值，利用调整颜色的</a:t>
            </a:r>
            <a:r>
              <a:rPr lang="zh-CN" altLang="en-US" dirty="0" smtClean="0"/>
              <a:t>饱和度与亮度</a:t>
            </a:r>
            <a:r>
              <a:rPr lang="zh-CN" altLang="en-US" dirty="0"/>
              <a:t>比重，设计配色方案。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6303" y="5914994"/>
            <a:ext cx="256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50" y="2507972"/>
            <a:ext cx="5042918" cy="38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814223" cy="463161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HSLA </a:t>
            </a:r>
            <a:r>
              <a:rPr lang="zh-CN" altLang="en-US" dirty="0" smtClean="0">
                <a:solidFill>
                  <a:srgbClr val="FF0000"/>
                </a:solidFill>
              </a:rPr>
              <a:t>颜色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HSLA </a:t>
            </a:r>
            <a:r>
              <a:rPr lang="zh-CN" altLang="en-US" dirty="0"/>
              <a:t>颜色值是 </a:t>
            </a:r>
            <a:r>
              <a:rPr lang="en-US" altLang="zh-CN" dirty="0"/>
              <a:t>HSL </a:t>
            </a:r>
            <a:r>
              <a:rPr lang="zh-CN" altLang="en-US" dirty="0"/>
              <a:t>颜色值的扩展，带有一个透明度通道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opacity</a:t>
            </a:r>
            <a:r>
              <a:rPr lang="zh-CN" altLang="en-US" dirty="0"/>
              <a:t>参数是介于 </a:t>
            </a:r>
            <a:r>
              <a:rPr lang="en-US" altLang="zh-CN" dirty="0"/>
              <a:t>0.0</a:t>
            </a:r>
            <a:r>
              <a:rPr lang="zh-CN" altLang="en-US" dirty="0"/>
              <a:t>（完全透明）与 </a:t>
            </a:r>
            <a:r>
              <a:rPr lang="en-US" altLang="zh-CN" dirty="0"/>
              <a:t>1.0</a:t>
            </a:r>
            <a:r>
              <a:rPr lang="zh-CN" altLang="en-US" dirty="0"/>
              <a:t>（完全不透明）的数字。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HSLA </a:t>
            </a:r>
            <a:r>
              <a:rPr lang="zh-CN" altLang="en-US" dirty="0"/>
              <a:t>颜色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80654" y="2893993"/>
            <a:ext cx="7874727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hsla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(hue, saturation, lightness,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</a:rPr>
                <a:t>文本</a:t>
              </a:r>
              <a:r>
                <a:rPr lang="zh-CN" altLang="en-US" sz="4800" dirty="0">
                  <a:solidFill>
                    <a:schemeClr val="tx1"/>
                  </a:solidFill>
                </a:rPr>
                <a:t>样式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/>
              <a:t>包含多个新的文字特性，包括文本阴影、自动换行、使用服务器端字体等</a:t>
            </a:r>
            <a:r>
              <a:rPr lang="zh-CN" altLang="en-US" dirty="0" smtClean="0"/>
              <a:t>。并且</a:t>
            </a:r>
            <a:r>
              <a:rPr lang="zh-CN" altLang="en-US" dirty="0"/>
              <a:t>不需使用设计软件，比如 </a:t>
            </a:r>
            <a:r>
              <a:rPr lang="en-US" altLang="zh-CN" dirty="0" err="1"/>
              <a:t>PhotoShop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本节</a:t>
            </a:r>
            <a:r>
              <a:rPr lang="zh-CN" altLang="en-US" dirty="0"/>
              <a:t>中，学习以下属性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text-shadow </a:t>
            </a:r>
          </a:p>
          <a:p>
            <a:pPr lvl="1"/>
            <a:r>
              <a:rPr lang="en-US" altLang="zh-CN" dirty="0"/>
              <a:t>word-wrap</a:t>
            </a:r>
          </a:p>
          <a:p>
            <a:pPr lvl="1"/>
            <a:r>
              <a:rPr lang="en-US" altLang="zh-CN" dirty="0"/>
              <a:t>word-break</a:t>
            </a:r>
          </a:p>
          <a:p>
            <a:pPr lvl="1"/>
            <a:r>
              <a:rPr lang="en-US" altLang="zh-CN" dirty="0"/>
              <a:t>@font-face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文字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85" y="3861198"/>
            <a:ext cx="6959144" cy="1744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给文本添加</a:t>
            </a:r>
            <a:r>
              <a:rPr lang="zh-CN" altLang="en-US" dirty="0" smtClean="0"/>
              <a:t>阴影 </a:t>
            </a:r>
            <a:r>
              <a:rPr lang="en-US" altLang="zh-CN" dirty="0" smtClean="0"/>
              <a:t>—— </a:t>
            </a:r>
            <a:r>
              <a:rPr lang="en-US" altLang="zh-CN" dirty="0" smtClean="0">
                <a:solidFill>
                  <a:srgbClr val="FF0000"/>
                </a:solidFill>
              </a:rPr>
              <a:t>text-shadow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属性。</a:t>
            </a:r>
            <a:endParaRPr lang="zh-CN" altLang="en-US" dirty="0"/>
          </a:p>
          <a:p>
            <a:pPr lvl="1"/>
            <a:r>
              <a:rPr lang="zh-CN" altLang="en-US" dirty="0" smtClean="0"/>
              <a:t>默认值为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，所有</a:t>
            </a:r>
            <a:r>
              <a:rPr lang="zh-CN" altLang="en-US" dirty="0"/>
              <a:t>主流浏览器都</a:t>
            </a:r>
            <a:r>
              <a:rPr lang="zh-CN" altLang="en-US" dirty="0" smtClean="0"/>
              <a:t>支持该属性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给文本添加阴影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26566" y="2801958"/>
            <a:ext cx="7694286" cy="970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text-shadow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: h-shadow 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v-shadow 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blur </a:t>
            </a:r>
            <a:r>
              <a:rPr kumimoji="0" lang="en-US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kumimoji="0" lang="zh-CN" altLang="zh-CN" sz="26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color;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9066"/>
              </p:ext>
            </p:extLst>
          </p:nvPr>
        </p:nvGraphicFramePr>
        <p:xfrm>
          <a:off x="1626566" y="4113564"/>
          <a:ext cx="769428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510">
                  <a:extLst>
                    <a:ext uri="{9D8B030D-6E8A-4147-A177-3AD203B41FA5}">
                      <a16:colId xmlns:a16="http://schemas.microsoft.com/office/drawing/2014/main" xmlns="" val="1557318902"/>
                    </a:ext>
                  </a:extLst>
                </a:gridCol>
                <a:gridCol w="5241776">
                  <a:extLst>
                    <a:ext uri="{9D8B030D-6E8A-4147-A177-3AD203B41FA5}">
                      <a16:colId xmlns:a16="http://schemas.microsoft.com/office/drawing/2014/main" xmlns="" val="323190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318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必需。水平阴影的位置。允许负值。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229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v-shadow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必需。垂直阴影的位置。允许负值。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331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可选。模糊的距离。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22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可选。阴影的颜色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193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使用阴影突出显示文本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9897" y="1423851"/>
            <a:ext cx="5564777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&lt;style type="text/</a:t>
            </a:r>
            <a:r>
              <a:rPr lang="en-US" altLang="zh-CN" sz="2400" dirty="0" err="1">
                <a:solidFill>
                  <a:srgbClr val="000000"/>
                </a:solidFill>
              </a:rPr>
              <a:t>css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div{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color: white;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font-size: 25px;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font-weight: bold;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font-family: </a:t>
            </a:r>
            <a:r>
              <a:rPr lang="zh-CN" altLang="en-US" sz="2400" dirty="0">
                <a:solidFill>
                  <a:srgbClr val="000000"/>
                </a:solidFill>
              </a:rPr>
              <a:t>宋体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background-image: </a:t>
            </a:r>
            <a:r>
              <a:rPr lang="en-US" altLang="zh-CN" sz="2400" dirty="0" err="1">
                <a:solidFill>
                  <a:srgbClr val="000000"/>
                </a:solidFill>
              </a:rPr>
              <a:t>url</a:t>
            </a:r>
            <a:r>
              <a:rPr lang="en-US" altLang="zh-CN" sz="2400" dirty="0">
                <a:solidFill>
                  <a:srgbClr val="000000"/>
                </a:solidFill>
              </a:rPr>
              <a:t>(sky.jpg);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width: 140px;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height: 45px;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padding: 30px 0;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text-align: center;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en-US" altLang="zh-CN" sz="2400" dirty="0">
                <a:solidFill>
                  <a:srgbClr val="FF0000"/>
                </a:solidFill>
              </a:rPr>
              <a:t>text-shadow: 3px </a:t>
            </a:r>
            <a:r>
              <a:rPr lang="en-US" altLang="zh-CN" sz="2400" dirty="0" err="1">
                <a:solidFill>
                  <a:srgbClr val="FF0000"/>
                </a:solidFill>
              </a:rPr>
              <a:t>3px</a:t>
            </a:r>
            <a:r>
              <a:rPr lang="en-US" altLang="zh-CN" sz="2400" dirty="0">
                <a:solidFill>
                  <a:srgbClr val="FF0000"/>
                </a:solidFill>
              </a:rPr>
              <a:t> 5px black;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&lt;/style&gt;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92" y="1280161"/>
            <a:ext cx="3700511" cy="28503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6660" y="4621347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应用阴影效果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</p:spPr>
        <p:txBody>
          <a:bodyPr/>
          <a:lstStyle/>
          <a:p>
            <a:r>
              <a:rPr lang="zh-CN" altLang="en-US" dirty="0"/>
              <a:t>练习：修改文字阴影的位移距离、模糊半径、阴影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外发光（</a:t>
            </a:r>
            <a:r>
              <a:rPr lang="zh-CN" altLang="en-US" dirty="0"/>
              <a:t>霓虹灯）文字</a:t>
            </a:r>
            <a:r>
              <a:rPr lang="zh-CN" altLang="en-US" dirty="0" smtClean="0"/>
              <a:t>效果。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设计阴影不发生位移，同时定义阴影模糊显示。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94" y="2213434"/>
            <a:ext cx="2640316" cy="7772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844" y="2132406"/>
            <a:ext cx="2853356" cy="897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794" y="3212110"/>
            <a:ext cx="2571662" cy="783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844" y="3107069"/>
            <a:ext cx="2616982" cy="88878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80145" y="5824979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590" y="5517957"/>
            <a:ext cx="2646724" cy="11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可以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text-shadow </a:t>
            </a:r>
            <a:r>
              <a:rPr lang="zh-CN" altLang="en-US" dirty="0"/>
              <a:t>属性来给文字指定多个阴影，并且针对每个阴影使用不同颜色，多个阴影使用</a:t>
            </a:r>
            <a:r>
              <a:rPr lang="zh-CN" altLang="en-US" dirty="0">
                <a:solidFill>
                  <a:srgbClr val="FF0000"/>
                </a:solidFill>
              </a:rPr>
              <a:t>逗号分隔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指定多个阴影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39717" y="5578192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39" y="2899093"/>
            <a:ext cx="3209128" cy="22052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1154" y="2547256"/>
            <a:ext cx="5564777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&lt;style type="text/</a:t>
            </a:r>
            <a:r>
              <a:rPr lang="en-US" altLang="zh-CN" sz="2400" dirty="0" err="1">
                <a:solidFill>
                  <a:srgbClr val="000000"/>
                </a:solidFill>
              </a:rPr>
              <a:t>css</a:t>
            </a:r>
            <a:r>
              <a:rPr lang="en-US" altLang="zh-CN" sz="2400" dirty="0">
                <a:solidFill>
                  <a:srgbClr val="000000"/>
                </a:solidFill>
              </a:rPr>
              <a:t>"&gt;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div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text-shadow</a:t>
            </a:r>
            <a:r>
              <a:rPr lang="en-US" altLang="zh-CN" sz="2400" dirty="0">
                <a:solidFill>
                  <a:srgbClr val="FF0000"/>
                </a:solidFill>
              </a:rPr>
              <a:t>: 10px </a:t>
            </a:r>
            <a:r>
              <a:rPr lang="en-US" altLang="zh-CN" sz="2400" dirty="0" err="1">
                <a:solidFill>
                  <a:srgbClr val="FF0000"/>
                </a:solidFill>
              </a:rPr>
              <a:t>10px</a:t>
            </a:r>
            <a:r>
              <a:rPr lang="en-US" altLang="zh-CN" sz="2400" dirty="0">
                <a:solidFill>
                  <a:srgbClr val="FF0000"/>
                </a:solidFill>
              </a:rPr>
              <a:t> #f39800, </a:t>
            </a:r>
            <a:r>
              <a:rPr lang="en-US" altLang="zh-CN" sz="2400" dirty="0" smtClean="0">
                <a:solidFill>
                  <a:srgbClr val="FF0000"/>
                </a:solidFill>
              </a:rPr>
              <a:t>			40px </a:t>
            </a:r>
            <a:r>
              <a:rPr lang="en-US" altLang="zh-CN" sz="2400" dirty="0">
                <a:solidFill>
                  <a:srgbClr val="FF0000"/>
                </a:solidFill>
              </a:rPr>
              <a:t>35px #fff100</a:t>
            </a:r>
            <a:r>
              <a:rPr lang="en-US" altLang="zh-CN" sz="2400" dirty="0" smtClean="0">
                <a:solidFill>
                  <a:srgbClr val="FF0000"/>
                </a:solidFill>
              </a:rPr>
              <a:t>,			70px </a:t>
            </a:r>
            <a:r>
              <a:rPr lang="en-US" altLang="zh-CN" sz="2400" dirty="0">
                <a:solidFill>
                  <a:srgbClr val="FF0000"/>
                </a:solidFill>
              </a:rPr>
              <a:t>60px #c0ff00;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	color</a:t>
            </a:r>
            <a:r>
              <a:rPr lang="en-US" altLang="zh-CN" sz="2400" dirty="0">
                <a:solidFill>
                  <a:srgbClr val="000000"/>
                </a:solidFill>
              </a:rPr>
              <a:t>: navy;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font-size</a:t>
            </a:r>
            <a:r>
              <a:rPr lang="en-US" altLang="zh-CN" sz="2400" dirty="0">
                <a:solidFill>
                  <a:srgbClr val="000000"/>
                </a:solidFill>
              </a:rPr>
              <a:t>: 50px;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font-weight</a:t>
            </a:r>
            <a:r>
              <a:rPr lang="en-US" altLang="zh-CN" sz="2400" dirty="0">
                <a:solidFill>
                  <a:srgbClr val="000000"/>
                </a:solidFill>
              </a:rPr>
              <a:t>: bold;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font-family</a:t>
            </a:r>
            <a:r>
              <a:rPr lang="en-US" altLang="zh-CN" sz="2400" dirty="0">
                <a:solidFill>
                  <a:srgbClr val="000000"/>
                </a:solidFill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</a:rPr>
              <a:t>宋体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}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style&gt;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借助阴影效果列表机制，可以使用阴影叠加出燃烧文字特效。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定义火焰文字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43504" y="4403262"/>
            <a:ext cx="286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demo14-4.html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341" y="2116309"/>
            <a:ext cx="4561905" cy="13238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57" y="2116309"/>
            <a:ext cx="5754884" cy="39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320</TotalTime>
  <Words>1211</Words>
  <Application>Microsoft Office PowerPoint</Application>
  <PresentationFormat>自定义</PresentationFormat>
  <Paragraphs>225</Paragraphs>
  <Slides>29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9_A000120141114A19PWBG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2888</cp:revision>
  <cp:lastPrinted>2411-12-30T00:00:00Z</cp:lastPrinted>
  <dcterms:created xsi:type="dcterms:W3CDTF">2003-05-12T10:17:00Z</dcterms:created>
  <dcterms:modified xsi:type="dcterms:W3CDTF">2019-04-28T16:37:51Z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