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6" r:id="rId3"/>
    <p:sldMasterId id="2147483684" r:id="rId4"/>
    <p:sldMasterId id="2147483690" r:id="rId5"/>
    <p:sldMasterId id="2147483696" r:id="rId6"/>
    <p:sldMasterId id="2147483702" r:id="rId7"/>
    <p:sldMasterId id="2147483708" r:id="rId8"/>
    <p:sldMasterId id="2147483714" r:id="rId9"/>
    <p:sldMasterId id="2147483720" r:id="rId10"/>
    <p:sldMasterId id="2147483726" r:id="rId11"/>
    <p:sldMasterId id="2147483732" r:id="rId12"/>
    <p:sldMasterId id="2147483738" r:id="rId13"/>
    <p:sldMasterId id="2147483744" r:id="rId14"/>
    <p:sldMasterId id="2147483756" r:id="rId15"/>
    <p:sldMasterId id="2147483762" r:id="rId16"/>
    <p:sldMasterId id="2147483774" r:id="rId17"/>
    <p:sldMasterId id="2147483780" r:id="rId18"/>
    <p:sldMasterId id="2147483804" r:id="rId19"/>
    <p:sldMasterId id="2147483834" r:id="rId20"/>
    <p:sldMasterId id="2147483840" r:id="rId21"/>
    <p:sldMasterId id="2147483846" r:id="rId22"/>
    <p:sldMasterId id="2147483858" r:id="rId23"/>
    <p:sldMasterId id="2147483864" r:id="rId24"/>
  </p:sldMasterIdLst>
  <p:notesMasterIdLst>
    <p:notesMasterId r:id="rId64"/>
  </p:notesMasterIdLst>
  <p:sldIdLst>
    <p:sldId id="897" r:id="rId25"/>
    <p:sldId id="957" r:id="rId26"/>
    <p:sldId id="900" r:id="rId27"/>
    <p:sldId id="1121" r:id="rId28"/>
    <p:sldId id="1122" r:id="rId29"/>
    <p:sldId id="1190" r:id="rId30"/>
    <p:sldId id="1191" r:id="rId31"/>
    <p:sldId id="1126" r:id="rId32"/>
    <p:sldId id="1125" r:id="rId33"/>
    <p:sldId id="1127" r:id="rId34"/>
    <p:sldId id="1128" r:id="rId35"/>
    <p:sldId id="1129" r:id="rId36"/>
    <p:sldId id="1192" r:id="rId37"/>
    <p:sldId id="1154" r:id="rId38"/>
    <p:sldId id="1130" r:id="rId39"/>
    <p:sldId id="1131" r:id="rId40"/>
    <p:sldId id="1193" r:id="rId41"/>
    <p:sldId id="1194" r:id="rId42"/>
    <p:sldId id="1155" r:id="rId43"/>
    <p:sldId id="1195" r:id="rId44"/>
    <p:sldId id="1196" r:id="rId45"/>
    <p:sldId id="1132" r:id="rId46"/>
    <p:sldId id="1133" r:id="rId47"/>
    <p:sldId id="1160" r:id="rId48"/>
    <p:sldId id="1161" r:id="rId49"/>
    <p:sldId id="1162" r:id="rId50"/>
    <p:sldId id="1134" r:id="rId51"/>
    <p:sldId id="1135" r:id="rId52"/>
    <p:sldId id="1197" r:id="rId53"/>
    <p:sldId id="1198" r:id="rId54"/>
    <p:sldId id="1188" r:id="rId55"/>
    <p:sldId id="1137" r:id="rId56"/>
    <p:sldId id="1138" r:id="rId57"/>
    <p:sldId id="1140" r:id="rId58"/>
    <p:sldId id="1199" r:id="rId59"/>
    <p:sldId id="1189" r:id="rId60"/>
    <p:sldId id="1141" r:id="rId61"/>
    <p:sldId id="1200" r:id="rId62"/>
    <p:sldId id="902" r:id="rId63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10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5">
          <p15:clr>
            <a:srgbClr val="A4A3A4"/>
          </p15:clr>
        </p15:guide>
        <p15:guide id="2" pos="2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FFFF99"/>
    <a:srgbClr val="FFFFCC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10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45"/>
        <p:guide pos="212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slide" Target="slides/slide26.xml"/><Relationship Id="rId55" Type="http://schemas.openxmlformats.org/officeDocument/2006/relationships/slide" Target="slides/slide31.xml"/><Relationship Id="rId63" Type="http://schemas.openxmlformats.org/officeDocument/2006/relationships/slide" Target="slides/slide39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slide" Target="slides/slide29.xml"/><Relationship Id="rId58" Type="http://schemas.openxmlformats.org/officeDocument/2006/relationships/slide" Target="slides/slide34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slide" Target="slides/slide33.xml"/><Relationship Id="rId61" Type="http://schemas.openxmlformats.org/officeDocument/2006/relationships/slide" Target="slides/slide3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Relationship Id="rId60" Type="http://schemas.openxmlformats.org/officeDocument/2006/relationships/slide" Target="slides/slide3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56" Type="http://schemas.openxmlformats.org/officeDocument/2006/relationships/slide" Target="slides/slide32.xml"/><Relationship Id="rId64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slide" Target="slides/slide35.xml"/><Relationship Id="rId67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slide" Target="slides/slide30.xml"/><Relationship Id="rId62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39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45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3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214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976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ellipse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ɪ'lɪps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976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98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5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3.xml"/><Relationship Id="rId4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18.xml"/><Relationship Id="rId4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0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7261" y="2163765"/>
            <a:ext cx="6915168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</a:t>
            </a:r>
            <a:r>
              <a:rPr lang="en-US" altLang="zh-CN" sz="4000" dirty="0">
                <a:solidFill>
                  <a:srgbClr val="000000"/>
                </a:solidFill>
              </a:rPr>
              <a:t>16</a:t>
            </a:r>
            <a:r>
              <a:rPr lang="zh-CN" altLang="en-US" sz="4000" dirty="0">
                <a:solidFill>
                  <a:srgbClr val="000000"/>
                </a:solidFill>
              </a:rPr>
              <a:t>章 </a:t>
            </a:r>
            <a:r>
              <a:rPr lang="zh-CN" sz="4000" dirty="0">
                <a:solidFill>
                  <a:srgbClr val="000000"/>
                </a:solidFill>
              </a:rPr>
              <a:t>渐变与变形处理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径向渐变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径向渐变</a:t>
            </a:r>
          </a:p>
          <a:p>
            <a:pPr lvl="1"/>
            <a:endParaRPr lang="en-US" altLang="zh-CN" dirty="0" smtClean="0">
              <a:latin typeface="Arial" panose="020B0604020202020204" pitchFamily="34" charset="0"/>
              <a:sym typeface="+mn-ea"/>
            </a:endParaRPr>
          </a:p>
          <a:p>
            <a:pPr lvl="1"/>
            <a:endParaRPr lang="en-US" altLang="zh-CN" dirty="0">
              <a:latin typeface="Arial" panose="020B0604020202020204" pitchFamily="34" charset="0"/>
              <a:sym typeface="+mn-ea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从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起点到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终点，颜色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从内到外进行圆形渐变（从中间向外拉，像圆一样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）</a:t>
            </a:r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97756" y="2018288"/>
            <a:ext cx="9796487" cy="976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background: radial-gradient (shape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at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position, color1 stop,</a:t>
            </a:r>
          </a:p>
          <a:p>
            <a:pPr lv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color2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stop,...)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54" y="4293396"/>
            <a:ext cx="3572673" cy="1986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79" y="4330295"/>
            <a:ext cx="3596970" cy="190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径向渐变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375354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+mn-ea"/>
              </a:rPr>
              <a:t>shape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sym typeface="+mn-ea"/>
              </a:rPr>
              <a:t>关键字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circle 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pitchFamily="34" charset="-122"/>
              </a:rPr>
              <a:t> 定义径向渐变为 "圆形"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</a:rPr>
              <a:t>ellipse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默认，</a:t>
            </a:r>
            <a:r>
              <a:rPr lang="zh-CN" altLang="en-US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径向</a:t>
            </a:r>
            <a:r>
              <a:rPr lang="zh-CN" altLang="en-US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渐变为 "椭圆形"</a:t>
            </a:r>
            <a:endParaRPr lang="zh-CN" altLang="en-US" dirty="0">
              <a:solidFill>
                <a:srgbClr val="000000"/>
              </a:solidFill>
              <a:cs typeface="微软雅黑" panose="020B0503020204020204" pitchFamily="34" charset="-122"/>
            </a:endParaRPr>
          </a:p>
          <a:p>
            <a:pPr lvl="0"/>
            <a:r>
              <a:rPr sz="2800" dirty="0">
                <a:sym typeface="+mn-ea"/>
              </a:rPr>
              <a:t>p</a:t>
            </a:r>
            <a:r>
              <a:rPr lang="en-US" sz="2800" dirty="0">
                <a:sym typeface="+mn-ea"/>
              </a:rPr>
              <a:t>o</a:t>
            </a:r>
            <a:r>
              <a:rPr sz="2800" dirty="0">
                <a:sym typeface="+mn-ea"/>
              </a:rPr>
              <a:t>sition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sym typeface="+mn-ea"/>
              </a:rPr>
              <a:t>关键字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sym typeface="+mn-ea"/>
              </a:rPr>
              <a:t>长度值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+mn-ea"/>
              </a:rPr>
              <a:t>长度值 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px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可负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) / 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百分比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30%(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可负</a:t>
            </a:r>
            <a:r>
              <a:rPr lang="en-US" altLang="zh-CN" dirty="0" smtClean="0">
                <a:latin typeface="Arial" panose="020B0604020202020204" pitchFamily="34" charset="0"/>
                <a:sym typeface="+mn-ea"/>
              </a:rPr>
              <a:t>)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默认为中心点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75" y="1412076"/>
            <a:ext cx="3915393" cy="5209783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径向渐变</a:t>
            </a: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在径向渐变中没有设置位置时，其默认颜色为</a:t>
            </a:r>
            <a:r>
              <a:rPr lang="zh-CN" altLang="en-US" dirty="0">
                <a:solidFill>
                  <a:srgbClr val="FF0000"/>
                </a:solidFill>
              </a:rPr>
              <a:t>均匀间隔</a:t>
            </a:r>
            <a:r>
              <a:rPr lang="zh-CN" altLang="en-US" dirty="0"/>
              <a:t>，设置了渐变位置就会按照</a:t>
            </a:r>
            <a:r>
              <a:rPr lang="zh-CN" altLang="en-US" dirty="0">
                <a:solidFill>
                  <a:srgbClr val="FF0000"/>
                </a:solidFill>
              </a:rPr>
              <a:t>渐变位置</a:t>
            </a:r>
            <a:r>
              <a:rPr lang="zh-CN" altLang="en-US" dirty="0"/>
              <a:t>去渐变。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84544" y="6018132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demo16-4.html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722" y="2492571"/>
            <a:ext cx="10444786" cy="2646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CB2D01"/>
                </a:solidFill>
                <a:latin typeface="Consolas" panose="020B0609020204030204" pitchFamily="49" charset="0"/>
              </a:rPr>
              <a:t>.div1</a:t>
            </a: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6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radial-gradient</a:t>
            </a: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red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yellow </a:t>
            </a:r>
            <a:endParaRPr lang="en-US" altLang="zh-CN" sz="26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6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black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green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yellow</a:t>
            </a:r>
            <a:r>
              <a:rPr lang="en-US" altLang="zh-CN" sz="26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6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altLang="zh-CN" sz="2600" dirty="0">
                <a:solidFill>
                  <a:srgbClr val="CB2D01"/>
                </a:solidFill>
                <a:latin typeface="Consolas" panose="020B0609020204030204" pitchFamily="49" charset="0"/>
              </a:rPr>
              <a:t>.div3</a:t>
            </a: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6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radial-gradient</a:t>
            </a:r>
            <a:r>
              <a:rPr lang="en-US" altLang="zh-CN" sz="26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600" dirty="0">
                <a:solidFill>
                  <a:srgbClr val="C44F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at </a:t>
            </a:r>
            <a:r>
              <a:rPr lang="en-US" altLang="zh-CN" sz="2600" dirty="0">
                <a:solidFill>
                  <a:srgbClr val="3C7A03"/>
                </a:solidFill>
                <a:latin typeface="Consolas" panose="020B0609020204030204" pitchFamily="49" charset="0"/>
              </a:rPr>
              <a:t>top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3C7A03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sz="26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red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yellow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black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green </a:t>
            </a:r>
            <a:r>
              <a:rPr lang="en-US" altLang="zh-CN" sz="2600" dirty="0">
                <a:solidFill>
                  <a:srgbClr val="9B1CEB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2600" dirty="0">
                <a:solidFill>
                  <a:srgbClr val="57790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6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00" dirty="0">
                <a:solidFill>
                  <a:srgbClr val="080808"/>
                </a:solidFill>
                <a:latin typeface="Consolas" panose="020B0609020204030204" pitchFamily="49" charset="0"/>
              </a:rPr>
              <a:t> yellow</a:t>
            </a:r>
            <a:r>
              <a:rPr lang="en-US" altLang="zh-CN" sz="26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6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  <a:endParaRPr lang="zh-CN" altLang="en-US" sz="2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23" y="5229825"/>
            <a:ext cx="2946129" cy="1505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06" y="5229825"/>
            <a:ext cx="2881320" cy="148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渐变应用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67943" y="5167046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demo16-5.html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7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6"/>
            <a:ext cx="6564276" cy="813868"/>
          </a:xfrm>
        </p:spPr>
        <p:txBody>
          <a:bodyPr/>
          <a:lstStyle/>
          <a:p>
            <a:r>
              <a:rPr lang="zh-CN" altLang="en-US" dirty="0"/>
              <a:t>制作背景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56" y="2276472"/>
            <a:ext cx="9201797" cy="21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ransform</a:t>
              </a:r>
              <a:r>
                <a:rPr lang="en-US" altLang="zh-CN" sz="4800" dirty="0">
                  <a:sym typeface="+mn-ea"/>
                </a:rPr>
                <a:t> 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变形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 </a:t>
            </a:r>
            <a:r>
              <a:rPr lang="en-US" altLang="zh-CN" dirty="0">
                <a:sym typeface="+mn-ea"/>
              </a:rPr>
              <a:t>CSS3 </a:t>
            </a:r>
            <a:r>
              <a:rPr lang="zh-CN" altLang="en-US" dirty="0">
                <a:sym typeface="+mn-ea"/>
              </a:rPr>
              <a:t>中提供了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transform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transform-origin </a:t>
            </a:r>
            <a:r>
              <a:rPr lang="zh-CN" altLang="en-US" dirty="0">
                <a:sym typeface="+mn-ea"/>
              </a:rPr>
              <a:t>两个用于实现 </a:t>
            </a:r>
            <a:r>
              <a:rPr lang="en-US" altLang="zh-CN" dirty="0">
                <a:sym typeface="+mn-ea"/>
              </a:rPr>
              <a:t>2D </a:t>
            </a:r>
            <a:r>
              <a:rPr lang="zh-CN" altLang="en-US" dirty="0">
                <a:sym typeface="+mn-ea"/>
              </a:rPr>
              <a:t>变换的属性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 lvl="1"/>
            <a:r>
              <a:rPr lang="en-US" altLang="zh-CN" dirty="0" smtClean="0">
                <a:sym typeface="+mn-ea"/>
              </a:rPr>
              <a:t>transform </a:t>
            </a:r>
            <a:r>
              <a:rPr lang="zh-CN" altLang="en-US" dirty="0">
                <a:sym typeface="+mn-ea"/>
              </a:rPr>
              <a:t>属性用于实现平移、缩放、旋转和倾斜等 </a:t>
            </a:r>
            <a:r>
              <a:rPr lang="en-US" altLang="zh-CN" dirty="0">
                <a:sym typeface="+mn-ea"/>
              </a:rPr>
              <a:t>2D </a:t>
            </a:r>
            <a:r>
              <a:rPr lang="zh-CN" altLang="en-US" dirty="0" smtClean="0">
                <a:sym typeface="+mn-ea"/>
              </a:rPr>
              <a:t>变换。</a:t>
            </a:r>
          </a:p>
          <a:p>
            <a:pPr lvl="1"/>
            <a:r>
              <a:rPr lang="en-US" altLang="zh-CN" dirty="0" smtClean="0">
                <a:sym typeface="+mn-ea"/>
              </a:rPr>
              <a:t>transform-origin </a:t>
            </a:r>
            <a:r>
              <a:rPr lang="zh-CN" altLang="en-US" dirty="0">
                <a:sym typeface="+mn-ea"/>
              </a:rPr>
              <a:t>属性则是用于设置变换的中心点的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transform </a:t>
            </a:r>
            <a:r>
              <a:rPr lang="zh-CN" altLang="en-US" dirty="0" smtClean="0">
                <a:sym typeface="+mn-ea"/>
              </a:rPr>
              <a:t>属性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transform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向元素应用 </a:t>
            </a:r>
            <a:r>
              <a:rPr lang="en-US" altLang="zh-CN" dirty="0">
                <a:sym typeface="+mn-ea"/>
              </a:rPr>
              <a:t>2D </a:t>
            </a:r>
            <a:r>
              <a:rPr lang="zh-CN" altLang="en-US" dirty="0">
                <a:sym typeface="+mn-ea"/>
              </a:rPr>
              <a:t>或 </a:t>
            </a:r>
            <a:r>
              <a:rPr lang="en-US" altLang="zh-CN" dirty="0">
                <a:sym typeface="+mn-ea"/>
              </a:rPr>
              <a:t>3D </a:t>
            </a:r>
            <a:r>
              <a:rPr lang="zh-CN" altLang="en-US" dirty="0">
                <a:sym typeface="+mn-ea"/>
              </a:rPr>
              <a:t>转换</a:t>
            </a:r>
            <a:r>
              <a:rPr lang="zh-CN" altLang="en-US" dirty="0" smtClean="0">
                <a:sym typeface="+mn-ea"/>
              </a:rPr>
              <a:t>。通过转换能够对</a:t>
            </a:r>
            <a:r>
              <a:rPr lang="zh-CN" altLang="en-US" dirty="0">
                <a:sym typeface="+mn-ea"/>
              </a:rPr>
              <a:t>元素进行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旋转、缩放、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移动、倾斜或拉伸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浏览器支持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lvl="1">
              <a:lnSpc>
                <a:spcPts val="3880"/>
              </a:lnSpc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Chrome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Safari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需要前缀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webkit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-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88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Internet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Explorer 9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需要前缀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ms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-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97" y="3263191"/>
            <a:ext cx="8709835" cy="133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761998" y="2296130"/>
          <a:ext cx="10929259" cy="4500400"/>
        </p:xfrm>
        <a:graphic>
          <a:graphicData uri="http://schemas.openxmlformats.org/drawingml/2006/table">
            <a:tbl>
              <a:tblPr/>
              <a:tblGrid>
                <a:gridCol w="49352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4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3386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b="1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17946" marR="44865" marT="14955" marB="1495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b="1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946" marR="44865" marT="14955" marB="1495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定义不进行转换。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matrix(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n,n,n,n,n,n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转换，使用六个值的矩阵。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542">
                <a:tc>
                  <a:txBody>
                    <a:bodyPr/>
                    <a:lstStyle/>
                    <a:p>
                      <a:pPr fontAlgn="t"/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matrix3d(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n,n,n,n,n,n,n,n,n,n,n,n,n,n,n,n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转换，使用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个值的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4x4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矩阵。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x,y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translate3d(x,y,z)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translateX(x)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定义转换，只是用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translateY(y)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定义转换，只是用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translateZ(z)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转换，只是用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scale(x,y)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1999" y="1097085"/>
            <a:ext cx="7715402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语法</a:t>
            </a:r>
            <a:r>
              <a:rPr kumimoji="0" lang="en-US" altLang="zh-CN" sz="28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</a:t>
            </a:r>
            <a:r>
              <a:rPr kumimoji="0" lang="zh-CN" altLang="zh-CN" sz="28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transform: 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none</a:t>
            </a:r>
            <a:r>
              <a:rPr kumimoji="0" lang="en-US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|</a:t>
            </a:r>
            <a:r>
              <a:rPr kumimoji="0" lang="en-US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transform-functions;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1998" y="1803687"/>
            <a:ext cx="6372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属性的属性值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由值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及函数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altLang="en-US" sz="26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1999" y="225110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pPr marL="482600" indent="-482600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en-US" altLang="zh-CN" sz="4000" noProof="1" smtClean="0">
                <a:sym typeface="+mn-ea"/>
              </a:rPr>
              <a:t>transform </a:t>
            </a:r>
            <a:r>
              <a:rPr lang="zh-CN" altLang="en-US" sz="4000" noProof="1" smtClean="0">
                <a:sym typeface="+mn-ea"/>
              </a:rPr>
              <a:t>属性</a:t>
            </a:r>
            <a:endParaRPr lang="zh-CN" altLang="en-US" sz="4000" noProof="1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7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57348" y="173170"/>
          <a:ext cx="10650584" cy="6541653"/>
        </p:xfrm>
        <a:graphic>
          <a:graphicData uri="http://schemas.openxmlformats.org/drawingml/2006/table">
            <a:tbl>
              <a:tblPr/>
              <a:tblGrid>
                <a:gridCol w="3976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743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scale3d(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x,y,z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7895945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scaleX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轴的值来定义缩放转换。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9020551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scaleY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(y)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轴的值来定义缩放转换。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scaleZ(z)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轴的值来定义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旋转，在参数中规定角度。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113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rotate3d(x,y,z,angle)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rotateX(angle)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rotateY(angle)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rotateZ(angle)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skew(x-angle,y-angle)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skewX(angle)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skewY(angle)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定义沿着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 </a:t>
                      </a:r>
                      <a:r>
                        <a:rPr lang="en-US" altLang="zh-CN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2D </a:t>
                      </a:r>
                      <a:r>
                        <a:rPr lang="zh-CN" alt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en-US" sz="2000" i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perspective(n)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2200"/>
                        </a:lnSpc>
                      </a:pP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 </a:t>
                      </a:r>
                      <a:r>
                        <a:rPr lang="en-US" altLang="zh-CN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</a:t>
                      </a:r>
                      <a:r>
                        <a:rPr lang="zh-CN" altLang="en-US" sz="20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转换元素定义透视视图。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7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translate( 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 smtClean="0">
                <a:sym typeface="+mn-ea"/>
              </a:rPr>
              <a:t>能够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重新定位</a:t>
            </a:r>
            <a:r>
              <a:rPr lang="zh-CN" altLang="en-US" dirty="0">
                <a:sym typeface="+mn-ea"/>
              </a:rPr>
              <a:t>元素的坐标。</a:t>
            </a:r>
          </a:p>
          <a:p>
            <a:pPr lvl="1"/>
            <a:r>
              <a:rPr lang="zh-CN" altLang="en-US" dirty="0">
                <a:sym typeface="+mn-ea"/>
              </a:rPr>
              <a:t>translate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X</a:t>
            </a:r>
            <a:r>
              <a:rPr lang="zh-CN" altLang="en-US" dirty="0">
                <a:sym typeface="+mn-ea"/>
              </a:rPr>
              <a:t>(x)：元素仅在水平方向移动（X轴移动）；</a:t>
            </a:r>
          </a:p>
          <a:p>
            <a:pPr lvl="1"/>
            <a:r>
              <a:rPr lang="zh-CN" altLang="en-US" dirty="0">
                <a:sym typeface="+mn-ea"/>
              </a:rPr>
              <a:t>translate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Y</a:t>
            </a:r>
            <a:r>
              <a:rPr lang="zh-CN" altLang="en-US" dirty="0">
                <a:sym typeface="+mn-ea"/>
              </a:rPr>
              <a:t>(y)：元素仅在垂直方向移动（Y轴移动）；</a:t>
            </a:r>
          </a:p>
          <a:p>
            <a:pPr lvl="1"/>
            <a:r>
              <a:rPr lang="zh-CN" altLang="en-US" dirty="0">
                <a:sym typeface="+mn-ea"/>
              </a:rPr>
              <a:t>translate(x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y)：元素在水平方向和垂直方向同时移动；</a:t>
            </a: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—translate()</a:t>
            </a:r>
            <a:r>
              <a:rPr lang="zh-CN" altLang="en-US" dirty="0"/>
              <a:t>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7756" y="3848100"/>
            <a:ext cx="8990965" cy="21583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说明：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在实际开发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中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需要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根据情况添加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各浏览器厂商的前缀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eaLnBrk="1" latinLnBrk="0" hangingPunct="1"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Firefox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浏览器添加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moz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前缀；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IE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浏览器添加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ms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前缀；</a:t>
            </a:r>
          </a:p>
          <a:p>
            <a:pPr eaLnBrk="1" latinLnBrk="0" hangingPunct="1"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Opera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浏览器添加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-o-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前缀；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Chrome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浏览器添加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webkit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555" y="2405322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transform</a:t>
            </a:r>
            <a:endParaRPr lang="zh-CN" altLang="en-US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4690" y="169656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渐变效果</a:t>
            </a: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8" name="MH_Number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3118842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1" name="MH_Entry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74690" y="3117255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transform-origin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64555" y="3827600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多重变形</a:t>
            </a:r>
            <a:endParaRPr lang="zh-CN" altLang="en-US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Number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79456" y="3827599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移动</a:t>
            </a:r>
            <a:r>
              <a:rPr lang="en-US" altLang="zh-CN" sz="4000" dirty="0" smtClean="0"/>
              <a:t>—</a:t>
            </a:r>
            <a:r>
              <a:rPr lang="en-US" altLang="zh-CN" sz="4000" dirty="0"/>
              <a:t>translate</a:t>
            </a:r>
            <a:r>
              <a:rPr lang="en-US" altLang="zh-CN" sz="4000" dirty="0" smtClean="0"/>
              <a:t>()</a:t>
            </a:r>
            <a:r>
              <a:rPr lang="zh-CN" altLang="en-US" sz="4000" dirty="0"/>
              <a:t>方法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599" y="1375980"/>
            <a:ext cx="6011636" cy="41188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div{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width:200px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height:150px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background-color:yellow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border:1px 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solid black;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}</a:t>
            </a:r>
            <a:endParaRPr lang="en-US" altLang="zh-CN" sz="2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#div2{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transform</a:t>
            </a:r>
            <a:r>
              <a:rPr lang="en-US" altLang="zh-CN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translate(50px,50px);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}</a:t>
            </a:r>
            <a:endParaRPr kumimoji="0" lang="zh-CN" altLang="zh-CN" sz="2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364" y="1375979"/>
            <a:ext cx="3133934" cy="4118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65330" y="5904056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demo16-6.html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translate()</a:t>
            </a:r>
            <a:r>
              <a:rPr lang="zh-CN" altLang="en-US" sz="4000" dirty="0" smtClean="0"/>
              <a:t>方法实例</a:t>
            </a:r>
            <a:endParaRPr lang="zh-CN" altLang="en-US" sz="4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5558" y="1607543"/>
            <a:ext cx="8576604" cy="4317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给导航菜单添加定位功能，使导航菜单更富动感。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18" y="2920928"/>
            <a:ext cx="9449852" cy="8210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71606" y="5013726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demo16-7.html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5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  <a:r>
              <a:rPr lang="en-US" altLang="zh-CN" dirty="0"/>
              <a:t>—rotate() 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rotate( 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 smtClean="0">
                <a:sym typeface="+mn-ea"/>
              </a:rPr>
              <a:t>能够相对中心原点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旋转指定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元素。</a:t>
            </a:r>
          </a:p>
          <a:p>
            <a:pPr lvl="1"/>
            <a:r>
              <a:rPr lang="en-US" altLang="zh-CN" dirty="0">
                <a:sym typeface="+mn-ea"/>
              </a:rPr>
              <a:t>transform: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rotate(angle )</a:t>
            </a:r>
          </a:p>
          <a:p>
            <a:pPr lvl="1"/>
            <a:r>
              <a:rPr lang="zh-CN" altLang="en-US" dirty="0">
                <a:sym typeface="+mn-ea"/>
              </a:rPr>
              <a:t>正角度为</a:t>
            </a:r>
            <a:r>
              <a:rPr lang="en-US" altLang="zh-CN" dirty="0">
                <a:sym typeface="+mn-ea"/>
              </a:rPr>
              <a:t>顺时针旋转元素</a:t>
            </a:r>
          </a:p>
          <a:p>
            <a:pPr lvl="1"/>
            <a:r>
              <a:rPr lang="en-US" altLang="zh-CN" dirty="0">
                <a:sym typeface="+mn-ea"/>
              </a:rPr>
              <a:t>负</a:t>
            </a:r>
            <a:r>
              <a:rPr lang="zh-CN" altLang="en-US" dirty="0">
                <a:sym typeface="+mn-ea"/>
              </a:rPr>
              <a:t>角度为</a:t>
            </a:r>
            <a:r>
              <a:rPr lang="en-US" altLang="zh-CN" dirty="0">
                <a:sym typeface="+mn-ea"/>
              </a:rPr>
              <a:t>逆时针旋转元素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75" y="2223770"/>
            <a:ext cx="4965700" cy="38169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01987" y="5366405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demo16-8.html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rotate( )</a:t>
            </a:r>
            <a:r>
              <a:rPr lang="zh-CN" altLang="en-US">
                <a:sym typeface="+mn-ea"/>
              </a:rPr>
              <a:t>旋转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200785"/>
            <a:ext cx="6962140" cy="31521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20728" y="5155786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demo16-9.html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5505" y="4259698"/>
            <a:ext cx="6096000" cy="138499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2369B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800" dirty="0" err="1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800" dirty="0" err="1">
                <a:solidFill>
                  <a:srgbClr val="CB2D01"/>
                </a:solidFill>
                <a:latin typeface="Consolas" panose="020B0609020204030204" pitchFamily="49" charset="0"/>
              </a:rPr>
              <a:t>hover</a:t>
            </a:r>
            <a:r>
              <a:rPr lang="en-US" altLang="zh-CN" sz="28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28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800" dirty="0">
                <a:solidFill>
                  <a:srgbClr val="080808"/>
                </a:solidFill>
                <a:latin typeface="Consolas" panose="020B0609020204030204" pitchFamily="49" charset="0"/>
              </a:rPr>
              <a:t> rotate</a:t>
            </a:r>
            <a:r>
              <a:rPr lang="en-US" altLang="zh-CN" sz="28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B1CEB"/>
                </a:solidFill>
                <a:latin typeface="Consolas" panose="020B0609020204030204" pitchFamily="49" charset="0"/>
              </a:rPr>
              <a:t>-50</a:t>
            </a:r>
            <a:r>
              <a:rPr lang="en-US" altLang="zh-CN" sz="2800" b="1" dirty="0">
                <a:solidFill>
                  <a:srgbClr val="577909"/>
                </a:solidFill>
                <a:latin typeface="Consolas" panose="020B0609020204030204" pitchFamily="49" charset="0"/>
              </a:rPr>
              <a:t>deg</a:t>
            </a:r>
            <a:r>
              <a:rPr lang="en-US" altLang="zh-CN" sz="2800" b="1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8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缩放</a:t>
            </a:r>
            <a:r>
              <a:rPr lang="en-US" altLang="zh-CN" dirty="0"/>
              <a:t>—scale() </a:t>
            </a:r>
            <a:r>
              <a:rPr lang="zh-CN" altLang="en-US" dirty="0"/>
              <a:t>方法</a:t>
            </a:r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319095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scale( ) </a:t>
            </a:r>
            <a:r>
              <a:rPr lang="zh-CN" altLang="en-US" dirty="0">
                <a:sym typeface="+mn-ea"/>
              </a:rPr>
              <a:t>方法能够实现文字或图像根据中心</a:t>
            </a:r>
            <a:r>
              <a:rPr lang="zh-CN" altLang="en-US" dirty="0" smtClean="0">
                <a:sym typeface="+mn-ea"/>
              </a:rPr>
              <a:t>原点进行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缩放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zh-CN" altLang="en-US" sz="2600" dirty="0" smtClean="0">
                <a:sym typeface="+mn-ea"/>
              </a:rPr>
              <a:t>scale</a:t>
            </a:r>
            <a:r>
              <a:rPr lang="zh-CN" altLang="en-US" sz="2600" b="1" dirty="0" smtClean="0">
                <a:solidFill>
                  <a:srgbClr val="C00000"/>
                </a:solidFill>
                <a:sym typeface="+mn-ea"/>
              </a:rPr>
              <a:t>X</a:t>
            </a:r>
            <a:r>
              <a:rPr lang="zh-CN" altLang="en-US" sz="2600" dirty="0" smtClean="0">
                <a:sym typeface="+mn-ea"/>
              </a:rPr>
              <a:t>(x)：元素仅水平方向缩放（X轴缩放）；</a:t>
            </a:r>
          </a:p>
          <a:p>
            <a:pPr lvl="1"/>
            <a:r>
              <a:rPr lang="zh-CN" altLang="en-US" sz="2600" dirty="0" smtClean="0">
                <a:sym typeface="+mn-ea"/>
              </a:rPr>
              <a:t>scale</a:t>
            </a:r>
            <a:r>
              <a:rPr lang="zh-CN" altLang="en-US" sz="2600" b="1" dirty="0" smtClean="0">
                <a:solidFill>
                  <a:srgbClr val="C00000"/>
                </a:solidFill>
                <a:sym typeface="+mn-ea"/>
              </a:rPr>
              <a:t>Y</a:t>
            </a:r>
            <a:r>
              <a:rPr lang="zh-CN" altLang="en-US" sz="2600" dirty="0" smtClean="0">
                <a:sym typeface="+mn-ea"/>
              </a:rPr>
              <a:t>(y)：元素仅垂直方向缩放（Y轴缩放）；</a:t>
            </a:r>
          </a:p>
          <a:p>
            <a:pPr lvl="1"/>
            <a:r>
              <a:rPr lang="zh-CN" altLang="en-US" sz="2600" dirty="0" smtClean="0">
                <a:sym typeface="+mn-ea"/>
              </a:rPr>
              <a:t>scale(x，y)：元素水平方向和垂直方向同时缩放；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ym typeface="+mn-ea"/>
              </a:rPr>
              <a:t>参数 </a:t>
            </a:r>
            <a:r>
              <a:rPr lang="en-US" altLang="zh-CN" dirty="0" smtClean="0"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y </a:t>
            </a:r>
            <a:r>
              <a:rPr lang="zh-CN" altLang="en-US" dirty="0" smtClean="0">
                <a:sym typeface="+mn-ea"/>
              </a:rPr>
              <a:t>为</a:t>
            </a:r>
            <a:r>
              <a:rPr lang="zh-CN" altLang="en-US" dirty="0">
                <a:sym typeface="+mn-ea"/>
              </a:rPr>
              <a:t>自然数数值（可以为正、负、小数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27323" y="4242435"/>
            <a:ext cx="7693157" cy="21583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说明：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绝对值大于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，代表放大；绝对值小于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，代表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缩小；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当参数值为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时，表示不进行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缩放；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当值为负数时，对象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反转。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scale( )</a:t>
            </a:r>
            <a:r>
              <a:rPr lang="zh-CN" altLang="en-US">
                <a:sym typeface="+mn-ea"/>
              </a:rPr>
              <a:t>缩放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2985" y="1471295"/>
            <a:ext cx="436054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transform: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scaleX(2)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34" y="1139825"/>
            <a:ext cx="4105881" cy="24955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2099" y="4445363"/>
            <a:ext cx="436054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transform: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3357880"/>
            <a:ext cx="4136586" cy="25486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44297" y="5804002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demo16-10.html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scale( )</a:t>
            </a:r>
            <a:r>
              <a:rPr lang="zh-CN" altLang="en-US">
                <a:sym typeface="+mn-ea"/>
              </a:rPr>
              <a:t>缩放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90119" y="1484109"/>
            <a:ext cx="7419399" cy="3097419"/>
            <a:chOff x="6184" y="4525"/>
            <a:chExt cx="12133" cy="5558"/>
          </a:xfrm>
        </p:grpSpPr>
        <p:sp>
          <p:nvSpPr>
            <p:cNvPr id="4" name="文本框 3"/>
            <p:cNvSpPr txBox="1"/>
            <p:nvPr/>
          </p:nvSpPr>
          <p:spPr>
            <a:xfrm>
              <a:off x="9224" y="4525"/>
              <a:ext cx="6867" cy="8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transform:</a:t>
              </a: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scale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2)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4" y="5389"/>
              <a:ext cx="12133" cy="469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4" y="5373"/>
              <a:ext cx="12133" cy="4694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765558" y="5111064"/>
            <a:ext cx="11237148" cy="5617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scaleX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scaleY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函数时，实现的是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非等比例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17" name="矩形 16"/>
          <p:cNvSpPr/>
          <p:nvPr/>
        </p:nvSpPr>
        <p:spPr>
          <a:xfrm>
            <a:off x="8256990" y="5949664"/>
            <a:ext cx="2759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demo16-11.html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倾斜</a:t>
            </a:r>
            <a:r>
              <a:rPr lang="en-US" altLang="zh-CN" dirty="0"/>
              <a:t>—skew()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skew( ) </a:t>
            </a:r>
            <a:r>
              <a:rPr lang="zh-CN" altLang="en-US" dirty="0" smtClean="0">
                <a:sym typeface="+mn-ea"/>
              </a:rPr>
              <a:t>方法能够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倾斜</a:t>
            </a:r>
            <a:r>
              <a:rPr lang="zh-CN" altLang="en-US" dirty="0">
                <a:sym typeface="+mn-ea"/>
              </a:rPr>
              <a:t>指定的元素。</a:t>
            </a:r>
          </a:p>
          <a:p>
            <a:pPr lvl="1"/>
            <a:r>
              <a:rPr lang="en-US" altLang="zh-CN" dirty="0" smtClean="0">
                <a:sym typeface="+mn-ea"/>
              </a:rPr>
              <a:t>skew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(x)：元素仅水平方向倾斜（X轴倾斜）；</a:t>
            </a:r>
          </a:p>
          <a:p>
            <a:pPr lvl="1"/>
            <a:r>
              <a:rPr lang="en-US" altLang="zh-CN" dirty="0" smtClean="0">
                <a:sym typeface="+mn-ea"/>
              </a:rPr>
              <a:t>skew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Y</a:t>
            </a:r>
            <a:r>
              <a:rPr lang="zh-CN" altLang="en-US" dirty="0" smtClean="0">
                <a:sym typeface="+mn-ea"/>
              </a:rPr>
              <a:t>(y)：元素仅垂直方向倾斜（Y轴倾斜）；</a:t>
            </a:r>
          </a:p>
          <a:p>
            <a:pPr lvl="1"/>
            <a:r>
              <a:rPr lang="en-US" altLang="zh-CN" dirty="0" smtClean="0">
                <a:sym typeface="+mn-ea"/>
              </a:rPr>
              <a:t>skew</a:t>
            </a:r>
            <a:r>
              <a:rPr lang="zh-CN" altLang="en-US" dirty="0" smtClean="0">
                <a:sym typeface="+mn-ea"/>
              </a:rPr>
              <a:t>(x，y)：元素水平方向和垂直方向同时倾斜</a:t>
            </a:r>
            <a:r>
              <a:rPr lang="zh-CN" altLang="en-US" dirty="0">
                <a:sym typeface="+mn-ea"/>
              </a:rPr>
              <a:t>；如果第二个参数为空，则默认为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，参数为负表示向相反方向倾斜。</a:t>
            </a:r>
          </a:p>
          <a:p>
            <a:pPr lvl="1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倾斜</a:t>
            </a:r>
            <a:r>
              <a:rPr lang="en-US" altLang="zh-CN" dirty="0"/>
              <a:t>—skew()</a:t>
            </a:r>
            <a:endParaRPr lang="zh-CN" altLang="en-US" dirty="0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>
          <a:xfrm>
            <a:off x="748030" y="1355090"/>
            <a:ext cx="5403215" cy="744220"/>
          </a:xfrm>
        </p:spPr>
        <p:txBody>
          <a:bodyPr/>
          <a:lstStyle/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skewX( 30deg 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45" y="1248411"/>
            <a:ext cx="4482834" cy="2710790"/>
          </a:xfrm>
          <a:prstGeom prst="rect">
            <a:avLst/>
          </a:prstGeom>
        </p:spPr>
      </p:pic>
      <p:sp>
        <p:nvSpPr>
          <p:cNvPr id="7" name="内容占位符 2"/>
          <p:cNvSpPr>
            <a:spLocks noGrp="1" noChangeArrowheads="1"/>
          </p:cNvSpPr>
          <p:nvPr/>
        </p:nvSpPr>
        <p:spPr>
          <a:xfrm>
            <a:off x="6169505" y="4643755"/>
            <a:ext cx="5403215" cy="744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85750" indent="-285750" algn="l" rtl="0" eaLnBrk="1" fontAlgn="base" hangingPunct="1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skewY( 10deg 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" y="3440430"/>
            <a:ext cx="4787025" cy="29360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12829" y="5853268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demo16-12.html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3D</a:t>
            </a:r>
            <a:r>
              <a:rPr lang="zh-CN" altLang="en-US" sz="4000" dirty="0" smtClean="0"/>
              <a:t>变形功能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697983" y="1452942"/>
            <a:ext cx="1008016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允许使用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来实现元素在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轴方向上的变形处理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5044" y="3106898"/>
            <a:ext cx="2583766" cy="18004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rotateX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(angle)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rotateY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(angle)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rotateZ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(angle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7208" y="2996802"/>
            <a:ext cx="6316394" cy="238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元素围绕其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轴以给定的度数进行旋转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元素围绕其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轴以给定的度数进行旋转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元素围绕其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轴以给定的度数进行旋转。</a:t>
            </a:r>
          </a:p>
          <a:p>
            <a:pPr marL="342900" indent="-342900">
              <a:lnSpc>
                <a:spcPts val="388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5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渐变效果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3D</a:t>
            </a:r>
            <a:r>
              <a:rPr lang="zh-CN" altLang="en-US" sz="4000" dirty="0" smtClean="0"/>
              <a:t>旋转</a:t>
            </a:r>
            <a:endParaRPr lang="zh-CN" altLang="en-US" sz="4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8750" y="1285738"/>
            <a:ext cx="9927102" cy="30008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3D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旋转变形实例：</a:t>
            </a:r>
            <a:endParaRPr lang="en-US" altLang="zh-CN" sz="2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页面中显示一个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元素以及一个“绕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轴旋转”按钮、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一个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“绕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轴旋转”按钮及一个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“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绕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Z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轴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旋转”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按钮。用户单击各按钮时脚本程序通过修改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元素的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transform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属性值中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rotateX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rotateY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rotateZ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方法的参数值使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div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元素分别围绕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Y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Z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轴旋转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180°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。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50" y="4493262"/>
            <a:ext cx="4342228" cy="18970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48528" y="5867132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demo16-13.html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8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ransform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-origin</a:t>
              </a:r>
              <a:r>
                <a:rPr lang="en-US" altLang="zh-CN" sz="4800" dirty="0">
                  <a:sym typeface="+mn-ea"/>
                </a:rPr>
                <a:t> 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transform-origin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transform-origin </a:t>
            </a:r>
            <a:r>
              <a:rPr lang="zh-CN" altLang="en-US" dirty="0" smtClean="0"/>
              <a:t>属性</a:t>
            </a:r>
            <a:r>
              <a:rPr lang="zh-CN" altLang="en-US" dirty="0"/>
              <a:t>更改</a:t>
            </a:r>
            <a:r>
              <a:rPr lang="zh-CN" altLang="en-US" dirty="0" smtClean="0"/>
              <a:t>变换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基点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位置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 smtClean="0">
                <a:sym typeface="+mn-ea"/>
              </a:rPr>
              <a:t>默认情况下，元素基点</a:t>
            </a:r>
            <a:r>
              <a:rPr lang="zh-CN" altLang="en-US" dirty="0">
                <a:sym typeface="+mn-ea"/>
              </a:rPr>
              <a:t>位置为元素的</a:t>
            </a:r>
            <a:r>
              <a:rPr lang="zh-CN" altLang="en-US" dirty="0" smtClean="0">
                <a:sym typeface="+mn-ea"/>
              </a:rPr>
              <a:t>中心点，即X 轴和 Y 轴的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50% </a:t>
            </a:r>
            <a:r>
              <a:rPr lang="zh-CN" altLang="en-US" dirty="0" smtClean="0">
                <a:sym typeface="+mn-ea"/>
              </a:rPr>
              <a:t>处。</a:t>
            </a:r>
          </a:p>
          <a:p>
            <a:pPr lvl="1">
              <a:spcAft>
                <a:spcPts val="600"/>
              </a:spcAft>
            </a:pPr>
            <a:r>
              <a:rPr lang="zh-CN" altLang="en-US" dirty="0" smtClean="0">
                <a:sym typeface="+mn-ea"/>
              </a:rPr>
              <a:t>CSS3 变形进行的位移、缩放、旋转、倾斜都是以元素的基点进行变形。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5888" y="2133833"/>
            <a:ext cx="8632288" cy="5748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transform-origin: x-axis y-axis;</a:t>
            </a:r>
            <a:r>
              <a:rPr kumimoji="0" lang="zh-CN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transform-origin</a:t>
            </a:r>
            <a:r>
              <a:rPr lang="zh-CN" altLang="en-US" dirty="0">
                <a:sym typeface="+mn-ea"/>
              </a:rPr>
              <a:t>属性值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transform-origin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x-axis y-axis</a:t>
            </a:r>
            <a:r>
              <a:rPr lang="en-US" altLang="zh-CN" dirty="0">
                <a:sym typeface="+mn-ea"/>
              </a:rPr>
              <a:t>;</a:t>
            </a: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默认值</a:t>
            </a:r>
            <a:r>
              <a:rPr lang="zh-CN" altLang="en-US" dirty="0">
                <a:sym typeface="+mn-ea"/>
              </a:rPr>
              <a:t>为 center  center ，等价于 50% 50%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98265"/>
              </p:ext>
            </p:extLst>
          </p:nvPr>
        </p:nvGraphicFramePr>
        <p:xfrm>
          <a:off x="1230630" y="1988340"/>
          <a:ext cx="9834245" cy="3086753"/>
        </p:xfrm>
        <a:graphic>
          <a:graphicData uri="http://schemas.openxmlformats.org/drawingml/2006/table">
            <a:tbl>
              <a:tblPr/>
              <a:tblGrid>
                <a:gridCol w="21501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841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54619" marR="136548" marT="45516" marB="455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4619" marR="136548" marT="45516" marB="455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x-axis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2400" i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指定原点被</a:t>
                      </a:r>
                      <a:r>
                        <a:rPr lang="zh-CN" alt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置于 </a:t>
                      </a:r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轴的何处。可能的值：</a:t>
                      </a:r>
                    </a:p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left | center | right | length | %</a:t>
                      </a: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2075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y-axis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2400" i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指定原点被</a:t>
                      </a:r>
                      <a:r>
                        <a:rPr lang="zh-CN" alt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置于 </a:t>
                      </a:r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轴的何处。可能的值：</a:t>
                      </a:r>
                    </a:p>
                    <a:p>
                      <a:pPr indent="0" fontAlgn="t">
                        <a:lnSpc>
                          <a:spcPct val="150000"/>
                        </a:lnSpc>
                        <a:buFont typeface="Arial" panose="020B0604020202020204"/>
                        <a:buNone/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 | center | bottom | length | %</a:t>
                      </a: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变换基点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50957" y="1268010"/>
            <a:ext cx="1531188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left-top</a:t>
            </a:r>
            <a:endParaRPr lang="en-US" altLang="zh-CN" sz="26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69" y="1916308"/>
            <a:ext cx="2573410" cy="19237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32444" y="1268009"/>
            <a:ext cx="2036135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left-center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315" y="1916307"/>
            <a:ext cx="2595314" cy="19237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3165" y="1269295"/>
            <a:ext cx="1867819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center-top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165" y="1916308"/>
            <a:ext cx="2578881" cy="19237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19655" y="4116727"/>
            <a:ext cx="1362874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25% 25%</a:t>
            </a:r>
            <a:endParaRPr lang="zh-CN" altLang="en-US" sz="2600" b="1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085" y="4774274"/>
            <a:ext cx="2491229" cy="19682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33286" y="4121223"/>
            <a:ext cx="1362874" cy="492443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100</a:t>
            </a:r>
            <a:r>
              <a:rPr lang="en-US" altLang="zh-CN" sz="2600" b="1" dirty="0">
                <a:solidFill>
                  <a:srgbClr val="FF0000"/>
                </a:solidFill>
                <a:latin typeface="-apple-system"/>
              </a:rPr>
              <a:t>px</a:t>
            </a:r>
            <a:r>
              <a:rPr lang="en-US" altLang="zh-CN" sz="2600" b="1" dirty="0">
                <a:solidFill>
                  <a:srgbClr val="000000"/>
                </a:solidFill>
                <a:latin typeface="-apple-system"/>
              </a:rPr>
              <a:t> 0</a:t>
            </a:r>
            <a:endParaRPr lang="zh-CN" altLang="en-US" sz="2600" b="1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368" y="4774273"/>
            <a:ext cx="2536567" cy="2012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变换基点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323685"/>
            <a:ext cx="3085714" cy="5066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3197" y="526401"/>
            <a:ext cx="6482970" cy="6001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B2D01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400" dirty="0">
                <a:solidFill>
                  <a:srgbClr val="CB2D01"/>
                </a:solidFill>
                <a:latin typeface="Consolas" panose="020B0609020204030204" pitchFamily="49" charset="0"/>
              </a:rPr>
              <a:t>div1-1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width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height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position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44F00"/>
                </a:solidFill>
                <a:latin typeface="Consolas" panose="020B0609020204030204" pitchFamily="49" charset="0"/>
              </a:rPr>
              <a:t>absolute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background-color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CA004B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transform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rotate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deg</a:t>
            </a:r>
            <a:r>
              <a:rPr lang="en-US" altLang="zh-CN" sz="2400" b="1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3C7A03"/>
                </a:solidFill>
                <a:latin typeface="Consolas" panose="020B0609020204030204" pitchFamily="49" charset="0"/>
              </a:rPr>
              <a:t>transform-origin</a:t>
            </a:r>
            <a:r>
              <a:rPr lang="en-US" altLang="zh-CN" sz="2400" dirty="0" err="1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err="1" smtClean="0">
                <a:solidFill>
                  <a:srgbClr val="3C7A03"/>
                </a:solidFill>
                <a:latin typeface="Consolas" panose="020B0609020204030204" pitchFamily="49" charset="0"/>
              </a:rPr>
              <a:t>top</a:t>
            </a:r>
            <a:r>
              <a:rPr lang="en-US" altLang="zh-CN" sz="2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3C7A03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CB2D01"/>
                </a:solidFill>
                <a:latin typeface="Consolas" panose="020B0609020204030204" pitchFamily="49" charset="0"/>
              </a:rPr>
              <a:t>#div1-2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width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height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position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44F00"/>
                </a:solidFill>
                <a:latin typeface="Consolas" panose="020B0609020204030204" pitchFamily="49" charset="0"/>
              </a:rPr>
              <a:t>absolute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background-color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CA004B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transform</a:t>
            </a:r>
            <a:r>
              <a:rPr lang="en-US" altLang="zh-CN" sz="2400" dirty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 rotate</a:t>
            </a:r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-20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deg</a:t>
            </a:r>
            <a:r>
              <a:rPr lang="en-US" altLang="zh-CN" sz="2400" b="1" dirty="0">
                <a:solidFill>
                  <a:srgbClr val="80804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transform-origin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B1CEB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b="1" dirty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  <a:endParaRPr lang="zh-CN" altLang="en-US" sz="23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93419" y="6051727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demo16-14.html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多重变形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多重变形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对同一元素可添加多种变形效果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6" t="43125" r="22342" b="23437"/>
          <a:stretch>
            <a:fillRect/>
          </a:stretch>
        </p:blipFill>
        <p:spPr bwMode="auto">
          <a:xfrm>
            <a:off x="1007110" y="2929061"/>
            <a:ext cx="3718560" cy="291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20067" y="4058025"/>
            <a:ext cx="478980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元素经过移动后旋转并放大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9331" y="5366405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demo16-15.html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76700" y="1997650"/>
            <a:ext cx="11102354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kumimoji="0" lang="en-US" altLang="zh-CN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transform: translate(150px,200px) rotate(120deg) scale(1.5,1.5);</a:t>
            </a:r>
            <a:endParaRPr kumimoji="0" lang="zh-CN" altLang="zh-CN" sz="24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案例实战</a:t>
            </a:r>
            <a:endParaRPr lang="zh-CN" altLang="en-US" sz="4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982" y="1354490"/>
            <a:ext cx="10428558" cy="2333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74650" lvl="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不使用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JS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，综合运用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CSS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阴影、透明效果、变形动画，设计涂鸦墙。使用移动、旋转、缩放等函数控制元素创建丰富、轻量级的界面应用。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374650" marR="0" lvl="0" indent="-374650" defTabSz="9144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  <a:tabLst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默认状态下图片被随意显示在墙面上，鼠标经过图片时会竖直摆放，并被放大显示。</a:t>
            </a:r>
            <a:endParaRPr lang="zh-CN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657" y="4094092"/>
            <a:ext cx="10628571" cy="1904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渐变效果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网页中的渐变效果包括渐变背景、渐变导航、渐变按钮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CSS3 </a:t>
            </a:r>
            <a:r>
              <a:rPr lang="zh-CN" altLang="en-US" dirty="0" smtClean="0"/>
              <a:t>渐变</a:t>
            </a:r>
            <a:r>
              <a:rPr lang="zh-CN" altLang="en-US" dirty="0">
                <a:solidFill>
                  <a:srgbClr val="FF0000"/>
                </a:solidFill>
              </a:rPr>
              <a:t>分类</a:t>
            </a:r>
          </a:p>
          <a:p>
            <a:pPr lvl="1"/>
            <a:r>
              <a:rPr lang="zh-CN" altLang="en-US" dirty="0">
                <a:sym typeface="+mn-ea"/>
              </a:rPr>
              <a:t>线性</a:t>
            </a:r>
            <a:r>
              <a:rPr lang="zh-CN" altLang="en-US" dirty="0" smtClean="0">
                <a:sym typeface="+mn-ea"/>
              </a:rPr>
              <a:t>渐变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 smtClean="0">
                <a:sym typeface="+mn-ea"/>
              </a:rPr>
              <a:t>径向</a:t>
            </a:r>
            <a:r>
              <a:rPr lang="zh-CN" altLang="en-US" dirty="0">
                <a:sym typeface="+mn-ea"/>
              </a:rPr>
              <a:t>渐变</a:t>
            </a:r>
            <a:endParaRPr lang="en-US" altLang="zh-CN" dirty="0">
              <a:sym typeface="+mn-ea"/>
            </a:endParaRPr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渐变</a:t>
            </a:r>
            <a:r>
              <a:rPr lang="zh-CN" altLang="en-US" dirty="0">
                <a:solidFill>
                  <a:srgbClr val="FF0000"/>
                </a:solidFill>
              </a:rPr>
              <a:t>优点</a:t>
            </a:r>
            <a:endParaRPr lang="zh-CN" altLang="en-US" dirty="0"/>
          </a:p>
          <a:p>
            <a:pPr lvl="1"/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代替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使用图像来实现效果，可以减少下载的时间和宽带的使用。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由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浏览器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生成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，在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放大时看起来效果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更好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75670" y="5085759"/>
            <a:ext cx="6338904" cy="1633418"/>
            <a:chOff x="3134" y="4152"/>
            <a:chExt cx="13428" cy="4544"/>
          </a:xfrm>
        </p:grpSpPr>
        <p:pic>
          <p:nvPicPr>
            <p:cNvPr id="5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4" y="5104"/>
              <a:ext cx="2663" cy="26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8" y="4889"/>
              <a:ext cx="3212" cy="34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16" y="4152"/>
              <a:ext cx="5846" cy="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线性渐变</a:t>
            </a:r>
          </a:p>
          <a:p>
            <a:pPr lvl="1"/>
            <a:endParaRPr lang="en-US" altLang="zh-CN" dirty="0" smtClean="0">
              <a:sym typeface="+mn-ea"/>
            </a:endParaRPr>
          </a:p>
          <a:p>
            <a:pPr marL="431800" lvl="1" indent="0">
              <a:buNone/>
            </a:pPr>
            <a:endParaRPr lang="en-US" altLang="zh-CN" dirty="0">
              <a:latin typeface="Arial" panose="020B0604020202020204" pitchFamily="34" charset="0"/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Arial" panose="020B0604020202020204" pitchFamily="34" charset="0"/>
                <a:sym typeface="微软雅黑" panose="020B0503020204020204" pitchFamily="34" charset="-122"/>
              </a:rPr>
              <a:t>在</a:t>
            </a:r>
            <a:r>
              <a:rPr lang="zh-CN" altLang="en-US" dirty="0">
                <a:latin typeface="Arial" panose="020B0604020202020204" pitchFamily="34" charset="0"/>
                <a:sym typeface="微软雅黑" panose="020B0503020204020204" pitchFamily="34" charset="-122"/>
              </a:rPr>
              <a:t>一条直线上进行颜色渐变，</a:t>
            </a:r>
            <a:r>
              <a:rPr lang="zh-CN" altLang="en-US" dirty="0">
                <a:sym typeface="+mn-ea"/>
              </a:rPr>
              <a:t>渐变线由包含渐变图形的容器的中心点和一个角度来定义的。</a:t>
            </a:r>
            <a:endParaRPr lang="zh-CN" altLang="en-US" dirty="0">
              <a:latin typeface="Arial" panose="020B0604020202020204" pitchFamily="34" charset="0"/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linear-gradient</a:t>
            </a:r>
            <a:r>
              <a:rPr lang="en-US" altLang="zh-CN" dirty="0">
                <a:latin typeface="Arial" panose="020B0604020202020204" pitchFamily="34" charset="0"/>
              </a:rPr>
              <a:t>() </a:t>
            </a:r>
            <a:r>
              <a:rPr lang="zh-CN" altLang="en-US" dirty="0">
                <a:latin typeface="Arial" panose="020B0604020202020204" pitchFamily="34" charset="0"/>
              </a:rPr>
              <a:t>函数创建一</a:t>
            </a:r>
            <a:r>
              <a:rPr lang="zh-CN" altLang="en-US" dirty="0" smtClean="0">
                <a:latin typeface="Arial" panose="020B0604020202020204" pitchFamily="34" charset="0"/>
              </a:rPr>
              <a:t>个</a:t>
            </a:r>
            <a:r>
              <a:rPr lang="zh-CN" altLang="en-US" dirty="0">
                <a:latin typeface="Arial" panose="020B0604020202020204" pitchFamily="34" charset="0"/>
              </a:rPr>
              <a:t>没有内在尺寸</a:t>
            </a:r>
            <a:r>
              <a:rPr lang="zh-CN" altLang="en-US" dirty="0" smtClean="0">
                <a:latin typeface="Arial" panose="020B0604020202020204" pitchFamily="34" charset="0"/>
              </a:rPr>
              <a:t>的，表示</a:t>
            </a:r>
            <a:r>
              <a:rPr lang="zh-CN" altLang="en-US" dirty="0">
                <a:latin typeface="Arial" panose="020B0604020202020204" pitchFamily="34" charset="0"/>
              </a:rPr>
              <a:t>颜色线性渐变的 </a:t>
            </a:r>
            <a:r>
              <a:rPr lang="en-US" altLang="zh-CN" dirty="0">
                <a:latin typeface="Arial" panose="020B0604020202020204" pitchFamily="34" charset="0"/>
              </a:rPr>
              <a:t>&lt;image&gt; </a:t>
            </a:r>
            <a:r>
              <a:rPr lang="zh-CN" altLang="en-US" dirty="0" smtClean="0">
                <a:latin typeface="Arial" panose="020B0604020202020204" pitchFamily="34" charset="0"/>
              </a:rPr>
              <a:t>图像；它</a:t>
            </a:r>
            <a:r>
              <a:rPr lang="zh-CN" altLang="en-US" dirty="0">
                <a:latin typeface="Arial" panose="020B0604020202020204" pitchFamily="34" charset="0"/>
              </a:rPr>
              <a:t>既不</a:t>
            </a:r>
            <a:r>
              <a:rPr lang="zh-CN" altLang="en-US" dirty="0" smtClean="0">
                <a:latin typeface="Arial" panose="020B0604020202020204" pitchFamily="34" charset="0"/>
              </a:rPr>
              <a:t>具有固有</a:t>
            </a:r>
            <a:r>
              <a:rPr lang="zh-CN" altLang="en-US" dirty="0">
                <a:latin typeface="Arial" panose="020B0604020202020204" pitchFamily="34" charset="0"/>
              </a:rPr>
              <a:t>的或首选的尺寸，也不具有比率。它的具体尺寸将与其适用的</a:t>
            </a:r>
            <a:r>
              <a:rPr lang="zh-CN" altLang="en-US" dirty="0" smtClean="0">
                <a:latin typeface="Arial" panose="020B0604020202020204" pitchFamily="34" charset="0"/>
              </a:rPr>
              <a:t>元素尺寸</a:t>
            </a:r>
            <a:r>
              <a:rPr lang="zh-CN" altLang="en-US" dirty="0">
                <a:latin typeface="Arial" panose="020B0604020202020204" pitchFamily="34" charset="0"/>
              </a:rPr>
              <a:t>匹配。</a:t>
            </a:r>
          </a:p>
          <a:p>
            <a:pPr marL="431800" lvl="1" indent="0">
              <a:buNone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1657" y="2204439"/>
            <a:ext cx="10767115" cy="5182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background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: linear-gradient(direction, color-stop1, color-stop2, ...);</a:t>
            </a:r>
            <a:endParaRPr kumimoji="0" lang="zh-CN" altLang="zh-CN" sz="26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9" y="641270"/>
            <a:ext cx="6153744" cy="2363688"/>
          </a:xfrm>
          <a:prstGeom prst="rect">
            <a:avLst/>
          </a:prstGeom>
        </p:spPr>
      </p:pic>
      <p:sp>
        <p:nvSpPr>
          <p:cNvPr id="4" name="Rectangle 1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599" y="190277"/>
            <a:ext cx="9791700" cy="7921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线性渐变</a:t>
            </a:r>
            <a:endParaRPr lang="en-US" altLang="zh-CN" sz="4000" dirty="0"/>
          </a:p>
        </p:txBody>
      </p:sp>
      <p:sp>
        <p:nvSpPr>
          <p:cNvPr id="5" name="矩形 4"/>
          <p:cNvSpPr/>
          <p:nvPr/>
        </p:nvSpPr>
        <p:spPr>
          <a:xfrm>
            <a:off x="1123406" y="5157792"/>
            <a:ext cx="10220710" cy="143885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渐变方向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英文关键词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个参数省略时，默认为“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180deg”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，等同于“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 bottom”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第二个和第三个参数，表示颜色的起始点和结束点，可以有多个颜色值。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89" y="2780703"/>
            <a:ext cx="6958380" cy="22230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254" y="2564603"/>
            <a:ext cx="2510862" cy="24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599" y="190277"/>
            <a:ext cx="9791700" cy="7921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线性渐变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609599" y="1144585"/>
            <a:ext cx="8799919" cy="50937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.div1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500" dirty="0" smtClean="0">
                <a:solidFill>
                  <a:srgbClr val="3E4B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500" dirty="0" smtClean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 smtClean="0">
                <a:solidFill>
                  <a:srgbClr val="CA00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yellow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2500" dirty="0" smtClean="0">
              <a:solidFill>
                <a:srgbClr val="FF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r>
              <a:rPr lang="en-US" altLang="zh-CN" sz="2500" dirty="0" smtClean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2500" dirty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div2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500" dirty="0" smtClean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CA00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2500" dirty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2500" dirty="0">
              <a:solidFill>
                <a:srgbClr val="FF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sz="2500" dirty="0">
              <a:solidFill>
                <a:srgbClr val="808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2500" dirty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div3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500" dirty="0" smtClean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CA00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2500" dirty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</a:t>
            </a:r>
            <a:r>
              <a:rPr lang="en-US" altLang="zh-CN" sz="2500" dirty="0">
                <a:solidFill>
                  <a:srgbClr val="9B1C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CN" sz="2500" dirty="0" smtClean="0">
                <a:solidFill>
                  <a:srgbClr val="57790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altLang="zh-CN" sz="2500" dirty="0" smtClean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yellow </a:t>
            </a:r>
            <a:r>
              <a:rPr lang="en-US" altLang="zh-CN" sz="2500" dirty="0">
                <a:solidFill>
                  <a:srgbClr val="9B1C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lang="en-US" altLang="zh-CN" sz="2500" dirty="0">
                <a:solidFill>
                  <a:srgbClr val="57790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</a:t>
            </a:r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500" dirty="0" smtClean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2500" dirty="0">
              <a:solidFill>
                <a:srgbClr val="FF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sz="2500" dirty="0">
              <a:solidFill>
                <a:srgbClr val="808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 smtClean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2500" dirty="0">
                <a:solidFill>
                  <a:srgbClr val="CB2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div4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500" dirty="0" smtClean="0">
                <a:solidFill>
                  <a:srgbClr val="3C7A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CA00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500" dirty="0">
                <a:solidFill>
                  <a:srgbClr val="9B1C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r>
              <a:rPr lang="en-US" altLang="zh-CN" sz="2500" dirty="0">
                <a:solidFill>
                  <a:srgbClr val="57790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yellow</a:t>
            </a:r>
            <a:r>
              <a:rPr lang="en-US" altLang="zh-CN" sz="2500" dirty="0">
                <a:solidFill>
                  <a:srgbClr val="3844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green</a:t>
            </a:r>
            <a:r>
              <a:rPr lang="en-US" altLang="zh-CN" sz="2500" dirty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500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2500" dirty="0" smtClean="0">
                <a:solidFill>
                  <a:srgbClr val="808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5544" y="324748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demo16-1.html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043" y="982441"/>
            <a:ext cx="2462465" cy="53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重复的线性渐变</a:t>
            </a:r>
            <a:endParaRPr lang="zh-CN" altLang="en-US" dirty="0" smtClean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repeating-linear-gradient</a:t>
            </a:r>
            <a:r>
              <a:rPr lang="zh-CN" altLang="en-US" dirty="0">
                <a:sym typeface="+mn-ea"/>
              </a:rPr>
              <a:t>() 函数用于重复线性渐变：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5" y="3156585"/>
            <a:ext cx="2790190" cy="27330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0396" y="5372544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demo16-2.html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81657" y="2175040"/>
            <a:ext cx="11000576" cy="5770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itchFamily="2" charset="-122"/>
              </a:rPr>
              <a:t>background: repeating-linear-gradient(red, yellow 10%, green 20%);</a:t>
            </a:r>
            <a:endParaRPr kumimoji="0" lang="zh-CN" altLang="zh-CN" sz="26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12" name="矩形 11"/>
          <p:cNvSpPr/>
          <p:nvPr/>
        </p:nvSpPr>
        <p:spPr>
          <a:xfrm>
            <a:off x="7669512" y="5777467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demo16-3.html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7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6564276" cy="4487551"/>
          </a:xfrm>
        </p:spPr>
        <p:txBody>
          <a:bodyPr/>
          <a:lstStyle/>
          <a:p>
            <a:r>
              <a:rPr lang="zh-CN" altLang="en-US" dirty="0" smtClean="0"/>
              <a:t>切角效果</a:t>
            </a:r>
            <a:endParaRPr lang="en-US" altLang="zh-CN" dirty="0" smtClean="0"/>
          </a:p>
          <a:p>
            <a:pPr lvl="1"/>
            <a:r>
              <a:rPr lang="zh-CN" altLang="en-US" dirty="0"/>
              <a:t>把一个透明色标放在切角处，</a:t>
            </a:r>
            <a:r>
              <a:rPr lang="zh-CN" altLang="en-US" dirty="0" smtClean="0"/>
              <a:t>然后在相同</a:t>
            </a:r>
            <a:r>
              <a:rPr lang="zh-CN" altLang="en-US" dirty="0"/>
              <a:t>的位置设置另一个</a:t>
            </a:r>
            <a:r>
              <a:rPr lang="zh-CN" altLang="en-US" dirty="0" smtClean="0"/>
              <a:t>色标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3"/>
              </a:buBlip>
            </a:pPr>
            <a:r>
              <a:rPr lang="zh-CN" altLang="en-US" sz="2800" dirty="0"/>
              <a:t>渐变按钮</a:t>
            </a:r>
            <a:endParaRPr lang="en-US" altLang="zh-CN" sz="28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17" y="4209576"/>
            <a:ext cx="2199616" cy="11576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117" y="1629525"/>
            <a:ext cx="2171126" cy="2171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4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4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4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4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720</TotalTime>
  <Words>1813</Words>
  <Application>Microsoft Office PowerPoint</Application>
  <PresentationFormat>自定义</PresentationFormat>
  <Paragraphs>302</Paragraphs>
  <Slides>39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24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9_A000120141114A19PWBG</vt:lpstr>
      <vt:lpstr>1_A000120141114A19PWBG</vt:lpstr>
      <vt:lpstr>2_A000120141114A19PWBG</vt:lpstr>
      <vt:lpstr>5_A000120141114A19PWBG</vt:lpstr>
      <vt:lpstr>6_A000120141114A19PWBG</vt:lpstr>
      <vt:lpstr>7_A000120141114A19PWBG</vt:lpstr>
      <vt:lpstr>8_A000120141114A19PWBG</vt:lpstr>
      <vt:lpstr>10_A000120141114A19PWBG</vt:lpstr>
      <vt:lpstr>11_A000120141114A19PWBG</vt:lpstr>
      <vt:lpstr>12_A000120141114A19PWBG</vt:lpstr>
      <vt:lpstr>13_A000120141114A19PWBG</vt:lpstr>
      <vt:lpstr>14_A000120141114A19PWBG</vt:lpstr>
      <vt:lpstr>15_A000120141114A19PWBG</vt:lpstr>
      <vt:lpstr>16_A000120141114A19PWBG</vt:lpstr>
      <vt:lpstr>18_A000120141114A19PWBG</vt:lpstr>
      <vt:lpstr>19_A000120141114A19PWBG</vt:lpstr>
      <vt:lpstr>21_A000120141114A19PWBG</vt:lpstr>
      <vt:lpstr>22_A000120141114A19PWBG</vt:lpstr>
      <vt:lpstr>34_A000120141114A19PWBG</vt:lpstr>
      <vt:lpstr>39_A000120141114A19PWBG</vt:lpstr>
      <vt:lpstr>40_A000120141114A19PWBG</vt:lpstr>
      <vt:lpstr>41_A000120141114A19PWBG</vt:lpstr>
      <vt:lpstr>43_A000120141114A19PWBG</vt:lpstr>
      <vt:lpstr>44_A000120141114A19PWBG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线性渐变</vt:lpstr>
      <vt:lpstr>线性渐变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移动—translate()方法</vt:lpstr>
      <vt:lpstr>translate()方法实例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3D变形功能</vt:lpstr>
      <vt:lpstr>3D旋转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案例实战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3320</cp:revision>
  <cp:lastPrinted>2411-12-30T00:00:00Z</cp:lastPrinted>
  <dcterms:created xsi:type="dcterms:W3CDTF">2003-05-12T10:17:00Z</dcterms:created>
  <dcterms:modified xsi:type="dcterms:W3CDTF">2019-05-05T01:32:23Z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