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0" r:id="rId3"/>
    <p:sldMasterId id="2147483666" r:id="rId4"/>
    <p:sldMasterId id="2147483672" r:id="rId5"/>
    <p:sldMasterId id="2147483678" r:id="rId6"/>
    <p:sldMasterId id="2147483684" r:id="rId7"/>
    <p:sldMasterId id="2147483690" r:id="rId8"/>
    <p:sldMasterId id="2147483696" r:id="rId9"/>
    <p:sldMasterId id="2147483702" r:id="rId10"/>
    <p:sldMasterId id="2147483708" r:id="rId11"/>
    <p:sldMasterId id="2147483714" r:id="rId12"/>
    <p:sldMasterId id="2147483720" r:id="rId13"/>
    <p:sldMasterId id="2147483726" r:id="rId14"/>
    <p:sldMasterId id="2147483732" r:id="rId15"/>
    <p:sldMasterId id="2147483738" r:id="rId16"/>
    <p:sldMasterId id="2147483744" r:id="rId17"/>
    <p:sldMasterId id="2147483750" r:id="rId18"/>
    <p:sldMasterId id="2147483756" r:id="rId19"/>
    <p:sldMasterId id="2147483762" r:id="rId20"/>
  </p:sldMasterIdLst>
  <p:notesMasterIdLst>
    <p:notesMasterId r:id="rId44"/>
  </p:notesMasterIdLst>
  <p:sldIdLst>
    <p:sldId id="897" r:id="rId21"/>
    <p:sldId id="1146" r:id="rId22"/>
    <p:sldId id="900" r:id="rId23"/>
    <p:sldId id="1168" r:id="rId24"/>
    <p:sldId id="1110" r:id="rId25"/>
    <p:sldId id="1169" r:id="rId26"/>
    <p:sldId id="1121" r:id="rId27"/>
    <p:sldId id="1122" r:id="rId28"/>
    <p:sldId id="1123" r:id="rId29"/>
    <p:sldId id="1149" r:id="rId30"/>
    <p:sldId id="1148" r:id="rId31"/>
    <p:sldId id="1132" r:id="rId32"/>
    <p:sldId id="1134" r:id="rId33"/>
    <p:sldId id="1171" r:id="rId34"/>
    <p:sldId id="1170" r:id="rId35"/>
    <p:sldId id="1172" r:id="rId36"/>
    <p:sldId id="1137" r:id="rId37"/>
    <p:sldId id="1138" r:id="rId38"/>
    <p:sldId id="1139" r:id="rId39"/>
    <p:sldId id="1173" r:id="rId40"/>
    <p:sldId id="1140" r:id="rId41"/>
    <p:sldId id="1141" r:id="rId42"/>
    <p:sldId id="902" r:id="rId43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44">
          <p15:clr>
            <a:srgbClr val="A4A3A4"/>
          </p15:clr>
        </p15:guide>
        <p15:guide id="2" pos="1857">
          <p15:clr>
            <a:srgbClr val="A4A3A4"/>
          </p15:clr>
        </p15:guide>
        <p15:guide id="3" pos="751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8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45" autoAdjust="0"/>
  </p:normalViewPr>
  <p:slideViewPr>
    <p:cSldViewPr snapToObjects="1">
      <p:cViewPr varScale="1">
        <p:scale>
          <a:sx n="64" d="100"/>
          <a:sy n="64" d="100"/>
        </p:scale>
        <p:origin x="-960" y="-96"/>
      </p:cViewPr>
      <p:guideLst>
        <p:guide orient="horz" pos="1544"/>
        <p:guide pos="1857"/>
        <p:guide pos="751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89"/>
        <p:guide pos="2118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slide" Target="slides/slide22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41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8122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903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2847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9430-9A6E-4443-8937-F38E7FC77E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9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Relationship Id="rId9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9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9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2019/5/12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3.xml"/><Relationship Id="rId4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4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9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17260" y="2163765"/>
            <a:ext cx="6843135" cy="1114424"/>
          </a:xfrm>
        </p:spPr>
        <p:txBody>
          <a:bodyPr>
            <a:noAutofit/>
          </a:bodyPr>
          <a:lstStyle/>
          <a:p>
            <a:r>
              <a:rPr lang="da-DK" altLang="zh-CN" sz="4800" dirty="0"/>
              <a:t>HTML5</a:t>
            </a:r>
            <a:r>
              <a:rPr lang="zh-CN" altLang="en-US" sz="4800" dirty="0"/>
              <a:t>与</a:t>
            </a:r>
            <a:r>
              <a:rPr lang="en-US" altLang="zh-CN" sz="4800" dirty="0"/>
              <a:t>CSS3</a:t>
            </a:r>
            <a:r>
              <a:rPr lang="zh-CN" altLang="en-US" sz="4800" dirty="0"/>
              <a:t>前端开发</a:t>
            </a:r>
            <a:endParaRPr lang="zh-CN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第十八章 </a:t>
            </a:r>
            <a:r>
              <a:rPr lang="en-US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CSS3</a:t>
            </a:r>
            <a:r>
              <a:rPr lang="zh-CN" altLang="en-US" sz="4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多列布局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CSS3</a:t>
            </a:r>
            <a:r>
              <a:rPr lang="zh-CN" altLang="en-US">
                <a:sym typeface="+mn-ea"/>
              </a:rPr>
              <a:t>多列兼容性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 smtClean="0">
                <a:sym typeface="+mn-ea"/>
              </a:rPr>
              <a:t>对于</a:t>
            </a:r>
            <a:r>
              <a:rPr lang="zh-CN" altLang="zh-CN" dirty="0">
                <a:sym typeface="+mn-ea"/>
              </a:rPr>
              <a:t>一些不支持多列布局特征的浏览器，比如 IE9/IE8，会把这些属性全部忽略，这样布局就呈现出传统的单块布局。</a:t>
            </a:r>
          </a:p>
          <a:p>
            <a:r>
              <a:rPr lang="zh-CN" altLang="zh-CN" dirty="0" smtClean="0">
                <a:sym typeface="+mn-ea"/>
              </a:rPr>
              <a:t>为了</a:t>
            </a:r>
            <a:r>
              <a:rPr lang="zh-CN" altLang="zh-CN" dirty="0">
                <a:sym typeface="+mn-ea"/>
              </a:rPr>
              <a:t>保证浏览器最大的兼容性</a:t>
            </a:r>
            <a:r>
              <a:rPr lang="zh-CN" altLang="zh-CN" dirty="0" smtClean="0">
                <a:sym typeface="+mn-ea"/>
              </a:rPr>
              <a:t>，在</a:t>
            </a:r>
            <a:r>
              <a:rPr lang="zh-CN" altLang="zh-CN" dirty="0">
                <a:sym typeface="+mn-ea"/>
              </a:rPr>
              <a:t>使用多列布局属性时，最好添加</a:t>
            </a:r>
            <a:r>
              <a:rPr lang="zh-CN" altLang="zh-CN" dirty="0">
                <a:solidFill>
                  <a:srgbClr val="FF0000"/>
                </a:solidFill>
                <a:sym typeface="+mn-ea"/>
              </a:rPr>
              <a:t>浏览器引擎前缀</a:t>
            </a:r>
            <a:r>
              <a:rPr lang="zh-CN" altLang="zh-CN" dirty="0">
                <a:sym typeface="+mn-ea"/>
              </a:rPr>
              <a:t>，最基本的要加上三种：</a:t>
            </a:r>
          </a:p>
          <a:p>
            <a:pPr lvl="1"/>
            <a:r>
              <a:rPr lang="zh-CN" altLang="zh-CN" dirty="0" smtClean="0">
                <a:sym typeface="+mn-ea"/>
              </a:rPr>
              <a:t>谷</a:t>
            </a:r>
            <a:r>
              <a:rPr lang="zh-CN" altLang="zh-CN" dirty="0">
                <a:sym typeface="+mn-ea"/>
              </a:rPr>
              <a:t>歌浏览器的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-webkit</a:t>
            </a:r>
            <a:r>
              <a:rPr lang="zh-CN" altLang="zh-CN" dirty="0" smtClean="0">
                <a:solidFill>
                  <a:srgbClr val="C00000"/>
                </a:solidFill>
                <a:sym typeface="+mn-ea"/>
              </a:rPr>
              <a:t>-</a:t>
            </a:r>
          </a:p>
          <a:p>
            <a:pPr lvl="1"/>
            <a:r>
              <a:rPr lang="zh-CN" altLang="zh-CN" dirty="0" smtClean="0">
                <a:sym typeface="+mn-ea"/>
              </a:rPr>
              <a:t>火狐</a:t>
            </a:r>
            <a:r>
              <a:rPr lang="zh-CN" altLang="zh-CN" dirty="0">
                <a:sym typeface="+mn-ea"/>
              </a:rPr>
              <a:t>浏览器的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-moz</a:t>
            </a:r>
            <a:r>
              <a:rPr lang="zh-CN" altLang="zh-CN" dirty="0" smtClean="0">
                <a:solidFill>
                  <a:srgbClr val="C00000"/>
                </a:solidFill>
                <a:sym typeface="+mn-ea"/>
              </a:rPr>
              <a:t>-</a:t>
            </a:r>
          </a:p>
          <a:p>
            <a:pPr lvl="1"/>
            <a:r>
              <a:rPr lang="zh-CN" altLang="zh-CN" dirty="0" smtClean="0">
                <a:sym typeface="+mn-ea"/>
              </a:rPr>
              <a:t>IE</a:t>
            </a:r>
            <a:r>
              <a:rPr lang="zh-CN" altLang="zh-CN" dirty="0">
                <a:sym typeface="+mn-ea"/>
              </a:rPr>
              <a:t>浏览器的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-ms</a:t>
            </a:r>
            <a:r>
              <a:rPr lang="zh-CN" altLang="zh-CN" dirty="0" smtClean="0">
                <a:solidFill>
                  <a:srgbClr val="C00000"/>
                </a:solidFill>
                <a:sym typeface="+mn-ea"/>
              </a:rPr>
              <a:t>-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column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多列布局</a:t>
              </a:r>
              <a:endPara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列数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column-count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属性规定元素被分隔的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最大</a:t>
            </a:r>
            <a:r>
              <a:rPr lang="zh-CN" altLang="en-US" dirty="0">
                <a:sym typeface="+mn-ea"/>
              </a:rPr>
              <a:t>列</a:t>
            </a:r>
            <a:r>
              <a:rPr lang="zh-CN" altLang="en-US" dirty="0" smtClean="0">
                <a:sym typeface="+mn-ea"/>
              </a:rPr>
              <a:t>数。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9531" y="3394395"/>
            <a:ext cx="8253549" cy="2875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示例：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div {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ts val="3800"/>
              </a:lnSpc>
            </a:pP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-moz-column-count:3;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/* Firefox */ 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-webkit-column-count:3;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/* Safari 和 Chrome */ 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     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column-count:3; 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sz="2600" dirty="0">
                <a:solidFill>
                  <a:srgbClr val="000000"/>
                </a:solidFill>
                <a:latin typeface="微软雅黑" panose="020B0503020204020204" pitchFamily="34" charset="-122"/>
                <a:cs typeface="宋体" panose="02010600030101010101" pitchFamily="2" charset="-122"/>
              </a:rPr>
              <a:t>}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9531" y="2207623"/>
            <a:ext cx="8253549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   column-count : &lt;integer&gt; | auto;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列宽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column-width </a:t>
            </a:r>
            <a:r>
              <a:rPr lang="zh-CN" altLang="en-US" dirty="0">
                <a:sym typeface="+mn-ea"/>
              </a:rPr>
              <a:t>属性规定列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最小</a:t>
            </a:r>
            <a:r>
              <a:rPr lang="zh-CN" altLang="en-US" dirty="0">
                <a:sym typeface="+mn-ea"/>
              </a:rPr>
              <a:t>的宽度。默认值为 auto 表示将根据 column-count 列的数量自动调整列宽。</a:t>
            </a:r>
          </a:p>
          <a:p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9531" y="3484722"/>
            <a:ext cx="7999554" cy="29235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示例：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div {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-moz-column-</a:t>
            </a:r>
            <a:r>
              <a:rPr lang="en-US" altLang="zh-CN" sz="2600" dirty="0" smtClean="0">
                <a:solidFill>
                  <a:srgbClr val="000000"/>
                </a:solidFill>
                <a:sym typeface="+mn-ea"/>
              </a:rPr>
              <a:t>width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15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0px;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-webkit-column-</a:t>
            </a:r>
            <a:r>
              <a:rPr lang="en-US" altLang="zh-CN" sz="2600" dirty="0" smtClean="0">
                <a:solidFill>
                  <a:srgbClr val="000000"/>
                </a:solidFill>
                <a:sym typeface="+mn-ea"/>
              </a:rPr>
              <a:t>width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15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0px;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column-</a:t>
            </a:r>
            <a:r>
              <a:rPr lang="en-US" altLang="zh-CN" sz="2600" dirty="0" smtClean="0">
                <a:solidFill>
                  <a:srgbClr val="000000"/>
                </a:solidFill>
                <a:sym typeface="+mn-ea"/>
              </a:rPr>
              <a:t>width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15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0px;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}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9531" y="2638153"/>
            <a:ext cx="8253549" cy="5219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   column-width: auto | &lt;length&gt;;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columns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columns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是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column-count 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与 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column-width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的简写属性。</a:t>
            </a:r>
          </a:p>
          <a:p>
            <a:endParaRPr lang="zh-CN" altLang="en-US" dirty="0">
              <a:solidFill>
                <a:srgbClr val="00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7796" y="2008233"/>
            <a:ext cx="8253549" cy="5219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   columns: 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column-count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column-width</a:t>
            </a:r>
            <a:r>
              <a:rPr lang="en-US" altLang="zh-CN" sz="2800" dirty="0" smtClean="0">
                <a:solidFill>
                  <a:srgbClr val="000000"/>
                </a:solidFill>
              </a:rPr>
              <a:t>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6" t="34000" r="1652" b="12291"/>
          <a:stretch>
            <a:fillRect/>
          </a:stretch>
        </p:blipFill>
        <p:spPr bwMode="auto">
          <a:xfrm>
            <a:off x="1320165" y="2680970"/>
            <a:ext cx="7586345" cy="426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193419" y="5886300"/>
            <a:ext cx="31252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demo18-2.html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列间隔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column-gap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属性规定列之间的</a:t>
            </a:r>
            <a:r>
              <a:rPr lang="zh-CN" altLang="en-US" dirty="0" smtClean="0">
                <a:sym typeface="+mn-ea"/>
              </a:rPr>
              <a:t>间隔。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9531" y="3054023"/>
            <a:ext cx="7999554" cy="2923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示例：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div {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-moz-column-gap:40px;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-webkit-column-gap:40px;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column-gap:40px;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}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9531" y="2207623"/>
            <a:ext cx="8253549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    column-gap : normal | &lt;length&gt;;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列边框样式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column-rule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ym typeface="+mn-ea"/>
              </a:rPr>
              <a:t>属性设置列</a:t>
            </a:r>
            <a:r>
              <a:rPr lang="zh-CN" altLang="en-US" dirty="0" smtClean="0">
                <a:sym typeface="+mn-ea"/>
              </a:rPr>
              <a:t>之间间隔线的</a:t>
            </a:r>
            <a:r>
              <a:rPr lang="zh-CN" altLang="en-US" dirty="0">
                <a:sym typeface="+mn-ea"/>
              </a:rPr>
              <a:t>宽度、样式和颜色规则</a:t>
            </a:r>
            <a:r>
              <a:rPr lang="zh-CN" altLang="en-US" dirty="0" smtClean="0">
                <a:sym typeface="+mn-ea"/>
              </a:rPr>
              <a:t>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5292" y="3400707"/>
            <a:ext cx="7635240" cy="2526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88872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div {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-moz-column-rule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px outset #ff0000;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-webkit-column-rule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px outset #ff0000;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column-rule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px outset #ff0000; </a:t>
            </a: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kumimoji="0" lang="zh-CN" altLang="zh-CN" sz="2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}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5292" y="2214386"/>
            <a:ext cx="9767775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column-rule : &lt;length&gt;| &lt;style&gt;| &lt;color&gt;| &lt;transparent&gt;;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column-rule-width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sym typeface="+mn-ea"/>
              </a:rPr>
              <a:t>column-rule-width</a:t>
            </a:r>
            <a:r>
              <a:rPr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设置或检索对象的列与列之间的边框厚度。</a:t>
            </a:r>
          </a:p>
          <a:p>
            <a:pPr marL="0" indent="0">
              <a:buNone/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&lt;length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&gt;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用长度值来定义边框的厚度。不允许负值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thin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定义比默认厚度细的边框。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medium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定义默认厚度的边框。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sym typeface="+mn-ea"/>
              </a:rPr>
              <a:t>thick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定义比默认厚度粗的边框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244600" y="2033270"/>
            <a:ext cx="9521825" cy="52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column-rule-width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</a:rPr>
              <a:t>&lt;length&gt; | thin | medium | thick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column-rule-style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sym typeface="+mn-ea"/>
              </a:rPr>
              <a:t>column-rule-style </a:t>
            </a:r>
            <a:r>
              <a:rPr lang="zh-CN" altLang="en-US" dirty="0">
                <a:sym typeface="+mn-ea"/>
              </a:rPr>
              <a:t>设置或检索对象的列与列之间的边框样式。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252944" y="1880896"/>
            <a:ext cx="9578885" cy="922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column-rule-style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 | hidden | dotted | dashed | solid | double | groove | ridge | inset | outset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19520"/>
              </p:ext>
            </p:extLst>
          </p:nvPr>
        </p:nvGraphicFramePr>
        <p:xfrm>
          <a:off x="1252944" y="2854688"/>
          <a:ext cx="9578885" cy="395092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70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083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none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定义没有规则。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hidden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定义隐藏规则。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dotted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定义点状规则。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dashed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定义虚线规则。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solid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定义实线规则。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double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定义双线规则。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groove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grooved 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规则。该效果取决于宽度和颜色值。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ridge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ridged 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规则。该效果取决于宽度和颜色值。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inset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inset 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规则。该效果取决于宽度和颜色值。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510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outset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8731" marR="96828" marT="38731" marB="38731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 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3D outset 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规则。该效果取决于宽度和颜色值。</a:t>
                      </a:r>
                    </a:p>
                  </a:txBody>
                  <a:tcPr marL="38731" marR="96828" marT="38731" marB="38731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column-rule-color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column-rule-color </a:t>
            </a:r>
            <a:r>
              <a:rPr lang="zh-CN" altLang="en-US" dirty="0" smtClean="0">
                <a:sym typeface="+mn-ea"/>
              </a:rPr>
              <a:t>属性设置对象</a:t>
            </a:r>
            <a:r>
              <a:rPr lang="zh-CN" altLang="en-US" dirty="0">
                <a:sym typeface="+mn-ea"/>
              </a:rPr>
              <a:t>的列与列之间的</a:t>
            </a:r>
            <a:r>
              <a:rPr lang="zh-CN" altLang="en-US" dirty="0" smtClean="0">
                <a:sym typeface="+mn-ea"/>
              </a:rPr>
              <a:t>边框颜色。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235709" y="2140506"/>
            <a:ext cx="472597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column-rule-color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</a:rPr>
              <a:t>&lt;color</a:t>
            </a:r>
            <a:r>
              <a:rPr lang="en-US" altLang="zh-CN" sz="2800" dirty="0" smtClean="0">
                <a:solidFill>
                  <a:srgbClr val="000000"/>
                </a:solidFill>
              </a:rPr>
              <a:t>&gt;  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5036" y="2891998"/>
            <a:ext cx="4520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column-rule-color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</a:rPr>
              <a:t>#ff0000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6707" y="3582141"/>
            <a:ext cx="3847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column-rule-color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en-US" altLang="zh-CN" sz="2800" dirty="0" smtClean="0">
                <a:solidFill>
                  <a:srgbClr val="000000"/>
                </a:solidFill>
              </a:rPr>
              <a:t>red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2419" y="4220387"/>
            <a:ext cx="6726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column-rule-color</a:t>
            </a:r>
            <a:r>
              <a:rPr lang="zh-CN" altLang="en-US" sz="2800" dirty="0" smtClean="0">
                <a:solidFill>
                  <a:srgbClr val="000000"/>
                </a:solidFill>
              </a:rPr>
              <a:t>：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rgb</a:t>
            </a:r>
            <a:r>
              <a:rPr lang="en-US" altLang="zh-CN" sz="2800" dirty="0" smtClean="0">
                <a:solidFill>
                  <a:srgbClr val="000000"/>
                </a:solidFill>
              </a:rPr>
              <a:t>(255,0,0)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anose="020B0903060703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CSS3</a:t>
              </a:r>
              <a:r>
                <a:rPr lang="zh-CN" altLang="en-US" sz="3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多列</a:t>
              </a:r>
              <a:endPara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93243" cy="476250"/>
            <a:chOff x="1916113" y="1878013"/>
            <a:chExt cx="5027535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60636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9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column</a:t>
              </a:r>
              <a:r>
                <a:rPr lang="zh-CN" altLang="en-US" sz="3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多列布局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定义列边框样式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6" name="Picture 1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t="31944" r="1406" b="17917"/>
          <a:stretch>
            <a:fillRect/>
          </a:stretch>
        </p:blipFill>
        <p:spPr bwMode="auto">
          <a:xfrm>
            <a:off x="680720" y="1246505"/>
            <a:ext cx="8258175" cy="464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621486" y="6049132"/>
            <a:ext cx="31252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demo18-3.html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横跨所有列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  <a:sym typeface="+mn-ea"/>
              </a:rPr>
              <a:t>column-</a:t>
            </a:r>
            <a:r>
              <a:rPr lang="zh-CN" altLang="zh-CN" dirty="0" smtClean="0">
                <a:solidFill>
                  <a:srgbClr val="FF0000"/>
                </a:solidFill>
                <a:sym typeface="+mn-ea"/>
              </a:rPr>
              <a:t>span </a:t>
            </a:r>
            <a:r>
              <a:rPr lang="zh-CN" altLang="en-US" dirty="0" smtClean="0">
                <a:sym typeface="+mn-ea"/>
              </a:rPr>
              <a:t>属性</a:t>
            </a:r>
            <a:r>
              <a:rPr lang="zh-CN" altLang="zh-CN" dirty="0" smtClean="0">
                <a:sym typeface="+mn-ea"/>
              </a:rPr>
              <a:t>设置</a:t>
            </a:r>
            <a:r>
              <a:rPr lang="zh-CN" altLang="zh-CN" dirty="0">
                <a:sym typeface="+mn-ea"/>
              </a:rPr>
              <a:t>或检索对象元素是否横跨所有列。</a:t>
            </a:r>
            <a:br>
              <a:rPr lang="zh-CN" altLang="zh-CN" dirty="0">
                <a:sym typeface="+mn-ea"/>
              </a:rPr>
            </a:b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 smtClean="0">
                <a:sym typeface="+mn-ea"/>
              </a:rPr>
              <a:t>none</a:t>
            </a:r>
            <a:r>
              <a:rPr lang="zh-CN" altLang="en-US" dirty="0">
                <a:sym typeface="+mn-ea"/>
              </a:rPr>
              <a:t>：不跨列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50000"/>
              </a:lnSpc>
            </a:pPr>
            <a:r>
              <a:rPr lang="en-US" altLang="zh-CN" dirty="0">
                <a:sym typeface="+mn-ea"/>
              </a:rPr>
              <a:t>all</a:t>
            </a:r>
            <a:r>
              <a:rPr lang="zh-CN" altLang="en-US" dirty="0">
                <a:sym typeface="+mn-ea"/>
              </a:rPr>
              <a:t>：横跨所有</a:t>
            </a:r>
            <a:r>
              <a:rPr lang="zh-CN" altLang="en-US" dirty="0" smtClean="0">
                <a:sym typeface="+mn-ea"/>
              </a:rPr>
              <a:t>列</a:t>
            </a:r>
            <a:endParaRPr lang="en-US" altLang="zh-CN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zh-CN" dirty="0">
                <a:sym typeface="+mn-ea"/>
              </a:rPr>
              <a:t>column-span：all; 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98295" y="2220538"/>
            <a:ext cx="468174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  column-span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</a:rPr>
              <a:t>none | all </a:t>
            </a:r>
          </a:p>
        </p:txBody>
      </p:sp>
      <p:pic>
        <p:nvPicPr>
          <p:cNvPr id="2051" name="Picture 3" descr="column-sp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07" y="3571647"/>
            <a:ext cx="4776493" cy="19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横跨所有列</a:t>
            </a:r>
            <a:endParaRPr lang="zh-CN" altLang="en-US" dirty="0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1486" y="6049132"/>
            <a:ext cx="31252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demo18-4.html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8" y="1268010"/>
            <a:ext cx="11346595" cy="191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17" y="3573066"/>
            <a:ext cx="11346595" cy="216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CSS3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多列</a:t>
              </a:r>
              <a:endParaRPr lang="en-US" altLang="zh-CN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传统布局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18" y="2132406"/>
            <a:ext cx="9097010" cy="2126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矩形 1"/>
          <p:cNvSpPr/>
          <p:nvPr/>
        </p:nvSpPr>
        <p:spPr>
          <a:xfrm>
            <a:off x="1332864" y="4797627"/>
            <a:ext cx="9113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sym typeface="+mn-ea"/>
              </a:rPr>
              <a:t>CSS3 </a:t>
            </a:r>
            <a:r>
              <a:rPr lang="zh-CN" altLang="en-US" sz="2800" dirty="0" smtClean="0">
                <a:solidFill>
                  <a:srgbClr val="000000"/>
                </a:solidFill>
                <a:sym typeface="+mn-ea"/>
              </a:rPr>
              <a:t>之前使用 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float 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属性或 </a:t>
            </a:r>
            <a:r>
              <a:rPr lang="en-US" altLang="zh-CN" sz="2800" dirty="0">
                <a:solidFill>
                  <a:srgbClr val="000000"/>
                </a:solidFill>
                <a:sym typeface="+mn-ea"/>
              </a:rPr>
              <a:t>position </a:t>
            </a:r>
            <a:r>
              <a:rPr lang="zh-CN" altLang="en-US" sz="2800" dirty="0">
                <a:solidFill>
                  <a:srgbClr val="000000"/>
                </a:solidFill>
                <a:sym typeface="+mn-ea"/>
              </a:rPr>
              <a:t>属性进行页面布局。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传统布局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990489" cy="464312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布局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</a:p>
          <a:p>
            <a:pPr lvl="1"/>
            <a:r>
              <a:rPr lang="zh-CN" altLang="en-US" dirty="0" smtClean="0">
                <a:sym typeface="+mn-ea"/>
              </a:rPr>
              <a:t>内容是动态的，一篇文章该在哪行哪段剪切进不同的 div 元素内呢？</a:t>
            </a:r>
          </a:p>
          <a:p>
            <a:pPr lvl="1"/>
            <a:r>
              <a:rPr lang="zh-CN" altLang="en-US" dirty="0" smtClean="0">
                <a:sym typeface="+mn-ea"/>
              </a:rPr>
              <a:t>如何保证 </a:t>
            </a:r>
            <a:r>
              <a:rPr lang="en-US" altLang="zh-CN" dirty="0" smtClean="0">
                <a:sym typeface="+mn-ea"/>
              </a:rPr>
              <a:t>div </a:t>
            </a:r>
            <a:r>
              <a:rPr lang="zh-CN" altLang="en-US" dirty="0" smtClean="0">
                <a:sym typeface="+mn-ea"/>
              </a:rPr>
              <a:t>元素底部文字对齐呢？</a:t>
            </a:r>
          </a:p>
          <a:p>
            <a:pPr lvl="1"/>
            <a:r>
              <a:rPr lang="zh-CN" altLang="en-US" dirty="0" smtClean="0">
                <a:sym typeface="+mn-ea"/>
              </a:rPr>
              <a:t>如果改变 </a:t>
            </a:r>
            <a:r>
              <a:rPr lang="en-US" altLang="zh-CN" dirty="0" smtClean="0">
                <a:sym typeface="+mn-ea"/>
              </a:rPr>
              <a:t>div </a:t>
            </a:r>
            <a:r>
              <a:rPr lang="zh-CN" altLang="en-US" dirty="0" smtClean="0">
                <a:sym typeface="+mn-ea"/>
              </a:rPr>
              <a:t>元素的宽度？改变 </a:t>
            </a:r>
            <a:r>
              <a:rPr lang="en-US" altLang="zh-CN" dirty="0" smtClean="0">
                <a:sym typeface="+mn-ea"/>
              </a:rPr>
              <a:t>div </a:t>
            </a:r>
            <a:r>
              <a:rPr lang="zh-CN" altLang="en-US" dirty="0" smtClean="0">
                <a:sym typeface="+mn-ea"/>
              </a:rPr>
              <a:t>元素的个数呢？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21486" y="6049132"/>
            <a:ext cx="3125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demo18-1.html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7756" y="3874406"/>
            <a:ext cx="10300719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80"/>
              </a:lnSpc>
            </a:pPr>
            <a:r>
              <a:rPr lang="zh-CN" altLang="en-US" sz="2500" dirty="0">
                <a:solidFill>
                  <a:srgbClr val="006600"/>
                </a:solidFill>
                <a:latin typeface="微软雅黑" panose="020B0503020204020204" pitchFamily="34" charset="-122"/>
              </a:rPr>
              <a:t>每个</a:t>
            </a:r>
            <a:r>
              <a:rPr lang="en-US" altLang="zh-CN" sz="2500" dirty="0">
                <a:solidFill>
                  <a:srgbClr val="006600"/>
                </a:solidFill>
                <a:latin typeface="微软雅黑" panose="020B0503020204020204" pitchFamily="34" charset="-122"/>
              </a:rPr>
              <a:t>div</a:t>
            </a:r>
            <a:r>
              <a:rPr lang="zh-CN" altLang="en-US" sz="2500" dirty="0">
                <a:solidFill>
                  <a:srgbClr val="006600"/>
                </a:solidFill>
                <a:latin typeface="微软雅黑" panose="020B0503020204020204" pitchFamily="34" charset="-122"/>
              </a:rPr>
              <a:t>元素是各自独立的。因此在并排显示的某一个</a:t>
            </a:r>
            <a:r>
              <a:rPr lang="en-US" altLang="zh-CN" sz="2500" dirty="0">
                <a:solidFill>
                  <a:srgbClr val="006600"/>
                </a:solidFill>
                <a:latin typeface="微软雅黑" panose="020B0503020204020204" pitchFamily="34" charset="-122"/>
              </a:rPr>
              <a:t>div</a:t>
            </a:r>
            <a:r>
              <a:rPr lang="zh-CN" altLang="en-US" sz="2500" dirty="0">
                <a:solidFill>
                  <a:srgbClr val="006600"/>
                </a:solidFill>
                <a:latin typeface="微软雅黑" panose="020B0503020204020204" pitchFamily="34" charset="-122"/>
              </a:rPr>
              <a:t>元素中加入一些内容，将会使得并排显示元素的底部不能对齐，导致页面中</a:t>
            </a:r>
            <a:r>
              <a:rPr lang="zh-CN" altLang="en-US" sz="2500" dirty="0" smtClean="0">
                <a:solidFill>
                  <a:srgbClr val="006600"/>
                </a:solidFill>
                <a:latin typeface="微软雅黑" panose="020B0503020204020204" pitchFamily="34" charset="-122"/>
              </a:rPr>
              <a:t>多出一块</a:t>
            </a:r>
            <a:r>
              <a:rPr lang="zh-CN" altLang="en-US" sz="2500" dirty="0">
                <a:solidFill>
                  <a:srgbClr val="006600"/>
                </a:solidFill>
                <a:latin typeface="微软雅黑" panose="020B0503020204020204" pitchFamily="34" charset="-122"/>
              </a:rPr>
              <a:t>空白区域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多列布局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88645" y="1356995"/>
            <a:ext cx="10547985" cy="17068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" y="3357245"/>
            <a:ext cx="10633710" cy="26333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CSS3</a:t>
            </a:r>
            <a:r>
              <a:rPr lang="zh-CN" altLang="en-US">
                <a:sym typeface="+mn-ea"/>
              </a:rPr>
              <a:t>多列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sz="2700" dirty="0" smtClean="0">
                <a:sym typeface="+mn-ea"/>
              </a:rPr>
              <a:t>CSS3 </a:t>
            </a:r>
            <a:r>
              <a:rPr lang="zh-CN" altLang="en-US" sz="2700" dirty="0">
                <a:sym typeface="+mn-ea"/>
              </a:rPr>
              <a:t>中</a:t>
            </a:r>
            <a:r>
              <a:rPr lang="zh-CN" altLang="en-US" sz="2700" dirty="0" smtClean="0">
                <a:sym typeface="+mn-ea"/>
              </a:rPr>
              <a:t>新增加的</a:t>
            </a:r>
            <a:r>
              <a:rPr lang="zh-CN" altLang="en-US" sz="2700" dirty="0">
                <a:sym typeface="+mn-ea"/>
              </a:rPr>
              <a:t>多列布局</a:t>
            </a:r>
            <a:r>
              <a:rPr lang="en-US" altLang="zh-CN" sz="2700" dirty="0">
                <a:sym typeface="+mn-ea"/>
              </a:rPr>
              <a:t>(multi-column</a:t>
            </a:r>
            <a:r>
              <a:rPr lang="en-US" altLang="zh-CN" sz="2700" dirty="0" smtClean="0">
                <a:sym typeface="+mn-ea"/>
              </a:rPr>
              <a:t>)</a:t>
            </a:r>
            <a:r>
              <a:rPr lang="zh-CN" altLang="en-US" sz="2700" dirty="0" smtClean="0">
                <a:sym typeface="+mn-ea"/>
              </a:rPr>
              <a:t>，是传统网页</a:t>
            </a:r>
            <a:r>
              <a:rPr lang="zh-CN" altLang="en-US" sz="2700" dirty="0">
                <a:sym typeface="+mn-ea"/>
              </a:rPr>
              <a:t>中块状布局模式的有力扩充</a:t>
            </a:r>
            <a:r>
              <a:rPr lang="zh-CN" altLang="en-US" sz="2700" dirty="0" smtClean="0">
                <a:sym typeface="+mn-ea"/>
              </a:rPr>
              <a:t>。能够轻松</a:t>
            </a:r>
            <a:r>
              <a:rPr lang="zh-CN" altLang="en-US" sz="2700" dirty="0">
                <a:sym typeface="+mn-ea"/>
              </a:rPr>
              <a:t>的让文本</a:t>
            </a:r>
            <a:r>
              <a:rPr lang="zh-CN" altLang="en-US" sz="2700" dirty="0" smtClean="0">
                <a:sym typeface="+mn-ea"/>
              </a:rPr>
              <a:t>呈现</a:t>
            </a:r>
            <a:r>
              <a:rPr lang="zh-CN" altLang="en-US" sz="2700" dirty="0">
                <a:sym typeface="+mn-ea"/>
              </a:rPr>
              <a:t>两</a:t>
            </a:r>
            <a:r>
              <a:rPr lang="zh-CN" altLang="en-US" sz="2700" dirty="0" smtClean="0">
                <a:sym typeface="+mn-ea"/>
              </a:rPr>
              <a:t>栏或多栏显示。</a:t>
            </a:r>
          </a:p>
          <a:p>
            <a:pPr>
              <a:spcAft>
                <a:spcPts val="1200"/>
              </a:spcAft>
            </a:pPr>
            <a:r>
              <a:rPr lang="zh-CN" altLang="en-US" sz="2700" dirty="0" smtClean="0">
                <a:sym typeface="+mn-ea"/>
              </a:rPr>
              <a:t>当</a:t>
            </a:r>
            <a:r>
              <a:rPr lang="zh-CN" altLang="en-US" sz="2700" dirty="0">
                <a:sym typeface="+mn-ea"/>
              </a:rPr>
              <a:t>一行文字太长时</a:t>
            </a:r>
            <a:r>
              <a:rPr lang="zh-CN" altLang="en-US" sz="2700" dirty="0" smtClean="0">
                <a:sym typeface="+mn-ea"/>
              </a:rPr>
              <a:t>，读</a:t>
            </a:r>
            <a:r>
              <a:rPr lang="zh-CN" altLang="en-US" sz="2700" dirty="0">
                <a:sym typeface="+mn-ea"/>
              </a:rPr>
              <a:t>起来就比较费劲</a:t>
            </a:r>
            <a:r>
              <a:rPr lang="zh-CN" altLang="en-US" sz="2700" dirty="0" smtClean="0">
                <a:sym typeface="+mn-ea"/>
              </a:rPr>
              <a:t>，人们</a:t>
            </a:r>
            <a:r>
              <a:rPr lang="zh-CN" altLang="en-US" sz="2700" dirty="0">
                <a:sym typeface="+mn-ea"/>
              </a:rPr>
              <a:t>的视点从文本的一端移到另一端、然后换到下一行的行首，如果眼球移动浮动过大</a:t>
            </a:r>
            <a:r>
              <a:rPr lang="zh-CN" altLang="en-US" sz="2700" dirty="0" smtClean="0">
                <a:sym typeface="+mn-ea"/>
              </a:rPr>
              <a:t>，注意力</a:t>
            </a:r>
            <a:r>
              <a:rPr lang="zh-CN" altLang="en-US" sz="2700" dirty="0">
                <a:sym typeface="+mn-ea"/>
              </a:rPr>
              <a:t>就会减退，容易读不下去。所以，为了</a:t>
            </a:r>
            <a:r>
              <a:rPr lang="zh-CN" altLang="en-US" sz="2700" dirty="0">
                <a:solidFill>
                  <a:srgbClr val="FF0000"/>
                </a:solidFill>
                <a:sym typeface="+mn-ea"/>
              </a:rPr>
              <a:t>最大效率的使用大屏幕显示器</a:t>
            </a:r>
            <a:r>
              <a:rPr lang="zh-CN" altLang="en-US" sz="2700" dirty="0">
                <a:sym typeface="+mn-ea"/>
              </a:rPr>
              <a:t>，页面设计中需要限制文本的宽度，让文本按多列呈现，就像报纸上的新闻排版一样。</a:t>
            </a:r>
            <a:endParaRPr lang="zh-CN" altLang="en-US" sz="2700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CSS3</a:t>
            </a:r>
            <a:r>
              <a:rPr lang="zh-CN" altLang="en-US">
                <a:sym typeface="+mn-ea"/>
              </a:rPr>
              <a:t>多列</a:t>
            </a:r>
            <a:endParaRPr lang="zh-CN" altLang="en-US" dirty="0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</p:nvPr>
        </p:nvGraphicFramePr>
        <p:xfrm>
          <a:off x="756285" y="1031240"/>
          <a:ext cx="10547985" cy="586051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102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1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535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9618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2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22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9838" marR="29838" marT="14919" marB="1491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2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继承性</a:t>
                      </a:r>
                      <a:endParaRPr lang="zh-CN" altLang="en-US" sz="22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9838" marR="29838" marT="14919" marB="1491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2200" b="1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2200" b="1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9838" marR="29838" marT="14919" marB="1491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22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columns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设置或检索对象的列数和每列的宽度。复合属性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210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column-width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设置或检索对象每列的宽度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210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column-count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设置或检索对象的列数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column-gap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设置或检索对象的列与列之间的间隙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822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column-rule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设置或检索对象的列与列之间的边框。复合属性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column-rule-width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设置或检索对象的列与列之间的边框厚度。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column-rule-style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设置或检索对象的列与列之间的边框样式。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column-rule-color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设置或检索对象的列与列之间的边框颜色。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column-span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设置或检索对象元素是否横跨所有列。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column-fill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设置或检索对象所有列的高度是否统一。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76238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column-break-before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设置或检索对象之前是否断行。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70212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column-break-after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设置或检索对象之前是否断行。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64187"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en-US" sz="2200" u="none" strike="noStrike">
                          <a:solidFill>
                            <a:srgbClr val="000000"/>
                          </a:solidFill>
                          <a:effectLst/>
                        </a:rPr>
                        <a:t>column-break-inside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29838" marR="29838" marT="14919" marB="14919"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3000"/>
                        </a:lnSpc>
                      </a:pPr>
                      <a:r>
                        <a:rPr lang="zh-CN" altLang="en-US" sz="2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设置或检索对象内部是否断行。</a:t>
                      </a:r>
                    </a:p>
                  </a:txBody>
                  <a:tcPr marL="29838" marR="29838" marT="14919" marB="14919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>
                <a:sym typeface="+mn-ea"/>
              </a:rPr>
              <a:t>CSS3</a:t>
            </a:r>
            <a:r>
              <a:rPr lang="zh-CN" altLang="en-US">
                <a:sym typeface="+mn-ea"/>
              </a:rPr>
              <a:t>多列兼容性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/>
              <a:t>浏览器兼容性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3" t="49997" r="38984" b="18392"/>
          <a:stretch>
            <a:fillRect/>
          </a:stretch>
        </p:blipFill>
        <p:spPr bwMode="auto">
          <a:xfrm>
            <a:off x="1046480" y="1998345"/>
            <a:ext cx="9299467" cy="427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3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3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6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4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7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0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3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5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8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118</TotalTime>
  <Words>1090</Words>
  <Application>Microsoft Office PowerPoint</Application>
  <PresentationFormat>自定义</PresentationFormat>
  <Paragraphs>170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20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9_A000120141114A19PWBG</vt:lpstr>
      <vt:lpstr>90_A000120141114A19PWBG</vt:lpstr>
      <vt:lpstr>1_A000120141114A19PWBG</vt:lpstr>
      <vt:lpstr>2_A000120141114A19PWBG</vt:lpstr>
      <vt:lpstr>3_A000120141114A19PWBG</vt:lpstr>
      <vt:lpstr>13_A000120141114A19PWBG</vt:lpstr>
      <vt:lpstr>15_A000120141114A19PWBG</vt:lpstr>
      <vt:lpstr>18_A000120141114A19PWBG</vt:lpstr>
      <vt:lpstr>19_A000120141114A19PWBG</vt:lpstr>
      <vt:lpstr>20_A000120141114A19PWBG</vt:lpstr>
      <vt:lpstr>21_A000120141114A19PWBG</vt:lpstr>
      <vt:lpstr>22_A000120141114A19PWBG</vt:lpstr>
      <vt:lpstr>27_A000120141114A19PWBG</vt:lpstr>
      <vt:lpstr>28_A000120141114A19PWBG</vt:lpstr>
      <vt:lpstr>6_A000120141114A19PWBG</vt:lpstr>
      <vt:lpstr>4_A000120141114A19PWBG</vt:lpstr>
      <vt:lpstr>5_A000120141114A19PWBG</vt:lpstr>
      <vt:lpstr>7_A000120141114A19PWBG</vt:lpstr>
      <vt:lpstr>8_A000120141114A19PWBG</vt:lpstr>
      <vt:lpstr>10_A000120141114A19PWBG</vt:lpstr>
      <vt:lpstr>HTML5与CSS3前端开发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3203</cp:revision>
  <cp:lastPrinted>2411-12-30T00:00:00Z</cp:lastPrinted>
  <dcterms:created xsi:type="dcterms:W3CDTF">2003-05-12T10:17:00Z</dcterms:created>
  <dcterms:modified xsi:type="dcterms:W3CDTF">2019-05-12T14:35:44Z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