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344" r:id="rId2"/>
    <p:sldId id="347" r:id="rId3"/>
    <p:sldId id="34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49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55" r:id="rId24"/>
    <p:sldId id="365" r:id="rId25"/>
    <p:sldId id="366" r:id="rId26"/>
    <p:sldId id="367" r:id="rId27"/>
    <p:sldId id="352" r:id="rId28"/>
    <p:sldId id="316" r:id="rId29"/>
    <p:sldId id="317" r:id="rId30"/>
    <p:sldId id="346" r:id="rId31"/>
  </p:sldIdLst>
  <p:sldSz cx="12192000" cy="6858000"/>
  <p:notesSz cx="6858000" cy="9144000"/>
  <p:embeddedFontLst>
    <p:embeddedFont>
      <p:font typeface="黑体" pitchFamily="49" charset="-122"/>
      <p:regular r:id="rId33"/>
    </p:embeddedFont>
    <p:embeddedFont>
      <p:font typeface="Microsoft Yahei" pitchFamily="34" charset="-122"/>
      <p:regular r:id="rId34"/>
      <p:bold r:id="rId35"/>
    </p:embeddedFont>
    <p:embeddedFont>
      <p:font typeface="微软雅黑" pitchFamily="34" charset="-122"/>
      <p:regular r:id="rId36"/>
      <p:bold r:id="rId37"/>
    </p:embeddedFont>
    <p:embeddedFont>
      <p:font typeface="Britannic Bold" pitchFamily="34" charset="0"/>
      <p:regular r:id="rId38"/>
    </p:embeddedFont>
    <p:embeddedFont>
      <p:font typeface="Consolas" pitchFamily="49" charset="0"/>
      <p:regular r:id="rId39"/>
      <p:bold r:id="rId40"/>
      <p:italic r:id="rId41"/>
      <p:boldItalic r:id="rId42"/>
    </p:embeddedFont>
    <p:embeddedFont>
      <p:font typeface="Calibri" pitchFamily="34" charset="0"/>
      <p:regular r:id="rId43"/>
      <p:bold r:id="rId44"/>
      <p:italic r:id="rId45"/>
      <p:boldItalic r:id="rId4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4">
          <p15:clr>
            <a:srgbClr val="A4A3A4"/>
          </p15:clr>
        </p15:guide>
        <p15:guide id="2" pos="3840">
          <p15:clr>
            <a:srgbClr val="A4A3A4"/>
          </p15:clr>
        </p15:guide>
        <p15:guide id="3" pos="778">
          <p15:clr>
            <a:srgbClr val="A4A3A4"/>
          </p15:clr>
        </p15:guide>
        <p15:guide id="4" pos="6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45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68ADF"/>
    <a:srgbClr val="000099"/>
    <a:srgbClr val="006600"/>
    <a:srgbClr val="F99DE1"/>
    <a:srgbClr val="7EB4EA"/>
    <a:srgbClr val="134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-876" y="-96"/>
      </p:cViewPr>
      <p:guideLst>
        <p:guide orient="horz" pos="2134"/>
        <p:guide pos="3840"/>
        <p:guide pos="778"/>
        <p:guide pos="69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98" y="-90"/>
      </p:cViewPr>
      <p:guideLst>
        <p:guide orient="horz" pos="2845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6EBA2-552A-4DFF-BDF1-D7F99C2E83C1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055D7-C169-4C38-8331-31811519E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78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919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muted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mjuːtɪd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柔和的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055D7-C169-4C38-8331-31811519E44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59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043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055D7-C169-4C38-8331-31811519E44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141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076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185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910" y="141668"/>
            <a:ext cx="2021983" cy="2047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1223493"/>
            <a:ext cx="8974540" cy="4902671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163087"/>
            <a:ext cx="9791700" cy="7921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25003" y="476518"/>
            <a:ext cx="8757097" cy="1056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276" y="1281837"/>
            <a:ext cx="9789448" cy="41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638" y="5624235"/>
            <a:ext cx="9790724" cy="73211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90277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5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101599" y="2343441"/>
            <a:ext cx="6836229" cy="1114424"/>
          </a:xfrm>
        </p:spPr>
        <p:txBody>
          <a:bodyPr>
            <a:noAutofit/>
          </a:bodyPr>
          <a:lstStyle/>
          <a:p>
            <a:r>
              <a:rPr lang="da-DK" altLang="zh-CN" sz="4800" dirty="0"/>
              <a:t>HTML5</a:t>
            </a:r>
            <a:r>
              <a:rPr lang="zh-CN" altLang="en-US" sz="4800" dirty="0"/>
              <a:t>与</a:t>
            </a:r>
            <a:r>
              <a:rPr lang="en-US" altLang="zh-CN" sz="4800" dirty="0"/>
              <a:t>CSS3</a:t>
            </a:r>
            <a:r>
              <a:rPr lang="zh-CN" altLang="en-US" sz="4800" dirty="0"/>
              <a:t>前端开发</a:t>
            </a:r>
            <a:endParaRPr 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799" y="3933826"/>
            <a:ext cx="6703292" cy="707447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dirty="0" smtClean="0">
                <a:solidFill>
                  <a:srgbClr val="000000"/>
                </a:solidFill>
              </a:rPr>
              <a:t>第</a:t>
            </a:r>
            <a:r>
              <a:rPr lang="en-US" altLang="zh-CN" sz="3600" dirty="0" smtClean="0">
                <a:solidFill>
                  <a:srgbClr val="000000"/>
                </a:solidFill>
              </a:rPr>
              <a:t>22</a:t>
            </a:r>
            <a:r>
              <a:rPr lang="zh-CN" altLang="en-US" sz="3600" dirty="0" smtClean="0">
                <a:solidFill>
                  <a:srgbClr val="000000"/>
                </a:solidFill>
              </a:rPr>
              <a:t>章 </a:t>
            </a:r>
            <a:r>
              <a:rPr lang="zh-CN" altLang="en-US" sz="3600" dirty="0" smtClean="0">
                <a:solidFill>
                  <a:srgbClr val="000000"/>
                </a:solidFill>
                <a:sym typeface="+mn-ea"/>
              </a:rPr>
              <a:t>Bootstrap 全局CSS（一）</a:t>
            </a:r>
            <a:endParaRPr lang="zh-CN" altLang="en-US" sz="3600" dirty="0" smtClean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7940" y="1483254"/>
            <a:ext cx="534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、无用的文本        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&lt;s&gt;…&lt;/s&gt;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940" y="2504209"/>
            <a:ext cx="8328025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533400" y="264795"/>
            <a:ext cx="516445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smtClean="0"/>
              <a:t>内联文本元素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4585" y="1609397"/>
            <a:ext cx="6697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、额外插入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的文本        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&lt;ins&gt;…&lt;/ins&gt;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85" y="2694940"/>
            <a:ext cx="97694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533400" y="264795"/>
            <a:ext cx="516445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smtClean="0"/>
              <a:t>内联文本元素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3630" y="1539885"/>
            <a:ext cx="6171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、带下划线的文本        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&lt;u&gt;…&lt;/u&gt;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30" y="2617470"/>
            <a:ext cx="8871585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533400" y="264795"/>
            <a:ext cx="516445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smtClean="0"/>
              <a:t>内联文本元素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1173" y="1628460"/>
            <a:ext cx="6441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、小号文本        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&lt;small&gt;…&lt;/small&gt;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73" y="2347459"/>
            <a:ext cx="10224135" cy="2162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1173" y="5046005"/>
            <a:ext cx="642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其内的文本将被设置为父容器字体大小的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85%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4174" y="5593432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small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一样的效果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533400" y="264795"/>
            <a:ext cx="516445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smtClean="0"/>
              <a:t>内联文本元素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567686" y="4971256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22-3.html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533400" y="264795"/>
            <a:ext cx="516445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smtClean="0"/>
              <a:t>内联文本元素</a:t>
            </a:r>
            <a:endParaRPr lang="zh-CN" alt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073" y="1584895"/>
            <a:ext cx="4498575" cy="257061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3399" y="1416588"/>
            <a:ext cx="6698674" cy="3593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</a:pPr>
            <a:r>
              <a:rPr lang="zh-CN" altLang="en-US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可以使用标签来 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mark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高亮显示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mark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 err="1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</a:p>
          <a:p>
            <a:pPr>
              <a:lnSpc>
                <a:spcPts val="3900"/>
              </a:lnSpc>
            </a:pP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del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被删除的文本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del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en-US" altLang="zh-CN" sz="2600" dirty="0" err="1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</a:p>
          <a:p>
            <a:pPr>
              <a:lnSpc>
                <a:spcPts val="3900"/>
              </a:lnSpc>
            </a:pPr>
            <a:r>
              <a:rPr lang="en-US" altLang="zh-CN" sz="2600" dirty="0" smtClean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无用的文本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en-US" altLang="zh-CN" sz="2600" dirty="0" err="1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</a:p>
          <a:p>
            <a:pPr>
              <a:lnSpc>
                <a:spcPts val="3900"/>
              </a:lnSpc>
            </a:pP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ins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这是插入的文本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ins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en-US" altLang="zh-CN" sz="2600" dirty="0" err="1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</a:p>
          <a:p>
            <a:pPr>
              <a:lnSpc>
                <a:spcPts val="3900"/>
              </a:lnSpc>
            </a:pP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带下划线的文本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en-US" altLang="zh-CN" sz="2600" dirty="0" err="1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</a:p>
          <a:p>
            <a:pPr>
              <a:lnSpc>
                <a:spcPts val="3900"/>
              </a:lnSpc>
            </a:pP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small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小号文本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small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600" dirty="0">
              <a:solidFill>
                <a:srgbClr val="000000"/>
              </a:solidFill>
              <a:highlight>
                <a:srgbClr val="FFFAE8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6265" y="280035"/>
            <a:ext cx="10346055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文本对齐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49187" y="1327882"/>
            <a:ext cx="10369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文本对齐类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，可以简单方便的将文字重新对齐。</a:t>
            </a:r>
          </a:p>
        </p:txBody>
      </p:sp>
      <p:sp>
        <p:nvSpPr>
          <p:cNvPr id="7" name="矩形 6"/>
          <p:cNvSpPr/>
          <p:nvPr/>
        </p:nvSpPr>
        <p:spPr>
          <a:xfrm>
            <a:off x="954316" y="2317559"/>
            <a:ext cx="6887357" cy="25930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1">
              <a:lnSpc>
                <a:spcPts val="38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= “text-left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      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左对齐</a:t>
            </a:r>
          </a:p>
          <a:p>
            <a:pPr lvl="1">
              <a:lnSpc>
                <a:spcPts val="38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= “text-right”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右对齐</a:t>
            </a:r>
          </a:p>
          <a:p>
            <a:pPr lvl="1">
              <a:lnSpc>
                <a:spcPts val="38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= “text-center”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中对齐</a:t>
            </a:r>
          </a:p>
          <a:p>
            <a:pPr lvl="1">
              <a:lnSpc>
                <a:spcPts val="38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= “text-justify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 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两端对齐</a:t>
            </a:r>
          </a:p>
          <a:p>
            <a:pPr lvl="1">
              <a:lnSpc>
                <a:spcPts val="38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= “text-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nowrap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禁止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文本换行</a:t>
            </a:r>
          </a:p>
        </p:txBody>
      </p:sp>
      <p:sp>
        <p:nvSpPr>
          <p:cNvPr id="6" name="矩形 5"/>
          <p:cNvSpPr/>
          <p:nvPr/>
        </p:nvSpPr>
        <p:spPr>
          <a:xfrm>
            <a:off x="8741612" y="5833130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22-4.html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5844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改变大小写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07435" y="1266199"/>
            <a:ext cx="7249874" cy="204158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改变大小写</a:t>
            </a:r>
          </a:p>
          <a:p>
            <a:pPr lvl="1">
              <a:lnSpc>
                <a:spcPts val="38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=“text-lowercase”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成小写</a:t>
            </a:r>
          </a:p>
          <a:p>
            <a:pPr lvl="1">
              <a:lnSpc>
                <a:spcPts val="38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= “text-uppercase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 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成大写</a:t>
            </a:r>
          </a:p>
          <a:p>
            <a:pPr lvl="1">
              <a:lnSpc>
                <a:spcPts val="38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= “text-capitalize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  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字母大写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5" y="3546209"/>
            <a:ext cx="6248429" cy="28101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缩写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268760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缩略语：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abbr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8772" y="2102566"/>
            <a:ext cx="9903301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9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外观表现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为文本底部的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虚线框，鼠标移至上面时会变成带有“问号”的指针。当鼠标悬停在上面时会显示完整的文本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（需要为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abbr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2" name="矩形 11"/>
          <p:cNvSpPr/>
          <p:nvPr/>
        </p:nvSpPr>
        <p:spPr>
          <a:xfrm>
            <a:off x="8741612" y="5833130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22-4.html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72" y="4923637"/>
            <a:ext cx="3041373" cy="117110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38772" y="4008339"/>
            <a:ext cx="9457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800" dirty="0" err="1">
                <a:solidFill>
                  <a:srgbClr val="368ADF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abbr</a:t>
            </a:r>
            <a:r>
              <a:rPr lang="en-US" altLang="zh-CN" sz="2800" dirty="0">
                <a:solidFill>
                  <a:srgbClr val="3E4B53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title="World Wide Web"&gt;WWW&lt;/</a:t>
            </a:r>
            <a:r>
              <a:rPr lang="en-US" altLang="zh-CN" sz="2800" dirty="0" err="1">
                <a:solidFill>
                  <a:srgbClr val="368ADF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abbr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8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万维网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5844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文本强调（文本颜色）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7435" y="1545029"/>
            <a:ext cx="9679615" cy="32855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3900"/>
              </a:lnSpc>
              <a:spcBef>
                <a:spcPts val="3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.text-muted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：提示，使用浅灰色（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#999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300"/>
              </a:spcBef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text-primary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：主要，使用蓝色（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#428bca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300"/>
              </a:spcBef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text-success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：成功，使用浅绿色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(#3c763d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ts val="3900"/>
              </a:lnSpc>
              <a:spcBef>
                <a:spcPts val="300"/>
              </a:spcBef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text-info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：通知信息，使用浅蓝色（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#31708f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300"/>
              </a:spcBef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text-warning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：警告，使用黄色（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#8a6d3b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300"/>
              </a:spcBef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text-danger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：危险，使用褐色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a94442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1007435" y="5566800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22-5.html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3431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文本背景颜色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8986" y="5128365"/>
            <a:ext cx="592271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链接组件，鼠标经过时，颜色会加深！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985" y="1302346"/>
            <a:ext cx="4882105" cy="3093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&lt;p class="</a:t>
            </a:r>
            <a:r>
              <a:rPr lang="en-US" altLang="zh-CN" sz="2600" dirty="0" err="1">
                <a:solidFill>
                  <a:srgbClr val="000000"/>
                </a:solidFill>
              </a:rPr>
              <a:t>bg</a:t>
            </a:r>
            <a:r>
              <a:rPr lang="en-US" altLang="zh-CN" sz="2600" dirty="0">
                <a:solidFill>
                  <a:srgbClr val="000000"/>
                </a:solidFill>
              </a:rPr>
              <a:t>-primary"&gt;...&lt;/p</a:t>
            </a:r>
            <a:r>
              <a:rPr lang="en-US" altLang="zh-CN" sz="2600" dirty="0" smtClean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&lt;</a:t>
            </a:r>
            <a:r>
              <a:rPr lang="en-US" altLang="zh-CN" sz="2600" dirty="0">
                <a:solidFill>
                  <a:srgbClr val="000000"/>
                </a:solidFill>
              </a:rPr>
              <a:t>p class="</a:t>
            </a:r>
            <a:r>
              <a:rPr lang="en-US" altLang="zh-CN" sz="2600" dirty="0" err="1">
                <a:solidFill>
                  <a:srgbClr val="000000"/>
                </a:solidFill>
              </a:rPr>
              <a:t>bg</a:t>
            </a:r>
            <a:r>
              <a:rPr lang="en-US" altLang="zh-CN" sz="2600" dirty="0">
                <a:solidFill>
                  <a:srgbClr val="000000"/>
                </a:solidFill>
              </a:rPr>
              <a:t>-success"&gt;...&lt;/p</a:t>
            </a:r>
            <a:r>
              <a:rPr lang="en-US" altLang="zh-CN" sz="2600" dirty="0" smtClean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&lt;</a:t>
            </a:r>
            <a:r>
              <a:rPr lang="en-US" altLang="zh-CN" sz="2600" dirty="0">
                <a:solidFill>
                  <a:srgbClr val="000000"/>
                </a:solidFill>
              </a:rPr>
              <a:t>p class="</a:t>
            </a:r>
            <a:r>
              <a:rPr lang="en-US" altLang="zh-CN" sz="2600" dirty="0" err="1">
                <a:solidFill>
                  <a:srgbClr val="000000"/>
                </a:solidFill>
              </a:rPr>
              <a:t>bg</a:t>
            </a:r>
            <a:r>
              <a:rPr lang="en-US" altLang="zh-CN" sz="2600" dirty="0">
                <a:solidFill>
                  <a:srgbClr val="000000"/>
                </a:solidFill>
              </a:rPr>
              <a:t>-info"&gt;...&lt;/p</a:t>
            </a:r>
            <a:r>
              <a:rPr lang="en-US" altLang="zh-CN" sz="2600" dirty="0" smtClean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&lt;</a:t>
            </a:r>
            <a:r>
              <a:rPr lang="en-US" altLang="zh-CN" sz="2600" dirty="0">
                <a:solidFill>
                  <a:srgbClr val="000000"/>
                </a:solidFill>
              </a:rPr>
              <a:t>p class="</a:t>
            </a:r>
            <a:r>
              <a:rPr lang="en-US" altLang="zh-CN" sz="2600" dirty="0" err="1">
                <a:solidFill>
                  <a:srgbClr val="000000"/>
                </a:solidFill>
              </a:rPr>
              <a:t>bg</a:t>
            </a:r>
            <a:r>
              <a:rPr lang="en-US" altLang="zh-CN" sz="2600" dirty="0">
                <a:solidFill>
                  <a:srgbClr val="000000"/>
                </a:solidFill>
              </a:rPr>
              <a:t>-warning"&gt;...&lt;/p</a:t>
            </a:r>
            <a:r>
              <a:rPr lang="en-US" altLang="zh-CN" sz="2600" dirty="0" smtClean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&lt;</a:t>
            </a:r>
            <a:r>
              <a:rPr lang="en-US" altLang="zh-CN" sz="2600" dirty="0">
                <a:solidFill>
                  <a:srgbClr val="000000"/>
                </a:solidFill>
              </a:rPr>
              <a:t>p class="</a:t>
            </a:r>
            <a:r>
              <a:rPr lang="en-US" altLang="zh-CN" sz="2600" dirty="0" err="1">
                <a:solidFill>
                  <a:srgbClr val="000000"/>
                </a:solidFill>
              </a:rPr>
              <a:t>bg</a:t>
            </a:r>
            <a:r>
              <a:rPr lang="en-US" altLang="zh-CN" sz="2600" dirty="0">
                <a:solidFill>
                  <a:srgbClr val="000000"/>
                </a:solidFill>
              </a:rPr>
              <a:t>-danger"&gt;...&lt;/p&gt;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955" y="1302346"/>
            <a:ext cx="58801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7984466" y="5267699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22-6.html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955335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文字排版</a:t>
              </a:r>
              <a:endParaRPr lang="zh-CN" altLang="en-US" sz="2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660918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代码</a:t>
              </a:r>
              <a:endParaRPr lang="zh-CN" altLang="en-US" sz="2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366501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chemeClr val="tx1"/>
                  </a:solidFill>
                  <a:latin typeface="+mn-lt"/>
                  <a:ea typeface="+mn-ea"/>
                </a:rPr>
                <a:t>图片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52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60705" y="24320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列表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9403" y="1388923"/>
            <a:ext cx="103691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支持有序列表、无序列表和定义列表。</a:t>
            </a: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有序列表：有序列表是指以数字或其他有序字符开头的列表。</a:t>
            </a: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无序列表：无序列表是指没有特定顺序的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如果不想显示列表项符号，使用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.list-</a:t>
            </a:r>
            <a:r>
              <a:rPr lang="en-US" altLang="zh-CN" sz="2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unstyled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来移除样式。</a:t>
            </a:r>
            <a:endParaRPr lang="en-US" altLang="zh-CN" sz="2600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9403" y="4836346"/>
            <a:ext cx="696987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altLang="zh-CN" sz="2800" dirty="0">
                <a:solidFill>
                  <a:srgbClr val="000000"/>
                </a:solidFill>
              </a:rPr>
              <a:t>&lt;</a:t>
            </a:r>
            <a:r>
              <a:rPr lang="en-US" altLang="zh-CN" sz="2800" dirty="0" err="1">
                <a:solidFill>
                  <a:srgbClr val="000000"/>
                </a:solidFill>
              </a:rPr>
              <a:t>ul</a:t>
            </a:r>
            <a:r>
              <a:rPr lang="en-US" altLang="zh-CN" sz="2800" dirty="0">
                <a:solidFill>
                  <a:srgbClr val="000000"/>
                </a:solidFill>
              </a:rPr>
              <a:t>  class = "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list-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unstyled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" &gt;……&lt;/</a:t>
            </a:r>
            <a:r>
              <a:rPr lang="en-US" altLang="zh-CN" sz="2800" dirty="0" err="1">
                <a:solidFill>
                  <a:srgbClr val="000000"/>
                </a:solidFill>
              </a:rPr>
              <a:t>ul</a:t>
            </a:r>
            <a:r>
              <a:rPr lang="en-US" altLang="zh-CN" sz="2800" dirty="0" smtClean="0">
                <a:solidFill>
                  <a:srgbClr val="000000"/>
                </a:solidFill>
              </a:rPr>
              <a:t>&gt;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7368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内联列表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268760"/>
            <a:ext cx="197040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内联列表：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7435" y="1916833"/>
            <a:ext cx="98890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通过引用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.list-inline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所有列表项放置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于同一行。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6" y="2950667"/>
            <a:ext cx="6778820" cy="263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320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自定义列表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37308" y="1486257"/>
            <a:ext cx="979308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&lt;dl&gt;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标签定义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了自定义列表。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9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列表项可以包含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9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定义列表中的项目。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9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描述列表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中的项目。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dl-horizontal 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可以让 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&lt;dl&gt; 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内的</a:t>
            </a:r>
            <a:r>
              <a:rPr lang="zh-CN" altLang="en-US" sz="2800" b="1" dirty="0">
                <a:solidFill>
                  <a:srgbClr val="368A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短语及其描述排在一行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320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列表</a:t>
            </a:r>
            <a:endParaRPr lang="zh-CN" altLang="en-US" sz="4000" dirty="0"/>
          </a:p>
        </p:txBody>
      </p:sp>
      <p:sp>
        <p:nvSpPr>
          <p:cNvPr id="12" name="矩形 11"/>
          <p:cNvSpPr/>
          <p:nvPr/>
        </p:nvSpPr>
        <p:spPr>
          <a:xfrm>
            <a:off x="616236" y="6168524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22-7.html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994" y="59625"/>
            <a:ext cx="2901369" cy="67501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71362" y="59625"/>
            <a:ext cx="3754582" cy="6740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h4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未定义样式列表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h4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ul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"list-</a:t>
            </a:r>
            <a:r>
              <a:rPr lang="en-US" altLang="zh-CN" dirty="0" err="1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unstyled</a:t>
            </a:r>
            <a:r>
              <a:rPr lang="en-US" altLang="zh-CN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&lt;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li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&gt;Item 1&lt;/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li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&lt;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li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&gt;Item 2&lt;/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li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ul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h4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内联列表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h4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ul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"list-inline"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&lt;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li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&gt;Item 1&lt;/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li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&lt;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li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&gt;Item 2&lt;/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li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ul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h4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定义列表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h4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dl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&lt;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dt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&gt;Description 1&lt;/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dt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&lt;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dd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&gt;Item 1&lt;/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dd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&lt;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dt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&gt;Description 2&lt;/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dt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&lt;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dd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&gt;Item 2&lt;/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dd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dl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h4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水平的定义列表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h4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dl </a:t>
            </a:r>
            <a:r>
              <a:rPr lang="en-US" altLang="zh-CN" dirty="0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"dl-horizontal"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&lt;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dt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&gt;Description 1&lt;/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dt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&lt;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dd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&gt;Item 1&lt;/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dd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&lt;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dt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&gt;Description 2&lt;/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dt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dd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&gt;Item 2&lt;/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dd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/dl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  <a:endParaRPr lang="zh-CN" altLang="en-US" dirty="0">
              <a:solidFill>
                <a:srgbClr val="3E4B53"/>
              </a:solidFill>
              <a:highlight>
                <a:srgbClr val="FFFAE8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71362" y="59625"/>
            <a:ext cx="3754582" cy="13812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788727" y="2431411"/>
            <a:ext cx="3463636" cy="117077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71362" y="1483989"/>
            <a:ext cx="3754582" cy="138124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788727" y="3684920"/>
            <a:ext cx="3463636" cy="596135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871362" y="2899807"/>
            <a:ext cx="3754582" cy="181073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788727" y="4353673"/>
            <a:ext cx="3463636" cy="131283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871362" y="4761139"/>
            <a:ext cx="3754582" cy="193060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788727" y="5739127"/>
            <a:ext cx="3463636" cy="95261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04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代码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996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320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代码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07157" y="1347711"/>
            <a:ext cx="98011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允许以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两种方式显示代码：</a:t>
            </a:r>
          </a:p>
          <a:p>
            <a:pPr marL="457200" indent="-457200">
              <a:lnSpc>
                <a:spcPts val="39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code&gt;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。内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联显示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9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pre&gt;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。代码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需要被显示为一个独立的块元素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或者当代码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有多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行时，应该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&lt;pre&gt;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标签。</a:t>
            </a:r>
          </a:p>
        </p:txBody>
      </p:sp>
      <p:sp>
        <p:nvSpPr>
          <p:cNvPr id="4" name="矩形 3"/>
          <p:cNvSpPr/>
          <p:nvPr/>
        </p:nvSpPr>
        <p:spPr>
          <a:xfrm>
            <a:off x="707158" y="4228053"/>
            <a:ext cx="102102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 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&lt;pre&gt; </a:t>
            </a: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&lt;code&gt; </a:t>
            </a: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标签时，</a:t>
            </a:r>
            <a:r>
              <a:rPr lang="zh-CN" altLang="en-US" sz="2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确保代码中的开始</a:t>
            </a: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和结束标签</a:t>
            </a:r>
            <a:r>
              <a:rPr lang="zh-CN" altLang="en-US" sz="2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使用字符实体：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en-US" altLang="zh-CN" sz="2800" b="1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lt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和 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en-US" altLang="zh-CN" sz="2800" b="1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gt</a:t>
            </a:r>
            <a:r>
              <a:rPr lang="en-US" altLang="zh-CN" sz="2800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36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320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代码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707157" y="1167599"/>
            <a:ext cx="10957793" cy="367023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class="container"&gt;</a:t>
            </a:r>
          </a:p>
          <a:p>
            <a:pPr>
              <a:lnSpc>
                <a:spcPts val="31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p&gt;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&lt;code&gt;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header &amp;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&lt;/code&gt;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作为内联元素被包围。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&lt;/p&gt;</a:t>
            </a:r>
          </a:p>
          <a:p>
            <a:pPr>
              <a:lnSpc>
                <a:spcPts val="31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代码显示为一个独立的块元素，使用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;pre &amp;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p&gt;</a:t>
            </a:r>
          </a:p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pre&gt;</a:t>
            </a:r>
          </a:p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lt;article&amp;gt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&amp;lt;h1&amp;gt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文章标题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;/h1&amp;gt;</a:t>
            </a:r>
          </a:p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;/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article&amp;gt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pre&gt;</a:t>
            </a:r>
          </a:p>
          <a:p>
            <a:pPr>
              <a:lnSpc>
                <a:spcPts val="31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div&gt;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57" y="4853531"/>
            <a:ext cx="8963316" cy="198905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979873" y="5586446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22-8.html</a:t>
            </a:r>
          </a:p>
        </p:txBody>
      </p:sp>
    </p:spTree>
    <p:extLst>
      <p:ext uri="{BB962C8B-B14F-4D97-AF65-F5344CB8AC3E}">
        <p14:creationId xmlns:p14="http://schemas.microsoft.com/office/powerpoint/2010/main" val="24431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图片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4784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2295" y="29527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图片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7435" y="1465620"/>
            <a:ext cx="232791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响应式图片：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7435" y="2084656"/>
            <a:ext cx="1028708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2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6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-responsive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更友好地支持响应式布局</a:t>
            </a:r>
            <a:r>
              <a:rPr lang="zh-CN" altLang="en-US" sz="2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7435" y="3258033"/>
            <a:ext cx="9632856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实质是为图片赋予了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max-width: 100%;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height: auto;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属性，可以让图片按比例缩放，不超过其父元素的尺寸。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007435" y="4971355"/>
            <a:ext cx="993642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&lt;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img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src</a:t>
            </a:r>
            <a:r>
              <a:rPr lang="en-US" altLang="zh-CN" sz="2800" dirty="0" smtClean="0">
                <a:solidFill>
                  <a:srgbClr val="000000"/>
                </a:solidFill>
              </a:rPr>
              <a:t>="..." class="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img</a:t>
            </a:r>
            <a:r>
              <a:rPr lang="en-US" altLang="zh-CN" sz="2800" dirty="0" smtClean="0">
                <a:solidFill>
                  <a:srgbClr val="000000"/>
                </a:solidFill>
              </a:rPr>
              <a:t>-responsive"  alt="Responsive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img</a:t>
            </a:r>
            <a:r>
              <a:rPr lang="en-US" altLang="zh-CN" sz="2800" dirty="0" smtClean="0">
                <a:solidFill>
                  <a:srgbClr val="000000"/>
                </a:solidFill>
              </a:rPr>
              <a:t>"&gt;</a:t>
            </a:r>
            <a:endParaRPr lang="en-US" altLang="zh-CN" sz="2800" dirty="0" smtClean="0">
              <a:solidFill>
                <a:srgbClr val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58785" y="5833130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22-9.html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图片形状</a:t>
            </a:r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1183221" y="1458689"/>
            <a:ext cx="8611942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200" lvl="1">
              <a:lnSpc>
                <a:spcPts val="38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圆角图片：</a:t>
            </a:r>
            <a:r>
              <a:rPr lang="en-US" altLang="zh-CN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="..." class="</a:t>
            </a:r>
            <a:r>
              <a:rPr lang="en-US" altLang="zh-CN" sz="2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-rounded"&gt;</a:t>
            </a:r>
          </a:p>
          <a:p>
            <a:pPr marL="97200" lvl="1">
              <a:lnSpc>
                <a:spcPts val="38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圆形图片：</a:t>
            </a:r>
            <a:r>
              <a:rPr lang="en-US" altLang="zh-CN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="..." class="</a:t>
            </a:r>
            <a:r>
              <a:rPr lang="en-US" altLang="zh-CN" sz="2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-circle"&gt;</a:t>
            </a:r>
          </a:p>
          <a:p>
            <a:pPr marL="97200" lvl="1">
              <a:lnSpc>
                <a:spcPts val="38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边框圆角：</a:t>
            </a:r>
            <a:r>
              <a:rPr lang="en-US" altLang="zh-CN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="..." class="</a:t>
            </a:r>
            <a:r>
              <a:rPr lang="en-US" altLang="zh-CN" sz="2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-thumbnail"&gt;</a:t>
            </a:r>
          </a:p>
          <a:p>
            <a:pPr marL="97200" lvl="1">
              <a:lnSpc>
                <a:spcPts val="3800"/>
              </a:lnSpc>
              <a:spcBef>
                <a:spcPts val="600"/>
              </a:spcBef>
            </a:pP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 Explorer 8 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 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中的圆角属性。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21" y="3968442"/>
            <a:ext cx="7665900" cy="19197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468347" y="5364962"/>
            <a:ext cx="1885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22-10.html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文字排版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5987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78485" y="264795"/>
            <a:ext cx="9769475" cy="7207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标题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7527" y="1276574"/>
            <a:ext cx="9656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标题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中的所有标题标签，从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&lt;h1&gt;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到 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&lt;h6&gt;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均可用。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.h1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到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.h6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，给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属性的文本赋予标题的样式。</a:t>
            </a:r>
          </a:p>
        </p:txBody>
      </p:sp>
      <p:sp>
        <p:nvSpPr>
          <p:cNvPr id="9" name="矩形 8"/>
          <p:cNvSpPr/>
          <p:nvPr/>
        </p:nvSpPr>
        <p:spPr>
          <a:xfrm>
            <a:off x="7768061" y="5759059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22-1.html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8" y="2952623"/>
            <a:ext cx="4144607" cy="3329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9600" y="234315"/>
            <a:ext cx="7755255" cy="7207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内联子标题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601" y="1218265"/>
            <a:ext cx="105611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en-US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&lt;small&gt;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标签或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.small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，用来标记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副标题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31" y="2220154"/>
            <a:ext cx="4867872" cy="29682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84937" y="3345703"/>
            <a:ext cx="7066735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h1</a:t>
            </a:r>
            <a:r>
              <a:rPr lang="en-US" altLang="zh-CN" sz="24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 h1. Bootstrap&lt;</a:t>
            </a:r>
            <a:r>
              <a:rPr lang="en-US" altLang="zh-CN" sz="2400" dirty="0" smtClean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small</a:t>
            </a:r>
            <a:r>
              <a:rPr lang="en-US" altLang="zh-CN" sz="24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  <a:r>
              <a:rPr lang="zh-CN" altLang="en-US" sz="24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二级标题</a:t>
            </a:r>
            <a:r>
              <a:rPr lang="en-US" altLang="zh-CN" sz="24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sz="24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small</a:t>
            </a:r>
            <a:r>
              <a:rPr lang="en-US" altLang="zh-CN" sz="24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sz="2400" dirty="0" smtClean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h1</a:t>
            </a:r>
            <a:r>
              <a:rPr lang="en-US" altLang="zh-CN" sz="24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400" dirty="0" smtClean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h2</a:t>
            </a:r>
            <a:r>
              <a:rPr lang="en-US" altLang="zh-CN" sz="24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&gt;h2. Bootstrap heading&lt;/</a:t>
            </a:r>
            <a:r>
              <a:rPr lang="en-US" altLang="zh-CN" sz="24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h2</a:t>
            </a:r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h3</a:t>
            </a:r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&gt;h3. Bootstrap heading&lt;/</a:t>
            </a:r>
            <a:r>
              <a:rPr lang="en-US" altLang="zh-CN" sz="24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h3</a:t>
            </a:r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h4</a:t>
            </a:r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&gt;h4. Bootstrap heading&lt;/</a:t>
            </a:r>
            <a:r>
              <a:rPr lang="en-US" altLang="zh-CN" sz="24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h4</a:t>
            </a:r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h5</a:t>
            </a:r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&gt;h5. Bootstrap heading&lt;/</a:t>
            </a:r>
            <a:r>
              <a:rPr lang="en-US" altLang="zh-CN" sz="24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h5</a:t>
            </a:r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h6</a:t>
            </a:r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&gt;h6. Bootstrap heading&lt;/</a:t>
            </a:r>
            <a:r>
              <a:rPr lang="en-US" altLang="zh-CN" sz="24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h6</a:t>
            </a:r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&lt;p class="h1"&gt;</a:t>
            </a:r>
            <a:r>
              <a:rPr lang="en-US" altLang="zh-CN" sz="2400" dirty="0" err="1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lalala</a:t>
            </a:r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&lt;/p&gt;</a:t>
            </a:r>
            <a:endParaRPr lang="zh-CN" altLang="en-US" sz="2400" dirty="0">
              <a:solidFill>
                <a:srgbClr val="3E4B53"/>
              </a:solidFill>
              <a:highlight>
                <a:srgbClr val="FFFAE8"/>
              </a:highlight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79120" y="264795"/>
            <a:ext cx="482854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页面主题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21612" y="1182479"/>
            <a:ext cx="1032306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将全局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font-size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14px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line-height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1.428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这些属性直接赋给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和所有段落元素。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&lt;p&gt;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被设置了等于</a:t>
            </a:r>
            <a:r>
              <a:rPr lang="en-US" altLang="zh-CN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r>
              <a:rPr lang="zh-CN" altLang="en-US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行高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的底部外边距（即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10px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  <p:sp>
        <p:nvSpPr>
          <p:cNvPr id="9" name="矩形 8"/>
          <p:cNvSpPr/>
          <p:nvPr/>
        </p:nvSpPr>
        <p:spPr>
          <a:xfrm>
            <a:off x="8610600" y="6015692"/>
            <a:ext cx="1749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22-2.html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37" y="3419571"/>
            <a:ext cx="7476358" cy="2136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4205" y="264795"/>
            <a:ext cx="722122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主体副本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9510" y="1373913"/>
            <a:ext cx="74622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.lead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可以让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段落更强调的突出显示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5521" y="5373217"/>
            <a:ext cx="3889206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&lt;p class="lead"&gt;...&lt;/p&gt;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5521" y="2276873"/>
            <a:ext cx="7353300" cy="2847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400" y="264795"/>
            <a:ext cx="5164455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内联文本元素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1458" y="1536778"/>
            <a:ext cx="6389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、标记文本        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&lt;mark&gt;…&lt;/mark&gt;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58" y="2611257"/>
            <a:ext cx="8647430" cy="233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7649" y="1411711"/>
            <a:ext cx="6428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、被删除的文本        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&lt;del&gt;…&lt;/del&gt;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49" y="2594437"/>
            <a:ext cx="9805035" cy="186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533400" y="264795"/>
            <a:ext cx="516445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smtClean="0"/>
              <a:t>内联文本元素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1208</Words>
  <Application>Microsoft Office PowerPoint</Application>
  <PresentationFormat>自定义</PresentationFormat>
  <Paragraphs>192</Paragraphs>
  <Slides>30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</vt:lpstr>
      <vt:lpstr>宋体</vt:lpstr>
      <vt:lpstr>黑体</vt:lpstr>
      <vt:lpstr>Microsoft Yahei</vt:lpstr>
      <vt:lpstr>微软雅黑</vt:lpstr>
      <vt:lpstr>Britannic Bold</vt:lpstr>
      <vt:lpstr>Wingdings</vt:lpstr>
      <vt:lpstr>Consolas</vt:lpstr>
      <vt:lpstr>Calibri</vt:lpstr>
      <vt:lpstr>A000120141114A19PWBG</vt:lpstr>
      <vt:lpstr>HTML5与CSS3前端开发</vt:lpstr>
      <vt:lpstr>PowerPoint 演示文稿</vt:lpstr>
      <vt:lpstr>PowerPoint 演示文稿</vt:lpstr>
      <vt:lpstr>标题</vt:lpstr>
      <vt:lpstr>内联子标题</vt:lpstr>
      <vt:lpstr>页面主题</vt:lpstr>
      <vt:lpstr>主体副本</vt:lpstr>
      <vt:lpstr>内联文本元素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文本对齐</vt:lpstr>
      <vt:lpstr>改变大小写</vt:lpstr>
      <vt:lpstr>缩写</vt:lpstr>
      <vt:lpstr>文本强调（文本颜色）</vt:lpstr>
      <vt:lpstr>文本背景颜色</vt:lpstr>
      <vt:lpstr>列表</vt:lpstr>
      <vt:lpstr>内联列表</vt:lpstr>
      <vt:lpstr>自定义列表</vt:lpstr>
      <vt:lpstr>列表</vt:lpstr>
      <vt:lpstr>PowerPoint 演示文稿</vt:lpstr>
      <vt:lpstr>代码</vt:lpstr>
      <vt:lpstr>代码</vt:lpstr>
      <vt:lpstr>PowerPoint 演示文稿</vt:lpstr>
      <vt:lpstr>图片</vt:lpstr>
      <vt:lpstr>图片形状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WINDOWS7</dc:creator>
  <cp:lastModifiedBy>Mengyi</cp:lastModifiedBy>
  <cp:revision>192</cp:revision>
  <dcterms:created xsi:type="dcterms:W3CDTF">2016-07-29T12:40:00Z</dcterms:created>
  <dcterms:modified xsi:type="dcterms:W3CDTF">2019-05-24T01:18:23Z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