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8.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0"/>
  </p:notesMasterIdLst>
  <p:sldIdLst>
    <p:sldId id="371" r:id="rId2"/>
    <p:sldId id="456" r:id="rId3"/>
    <p:sldId id="457" r:id="rId4"/>
    <p:sldId id="289" r:id="rId5"/>
    <p:sldId id="460" r:id="rId6"/>
    <p:sldId id="290" r:id="rId7"/>
    <p:sldId id="461" r:id="rId8"/>
    <p:sldId id="462" r:id="rId9"/>
    <p:sldId id="295" r:id="rId10"/>
    <p:sldId id="297" r:id="rId11"/>
    <p:sldId id="299" r:id="rId12"/>
    <p:sldId id="465" r:id="rId13"/>
    <p:sldId id="312" r:id="rId14"/>
    <p:sldId id="313" r:id="rId15"/>
    <p:sldId id="466" r:id="rId16"/>
    <p:sldId id="467" r:id="rId17"/>
    <p:sldId id="468" r:id="rId18"/>
    <p:sldId id="314" r:id="rId19"/>
    <p:sldId id="315" r:id="rId20"/>
    <p:sldId id="319" r:id="rId21"/>
    <p:sldId id="321" r:id="rId22"/>
    <p:sldId id="323" r:id="rId23"/>
    <p:sldId id="324" r:id="rId24"/>
    <p:sldId id="325" r:id="rId25"/>
    <p:sldId id="327" r:id="rId26"/>
    <p:sldId id="469" r:id="rId27"/>
    <p:sldId id="470" r:id="rId28"/>
    <p:sldId id="471" r:id="rId29"/>
    <p:sldId id="472" r:id="rId30"/>
    <p:sldId id="473" r:id="rId31"/>
    <p:sldId id="474" r:id="rId32"/>
    <p:sldId id="475" r:id="rId33"/>
    <p:sldId id="476" r:id="rId34"/>
    <p:sldId id="477" r:id="rId35"/>
    <p:sldId id="481" r:id="rId36"/>
    <p:sldId id="483" r:id="rId37"/>
    <p:sldId id="484" r:id="rId38"/>
    <p:sldId id="485" r:id="rId39"/>
    <p:sldId id="486" r:id="rId40"/>
    <p:sldId id="487" r:id="rId41"/>
    <p:sldId id="488" r:id="rId42"/>
    <p:sldId id="494" r:id="rId43"/>
    <p:sldId id="495" r:id="rId44"/>
    <p:sldId id="514" r:id="rId45"/>
    <p:sldId id="496" r:id="rId46"/>
    <p:sldId id="497" r:id="rId47"/>
    <p:sldId id="498" r:id="rId48"/>
    <p:sldId id="499" r:id="rId49"/>
    <p:sldId id="500" r:id="rId50"/>
    <p:sldId id="503" r:id="rId51"/>
    <p:sldId id="504" r:id="rId52"/>
    <p:sldId id="505" r:id="rId53"/>
    <p:sldId id="506" r:id="rId54"/>
    <p:sldId id="507" r:id="rId55"/>
    <p:sldId id="508" r:id="rId56"/>
    <p:sldId id="511" r:id="rId57"/>
    <p:sldId id="512" r:id="rId58"/>
    <p:sldId id="455" r:id="rId59"/>
  </p:sldIdLst>
  <p:sldSz cx="12192000" cy="6858000"/>
  <p:notesSz cx="6858000" cy="9144000"/>
  <p:embeddedFontLst>
    <p:embeddedFont>
      <p:font typeface="黑体" panose="02010609060101010101" pitchFamily="49" charset="-122"/>
      <p:regular r:id="rId61"/>
    </p:embeddedFont>
    <p:embeddedFont>
      <p:font typeface="微软雅黑" panose="020B0503020204020204" pitchFamily="34" charset="-122"/>
      <p:regular r:id="rId62"/>
      <p:bold r:id="rId63"/>
    </p:embeddedFont>
    <p:embeddedFont>
      <p:font typeface="Britannic Bold" panose="020B0903060703020204" pitchFamily="34" charset="0"/>
      <p:regular r:id="rId64"/>
      <p:bold r:id="rId65"/>
    </p:embeddedFont>
    <p:embeddedFont>
      <p:font typeface="Calibri" panose="020F0502020204030204" pitchFamily="34" charset="0"/>
      <p:regular r:id="rId66"/>
      <p:bold r:id="rId67"/>
      <p:italic r:id="rId68"/>
      <p:boldItalic r:id="rId69"/>
    </p:embeddedFont>
    <p:embeddedFont>
      <p:font typeface="Consolas" panose="020B0609020204030204" pitchFamily="49" charset="0"/>
      <p:regular r:id="rId70"/>
      <p:bold r:id="rId71"/>
      <p:italic r:id="rId72"/>
      <p:boldItalic r:id="rId73"/>
    </p:embeddedFont>
    <p:embeddedFont>
      <p:font typeface="Microsoft Yahei" panose="020B0503020204020204" pitchFamily="34" charset="-122"/>
      <p:regular r:id="rId74"/>
      <p:bold r:id="rId7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9">
          <p15:clr>
            <a:srgbClr val="A4A3A4"/>
          </p15:clr>
        </p15:guide>
        <p15:guide id="2" pos="3840">
          <p15:clr>
            <a:srgbClr val="A4A3A4"/>
          </p15:clr>
        </p15:guide>
        <p15:guide id="3" pos="778">
          <p15:clr>
            <a:srgbClr val="A4A3A4"/>
          </p15:clr>
        </p15:guide>
        <p15:guide id="4" pos="69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A2CE47"/>
    <a:srgbClr val="5B9BCF"/>
    <a:srgbClr val="000000"/>
    <a:srgbClr val="006600"/>
    <a:srgbClr val="F99DE1"/>
    <a:srgbClr val="368ADF"/>
    <a:srgbClr val="7EB4EA"/>
    <a:srgbClr val="1345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1293" autoAdjust="0"/>
  </p:normalViewPr>
  <p:slideViewPr>
    <p:cSldViewPr snapToGrid="0" showGuides="1">
      <p:cViewPr>
        <p:scale>
          <a:sx n="120" d="100"/>
          <a:sy n="120" d="100"/>
        </p:scale>
        <p:origin x="800" y="64"/>
      </p:cViewPr>
      <p:guideLst>
        <p:guide orient="horz" pos="2109"/>
        <p:guide pos="3840"/>
        <p:guide pos="778"/>
        <p:guide pos="692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8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46EBA2-552A-4DFF-BDF1-D7F99C2E83C1}" type="datetimeFigureOut">
              <a:rPr lang="zh-CN" altLang="en-US" smtClean="0"/>
              <a:t>2019/5/31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C055D7-C169-4C38-8331-31811519E449}" type="slidenum">
              <a:rPr lang="zh-CN" altLang="en-US" smtClean="0"/>
              <a:t>‹#›</a:t>
            </a:fld>
            <a:endParaRPr lang="zh-CN" altLang="en-US"/>
          </a:p>
        </p:txBody>
      </p:sp>
    </p:spTree>
    <p:extLst>
      <p:ext uri="{BB962C8B-B14F-4D97-AF65-F5344CB8AC3E}">
        <p14:creationId xmlns:p14="http://schemas.microsoft.com/office/powerpoint/2010/main" val="353665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36</a:t>
            </a:fld>
            <a:endParaRPr lang="zh-CN" altLang="en-US"/>
          </a:p>
        </p:txBody>
      </p:sp>
    </p:spTree>
    <p:extLst>
      <p:ext uri="{BB962C8B-B14F-4D97-AF65-F5344CB8AC3E}">
        <p14:creationId xmlns:p14="http://schemas.microsoft.com/office/powerpoint/2010/main" val="2051098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42</a:t>
            </a:fld>
            <a:endParaRPr lang="zh-CN" altLang="en-US"/>
          </a:p>
        </p:txBody>
      </p:sp>
    </p:spTree>
    <p:extLst>
      <p:ext uri="{BB962C8B-B14F-4D97-AF65-F5344CB8AC3E}">
        <p14:creationId xmlns:p14="http://schemas.microsoft.com/office/powerpoint/2010/main" val="736495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47</a:t>
            </a:fld>
            <a:endParaRPr lang="zh-CN" altLang="en-US"/>
          </a:p>
        </p:txBody>
      </p:sp>
    </p:spTree>
    <p:extLst>
      <p:ext uri="{BB962C8B-B14F-4D97-AF65-F5344CB8AC3E}">
        <p14:creationId xmlns:p14="http://schemas.microsoft.com/office/powerpoint/2010/main" val="3638349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51</a:t>
            </a:fld>
            <a:endParaRPr lang="zh-CN" altLang="en-US"/>
          </a:p>
        </p:txBody>
      </p:sp>
    </p:spTree>
    <p:extLst>
      <p:ext uri="{BB962C8B-B14F-4D97-AF65-F5344CB8AC3E}">
        <p14:creationId xmlns:p14="http://schemas.microsoft.com/office/powerpoint/2010/main" val="3250492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58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813550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C055D7-C169-4C38-8331-31811519E449}" type="slidenum">
              <a:rPr lang="zh-CN" altLang="en-US" smtClean="0"/>
              <a:t>5</a:t>
            </a:fld>
            <a:endParaRPr lang="zh-CN" altLang="en-US"/>
          </a:p>
        </p:txBody>
      </p:sp>
    </p:spTree>
    <p:extLst>
      <p:ext uri="{BB962C8B-B14F-4D97-AF65-F5344CB8AC3E}">
        <p14:creationId xmlns:p14="http://schemas.microsoft.com/office/powerpoint/2010/main" val="179321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C055D7-C169-4C38-8331-31811519E449}" type="slidenum">
              <a:rPr lang="zh-CN" altLang="en-US" smtClean="0"/>
              <a:t>6</a:t>
            </a:fld>
            <a:endParaRPr lang="zh-CN" altLang="en-US"/>
          </a:p>
        </p:txBody>
      </p:sp>
    </p:spTree>
    <p:extLst>
      <p:ext uri="{BB962C8B-B14F-4D97-AF65-F5344CB8AC3E}">
        <p14:creationId xmlns:p14="http://schemas.microsoft.com/office/powerpoint/2010/main" val="488051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8</a:t>
            </a:fld>
            <a:endParaRPr lang="zh-CN" altLang="en-US"/>
          </a:p>
        </p:txBody>
      </p:sp>
    </p:spTree>
    <p:extLst>
      <p:ext uri="{BB962C8B-B14F-4D97-AF65-F5344CB8AC3E}">
        <p14:creationId xmlns:p14="http://schemas.microsoft.com/office/powerpoint/2010/main" val="2255524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12</a:t>
            </a:fld>
            <a:endParaRPr lang="zh-CN" altLang="en-US"/>
          </a:p>
        </p:txBody>
      </p:sp>
    </p:spTree>
    <p:extLst>
      <p:ext uri="{BB962C8B-B14F-4D97-AF65-F5344CB8AC3E}">
        <p14:creationId xmlns:p14="http://schemas.microsoft.com/office/powerpoint/2010/main" val="243871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C055D7-C169-4C38-8331-31811519E449}" type="slidenum">
              <a:rPr lang="zh-CN" altLang="en-US" smtClean="0"/>
              <a:t>13</a:t>
            </a:fld>
            <a:endParaRPr lang="zh-CN" altLang="en-US"/>
          </a:p>
        </p:txBody>
      </p:sp>
    </p:spTree>
    <p:extLst>
      <p:ext uri="{BB962C8B-B14F-4D97-AF65-F5344CB8AC3E}">
        <p14:creationId xmlns:p14="http://schemas.microsoft.com/office/powerpoint/2010/main" val="2242378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26</a:t>
            </a:fld>
            <a:endParaRPr lang="zh-CN" altLang="en-US"/>
          </a:p>
        </p:txBody>
      </p:sp>
    </p:spTree>
    <p:extLst>
      <p:ext uri="{BB962C8B-B14F-4D97-AF65-F5344CB8AC3E}">
        <p14:creationId xmlns:p14="http://schemas.microsoft.com/office/powerpoint/2010/main" val="1711391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31</a:t>
            </a:fld>
            <a:endParaRPr lang="zh-CN" altLang="en-US"/>
          </a:p>
        </p:txBody>
      </p:sp>
    </p:spTree>
    <p:extLst>
      <p:ext uri="{BB962C8B-B14F-4D97-AF65-F5344CB8AC3E}">
        <p14:creationId xmlns:p14="http://schemas.microsoft.com/office/powerpoint/2010/main" val="74741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3973"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a:t>单击此处编辑母版标题样式</a:t>
            </a:r>
            <a:endParaRPr lang="zh-CN" altLang="en-US" noProof="0" dirty="0"/>
          </a:p>
        </p:txBody>
      </p:sp>
      <p:sp>
        <p:nvSpPr>
          <p:cNvPr id="3075" name="Rectangle 3"/>
          <p:cNvSpPr>
            <a:spLocks noGrp="1" noChangeArrowheads="1"/>
          </p:cNvSpPr>
          <p:nvPr>
            <p:ph type="subTitle" idx="1"/>
          </p:nvPr>
        </p:nvSpPr>
        <p:spPr>
          <a:xfrm>
            <a:off x="431800" y="3933826"/>
            <a:ext cx="6047317" cy="431279"/>
          </a:xfrm>
        </p:spPr>
        <p:txBody>
          <a:bodyPr/>
          <a:lstStyle>
            <a:lvl1pPr marL="0" indent="0" algn="ctr">
              <a:buFontTx/>
              <a:buNone/>
              <a:defRPr sz="1865"/>
            </a:lvl1pPr>
          </a:lstStyle>
          <a:p>
            <a:pPr lvl="0"/>
            <a:r>
              <a:rPr lang="zh-CN" altLang="en-US" noProof="0"/>
              <a:t>单击此处编辑母版副标题样式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6" name="文本框 5"/>
          <p:cNvSpPr txBox="1"/>
          <p:nvPr userDrawn="1"/>
        </p:nvSpPr>
        <p:spPr>
          <a:xfrm>
            <a:off x="115910" y="141668"/>
            <a:ext cx="2021983" cy="2047740"/>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126635" y="260351"/>
            <a:ext cx="1265862" cy="5865813"/>
          </a:xfrm>
        </p:spPr>
        <p:txBody>
          <a:bodyPr vert="eaVert"/>
          <a:lstStyle>
            <a:lvl1pPr>
              <a:defRPr sz="3800"/>
            </a:lvl1pPr>
          </a:lstStyle>
          <a:p>
            <a:r>
              <a:rPr lang="zh-CN" altLang="en-US" dirty="0"/>
              <a:t>单击此处编辑母版标题样式</a:t>
            </a:r>
          </a:p>
        </p:txBody>
      </p:sp>
      <p:sp>
        <p:nvSpPr>
          <p:cNvPr id="3" name="竖排文字占位符 2"/>
          <p:cNvSpPr>
            <a:spLocks noGrp="1"/>
          </p:cNvSpPr>
          <p:nvPr>
            <p:ph type="body" orient="vert" idx="1"/>
          </p:nvPr>
        </p:nvSpPr>
        <p:spPr>
          <a:xfrm>
            <a:off x="810904" y="1223493"/>
            <a:ext cx="8974540" cy="4902671"/>
          </a:xfrm>
        </p:spPr>
        <p:txBody>
          <a:bodyPr vert="eaVert"/>
          <a:lstStyle>
            <a:lvl1pPr>
              <a:defRPr sz="2400"/>
            </a:lvl1pPr>
            <a:lvl2pPr>
              <a:defRPr sz="1800"/>
            </a:lvl2pPr>
            <a:lvl3pPr>
              <a:defRPr sz="2000"/>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33341"/>
            <a:ext cx="11682413" cy="5223009"/>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1120462"/>
            <a:ext cx="11682413" cy="5235888"/>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1382400" y="2203200"/>
            <a:ext cx="7851600" cy="3099600"/>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7"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内容占位符 6"/>
          <p:cNvSpPr>
            <a:spLocks noGrp="1"/>
          </p:cNvSpPr>
          <p:nvPr>
            <p:ph sz="quarter" idx="13"/>
          </p:nvPr>
        </p:nvSpPr>
        <p:spPr>
          <a:xfrm>
            <a:off x="231775" y="231775"/>
            <a:ext cx="11682413" cy="6124575"/>
          </a:xfrm>
        </p:spPr>
        <p:txBody>
          <a:bodyPr/>
          <a:lstStyle>
            <a:lvl1pPr>
              <a:spcBef>
                <a:spcPts val="300"/>
              </a:spcBef>
              <a:spcAft>
                <a:spcPts val="300"/>
              </a:spcAft>
              <a:defRPr sz="2400">
                <a:solidFill>
                  <a:srgbClr val="000000"/>
                </a:solidFill>
              </a:defRPr>
            </a:lvl1pPr>
            <a:lvl2pPr marL="482600" indent="-482600">
              <a:buFont typeface="Arial" panose="020B0604020202020204" pitchFamily="34" charset="0"/>
              <a:buChar char="•"/>
              <a:defRPr>
                <a:solidFill>
                  <a:srgbClr val="000000"/>
                </a:solidFill>
              </a:defRPr>
            </a:lvl2pPr>
            <a:lvl3pPr marL="720090">
              <a:spcBef>
                <a:spcPts val="300"/>
              </a:spcBef>
              <a:spcAft>
                <a:spcPts val="300"/>
              </a:spcAft>
              <a:defRPr sz="2000">
                <a:solidFill>
                  <a:srgbClr val="000000"/>
                </a:solidFill>
              </a:defRPr>
            </a:lvl3pPr>
            <a:lvl4pPr marL="899795">
              <a:spcBef>
                <a:spcPts val="300"/>
              </a:spcBef>
              <a:spcAft>
                <a:spcPts val="300"/>
              </a:spcAft>
              <a:defRPr sz="1800">
                <a:solidFill>
                  <a:srgbClr val="000000"/>
                </a:solidFill>
              </a:defRPr>
            </a:lvl4pPr>
            <a:lvl5pPr marL="1080135">
              <a:spcBef>
                <a:spcPts val="300"/>
              </a:spcBef>
              <a:spcAft>
                <a:spcPts val="300"/>
              </a:spcAft>
              <a:defRPr sz="1800">
                <a:solidFill>
                  <a:srgbClr val="000000"/>
                </a:solidFill>
              </a:defRPr>
            </a:lvl5pPr>
            <a:lvl6pPr marL="1259840">
              <a:spcBef>
                <a:spcPts val="300"/>
              </a:spcBef>
              <a:spcAft>
                <a:spcPts val="300"/>
              </a:spcAft>
              <a:defRPr sz="1800"/>
            </a:lvl6pPr>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355200" y="2379600"/>
            <a:ext cx="6411600" cy="1213200"/>
          </a:xfrm>
        </p:spPr>
        <p:txBody>
          <a:bodyPr anchor="ctr" anchorCtr="0">
            <a:normAutofit/>
          </a:bodyPr>
          <a:lstStyle>
            <a:lvl1pPr>
              <a:defRPr sz="3200">
                <a:solidFill>
                  <a:schemeClr val="accent2"/>
                </a:solidFill>
              </a:defRPr>
            </a:lvl1pPr>
          </a:lstStyle>
          <a:p>
            <a:r>
              <a:rPr lang="zh-CN" altLang="en-US" dirty="0"/>
              <a:t>单击此处编辑标题</a:t>
            </a:r>
          </a:p>
        </p:txBody>
      </p:sp>
      <p:sp>
        <p:nvSpPr>
          <p:cNvPr id="3" name="文本占位符 2"/>
          <p:cNvSpPr>
            <a:spLocks noGrp="1"/>
          </p:cNvSpPr>
          <p:nvPr>
            <p:ph type="body" idx="1"/>
          </p:nvPr>
        </p:nvSpPr>
        <p:spPr>
          <a:xfrm>
            <a:off x="855298" y="3768848"/>
            <a:ext cx="8911502" cy="1500187"/>
          </a:xfrm>
        </p:spPr>
        <p:txBody>
          <a:bodyPr/>
          <a:lstStyle>
            <a:lvl1pPr marL="0" indent="0">
              <a:buNone/>
              <a:defRPr sz="18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4417" y="163087"/>
            <a:ext cx="9791700" cy="792163"/>
          </a:xfrm>
        </p:spPr>
        <p:txBody>
          <a:bodyPr/>
          <a:lstStyle/>
          <a:p>
            <a:r>
              <a:rPr lang="zh-CN" altLang="en-US" dirty="0"/>
              <a:t>单击此处编辑母版标题样式</a:t>
            </a:r>
          </a:p>
        </p:txBody>
      </p:sp>
      <p:sp>
        <p:nvSpPr>
          <p:cNvPr id="3" name="内容占位符 2"/>
          <p:cNvSpPr>
            <a:spLocks noGrp="1"/>
          </p:cNvSpPr>
          <p:nvPr>
            <p:ph sz="half" idx="1"/>
          </p:nvPr>
        </p:nvSpPr>
        <p:spPr>
          <a:xfrm>
            <a:off x="1198800" y="2106000"/>
            <a:ext cx="3877200" cy="3099600"/>
          </a:xfrm>
        </p:spPr>
        <p:txBody>
          <a:bodyPr/>
          <a:lstStyle>
            <a:lvl1pPr marL="0" indent="0" defTabSz="492125">
              <a:buFontTx/>
              <a:buNone/>
              <a:tabLst>
                <a:tab pos="266700" algn="l"/>
                <a:tab pos="984250" algn="l"/>
              </a:tabLst>
              <a:defRPr sz="2400">
                <a:solidFill>
                  <a:srgbClr val="000000"/>
                </a:solidFill>
              </a:defRPr>
            </a:lvl1pPr>
            <a:lvl2pPr marL="720090" indent="0">
              <a:spcBef>
                <a:spcPts val="0"/>
              </a:spcBef>
              <a:buFontTx/>
              <a:buNone/>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14800" y="2106000"/>
            <a:ext cx="3877200" cy="3099600"/>
          </a:xfrm>
        </p:spPr>
        <p:txBody>
          <a:bodyPr/>
          <a:lstStyle>
            <a:lvl1pPr marL="0" indent="0">
              <a:buFontTx/>
              <a:buNone/>
              <a:defRPr sz="2400">
                <a:solidFill>
                  <a:srgbClr val="000000"/>
                </a:solidFill>
              </a:defRPr>
            </a:lvl1pPr>
            <a:lvl2pPr marL="539750" indent="0" defTabSz="-635">
              <a:spcBef>
                <a:spcPts val="0"/>
              </a:spcBef>
              <a:buFontTx/>
              <a:buNone/>
              <a:tabLst>
                <a:tab pos="899795" algn="l"/>
              </a:tabLst>
              <a:defRPr sz="2000">
                <a:solidFill>
                  <a:srgbClr val="000000"/>
                </a:solidFill>
              </a:defRPr>
            </a:lvl2pPr>
            <a:lvl3pPr marL="914400" indent="0">
              <a:buFontTx/>
              <a:buNone/>
              <a:defRPr sz="1800">
                <a:solidFill>
                  <a:srgbClr val="000000"/>
                </a:solidFill>
              </a:defRPr>
            </a:lvl3pPr>
            <a:lvl4pPr marL="1371600" indent="0">
              <a:buFontTx/>
              <a:buNone/>
              <a:defRPr sz="1800">
                <a:solidFill>
                  <a:srgbClr val="000000"/>
                </a:solidFill>
              </a:defRPr>
            </a:lvl4pPr>
            <a:lvl5pPr marL="1828800" indent="0">
              <a:buFontTx/>
              <a:buNone/>
              <a:defRPr sz="1800">
                <a:solidFill>
                  <a:srgbClr val="000000"/>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pic>
        <p:nvPicPr>
          <p:cNvPr id="8" name="Picture 16" descr="C:\Program Files\Microsoft Office\MEDIA\OFFICE14\Lines\BD14769_.gi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947860"/>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497432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4974327"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5" name="文本占位符 4"/>
          <p:cNvSpPr>
            <a:spLocks noGrp="1"/>
          </p:cNvSpPr>
          <p:nvPr>
            <p:ph type="body" sz="quarter" idx="3"/>
          </p:nvPr>
        </p:nvSpPr>
        <p:spPr>
          <a:xfrm>
            <a:off x="6330462" y="1681163"/>
            <a:ext cx="502545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330462" y="2505075"/>
            <a:ext cx="5025455" cy="3684588"/>
          </a:xfrm>
        </p:spPr>
        <p:txBody>
          <a:bodyPr/>
          <a:lstStyle>
            <a:lvl1pPr>
              <a:defRPr sz="2400">
                <a:solidFill>
                  <a:srgbClr val="000000"/>
                </a:solidFill>
              </a:defRPr>
            </a:lvl1pPr>
            <a:lvl2pPr marL="720090" indent="-179705">
              <a:spcBef>
                <a:spcPts val="0"/>
              </a:spcBef>
              <a:buFont typeface="Arial" panose="020B0604020202020204" pitchFamily="34" charset="0"/>
              <a:buChar char="•"/>
              <a:defRPr sz="2000">
                <a:solidFill>
                  <a:srgbClr val="000000"/>
                </a:solidFill>
              </a:defRPr>
            </a:lvl2pPr>
            <a:lvl3pPr>
              <a:defRPr sz="1800">
                <a:solidFill>
                  <a:srgbClr val="000000"/>
                </a:solidFill>
              </a:defRPr>
            </a:lvl3pPr>
            <a:lvl4pPr>
              <a:defRPr sz="1800">
                <a:solidFill>
                  <a:srgbClr val="000000"/>
                </a:solidFill>
              </a:defRPr>
            </a:lvl4pPr>
            <a:lvl5pPr>
              <a:defRPr sz="1800">
                <a:solidFill>
                  <a:srgbClr val="000000"/>
                </a:solidFill>
              </a:defRPr>
            </a:lvl5pPr>
          </a:lstStyle>
          <a:p>
            <a:pPr lvl="0"/>
            <a:r>
              <a:rPr lang="zh-CN" altLang="en-US" dirty="0"/>
              <a:t>单击此处编辑母版文本样式</a:t>
            </a:r>
          </a:p>
          <a:p>
            <a:pPr lvl="1"/>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7" name="日期占位符 6"/>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a:t>编辑标题</a:t>
            </a:r>
          </a:p>
        </p:txBody>
      </p:sp>
      <p:sp>
        <p:nvSpPr>
          <p:cNvPr id="3" name="平行四边形 3"/>
          <p:cNvSpPr>
            <a:spLocks noChangeArrowheads="1"/>
          </p:cNvSpPr>
          <p:nvPr userDrawn="1"/>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80000" lnSpcReduction="20000"/>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E19BDD9-255D-45E7-AF06-38BC945D1BCD}" type="slidenum">
              <a:rPr lang="zh-CN" altLang="en-US" smtClean="0"/>
              <a:t>‹#›</a:t>
            </a:fld>
            <a:endParaRPr lang="zh-CN" altLang="en-US"/>
          </a:p>
        </p:txBody>
      </p:sp>
      <p:sp>
        <p:nvSpPr>
          <p:cNvPr id="7" name="文本框 6"/>
          <p:cNvSpPr txBox="1"/>
          <p:nvPr userDrawn="1"/>
        </p:nvSpPr>
        <p:spPr>
          <a:xfrm>
            <a:off x="425003" y="476518"/>
            <a:ext cx="8757097" cy="1056068"/>
          </a:xfrm>
          <a:prstGeom prst="rect">
            <a:avLst/>
          </a:prstGeom>
          <a:solidFill>
            <a:schemeClr val="bg1"/>
          </a:solidFill>
        </p:spPr>
        <p:txBody>
          <a:bodyPr wrap="square" rtlCol="0">
            <a:spAutoFit/>
          </a:body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00000" y="272848"/>
            <a:ext cx="9792000" cy="7920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1201276" y="1281837"/>
            <a:ext cx="9789448" cy="41226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200638" y="5624235"/>
            <a:ext cx="9790724" cy="732115"/>
          </a:xfrm>
        </p:spPr>
        <p:txBody>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ABFA14F-DE9C-4D83-8C58-D4C03BB9FF78}" type="datetimeFigureOut">
              <a:rPr lang="zh-CN" altLang="en-US" smtClean="0"/>
              <a:t>2019/5/31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E19BDD9-255D-45E7-AF06-38BC945D1BC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40">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90277"/>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2"/>
            <a:r>
              <a:rPr lang="zh-CN" altLang="en-US" dirty="0"/>
              <a:t>第二级</a:t>
            </a:r>
          </a:p>
          <a:p>
            <a:pPr lvl="3"/>
            <a:r>
              <a:rPr lang="zh-CN" altLang="en-US" dirty="0"/>
              <a:t>第三级</a:t>
            </a:r>
          </a:p>
          <a:p>
            <a:pPr lvl="4"/>
            <a:r>
              <a:rPr lang="zh-CN" altLang="en-US" dirty="0"/>
              <a:t>第四级</a:t>
            </a:r>
          </a:p>
          <a:p>
            <a:pPr lvl="5"/>
            <a:r>
              <a:rPr lang="zh-CN" altLang="en-US" dirty="0"/>
              <a:t>第五级</a:t>
            </a: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2019/5/31</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19BDD9-255D-45E7-AF06-38BC945D1BC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Lst>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41"/>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pitchFamily="3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5.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6.xml"/><Relationship Id="rId5" Type="http://schemas.openxmlformats.org/officeDocument/2006/relationships/slideLayout" Target="../slideLayouts/slideLayout8.xml"/><Relationship Id="rId4" Type="http://schemas.openxmlformats.org/officeDocument/2006/relationships/tags" Target="../tags/tag4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tags" Target="../tags/tag29.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29" Type="http://schemas.openxmlformats.org/officeDocument/2006/relationships/image" Target="../media/image5.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tags" Target="../tags/tag27.xml"/><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slideLayout" Target="../slideLayouts/slideLayout2.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tags" Target="../tags/tag25.xml"/><Relationship Id="rId27" Type="http://schemas.openxmlformats.org/officeDocument/2006/relationships/tags" Target="../tags/tag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5.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notesSlide" Target="../notesSlides/notesSlide8.xml"/><Relationship Id="rId5" Type="http://schemas.openxmlformats.org/officeDocument/2006/relationships/slideLayout" Target="../slideLayouts/slideLayout8.xml"/><Relationship Id="rId4" Type="http://schemas.openxmlformats.org/officeDocument/2006/relationships/tags" Target="../tags/tag46.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2.xml"/><Relationship Id="rId5" Type="http://schemas.openxmlformats.org/officeDocument/2006/relationships/slideLayout" Target="../slideLayouts/slideLayout8.xml"/><Relationship Id="rId4" Type="http://schemas.openxmlformats.org/officeDocument/2006/relationships/tags" Target="../tags/tag34.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notesSlide" Target="../notesSlides/notesSlide9.xml"/><Relationship Id="rId5" Type="http://schemas.openxmlformats.org/officeDocument/2006/relationships/slideLayout" Target="../slideLayouts/slideLayout8.xml"/><Relationship Id="rId4" Type="http://schemas.openxmlformats.org/officeDocument/2006/relationships/tags" Target="../tags/tag50.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5.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10.xml"/><Relationship Id="rId5" Type="http://schemas.openxmlformats.org/officeDocument/2006/relationships/slideLayout" Target="../slideLayouts/slideLayout8.xml"/><Relationship Id="rId4" Type="http://schemas.openxmlformats.org/officeDocument/2006/relationships/tags" Target="../tags/tag5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5.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11.xml"/><Relationship Id="rId5" Type="http://schemas.openxmlformats.org/officeDocument/2006/relationships/slideLayout" Target="../slideLayouts/slideLayout8.xml"/><Relationship Id="rId4" Type="http://schemas.openxmlformats.org/officeDocument/2006/relationships/tags" Target="../tags/tag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5.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12.xml"/><Relationship Id="rId5" Type="http://schemas.openxmlformats.org/officeDocument/2006/relationships/slideLayout" Target="../slideLayouts/slideLayout8.xml"/><Relationship Id="rId4" Type="http://schemas.openxmlformats.org/officeDocument/2006/relationships/tags" Target="../tags/tag6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5.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notesSlide" Target="../notesSlides/notesSlide13.xml"/><Relationship Id="rId5" Type="http://schemas.openxmlformats.org/officeDocument/2006/relationships/slideLayout" Target="../slideLayouts/slideLayout8.xml"/><Relationship Id="rId4"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5.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5.xml"/><Relationship Id="rId5" Type="http://schemas.openxmlformats.org/officeDocument/2006/relationships/slideLayout" Target="../slideLayouts/slideLayout8.xml"/><Relationship Id="rId4" Type="http://schemas.openxmlformats.org/officeDocument/2006/relationships/tags" Target="../tags/tag3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104930" y="2398859"/>
            <a:ext cx="6865495" cy="1114424"/>
          </a:xfrm>
        </p:spPr>
        <p:txBody>
          <a:bodyPr>
            <a:noAutofit/>
          </a:bodyPr>
          <a:lstStyle/>
          <a:p>
            <a:r>
              <a:rPr lang="da-DK" altLang="zh-CN" sz="4800" dirty="0"/>
              <a:t>HTML5</a:t>
            </a:r>
            <a:r>
              <a:rPr lang="zh-CN" altLang="en-US" sz="4800" dirty="0"/>
              <a:t>与</a:t>
            </a:r>
            <a:r>
              <a:rPr lang="en-US" altLang="zh-CN" sz="4800" dirty="0"/>
              <a:t>CSS3</a:t>
            </a:r>
            <a:r>
              <a:rPr lang="zh-CN" altLang="en-US" sz="4800" dirty="0"/>
              <a:t>前端开发</a:t>
            </a:r>
            <a:endParaRPr lang="zh-CN" sz="4800" dirty="0"/>
          </a:p>
        </p:txBody>
      </p:sp>
      <p:sp>
        <p:nvSpPr>
          <p:cNvPr id="4099" name="Rectangle 3"/>
          <p:cNvSpPr>
            <a:spLocks noGrp="1" noChangeArrowheads="1"/>
          </p:cNvSpPr>
          <p:nvPr>
            <p:ph type="subTitle" idx="1"/>
            <p:custDataLst>
              <p:tags r:id="rId3"/>
            </p:custDataLst>
          </p:nvPr>
        </p:nvSpPr>
        <p:spPr>
          <a:xfrm>
            <a:off x="187135" y="3878408"/>
            <a:ext cx="6966527" cy="431279"/>
          </a:xfrm>
        </p:spPr>
        <p:txBody>
          <a:bodyPr>
            <a:noAutofit/>
          </a:bodyPr>
          <a:lstStyle/>
          <a:p>
            <a:pPr algn="ctr"/>
            <a:r>
              <a:rPr lang="zh-CN" altLang="en-US" sz="4000" dirty="0">
                <a:solidFill>
                  <a:srgbClr val="000000"/>
                </a:solidFill>
              </a:rPr>
              <a:t>第</a:t>
            </a:r>
            <a:r>
              <a:rPr lang="en-US" altLang="zh-CN" sz="4000" dirty="0">
                <a:solidFill>
                  <a:srgbClr val="000000"/>
                </a:solidFill>
              </a:rPr>
              <a:t>24</a:t>
            </a:r>
            <a:r>
              <a:rPr lang="zh-CN" altLang="en-US" sz="4000" dirty="0">
                <a:solidFill>
                  <a:srgbClr val="000000"/>
                </a:solidFill>
              </a:rPr>
              <a:t>章 </a:t>
            </a:r>
            <a:r>
              <a:rPr lang="zh-CN" altLang="en-US" sz="4000" dirty="0">
                <a:solidFill>
                  <a:srgbClr val="000000"/>
                </a:solidFill>
                <a:sym typeface="+mn-ea"/>
              </a:rPr>
              <a:t>Bootstrap组件</a:t>
            </a:r>
            <a:endParaRPr lang="zh-CN" altLang="en-US" sz="4000" dirty="0">
              <a:solidFill>
                <a:srgbClr val="000000"/>
              </a:solidFill>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75310" y="264795"/>
            <a:ext cx="11137900" cy="720725"/>
          </a:xfrm>
        </p:spPr>
        <p:txBody>
          <a:bodyPr>
            <a:normAutofit/>
          </a:bodyPr>
          <a:lstStyle/>
          <a:p>
            <a:r>
              <a:rPr lang="zh-CN" altLang="en-US" sz="3600" dirty="0">
                <a:solidFill>
                  <a:schemeClr val="accent1"/>
                </a:solidFill>
                <a:latin typeface="+mj-ea"/>
              </a:rPr>
              <a:t>按钮组尺寸</a:t>
            </a:r>
          </a:p>
        </p:txBody>
      </p:sp>
      <p:sp>
        <p:nvSpPr>
          <p:cNvPr id="13" name="TextBox 12"/>
          <p:cNvSpPr txBox="1"/>
          <p:nvPr/>
        </p:nvSpPr>
        <p:spPr>
          <a:xfrm>
            <a:off x="711990" y="1286704"/>
            <a:ext cx="10657184" cy="692497"/>
          </a:xfrm>
          <a:prstGeom prst="rect">
            <a:avLst/>
          </a:prstGeom>
          <a:noFill/>
        </p:spPr>
        <p:txBody>
          <a:bodyPr wrap="square" rtlCol="0">
            <a:spAutoFit/>
          </a:bodyPr>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rPr>
              <a:t>给</a:t>
            </a:r>
            <a:r>
              <a:rPr lang="en-US" altLang="zh-CN" sz="2600" dirty="0">
                <a:solidFill>
                  <a:srgbClr val="000000"/>
                </a:solidFill>
                <a:latin typeface="微软雅黑" panose="020B0503020204020204" pitchFamily="34" charset="-122"/>
                <a:ea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rPr>
              <a:t>btn</a:t>
            </a:r>
            <a:r>
              <a:rPr lang="en-US" altLang="zh-CN" sz="2600" dirty="0">
                <a:solidFill>
                  <a:srgbClr val="000000"/>
                </a:solidFill>
                <a:latin typeface="微软雅黑" panose="020B0503020204020204" pitchFamily="34" charset="-122"/>
                <a:ea typeface="微软雅黑" panose="020B0503020204020204" pitchFamily="34" charset="-122"/>
              </a:rPr>
              <a:t>-group </a:t>
            </a:r>
            <a:r>
              <a:rPr lang="zh-CN" altLang="en-US" sz="2600" dirty="0">
                <a:solidFill>
                  <a:srgbClr val="000000"/>
                </a:solidFill>
                <a:latin typeface="微软雅黑" panose="020B0503020204020204" pitchFamily="34" charset="-122"/>
                <a:ea typeface="微软雅黑" panose="020B0503020204020204" pitchFamily="34" charset="-122"/>
              </a:rPr>
              <a:t>加上</a:t>
            </a:r>
            <a:r>
              <a:rPr lang="en-US" altLang="zh-CN" sz="2600" dirty="0">
                <a:solidFill>
                  <a:srgbClr val="000000"/>
                </a:solidFill>
                <a:latin typeface="微软雅黑" panose="020B0503020204020204" pitchFamily="34" charset="-122"/>
                <a:ea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rPr>
              <a:t>btn</a:t>
            </a:r>
            <a:r>
              <a:rPr lang="en-US" altLang="zh-CN" sz="2600" dirty="0">
                <a:solidFill>
                  <a:srgbClr val="000000"/>
                </a:solidFill>
                <a:latin typeface="微软雅黑" panose="020B0503020204020204" pitchFamily="34" charset="-122"/>
                <a:ea typeface="微软雅黑" panose="020B0503020204020204" pitchFamily="34" charset="-122"/>
              </a:rPr>
              <a:t>-group-*</a:t>
            </a:r>
            <a:r>
              <a:rPr lang="zh-CN" altLang="en-US" sz="2600" dirty="0">
                <a:solidFill>
                  <a:srgbClr val="000000"/>
                </a:solidFill>
                <a:latin typeface="微软雅黑" panose="020B0503020204020204" pitchFamily="34" charset="-122"/>
                <a:ea typeface="微软雅黑" panose="020B0503020204020204" pitchFamily="34" charset="-122"/>
              </a:rPr>
              <a:t>，即可给组中每个按钮都应用大小类。</a:t>
            </a:r>
          </a:p>
        </p:txBody>
      </p:sp>
      <p:pic>
        <p:nvPicPr>
          <p:cNvPr id="21506" name="Picture 2"/>
          <p:cNvPicPr>
            <a:picLocks noChangeAspect="1" noChangeArrowheads="1"/>
          </p:cNvPicPr>
          <p:nvPr/>
        </p:nvPicPr>
        <p:blipFill>
          <a:blip r:embed="rId2" cstate="print"/>
          <a:srcRect/>
          <a:stretch>
            <a:fillRect/>
          </a:stretch>
        </p:blipFill>
        <p:spPr bwMode="auto">
          <a:xfrm>
            <a:off x="911424" y="2492896"/>
            <a:ext cx="4128459" cy="2247136"/>
          </a:xfrm>
          <a:prstGeom prst="rect">
            <a:avLst/>
          </a:prstGeom>
          <a:noFill/>
          <a:ln w="9525">
            <a:noFill/>
            <a:miter lim="800000"/>
            <a:headEnd/>
            <a:tailEnd/>
          </a:ln>
        </p:spPr>
      </p:pic>
      <p:sp>
        <p:nvSpPr>
          <p:cNvPr id="14" name="矩形 13"/>
          <p:cNvSpPr/>
          <p:nvPr/>
        </p:nvSpPr>
        <p:spPr>
          <a:xfrm>
            <a:off x="5039882" y="2492896"/>
            <a:ext cx="6985863" cy="2308324"/>
          </a:xfrm>
          <a:prstGeom prst="rect">
            <a:avLst/>
          </a:prstGeom>
          <a:solidFill>
            <a:schemeClr val="accent5">
              <a:lumMod val="20000"/>
              <a:lumOff val="80000"/>
            </a:schemeClr>
          </a:solidFill>
        </p:spPr>
        <p:txBody>
          <a:bodyPr wrap="square">
            <a:spAutoFit/>
          </a:bodyPr>
          <a:lstStyle/>
          <a:p>
            <a:pPr>
              <a:lnSpc>
                <a:spcPct val="150000"/>
              </a:lnSpc>
            </a:pPr>
            <a:r>
              <a:rPr lang="en-US" altLang="zh-CN" sz="2400" dirty="0">
                <a:solidFill>
                  <a:srgbClr val="000000"/>
                </a:solidFill>
              </a:rPr>
              <a:t>&lt;div class="</a:t>
            </a:r>
            <a:r>
              <a:rPr lang="en-US" altLang="zh-CN" sz="2400" dirty="0" err="1">
                <a:solidFill>
                  <a:srgbClr val="000000"/>
                </a:solidFill>
              </a:rPr>
              <a:t>btn</a:t>
            </a:r>
            <a:r>
              <a:rPr lang="en-US" altLang="zh-CN" sz="2400" dirty="0">
                <a:solidFill>
                  <a:srgbClr val="000000"/>
                </a:solidFill>
              </a:rPr>
              <a:t>-group </a:t>
            </a:r>
            <a:r>
              <a:rPr lang="en-US" altLang="zh-CN" sz="2400" dirty="0" err="1">
                <a:solidFill>
                  <a:srgbClr val="FF0000"/>
                </a:solidFill>
              </a:rPr>
              <a:t>btn</a:t>
            </a:r>
            <a:r>
              <a:rPr lang="en-US" altLang="zh-CN" sz="2400" dirty="0">
                <a:solidFill>
                  <a:srgbClr val="FF0000"/>
                </a:solidFill>
              </a:rPr>
              <a:t>-group-</a:t>
            </a:r>
            <a:r>
              <a:rPr lang="en-US" altLang="zh-CN" sz="2400" dirty="0" err="1">
                <a:solidFill>
                  <a:srgbClr val="FF0000"/>
                </a:solidFill>
              </a:rPr>
              <a:t>lg</a:t>
            </a:r>
            <a:r>
              <a:rPr lang="en-US" altLang="zh-CN" sz="2400" dirty="0">
                <a:solidFill>
                  <a:srgbClr val="000000"/>
                </a:solidFill>
              </a:rPr>
              <a:t>"&gt;...&lt;/div&gt; </a:t>
            </a:r>
          </a:p>
          <a:p>
            <a:pPr>
              <a:lnSpc>
                <a:spcPct val="150000"/>
              </a:lnSpc>
            </a:pPr>
            <a:r>
              <a:rPr lang="en-US" altLang="zh-CN" sz="2400" dirty="0">
                <a:solidFill>
                  <a:srgbClr val="000000"/>
                </a:solidFill>
              </a:rPr>
              <a:t>&lt;div class="</a:t>
            </a:r>
            <a:r>
              <a:rPr lang="en-US" altLang="zh-CN" sz="2400" dirty="0" err="1">
                <a:solidFill>
                  <a:srgbClr val="000000"/>
                </a:solidFill>
              </a:rPr>
              <a:t>btn</a:t>
            </a:r>
            <a:r>
              <a:rPr lang="en-US" altLang="zh-CN" sz="2400" dirty="0">
                <a:solidFill>
                  <a:srgbClr val="000000"/>
                </a:solidFill>
              </a:rPr>
              <a:t>-group"&gt;...&lt;/div&gt; </a:t>
            </a:r>
          </a:p>
          <a:p>
            <a:pPr>
              <a:lnSpc>
                <a:spcPct val="150000"/>
              </a:lnSpc>
            </a:pPr>
            <a:r>
              <a:rPr lang="en-US" altLang="zh-CN" sz="2400" dirty="0">
                <a:solidFill>
                  <a:srgbClr val="000000"/>
                </a:solidFill>
              </a:rPr>
              <a:t>&lt;div class="</a:t>
            </a:r>
            <a:r>
              <a:rPr lang="en-US" altLang="zh-CN" sz="2400" dirty="0" err="1">
                <a:solidFill>
                  <a:srgbClr val="000000"/>
                </a:solidFill>
              </a:rPr>
              <a:t>btn</a:t>
            </a:r>
            <a:r>
              <a:rPr lang="en-US" altLang="zh-CN" sz="2400" dirty="0">
                <a:solidFill>
                  <a:srgbClr val="000000"/>
                </a:solidFill>
              </a:rPr>
              <a:t>-group</a:t>
            </a:r>
            <a:r>
              <a:rPr lang="en-US" altLang="zh-CN" sz="2400" dirty="0"/>
              <a:t> </a:t>
            </a:r>
            <a:r>
              <a:rPr lang="en-US" altLang="zh-CN" sz="2400" dirty="0" err="1">
                <a:solidFill>
                  <a:srgbClr val="FF0000"/>
                </a:solidFill>
              </a:rPr>
              <a:t>btn</a:t>
            </a:r>
            <a:r>
              <a:rPr lang="en-US" altLang="zh-CN" sz="2400" dirty="0">
                <a:solidFill>
                  <a:srgbClr val="FF0000"/>
                </a:solidFill>
              </a:rPr>
              <a:t>-group-</a:t>
            </a:r>
            <a:r>
              <a:rPr lang="en-US" altLang="zh-CN" sz="2400" dirty="0" err="1">
                <a:solidFill>
                  <a:srgbClr val="FF0000"/>
                </a:solidFill>
              </a:rPr>
              <a:t>sm</a:t>
            </a:r>
            <a:r>
              <a:rPr lang="en-US" altLang="zh-CN" sz="2400" dirty="0">
                <a:solidFill>
                  <a:srgbClr val="000000"/>
                </a:solidFill>
              </a:rPr>
              <a:t>"&gt;...&lt;/div&gt; </a:t>
            </a:r>
          </a:p>
          <a:p>
            <a:pPr>
              <a:lnSpc>
                <a:spcPct val="150000"/>
              </a:lnSpc>
            </a:pPr>
            <a:r>
              <a:rPr lang="en-US" altLang="zh-CN" sz="2400" dirty="0">
                <a:solidFill>
                  <a:srgbClr val="000000"/>
                </a:solidFill>
              </a:rPr>
              <a:t>&lt;div class="</a:t>
            </a:r>
            <a:r>
              <a:rPr lang="en-US" altLang="zh-CN" sz="2400" dirty="0" err="1">
                <a:solidFill>
                  <a:srgbClr val="000000"/>
                </a:solidFill>
              </a:rPr>
              <a:t>btn</a:t>
            </a:r>
            <a:r>
              <a:rPr lang="en-US" altLang="zh-CN" sz="2400" dirty="0">
                <a:solidFill>
                  <a:srgbClr val="000000"/>
                </a:solidFill>
              </a:rPr>
              <a:t>-group </a:t>
            </a:r>
            <a:r>
              <a:rPr lang="en-US" altLang="zh-CN" sz="2400" dirty="0" err="1">
                <a:solidFill>
                  <a:srgbClr val="FF0000"/>
                </a:solidFill>
              </a:rPr>
              <a:t>btn</a:t>
            </a:r>
            <a:r>
              <a:rPr lang="en-US" altLang="zh-CN" sz="2400" dirty="0">
                <a:solidFill>
                  <a:srgbClr val="FF0000"/>
                </a:solidFill>
              </a:rPr>
              <a:t>-group-</a:t>
            </a:r>
            <a:r>
              <a:rPr lang="en-US" altLang="zh-CN" sz="2400" dirty="0" err="1">
                <a:solidFill>
                  <a:srgbClr val="FF0000"/>
                </a:solidFill>
              </a:rPr>
              <a:t>xs</a:t>
            </a:r>
            <a:r>
              <a:rPr lang="en-US" altLang="zh-CN" sz="2400" dirty="0">
                <a:solidFill>
                  <a:srgbClr val="000000"/>
                </a:solidFill>
              </a:rPr>
              <a:t>"&gt;...&lt;/div&gt;</a:t>
            </a:r>
            <a:endParaRPr lang="zh-CN" altLang="en-US" sz="2400" dirty="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75310" y="280035"/>
            <a:ext cx="11137900" cy="720725"/>
          </a:xfrm>
        </p:spPr>
        <p:txBody>
          <a:bodyPr>
            <a:normAutofit/>
          </a:bodyPr>
          <a:lstStyle/>
          <a:p>
            <a:r>
              <a:rPr lang="zh-CN" altLang="en-US" sz="3600" dirty="0">
                <a:ln/>
                <a:solidFill>
                  <a:schemeClr val="accent1"/>
                </a:solidFill>
                <a:latin typeface="+mj-ea"/>
              </a:rPr>
              <a:t>按钮组垂直排列</a:t>
            </a:r>
          </a:p>
        </p:txBody>
      </p:sp>
      <p:sp>
        <p:nvSpPr>
          <p:cNvPr id="13" name="TextBox 12"/>
          <p:cNvSpPr txBox="1"/>
          <p:nvPr/>
        </p:nvSpPr>
        <p:spPr>
          <a:xfrm>
            <a:off x="767408" y="1324906"/>
            <a:ext cx="10657184" cy="692497"/>
          </a:xfrm>
          <a:prstGeom prst="rect">
            <a:avLst/>
          </a:prstGeom>
          <a:noFill/>
        </p:spPr>
        <p:txBody>
          <a:bodyPr wrap="square" rtlCol="0">
            <a:spAutoFit/>
          </a:bodyPr>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rPr>
              <a:t>让一组按钮垂直堆叠排列显示。</a:t>
            </a:r>
          </a:p>
        </p:txBody>
      </p:sp>
      <p:sp>
        <p:nvSpPr>
          <p:cNvPr id="7" name="TextBox 6"/>
          <p:cNvSpPr txBox="1"/>
          <p:nvPr/>
        </p:nvSpPr>
        <p:spPr>
          <a:xfrm>
            <a:off x="2969875" y="2230109"/>
            <a:ext cx="8256917" cy="1292662"/>
          </a:xfrm>
          <a:prstGeom prst="rect">
            <a:avLst/>
          </a:prstGeom>
          <a:solidFill>
            <a:schemeClr val="accent5">
              <a:lumMod val="20000"/>
              <a:lumOff val="80000"/>
            </a:schemeClr>
          </a:solidFill>
        </p:spPr>
        <p:txBody>
          <a:bodyPr wrap="square" rtlCol="0">
            <a:spAutoFit/>
          </a:bodyPr>
          <a:lstStyle/>
          <a:p>
            <a:r>
              <a:rPr lang="en-US" altLang="zh-CN" sz="2600" dirty="0">
                <a:solidFill>
                  <a:srgbClr val="000000"/>
                </a:solidFill>
              </a:rPr>
              <a:t>&lt;div class="</a:t>
            </a:r>
            <a:r>
              <a:rPr lang="en-US" altLang="zh-CN" sz="2600" dirty="0" err="1">
                <a:solidFill>
                  <a:srgbClr val="C00000"/>
                </a:solidFill>
              </a:rPr>
              <a:t>btn</a:t>
            </a:r>
            <a:r>
              <a:rPr lang="en-US" altLang="zh-CN" sz="2600" dirty="0">
                <a:solidFill>
                  <a:srgbClr val="C00000"/>
                </a:solidFill>
              </a:rPr>
              <a:t>-group-vertical</a:t>
            </a:r>
            <a:r>
              <a:rPr lang="en-US" altLang="zh-CN" sz="2600" dirty="0">
                <a:solidFill>
                  <a:srgbClr val="000000"/>
                </a:solidFill>
              </a:rPr>
              <a:t>" role="group" &gt;</a:t>
            </a:r>
          </a:p>
          <a:p>
            <a:r>
              <a:rPr lang="en-US" altLang="zh-CN" sz="2600" dirty="0">
                <a:solidFill>
                  <a:srgbClr val="000000"/>
                </a:solidFill>
              </a:rPr>
              <a:t> 	... </a:t>
            </a:r>
          </a:p>
          <a:p>
            <a:r>
              <a:rPr lang="en-US" altLang="zh-CN" sz="2600" dirty="0">
                <a:solidFill>
                  <a:srgbClr val="000000"/>
                </a:solidFill>
              </a:rPr>
              <a:t>&lt;/div&gt;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10" y="2151972"/>
            <a:ext cx="1912882" cy="40771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03</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导航</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2187471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685" y="264795"/>
            <a:ext cx="11137900" cy="720725"/>
          </a:xfrm>
        </p:spPr>
        <p:txBody>
          <a:bodyPr>
            <a:normAutofit/>
          </a:bodyPr>
          <a:lstStyle/>
          <a:p>
            <a:r>
              <a:rPr lang="zh-CN" altLang="en-US" sz="3600" dirty="0">
                <a:solidFill>
                  <a:schemeClr val="accent1"/>
                </a:solidFill>
                <a:latin typeface="微软雅黑" panose="020B0503020204020204" pitchFamily="34" charset="-122"/>
                <a:ea typeface="微软雅黑" panose="020B0503020204020204" pitchFamily="34" charset="-122"/>
              </a:rPr>
              <a:t>导航</a:t>
            </a:r>
          </a:p>
        </p:txBody>
      </p:sp>
      <p:sp>
        <p:nvSpPr>
          <p:cNvPr id="13" name="TextBox 12"/>
          <p:cNvSpPr txBox="1"/>
          <p:nvPr/>
        </p:nvSpPr>
        <p:spPr>
          <a:xfrm>
            <a:off x="912673" y="1400117"/>
            <a:ext cx="9889099" cy="1822102"/>
          </a:xfrm>
          <a:prstGeom prst="rect">
            <a:avLst/>
          </a:prstGeom>
          <a:noFill/>
        </p:spPr>
        <p:txBody>
          <a:bodyPr wrap="square" rtlCol="0">
            <a:spAutoFit/>
          </a:bodyPr>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rPr>
              <a:t>导航条是在应用或网站中作为导航标头的响应式元组件。</a:t>
            </a:r>
            <a:endParaRPr lang="en-US" altLang="zh-CN" sz="26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rPr>
              <a:t>在移动设备上折叠显示（可开可关），在可用的视口宽度增加时变为水平展开模式。</a:t>
            </a:r>
          </a:p>
        </p:txBody>
      </p:sp>
      <p:pic>
        <p:nvPicPr>
          <p:cNvPr id="2053" name="Picture 5"/>
          <p:cNvPicPr>
            <a:picLocks noChangeAspect="1" noChangeArrowheads="1"/>
          </p:cNvPicPr>
          <p:nvPr/>
        </p:nvPicPr>
        <p:blipFill>
          <a:blip r:embed="rId3" cstate="print"/>
          <a:srcRect/>
          <a:stretch>
            <a:fillRect/>
          </a:stretch>
        </p:blipFill>
        <p:spPr bwMode="auto">
          <a:xfrm>
            <a:off x="912673" y="3684206"/>
            <a:ext cx="10177131" cy="606467"/>
          </a:xfrm>
          <a:prstGeom prst="rect">
            <a:avLst/>
          </a:prstGeom>
          <a:noFill/>
          <a:ln w="9525">
            <a:noFill/>
            <a:miter lim="800000"/>
            <a:headEnd/>
            <a:tailEnd/>
          </a:ln>
        </p:spPr>
      </p:pic>
      <p:pic>
        <p:nvPicPr>
          <p:cNvPr id="2054" name="Picture 6"/>
          <p:cNvPicPr>
            <a:picLocks noChangeAspect="1" noChangeArrowheads="1"/>
          </p:cNvPicPr>
          <p:nvPr/>
        </p:nvPicPr>
        <p:blipFill>
          <a:blip r:embed="rId4" cstate="print"/>
          <a:srcRect/>
          <a:stretch>
            <a:fillRect/>
          </a:stretch>
        </p:blipFill>
        <p:spPr bwMode="auto">
          <a:xfrm>
            <a:off x="912673" y="4558036"/>
            <a:ext cx="9276862" cy="561975"/>
          </a:xfrm>
          <a:prstGeom prst="rect">
            <a:avLst/>
          </a:prstGeom>
          <a:noFill/>
          <a:ln w="9525">
            <a:noFill/>
            <a:miter lim="800000"/>
            <a:headEnd/>
            <a:tailEnd/>
          </a:ln>
        </p:spPr>
      </p:pic>
      <p:sp>
        <p:nvSpPr>
          <p:cNvPr id="8" name="TextBox 9"/>
          <p:cNvSpPr txBox="1"/>
          <p:nvPr/>
        </p:nvSpPr>
        <p:spPr>
          <a:xfrm>
            <a:off x="8761251" y="5649774"/>
            <a:ext cx="1685077" cy="523220"/>
          </a:xfrm>
          <a:prstGeom prst="rect">
            <a:avLst/>
          </a:prstGeom>
          <a:noFill/>
        </p:spPr>
        <p:txBody>
          <a:bodyPr wrap="none" rtlCol="0">
            <a:spAutoFit/>
          </a:bodyPr>
          <a:lstStyle/>
          <a:p>
            <a:r>
              <a:rPr lang="en-US" altLang="zh-CN" sz="2800" dirty="0">
                <a:solidFill>
                  <a:srgbClr val="000000"/>
                </a:solidFill>
              </a:rPr>
              <a:t>24-4.html</a:t>
            </a:r>
            <a:endParaRPr lang="zh-CN" alt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r>
              <a:rPr lang="zh-CN" altLang="en-US" sz="3600" dirty="0">
                <a:solidFill>
                  <a:schemeClr val="accent1"/>
                </a:solidFill>
                <a:latin typeface="+mj-ea"/>
              </a:rPr>
              <a:t>导航条</a:t>
            </a:r>
          </a:p>
        </p:txBody>
      </p:sp>
      <p:sp>
        <p:nvSpPr>
          <p:cNvPr id="6" name="矩形 5"/>
          <p:cNvSpPr/>
          <p:nvPr/>
        </p:nvSpPr>
        <p:spPr>
          <a:xfrm>
            <a:off x="665018" y="1471320"/>
            <a:ext cx="9809018" cy="3400931"/>
          </a:xfrm>
          <a:prstGeom prst="rect">
            <a:avLst/>
          </a:prstGeom>
        </p:spPr>
        <p:txBody>
          <a:bodyPr wrap="square">
            <a:spAutoFit/>
          </a:bodyPr>
          <a:lstStyle/>
          <a:p>
            <a:pPr>
              <a:lnSpc>
                <a:spcPts val="3880"/>
              </a:lnSpc>
            </a:pPr>
            <a:r>
              <a:rPr lang="zh-CN" altLang="en-US" sz="2800" dirty="0">
                <a:solidFill>
                  <a:srgbClr val="006600"/>
                </a:solidFill>
                <a:latin typeface="微软雅黑" panose="020B0503020204020204" pitchFamily="34" charset="-122"/>
                <a:ea typeface="微软雅黑" panose="020B0503020204020204" pitchFamily="34" charset="-122"/>
              </a:rPr>
              <a:t>创建一个默认的导航栏的步骤如下：</a:t>
            </a:r>
          </a:p>
          <a:p>
            <a:pPr>
              <a:lnSpc>
                <a:spcPts val="3880"/>
              </a:lnSpc>
              <a:spcBef>
                <a:spcPts val="600"/>
              </a:spcBef>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 向 </a:t>
            </a:r>
            <a:r>
              <a:rPr lang="en-US" altLang="zh-CN" sz="2400" dirty="0">
                <a:solidFill>
                  <a:srgbClr val="000000"/>
                </a:solidFill>
                <a:latin typeface="微软雅黑" panose="020B0503020204020204" pitchFamily="34" charset="-122"/>
                <a:ea typeface="微软雅黑" panose="020B0503020204020204" pitchFamily="34" charset="-122"/>
              </a:rPr>
              <a:t>&lt;</a:t>
            </a:r>
            <a:r>
              <a:rPr lang="en-US" altLang="zh-CN" sz="2400" dirty="0" err="1">
                <a:solidFill>
                  <a:srgbClr val="000000"/>
                </a:solidFill>
                <a:latin typeface="微软雅黑" panose="020B0503020204020204" pitchFamily="34" charset="-122"/>
                <a:ea typeface="微软雅黑" panose="020B0503020204020204" pitchFamily="34" charset="-122"/>
              </a:rPr>
              <a:t>nav</a:t>
            </a:r>
            <a:r>
              <a:rPr lang="en-US" altLang="zh-CN" sz="2400" dirty="0">
                <a:solidFill>
                  <a:srgbClr val="000000"/>
                </a:solidFill>
                <a:latin typeface="微软雅黑" panose="020B0503020204020204" pitchFamily="34" charset="-122"/>
                <a:ea typeface="微软雅黑" panose="020B0503020204020204" pitchFamily="34" charset="-122"/>
              </a:rPr>
              <a:t>&gt; </a:t>
            </a:r>
            <a:r>
              <a:rPr lang="zh-CN" altLang="en-US" sz="2400" dirty="0">
                <a:solidFill>
                  <a:srgbClr val="000000"/>
                </a:solidFill>
                <a:latin typeface="微软雅黑" panose="020B0503020204020204" pitchFamily="34" charset="-122"/>
                <a:ea typeface="微软雅黑" panose="020B0503020204020204" pitchFamily="34" charset="-122"/>
              </a:rPr>
              <a:t>标签添加 </a:t>
            </a:r>
            <a:r>
              <a:rPr lang="en-US" altLang="zh-CN" sz="2400" dirty="0">
                <a:solidFill>
                  <a:srgbClr val="000000"/>
                </a:solidFill>
                <a:latin typeface="微软雅黑" panose="020B0503020204020204" pitchFamily="34" charset="-122"/>
                <a:ea typeface="微软雅黑" panose="020B0503020204020204" pitchFamily="34" charset="-122"/>
              </a:rPr>
              <a:t>class </a:t>
            </a:r>
            <a:r>
              <a:rPr lang="en-US" altLang="zh-CN" sz="2400" b="1" dirty="0">
                <a:solidFill>
                  <a:srgbClr val="000000"/>
                </a:solidFill>
                <a:latin typeface="微软雅黑" panose="020B0503020204020204" pitchFamily="34" charset="-122"/>
                <a:ea typeface="微软雅黑" panose="020B0503020204020204" pitchFamily="34" charset="-122"/>
              </a:rPr>
              <a:t>.</a:t>
            </a:r>
            <a:r>
              <a:rPr lang="en-US" altLang="zh-CN" sz="2400" b="1" dirty="0" err="1">
                <a:solidFill>
                  <a:srgbClr val="000000"/>
                </a:solidFill>
                <a:latin typeface="微软雅黑" panose="020B0503020204020204" pitchFamily="34" charset="-122"/>
                <a:ea typeface="微软雅黑" panose="020B0503020204020204" pitchFamily="34" charset="-122"/>
              </a:rPr>
              <a:t>navbar</a:t>
            </a:r>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rPr>
              <a:t>.</a:t>
            </a:r>
            <a:r>
              <a:rPr lang="en-US" altLang="zh-CN" sz="2400" b="1" dirty="0" err="1">
                <a:solidFill>
                  <a:srgbClr val="000000"/>
                </a:solidFill>
                <a:latin typeface="微软雅黑" panose="020B0503020204020204" pitchFamily="34" charset="-122"/>
                <a:ea typeface="微软雅黑" panose="020B0503020204020204" pitchFamily="34" charset="-122"/>
              </a:rPr>
              <a:t>navbar</a:t>
            </a:r>
            <a:r>
              <a:rPr lang="en-US" altLang="zh-CN" sz="2400" b="1" dirty="0">
                <a:solidFill>
                  <a:srgbClr val="000000"/>
                </a:solidFill>
                <a:latin typeface="微软雅黑" panose="020B0503020204020204" pitchFamily="34" charset="-122"/>
                <a:ea typeface="微软雅黑" panose="020B0503020204020204" pitchFamily="34" charset="-122"/>
              </a:rPr>
              <a:t>-default</a:t>
            </a:r>
            <a:r>
              <a:rPr lang="zh-CN" altLang="en-US" sz="2400" dirty="0">
                <a:solidFill>
                  <a:srgbClr val="000000"/>
                </a:solidFill>
                <a:latin typeface="微软雅黑" panose="020B0503020204020204" pitchFamily="34" charset="-122"/>
                <a:ea typeface="微软雅黑" panose="020B0503020204020204" pitchFamily="34" charset="-122"/>
              </a:rPr>
              <a:t>。</a:t>
            </a:r>
          </a:p>
          <a:p>
            <a:pPr>
              <a:lnSpc>
                <a:spcPts val="3880"/>
              </a:lnSpc>
              <a:spcBef>
                <a:spcPts val="600"/>
              </a:spcBef>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 添加 </a:t>
            </a:r>
            <a:r>
              <a:rPr lang="en-US" altLang="zh-CN" sz="2400" b="1" dirty="0">
                <a:solidFill>
                  <a:srgbClr val="000000"/>
                </a:solidFill>
                <a:latin typeface="微软雅黑" panose="020B0503020204020204" pitchFamily="34" charset="-122"/>
                <a:ea typeface="微软雅黑" panose="020B0503020204020204" pitchFamily="34" charset="-122"/>
              </a:rPr>
              <a:t>role="navigation"</a:t>
            </a:r>
            <a:r>
              <a:rPr lang="zh-CN" altLang="en-US" sz="2400" dirty="0">
                <a:solidFill>
                  <a:srgbClr val="000000"/>
                </a:solidFill>
                <a:latin typeface="微软雅黑" panose="020B0503020204020204" pitchFamily="34" charset="-122"/>
                <a:ea typeface="微软雅黑" panose="020B0503020204020204" pitchFamily="34" charset="-122"/>
              </a:rPr>
              <a:t>，有助于增加可访问性。</a:t>
            </a:r>
          </a:p>
          <a:p>
            <a:pPr>
              <a:lnSpc>
                <a:spcPts val="3880"/>
              </a:lnSpc>
              <a:spcBef>
                <a:spcPts val="600"/>
              </a:spcBef>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 向 </a:t>
            </a:r>
            <a:r>
              <a:rPr lang="en-US" altLang="zh-CN" sz="2400" dirty="0">
                <a:solidFill>
                  <a:srgbClr val="000000"/>
                </a:solidFill>
                <a:latin typeface="微软雅黑" panose="020B0503020204020204" pitchFamily="34" charset="-122"/>
                <a:ea typeface="微软雅黑" panose="020B0503020204020204" pitchFamily="34" charset="-122"/>
              </a:rPr>
              <a:t>&lt;div&gt; </a:t>
            </a:r>
            <a:r>
              <a:rPr lang="zh-CN" altLang="en-US" sz="2400" dirty="0">
                <a:solidFill>
                  <a:srgbClr val="000000"/>
                </a:solidFill>
                <a:latin typeface="微软雅黑" panose="020B0503020204020204" pitchFamily="34" charset="-122"/>
                <a:ea typeface="微软雅黑" panose="020B0503020204020204" pitchFamily="34" charset="-122"/>
              </a:rPr>
              <a:t>元素添加一个标题类</a:t>
            </a:r>
            <a:r>
              <a:rPr lang="en-US" altLang="zh-CN" sz="2400" dirty="0">
                <a:solidFill>
                  <a:srgbClr val="000000"/>
                </a:solidFill>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a:t>
            </a:r>
            <a:r>
              <a:rPr lang="en-US" altLang="zh-CN" sz="2400" b="1" dirty="0" err="1">
                <a:solidFill>
                  <a:srgbClr val="000000"/>
                </a:solidFill>
                <a:latin typeface="微软雅黑" panose="020B0503020204020204" pitchFamily="34" charset="-122"/>
                <a:ea typeface="微软雅黑" panose="020B0503020204020204" pitchFamily="34" charset="-122"/>
              </a:rPr>
              <a:t>navbar</a:t>
            </a:r>
            <a:r>
              <a:rPr lang="en-US" altLang="zh-CN" sz="2400" b="1" dirty="0">
                <a:solidFill>
                  <a:srgbClr val="000000"/>
                </a:solidFill>
                <a:latin typeface="微软雅黑" panose="020B0503020204020204" pitchFamily="34" charset="-122"/>
                <a:ea typeface="微软雅黑" panose="020B0503020204020204" pitchFamily="34" charset="-122"/>
              </a:rPr>
              <a:t>-header</a:t>
            </a:r>
            <a:r>
              <a:rPr lang="zh-CN" altLang="en-US" sz="2400" dirty="0">
                <a:solidFill>
                  <a:srgbClr val="000000"/>
                </a:solidFill>
                <a:latin typeface="微软雅黑" panose="020B0503020204020204" pitchFamily="34" charset="-122"/>
                <a:ea typeface="微软雅黑" panose="020B0503020204020204" pitchFamily="34" charset="-122"/>
              </a:rPr>
              <a:t>，内部包含了带有 </a:t>
            </a:r>
            <a:r>
              <a:rPr lang="en-US" altLang="zh-CN" sz="2400" dirty="0">
                <a:solidFill>
                  <a:srgbClr val="000000"/>
                </a:solidFill>
                <a:latin typeface="微软雅黑" panose="020B0503020204020204" pitchFamily="34" charset="-122"/>
                <a:ea typeface="微软雅黑" panose="020B0503020204020204" pitchFamily="34" charset="-122"/>
              </a:rPr>
              <a:t>class </a:t>
            </a:r>
            <a:r>
              <a:rPr lang="en-US" altLang="zh-CN" sz="2400" b="1" dirty="0" err="1">
                <a:solidFill>
                  <a:srgbClr val="000000"/>
                </a:solidFill>
                <a:latin typeface="微软雅黑" panose="020B0503020204020204" pitchFamily="34" charset="-122"/>
                <a:ea typeface="微软雅黑" panose="020B0503020204020204" pitchFamily="34" charset="-122"/>
              </a:rPr>
              <a:t>navbar</a:t>
            </a:r>
            <a:r>
              <a:rPr lang="en-US" altLang="zh-CN" sz="2400" b="1" dirty="0">
                <a:solidFill>
                  <a:srgbClr val="000000"/>
                </a:solidFill>
                <a:latin typeface="微软雅黑" panose="020B0503020204020204" pitchFamily="34" charset="-122"/>
                <a:ea typeface="微软雅黑" panose="020B0503020204020204" pitchFamily="34" charset="-122"/>
              </a:rPr>
              <a:t>-brand</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的 </a:t>
            </a:r>
            <a:r>
              <a:rPr lang="en-US" altLang="zh-CN" sz="2400" dirty="0">
                <a:solidFill>
                  <a:srgbClr val="000000"/>
                </a:solidFill>
                <a:latin typeface="微软雅黑" panose="020B0503020204020204" pitchFamily="34" charset="-122"/>
                <a:ea typeface="微软雅黑" panose="020B0503020204020204" pitchFamily="34" charset="-122"/>
              </a:rPr>
              <a:t>&lt;a&gt; </a:t>
            </a:r>
            <a:r>
              <a:rPr lang="zh-CN" altLang="en-US" sz="2400" dirty="0">
                <a:solidFill>
                  <a:srgbClr val="000000"/>
                </a:solidFill>
                <a:latin typeface="微软雅黑" panose="020B0503020204020204" pitchFamily="34" charset="-122"/>
                <a:ea typeface="微软雅黑" panose="020B0503020204020204" pitchFamily="34" charset="-122"/>
              </a:rPr>
              <a:t>元素。使文本看起来更大一号。</a:t>
            </a:r>
          </a:p>
          <a:p>
            <a:pPr>
              <a:lnSpc>
                <a:spcPts val="3880"/>
              </a:lnSpc>
              <a:spcBef>
                <a:spcPts val="600"/>
              </a:spcBef>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 添加带有 </a:t>
            </a:r>
            <a:r>
              <a:rPr lang="en-US" altLang="zh-CN" sz="2400" dirty="0">
                <a:solidFill>
                  <a:srgbClr val="000000"/>
                </a:solidFill>
                <a:latin typeface="微软雅黑" panose="020B0503020204020204" pitchFamily="34" charset="-122"/>
                <a:ea typeface="微软雅黑" panose="020B0503020204020204" pitchFamily="34" charset="-122"/>
              </a:rPr>
              <a:t>class </a:t>
            </a:r>
            <a:r>
              <a:rPr lang="en-US" altLang="zh-CN" sz="2400" b="1" dirty="0">
                <a:solidFill>
                  <a:srgbClr val="000000"/>
                </a:solidFill>
                <a:latin typeface="微软雅黑" panose="020B0503020204020204" pitchFamily="34" charset="-122"/>
                <a:ea typeface="微软雅黑" panose="020B0503020204020204" pitchFamily="34" charset="-122"/>
              </a:rPr>
              <a:t>.</a:t>
            </a:r>
            <a:r>
              <a:rPr lang="en-US" altLang="zh-CN" sz="2400" b="1" dirty="0" err="1">
                <a:solidFill>
                  <a:srgbClr val="000000"/>
                </a:solidFill>
                <a:latin typeface="微软雅黑" panose="020B0503020204020204" pitchFamily="34" charset="-122"/>
                <a:ea typeface="微软雅黑" panose="020B0503020204020204" pitchFamily="34" charset="-122"/>
              </a:rPr>
              <a:t>nav</a:t>
            </a:r>
            <a:r>
              <a:rPr lang="zh-CN" altLang="en-US" sz="2400" b="1" dirty="0">
                <a:solidFill>
                  <a:srgbClr val="000000"/>
                </a:solidFill>
                <a:latin typeface="微软雅黑" panose="020B0503020204020204" pitchFamily="34" charset="-122"/>
                <a:ea typeface="微软雅黑" panose="020B0503020204020204" pitchFamily="34" charset="-122"/>
              </a:rPr>
              <a:t>、</a:t>
            </a:r>
            <a:r>
              <a:rPr lang="en-US" altLang="zh-CN" sz="2400" b="1" dirty="0">
                <a:solidFill>
                  <a:srgbClr val="000000"/>
                </a:solidFill>
                <a:latin typeface="微软雅黑" panose="020B0503020204020204" pitchFamily="34" charset="-122"/>
                <a:ea typeface="微软雅黑" panose="020B0503020204020204" pitchFamily="34" charset="-122"/>
              </a:rPr>
              <a:t>.</a:t>
            </a:r>
            <a:r>
              <a:rPr lang="en-US" altLang="zh-CN" sz="2400" b="1" dirty="0" err="1">
                <a:solidFill>
                  <a:srgbClr val="000000"/>
                </a:solidFill>
                <a:latin typeface="微软雅黑" panose="020B0503020204020204" pitchFamily="34" charset="-122"/>
                <a:ea typeface="微软雅黑" panose="020B0503020204020204" pitchFamily="34" charset="-122"/>
              </a:rPr>
              <a:t>navbar-nav</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的无序列表为导航栏添加链接。</a:t>
            </a:r>
            <a:endParaRPr lang="zh-CN" altLang="en-US" sz="2400" b="0" i="0" dirty="0">
              <a:solidFill>
                <a:srgbClr val="00000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r>
              <a:rPr lang="zh-CN" altLang="en-US" sz="3600" dirty="0">
                <a:solidFill>
                  <a:schemeClr val="accent1"/>
                </a:solidFill>
                <a:latin typeface="+mj-ea"/>
              </a:rPr>
              <a:t>导航</a:t>
            </a:r>
            <a:r>
              <a:rPr lang="en-US" altLang="zh-CN" sz="3600" dirty="0">
                <a:solidFill>
                  <a:schemeClr val="accent1"/>
                </a:solidFill>
                <a:latin typeface="+mj-ea"/>
              </a:rPr>
              <a:t>+</a:t>
            </a:r>
            <a:r>
              <a:rPr lang="zh-CN" altLang="en-US" sz="3600" dirty="0">
                <a:solidFill>
                  <a:schemeClr val="accent1"/>
                </a:solidFill>
                <a:latin typeface="+mj-ea"/>
              </a:rPr>
              <a:t>图标</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328" y="1116327"/>
            <a:ext cx="3624840" cy="123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496291" y="2486080"/>
            <a:ext cx="7093527" cy="4093428"/>
          </a:xfrm>
          <a:prstGeom prst="rect">
            <a:avLst/>
          </a:prstGeom>
          <a:solidFill>
            <a:schemeClr val="accent5">
              <a:lumMod val="20000"/>
              <a:lumOff val="80000"/>
            </a:schemeClr>
          </a:solid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nSpc>
                <a:spcPts val="3880"/>
              </a:lnSpc>
            </a:pPr>
            <a:r>
              <a:rPr lang="en-US" altLang="zh-CN" sz="2400" dirty="0">
                <a:solidFill>
                  <a:srgbClr val="000000"/>
                </a:solidFill>
              </a:rPr>
              <a:t>&lt;</a:t>
            </a:r>
            <a:r>
              <a:rPr lang="en-US" altLang="zh-CN" sz="2400" dirty="0" err="1">
                <a:solidFill>
                  <a:srgbClr val="000000"/>
                </a:solidFill>
              </a:rPr>
              <a:t>nav</a:t>
            </a:r>
            <a:r>
              <a:rPr lang="en-US" altLang="zh-CN" sz="2400" dirty="0">
                <a:solidFill>
                  <a:srgbClr val="000000"/>
                </a:solidFill>
              </a:rPr>
              <a:t> class="</a:t>
            </a:r>
            <a:r>
              <a:rPr lang="en-US" altLang="zh-CN" sz="2400" dirty="0" err="1">
                <a:solidFill>
                  <a:srgbClr val="FF0000"/>
                </a:solidFill>
              </a:rPr>
              <a:t>navbar</a:t>
            </a:r>
            <a:r>
              <a:rPr lang="en-US" altLang="zh-CN" sz="2400" dirty="0">
                <a:solidFill>
                  <a:srgbClr val="000000"/>
                </a:solidFill>
              </a:rPr>
              <a:t> </a:t>
            </a:r>
            <a:r>
              <a:rPr lang="en-US" altLang="zh-CN" sz="2400" dirty="0" err="1">
                <a:solidFill>
                  <a:srgbClr val="000000"/>
                </a:solidFill>
              </a:rPr>
              <a:t>navbar</a:t>
            </a:r>
            <a:r>
              <a:rPr lang="en-US" altLang="zh-CN" sz="2400" dirty="0">
                <a:solidFill>
                  <a:srgbClr val="000000"/>
                </a:solidFill>
              </a:rPr>
              <a:t>-default"&gt; </a:t>
            </a:r>
          </a:p>
          <a:p>
            <a:pPr>
              <a:lnSpc>
                <a:spcPts val="3880"/>
              </a:lnSpc>
            </a:pPr>
            <a:r>
              <a:rPr lang="en-US" altLang="zh-CN" sz="2400" dirty="0">
                <a:solidFill>
                  <a:srgbClr val="000000"/>
                </a:solidFill>
              </a:rPr>
              <a:t>    &lt;div class="container-fluid"&gt; </a:t>
            </a:r>
          </a:p>
          <a:p>
            <a:pPr>
              <a:lnSpc>
                <a:spcPts val="3880"/>
              </a:lnSpc>
            </a:pPr>
            <a:r>
              <a:rPr lang="en-US" altLang="zh-CN" sz="2400" dirty="0">
                <a:solidFill>
                  <a:srgbClr val="000000"/>
                </a:solidFill>
              </a:rPr>
              <a:t>       &lt;div class="</a:t>
            </a:r>
            <a:r>
              <a:rPr lang="en-US" altLang="zh-CN" sz="2400" dirty="0" err="1">
                <a:solidFill>
                  <a:srgbClr val="FF0000"/>
                </a:solidFill>
              </a:rPr>
              <a:t>navbar</a:t>
            </a:r>
            <a:r>
              <a:rPr lang="en-US" altLang="zh-CN" sz="2400" dirty="0">
                <a:solidFill>
                  <a:srgbClr val="FF0000"/>
                </a:solidFill>
              </a:rPr>
              <a:t>-header</a:t>
            </a:r>
            <a:r>
              <a:rPr lang="en-US" altLang="zh-CN" sz="2400" dirty="0">
                <a:solidFill>
                  <a:srgbClr val="000000"/>
                </a:solidFill>
              </a:rPr>
              <a:t>"&gt; </a:t>
            </a:r>
          </a:p>
          <a:p>
            <a:pPr>
              <a:lnSpc>
                <a:spcPts val="3880"/>
              </a:lnSpc>
            </a:pPr>
            <a:r>
              <a:rPr lang="en-US" altLang="zh-CN" sz="2400" dirty="0">
                <a:solidFill>
                  <a:srgbClr val="000000"/>
                </a:solidFill>
              </a:rPr>
              <a:t>          &lt;a class="</a:t>
            </a:r>
            <a:r>
              <a:rPr lang="en-US" altLang="zh-CN" sz="2400" dirty="0" err="1">
                <a:solidFill>
                  <a:srgbClr val="FF0000"/>
                </a:solidFill>
              </a:rPr>
              <a:t>navbar</a:t>
            </a:r>
            <a:r>
              <a:rPr lang="en-US" altLang="zh-CN" sz="2400" dirty="0">
                <a:solidFill>
                  <a:srgbClr val="FF0000"/>
                </a:solidFill>
              </a:rPr>
              <a:t>-brand</a:t>
            </a:r>
            <a:r>
              <a:rPr lang="en-US" altLang="zh-CN" sz="2400" dirty="0">
                <a:solidFill>
                  <a:srgbClr val="000000"/>
                </a:solidFill>
              </a:rPr>
              <a:t>" </a:t>
            </a:r>
            <a:r>
              <a:rPr lang="en-US" altLang="zh-CN" sz="2400" dirty="0" err="1">
                <a:solidFill>
                  <a:srgbClr val="000000"/>
                </a:solidFill>
              </a:rPr>
              <a:t>href</a:t>
            </a:r>
            <a:r>
              <a:rPr lang="en-US" altLang="zh-CN" sz="2400" dirty="0">
                <a:solidFill>
                  <a:srgbClr val="000000"/>
                </a:solidFill>
              </a:rPr>
              <a:t>="#"&gt; </a:t>
            </a:r>
          </a:p>
          <a:p>
            <a:pPr>
              <a:lnSpc>
                <a:spcPts val="3880"/>
              </a:lnSpc>
            </a:pPr>
            <a:r>
              <a:rPr lang="en-US" altLang="zh-CN" sz="2400" dirty="0">
                <a:solidFill>
                  <a:srgbClr val="000000"/>
                </a:solidFill>
              </a:rPr>
              <a:t>              </a:t>
            </a:r>
            <a:r>
              <a:rPr lang="en-US" altLang="zh-CN" sz="2400" dirty="0">
                <a:solidFill>
                  <a:srgbClr val="006600"/>
                </a:solidFill>
              </a:rPr>
              <a:t>&lt;</a:t>
            </a:r>
            <a:r>
              <a:rPr lang="en-US" altLang="zh-CN" sz="2400" dirty="0" err="1">
                <a:solidFill>
                  <a:srgbClr val="006600"/>
                </a:solidFill>
              </a:rPr>
              <a:t>img</a:t>
            </a:r>
            <a:r>
              <a:rPr lang="en-US" altLang="zh-CN" sz="2400" dirty="0">
                <a:solidFill>
                  <a:srgbClr val="006600"/>
                </a:solidFill>
              </a:rPr>
              <a:t> alt="Brand" </a:t>
            </a:r>
            <a:r>
              <a:rPr lang="en-US" altLang="zh-CN" sz="2400" dirty="0" err="1">
                <a:solidFill>
                  <a:srgbClr val="006600"/>
                </a:solidFill>
              </a:rPr>
              <a:t>src</a:t>
            </a:r>
            <a:r>
              <a:rPr lang="en-US" altLang="zh-CN" sz="2400" dirty="0">
                <a:solidFill>
                  <a:srgbClr val="006600"/>
                </a:solidFill>
              </a:rPr>
              <a:t>="..."&gt; </a:t>
            </a:r>
          </a:p>
          <a:p>
            <a:pPr>
              <a:lnSpc>
                <a:spcPts val="3880"/>
              </a:lnSpc>
            </a:pPr>
            <a:r>
              <a:rPr lang="en-US" altLang="zh-CN" sz="2400" dirty="0">
                <a:solidFill>
                  <a:srgbClr val="000000"/>
                </a:solidFill>
              </a:rPr>
              <a:t>         &lt;/a&gt; </a:t>
            </a:r>
          </a:p>
          <a:p>
            <a:pPr>
              <a:lnSpc>
                <a:spcPts val="3880"/>
              </a:lnSpc>
            </a:pPr>
            <a:r>
              <a:rPr lang="en-US" altLang="zh-CN" sz="2400" dirty="0">
                <a:solidFill>
                  <a:srgbClr val="000000"/>
                </a:solidFill>
              </a:rPr>
              <a:t>       &lt;/div&gt;     &lt;/div&gt;</a:t>
            </a:r>
          </a:p>
          <a:p>
            <a:pPr>
              <a:lnSpc>
                <a:spcPts val="3880"/>
              </a:lnSpc>
            </a:pPr>
            <a:r>
              <a:rPr lang="en-US" altLang="zh-CN" sz="2400" dirty="0">
                <a:solidFill>
                  <a:srgbClr val="000000"/>
                </a:solidFill>
              </a:rPr>
              <a:t> &lt;/</a:t>
            </a:r>
            <a:r>
              <a:rPr lang="en-US" altLang="zh-CN" sz="2400" dirty="0" err="1">
                <a:solidFill>
                  <a:srgbClr val="000000"/>
                </a:solidFill>
              </a:rPr>
              <a:t>nav</a:t>
            </a:r>
            <a:r>
              <a:rPr lang="en-US" altLang="zh-CN" sz="2400" dirty="0">
                <a:solidFill>
                  <a:srgbClr val="000000"/>
                </a:solidFill>
              </a:rPr>
              <a:t>&gt;</a:t>
            </a:r>
            <a:endParaRPr lang="zh-CN" altLang="en-US" sz="2400" dirty="0">
              <a:solidFill>
                <a:srgbClr val="000000"/>
              </a:solidFill>
            </a:endParaRPr>
          </a:p>
        </p:txBody>
      </p:sp>
    </p:spTree>
    <p:extLst>
      <p:ext uri="{BB962C8B-B14F-4D97-AF65-F5344CB8AC3E}">
        <p14:creationId xmlns:p14="http://schemas.microsoft.com/office/powerpoint/2010/main" val="365637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r>
              <a:rPr lang="zh-CN" altLang="en-US" sz="3600" dirty="0">
                <a:solidFill>
                  <a:schemeClr val="accent1"/>
                </a:solidFill>
                <a:latin typeface="+mj-ea"/>
              </a:rPr>
              <a:t>响应式的导航栏</a:t>
            </a:r>
          </a:p>
        </p:txBody>
      </p:sp>
      <p:sp>
        <p:nvSpPr>
          <p:cNvPr id="4" name="矩形 3"/>
          <p:cNvSpPr/>
          <p:nvPr/>
        </p:nvSpPr>
        <p:spPr>
          <a:xfrm>
            <a:off x="527050" y="1443243"/>
            <a:ext cx="8382295" cy="492443"/>
          </a:xfrm>
          <a:prstGeom prst="rect">
            <a:avLst/>
          </a:prstGeom>
        </p:spPr>
        <p:txBody>
          <a:bodyPr wrap="none">
            <a:spAutoFit/>
          </a:bodyPr>
          <a:lstStyle/>
          <a:p>
            <a:r>
              <a:rPr lang="en-US" altLang="zh-CN" sz="2600" dirty="0">
                <a:solidFill>
                  <a:srgbClr val="000000"/>
                </a:solidFill>
                <a:latin typeface="微软雅黑" panose="020B0503020204020204" pitchFamily="34" charset="-122"/>
                <a:ea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rPr>
              <a:t>、在</a:t>
            </a:r>
            <a:r>
              <a:rPr lang="en-US" altLang="zh-CN" sz="2600" dirty="0">
                <a:solidFill>
                  <a:srgbClr val="000000"/>
                </a:solidFill>
                <a:latin typeface="微软雅黑" panose="020B0503020204020204" pitchFamily="34" charset="-122"/>
                <a:ea typeface="微软雅黑" panose="020B0503020204020204" pitchFamily="34" charset="-122"/>
              </a:rPr>
              <a:t>&lt;div class="</a:t>
            </a:r>
            <a:r>
              <a:rPr lang="en-US" altLang="zh-CN" sz="2600" dirty="0" err="1">
                <a:solidFill>
                  <a:srgbClr val="000000"/>
                </a:solidFill>
                <a:latin typeface="微软雅黑" panose="020B0503020204020204" pitchFamily="34" charset="-122"/>
                <a:ea typeface="微软雅黑" panose="020B0503020204020204" pitchFamily="34" charset="-122"/>
              </a:rPr>
              <a:t>navbar</a:t>
            </a:r>
            <a:r>
              <a:rPr lang="en-US" altLang="zh-CN" sz="2600" dirty="0">
                <a:solidFill>
                  <a:srgbClr val="000000"/>
                </a:solidFill>
                <a:latin typeface="微软雅黑" panose="020B0503020204020204" pitchFamily="34" charset="-122"/>
                <a:ea typeface="微软雅黑" panose="020B0503020204020204" pitchFamily="34" charset="-122"/>
              </a:rPr>
              <a:t>-header"&gt;</a:t>
            </a:r>
            <a:r>
              <a:rPr lang="zh-CN" altLang="en-US" sz="2600" dirty="0">
                <a:solidFill>
                  <a:srgbClr val="000000"/>
                </a:solidFill>
                <a:latin typeface="微软雅黑" panose="020B0503020204020204" pitchFamily="34" charset="-122"/>
                <a:ea typeface="微软雅黑" panose="020B0503020204020204" pitchFamily="34" charset="-122"/>
              </a:rPr>
              <a:t>中添加一个按钮：</a:t>
            </a:r>
          </a:p>
        </p:txBody>
      </p:sp>
      <p:sp>
        <p:nvSpPr>
          <p:cNvPr id="5" name="矩形 4"/>
          <p:cNvSpPr/>
          <p:nvPr/>
        </p:nvSpPr>
        <p:spPr>
          <a:xfrm>
            <a:off x="527050" y="2094684"/>
            <a:ext cx="10764982" cy="3503523"/>
          </a:xfrm>
          <a:prstGeom prst="rect">
            <a:avLst/>
          </a:prstGeom>
          <a:solidFill>
            <a:schemeClr val="tx1"/>
          </a:solidFill>
        </p:spPr>
        <p:txBody>
          <a:bodyPr wrap="square">
            <a:spAutoFit/>
          </a:bodyPr>
          <a:lstStyle/>
          <a:p>
            <a:pPr>
              <a:lnSpc>
                <a:spcPts val="3800"/>
              </a:lnSpc>
            </a:pPr>
            <a:r>
              <a:rPr lang="en-US" altLang="zh-CN" sz="2400" b="1" dirty="0">
                <a:solidFill>
                  <a:srgbClr val="EFEF8F"/>
                </a:solidFill>
                <a:latin typeface="Menlo"/>
              </a:rPr>
              <a:t>&lt;button</a:t>
            </a:r>
            <a:r>
              <a:rPr lang="en-US" altLang="zh-CN" sz="2400" b="1" dirty="0">
                <a:solidFill>
                  <a:srgbClr val="DCDCDC"/>
                </a:solidFill>
                <a:latin typeface="Menlo"/>
              </a:rPr>
              <a:t> type=</a:t>
            </a:r>
            <a:r>
              <a:rPr lang="en-US" altLang="zh-CN" sz="2400" b="1" dirty="0">
                <a:solidFill>
                  <a:srgbClr val="CC9393"/>
                </a:solidFill>
                <a:latin typeface="Menlo"/>
              </a:rPr>
              <a:t>"button"</a:t>
            </a:r>
            <a:r>
              <a:rPr lang="en-US" altLang="zh-CN" sz="2400" b="1" dirty="0">
                <a:solidFill>
                  <a:srgbClr val="DCDCDC"/>
                </a:solidFill>
                <a:latin typeface="Menlo"/>
              </a:rPr>
              <a:t> class=</a:t>
            </a:r>
            <a:r>
              <a:rPr lang="en-US" altLang="zh-CN" sz="2400" b="1" dirty="0">
                <a:solidFill>
                  <a:srgbClr val="CC9393"/>
                </a:solidFill>
                <a:latin typeface="Menlo"/>
              </a:rPr>
              <a:t>"</a:t>
            </a:r>
            <a:r>
              <a:rPr lang="en-US" altLang="zh-CN" sz="2400" b="1" dirty="0" err="1">
                <a:solidFill>
                  <a:srgbClr val="CC9393"/>
                </a:solidFill>
                <a:latin typeface="Menlo"/>
              </a:rPr>
              <a:t>navbar</a:t>
            </a:r>
            <a:r>
              <a:rPr lang="en-US" altLang="zh-CN" sz="2400" b="1" dirty="0">
                <a:solidFill>
                  <a:srgbClr val="CC9393"/>
                </a:solidFill>
                <a:latin typeface="Menlo"/>
              </a:rPr>
              <a:t>-toggle"</a:t>
            </a:r>
            <a:r>
              <a:rPr lang="en-US" altLang="zh-CN" sz="2400" b="1" dirty="0">
                <a:solidFill>
                  <a:srgbClr val="DCDCDC"/>
                </a:solidFill>
                <a:latin typeface="Menlo"/>
              </a:rPr>
              <a:t> </a:t>
            </a:r>
            <a:r>
              <a:rPr lang="en-US" altLang="zh-CN" sz="2400" b="1" dirty="0" err="1">
                <a:solidFill>
                  <a:srgbClr val="DCDCDC"/>
                </a:solidFill>
                <a:latin typeface="Menlo"/>
              </a:rPr>
              <a:t>datatoggle</a:t>
            </a:r>
            <a:r>
              <a:rPr lang="en-US" altLang="zh-CN" sz="2400" b="1" dirty="0">
                <a:solidFill>
                  <a:srgbClr val="DCDCDC"/>
                </a:solidFill>
                <a:latin typeface="Menlo"/>
              </a:rPr>
              <a:t>=</a:t>
            </a:r>
            <a:r>
              <a:rPr lang="en-US" altLang="zh-CN" sz="2400" b="1" dirty="0">
                <a:solidFill>
                  <a:srgbClr val="CC9393"/>
                </a:solidFill>
                <a:latin typeface="Menlo"/>
              </a:rPr>
              <a:t>"collapse" </a:t>
            </a:r>
            <a:r>
              <a:rPr lang="en-US" altLang="zh-CN" sz="2400" b="1" dirty="0">
                <a:solidFill>
                  <a:srgbClr val="DCDCDC"/>
                </a:solidFill>
                <a:latin typeface="Menlo"/>
              </a:rPr>
              <a:t> </a:t>
            </a:r>
          </a:p>
          <a:p>
            <a:pPr>
              <a:lnSpc>
                <a:spcPts val="3800"/>
              </a:lnSpc>
            </a:pPr>
            <a:r>
              <a:rPr lang="en-US" altLang="zh-CN" sz="2400" b="1" dirty="0">
                <a:solidFill>
                  <a:srgbClr val="DCDCDC"/>
                </a:solidFill>
                <a:latin typeface="Menlo"/>
              </a:rPr>
              <a:t>data-target=</a:t>
            </a:r>
            <a:r>
              <a:rPr lang="en-US" altLang="zh-CN" sz="2400" b="1" dirty="0">
                <a:solidFill>
                  <a:srgbClr val="CC9393"/>
                </a:solidFill>
                <a:latin typeface="Menlo"/>
              </a:rPr>
              <a:t>"#example-</a:t>
            </a:r>
            <a:r>
              <a:rPr lang="en-US" altLang="zh-CN" sz="2400" b="1" dirty="0" err="1">
                <a:solidFill>
                  <a:srgbClr val="CC9393"/>
                </a:solidFill>
                <a:latin typeface="Menlo"/>
              </a:rPr>
              <a:t>navbar</a:t>
            </a:r>
            <a:r>
              <a:rPr lang="en-US" altLang="zh-CN" sz="2400" b="1" dirty="0">
                <a:solidFill>
                  <a:srgbClr val="CC9393"/>
                </a:solidFill>
                <a:latin typeface="Menlo"/>
              </a:rPr>
              <a:t>"</a:t>
            </a:r>
            <a:r>
              <a:rPr lang="en-US" altLang="zh-CN" sz="2400" b="1" dirty="0">
                <a:solidFill>
                  <a:srgbClr val="EFEF8F"/>
                </a:solidFill>
                <a:latin typeface="Menlo"/>
              </a:rPr>
              <a:t>&gt;</a:t>
            </a:r>
          </a:p>
          <a:p>
            <a:pPr>
              <a:lnSpc>
                <a:spcPts val="3800"/>
              </a:lnSpc>
            </a:pPr>
            <a:r>
              <a:rPr lang="en-US" altLang="zh-CN" sz="2400" b="1" dirty="0">
                <a:solidFill>
                  <a:srgbClr val="E3CEAB"/>
                </a:solidFill>
                <a:latin typeface="Menlo"/>
              </a:rPr>
              <a:t>    </a:t>
            </a:r>
            <a:r>
              <a:rPr lang="en-US" altLang="zh-CN" sz="2400" b="1" dirty="0">
                <a:solidFill>
                  <a:srgbClr val="EFEF8F"/>
                </a:solidFill>
                <a:latin typeface="Menlo"/>
              </a:rPr>
              <a:t>&lt;span</a:t>
            </a:r>
            <a:r>
              <a:rPr lang="en-US" altLang="zh-CN" sz="2400" b="1" dirty="0">
                <a:solidFill>
                  <a:srgbClr val="E3CEAB"/>
                </a:solidFill>
                <a:latin typeface="Menlo"/>
              </a:rPr>
              <a:t> class=</a:t>
            </a:r>
            <a:r>
              <a:rPr lang="en-US" altLang="zh-CN" sz="2400" b="1" dirty="0">
                <a:solidFill>
                  <a:srgbClr val="CC9393"/>
                </a:solidFill>
                <a:latin typeface="Menlo"/>
              </a:rPr>
              <a:t>"</a:t>
            </a:r>
            <a:r>
              <a:rPr lang="en-US" altLang="zh-CN" sz="2400" b="1" dirty="0" err="1">
                <a:solidFill>
                  <a:srgbClr val="CC9393"/>
                </a:solidFill>
                <a:latin typeface="Menlo"/>
              </a:rPr>
              <a:t>sr</a:t>
            </a:r>
            <a:r>
              <a:rPr lang="en-US" altLang="zh-CN" sz="2400" b="1" dirty="0">
                <a:solidFill>
                  <a:srgbClr val="CC9393"/>
                </a:solidFill>
                <a:latin typeface="Menlo"/>
              </a:rPr>
              <a:t>-only"</a:t>
            </a:r>
            <a:r>
              <a:rPr lang="en-US" altLang="zh-CN" sz="2400" b="1" dirty="0">
                <a:solidFill>
                  <a:srgbClr val="EFEF8F"/>
                </a:solidFill>
                <a:latin typeface="Menlo"/>
              </a:rPr>
              <a:t>&gt;</a:t>
            </a:r>
            <a:r>
              <a:rPr lang="zh-CN" altLang="en-US" sz="2400" b="1" dirty="0">
                <a:solidFill>
                  <a:srgbClr val="DCDCDC"/>
                </a:solidFill>
                <a:latin typeface="微软雅黑" panose="020B0503020204020204" pitchFamily="34" charset="-122"/>
                <a:ea typeface="微软雅黑" panose="020B0503020204020204" pitchFamily="34" charset="-122"/>
              </a:rPr>
              <a:t>切换导航</a:t>
            </a:r>
            <a:r>
              <a:rPr lang="en-US" altLang="zh-CN" sz="2400" b="1" dirty="0">
                <a:solidFill>
                  <a:srgbClr val="E3CEAB"/>
                </a:solidFill>
                <a:latin typeface="Menlo"/>
              </a:rPr>
              <a:t>&lt;/</a:t>
            </a:r>
            <a:r>
              <a:rPr lang="en-US" altLang="zh-CN" sz="2400" b="1" dirty="0">
                <a:solidFill>
                  <a:srgbClr val="EFEF8F"/>
                </a:solidFill>
                <a:latin typeface="Menlo"/>
              </a:rPr>
              <a:t>span</a:t>
            </a:r>
            <a:r>
              <a:rPr lang="en-US" altLang="zh-CN" sz="2400" b="1" dirty="0">
                <a:solidFill>
                  <a:srgbClr val="E3CEAB"/>
                </a:solidFill>
                <a:latin typeface="Menlo"/>
              </a:rPr>
              <a:t>&gt;</a:t>
            </a:r>
            <a:r>
              <a:rPr lang="en-US" altLang="zh-CN" sz="2400" b="1" dirty="0">
                <a:solidFill>
                  <a:srgbClr val="DCDCDC"/>
                </a:solidFill>
                <a:latin typeface="Menlo"/>
              </a:rPr>
              <a:t>          </a:t>
            </a:r>
          </a:p>
          <a:p>
            <a:pPr>
              <a:lnSpc>
                <a:spcPts val="3800"/>
              </a:lnSpc>
            </a:pPr>
            <a:r>
              <a:rPr lang="en-US" altLang="zh-CN" sz="2400" b="1" dirty="0">
                <a:solidFill>
                  <a:srgbClr val="DCDCDC"/>
                </a:solidFill>
                <a:latin typeface="Menlo"/>
              </a:rPr>
              <a:t>    </a:t>
            </a:r>
            <a:r>
              <a:rPr lang="en-US" altLang="zh-CN" sz="2400" b="1" dirty="0">
                <a:solidFill>
                  <a:srgbClr val="EFEF8F"/>
                </a:solidFill>
                <a:latin typeface="Menlo"/>
              </a:rPr>
              <a:t>&lt;span</a:t>
            </a:r>
            <a:r>
              <a:rPr lang="en-US" altLang="zh-CN" sz="2400" b="1" dirty="0">
                <a:solidFill>
                  <a:srgbClr val="DCDCDC"/>
                </a:solidFill>
                <a:latin typeface="Menlo"/>
              </a:rPr>
              <a:t> </a:t>
            </a:r>
            <a:r>
              <a:rPr lang="en-US" altLang="zh-CN" sz="2400" b="1" dirty="0">
                <a:solidFill>
                  <a:srgbClr val="E3CEAB"/>
                </a:solidFill>
                <a:latin typeface="Menlo"/>
              </a:rPr>
              <a:t>class</a:t>
            </a:r>
            <a:r>
              <a:rPr lang="en-US" altLang="zh-CN" sz="2400" b="1" dirty="0">
                <a:solidFill>
                  <a:srgbClr val="DCDCDC"/>
                </a:solidFill>
                <a:latin typeface="Menlo"/>
              </a:rPr>
              <a:t>=</a:t>
            </a:r>
            <a:r>
              <a:rPr lang="en-US" altLang="zh-CN" sz="2400" b="1" dirty="0">
                <a:solidFill>
                  <a:srgbClr val="CC9393"/>
                </a:solidFill>
                <a:latin typeface="Menlo"/>
              </a:rPr>
              <a:t>"icon-bar"</a:t>
            </a:r>
            <a:r>
              <a:rPr lang="en-US" altLang="zh-CN" sz="2400" b="1" dirty="0">
                <a:solidFill>
                  <a:srgbClr val="EFEF8F"/>
                </a:solidFill>
                <a:latin typeface="Menlo"/>
              </a:rPr>
              <a:t>&gt;&lt;</a:t>
            </a:r>
            <a:r>
              <a:rPr lang="en-US" altLang="zh-CN" sz="2400" b="1" dirty="0">
                <a:solidFill>
                  <a:srgbClr val="E3CEAB"/>
                </a:solidFill>
                <a:latin typeface="Menlo"/>
              </a:rPr>
              <a:t>/</a:t>
            </a:r>
            <a:r>
              <a:rPr lang="en-US" altLang="zh-CN" sz="2400" b="1" dirty="0">
                <a:solidFill>
                  <a:srgbClr val="EFEF8F"/>
                </a:solidFill>
                <a:latin typeface="Menlo"/>
              </a:rPr>
              <a:t>span</a:t>
            </a:r>
            <a:r>
              <a:rPr lang="en-US" altLang="zh-CN" sz="2400" b="1" dirty="0">
                <a:solidFill>
                  <a:srgbClr val="E3CEAB"/>
                </a:solidFill>
                <a:latin typeface="Menlo"/>
              </a:rPr>
              <a:t>&gt;</a:t>
            </a:r>
            <a:r>
              <a:rPr lang="en-US" altLang="zh-CN" sz="2400" b="1" dirty="0">
                <a:solidFill>
                  <a:srgbClr val="DCDCDC"/>
                </a:solidFill>
                <a:latin typeface="Menlo"/>
              </a:rPr>
              <a:t>          </a:t>
            </a:r>
          </a:p>
          <a:p>
            <a:pPr>
              <a:lnSpc>
                <a:spcPts val="3800"/>
              </a:lnSpc>
            </a:pPr>
            <a:r>
              <a:rPr lang="en-US" altLang="zh-CN" sz="2400" b="1" dirty="0">
                <a:solidFill>
                  <a:srgbClr val="DCDCDC"/>
                </a:solidFill>
                <a:latin typeface="Menlo"/>
              </a:rPr>
              <a:t>    </a:t>
            </a:r>
            <a:r>
              <a:rPr lang="en-US" altLang="zh-CN" sz="2400" b="1" dirty="0">
                <a:solidFill>
                  <a:srgbClr val="EFEF8F"/>
                </a:solidFill>
                <a:latin typeface="Menlo"/>
              </a:rPr>
              <a:t>&lt;span</a:t>
            </a:r>
            <a:r>
              <a:rPr lang="en-US" altLang="zh-CN" sz="2400" b="1" dirty="0">
                <a:solidFill>
                  <a:srgbClr val="DCDCDC"/>
                </a:solidFill>
                <a:latin typeface="Menlo"/>
              </a:rPr>
              <a:t> </a:t>
            </a:r>
            <a:r>
              <a:rPr lang="en-US" altLang="zh-CN" sz="2400" b="1" dirty="0">
                <a:solidFill>
                  <a:srgbClr val="E3CEAB"/>
                </a:solidFill>
                <a:latin typeface="Menlo"/>
              </a:rPr>
              <a:t>class</a:t>
            </a:r>
            <a:r>
              <a:rPr lang="en-US" altLang="zh-CN" sz="2400" b="1" dirty="0">
                <a:solidFill>
                  <a:srgbClr val="DCDCDC"/>
                </a:solidFill>
                <a:latin typeface="Menlo"/>
              </a:rPr>
              <a:t>=</a:t>
            </a:r>
            <a:r>
              <a:rPr lang="en-US" altLang="zh-CN" sz="2400" b="1" dirty="0">
                <a:solidFill>
                  <a:srgbClr val="CC9393"/>
                </a:solidFill>
                <a:latin typeface="Menlo"/>
              </a:rPr>
              <a:t>"icon-bar"</a:t>
            </a:r>
            <a:r>
              <a:rPr lang="en-US" altLang="zh-CN" sz="2400" b="1" dirty="0">
                <a:solidFill>
                  <a:srgbClr val="EFEF8F"/>
                </a:solidFill>
                <a:latin typeface="Menlo"/>
              </a:rPr>
              <a:t>&gt;&lt;</a:t>
            </a:r>
            <a:r>
              <a:rPr lang="en-US" altLang="zh-CN" sz="2400" b="1" dirty="0">
                <a:solidFill>
                  <a:srgbClr val="E3CEAB"/>
                </a:solidFill>
                <a:latin typeface="Menlo"/>
              </a:rPr>
              <a:t>/</a:t>
            </a:r>
            <a:r>
              <a:rPr lang="en-US" altLang="zh-CN" sz="2400" b="1" dirty="0">
                <a:solidFill>
                  <a:srgbClr val="EFEF8F"/>
                </a:solidFill>
                <a:latin typeface="Menlo"/>
              </a:rPr>
              <a:t>span</a:t>
            </a:r>
            <a:r>
              <a:rPr lang="en-US" altLang="zh-CN" sz="2400" b="1" dirty="0">
                <a:solidFill>
                  <a:srgbClr val="E3CEAB"/>
                </a:solidFill>
                <a:latin typeface="Menlo"/>
              </a:rPr>
              <a:t>&gt;</a:t>
            </a:r>
            <a:r>
              <a:rPr lang="en-US" altLang="zh-CN" sz="2400" b="1" dirty="0">
                <a:solidFill>
                  <a:srgbClr val="DCDCDC"/>
                </a:solidFill>
                <a:latin typeface="Menlo"/>
              </a:rPr>
              <a:t>          </a:t>
            </a:r>
          </a:p>
          <a:p>
            <a:pPr>
              <a:lnSpc>
                <a:spcPts val="3800"/>
              </a:lnSpc>
            </a:pPr>
            <a:r>
              <a:rPr lang="en-US" altLang="zh-CN" sz="2400" b="1" dirty="0">
                <a:solidFill>
                  <a:srgbClr val="DCDCDC"/>
                </a:solidFill>
                <a:latin typeface="Menlo"/>
              </a:rPr>
              <a:t>    </a:t>
            </a:r>
            <a:r>
              <a:rPr lang="en-US" altLang="zh-CN" sz="2400" b="1" dirty="0">
                <a:solidFill>
                  <a:srgbClr val="EFEF8F"/>
                </a:solidFill>
                <a:latin typeface="Menlo"/>
              </a:rPr>
              <a:t>&lt;span</a:t>
            </a:r>
            <a:r>
              <a:rPr lang="en-US" altLang="zh-CN" sz="2400" b="1" dirty="0">
                <a:solidFill>
                  <a:srgbClr val="DCDCDC"/>
                </a:solidFill>
                <a:latin typeface="Menlo"/>
              </a:rPr>
              <a:t> </a:t>
            </a:r>
            <a:r>
              <a:rPr lang="en-US" altLang="zh-CN" sz="2400" b="1" dirty="0">
                <a:solidFill>
                  <a:srgbClr val="E3CEAB"/>
                </a:solidFill>
                <a:latin typeface="Menlo"/>
              </a:rPr>
              <a:t>class</a:t>
            </a:r>
            <a:r>
              <a:rPr lang="en-US" altLang="zh-CN" sz="2400" b="1" dirty="0">
                <a:solidFill>
                  <a:srgbClr val="DCDCDC"/>
                </a:solidFill>
                <a:latin typeface="Menlo"/>
              </a:rPr>
              <a:t>=</a:t>
            </a:r>
            <a:r>
              <a:rPr lang="en-US" altLang="zh-CN" sz="2400" b="1" dirty="0">
                <a:solidFill>
                  <a:srgbClr val="CC9393"/>
                </a:solidFill>
                <a:latin typeface="Menlo"/>
              </a:rPr>
              <a:t>"icon-bar"</a:t>
            </a:r>
            <a:r>
              <a:rPr lang="en-US" altLang="zh-CN" sz="2400" b="1" dirty="0">
                <a:solidFill>
                  <a:srgbClr val="EFEF8F"/>
                </a:solidFill>
                <a:latin typeface="Menlo"/>
              </a:rPr>
              <a:t>&gt;&lt;</a:t>
            </a:r>
            <a:r>
              <a:rPr lang="en-US" altLang="zh-CN" sz="2400" b="1" dirty="0">
                <a:solidFill>
                  <a:srgbClr val="E3CEAB"/>
                </a:solidFill>
                <a:latin typeface="Menlo"/>
              </a:rPr>
              <a:t>/</a:t>
            </a:r>
            <a:r>
              <a:rPr lang="en-US" altLang="zh-CN" sz="2400" b="1" dirty="0">
                <a:solidFill>
                  <a:srgbClr val="EFEF8F"/>
                </a:solidFill>
                <a:latin typeface="Menlo"/>
              </a:rPr>
              <a:t>span</a:t>
            </a:r>
            <a:r>
              <a:rPr lang="en-US" altLang="zh-CN" sz="2400" b="1" dirty="0">
                <a:solidFill>
                  <a:srgbClr val="E3CEAB"/>
                </a:solidFill>
                <a:latin typeface="Menlo"/>
              </a:rPr>
              <a:t>&gt;</a:t>
            </a:r>
            <a:r>
              <a:rPr lang="en-US" altLang="zh-CN" sz="2400" b="1" dirty="0">
                <a:solidFill>
                  <a:srgbClr val="DCDCDC"/>
                </a:solidFill>
                <a:latin typeface="Menlo"/>
              </a:rPr>
              <a:t>       </a:t>
            </a:r>
          </a:p>
          <a:p>
            <a:pPr>
              <a:lnSpc>
                <a:spcPts val="3800"/>
              </a:lnSpc>
            </a:pPr>
            <a:r>
              <a:rPr lang="en-US" altLang="zh-CN" sz="2400" b="1" dirty="0">
                <a:solidFill>
                  <a:srgbClr val="EFEF8F"/>
                </a:solidFill>
                <a:latin typeface="Menlo"/>
              </a:rPr>
              <a:t>&lt;/button&gt;</a:t>
            </a:r>
            <a:endParaRPr lang="zh-CN" altLang="en-US" sz="2400" b="1" dirty="0">
              <a:solidFill>
                <a:srgbClr val="EFEF8F"/>
              </a:solidFill>
              <a:latin typeface="Menlo"/>
            </a:endParaRPr>
          </a:p>
        </p:txBody>
      </p:sp>
      <p:sp>
        <p:nvSpPr>
          <p:cNvPr id="6" name="矩形 5"/>
          <p:cNvSpPr/>
          <p:nvPr/>
        </p:nvSpPr>
        <p:spPr>
          <a:xfrm>
            <a:off x="1443080" y="4113792"/>
            <a:ext cx="5181600" cy="13716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9" name="矩形 8"/>
          <p:cNvSpPr/>
          <p:nvPr/>
        </p:nvSpPr>
        <p:spPr>
          <a:xfrm>
            <a:off x="2839379" y="3097330"/>
            <a:ext cx="3394365" cy="59309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0" name="矩形 9"/>
          <p:cNvSpPr/>
          <p:nvPr/>
        </p:nvSpPr>
        <p:spPr>
          <a:xfrm>
            <a:off x="4120308" y="2610043"/>
            <a:ext cx="2155801" cy="50626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1" name="下箭头 10"/>
          <p:cNvSpPr/>
          <p:nvPr/>
        </p:nvSpPr>
        <p:spPr>
          <a:xfrm rot="3904232">
            <a:off x="6436642" y="2588870"/>
            <a:ext cx="346364" cy="415895"/>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943539" y="2071524"/>
            <a:ext cx="2896161" cy="736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00"/>
                </a:solidFill>
                <a:latin typeface="微软雅黑" panose="020B0503020204020204" pitchFamily="34" charset="-122"/>
                <a:ea typeface="微软雅黑" panose="020B0503020204020204" pitchFamily="34" charset="-122"/>
              </a:rPr>
              <a:t>告诉 </a:t>
            </a:r>
            <a:r>
              <a:rPr lang="en-US" altLang="zh-CN" sz="2200" dirty="0">
                <a:solidFill>
                  <a:srgbClr val="000000"/>
                </a:solidFill>
                <a:latin typeface="微软雅黑" panose="020B0503020204020204" pitchFamily="34" charset="-122"/>
                <a:ea typeface="微软雅黑" panose="020B0503020204020204" pitchFamily="34" charset="-122"/>
              </a:rPr>
              <a:t>JavaScript </a:t>
            </a:r>
            <a:r>
              <a:rPr lang="zh-CN" altLang="en-US" sz="2200" dirty="0">
                <a:solidFill>
                  <a:srgbClr val="000000"/>
                </a:solidFill>
                <a:latin typeface="微软雅黑" panose="020B0503020204020204" pitchFamily="34" charset="-122"/>
                <a:ea typeface="微软雅黑" panose="020B0503020204020204" pitchFamily="34" charset="-122"/>
              </a:rPr>
              <a:t>需要对按钮做什么（折叠）</a:t>
            </a:r>
          </a:p>
        </p:txBody>
      </p:sp>
      <p:sp>
        <p:nvSpPr>
          <p:cNvPr id="15" name="下箭头 14"/>
          <p:cNvSpPr/>
          <p:nvPr/>
        </p:nvSpPr>
        <p:spPr>
          <a:xfrm rot="10800000">
            <a:off x="3671453" y="5114716"/>
            <a:ext cx="346364" cy="48348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12616" y="5669867"/>
            <a:ext cx="6664036" cy="7366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000000"/>
                </a:solidFill>
                <a:latin typeface="微软雅黑" panose="020B0503020204020204" pitchFamily="34" charset="-122"/>
                <a:ea typeface="微软雅黑" panose="020B0503020204020204" pitchFamily="34" charset="-122"/>
              </a:rPr>
              <a:t>三个带有 </a:t>
            </a:r>
            <a:r>
              <a:rPr lang="en-US" altLang="zh-CN" sz="2400" dirty="0">
                <a:solidFill>
                  <a:srgbClr val="000000"/>
                </a:solidFill>
                <a:latin typeface="微软雅黑" panose="020B0503020204020204" pitchFamily="34" charset="-122"/>
                <a:ea typeface="微软雅黑" panose="020B0503020204020204" pitchFamily="34" charset="-122"/>
              </a:rPr>
              <a:t>class .icon-bar </a:t>
            </a:r>
            <a:r>
              <a:rPr lang="zh-CN" altLang="en-US" sz="2400" dirty="0">
                <a:solidFill>
                  <a:srgbClr val="000000"/>
                </a:solidFill>
                <a:latin typeface="微软雅黑" panose="020B0503020204020204" pitchFamily="34" charset="-122"/>
                <a:ea typeface="微软雅黑" panose="020B0503020204020204" pitchFamily="34" charset="-122"/>
              </a:rPr>
              <a:t>的 </a:t>
            </a:r>
            <a:r>
              <a:rPr lang="en-US" altLang="zh-CN" sz="2400" dirty="0">
                <a:solidFill>
                  <a:srgbClr val="000000"/>
                </a:solidFill>
                <a:latin typeface="微软雅黑" panose="020B0503020204020204" pitchFamily="34" charset="-122"/>
                <a:ea typeface="微软雅黑" panose="020B0503020204020204" pitchFamily="34" charset="-122"/>
              </a:rPr>
              <a:t>&lt;span&gt; </a:t>
            </a:r>
            <a:r>
              <a:rPr lang="zh-CN" altLang="en-US" sz="2400" dirty="0">
                <a:solidFill>
                  <a:srgbClr val="000000"/>
                </a:solidFill>
                <a:latin typeface="微软雅黑" panose="020B0503020204020204" pitchFamily="34" charset="-122"/>
                <a:ea typeface="微软雅黑" panose="020B0503020204020204" pitchFamily="34" charset="-122"/>
              </a:rPr>
              <a:t>创建按钮</a:t>
            </a:r>
          </a:p>
        </p:txBody>
      </p:sp>
      <p:sp>
        <p:nvSpPr>
          <p:cNvPr id="17" name="下箭头 16"/>
          <p:cNvSpPr/>
          <p:nvPr/>
        </p:nvSpPr>
        <p:spPr>
          <a:xfrm rot="16200000" flipV="1">
            <a:off x="6510835" y="3010864"/>
            <a:ext cx="346364" cy="815819"/>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176652" y="3060895"/>
            <a:ext cx="3352800" cy="73666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200" dirty="0">
                <a:solidFill>
                  <a:srgbClr val="000000"/>
                </a:solidFill>
                <a:latin typeface="微软雅黑" panose="020B0503020204020204" pitchFamily="34" charset="-122"/>
                <a:ea typeface="微软雅黑" panose="020B0503020204020204" pitchFamily="34" charset="-122"/>
              </a:rPr>
              <a:t>指示要切换到哪一个元素</a:t>
            </a:r>
          </a:p>
        </p:txBody>
      </p:sp>
    </p:spTree>
    <p:extLst>
      <p:ext uri="{BB962C8B-B14F-4D97-AF65-F5344CB8AC3E}">
        <p14:creationId xmlns:p14="http://schemas.microsoft.com/office/powerpoint/2010/main" val="143790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r>
              <a:rPr lang="zh-CN" altLang="en-US" sz="3600">
                <a:solidFill>
                  <a:schemeClr val="accent1"/>
                </a:solidFill>
                <a:latin typeface="+mj-ea"/>
              </a:rPr>
              <a:t>响应式的导航栏</a:t>
            </a:r>
            <a:endParaRPr lang="zh-CN" altLang="en-US" sz="3600" dirty="0">
              <a:solidFill>
                <a:schemeClr val="accent1"/>
              </a:solidFill>
              <a:latin typeface="+mj-ea"/>
            </a:endParaRPr>
          </a:p>
        </p:txBody>
      </p:sp>
      <p:sp>
        <p:nvSpPr>
          <p:cNvPr id="4" name="矩形 3"/>
          <p:cNvSpPr/>
          <p:nvPr/>
        </p:nvSpPr>
        <p:spPr>
          <a:xfrm>
            <a:off x="900544" y="1443243"/>
            <a:ext cx="6943294" cy="492443"/>
          </a:xfrm>
          <a:prstGeom prst="rect">
            <a:avLst/>
          </a:prstGeom>
        </p:spPr>
        <p:txBody>
          <a:bodyPr wrap="square">
            <a:spAutoFit/>
          </a:bodyPr>
          <a:lstStyle/>
          <a:p>
            <a:r>
              <a:rPr lang="en-US" altLang="zh-CN" sz="2600" dirty="0">
                <a:solidFill>
                  <a:srgbClr val="000000"/>
                </a:solidFill>
                <a:latin typeface="微软雅黑" panose="020B0503020204020204" pitchFamily="34" charset="-122"/>
                <a:ea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rPr>
              <a:t>、项目列表被包裹在了另外一个</a:t>
            </a:r>
            <a:r>
              <a:rPr lang="en-US" altLang="zh-CN" sz="2600" dirty="0">
                <a:solidFill>
                  <a:srgbClr val="000000"/>
                </a:solidFill>
                <a:latin typeface="微软雅黑" panose="020B0503020204020204" pitchFamily="34" charset="-122"/>
                <a:ea typeface="微软雅黑" panose="020B0503020204020204" pitchFamily="34" charset="-122"/>
              </a:rPr>
              <a:t>&lt;div&gt;</a:t>
            </a:r>
            <a:r>
              <a:rPr lang="zh-CN" altLang="en-US" sz="2600" dirty="0">
                <a:solidFill>
                  <a:srgbClr val="000000"/>
                </a:solidFill>
                <a:latin typeface="微软雅黑" panose="020B0503020204020204" pitchFamily="34" charset="-122"/>
                <a:ea typeface="微软雅黑" panose="020B0503020204020204" pitchFamily="34" charset="-122"/>
              </a:rPr>
              <a:t>中</a:t>
            </a:r>
          </a:p>
        </p:txBody>
      </p:sp>
      <p:sp>
        <p:nvSpPr>
          <p:cNvPr id="3" name="矩形 2"/>
          <p:cNvSpPr/>
          <p:nvPr/>
        </p:nvSpPr>
        <p:spPr>
          <a:xfrm>
            <a:off x="900544" y="2191865"/>
            <a:ext cx="10030691" cy="4478149"/>
          </a:xfrm>
          <a:prstGeom prst="rect">
            <a:avLst/>
          </a:prstGeom>
          <a:solidFill>
            <a:schemeClr val="tx1"/>
          </a:solidFill>
        </p:spPr>
        <p:txBody>
          <a:bodyPr wrap="square">
            <a:spAutoFit/>
          </a:bodyPr>
          <a:lstStyle/>
          <a:p>
            <a:pPr>
              <a:lnSpc>
                <a:spcPts val="3800"/>
              </a:lnSpc>
            </a:pPr>
            <a:r>
              <a:rPr lang="en-US" altLang="zh-CN" sz="2400" b="1" dirty="0">
                <a:solidFill>
                  <a:srgbClr val="EFEF8F"/>
                </a:solidFill>
                <a:latin typeface="Menlo"/>
              </a:rPr>
              <a:t>&lt;div</a:t>
            </a:r>
            <a:r>
              <a:rPr lang="en-US" altLang="zh-CN" sz="2400" b="1" dirty="0">
                <a:solidFill>
                  <a:srgbClr val="DCDCDC"/>
                </a:solidFill>
                <a:latin typeface="Menlo"/>
              </a:rPr>
              <a:t> class=</a:t>
            </a:r>
            <a:r>
              <a:rPr lang="en-US" altLang="zh-CN" sz="2400" b="1" dirty="0">
                <a:solidFill>
                  <a:srgbClr val="CC9393"/>
                </a:solidFill>
                <a:latin typeface="Menlo"/>
              </a:rPr>
              <a:t>"collapse </a:t>
            </a:r>
            <a:r>
              <a:rPr lang="en-US" altLang="zh-CN" sz="2400" b="1" dirty="0" err="1">
                <a:solidFill>
                  <a:srgbClr val="CC9393"/>
                </a:solidFill>
                <a:latin typeface="Menlo"/>
              </a:rPr>
              <a:t>navbar</a:t>
            </a:r>
            <a:r>
              <a:rPr lang="en-US" altLang="zh-CN" sz="2400" b="1" dirty="0">
                <a:solidFill>
                  <a:srgbClr val="CC9393"/>
                </a:solidFill>
                <a:latin typeface="Menlo"/>
              </a:rPr>
              <a:t>-collapse"</a:t>
            </a:r>
            <a:r>
              <a:rPr lang="en-US" altLang="zh-CN" sz="2400" b="1" dirty="0">
                <a:solidFill>
                  <a:srgbClr val="DCDCDC"/>
                </a:solidFill>
                <a:latin typeface="Menlo"/>
              </a:rPr>
              <a:t> id=</a:t>
            </a:r>
            <a:r>
              <a:rPr lang="en-US" altLang="zh-CN" sz="2400" b="1" dirty="0">
                <a:solidFill>
                  <a:srgbClr val="CC9393"/>
                </a:solidFill>
                <a:latin typeface="Menlo"/>
              </a:rPr>
              <a:t>"example-</a:t>
            </a:r>
            <a:r>
              <a:rPr lang="en-US" altLang="zh-CN" sz="2400" b="1" dirty="0" err="1">
                <a:solidFill>
                  <a:srgbClr val="CC9393"/>
                </a:solidFill>
                <a:latin typeface="Menlo"/>
              </a:rPr>
              <a:t>navbar</a:t>
            </a:r>
            <a:r>
              <a:rPr lang="en-US" altLang="zh-CN" sz="2400" b="1" dirty="0">
                <a:solidFill>
                  <a:srgbClr val="CC9393"/>
                </a:solidFill>
                <a:latin typeface="Menlo"/>
              </a:rPr>
              <a:t>"</a:t>
            </a:r>
            <a:r>
              <a:rPr lang="en-US" altLang="zh-CN" sz="2400" b="1" dirty="0">
                <a:solidFill>
                  <a:srgbClr val="EFEF8F"/>
                </a:solidFill>
                <a:latin typeface="Menlo"/>
              </a:rPr>
              <a:t>&gt;</a:t>
            </a:r>
          </a:p>
          <a:p>
            <a:pPr>
              <a:lnSpc>
                <a:spcPts val="3800"/>
              </a:lnSpc>
            </a:pPr>
            <a:r>
              <a:rPr lang="it-IT" altLang="zh-CN" sz="2400" b="1" dirty="0">
                <a:solidFill>
                  <a:srgbClr val="DCDCDC"/>
                </a:solidFill>
                <a:latin typeface="Menlo"/>
              </a:rPr>
              <a:t>    </a:t>
            </a:r>
            <a:r>
              <a:rPr lang="it-IT" altLang="zh-CN" sz="2400" b="1" dirty="0">
                <a:solidFill>
                  <a:srgbClr val="EFEF8F"/>
                </a:solidFill>
                <a:latin typeface="Menlo"/>
              </a:rPr>
              <a:t>&lt;ul </a:t>
            </a:r>
            <a:r>
              <a:rPr lang="it-IT" altLang="zh-CN" sz="2400" b="1" dirty="0">
                <a:solidFill>
                  <a:srgbClr val="DCDCDC"/>
                </a:solidFill>
                <a:latin typeface="Menlo"/>
              </a:rPr>
              <a:t>class=</a:t>
            </a:r>
            <a:r>
              <a:rPr lang="it-IT" altLang="zh-CN" sz="2400" b="1" dirty="0">
                <a:solidFill>
                  <a:srgbClr val="CC9393"/>
                </a:solidFill>
                <a:latin typeface="Menlo"/>
              </a:rPr>
              <a:t>"nav navbar-nav"</a:t>
            </a:r>
            <a:r>
              <a:rPr lang="it-IT" altLang="zh-CN" sz="2400" b="1" dirty="0">
                <a:solidFill>
                  <a:srgbClr val="EFEF8F"/>
                </a:solidFill>
                <a:latin typeface="Menlo"/>
              </a:rPr>
              <a:t>&gt;</a:t>
            </a:r>
          </a:p>
          <a:p>
            <a:pPr>
              <a:lnSpc>
                <a:spcPts val="3800"/>
              </a:lnSpc>
            </a:pPr>
            <a:r>
              <a:rPr lang="it-IT" altLang="zh-CN" sz="2400" b="1" dirty="0">
                <a:solidFill>
                  <a:srgbClr val="DCDCDC"/>
                </a:solidFill>
                <a:latin typeface="Menlo"/>
              </a:rPr>
              <a:t>        </a:t>
            </a:r>
            <a:r>
              <a:rPr lang="it-IT" altLang="zh-CN" sz="2400" b="1" dirty="0">
                <a:solidFill>
                  <a:srgbClr val="EFEF8F"/>
                </a:solidFill>
                <a:latin typeface="Menlo"/>
              </a:rPr>
              <a:t>&lt;li </a:t>
            </a:r>
            <a:r>
              <a:rPr lang="it-IT" altLang="zh-CN" sz="2400" b="1" dirty="0">
                <a:solidFill>
                  <a:srgbClr val="DCDCDC"/>
                </a:solidFill>
                <a:latin typeface="Menlo"/>
              </a:rPr>
              <a:t>class=</a:t>
            </a:r>
            <a:r>
              <a:rPr lang="it-IT" altLang="zh-CN" sz="2400" b="1" dirty="0">
                <a:solidFill>
                  <a:srgbClr val="CC9393"/>
                </a:solidFill>
                <a:latin typeface="Menlo"/>
              </a:rPr>
              <a:t>"active"</a:t>
            </a:r>
            <a:r>
              <a:rPr lang="it-IT" altLang="zh-CN" sz="2400" b="1" dirty="0">
                <a:solidFill>
                  <a:srgbClr val="EFEF8F"/>
                </a:solidFill>
                <a:latin typeface="Menlo"/>
              </a:rPr>
              <a:t>&gt;&lt;a </a:t>
            </a:r>
            <a:r>
              <a:rPr lang="it-IT" altLang="zh-CN" sz="2400" b="1" dirty="0">
                <a:solidFill>
                  <a:srgbClr val="DCDCDC"/>
                </a:solidFill>
                <a:latin typeface="Menlo"/>
              </a:rPr>
              <a:t>href=</a:t>
            </a:r>
            <a:r>
              <a:rPr lang="it-IT" altLang="zh-CN" sz="2400" b="1" dirty="0">
                <a:solidFill>
                  <a:srgbClr val="CC9393"/>
                </a:solidFill>
                <a:latin typeface="Menlo"/>
              </a:rPr>
              <a:t>"#"</a:t>
            </a:r>
            <a:r>
              <a:rPr lang="it-IT" altLang="zh-CN" sz="2400" b="1" dirty="0">
                <a:solidFill>
                  <a:srgbClr val="EFEF8F"/>
                </a:solidFill>
                <a:latin typeface="Menlo"/>
              </a:rPr>
              <a:t>&gt;</a:t>
            </a:r>
            <a:r>
              <a:rPr lang="it-IT" altLang="zh-CN" sz="2400" b="1" dirty="0">
                <a:solidFill>
                  <a:srgbClr val="DCDCDC"/>
                </a:solidFill>
                <a:latin typeface="Menlo"/>
              </a:rPr>
              <a:t>Link</a:t>
            </a:r>
            <a:r>
              <a:rPr lang="it-IT" altLang="zh-CN" sz="2400" b="1" dirty="0">
                <a:solidFill>
                  <a:srgbClr val="EFEF8F"/>
                </a:solidFill>
                <a:latin typeface="Menlo"/>
              </a:rPr>
              <a:t>&lt;/a&gt;&lt;/li&gt;</a:t>
            </a:r>
          </a:p>
          <a:p>
            <a:pPr>
              <a:lnSpc>
                <a:spcPts val="3800"/>
              </a:lnSpc>
            </a:pPr>
            <a:r>
              <a:rPr lang="it-IT" altLang="zh-CN" sz="2400" b="1" dirty="0">
                <a:solidFill>
                  <a:srgbClr val="DCDCDC"/>
                </a:solidFill>
                <a:latin typeface="Menlo"/>
              </a:rPr>
              <a:t>        </a:t>
            </a:r>
            <a:r>
              <a:rPr lang="it-IT" altLang="zh-CN" sz="2400" b="1" dirty="0">
                <a:solidFill>
                  <a:srgbClr val="EFEF8F"/>
                </a:solidFill>
                <a:latin typeface="Menlo"/>
              </a:rPr>
              <a:t>&lt;li&gt;&lt;a </a:t>
            </a:r>
            <a:r>
              <a:rPr lang="it-IT" altLang="zh-CN" sz="2400" b="1" dirty="0">
                <a:solidFill>
                  <a:srgbClr val="DCDCDC"/>
                </a:solidFill>
                <a:latin typeface="Menlo"/>
              </a:rPr>
              <a:t>href=</a:t>
            </a:r>
            <a:r>
              <a:rPr lang="it-IT" altLang="zh-CN" sz="2400" b="1" dirty="0">
                <a:solidFill>
                  <a:srgbClr val="CC9393"/>
                </a:solidFill>
                <a:latin typeface="Menlo"/>
              </a:rPr>
              <a:t>"#"</a:t>
            </a:r>
            <a:r>
              <a:rPr lang="it-IT" altLang="zh-CN" sz="2400" b="1" dirty="0">
                <a:solidFill>
                  <a:srgbClr val="EFEF8F"/>
                </a:solidFill>
                <a:latin typeface="Menlo"/>
              </a:rPr>
              <a:t>&gt;</a:t>
            </a:r>
            <a:r>
              <a:rPr lang="it-IT" altLang="zh-CN" sz="2400" b="1" dirty="0">
                <a:solidFill>
                  <a:srgbClr val="DCDCDC"/>
                </a:solidFill>
                <a:latin typeface="Menlo"/>
              </a:rPr>
              <a:t>Link1</a:t>
            </a:r>
            <a:r>
              <a:rPr lang="it-IT" altLang="zh-CN" sz="2400" b="1" dirty="0">
                <a:solidFill>
                  <a:srgbClr val="EFEF8F"/>
                </a:solidFill>
                <a:latin typeface="Menlo"/>
              </a:rPr>
              <a:t>&lt;/a&gt;&lt;/li&gt;</a:t>
            </a:r>
          </a:p>
          <a:p>
            <a:pPr>
              <a:lnSpc>
                <a:spcPts val="3800"/>
              </a:lnSpc>
            </a:pPr>
            <a:r>
              <a:rPr lang="it-IT" altLang="zh-CN" sz="2400" b="1" dirty="0">
                <a:solidFill>
                  <a:srgbClr val="DCDCDC"/>
                </a:solidFill>
                <a:latin typeface="Menlo"/>
              </a:rPr>
              <a:t>	  </a:t>
            </a:r>
            <a:r>
              <a:rPr lang="it-IT" altLang="zh-CN" sz="2400" b="1" dirty="0">
                <a:solidFill>
                  <a:srgbClr val="EFEF8F"/>
                </a:solidFill>
                <a:latin typeface="Menlo"/>
              </a:rPr>
              <a:t>&lt;li&gt;&lt;a </a:t>
            </a:r>
            <a:r>
              <a:rPr lang="it-IT" altLang="zh-CN" sz="2400" b="1" dirty="0">
                <a:solidFill>
                  <a:srgbClr val="DCDCDC"/>
                </a:solidFill>
                <a:latin typeface="Menlo"/>
              </a:rPr>
              <a:t>href=</a:t>
            </a:r>
            <a:r>
              <a:rPr lang="it-IT" altLang="zh-CN" sz="2400" b="1" dirty="0">
                <a:solidFill>
                  <a:srgbClr val="CC9393"/>
                </a:solidFill>
                <a:latin typeface="Menlo"/>
              </a:rPr>
              <a:t>"#"</a:t>
            </a:r>
            <a:r>
              <a:rPr lang="it-IT" altLang="zh-CN" sz="2400" b="1" dirty="0">
                <a:solidFill>
                  <a:srgbClr val="EFEF8F"/>
                </a:solidFill>
                <a:latin typeface="Menlo"/>
              </a:rPr>
              <a:t>&gt;</a:t>
            </a:r>
            <a:r>
              <a:rPr lang="it-IT" altLang="zh-CN" sz="2400" b="1" dirty="0">
                <a:solidFill>
                  <a:srgbClr val="DCDCDC"/>
                </a:solidFill>
                <a:latin typeface="Menlo"/>
              </a:rPr>
              <a:t>Link2</a:t>
            </a:r>
            <a:r>
              <a:rPr lang="it-IT" altLang="zh-CN" sz="2400" b="1" dirty="0">
                <a:solidFill>
                  <a:srgbClr val="EFEF8F"/>
                </a:solidFill>
                <a:latin typeface="Menlo"/>
              </a:rPr>
              <a:t>&lt;/a&gt;&lt;/li&gt;</a:t>
            </a:r>
          </a:p>
          <a:p>
            <a:pPr>
              <a:lnSpc>
                <a:spcPts val="3800"/>
              </a:lnSpc>
            </a:pPr>
            <a:r>
              <a:rPr lang="it-IT" altLang="zh-CN" sz="2400" b="1" dirty="0">
                <a:solidFill>
                  <a:srgbClr val="DCDCDC"/>
                </a:solidFill>
                <a:latin typeface="Menlo"/>
              </a:rPr>
              <a:t>	  </a:t>
            </a:r>
            <a:r>
              <a:rPr lang="it-IT" altLang="zh-CN" sz="2400" b="1" dirty="0">
                <a:solidFill>
                  <a:srgbClr val="EFEF8F"/>
                </a:solidFill>
                <a:latin typeface="Menlo"/>
              </a:rPr>
              <a:t>&lt;li&gt;&lt;</a:t>
            </a:r>
            <a:r>
              <a:rPr lang="it-IT" altLang="zh-CN" sz="2400" b="1" dirty="0">
                <a:solidFill>
                  <a:srgbClr val="DCDCDC"/>
                </a:solidFill>
                <a:latin typeface="Menlo"/>
              </a:rPr>
              <a:t>a href=</a:t>
            </a:r>
            <a:r>
              <a:rPr lang="it-IT" altLang="zh-CN" sz="2400" b="1" dirty="0">
                <a:solidFill>
                  <a:srgbClr val="CC9393"/>
                </a:solidFill>
                <a:latin typeface="Menlo"/>
              </a:rPr>
              <a:t>"#"</a:t>
            </a:r>
            <a:r>
              <a:rPr lang="it-IT" altLang="zh-CN" sz="2400" b="1" dirty="0">
                <a:solidFill>
                  <a:srgbClr val="EFEF8F"/>
                </a:solidFill>
                <a:latin typeface="Menlo"/>
              </a:rPr>
              <a:t>&gt;</a:t>
            </a:r>
            <a:r>
              <a:rPr lang="it-IT" altLang="zh-CN" sz="2400" b="1" dirty="0">
                <a:solidFill>
                  <a:srgbClr val="DCDCDC"/>
                </a:solidFill>
                <a:latin typeface="Menlo"/>
              </a:rPr>
              <a:t>Link3</a:t>
            </a:r>
            <a:r>
              <a:rPr lang="it-IT" altLang="zh-CN" sz="2400" b="1" dirty="0">
                <a:solidFill>
                  <a:srgbClr val="EFEF8F"/>
                </a:solidFill>
                <a:latin typeface="Menlo"/>
              </a:rPr>
              <a:t>&lt;/a&gt;&lt;/li&gt;</a:t>
            </a:r>
          </a:p>
          <a:p>
            <a:pPr>
              <a:lnSpc>
                <a:spcPts val="3800"/>
              </a:lnSpc>
            </a:pPr>
            <a:r>
              <a:rPr lang="it-IT" altLang="zh-CN" sz="2400" b="1" dirty="0">
                <a:solidFill>
                  <a:srgbClr val="DCDCDC"/>
                </a:solidFill>
                <a:latin typeface="Menlo"/>
              </a:rPr>
              <a:t>	  </a:t>
            </a:r>
            <a:r>
              <a:rPr lang="it-IT" altLang="zh-CN" sz="2400" b="1" dirty="0">
                <a:solidFill>
                  <a:srgbClr val="EFEF8F"/>
                </a:solidFill>
                <a:latin typeface="Menlo"/>
              </a:rPr>
              <a:t>&lt;li&gt;&lt;a </a:t>
            </a:r>
            <a:r>
              <a:rPr lang="it-IT" altLang="zh-CN" sz="2400" b="1" dirty="0">
                <a:solidFill>
                  <a:srgbClr val="DCDCDC"/>
                </a:solidFill>
                <a:latin typeface="Menlo"/>
              </a:rPr>
              <a:t>href=</a:t>
            </a:r>
            <a:r>
              <a:rPr lang="it-IT" altLang="zh-CN" sz="2400" b="1" dirty="0">
                <a:solidFill>
                  <a:srgbClr val="CC9393"/>
                </a:solidFill>
                <a:latin typeface="Menlo"/>
              </a:rPr>
              <a:t>"#"</a:t>
            </a:r>
            <a:r>
              <a:rPr lang="it-IT" altLang="zh-CN" sz="2400" b="1" dirty="0">
                <a:solidFill>
                  <a:srgbClr val="EFEF8F"/>
                </a:solidFill>
                <a:latin typeface="Menlo"/>
              </a:rPr>
              <a:t>&gt;</a:t>
            </a:r>
            <a:r>
              <a:rPr lang="it-IT" altLang="zh-CN" sz="2400" b="1" dirty="0">
                <a:solidFill>
                  <a:srgbClr val="DCDCDC"/>
                </a:solidFill>
                <a:latin typeface="Menlo"/>
              </a:rPr>
              <a:t>Link4</a:t>
            </a:r>
            <a:r>
              <a:rPr lang="it-IT" altLang="zh-CN" sz="2400" b="1" dirty="0">
                <a:solidFill>
                  <a:srgbClr val="EFEF8F"/>
                </a:solidFill>
                <a:latin typeface="Menlo"/>
              </a:rPr>
              <a:t>&lt;/a&gt;&lt;/li&gt; </a:t>
            </a:r>
            <a:r>
              <a:rPr lang="it-IT" altLang="zh-CN" sz="2400" b="1" dirty="0">
                <a:solidFill>
                  <a:srgbClr val="DCDCDC"/>
                </a:solidFill>
                <a:latin typeface="Menlo"/>
              </a:rPr>
              <a:t>   </a:t>
            </a:r>
          </a:p>
          <a:p>
            <a:pPr>
              <a:lnSpc>
                <a:spcPts val="3800"/>
              </a:lnSpc>
            </a:pPr>
            <a:r>
              <a:rPr lang="it-IT" altLang="zh-CN" sz="2400" b="1" dirty="0">
                <a:solidFill>
                  <a:srgbClr val="EFEF8F"/>
                </a:solidFill>
                <a:latin typeface="Menlo"/>
              </a:rPr>
              <a:t>    &lt;/ul&gt;   </a:t>
            </a:r>
          </a:p>
          <a:p>
            <a:pPr>
              <a:lnSpc>
                <a:spcPts val="3800"/>
              </a:lnSpc>
            </a:pPr>
            <a:r>
              <a:rPr lang="it-IT" altLang="zh-CN" sz="2400" b="1" dirty="0">
                <a:solidFill>
                  <a:srgbClr val="EFEF8F"/>
                </a:solidFill>
                <a:latin typeface="Menlo"/>
              </a:rPr>
              <a:t>&lt;/div&gt;</a:t>
            </a:r>
            <a:endParaRPr lang="zh-CN" altLang="en-US" sz="2400" b="1" dirty="0">
              <a:solidFill>
                <a:srgbClr val="EFEF8F"/>
              </a:solidFill>
              <a:latin typeface="Menlo"/>
            </a:endParaRPr>
          </a:p>
        </p:txBody>
      </p:sp>
      <p:sp>
        <p:nvSpPr>
          <p:cNvPr id="5" name="矩形 4"/>
          <p:cNvSpPr/>
          <p:nvPr/>
        </p:nvSpPr>
        <p:spPr>
          <a:xfrm>
            <a:off x="956469" y="2265646"/>
            <a:ext cx="9060367" cy="50626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Tree>
    <p:extLst>
      <p:ext uri="{BB962C8B-B14F-4D97-AF65-F5344CB8AC3E}">
        <p14:creationId xmlns:p14="http://schemas.microsoft.com/office/powerpoint/2010/main" val="317363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80035"/>
            <a:ext cx="11137900" cy="720725"/>
          </a:xfrm>
        </p:spPr>
        <p:txBody>
          <a:bodyPr>
            <a:normAutofit/>
          </a:bodyPr>
          <a:lstStyle/>
          <a:p>
            <a:r>
              <a:rPr lang="zh-CN" altLang="en-US" sz="3600" dirty="0">
                <a:solidFill>
                  <a:schemeClr val="accent1"/>
                </a:solidFill>
                <a:latin typeface="+mj-ea"/>
              </a:rPr>
              <a:t>导航栏中的表单</a:t>
            </a:r>
            <a:endParaRPr lang="zh-CN" altLang="en-US" sz="3600" dirty="0">
              <a:solidFill>
                <a:schemeClr val="bg1"/>
              </a:solidFill>
              <a:latin typeface="+mj-ea"/>
            </a:endParaRPr>
          </a:p>
        </p:txBody>
      </p:sp>
      <p:sp>
        <p:nvSpPr>
          <p:cNvPr id="12" name="TextBox 11"/>
          <p:cNvSpPr txBox="1"/>
          <p:nvPr/>
        </p:nvSpPr>
        <p:spPr>
          <a:xfrm>
            <a:off x="911425" y="1268760"/>
            <a:ext cx="1863090" cy="701040"/>
          </a:xfrm>
          <a:prstGeom prst="rect">
            <a:avLst/>
          </a:prstGeom>
          <a:noFill/>
        </p:spPr>
        <p:txBody>
          <a:bodyPr wrap="none" rtlCol="0">
            <a:spAutoFit/>
          </a:bodyPr>
          <a:lstStyle/>
          <a:p>
            <a:r>
              <a:rPr lang="zh-CN" altLang="en-US" sz="2000" b="1" dirty="0">
                <a:solidFill>
                  <a:schemeClr val="bg1"/>
                </a:solidFill>
              </a:rPr>
              <a:t>导航条</a:t>
            </a:r>
            <a:r>
              <a:rPr lang="en-US" altLang="zh-CN" sz="2000" b="1" dirty="0">
                <a:solidFill>
                  <a:schemeClr val="bg1"/>
                </a:solidFill>
              </a:rPr>
              <a:t>+</a:t>
            </a:r>
            <a:r>
              <a:rPr lang="zh-CN" altLang="en-US" sz="2000" b="1" dirty="0">
                <a:solidFill>
                  <a:schemeClr val="bg1"/>
                </a:solidFill>
              </a:rPr>
              <a:t>表单：</a:t>
            </a:r>
          </a:p>
          <a:p>
            <a:endParaRPr lang="zh-CN" altLang="en-US" sz="2000" dirty="0">
              <a:solidFill>
                <a:schemeClr val="bg1"/>
              </a:solidFill>
            </a:endParaRPr>
          </a:p>
        </p:txBody>
      </p:sp>
      <p:sp>
        <p:nvSpPr>
          <p:cNvPr id="6" name="TextBox 5"/>
          <p:cNvSpPr txBox="1"/>
          <p:nvPr/>
        </p:nvSpPr>
        <p:spPr>
          <a:xfrm>
            <a:off x="580369" y="2149550"/>
            <a:ext cx="10669521" cy="4298100"/>
          </a:xfrm>
          <a:prstGeom prst="rect">
            <a:avLst/>
          </a:prstGeom>
          <a:solidFill>
            <a:schemeClr val="accent5">
              <a:lumMod val="20000"/>
              <a:lumOff val="80000"/>
            </a:schemeClr>
          </a:solid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pPr>
              <a:lnSpc>
                <a:spcPts val="3000"/>
              </a:lnSpc>
            </a:pPr>
            <a:r>
              <a:rPr lang="en-US" altLang="zh-CN" sz="2400" dirty="0">
                <a:solidFill>
                  <a:srgbClr val="000000"/>
                </a:solidFill>
              </a:rPr>
              <a:t>&lt;</a:t>
            </a:r>
            <a:r>
              <a:rPr lang="en-US" altLang="zh-CN" sz="2400" dirty="0" err="1">
                <a:solidFill>
                  <a:srgbClr val="000000"/>
                </a:solidFill>
              </a:rPr>
              <a:t>nav</a:t>
            </a:r>
            <a:r>
              <a:rPr lang="en-US" altLang="zh-CN" sz="2400" dirty="0">
                <a:solidFill>
                  <a:srgbClr val="000000"/>
                </a:solidFill>
              </a:rPr>
              <a:t> class="</a:t>
            </a:r>
            <a:r>
              <a:rPr lang="en-US" altLang="zh-CN" sz="2400" dirty="0" err="1">
                <a:solidFill>
                  <a:srgbClr val="000000"/>
                </a:solidFill>
              </a:rPr>
              <a:t>navbar</a:t>
            </a:r>
            <a:r>
              <a:rPr lang="en-US" altLang="zh-CN" sz="2400" dirty="0">
                <a:solidFill>
                  <a:srgbClr val="000000"/>
                </a:solidFill>
              </a:rPr>
              <a:t> </a:t>
            </a:r>
            <a:r>
              <a:rPr lang="en-US" altLang="zh-CN" sz="2400" dirty="0" err="1">
                <a:solidFill>
                  <a:srgbClr val="000000"/>
                </a:solidFill>
              </a:rPr>
              <a:t>navbar</a:t>
            </a:r>
            <a:r>
              <a:rPr lang="en-US" altLang="zh-CN" sz="2400" dirty="0">
                <a:solidFill>
                  <a:srgbClr val="000000"/>
                </a:solidFill>
              </a:rPr>
              <a:t>-default" role="navigation"&gt; </a:t>
            </a:r>
          </a:p>
          <a:p>
            <a:pPr>
              <a:lnSpc>
                <a:spcPts val="3000"/>
              </a:lnSpc>
            </a:pPr>
            <a:r>
              <a:rPr lang="en-US" altLang="zh-CN" sz="2400" dirty="0">
                <a:solidFill>
                  <a:srgbClr val="000000"/>
                </a:solidFill>
              </a:rPr>
              <a:t>     &lt;div class="</a:t>
            </a:r>
            <a:r>
              <a:rPr lang="en-US" altLang="zh-CN" sz="2400" dirty="0" err="1">
                <a:solidFill>
                  <a:srgbClr val="000000"/>
                </a:solidFill>
              </a:rPr>
              <a:t>navbar</a:t>
            </a:r>
            <a:r>
              <a:rPr lang="en-US" altLang="zh-CN" sz="2400" dirty="0">
                <a:solidFill>
                  <a:srgbClr val="000000"/>
                </a:solidFill>
              </a:rPr>
              <a:t>-header"&gt;…&lt;/div&gt;</a:t>
            </a:r>
          </a:p>
          <a:p>
            <a:pPr>
              <a:lnSpc>
                <a:spcPts val="3000"/>
              </a:lnSpc>
            </a:pPr>
            <a:r>
              <a:rPr lang="en-US" altLang="zh-CN" sz="2400" dirty="0">
                <a:solidFill>
                  <a:srgbClr val="000000"/>
                </a:solidFill>
              </a:rPr>
              <a:t>     &lt;div class="collapse </a:t>
            </a:r>
            <a:r>
              <a:rPr lang="en-US" altLang="zh-CN" sz="2400" dirty="0" err="1">
                <a:solidFill>
                  <a:srgbClr val="000000"/>
                </a:solidFill>
              </a:rPr>
              <a:t>navbar</a:t>
            </a:r>
            <a:r>
              <a:rPr lang="en-US" altLang="zh-CN" sz="2400" dirty="0">
                <a:solidFill>
                  <a:srgbClr val="000000"/>
                </a:solidFill>
              </a:rPr>
              <a:t>-collapse"&gt;</a:t>
            </a:r>
          </a:p>
          <a:p>
            <a:pPr>
              <a:lnSpc>
                <a:spcPts val="3000"/>
              </a:lnSpc>
            </a:pPr>
            <a:r>
              <a:rPr lang="en-US" altLang="zh-CN" sz="2400" dirty="0">
                <a:solidFill>
                  <a:srgbClr val="000000"/>
                </a:solidFill>
              </a:rPr>
              <a:t>         &lt;form class="</a:t>
            </a:r>
            <a:r>
              <a:rPr lang="en-US" altLang="zh-CN" sz="2400" dirty="0" err="1">
                <a:solidFill>
                  <a:srgbClr val="FF0000"/>
                </a:solidFill>
              </a:rPr>
              <a:t>navbar</a:t>
            </a:r>
            <a:r>
              <a:rPr lang="en-US" altLang="zh-CN" sz="2400" dirty="0">
                <a:solidFill>
                  <a:srgbClr val="FF0000"/>
                </a:solidFill>
              </a:rPr>
              <a:t>-form</a:t>
            </a:r>
            <a:r>
              <a:rPr lang="en-US" altLang="zh-CN" sz="2400" dirty="0"/>
              <a:t> </a:t>
            </a:r>
            <a:r>
              <a:rPr lang="en-US" altLang="zh-CN" sz="2400" dirty="0" err="1">
                <a:solidFill>
                  <a:srgbClr val="000000"/>
                </a:solidFill>
              </a:rPr>
              <a:t>navbar</a:t>
            </a:r>
            <a:r>
              <a:rPr lang="en-US" altLang="zh-CN" sz="2400" dirty="0">
                <a:solidFill>
                  <a:srgbClr val="000000"/>
                </a:solidFill>
              </a:rPr>
              <a:t>-left" role="search"&gt; </a:t>
            </a:r>
          </a:p>
          <a:p>
            <a:pPr>
              <a:lnSpc>
                <a:spcPts val="3000"/>
              </a:lnSpc>
            </a:pPr>
            <a:r>
              <a:rPr lang="en-US" altLang="zh-CN" sz="2400" dirty="0">
                <a:solidFill>
                  <a:srgbClr val="000000"/>
                </a:solidFill>
              </a:rPr>
              <a:t>              &lt;div class="form-group"&gt; </a:t>
            </a:r>
          </a:p>
          <a:p>
            <a:pPr>
              <a:lnSpc>
                <a:spcPts val="3000"/>
              </a:lnSpc>
            </a:pPr>
            <a:r>
              <a:rPr lang="en-US" altLang="zh-CN" sz="2400" dirty="0">
                <a:solidFill>
                  <a:srgbClr val="000000"/>
                </a:solidFill>
              </a:rPr>
              <a:t>                    &lt;input type="text" class="form-control" placeholder="Search"&gt; </a:t>
            </a:r>
          </a:p>
          <a:p>
            <a:pPr>
              <a:lnSpc>
                <a:spcPts val="3000"/>
              </a:lnSpc>
            </a:pPr>
            <a:r>
              <a:rPr lang="en-US" altLang="zh-CN" sz="2400" dirty="0">
                <a:solidFill>
                  <a:srgbClr val="000000"/>
                </a:solidFill>
              </a:rPr>
              <a:t>              &lt;/div&gt; </a:t>
            </a:r>
          </a:p>
          <a:p>
            <a:pPr>
              <a:lnSpc>
                <a:spcPts val="3000"/>
              </a:lnSpc>
            </a:pPr>
            <a:r>
              <a:rPr lang="en-US" altLang="zh-CN" sz="2400" dirty="0">
                <a:solidFill>
                  <a:srgbClr val="000000"/>
                </a:solidFill>
              </a:rPr>
              <a:t>              &lt;button type="submit" class="</a:t>
            </a:r>
            <a:r>
              <a:rPr lang="en-US" altLang="zh-CN" sz="2400" dirty="0" err="1">
                <a:solidFill>
                  <a:srgbClr val="000000"/>
                </a:solidFill>
              </a:rPr>
              <a:t>btn</a:t>
            </a:r>
            <a:r>
              <a:rPr lang="en-US" altLang="zh-CN" sz="2400" dirty="0">
                <a:solidFill>
                  <a:srgbClr val="000000"/>
                </a:solidFill>
              </a:rPr>
              <a:t> </a:t>
            </a:r>
            <a:r>
              <a:rPr lang="en-US" altLang="zh-CN" sz="2400" dirty="0" err="1">
                <a:solidFill>
                  <a:srgbClr val="000000"/>
                </a:solidFill>
              </a:rPr>
              <a:t>btn</a:t>
            </a:r>
            <a:r>
              <a:rPr lang="en-US" altLang="zh-CN" sz="2400" dirty="0">
                <a:solidFill>
                  <a:srgbClr val="000000"/>
                </a:solidFill>
              </a:rPr>
              <a:t>-default"&gt;Submit&lt;/button&gt;   </a:t>
            </a:r>
          </a:p>
          <a:p>
            <a:pPr>
              <a:lnSpc>
                <a:spcPts val="3000"/>
              </a:lnSpc>
            </a:pPr>
            <a:r>
              <a:rPr lang="en-US" altLang="zh-CN" sz="2400" dirty="0">
                <a:solidFill>
                  <a:srgbClr val="000000"/>
                </a:solidFill>
              </a:rPr>
              <a:t>         &lt;/form&gt; </a:t>
            </a:r>
          </a:p>
          <a:p>
            <a:pPr>
              <a:lnSpc>
                <a:spcPts val="3000"/>
              </a:lnSpc>
            </a:pPr>
            <a:r>
              <a:rPr lang="en-US" altLang="zh-CN" sz="2400" dirty="0">
                <a:solidFill>
                  <a:srgbClr val="000000"/>
                </a:solidFill>
              </a:rPr>
              <a:t>     &lt;/div&gt;</a:t>
            </a:r>
          </a:p>
          <a:p>
            <a:pPr>
              <a:lnSpc>
                <a:spcPts val="3000"/>
              </a:lnSpc>
            </a:pPr>
            <a:r>
              <a:rPr lang="en-US" altLang="zh-CN" sz="2400" dirty="0">
                <a:solidFill>
                  <a:srgbClr val="000000"/>
                </a:solidFill>
              </a:rPr>
              <a:t>&lt;/</a:t>
            </a:r>
            <a:r>
              <a:rPr lang="en-US" altLang="zh-CN" sz="2400" dirty="0" err="1">
                <a:solidFill>
                  <a:srgbClr val="000000"/>
                </a:solidFill>
              </a:rPr>
              <a:t>nav</a:t>
            </a:r>
            <a:r>
              <a:rPr lang="en-US" altLang="zh-CN" sz="2400" dirty="0">
                <a:solidFill>
                  <a:srgbClr val="000000"/>
                </a:solidFill>
              </a:rPr>
              <a:t>&gt; </a:t>
            </a:r>
            <a:endParaRPr lang="zh-CN" altLang="en-US" sz="2400" dirty="0">
              <a:solidFill>
                <a:srgbClr val="000000"/>
              </a:solidFill>
            </a:endParaRPr>
          </a:p>
        </p:txBody>
      </p:sp>
      <p:sp>
        <p:nvSpPr>
          <p:cNvPr id="10" name="TextBox 9"/>
          <p:cNvSpPr txBox="1"/>
          <p:nvPr/>
        </p:nvSpPr>
        <p:spPr>
          <a:xfrm>
            <a:off x="8761251" y="5838615"/>
            <a:ext cx="1685077" cy="523220"/>
          </a:xfrm>
          <a:prstGeom prst="rect">
            <a:avLst/>
          </a:prstGeom>
          <a:noFill/>
        </p:spPr>
        <p:txBody>
          <a:bodyPr wrap="none" rtlCol="0">
            <a:spAutoFit/>
          </a:bodyPr>
          <a:lstStyle/>
          <a:p>
            <a:r>
              <a:rPr lang="en-US" altLang="zh-CN" sz="2800" dirty="0">
                <a:solidFill>
                  <a:srgbClr val="000000"/>
                </a:solidFill>
              </a:rPr>
              <a:t>24-5.html</a:t>
            </a:r>
            <a:endParaRPr lang="zh-CN" altLang="en-US" sz="2800" dirty="0">
              <a:solidFill>
                <a:srgbClr val="000000"/>
              </a:solidFill>
            </a:endParaRPr>
          </a:p>
        </p:txBody>
      </p:sp>
      <p:pic>
        <p:nvPicPr>
          <p:cNvPr id="3" name="图片 2"/>
          <p:cNvPicPr>
            <a:picLocks noChangeAspect="1"/>
          </p:cNvPicPr>
          <p:nvPr/>
        </p:nvPicPr>
        <p:blipFill>
          <a:blip r:embed="rId2"/>
          <a:stretch>
            <a:fillRect/>
          </a:stretch>
        </p:blipFill>
        <p:spPr>
          <a:xfrm>
            <a:off x="527049" y="1180510"/>
            <a:ext cx="9484425" cy="789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strVal val="#ppt_x"/>
                                          </p:val>
                                        </p:tav>
                                        <p:tav tm="100000">
                                          <p:val>
                                            <p:strVal val="#ppt_x"/>
                                          </p:val>
                                        </p:tav>
                                      </p:tavLst>
                                    </p:anim>
                                    <p:anim calcmode="lin" valueType="num">
                                      <p:cBhvr>
                                        <p:cTn id="1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5018" y="1277350"/>
            <a:ext cx="9809018" cy="3247043"/>
          </a:xfrm>
          <a:prstGeom prst="rect">
            <a:avLst/>
          </a:prstGeom>
        </p:spPr>
        <p:txBody>
          <a:bodyPr wrap="square">
            <a:spAutoFit/>
          </a:bodyPr>
          <a:lstStyle/>
          <a:p>
            <a:pPr marL="457200" indent="-457200">
              <a:lnSpc>
                <a:spcPts val="3880"/>
              </a:lnSpc>
              <a:buFont typeface="Arial" panose="020B0604020202020204" pitchFamily="34" charset="0"/>
              <a:buChar char="•"/>
            </a:pPr>
            <a:r>
              <a:rPr lang="zh-CN" altLang="en-US" sz="2600" dirty="0">
                <a:solidFill>
                  <a:srgbClr val="000000"/>
                </a:solidFill>
                <a:latin typeface="微软雅黑" panose="020B0503020204020204" pitchFamily="34" charset="-122"/>
                <a:ea typeface="微软雅黑" panose="020B0503020204020204" pitchFamily="34" charset="-122"/>
              </a:rPr>
              <a:t>导航</a:t>
            </a:r>
            <a:r>
              <a:rPr lang="en-US" altLang="zh-CN" sz="2600" dirty="0">
                <a:solidFill>
                  <a:srgbClr val="000000"/>
                </a:solidFill>
                <a:latin typeface="微软雅黑" panose="020B0503020204020204" pitchFamily="34" charset="-122"/>
                <a:ea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rPr>
              <a:t>文字</a:t>
            </a:r>
            <a:endParaRPr lang="en-US" altLang="zh-CN" sz="2600" dirty="0">
              <a:solidFill>
                <a:srgbClr val="000000"/>
              </a:solidFill>
              <a:latin typeface="微软雅黑" panose="020B0503020204020204" pitchFamily="34" charset="-122"/>
              <a:ea typeface="微软雅黑" panose="020B0503020204020204" pitchFamily="34" charset="-122"/>
            </a:endParaRPr>
          </a:p>
          <a:p>
            <a:pPr marL="457200" indent="-457200">
              <a:lnSpc>
                <a:spcPts val="3880"/>
              </a:lnSpc>
              <a:buFont typeface="Arial" panose="020B0604020202020204" pitchFamily="34" charset="0"/>
              <a:buChar char="•"/>
            </a:pPr>
            <a:endParaRPr lang="en-US" altLang="zh-CN" sz="2600" b="1" dirty="0">
              <a:solidFill>
                <a:srgbClr val="000000"/>
              </a:solidFill>
              <a:latin typeface="微软雅黑" panose="020B0503020204020204" pitchFamily="34" charset="-122"/>
              <a:ea typeface="微软雅黑" panose="020B0503020204020204" pitchFamily="34" charset="-122"/>
            </a:endParaRPr>
          </a:p>
          <a:p>
            <a:pPr marL="457200" indent="-457200">
              <a:lnSpc>
                <a:spcPts val="3880"/>
              </a:lnSpc>
              <a:buFont typeface="Arial" panose="020B0604020202020204" pitchFamily="34" charset="0"/>
              <a:buChar char="•"/>
            </a:pPr>
            <a:endParaRPr lang="en-US" altLang="zh-CN" sz="2800" dirty="0">
              <a:solidFill>
                <a:srgbClr val="000000"/>
              </a:solidFill>
              <a:latin typeface="微软雅黑" panose="020B0503020204020204" pitchFamily="34" charset="-122"/>
              <a:ea typeface="微软雅黑" panose="020B0503020204020204" pitchFamily="34" charset="-122"/>
            </a:endParaRPr>
          </a:p>
          <a:p>
            <a:pPr marL="457200" indent="-457200">
              <a:lnSpc>
                <a:spcPts val="3880"/>
              </a:lnSpc>
              <a:buFont typeface="Arial" panose="020B0604020202020204" pitchFamily="34" charset="0"/>
              <a:buChar char="•"/>
            </a:pPr>
            <a:endParaRPr lang="en-US" altLang="zh-CN" sz="2800" dirty="0">
              <a:solidFill>
                <a:srgbClr val="000000"/>
              </a:solidFill>
              <a:latin typeface="微软雅黑" panose="020B0503020204020204" pitchFamily="34" charset="-122"/>
              <a:ea typeface="微软雅黑" panose="020B0503020204020204" pitchFamily="34" charset="-122"/>
            </a:endParaRPr>
          </a:p>
          <a:p>
            <a:pPr>
              <a:lnSpc>
                <a:spcPts val="3880"/>
              </a:lnSpc>
            </a:pPr>
            <a:endParaRPr lang="en-US" altLang="zh-CN" sz="2800" dirty="0">
              <a:solidFill>
                <a:srgbClr val="000000"/>
              </a:solidFill>
              <a:latin typeface="微软雅黑" panose="020B0503020204020204" pitchFamily="34" charset="-122"/>
              <a:ea typeface="微软雅黑" panose="020B0503020204020204" pitchFamily="34" charset="-122"/>
            </a:endParaRPr>
          </a:p>
          <a:p>
            <a:pPr marL="457200" indent="-457200">
              <a:lnSpc>
                <a:spcPts val="3880"/>
              </a:lnSpc>
              <a:spcBef>
                <a:spcPts val="1200"/>
              </a:spcBef>
              <a:buFont typeface="Arial" panose="020B0604020202020204" pitchFamily="34" charset="0"/>
              <a:buChar char="•"/>
            </a:pPr>
            <a:r>
              <a:rPr lang="zh-CN" altLang="en-US" sz="2600" dirty="0">
                <a:solidFill>
                  <a:srgbClr val="000000"/>
                </a:solidFill>
                <a:latin typeface="微软雅黑" panose="020B0503020204020204" pitchFamily="34" charset="-122"/>
                <a:ea typeface="微软雅黑" panose="020B0503020204020204" pitchFamily="34" charset="-122"/>
              </a:rPr>
              <a:t>反色导航条</a:t>
            </a:r>
          </a:p>
        </p:txBody>
      </p:sp>
      <p:sp>
        <p:nvSpPr>
          <p:cNvPr id="2" name="标题 1"/>
          <p:cNvSpPr>
            <a:spLocks noGrp="1"/>
          </p:cNvSpPr>
          <p:nvPr>
            <p:ph type="title" idx="4294967295"/>
          </p:nvPr>
        </p:nvSpPr>
        <p:spPr>
          <a:xfrm>
            <a:off x="527050" y="264795"/>
            <a:ext cx="11137900" cy="720725"/>
          </a:xfrm>
        </p:spPr>
        <p:txBody>
          <a:bodyPr>
            <a:normAutofit/>
          </a:bodyPr>
          <a:lstStyle/>
          <a:p>
            <a:r>
              <a:rPr lang="zh-CN" altLang="en-US" sz="3600" dirty="0">
                <a:solidFill>
                  <a:schemeClr val="accent1"/>
                </a:solidFill>
                <a:latin typeface="+mj-ea"/>
              </a:rPr>
              <a:t>导航栏</a:t>
            </a:r>
            <a:endParaRPr lang="zh-CN" altLang="en-US" sz="3600" dirty="0">
              <a:solidFill>
                <a:schemeClr val="bg1"/>
              </a:solidFill>
              <a:latin typeface="+mj-ea"/>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017" y="1913275"/>
            <a:ext cx="4294908" cy="77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6"/>
          <p:cNvSpPr txBox="1"/>
          <p:nvPr/>
        </p:nvSpPr>
        <p:spPr>
          <a:xfrm>
            <a:off x="748146" y="2832839"/>
            <a:ext cx="7962436" cy="692497"/>
          </a:xfrm>
          <a:prstGeom prst="rect">
            <a:avLst/>
          </a:prstGeom>
          <a:solidFill>
            <a:schemeClr val="accent5">
              <a:lumMod val="20000"/>
              <a:lumOff val="80000"/>
            </a:schemeClr>
          </a:solidFill>
        </p:spPr>
        <p:txBody>
          <a:bodyPr wrap="none" rtlCol="0">
            <a:spAutoFit/>
          </a:bodyPr>
          <a:lstStyle/>
          <a:p>
            <a:pPr>
              <a:lnSpc>
                <a:spcPct val="150000"/>
              </a:lnSpc>
            </a:pPr>
            <a:r>
              <a:rPr lang="en-US" altLang="zh-CN" sz="2600" dirty="0">
                <a:solidFill>
                  <a:srgbClr val="000000"/>
                </a:solidFill>
              </a:rPr>
              <a:t>&lt;p class="</a:t>
            </a:r>
            <a:r>
              <a:rPr lang="en-US" altLang="zh-CN" sz="2600" dirty="0" err="1">
                <a:solidFill>
                  <a:srgbClr val="FF0000"/>
                </a:solidFill>
              </a:rPr>
              <a:t>navbar</a:t>
            </a:r>
            <a:r>
              <a:rPr lang="en-US" altLang="zh-CN" sz="2600" dirty="0">
                <a:solidFill>
                  <a:srgbClr val="FF0000"/>
                </a:solidFill>
              </a:rPr>
              <a:t>-text</a:t>
            </a:r>
            <a:r>
              <a:rPr lang="en-US" altLang="zh-CN" sz="2600" dirty="0">
                <a:solidFill>
                  <a:srgbClr val="000000"/>
                </a:solidFill>
              </a:rPr>
              <a:t>"&gt; Signed in as Mark Otto &lt;/p&gt;</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017" y="4549128"/>
            <a:ext cx="3865418" cy="799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5"/>
          <p:cNvSpPr txBox="1"/>
          <p:nvPr/>
        </p:nvSpPr>
        <p:spPr>
          <a:xfrm>
            <a:off x="748146" y="5543458"/>
            <a:ext cx="9217024" cy="618374"/>
          </a:xfrm>
          <a:prstGeom prst="rect">
            <a:avLst/>
          </a:prstGeom>
          <a:solidFill>
            <a:schemeClr val="accent5">
              <a:lumMod val="20000"/>
              <a:lumOff val="80000"/>
            </a:schemeClr>
          </a:solidFill>
        </p:spPr>
        <p:txBody>
          <a:bodyPr wrap="square" rtlCol="0">
            <a:spAutoFit/>
          </a:bodyPr>
          <a:lstStyle/>
          <a:p>
            <a:pPr>
              <a:lnSpc>
                <a:spcPct val="150000"/>
              </a:lnSpc>
            </a:pPr>
            <a:r>
              <a:rPr lang="en-US" altLang="zh-CN" sz="2600" dirty="0">
                <a:solidFill>
                  <a:srgbClr val="000000"/>
                </a:solidFill>
              </a:rPr>
              <a:t>&lt;</a:t>
            </a:r>
            <a:r>
              <a:rPr lang="en-US" altLang="zh-CN" sz="2600" dirty="0" err="1">
                <a:solidFill>
                  <a:srgbClr val="000000"/>
                </a:solidFill>
              </a:rPr>
              <a:t>nav</a:t>
            </a:r>
            <a:r>
              <a:rPr lang="en-US" altLang="zh-CN" sz="2600" dirty="0">
                <a:solidFill>
                  <a:srgbClr val="000000"/>
                </a:solidFill>
              </a:rPr>
              <a:t> class="</a:t>
            </a:r>
            <a:r>
              <a:rPr lang="en-US" altLang="zh-CN" sz="2600" dirty="0" err="1">
                <a:solidFill>
                  <a:srgbClr val="000000"/>
                </a:solidFill>
              </a:rPr>
              <a:t>navbar</a:t>
            </a:r>
            <a:r>
              <a:rPr lang="en-US" altLang="zh-CN" sz="2600" dirty="0">
                <a:solidFill>
                  <a:srgbClr val="000000"/>
                </a:solidFill>
              </a:rPr>
              <a:t> </a:t>
            </a:r>
            <a:r>
              <a:rPr lang="en-US" altLang="zh-CN" sz="2600" dirty="0" err="1">
                <a:solidFill>
                  <a:srgbClr val="FF0000"/>
                </a:solidFill>
              </a:rPr>
              <a:t>navbar</a:t>
            </a:r>
            <a:r>
              <a:rPr lang="en-US" altLang="zh-CN" sz="2600" dirty="0">
                <a:solidFill>
                  <a:srgbClr val="FF0000"/>
                </a:solidFill>
              </a:rPr>
              <a:t>-inverse</a:t>
            </a:r>
            <a:r>
              <a:rPr lang="en-US" altLang="zh-CN" sz="2600" dirty="0">
                <a:solidFill>
                  <a:srgbClr val="000000"/>
                </a:solidFill>
              </a:rPr>
              <a:t>"&gt; ... &lt;/</a:t>
            </a:r>
            <a:r>
              <a:rPr lang="en-US" altLang="zh-CN" sz="2600" dirty="0" err="1">
                <a:solidFill>
                  <a:srgbClr val="000000"/>
                </a:solidFill>
              </a:rPr>
              <a:t>nav</a:t>
            </a:r>
            <a:r>
              <a:rPr lang="en-US" altLang="zh-CN" sz="2600" dirty="0">
                <a:solidFill>
                  <a:srgbClr val="000000"/>
                </a:solidFill>
              </a:rPr>
              <a:t>&gt;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itchFamily="34" charset="0"/>
                <a:ea typeface="微软雅黑" panose="020B050302020402020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charset="-122"/>
                <a:cs typeface="宋体" panose="02010600030101010101" pitchFamily="2" charset="-122"/>
              </a:defRPr>
            </a:lvl9pPr>
          </a:lstStyle>
          <a:p>
            <a:r>
              <a:rPr lang="zh-CN" altLang="en-US" sz="4000" dirty="0"/>
              <a:t>主要内容</a:t>
            </a:r>
          </a:p>
        </p:txBody>
      </p:sp>
      <p:grpSp>
        <p:nvGrpSpPr>
          <p:cNvPr id="5" name="组合 4"/>
          <p:cNvGrpSpPr/>
          <p:nvPr>
            <p:custDataLst>
              <p:tags r:id="rId2"/>
            </p:custDataLst>
          </p:nvPr>
        </p:nvGrpSpPr>
        <p:grpSpPr>
          <a:xfrm>
            <a:off x="1179456" y="1814643"/>
            <a:ext cx="6739705" cy="496576"/>
            <a:chOff x="1465263" y="257631"/>
            <a:chExt cx="4981575" cy="496576"/>
          </a:xfrm>
        </p:grpSpPr>
        <p:sp>
          <p:nvSpPr>
            <p:cNvPr id="6" name="MH_Number_1"/>
            <p:cNvSpPr>
              <a:spLocks noChangeArrowheads="1"/>
            </p:cNvSpPr>
            <p:nvPr>
              <p:custDataLst>
                <p:tags r:id="rId26"/>
              </p:custDataLst>
            </p:nvPr>
          </p:nvSpPr>
          <p:spPr bwMode="auto">
            <a:xfrm>
              <a:off x="1465263" y="286207"/>
              <a:ext cx="1064359" cy="468000"/>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01</a:t>
              </a:r>
              <a:endParaRPr lang="zh-CN" altLang="en-US" sz="2800" b="1" dirty="0">
                <a:solidFill>
                  <a:srgbClr val="FFFFFF"/>
                </a:solidFill>
                <a:latin typeface="+mn-lt"/>
                <a:ea typeface="+mn-ea"/>
              </a:endParaRPr>
            </a:p>
          </p:txBody>
        </p:sp>
        <p:sp>
          <p:nvSpPr>
            <p:cNvPr id="7" name="MH_Entry_1"/>
            <p:cNvSpPr txBox="1">
              <a:spLocks noChangeArrowheads="1"/>
            </p:cNvSpPr>
            <p:nvPr>
              <p:custDataLst>
                <p:tags r:id="rId27"/>
              </p:custDataLst>
            </p:nvPr>
          </p:nvSpPr>
          <p:spPr bwMode="auto">
            <a:xfrm>
              <a:off x="2665413" y="257631"/>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latin typeface="+mn-lt"/>
                  <a:ea typeface="+mn-ea"/>
                </a:rPr>
                <a:t>图标</a:t>
              </a:r>
            </a:p>
          </p:txBody>
        </p:sp>
      </p:grpSp>
      <p:grpSp>
        <p:nvGrpSpPr>
          <p:cNvPr id="8" name="组合 7"/>
          <p:cNvGrpSpPr/>
          <p:nvPr>
            <p:custDataLst>
              <p:tags r:id="rId3"/>
            </p:custDataLst>
          </p:nvPr>
        </p:nvGrpSpPr>
        <p:grpSpPr>
          <a:xfrm>
            <a:off x="1179456" y="2581943"/>
            <a:ext cx="6621488" cy="498163"/>
            <a:chOff x="1916113" y="987680"/>
            <a:chExt cx="4973637" cy="498163"/>
          </a:xfrm>
        </p:grpSpPr>
        <p:sp>
          <p:nvSpPr>
            <p:cNvPr id="9" name="MH_Entry_2"/>
            <p:cNvSpPr txBox="1">
              <a:spLocks noChangeArrowheads="1"/>
            </p:cNvSpPr>
            <p:nvPr>
              <p:custDataLst>
                <p:tags r:id="rId24"/>
              </p:custDataLst>
            </p:nvPr>
          </p:nvSpPr>
          <p:spPr bwMode="auto">
            <a:xfrm>
              <a:off x="3106738" y="987680"/>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rPr>
                <a:t>按钮组</a:t>
              </a:r>
            </a:p>
          </p:txBody>
        </p:sp>
        <p:sp>
          <p:nvSpPr>
            <p:cNvPr id="10" name="MH_Number_2"/>
            <p:cNvSpPr>
              <a:spLocks noChangeArrowheads="1"/>
            </p:cNvSpPr>
            <p:nvPr>
              <p:custDataLst>
                <p:tags r:id="rId25"/>
              </p:custDataLst>
            </p:nvPr>
          </p:nvSpPr>
          <p:spPr bwMode="auto">
            <a:xfrm>
              <a:off x="1916113" y="1017843"/>
              <a:ext cx="1081636" cy="468000"/>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02</a:t>
              </a:r>
              <a:endParaRPr lang="zh-CN" altLang="en-US" sz="2800" b="1" dirty="0">
                <a:solidFill>
                  <a:srgbClr val="FFFFFF"/>
                </a:solidFill>
                <a:latin typeface="+mn-lt"/>
                <a:ea typeface="+mn-ea"/>
              </a:endParaRPr>
            </a:p>
          </p:txBody>
        </p:sp>
      </p:grpSp>
      <p:grpSp>
        <p:nvGrpSpPr>
          <p:cNvPr id="11" name="组合 10"/>
          <p:cNvGrpSpPr/>
          <p:nvPr>
            <p:custDataLst>
              <p:tags r:id="rId4"/>
            </p:custDataLst>
          </p:nvPr>
        </p:nvGrpSpPr>
        <p:grpSpPr>
          <a:xfrm>
            <a:off x="1193131" y="3394773"/>
            <a:ext cx="6621488" cy="499751"/>
            <a:chOff x="1465263" y="1746072"/>
            <a:chExt cx="4981575" cy="499751"/>
          </a:xfrm>
        </p:grpSpPr>
        <p:sp>
          <p:nvSpPr>
            <p:cNvPr id="12" name="MH_Number_3"/>
            <p:cNvSpPr>
              <a:spLocks noChangeArrowheads="1"/>
            </p:cNvSpPr>
            <p:nvPr>
              <p:custDataLst>
                <p:tags r:id="rId22"/>
              </p:custDataLst>
            </p:nvPr>
          </p:nvSpPr>
          <p:spPr bwMode="auto">
            <a:xfrm>
              <a:off x="1465263" y="1777823"/>
              <a:ext cx="1083362" cy="468000"/>
            </a:xfrm>
            <a:prstGeom prst="homePlate">
              <a:avLst>
                <a:gd name="adj" fmla="val 50002"/>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03</a:t>
              </a:r>
              <a:endParaRPr lang="zh-CN" altLang="en-US" sz="2800" b="1" dirty="0">
                <a:solidFill>
                  <a:srgbClr val="FFFFFF"/>
                </a:solidFill>
                <a:latin typeface="+mn-lt"/>
                <a:ea typeface="+mn-ea"/>
              </a:endParaRPr>
            </a:p>
          </p:txBody>
        </p:sp>
        <p:sp>
          <p:nvSpPr>
            <p:cNvPr id="13" name="MH_Entry_3"/>
            <p:cNvSpPr txBox="1">
              <a:spLocks noChangeArrowheads="1"/>
            </p:cNvSpPr>
            <p:nvPr>
              <p:custDataLst>
                <p:tags r:id="rId23"/>
              </p:custDataLst>
            </p:nvPr>
          </p:nvSpPr>
          <p:spPr bwMode="auto">
            <a:xfrm>
              <a:off x="2665413" y="1746072"/>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rPr>
                <a:t>导航</a:t>
              </a:r>
            </a:p>
          </p:txBody>
        </p:sp>
      </p:grpSp>
      <p:grpSp>
        <p:nvGrpSpPr>
          <p:cNvPr id="14" name="组合 13"/>
          <p:cNvGrpSpPr/>
          <p:nvPr>
            <p:custDataLst>
              <p:tags r:id="rId5"/>
            </p:custDataLst>
          </p:nvPr>
        </p:nvGrpSpPr>
        <p:grpSpPr>
          <a:xfrm>
            <a:off x="1179456" y="4199571"/>
            <a:ext cx="6739705" cy="496576"/>
            <a:chOff x="1465263" y="-172720"/>
            <a:chExt cx="4981575" cy="496576"/>
          </a:xfrm>
        </p:grpSpPr>
        <p:sp>
          <p:nvSpPr>
            <p:cNvPr id="15" name="MH_Number_1"/>
            <p:cNvSpPr>
              <a:spLocks noChangeArrowheads="1"/>
            </p:cNvSpPr>
            <p:nvPr>
              <p:custDataLst>
                <p:tags r:id="rId20"/>
              </p:custDataLst>
            </p:nvPr>
          </p:nvSpPr>
          <p:spPr bwMode="auto">
            <a:xfrm>
              <a:off x="1465263" y="-144144"/>
              <a:ext cx="1064359" cy="468000"/>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04</a:t>
              </a:r>
              <a:endParaRPr lang="zh-CN" altLang="en-US" sz="2800" b="1" dirty="0">
                <a:solidFill>
                  <a:srgbClr val="FFFFFF"/>
                </a:solidFill>
                <a:latin typeface="+mn-lt"/>
                <a:ea typeface="+mn-ea"/>
              </a:endParaRPr>
            </a:p>
          </p:txBody>
        </p:sp>
        <p:sp>
          <p:nvSpPr>
            <p:cNvPr id="16" name="MH_Entry_1"/>
            <p:cNvSpPr txBox="1">
              <a:spLocks noChangeArrowheads="1"/>
            </p:cNvSpPr>
            <p:nvPr>
              <p:custDataLst>
                <p:tags r:id="rId21"/>
              </p:custDataLst>
            </p:nvPr>
          </p:nvSpPr>
          <p:spPr bwMode="auto">
            <a:xfrm>
              <a:off x="2665413" y="-172720"/>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rPr>
                <a:t>分页</a:t>
              </a:r>
            </a:p>
          </p:txBody>
        </p:sp>
      </p:grpSp>
      <p:grpSp>
        <p:nvGrpSpPr>
          <p:cNvPr id="17" name="组合 16"/>
          <p:cNvGrpSpPr/>
          <p:nvPr>
            <p:custDataLst>
              <p:tags r:id="rId6"/>
            </p:custDataLst>
          </p:nvPr>
        </p:nvGrpSpPr>
        <p:grpSpPr>
          <a:xfrm>
            <a:off x="1179456" y="5058661"/>
            <a:ext cx="6621488" cy="498163"/>
            <a:chOff x="1916113" y="585254"/>
            <a:chExt cx="4973637" cy="498163"/>
          </a:xfrm>
        </p:grpSpPr>
        <p:sp>
          <p:nvSpPr>
            <p:cNvPr id="18" name="MH_Entry_2"/>
            <p:cNvSpPr txBox="1">
              <a:spLocks noChangeArrowheads="1"/>
            </p:cNvSpPr>
            <p:nvPr>
              <p:custDataLst>
                <p:tags r:id="rId18"/>
              </p:custDataLst>
            </p:nvPr>
          </p:nvSpPr>
          <p:spPr bwMode="auto">
            <a:xfrm>
              <a:off x="3106738" y="585254"/>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rPr>
                <a:t>标签和徽章</a:t>
              </a:r>
            </a:p>
          </p:txBody>
        </p:sp>
        <p:sp>
          <p:nvSpPr>
            <p:cNvPr id="19" name="MH_Number_2"/>
            <p:cNvSpPr>
              <a:spLocks noChangeArrowheads="1"/>
            </p:cNvSpPr>
            <p:nvPr>
              <p:custDataLst>
                <p:tags r:id="rId19"/>
              </p:custDataLst>
            </p:nvPr>
          </p:nvSpPr>
          <p:spPr bwMode="auto">
            <a:xfrm>
              <a:off x="1916113" y="615417"/>
              <a:ext cx="1081636" cy="468000"/>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05</a:t>
              </a:r>
              <a:endParaRPr lang="zh-CN" altLang="en-US" sz="2800" b="1" dirty="0">
                <a:solidFill>
                  <a:srgbClr val="FFFFFF"/>
                </a:solidFill>
                <a:latin typeface="+mn-lt"/>
                <a:ea typeface="+mn-ea"/>
              </a:endParaRPr>
            </a:p>
          </p:txBody>
        </p:sp>
      </p:grpSp>
      <p:grpSp>
        <p:nvGrpSpPr>
          <p:cNvPr id="23" name="组合 22"/>
          <p:cNvGrpSpPr/>
          <p:nvPr>
            <p:custDataLst>
              <p:tags r:id="rId7"/>
            </p:custDataLst>
          </p:nvPr>
        </p:nvGrpSpPr>
        <p:grpSpPr>
          <a:xfrm>
            <a:off x="6065194" y="1840738"/>
            <a:ext cx="6621488" cy="498163"/>
            <a:chOff x="1916113" y="790731"/>
            <a:chExt cx="4973637" cy="498163"/>
          </a:xfrm>
        </p:grpSpPr>
        <p:sp>
          <p:nvSpPr>
            <p:cNvPr id="24" name="MH_Entry_2"/>
            <p:cNvSpPr txBox="1">
              <a:spLocks noChangeArrowheads="1"/>
            </p:cNvSpPr>
            <p:nvPr>
              <p:custDataLst>
                <p:tags r:id="rId16"/>
              </p:custDataLst>
            </p:nvPr>
          </p:nvSpPr>
          <p:spPr bwMode="auto">
            <a:xfrm>
              <a:off x="3106738" y="790731"/>
              <a:ext cx="37830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rPr>
                <a:t>缩略图</a:t>
              </a:r>
            </a:p>
          </p:txBody>
        </p:sp>
        <p:sp>
          <p:nvSpPr>
            <p:cNvPr id="25" name="MH_Number_2"/>
            <p:cNvSpPr>
              <a:spLocks noChangeArrowheads="1"/>
            </p:cNvSpPr>
            <p:nvPr>
              <p:custDataLst>
                <p:tags r:id="rId17"/>
              </p:custDataLst>
            </p:nvPr>
          </p:nvSpPr>
          <p:spPr bwMode="auto">
            <a:xfrm>
              <a:off x="1916113" y="820894"/>
              <a:ext cx="1081636" cy="468000"/>
            </a:xfrm>
            <a:prstGeom prst="homePlate">
              <a:avLst>
                <a:gd name="adj" fmla="val 50002"/>
              </a:avLst>
            </a:prstGeom>
            <a:solidFill>
              <a:srgbClr val="5B9BC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06</a:t>
              </a:r>
              <a:endParaRPr lang="zh-CN" altLang="en-US" sz="2800" b="1" dirty="0">
                <a:solidFill>
                  <a:srgbClr val="FFFFFF"/>
                </a:solidFill>
                <a:latin typeface="+mn-lt"/>
                <a:ea typeface="+mn-ea"/>
              </a:endParaRPr>
            </a:p>
          </p:txBody>
        </p:sp>
      </p:grpSp>
      <p:grpSp>
        <p:nvGrpSpPr>
          <p:cNvPr id="29" name="组合 28"/>
          <p:cNvGrpSpPr/>
          <p:nvPr>
            <p:custDataLst>
              <p:tags r:id="rId8"/>
            </p:custDataLst>
          </p:nvPr>
        </p:nvGrpSpPr>
        <p:grpSpPr>
          <a:xfrm>
            <a:off x="6065194" y="2622149"/>
            <a:ext cx="6739705" cy="496576"/>
            <a:chOff x="1465263" y="-383734"/>
            <a:chExt cx="4981575" cy="496576"/>
          </a:xfrm>
        </p:grpSpPr>
        <p:sp>
          <p:nvSpPr>
            <p:cNvPr id="30" name="MH_Number_1"/>
            <p:cNvSpPr>
              <a:spLocks noChangeArrowheads="1"/>
            </p:cNvSpPr>
            <p:nvPr>
              <p:custDataLst>
                <p:tags r:id="rId14"/>
              </p:custDataLst>
            </p:nvPr>
          </p:nvSpPr>
          <p:spPr bwMode="auto">
            <a:xfrm>
              <a:off x="1465263" y="-355158"/>
              <a:ext cx="1064359" cy="468000"/>
            </a:xfrm>
            <a:prstGeom prst="homePlate">
              <a:avLst>
                <a:gd name="adj" fmla="val 50002"/>
              </a:avLst>
            </a:prstGeom>
            <a:solidFill>
              <a:srgbClr val="A2CE47"/>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07</a:t>
              </a:r>
              <a:endParaRPr lang="zh-CN" altLang="en-US" sz="2800" b="1" dirty="0">
                <a:solidFill>
                  <a:srgbClr val="FFFFFF"/>
                </a:solidFill>
                <a:latin typeface="+mn-lt"/>
                <a:ea typeface="+mn-ea"/>
              </a:endParaRPr>
            </a:p>
          </p:txBody>
        </p:sp>
        <p:sp>
          <p:nvSpPr>
            <p:cNvPr id="31" name="MH_Entry_1"/>
            <p:cNvSpPr txBox="1">
              <a:spLocks noChangeArrowheads="1"/>
            </p:cNvSpPr>
            <p:nvPr>
              <p:custDataLst>
                <p:tags r:id="rId15"/>
              </p:custDataLst>
            </p:nvPr>
          </p:nvSpPr>
          <p:spPr bwMode="auto">
            <a:xfrm>
              <a:off x="2665413" y="-383734"/>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rPr>
                <a:t>多媒体</a:t>
              </a:r>
            </a:p>
          </p:txBody>
        </p:sp>
      </p:grpSp>
      <p:sp>
        <p:nvSpPr>
          <p:cNvPr id="35" name="MH_Number_3"/>
          <p:cNvSpPr>
            <a:spLocks noChangeArrowheads="1"/>
          </p:cNvSpPr>
          <p:nvPr>
            <p:custDataLst>
              <p:tags r:id="rId9"/>
            </p:custDataLst>
          </p:nvPr>
        </p:nvSpPr>
        <p:spPr bwMode="auto">
          <a:xfrm>
            <a:off x="6065194" y="3426524"/>
            <a:ext cx="1440000" cy="468000"/>
          </a:xfrm>
          <a:prstGeom prst="homePlate">
            <a:avLst>
              <a:gd name="adj" fmla="val 50002"/>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08</a:t>
            </a:r>
            <a:endParaRPr lang="zh-CN" altLang="en-US" sz="2800" b="1" dirty="0">
              <a:solidFill>
                <a:srgbClr val="FFFFFF"/>
              </a:solidFill>
              <a:latin typeface="+mn-lt"/>
              <a:ea typeface="+mn-ea"/>
            </a:endParaRPr>
          </a:p>
        </p:txBody>
      </p:sp>
      <p:sp>
        <p:nvSpPr>
          <p:cNvPr id="36" name="MH_Entry_3"/>
          <p:cNvSpPr txBox="1">
            <a:spLocks noChangeArrowheads="1"/>
          </p:cNvSpPr>
          <p:nvPr>
            <p:custDataLst>
              <p:tags r:id="rId10"/>
            </p:custDataLst>
          </p:nvPr>
        </p:nvSpPr>
        <p:spPr bwMode="auto">
          <a:xfrm>
            <a:off x="7698524" y="3445852"/>
            <a:ext cx="502625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rPr>
              <a:t>进度条</a:t>
            </a:r>
          </a:p>
        </p:txBody>
      </p:sp>
      <p:grpSp>
        <p:nvGrpSpPr>
          <p:cNvPr id="37" name="组合 36"/>
          <p:cNvGrpSpPr/>
          <p:nvPr>
            <p:custDataLst>
              <p:tags r:id="rId11"/>
            </p:custDataLst>
          </p:nvPr>
        </p:nvGrpSpPr>
        <p:grpSpPr>
          <a:xfrm>
            <a:off x="6103290" y="4232467"/>
            <a:ext cx="6739705" cy="496576"/>
            <a:chOff x="1465263" y="-383734"/>
            <a:chExt cx="4981575" cy="496576"/>
          </a:xfrm>
        </p:grpSpPr>
        <p:sp>
          <p:nvSpPr>
            <p:cNvPr id="38" name="MH_Number_1"/>
            <p:cNvSpPr>
              <a:spLocks noChangeArrowheads="1"/>
            </p:cNvSpPr>
            <p:nvPr>
              <p:custDataLst>
                <p:tags r:id="rId12"/>
              </p:custDataLst>
            </p:nvPr>
          </p:nvSpPr>
          <p:spPr bwMode="auto">
            <a:xfrm>
              <a:off x="1465263" y="-355158"/>
              <a:ext cx="1064359" cy="468000"/>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2800" b="1" dirty="0">
                  <a:solidFill>
                    <a:srgbClr val="FFFFFF"/>
                  </a:solidFill>
                  <a:latin typeface="+mn-lt"/>
                  <a:ea typeface="+mn-ea"/>
                </a:rPr>
                <a:t>09</a:t>
              </a:r>
              <a:endParaRPr lang="zh-CN" altLang="en-US" sz="2800" b="1" dirty="0">
                <a:solidFill>
                  <a:srgbClr val="FFFFFF"/>
                </a:solidFill>
                <a:latin typeface="+mn-lt"/>
                <a:ea typeface="+mn-ea"/>
              </a:endParaRPr>
            </a:p>
          </p:txBody>
        </p:sp>
        <p:sp>
          <p:nvSpPr>
            <p:cNvPr id="39" name="MH_Entry_1"/>
            <p:cNvSpPr txBox="1">
              <a:spLocks noChangeArrowheads="1"/>
            </p:cNvSpPr>
            <p:nvPr>
              <p:custDataLst>
                <p:tags r:id="rId13"/>
              </p:custDataLst>
            </p:nvPr>
          </p:nvSpPr>
          <p:spPr bwMode="auto">
            <a:xfrm>
              <a:off x="2665413" y="-383734"/>
              <a:ext cx="3781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29"/>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2800" dirty="0">
                  <a:solidFill>
                    <a:schemeClr val="tx1"/>
                  </a:solidFill>
                </a:rPr>
                <a:t>列表组</a:t>
              </a:r>
            </a:p>
          </p:txBody>
        </p:sp>
      </p:grpSp>
    </p:spTree>
    <p:extLst>
      <p:ext uri="{BB962C8B-B14F-4D97-AF65-F5344CB8AC3E}">
        <p14:creationId xmlns:p14="http://schemas.microsoft.com/office/powerpoint/2010/main" val="590132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6415" y="249555"/>
            <a:ext cx="11137900" cy="720725"/>
          </a:xfrm>
        </p:spPr>
        <p:txBody>
          <a:bodyPr>
            <a:normAutofit/>
          </a:bodyPr>
          <a:lstStyle/>
          <a:p>
            <a:pPr algn="l"/>
            <a:r>
              <a:rPr lang="zh-CN" altLang="en-US" sz="3600" dirty="0">
                <a:solidFill>
                  <a:schemeClr val="accent1"/>
                </a:solidFill>
                <a:latin typeface="+mj-ea"/>
              </a:rPr>
              <a:t>导航</a:t>
            </a:r>
          </a:p>
        </p:txBody>
      </p:sp>
      <p:sp>
        <p:nvSpPr>
          <p:cNvPr id="12" name="TextBox 11"/>
          <p:cNvSpPr txBox="1"/>
          <p:nvPr/>
        </p:nvSpPr>
        <p:spPr>
          <a:xfrm>
            <a:off x="911425" y="1291408"/>
            <a:ext cx="2348720" cy="892552"/>
          </a:xfrm>
          <a:prstGeom prst="rect">
            <a:avLst/>
          </a:prstGeom>
          <a:noFill/>
        </p:spPr>
        <p:txBody>
          <a:bodyPr wrap="non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固定在顶部：</a:t>
            </a:r>
          </a:p>
          <a:p>
            <a:endParaRPr lang="zh-CN" altLang="en-US" sz="2400" b="1"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2" name="TextBox 21"/>
          <p:cNvSpPr txBox="1"/>
          <p:nvPr/>
        </p:nvSpPr>
        <p:spPr>
          <a:xfrm>
            <a:off x="3208849" y="1334790"/>
            <a:ext cx="7019847" cy="492443"/>
          </a:xfrm>
          <a:prstGeom prst="rect">
            <a:avLst/>
          </a:prstGeom>
          <a:noFill/>
        </p:spPr>
        <p:txBody>
          <a:bodyPr wrap="square" rtlCol="0">
            <a:spAutoFit/>
          </a:bodyPr>
          <a:lstStyle/>
          <a:p>
            <a:r>
              <a:rPr lang="zh-CN" altLang="en-US" sz="2600" dirty="0">
                <a:solidFill>
                  <a:srgbClr val="000000"/>
                </a:solidFill>
                <a:latin typeface="微软雅黑" panose="020B0503020204020204" pitchFamily="34" charset="-122"/>
                <a:ea typeface="微软雅黑" panose="020B0503020204020204" pitchFamily="34" charset="-122"/>
              </a:rPr>
              <a:t>添加 </a:t>
            </a:r>
            <a:r>
              <a:rPr lang="en-US" altLang="zh-CN"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navbar</a:t>
            </a:r>
            <a:r>
              <a:rPr lang="en-US" altLang="zh-CN" sz="2600" dirty="0">
                <a:solidFill>
                  <a:srgbClr val="FF0000"/>
                </a:solidFill>
                <a:latin typeface="微软雅黑" panose="020B0503020204020204" pitchFamily="34" charset="-122"/>
                <a:ea typeface="微软雅黑" panose="020B0503020204020204" pitchFamily="34" charset="-122"/>
              </a:rPr>
              <a:t>-fixed-top </a:t>
            </a:r>
            <a:r>
              <a:rPr lang="zh-CN" altLang="en-US" sz="2600" dirty="0">
                <a:solidFill>
                  <a:srgbClr val="000000"/>
                </a:solidFill>
                <a:latin typeface="微软雅黑" panose="020B0503020204020204" pitchFamily="34" charset="-122"/>
                <a:ea typeface="微软雅黑" panose="020B0503020204020204" pitchFamily="34" charset="-122"/>
              </a:rPr>
              <a:t>使导航条固定在顶部</a:t>
            </a:r>
          </a:p>
        </p:txBody>
      </p:sp>
      <p:sp>
        <p:nvSpPr>
          <p:cNvPr id="24" name="矩形 23"/>
          <p:cNvSpPr/>
          <p:nvPr/>
        </p:nvSpPr>
        <p:spPr>
          <a:xfrm>
            <a:off x="911424" y="2031136"/>
            <a:ext cx="10407740" cy="1246495"/>
          </a:xfrm>
          <a:prstGeom prst="rect">
            <a:avLst/>
          </a:prstGeom>
          <a:solidFill>
            <a:schemeClr val="accent5">
              <a:lumMod val="20000"/>
              <a:lumOff val="80000"/>
            </a:schemeClr>
          </a:solidFill>
        </p:spPr>
        <p:txBody>
          <a:bodyPr wrap="square">
            <a:spAutoFit/>
          </a:bodyPr>
          <a:lstStyle/>
          <a:p>
            <a:r>
              <a:rPr lang="en-US" altLang="zh-CN" sz="2500" dirty="0">
                <a:solidFill>
                  <a:srgbClr val="000000"/>
                </a:solidFill>
              </a:rPr>
              <a:t>&lt;</a:t>
            </a:r>
            <a:r>
              <a:rPr lang="en-US" altLang="zh-CN" sz="2500" dirty="0" err="1">
                <a:solidFill>
                  <a:srgbClr val="000000"/>
                </a:solidFill>
              </a:rPr>
              <a:t>nav</a:t>
            </a:r>
            <a:r>
              <a:rPr lang="en-US" altLang="zh-CN" sz="2500" dirty="0">
                <a:solidFill>
                  <a:srgbClr val="000000"/>
                </a:solidFill>
              </a:rPr>
              <a:t> class="</a:t>
            </a:r>
            <a:r>
              <a:rPr lang="en-US" altLang="zh-CN" sz="2500" dirty="0" err="1">
                <a:solidFill>
                  <a:srgbClr val="000000"/>
                </a:solidFill>
              </a:rPr>
              <a:t>navbar</a:t>
            </a:r>
            <a:r>
              <a:rPr lang="en-US" altLang="zh-CN" sz="2500" dirty="0">
                <a:solidFill>
                  <a:srgbClr val="000000"/>
                </a:solidFill>
              </a:rPr>
              <a:t> </a:t>
            </a:r>
            <a:r>
              <a:rPr lang="en-US" altLang="zh-CN" sz="2500" dirty="0" err="1">
                <a:solidFill>
                  <a:srgbClr val="000000"/>
                </a:solidFill>
              </a:rPr>
              <a:t>navbar</a:t>
            </a:r>
            <a:r>
              <a:rPr lang="en-US" altLang="zh-CN" sz="2500" dirty="0">
                <a:solidFill>
                  <a:srgbClr val="000000"/>
                </a:solidFill>
              </a:rPr>
              <a:t>-default  </a:t>
            </a:r>
            <a:r>
              <a:rPr lang="en-US" altLang="zh-CN" sz="2500" dirty="0" err="1">
                <a:solidFill>
                  <a:srgbClr val="FF0000"/>
                </a:solidFill>
              </a:rPr>
              <a:t>navbar</a:t>
            </a:r>
            <a:r>
              <a:rPr lang="en-US" altLang="zh-CN" sz="2500" dirty="0">
                <a:solidFill>
                  <a:srgbClr val="FF0000"/>
                </a:solidFill>
              </a:rPr>
              <a:t>-fixed-top</a:t>
            </a:r>
            <a:r>
              <a:rPr lang="en-US" altLang="zh-CN" sz="2500" dirty="0">
                <a:solidFill>
                  <a:srgbClr val="000000"/>
                </a:solidFill>
              </a:rPr>
              <a:t>" role="navigation"&gt;</a:t>
            </a:r>
          </a:p>
          <a:p>
            <a:r>
              <a:rPr lang="en-US" altLang="zh-CN" sz="2500" dirty="0">
                <a:solidFill>
                  <a:srgbClr val="000000"/>
                </a:solidFill>
              </a:rPr>
              <a:t> ... </a:t>
            </a:r>
          </a:p>
          <a:p>
            <a:r>
              <a:rPr lang="en-US" altLang="zh-CN" sz="2500" dirty="0">
                <a:solidFill>
                  <a:srgbClr val="000000"/>
                </a:solidFill>
              </a:rPr>
              <a:t>&lt;/</a:t>
            </a:r>
            <a:r>
              <a:rPr lang="en-US" altLang="zh-CN" sz="2500" dirty="0" err="1">
                <a:solidFill>
                  <a:srgbClr val="000000"/>
                </a:solidFill>
              </a:rPr>
              <a:t>nav</a:t>
            </a:r>
            <a:r>
              <a:rPr lang="en-US" altLang="zh-CN" sz="2500" dirty="0">
                <a:solidFill>
                  <a:srgbClr val="000000"/>
                </a:solidFill>
              </a:rPr>
              <a:t>&gt;</a:t>
            </a:r>
          </a:p>
        </p:txBody>
      </p:sp>
      <p:sp>
        <p:nvSpPr>
          <p:cNvPr id="26" name="TextBox 25"/>
          <p:cNvSpPr txBox="1"/>
          <p:nvPr/>
        </p:nvSpPr>
        <p:spPr>
          <a:xfrm>
            <a:off x="911425" y="3791386"/>
            <a:ext cx="2297424" cy="892552"/>
          </a:xfrm>
          <a:prstGeom prst="rect">
            <a:avLst/>
          </a:prstGeom>
          <a:noFill/>
        </p:spPr>
        <p:txBody>
          <a:bodyPr wrap="non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固定在底部</a:t>
            </a:r>
            <a:r>
              <a:rPr lang="zh-CN" altLang="en-US" sz="2400" b="1"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a:t>
            </a:r>
          </a:p>
          <a:p>
            <a:endParaRPr lang="zh-CN" altLang="en-US" sz="2400" b="1" dirty="0">
              <a:solidFill>
                <a:srgbClr val="0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8" name="TextBox 27"/>
          <p:cNvSpPr txBox="1"/>
          <p:nvPr/>
        </p:nvSpPr>
        <p:spPr>
          <a:xfrm>
            <a:off x="3208849" y="3831454"/>
            <a:ext cx="7619370" cy="492443"/>
          </a:xfrm>
          <a:prstGeom prst="rect">
            <a:avLst/>
          </a:prstGeom>
          <a:noFill/>
        </p:spPr>
        <p:txBody>
          <a:bodyPr wrap="square" rtlCol="0">
            <a:spAutoFit/>
          </a:bodyPr>
          <a:lstStyle/>
          <a:p>
            <a:r>
              <a:rPr lang="zh-CN" altLang="en-US" sz="2600" dirty="0">
                <a:solidFill>
                  <a:srgbClr val="000000"/>
                </a:solidFill>
                <a:latin typeface="微软雅黑" panose="020B0503020204020204" pitchFamily="34" charset="-122"/>
                <a:ea typeface="微软雅黑" panose="020B0503020204020204" pitchFamily="34" charset="-122"/>
              </a:rPr>
              <a:t>添加 </a:t>
            </a:r>
            <a:r>
              <a:rPr lang="en-US" altLang="zh-CN"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navbar</a:t>
            </a:r>
            <a:r>
              <a:rPr lang="en-US" altLang="zh-CN" sz="2600" dirty="0">
                <a:solidFill>
                  <a:srgbClr val="FF0000"/>
                </a:solidFill>
                <a:latin typeface="微软雅黑" panose="020B0503020204020204" pitchFamily="34" charset="-122"/>
                <a:ea typeface="微软雅黑" panose="020B0503020204020204" pitchFamily="34" charset="-122"/>
              </a:rPr>
              <a:t>-fixed-bottom </a:t>
            </a:r>
            <a:r>
              <a:rPr lang="zh-CN" altLang="en-US" sz="2600" dirty="0">
                <a:solidFill>
                  <a:srgbClr val="000000"/>
                </a:solidFill>
                <a:latin typeface="微软雅黑" panose="020B0503020204020204" pitchFamily="34" charset="-122"/>
                <a:ea typeface="微软雅黑" panose="020B0503020204020204" pitchFamily="34" charset="-122"/>
              </a:rPr>
              <a:t>使导航条固定在底部</a:t>
            </a:r>
          </a:p>
        </p:txBody>
      </p:sp>
      <p:sp>
        <p:nvSpPr>
          <p:cNvPr id="13" name="矩形 12"/>
          <p:cNvSpPr/>
          <p:nvPr/>
        </p:nvSpPr>
        <p:spPr>
          <a:xfrm>
            <a:off x="911424" y="4563694"/>
            <a:ext cx="10407740" cy="1246495"/>
          </a:xfrm>
          <a:prstGeom prst="rect">
            <a:avLst/>
          </a:prstGeom>
          <a:solidFill>
            <a:schemeClr val="accent5">
              <a:lumMod val="20000"/>
              <a:lumOff val="80000"/>
            </a:schemeClr>
          </a:solidFill>
        </p:spPr>
        <p:txBody>
          <a:bodyPr wrap="square">
            <a:spAutoFit/>
          </a:bodyPr>
          <a:lstStyle/>
          <a:p>
            <a:r>
              <a:rPr lang="en-US" altLang="zh-CN" sz="2500" dirty="0">
                <a:solidFill>
                  <a:srgbClr val="000000"/>
                </a:solidFill>
              </a:rPr>
              <a:t>&lt;</a:t>
            </a:r>
            <a:r>
              <a:rPr lang="en-US" altLang="zh-CN" sz="2500" dirty="0" err="1">
                <a:solidFill>
                  <a:srgbClr val="000000"/>
                </a:solidFill>
              </a:rPr>
              <a:t>nav</a:t>
            </a:r>
            <a:r>
              <a:rPr lang="en-US" altLang="zh-CN" sz="2500" dirty="0">
                <a:solidFill>
                  <a:srgbClr val="000000"/>
                </a:solidFill>
              </a:rPr>
              <a:t> class="</a:t>
            </a:r>
            <a:r>
              <a:rPr lang="en-US" altLang="zh-CN" sz="2500" dirty="0" err="1">
                <a:solidFill>
                  <a:srgbClr val="000000"/>
                </a:solidFill>
              </a:rPr>
              <a:t>navbar</a:t>
            </a:r>
            <a:r>
              <a:rPr lang="en-US" altLang="zh-CN" sz="2500" dirty="0">
                <a:solidFill>
                  <a:srgbClr val="000000"/>
                </a:solidFill>
              </a:rPr>
              <a:t>  </a:t>
            </a:r>
            <a:r>
              <a:rPr lang="en-US" altLang="zh-CN" sz="2500" dirty="0" err="1">
                <a:solidFill>
                  <a:srgbClr val="FF0000"/>
                </a:solidFill>
              </a:rPr>
              <a:t>navbar</a:t>
            </a:r>
            <a:r>
              <a:rPr lang="en-US" altLang="zh-CN" sz="2500" dirty="0">
                <a:solidFill>
                  <a:srgbClr val="FF0000"/>
                </a:solidFill>
              </a:rPr>
              <a:t>-fixed-bottom</a:t>
            </a:r>
            <a:r>
              <a:rPr lang="en-US" altLang="zh-CN" sz="2500" dirty="0">
                <a:solidFill>
                  <a:srgbClr val="000000"/>
                </a:solidFill>
              </a:rPr>
              <a:t>"  role="navigation"&gt;</a:t>
            </a:r>
          </a:p>
          <a:p>
            <a:r>
              <a:rPr lang="en-US" altLang="zh-CN" sz="2500" dirty="0">
                <a:solidFill>
                  <a:srgbClr val="000000"/>
                </a:solidFill>
              </a:rPr>
              <a:t> ... </a:t>
            </a:r>
          </a:p>
          <a:p>
            <a:r>
              <a:rPr lang="en-US" altLang="zh-CN" sz="2500" dirty="0">
                <a:solidFill>
                  <a:srgbClr val="000000"/>
                </a:solidFill>
              </a:rPr>
              <a:t>&lt;/</a:t>
            </a:r>
            <a:r>
              <a:rPr lang="en-US" altLang="zh-CN" sz="2500" dirty="0" err="1">
                <a:solidFill>
                  <a:srgbClr val="000000"/>
                </a:solidFill>
              </a:rPr>
              <a:t>nav</a:t>
            </a:r>
            <a:r>
              <a:rPr lang="en-US" altLang="zh-CN" sz="2500" dirty="0">
                <a:solidFill>
                  <a:srgbClr val="000000"/>
                </a:solidFill>
              </a:rPr>
              <a:t>&gt;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导航</a:t>
            </a:r>
          </a:p>
        </p:txBody>
      </p:sp>
      <p:sp>
        <p:nvSpPr>
          <p:cNvPr id="12" name="TextBox 11"/>
          <p:cNvSpPr txBox="1"/>
          <p:nvPr/>
        </p:nvSpPr>
        <p:spPr>
          <a:xfrm>
            <a:off x="911424" y="1291408"/>
            <a:ext cx="1627369" cy="892552"/>
          </a:xfrm>
          <a:prstGeom prst="rect">
            <a:avLst/>
          </a:prstGeom>
          <a:noFill/>
        </p:spPr>
        <p:txBody>
          <a:bodyPr wrap="non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面包屑：</a:t>
            </a:r>
          </a:p>
          <a:p>
            <a:endParaRPr lang="zh-CN" altLang="en-US" sz="2400" b="1" dirty="0">
              <a:solidFill>
                <a:schemeClr val="tx1"/>
              </a:solidFill>
              <a:effectLst>
                <a:outerShdw blurRad="38100" dist="19050" dir="2700000" algn="tl" rotWithShape="0">
                  <a:schemeClr val="dk1">
                    <a:alpha val="40000"/>
                  </a:schemeClr>
                </a:outerShdw>
              </a:effectLst>
            </a:endParaRPr>
          </a:p>
        </p:txBody>
      </p:sp>
      <p:sp>
        <p:nvSpPr>
          <p:cNvPr id="22" name="TextBox 21"/>
          <p:cNvSpPr txBox="1"/>
          <p:nvPr/>
        </p:nvSpPr>
        <p:spPr>
          <a:xfrm>
            <a:off x="2683126" y="1365747"/>
            <a:ext cx="5724644" cy="461665"/>
          </a:xfrm>
          <a:prstGeom prst="rect">
            <a:avLst/>
          </a:prstGeom>
          <a:noFill/>
        </p:spPr>
        <p:txBody>
          <a:bodyPr wrap="none" rtlCol="0">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用一个带方向的层次表明当前页面的位置</a:t>
            </a:r>
          </a:p>
        </p:txBody>
      </p:sp>
      <p:sp>
        <p:nvSpPr>
          <p:cNvPr id="13" name="TextBox 12"/>
          <p:cNvSpPr txBox="1"/>
          <p:nvPr/>
        </p:nvSpPr>
        <p:spPr>
          <a:xfrm>
            <a:off x="5955511" y="2230975"/>
            <a:ext cx="5280525" cy="2862322"/>
          </a:xfrm>
          <a:prstGeom prst="rect">
            <a:avLst/>
          </a:prstGeom>
          <a:solidFill>
            <a:schemeClr val="accent5">
              <a:lumMod val="20000"/>
              <a:lumOff val="80000"/>
            </a:schemeClr>
          </a:solidFill>
        </p:spPr>
        <p:txBody>
          <a:bodyPr wrap="square" rtlCol="0">
            <a:spAutoFit/>
          </a:bodyPr>
          <a:lstStyle/>
          <a:p>
            <a:pPr>
              <a:lnSpc>
                <a:spcPct val="150000"/>
              </a:lnSpc>
            </a:pPr>
            <a:r>
              <a:rPr lang="it-IT" altLang="zh-CN" sz="2400" dirty="0">
                <a:solidFill>
                  <a:srgbClr val="000000"/>
                </a:solidFill>
              </a:rPr>
              <a:t>&lt;ol class="</a:t>
            </a:r>
            <a:r>
              <a:rPr lang="it-IT" altLang="zh-CN" sz="2400" dirty="0">
                <a:solidFill>
                  <a:srgbClr val="FF0000"/>
                </a:solidFill>
              </a:rPr>
              <a:t>breadcrumb</a:t>
            </a:r>
            <a:r>
              <a:rPr lang="it-IT" altLang="zh-CN" sz="2400" dirty="0">
                <a:solidFill>
                  <a:srgbClr val="000000"/>
                </a:solidFill>
              </a:rPr>
              <a:t>"&gt; </a:t>
            </a:r>
          </a:p>
          <a:p>
            <a:pPr>
              <a:lnSpc>
                <a:spcPct val="150000"/>
              </a:lnSpc>
            </a:pPr>
            <a:r>
              <a:rPr lang="it-IT" altLang="zh-CN" sz="2400" dirty="0">
                <a:solidFill>
                  <a:srgbClr val="000000"/>
                </a:solidFill>
              </a:rPr>
              <a:t>    &lt;li&gt;&lt;a href="#"&gt;Home&lt;/a&gt;&lt;/li&gt; </a:t>
            </a:r>
          </a:p>
          <a:p>
            <a:pPr>
              <a:lnSpc>
                <a:spcPct val="150000"/>
              </a:lnSpc>
            </a:pPr>
            <a:r>
              <a:rPr lang="it-IT" altLang="zh-CN" sz="2400" dirty="0">
                <a:solidFill>
                  <a:srgbClr val="000000"/>
                </a:solidFill>
              </a:rPr>
              <a:t>    &lt;li&gt;&lt;a href="#"&gt;Library&lt;/a&gt;&lt;/li&gt; </a:t>
            </a:r>
          </a:p>
          <a:p>
            <a:pPr>
              <a:lnSpc>
                <a:spcPct val="150000"/>
              </a:lnSpc>
            </a:pPr>
            <a:r>
              <a:rPr lang="it-IT" altLang="zh-CN" sz="2400" dirty="0">
                <a:solidFill>
                  <a:srgbClr val="000000"/>
                </a:solidFill>
              </a:rPr>
              <a:t>    &lt;li class="active"&gt;Data&lt;/li&gt; </a:t>
            </a:r>
          </a:p>
          <a:p>
            <a:pPr>
              <a:lnSpc>
                <a:spcPct val="150000"/>
              </a:lnSpc>
            </a:pPr>
            <a:r>
              <a:rPr lang="it-IT" altLang="zh-CN" sz="2400" dirty="0">
                <a:solidFill>
                  <a:srgbClr val="000000"/>
                </a:solidFill>
              </a:rPr>
              <a:t>&lt;/ol&gt;</a:t>
            </a:r>
          </a:p>
        </p:txBody>
      </p:sp>
      <p:pic>
        <p:nvPicPr>
          <p:cNvPr id="1027" name="Picture 3"/>
          <p:cNvPicPr>
            <a:picLocks noChangeAspect="1" noChangeArrowheads="1"/>
          </p:cNvPicPr>
          <p:nvPr/>
        </p:nvPicPr>
        <p:blipFill>
          <a:blip r:embed="rId2" cstate="print"/>
          <a:srcRect/>
          <a:stretch>
            <a:fillRect/>
          </a:stretch>
        </p:blipFill>
        <p:spPr bwMode="auto">
          <a:xfrm>
            <a:off x="911424" y="2132179"/>
            <a:ext cx="4639540" cy="2022370"/>
          </a:xfrm>
          <a:prstGeom prst="rect">
            <a:avLst/>
          </a:prstGeom>
          <a:noFill/>
          <a:ln w="9525">
            <a:noFill/>
            <a:miter lim="800000"/>
            <a:headEnd/>
            <a:tailEnd/>
          </a:ln>
        </p:spPr>
      </p:pic>
      <p:sp>
        <p:nvSpPr>
          <p:cNvPr id="11" name="TextBox 10"/>
          <p:cNvSpPr txBox="1"/>
          <p:nvPr/>
        </p:nvSpPr>
        <p:spPr>
          <a:xfrm>
            <a:off x="5955511" y="5438368"/>
            <a:ext cx="1834156"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&lt;</a:t>
            </a:r>
            <a:r>
              <a:rPr lang="en-US" altLang="zh-CN" sz="2400" dirty="0" err="1">
                <a:solidFill>
                  <a:srgbClr val="FF0000"/>
                </a:solidFill>
                <a:latin typeface="微软雅黑" panose="020B0503020204020204" pitchFamily="34" charset="-122"/>
                <a:ea typeface="微软雅黑" panose="020B0503020204020204" pitchFamily="34" charset="-122"/>
              </a:rPr>
              <a:t>ul</a:t>
            </a:r>
            <a:r>
              <a:rPr lang="en-US" altLang="zh-CN" sz="2400" dirty="0">
                <a:solidFill>
                  <a:srgbClr val="FF0000"/>
                </a:solidFill>
                <a:latin typeface="微软雅黑" panose="020B0503020204020204" pitchFamily="34" charset="-122"/>
                <a:ea typeface="微软雅黑" panose="020B0503020204020204" pitchFamily="34" charset="-122"/>
              </a:rPr>
              <a:t>&gt;</a:t>
            </a:r>
            <a:r>
              <a:rPr lang="zh-CN" altLang="en-US" sz="2400" dirty="0">
                <a:solidFill>
                  <a:srgbClr val="FF0000"/>
                </a:solidFill>
                <a:latin typeface="微软雅黑" panose="020B0503020204020204" pitchFamily="34" charset="-122"/>
                <a:ea typeface="微软雅黑" panose="020B0503020204020204" pitchFamily="34" charset="-122"/>
              </a:rPr>
              <a:t>也可以</a:t>
            </a:r>
          </a:p>
        </p:txBody>
      </p:sp>
      <p:sp>
        <p:nvSpPr>
          <p:cNvPr id="8" name="TextBox 9"/>
          <p:cNvSpPr txBox="1"/>
          <p:nvPr/>
        </p:nvSpPr>
        <p:spPr>
          <a:xfrm>
            <a:off x="911424" y="5227104"/>
            <a:ext cx="1685077" cy="523220"/>
          </a:xfrm>
          <a:prstGeom prst="rect">
            <a:avLst/>
          </a:prstGeom>
          <a:noFill/>
        </p:spPr>
        <p:txBody>
          <a:bodyPr wrap="none" rtlCol="0">
            <a:spAutoFit/>
          </a:bodyPr>
          <a:lstStyle/>
          <a:p>
            <a:r>
              <a:rPr lang="en-US" altLang="zh-CN" sz="2800" dirty="0">
                <a:solidFill>
                  <a:srgbClr val="000000"/>
                </a:solidFill>
              </a:rPr>
              <a:t>24-6.html</a:t>
            </a:r>
            <a:endParaRPr lang="zh-CN" alt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42"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1000"/>
                                        <p:tgtEl>
                                          <p:spTgt spid="8"/>
                                        </p:tgtEl>
                                      </p:cBhvr>
                                    </p:animEffect>
                                    <p:anim calcmode="lin" valueType="num">
                                      <p:cBhvr>
                                        <p:cTn id="10" dur="1000" fill="hold"/>
                                        <p:tgtEl>
                                          <p:spTgt spid="8"/>
                                        </p:tgtEl>
                                        <p:attrNameLst>
                                          <p:attrName>ppt_x</p:attrName>
                                        </p:attrNameLst>
                                      </p:cBhvr>
                                      <p:tavLst>
                                        <p:tav tm="0">
                                          <p:val>
                                            <p:strVal val="#ppt_x"/>
                                          </p:val>
                                        </p:tav>
                                        <p:tav tm="100000">
                                          <p:val>
                                            <p:strVal val="#ppt_x"/>
                                          </p:val>
                                        </p:tav>
                                      </p:tavLst>
                                    </p:anim>
                                    <p:anim calcmode="lin" valueType="num">
                                      <p:cBhvr>
                                        <p:cTn id="1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pPr algn="l"/>
            <a:r>
              <a:rPr lang="zh-CN" altLang="en-US" sz="3600" dirty="0">
                <a:solidFill>
                  <a:schemeClr val="accent1"/>
                </a:solidFill>
                <a:latin typeface="+mj-ea"/>
              </a:rPr>
              <a:t>导航</a:t>
            </a:r>
          </a:p>
        </p:txBody>
      </p:sp>
      <p:sp>
        <p:nvSpPr>
          <p:cNvPr id="12" name="TextBox 11"/>
          <p:cNvSpPr txBox="1"/>
          <p:nvPr/>
        </p:nvSpPr>
        <p:spPr>
          <a:xfrm>
            <a:off x="911424" y="1301936"/>
            <a:ext cx="3305713" cy="954107"/>
          </a:xfrm>
          <a:prstGeom prst="rect">
            <a:avLst/>
          </a:prstGeom>
          <a:noFill/>
        </p:spPr>
        <p:txBody>
          <a:bodyPr wrap="non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标签页：</a:t>
            </a: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nav</a:t>
            </a:r>
            <a:r>
              <a:rPr lang="en-US" altLang="zh-CN" sz="2800" dirty="0">
                <a:solidFill>
                  <a:srgbClr val="FF0000"/>
                </a:solidFill>
                <a:latin typeface="微软雅黑" panose="020B0503020204020204" pitchFamily="34" charset="-122"/>
                <a:ea typeface="微软雅黑" panose="020B0503020204020204" pitchFamily="34" charset="-122"/>
              </a:rPr>
              <a:t>-tabs</a:t>
            </a:r>
            <a:endParaRPr lang="en-US" altLang="zh-CN" sz="2800" b="1" dirty="0">
              <a:solidFill>
                <a:srgbClr val="FF0000"/>
              </a:solidFill>
              <a:latin typeface="微软雅黑" panose="020B0503020204020204" pitchFamily="34" charset="-122"/>
              <a:ea typeface="微软雅黑" panose="020B0503020204020204" pitchFamily="34" charset="-122"/>
            </a:endParaRPr>
          </a:p>
          <a:p>
            <a:endParaRPr lang="en-US" altLang="zh-CN" sz="2800" b="1" dirty="0">
              <a:solidFill>
                <a:srgbClr val="000000"/>
              </a:solidFill>
              <a:latin typeface="微软雅黑" panose="020B0503020204020204" pitchFamily="34" charset="-122"/>
              <a:ea typeface="微软雅黑" panose="020B0503020204020204" pitchFamily="34" charset="-122"/>
            </a:endParaRPr>
          </a:p>
        </p:txBody>
      </p:sp>
      <p:pic>
        <p:nvPicPr>
          <p:cNvPr id="20482" name="Picture 2"/>
          <p:cNvPicPr>
            <a:picLocks noChangeAspect="1" noChangeArrowheads="1"/>
          </p:cNvPicPr>
          <p:nvPr/>
        </p:nvPicPr>
        <p:blipFill>
          <a:blip r:embed="rId2" cstate="print"/>
          <a:srcRect/>
          <a:stretch>
            <a:fillRect/>
          </a:stretch>
        </p:blipFill>
        <p:spPr bwMode="auto">
          <a:xfrm>
            <a:off x="911423" y="1988839"/>
            <a:ext cx="10657185" cy="1142287"/>
          </a:xfrm>
          <a:prstGeom prst="rect">
            <a:avLst/>
          </a:prstGeom>
          <a:noFill/>
          <a:ln w="9525">
            <a:noFill/>
            <a:miter lim="800000"/>
            <a:headEnd/>
            <a:tailEnd/>
          </a:ln>
        </p:spPr>
      </p:pic>
      <p:sp>
        <p:nvSpPr>
          <p:cNvPr id="13" name="TextBox 12"/>
          <p:cNvSpPr txBox="1"/>
          <p:nvPr/>
        </p:nvSpPr>
        <p:spPr>
          <a:xfrm>
            <a:off x="911424" y="3501009"/>
            <a:ext cx="7202613" cy="2906501"/>
          </a:xfrm>
          <a:prstGeom prst="rect">
            <a:avLst/>
          </a:prstGeom>
          <a:solidFill>
            <a:schemeClr val="accent5">
              <a:lumMod val="20000"/>
              <a:lumOff val="80000"/>
            </a:schemeClr>
          </a:solidFill>
        </p:spPr>
        <p:txBody>
          <a:bodyPr wrap="none" rtlCol="0">
            <a:spAutoFit/>
          </a:bodyPr>
          <a:lstStyle/>
          <a:p>
            <a:pPr>
              <a:lnSpc>
                <a:spcPct val="150000"/>
              </a:lnSpc>
            </a:pPr>
            <a:r>
              <a:rPr lang="it-IT" altLang="zh-CN" sz="2500" dirty="0">
                <a:solidFill>
                  <a:srgbClr val="000000"/>
                </a:solidFill>
              </a:rPr>
              <a:t>&lt;ul class="nav </a:t>
            </a:r>
            <a:r>
              <a:rPr lang="it-IT" altLang="zh-CN" sz="2500" dirty="0">
                <a:solidFill>
                  <a:srgbClr val="FF0000"/>
                </a:solidFill>
              </a:rPr>
              <a:t>nav-tabs</a:t>
            </a:r>
            <a:r>
              <a:rPr lang="it-IT" altLang="zh-CN" sz="2500" dirty="0">
                <a:solidFill>
                  <a:srgbClr val="000000"/>
                </a:solidFill>
              </a:rPr>
              <a:t>"&gt;</a:t>
            </a:r>
          </a:p>
          <a:p>
            <a:pPr>
              <a:lnSpc>
                <a:spcPct val="150000"/>
              </a:lnSpc>
            </a:pPr>
            <a:r>
              <a:rPr lang="it-IT" altLang="zh-CN" sz="2500" dirty="0">
                <a:solidFill>
                  <a:srgbClr val="000000"/>
                </a:solidFill>
              </a:rPr>
              <a:t>     &lt;li class="active"&gt;&lt;a href="#"&gt;Home&lt;/a&gt;&lt;/li&gt; </a:t>
            </a:r>
          </a:p>
          <a:p>
            <a:pPr>
              <a:lnSpc>
                <a:spcPct val="150000"/>
              </a:lnSpc>
            </a:pPr>
            <a:r>
              <a:rPr lang="it-IT" altLang="zh-CN" sz="2500" dirty="0">
                <a:solidFill>
                  <a:srgbClr val="000000"/>
                </a:solidFill>
              </a:rPr>
              <a:t>     &lt;li&gt;&lt;a href="#"&gt;Profile&lt;/a&gt;&lt;/li&gt;</a:t>
            </a:r>
          </a:p>
          <a:p>
            <a:pPr>
              <a:lnSpc>
                <a:spcPct val="150000"/>
              </a:lnSpc>
            </a:pPr>
            <a:r>
              <a:rPr lang="it-IT" altLang="zh-CN" sz="2500" dirty="0">
                <a:solidFill>
                  <a:srgbClr val="000000"/>
                </a:solidFill>
              </a:rPr>
              <a:t>     &lt;li&gt;&lt;a href="#"&gt;Messages&lt;/a&gt;&lt;/li&gt; </a:t>
            </a:r>
          </a:p>
          <a:p>
            <a:pPr>
              <a:lnSpc>
                <a:spcPct val="150000"/>
              </a:lnSpc>
            </a:pPr>
            <a:r>
              <a:rPr lang="it-IT" altLang="zh-CN" sz="2500" dirty="0">
                <a:solidFill>
                  <a:srgbClr val="000000"/>
                </a:solidFill>
              </a:rPr>
              <a:t>&lt;/ul&gt;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导航</a:t>
            </a:r>
          </a:p>
        </p:txBody>
      </p:sp>
      <p:sp>
        <p:nvSpPr>
          <p:cNvPr id="12" name="TextBox 11"/>
          <p:cNvSpPr txBox="1"/>
          <p:nvPr/>
        </p:nvSpPr>
        <p:spPr>
          <a:xfrm>
            <a:off x="911424" y="1412776"/>
            <a:ext cx="2709396" cy="954107"/>
          </a:xfrm>
          <a:prstGeom prst="rect">
            <a:avLst/>
          </a:prstGeom>
          <a:noFill/>
        </p:spPr>
        <p:txBody>
          <a:bodyPr wrap="non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胶囊式标签页：</a:t>
            </a:r>
          </a:p>
          <a:p>
            <a:endParaRPr lang="zh-CN" altLang="en-US" sz="2800" b="1" dirty="0">
              <a:solidFill>
                <a:srgbClr val="000000"/>
              </a:solidFill>
            </a:endParaRPr>
          </a:p>
        </p:txBody>
      </p:sp>
      <p:sp>
        <p:nvSpPr>
          <p:cNvPr id="13" name="TextBox 12"/>
          <p:cNvSpPr txBox="1"/>
          <p:nvPr/>
        </p:nvSpPr>
        <p:spPr>
          <a:xfrm>
            <a:off x="738541" y="4005064"/>
            <a:ext cx="5338321" cy="2521972"/>
          </a:xfrm>
          <a:prstGeom prst="rect">
            <a:avLst/>
          </a:prstGeom>
          <a:solidFill>
            <a:schemeClr val="accent5">
              <a:lumMod val="20000"/>
              <a:lumOff val="80000"/>
            </a:schemeClr>
          </a:solidFill>
        </p:spPr>
        <p:txBody>
          <a:bodyPr wrap="none" rtlCol="0">
            <a:spAutoFit/>
          </a:bodyPr>
          <a:lstStyle/>
          <a:p>
            <a:pPr>
              <a:lnSpc>
                <a:spcPts val="3200"/>
              </a:lnSpc>
            </a:pPr>
            <a:r>
              <a:rPr lang="it-IT" altLang="zh-CN" sz="2400" dirty="0">
                <a:solidFill>
                  <a:srgbClr val="000000"/>
                </a:solidFill>
              </a:rPr>
              <a:t>&lt;ul class="nav </a:t>
            </a:r>
            <a:r>
              <a:rPr lang="it-IT" altLang="zh-CN" sz="2400" dirty="0">
                <a:solidFill>
                  <a:srgbClr val="FF0000"/>
                </a:solidFill>
              </a:rPr>
              <a:t>nav-</a:t>
            </a:r>
            <a:r>
              <a:rPr lang="en-US" altLang="zh-CN" sz="2400" dirty="0">
                <a:solidFill>
                  <a:srgbClr val="FF0000"/>
                </a:solidFill>
              </a:rPr>
              <a:t>pills</a:t>
            </a:r>
            <a:r>
              <a:rPr lang="it-IT" altLang="zh-CN" sz="2400" dirty="0">
                <a:solidFill>
                  <a:srgbClr val="000000"/>
                </a:solidFill>
              </a:rPr>
              <a:t>"&gt;</a:t>
            </a:r>
          </a:p>
          <a:p>
            <a:pPr>
              <a:lnSpc>
                <a:spcPts val="3200"/>
              </a:lnSpc>
            </a:pPr>
            <a:r>
              <a:rPr lang="it-IT" altLang="zh-CN" sz="2400" dirty="0">
                <a:solidFill>
                  <a:srgbClr val="000000"/>
                </a:solidFill>
              </a:rPr>
              <a:t>   &lt;li class="active"&gt;</a:t>
            </a:r>
          </a:p>
          <a:p>
            <a:pPr>
              <a:lnSpc>
                <a:spcPts val="3200"/>
              </a:lnSpc>
            </a:pPr>
            <a:r>
              <a:rPr lang="it-IT" altLang="zh-CN" sz="2400" dirty="0">
                <a:solidFill>
                  <a:srgbClr val="000000"/>
                </a:solidFill>
              </a:rPr>
              <a:t>         &lt;a href="#"&gt;Home&lt;/a&gt; &lt;/li&gt; </a:t>
            </a:r>
          </a:p>
          <a:p>
            <a:pPr>
              <a:lnSpc>
                <a:spcPts val="3200"/>
              </a:lnSpc>
            </a:pPr>
            <a:r>
              <a:rPr lang="it-IT" altLang="zh-CN" sz="2400" dirty="0">
                <a:solidFill>
                  <a:srgbClr val="000000"/>
                </a:solidFill>
              </a:rPr>
              <a:t>   &lt;li&gt;&lt;a href="#"&gt;Profile&lt;/a&gt;&lt;/li&gt;</a:t>
            </a:r>
          </a:p>
          <a:p>
            <a:pPr>
              <a:lnSpc>
                <a:spcPts val="3200"/>
              </a:lnSpc>
            </a:pPr>
            <a:r>
              <a:rPr lang="it-IT" altLang="zh-CN" sz="2400" dirty="0">
                <a:solidFill>
                  <a:srgbClr val="000000"/>
                </a:solidFill>
              </a:rPr>
              <a:t>   &lt;li&gt;&lt;a href="#"&gt;Messages&lt;/a&gt;&lt;/li&gt; </a:t>
            </a:r>
          </a:p>
          <a:p>
            <a:pPr>
              <a:lnSpc>
                <a:spcPts val="3200"/>
              </a:lnSpc>
            </a:pPr>
            <a:r>
              <a:rPr lang="it-IT" altLang="zh-CN" sz="2400" dirty="0">
                <a:solidFill>
                  <a:srgbClr val="000000"/>
                </a:solidFill>
              </a:rPr>
              <a:t>&lt;/ul&gt;</a:t>
            </a:r>
          </a:p>
        </p:txBody>
      </p:sp>
      <p:pic>
        <p:nvPicPr>
          <p:cNvPr id="36866" name="Picture 2"/>
          <p:cNvPicPr>
            <a:picLocks noChangeAspect="1" noChangeArrowheads="1"/>
          </p:cNvPicPr>
          <p:nvPr/>
        </p:nvPicPr>
        <p:blipFill>
          <a:blip r:embed="rId2" cstate="print"/>
          <a:srcRect/>
          <a:stretch>
            <a:fillRect/>
          </a:stretch>
        </p:blipFill>
        <p:spPr bwMode="auto">
          <a:xfrm>
            <a:off x="911426" y="2561774"/>
            <a:ext cx="4992553" cy="651202"/>
          </a:xfrm>
          <a:prstGeom prst="rect">
            <a:avLst/>
          </a:prstGeom>
          <a:noFill/>
          <a:ln w="9525">
            <a:noFill/>
            <a:miter lim="800000"/>
            <a:headEnd/>
            <a:tailEnd/>
          </a:ln>
        </p:spPr>
      </p:pic>
      <p:pic>
        <p:nvPicPr>
          <p:cNvPr id="36867" name="Picture 3"/>
          <p:cNvPicPr>
            <a:picLocks noChangeAspect="1" noChangeArrowheads="1"/>
          </p:cNvPicPr>
          <p:nvPr/>
        </p:nvPicPr>
        <p:blipFill>
          <a:blip r:embed="rId3" cstate="print"/>
          <a:srcRect/>
          <a:stretch>
            <a:fillRect/>
          </a:stretch>
        </p:blipFill>
        <p:spPr bwMode="auto">
          <a:xfrm>
            <a:off x="6384033" y="2560316"/>
            <a:ext cx="3975100" cy="1228725"/>
          </a:xfrm>
          <a:prstGeom prst="rect">
            <a:avLst/>
          </a:prstGeom>
          <a:noFill/>
          <a:ln w="9525">
            <a:noFill/>
            <a:miter lim="800000"/>
            <a:headEnd/>
            <a:tailEnd/>
          </a:ln>
        </p:spPr>
      </p:pic>
      <p:sp>
        <p:nvSpPr>
          <p:cNvPr id="11" name="TextBox 10"/>
          <p:cNvSpPr txBox="1"/>
          <p:nvPr/>
        </p:nvSpPr>
        <p:spPr>
          <a:xfrm>
            <a:off x="1007435" y="1988841"/>
            <a:ext cx="1500732" cy="492443"/>
          </a:xfrm>
          <a:prstGeom prst="rect">
            <a:avLst/>
          </a:prstGeom>
          <a:noFill/>
        </p:spPr>
        <p:txBody>
          <a:bodyPr wrap="none" rtlCol="0">
            <a:spAutoFit/>
          </a:bodyPr>
          <a:lstStyle/>
          <a:p>
            <a:r>
              <a:rPr lang="en-US" altLang="zh-CN" sz="2600" dirty="0">
                <a:solidFill>
                  <a:srgbClr val="FF0000"/>
                </a:solidFill>
              </a:rPr>
              <a:t>.</a:t>
            </a:r>
            <a:r>
              <a:rPr lang="en-US" altLang="zh-CN" sz="2600" dirty="0" err="1">
                <a:solidFill>
                  <a:srgbClr val="FF0000"/>
                </a:solidFill>
              </a:rPr>
              <a:t>nav</a:t>
            </a:r>
            <a:r>
              <a:rPr lang="en-US" altLang="zh-CN" sz="2600" dirty="0">
                <a:solidFill>
                  <a:srgbClr val="FF0000"/>
                </a:solidFill>
              </a:rPr>
              <a:t>-pills</a:t>
            </a:r>
            <a:endParaRPr lang="zh-CN" altLang="en-US" sz="2600" dirty="0"/>
          </a:p>
        </p:txBody>
      </p:sp>
      <p:sp>
        <p:nvSpPr>
          <p:cNvPr id="14" name="TextBox 13"/>
          <p:cNvSpPr txBox="1"/>
          <p:nvPr/>
        </p:nvSpPr>
        <p:spPr>
          <a:xfrm>
            <a:off x="6384033" y="1959224"/>
            <a:ext cx="2170787" cy="492443"/>
          </a:xfrm>
          <a:prstGeom prst="rect">
            <a:avLst/>
          </a:prstGeom>
          <a:noFill/>
        </p:spPr>
        <p:txBody>
          <a:bodyPr wrap="none" rtlCol="0">
            <a:spAutoFit/>
          </a:bodyPr>
          <a:lstStyle/>
          <a:p>
            <a:r>
              <a:rPr lang="en-US" altLang="zh-CN" sz="2600" dirty="0">
                <a:solidFill>
                  <a:srgbClr val="FF0000"/>
                </a:solidFill>
              </a:rPr>
              <a:t>. </a:t>
            </a:r>
            <a:r>
              <a:rPr lang="en-US" altLang="zh-CN" sz="2600" dirty="0" err="1">
                <a:solidFill>
                  <a:srgbClr val="FF0000"/>
                </a:solidFill>
              </a:rPr>
              <a:t>nav</a:t>
            </a:r>
            <a:r>
              <a:rPr lang="en-US" altLang="zh-CN" sz="2600" dirty="0">
                <a:solidFill>
                  <a:srgbClr val="FF0000"/>
                </a:solidFill>
              </a:rPr>
              <a:t>-stacked</a:t>
            </a:r>
            <a:endParaRPr lang="zh-CN" altLang="en-US" sz="2600" dirty="0">
              <a:solidFill>
                <a:srgbClr val="FF0000"/>
              </a:solidFill>
            </a:endParaRPr>
          </a:p>
        </p:txBody>
      </p:sp>
      <p:sp>
        <p:nvSpPr>
          <p:cNvPr id="15" name="TextBox 14"/>
          <p:cNvSpPr txBox="1"/>
          <p:nvPr/>
        </p:nvSpPr>
        <p:spPr>
          <a:xfrm>
            <a:off x="6384033" y="4005064"/>
            <a:ext cx="5338321" cy="2521972"/>
          </a:xfrm>
          <a:prstGeom prst="rect">
            <a:avLst/>
          </a:prstGeom>
          <a:solidFill>
            <a:schemeClr val="accent5">
              <a:lumMod val="20000"/>
              <a:lumOff val="80000"/>
            </a:schemeClr>
          </a:solidFill>
        </p:spPr>
        <p:txBody>
          <a:bodyPr wrap="none" rtlCol="0">
            <a:spAutoFit/>
          </a:bodyPr>
          <a:lstStyle/>
          <a:p>
            <a:pPr>
              <a:lnSpc>
                <a:spcPts val="3200"/>
              </a:lnSpc>
            </a:pPr>
            <a:r>
              <a:rPr lang="it-IT" altLang="zh-CN" sz="2400" dirty="0">
                <a:solidFill>
                  <a:srgbClr val="000000"/>
                </a:solidFill>
              </a:rPr>
              <a:t>&lt;ul class="nav </a:t>
            </a:r>
            <a:r>
              <a:rPr lang="it-IT" altLang="zh-CN" sz="2400" dirty="0">
                <a:solidFill>
                  <a:srgbClr val="FF0000"/>
                </a:solidFill>
              </a:rPr>
              <a:t>nav-</a:t>
            </a:r>
            <a:r>
              <a:rPr lang="en-US" altLang="zh-CN" sz="2400" dirty="0">
                <a:solidFill>
                  <a:srgbClr val="FF0000"/>
                </a:solidFill>
              </a:rPr>
              <a:t>stacked</a:t>
            </a:r>
            <a:r>
              <a:rPr lang="it-IT" altLang="zh-CN" sz="2400" dirty="0">
                <a:solidFill>
                  <a:srgbClr val="000000"/>
                </a:solidFill>
              </a:rPr>
              <a:t>"&gt;</a:t>
            </a:r>
          </a:p>
          <a:p>
            <a:pPr>
              <a:lnSpc>
                <a:spcPts val="3200"/>
              </a:lnSpc>
            </a:pPr>
            <a:r>
              <a:rPr lang="it-IT" altLang="zh-CN" sz="2400" dirty="0">
                <a:solidFill>
                  <a:srgbClr val="000000"/>
                </a:solidFill>
              </a:rPr>
              <a:t>   &lt;li class="active"&gt;</a:t>
            </a:r>
          </a:p>
          <a:p>
            <a:pPr>
              <a:lnSpc>
                <a:spcPts val="3200"/>
              </a:lnSpc>
            </a:pPr>
            <a:r>
              <a:rPr lang="it-IT" altLang="zh-CN" sz="2400" dirty="0">
                <a:solidFill>
                  <a:srgbClr val="000000"/>
                </a:solidFill>
              </a:rPr>
              <a:t>         &lt;a href="#"&gt;Home&lt;/a&gt; &lt;/li&gt; </a:t>
            </a:r>
          </a:p>
          <a:p>
            <a:pPr>
              <a:lnSpc>
                <a:spcPts val="3200"/>
              </a:lnSpc>
            </a:pPr>
            <a:r>
              <a:rPr lang="it-IT" altLang="zh-CN" sz="2400" dirty="0">
                <a:solidFill>
                  <a:srgbClr val="000000"/>
                </a:solidFill>
              </a:rPr>
              <a:t>   &lt;li&gt;&lt;a href="#"&gt;Profile&lt;/a&gt;&lt;/li&gt;</a:t>
            </a:r>
          </a:p>
          <a:p>
            <a:pPr>
              <a:lnSpc>
                <a:spcPts val="3200"/>
              </a:lnSpc>
            </a:pPr>
            <a:r>
              <a:rPr lang="it-IT" altLang="zh-CN" sz="2400" dirty="0">
                <a:solidFill>
                  <a:srgbClr val="000000"/>
                </a:solidFill>
              </a:rPr>
              <a:t>   &lt;li&gt;&lt;a href="#"&gt;Messages&lt;/a&gt;&lt;/li&gt; </a:t>
            </a:r>
          </a:p>
          <a:p>
            <a:pPr>
              <a:lnSpc>
                <a:spcPts val="3200"/>
              </a:lnSpc>
            </a:pPr>
            <a:r>
              <a:rPr lang="it-IT" altLang="zh-CN" sz="2400" dirty="0">
                <a:solidFill>
                  <a:srgbClr val="000000"/>
                </a:solidFill>
              </a:rPr>
              <a:t>&lt;/ul&gt;</a:t>
            </a:r>
          </a:p>
        </p:txBody>
      </p:sp>
      <p:cxnSp>
        <p:nvCxnSpPr>
          <p:cNvPr id="17" name="直接连接符 16"/>
          <p:cNvCxnSpPr/>
          <p:nvPr/>
        </p:nvCxnSpPr>
        <p:spPr>
          <a:xfrm>
            <a:off x="6220691" y="1412776"/>
            <a:ext cx="4314" cy="51142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pPr algn="l"/>
            <a:r>
              <a:rPr lang="zh-CN" altLang="en-US" sz="3600" dirty="0">
                <a:solidFill>
                  <a:schemeClr val="accent1"/>
                </a:solidFill>
                <a:latin typeface="+mj-ea"/>
              </a:rPr>
              <a:t>导航</a:t>
            </a:r>
          </a:p>
        </p:txBody>
      </p:sp>
      <p:sp>
        <p:nvSpPr>
          <p:cNvPr id="12" name="TextBox 11"/>
          <p:cNvSpPr txBox="1"/>
          <p:nvPr/>
        </p:nvSpPr>
        <p:spPr>
          <a:xfrm>
            <a:off x="911425" y="1322184"/>
            <a:ext cx="1731564" cy="830997"/>
          </a:xfrm>
          <a:prstGeom prst="rect">
            <a:avLst/>
          </a:prstGeom>
          <a:noFill/>
        </p:spPr>
        <p:txBody>
          <a:bodyPr wrap="none" rtlCol="0">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两端对齐：</a:t>
            </a:r>
          </a:p>
          <a:p>
            <a:endParaRPr lang="zh-CN" altLang="en-US" sz="2400" b="1" dirty="0">
              <a:solidFill>
                <a:srgbClr val="00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745462" y="3327376"/>
            <a:ext cx="5666936" cy="3347840"/>
          </a:xfrm>
          <a:prstGeom prst="rect">
            <a:avLst/>
          </a:prstGeom>
          <a:solidFill>
            <a:schemeClr val="accent5">
              <a:lumMod val="20000"/>
              <a:lumOff val="80000"/>
            </a:schemeClr>
          </a:solidFill>
        </p:spPr>
        <p:txBody>
          <a:bodyPr wrap="none" rtlCol="0">
            <a:spAutoFit/>
          </a:bodyPr>
          <a:lstStyle/>
          <a:p>
            <a:pPr>
              <a:lnSpc>
                <a:spcPct val="150000"/>
              </a:lnSpc>
            </a:pPr>
            <a:r>
              <a:rPr lang="it-IT" altLang="zh-CN" sz="2400" dirty="0">
                <a:solidFill>
                  <a:srgbClr val="000000"/>
                </a:solidFill>
              </a:rPr>
              <a:t>&lt;ul class="nav  nav-</a:t>
            </a:r>
            <a:r>
              <a:rPr lang="en-US" altLang="zh-CN" sz="2400" dirty="0">
                <a:solidFill>
                  <a:srgbClr val="000000"/>
                </a:solidFill>
              </a:rPr>
              <a:t>pills  </a:t>
            </a:r>
            <a:r>
              <a:rPr lang="en-US" altLang="zh-CN" sz="2400" dirty="0" err="1">
                <a:solidFill>
                  <a:srgbClr val="000000"/>
                </a:solidFill>
              </a:rPr>
              <a:t>nav</a:t>
            </a:r>
            <a:r>
              <a:rPr lang="en-US" altLang="zh-CN" sz="2400" dirty="0">
                <a:solidFill>
                  <a:srgbClr val="000000"/>
                </a:solidFill>
              </a:rPr>
              <a:t>-justified </a:t>
            </a:r>
            <a:r>
              <a:rPr lang="it-IT" altLang="zh-CN" sz="2400" dirty="0">
                <a:solidFill>
                  <a:srgbClr val="000000"/>
                </a:solidFill>
              </a:rPr>
              <a:t>"&gt;</a:t>
            </a:r>
          </a:p>
          <a:p>
            <a:pPr>
              <a:lnSpc>
                <a:spcPct val="150000"/>
              </a:lnSpc>
            </a:pPr>
            <a:r>
              <a:rPr lang="it-IT" altLang="zh-CN" sz="2400" dirty="0">
                <a:solidFill>
                  <a:srgbClr val="000000"/>
                </a:solidFill>
              </a:rPr>
              <a:t>   &lt;li class="active"&gt;</a:t>
            </a:r>
          </a:p>
          <a:p>
            <a:pPr>
              <a:lnSpc>
                <a:spcPct val="150000"/>
              </a:lnSpc>
            </a:pPr>
            <a:r>
              <a:rPr lang="it-IT" altLang="zh-CN" sz="2400" dirty="0">
                <a:solidFill>
                  <a:srgbClr val="000000"/>
                </a:solidFill>
              </a:rPr>
              <a:t>         &lt;a href="#"&gt;Home&lt;/a&gt; &lt;/li&gt; </a:t>
            </a:r>
          </a:p>
          <a:p>
            <a:pPr>
              <a:lnSpc>
                <a:spcPct val="150000"/>
              </a:lnSpc>
            </a:pPr>
            <a:r>
              <a:rPr lang="it-IT" altLang="zh-CN" sz="2400" dirty="0">
                <a:solidFill>
                  <a:srgbClr val="000000"/>
                </a:solidFill>
              </a:rPr>
              <a:t>   &lt;li&gt;&lt;a href="#"&gt;Profile&lt;/a&gt;&lt;/li&gt;</a:t>
            </a:r>
          </a:p>
          <a:p>
            <a:pPr>
              <a:lnSpc>
                <a:spcPct val="150000"/>
              </a:lnSpc>
            </a:pPr>
            <a:r>
              <a:rPr lang="it-IT" altLang="zh-CN" sz="2400" dirty="0">
                <a:solidFill>
                  <a:srgbClr val="000000"/>
                </a:solidFill>
              </a:rPr>
              <a:t>   &lt;li&gt;&lt;a href="#"&gt;Messages&lt;/a&gt;&lt;/li&gt; </a:t>
            </a:r>
          </a:p>
          <a:p>
            <a:pPr>
              <a:lnSpc>
                <a:spcPct val="150000"/>
              </a:lnSpc>
            </a:pPr>
            <a:r>
              <a:rPr lang="it-IT" altLang="zh-CN" sz="2400" dirty="0">
                <a:solidFill>
                  <a:srgbClr val="000000"/>
                </a:solidFill>
              </a:rPr>
              <a:t>&lt;/ul&gt;</a:t>
            </a:r>
          </a:p>
        </p:txBody>
      </p:sp>
      <p:sp>
        <p:nvSpPr>
          <p:cNvPr id="11" name="TextBox 10"/>
          <p:cNvSpPr txBox="1"/>
          <p:nvPr/>
        </p:nvSpPr>
        <p:spPr>
          <a:xfrm>
            <a:off x="3119670" y="1268761"/>
            <a:ext cx="2058577" cy="492443"/>
          </a:xfrm>
          <a:prstGeom prst="rect">
            <a:avLst/>
          </a:prstGeom>
          <a:noFill/>
        </p:spPr>
        <p:txBody>
          <a:bodyPr wrap="none" rtlCol="0">
            <a:spAutoFit/>
          </a:bodyPr>
          <a:lstStyle/>
          <a:p>
            <a:r>
              <a:rPr lang="en-US" altLang="zh-CN" sz="2600" dirty="0">
                <a:solidFill>
                  <a:srgbClr val="FF0000"/>
                </a:solidFill>
              </a:rPr>
              <a:t>.</a:t>
            </a:r>
            <a:r>
              <a:rPr lang="en-US" altLang="zh-CN" sz="2600" dirty="0" err="1">
                <a:solidFill>
                  <a:srgbClr val="FF0000"/>
                </a:solidFill>
              </a:rPr>
              <a:t>nav</a:t>
            </a:r>
            <a:r>
              <a:rPr lang="en-US" altLang="zh-CN" sz="2600" dirty="0">
                <a:solidFill>
                  <a:srgbClr val="FF0000"/>
                </a:solidFill>
              </a:rPr>
              <a:t>-justified</a:t>
            </a:r>
          </a:p>
        </p:txBody>
      </p:sp>
      <p:sp>
        <p:nvSpPr>
          <p:cNvPr id="14" name="TextBox 13"/>
          <p:cNvSpPr txBox="1"/>
          <p:nvPr/>
        </p:nvSpPr>
        <p:spPr>
          <a:xfrm>
            <a:off x="8400256" y="3212977"/>
            <a:ext cx="1614545" cy="492443"/>
          </a:xfrm>
          <a:prstGeom prst="rect">
            <a:avLst/>
          </a:prstGeom>
          <a:noFill/>
        </p:spPr>
        <p:txBody>
          <a:bodyPr wrap="none" rtlCol="0">
            <a:spAutoFit/>
          </a:bodyPr>
          <a:lstStyle/>
          <a:p>
            <a:r>
              <a:rPr lang="en-US" altLang="zh-CN" sz="2600" dirty="0">
                <a:solidFill>
                  <a:srgbClr val="FF0000"/>
                </a:solidFill>
              </a:rPr>
              <a:t>. disabled</a:t>
            </a:r>
            <a:endParaRPr lang="zh-CN" altLang="en-US" sz="2600" dirty="0">
              <a:solidFill>
                <a:srgbClr val="FF0000"/>
              </a:solidFill>
            </a:endParaRPr>
          </a:p>
        </p:txBody>
      </p:sp>
      <p:sp>
        <p:nvSpPr>
          <p:cNvPr id="16" name="TextBox 15"/>
          <p:cNvSpPr txBox="1"/>
          <p:nvPr/>
        </p:nvSpPr>
        <p:spPr>
          <a:xfrm>
            <a:off x="6960096" y="3212976"/>
            <a:ext cx="1112805" cy="738664"/>
          </a:xfrm>
          <a:prstGeom prst="rect">
            <a:avLst/>
          </a:prstGeom>
          <a:noFill/>
        </p:spPr>
        <p:txBody>
          <a:bodyPr wrap="none" rtlCol="0">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禁用：</a:t>
            </a:r>
          </a:p>
          <a:p>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1143000" y="1960697"/>
            <a:ext cx="9572625" cy="1076325"/>
          </a:xfrm>
          <a:prstGeom prst="rect">
            <a:avLst/>
          </a:prstGeom>
          <a:noFill/>
          <a:ln w="9525">
            <a:noFill/>
            <a:miter lim="800000"/>
            <a:headEnd/>
            <a:tailEnd/>
          </a:ln>
        </p:spPr>
      </p:pic>
      <p:sp>
        <p:nvSpPr>
          <p:cNvPr id="18" name="矩形 17"/>
          <p:cNvSpPr/>
          <p:nvPr/>
        </p:nvSpPr>
        <p:spPr>
          <a:xfrm>
            <a:off x="6750193" y="3881374"/>
            <a:ext cx="5036995" cy="2862322"/>
          </a:xfrm>
          <a:prstGeom prst="rect">
            <a:avLst/>
          </a:prstGeom>
          <a:solidFill>
            <a:schemeClr val="accent5">
              <a:lumMod val="20000"/>
              <a:lumOff val="80000"/>
            </a:schemeClr>
          </a:solidFill>
        </p:spPr>
        <p:txBody>
          <a:bodyPr wrap="square">
            <a:spAutoFit/>
          </a:bodyPr>
          <a:lstStyle/>
          <a:p>
            <a:pPr>
              <a:lnSpc>
                <a:spcPct val="150000"/>
              </a:lnSpc>
            </a:pPr>
            <a:r>
              <a:rPr lang="en-US" altLang="zh-CN" sz="2400" dirty="0">
                <a:solidFill>
                  <a:srgbClr val="000000"/>
                </a:solidFill>
              </a:rPr>
              <a:t>&lt;</a:t>
            </a:r>
            <a:r>
              <a:rPr lang="en-US" altLang="zh-CN" sz="2400" dirty="0" err="1">
                <a:solidFill>
                  <a:srgbClr val="000000"/>
                </a:solidFill>
              </a:rPr>
              <a:t>ul</a:t>
            </a:r>
            <a:r>
              <a:rPr lang="en-US" altLang="zh-CN" sz="2400" dirty="0">
                <a:solidFill>
                  <a:srgbClr val="000000"/>
                </a:solidFill>
              </a:rPr>
              <a:t> class="</a:t>
            </a:r>
            <a:r>
              <a:rPr lang="en-US" altLang="zh-CN" sz="2400" dirty="0" err="1">
                <a:solidFill>
                  <a:srgbClr val="000000"/>
                </a:solidFill>
              </a:rPr>
              <a:t>nav</a:t>
            </a:r>
            <a:r>
              <a:rPr lang="en-US" altLang="zh-CN" sz="2400" dirty="0">
                <a:solidFill>
                  <a:srgbClr val="000000"/>
                </a:solidFill>
              </a:rPr>
              <a:t> </a:t>
            </a:r>
            <a:r>
              <a:rPr lang="en-US" altLang="zh-CN" sz="2400" dirty="0" err="1">
                <a:solidFill>
                  <a:srgbClr val="000000"/>
                </a:solidFill>
              </a:rPr>
              <a:t>nav</a:t>
            </a:r>
            <a:r>
              <a:rPr lang="en-US" altLang="zh-CN" sz="2400" dirty="0">
                <a:solidFill>
                  <a:srgbClr val="000000"/>
                </a:solidFill>
              </a:rPr>
              <a:t>-pills"&gt; ... </a:t>
            </a:r>
          </a:p>
          <a:p>
            <a:pPr>
              <a:lnSpc>
                <a:spcPct val="150000"/>
              </a:lnSpc>
            </a:pPr>
            <a:r>
              <a:rPr lang="en-US" altLang="zh-CN" sz="2400" dirty="0">
                <a:solidFill>
                  <a:srgbClr val="000000"/>
                </a:solidFill>
              </a:rPr>
              <a:t>     &lt;li class="disabled"&gt;</a:t>
            </a:r>
          </a:p>
          <a:p>
            <a:pPr>
              <a:lnSpc>
                <a:spcPct val="150000"/>
              </a:lnSpc>
            </a:pPr>
            <a:r>
              <a:rPr lang="en-US" altLang="zh-CN" sz="2400" dirty="0">
                <a:solidFill>
                  <a:srgbClr val="000000"/>
                </a:solidFill>
              </a:rPr>
              <a:t>        &lt;a </a:t>
            </a:r>
            <a:r>
              <a:rPr lang="en-US" altLang="zh-CN" sz="2400" dirty="0" err="1">
                <a:solidFill>
                  <a:srgbClr val="000000"/>
                </a:solidFill>
              </a:rPr>
              <a:t>href</a:t>
            </a:r>
            <a:r>
              <a:rPr lang="en-US" altLang="zh-CN" sz="2400" dirty="0">
                <a:solidFill>
                  <a:srgbClr val="000000"/>
                </a:solidFill>
              </a:rPr>
              <a:t>="#"&gt;Disabled link&lt;/a&gt;</a:t>
            </a:r>
          </a:p>
          <a:p>
            <a:pPr>
              <a:lnSpc>
                <a:spcPct val="150000"/>
              </a:lnSpc>
            </a:pPr>
            <a:r>
              <a:rPr lang="en-US" altLang="zh-CN" sz="2400" dirty="0">
                <a:solidFill>
                  <a:srgbClr val="000000"/>
                </a:solidFill>
              </a:rPr>
              <a:t>     &lt;/li&gt; ...</a:t>
            </a:r>
          </a:p>
          <a:p>
            <a:pPr>
              <a:lnSpc>
                <a:spcPct val="150000"/>
              </a:lnSpc>
            </a:pPr>
            <a:r>
              <a:rPr lang="en-US" altLang="zh-CN" sz="2400" dirty="0">
                <a:solidFill>
                  <a:srgbClr val="000000"/>
                </a:solidFill>
              </a:rPr>
              <a:t> &lt;/</a:t>
            </a:r>
            <a:r>
              <a:rPr lang="en-US" altLang="zh-CN" sz="2400" dirty="0" err="1">
                <a:solidFill>
                  <a:srgbClr val="000000"/>
                </a:solidFill>
              </a:rPr>
              <a:t>ul</a:t>
            </a:r>
            <a:r>
              <a:rPr lang="en-US" altLang="zh-CN" sz="2400" dirty="0">
                <a:solidFill>
                  <a:srgbClr val="000000"/>
                </a:solidFill>
              </a:rPr>
              <a:t>&gt;</a:t>
            </a:r>
          </a:p>
        </p:txBody>
      </p:sp>
      <p:cxnSp>
        <p:nvCxnSpPr>
          <p:cNvPr id="20" name="直接连接符 19"/>
          <p:cNvCxnSpPr/>
          <p:nvPr/>
        </p:nvCxnSpPr>
        <p:spPr>
          <a:xfrm>
            <a:off x="6576053" y="3140968"/>
            <a:ext cx="10485" cy="353424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标签页导航</a:t>
            </a:r>
          </a:p>
        </p:txBody>
      </p:sp>
      <p:sp>
        <p:nvSpPr>
          <p:cNvPr id="12" name="TextBox 11"/>
          <p:cNvSpPr txBox="1"/>
          <p:nvPr/>
        </p:nvSpPr>
        <p:spPr>
          <a:xfrm>
            <a:off x="911425" y="1329646"/>
            <a:ext cx="3300357" cy="523220"/>
          </a:xfrm>
          <a:prstGeom prst="rect">
            <a:avLst/>
          </a:prstGeom>
          <a:noFill/>
        </p:spPr>
        <p:txBody>
          <a:bodyPr wrap="squar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完整的标签体系</a:t>
            </a:r>
          </a:p>
        </p:txBody>
      </p:sp>
      <p:sp>
        <p:nvSpPr>
          <p:cNvPr id="13" name="TextBox 12"/>
          <p:cNvSpPr txBox="1"/>
          <p:nvPr/>
        </p:nvSpPr>
        <p:spPr>
          <a:xfrm>
            <a:off x="1007435" y="1977718"/>
            <a:ext cx="7584843" cy="4324261"/>
          </a:xfrm>
          <a:prstGeom prst="rect">
            <a:avLst/>
          </a:prstGeom>
          <a:noFill/>
        </p:spPr>
        <p:txBody>
          <a:bodyPr wrap="square" rtlCol="0">
            <a:spAutoFit/>
          </a:bodyPr>
          <a:lstStyle/>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&gt; </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nav</a:t>
            </a:r>
            <a:r>
              <a:rPr lang="en-US"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nav</a:t>
            </a:r>
            <a:r>
              <a:rPr lang="en-US" altLang="zh-CN" sz="2400" dirty="0">
                <a:solidFill>
                  <a:srgbClr val="000000"/>
                </a:solidFill>
                <a:latin typeface="微软雅黑" panose="020B0503020204020204" pitchFamily="34" charset="-122"/>
                <a:ea typeface="微软雅黑" panose="020B0503020204020204" pitchFamily="34" charset="-122"/>
              </a:rPr>
              <a:t>-tabs(.</a:t>
            </a:r>
            <a:r>
              <a:rPr lang="en-US" altLang="zh-CN" sz="2400" dirty="0" err="1">
                <a:solidFill>
                  <a:srgbClr val="000000"/>
                </a:solidFill>
                <a:latin typeface="微软雅黑" panose="020B0503020204020204" pitchFamily="34" charset="-122"/>
                <a:ea typeface="微软雅黑" panose="020B0503020204020204" pitchFamily="34" charset="-122"/>
              </a:rPr>
              <a:t>nav</a:t>
            </a:r>
            <a:r>
              <a:rPr lang="en-US" altLang="zh-CN" sz="2400" dirty="0">
                <a:solidFill>
                  <a:srgbClr val="000000"/>
                </a:solidFill>
                <a:latin typeface="微软雅黑" panose="020B0503020204020204" pitchFamily="34" charset="-122"/>
                <a:ea typeface="微软雅黑" panose="020B0503020204020204" pitchFamily="34" charset="-122"/>
              </a:rPr>
              <a:t>-pills)</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&lt;li&gt;  </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.active</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3</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&lt;a&gt;  </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err="1">
                <a:solidFill>
                  <a:srgbClr val="000000"/>
                </a:solidFill>
                <a:latin typeface="微软雅黑" panose="020B0503020204020204" pitchFamily="34" charset="-122"/>
                <a:ea typeface="微软雅黑" panose="020B0503020204020204" pitchFamily="34" charset="-122"/>
              </a:rPr>
              <a:t>href</a:t>
            </a:r>
            <a:r>
              <a:rPr lang="en-US" altLang="zh-CN" sz="2400" dirty="0">
                <a:solidFill>
                  <a:srgbClr val="000000"/>
                </a:solidFill>
                <a:latin typeface="微软雅黑" panose="020B0503020204020204" pitchFamily="34" charset="-122"/>
                <a:ea typeface="微软雅黑" panose="020B0503020204020204" pitchFamily="34" charset="-122"/>
              </a:rPr>
              <a:t>=“#id”</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                    data-toggle=“tab”</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4</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&lt;div&gt;</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.tab-content</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5</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&lt;div&gt;</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.tab-pane</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                     .active   .in</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                     id</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6</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&lt;</a:t>
            </a:r>
            <a:r>
              <a:rPr lang="en-US" altLang="zh-CN" sz="2400" dirty="0" err="1">
                <a:solidFill>
                  <a:srgbClr val="000000"/>
                </a:solidFill>
                <a:latin typeface="微软雅黑" panose="020B0503020204020204" pitchFamily="34" charset="-122"/>
                <a:ea typeface="微软雅黑" panose="020B0503020204020204" pitchFamily="34" charset="-122"/>
              </a:rPr>
              <a:t>hn</a:t>
            </a:r>
            <a:r>
              <a:rPr lang="en-US" altLang="zh-CN" sz="2400" dirty="0">
                <a:solidFill>
                  <a:srgbClr val="000000"/>
                </a:solidFill>
                <a:latin typeface="微软雅黑" panose="020B0503020204020204" pitchFamily="34" charset="-122"/>
                <a:ea typeface="微软雅黑" panose="020B0503020204020204" pitchFamily="34" charset="-122"/>
              </a:rPr>
              <a:t>&gt; </a:t>
            </a:r>
            <a:r>
              <a:rPr lang="zh-CN" altLang="en-US"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a:t>
            </a:r>
          </a:p>
          <a:p>
            <a:pPr>
              <a:lnSpc>
                <a:spcPts val="3300"/>
              </a:lnSpc>
            </a:pPr>
            <a:r>
              <a:rPr lang="en-US" altLang="zh-CN" sz="2400" dirty="0">
                <a:solidFill>
                  <a:srgbClr val="000000"/>
                </a:solidFill>
                <a:latin typeface="微软雅黑" panose="020B0503020204020204" pitchFamily="34" charset="-122"/>
                <a:ea typeface="微软雅黑" panose="020B0503020204020204" pitchFamily="34" charset="-122"/>
              </a:rPr>
              <a:t>7</a:t>
            </a: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rPr>
              <a:t>&lt;p&gt;</a:t>
            </a:r>
            <a:r>
              <a:rPr lang="zh-CN" altLang="en-US" sz="2400" dirty="0">
                <a:solidFill>
                  <a:srgbClr val="000000"/>
                </a:solidFill>
                <a:latin typeface="微软雅黑" panose="020B0503020204020204" pitchFamily="34" charset="-122"/>
                <a:ea typeface="微软雅黑" panose="020B0503020204020204" pitchFamily="34" charset="-122"/>
              </a:rPr>
              <a:t>等：  内容</a:t>
            </a:r>
          </a:p>
        </p:txBody>
      </p:sp>
      <p:sp>
        <p:nvSpPr>
          <p:cNvPr id="9" name="TextBox 9"/>
          <p:cNvSpPr txBox="1"/>
          <p:nvPr/>
        </p:nvSpPr>
        <p:spPr>
          <a:xfrm>
            <a:off x="7649551" y="5778759"/>
            <a:ext cx="1685077" cy="523220"/>
          </a:xfrm>
          <a:prstGeom prst="rect">
            <a:avLst/>
          </a:prstGeom>
          <a:noFill/>
        </p:spPr>
        <p:txBody>
          <a:bodyPr wrap="none" rtlCol="0">
            <a:spAutoFit/>
          </a:bodyPr>
          <a:lstStyle/>
          <a:p>
            <a:r>
              <a:rPr lang="en-US" altLang="zh-CN" sz="2800" dirty="0">
                <a:solidFill>
                  <a:srgbClr val="000000"/>
                </a:solidFill>
              </a:rPr>
              <a:t>24-7.html</a:t>
            </a:r>
            <a:endParaRPr lang="zh-CN" altLang="en-US" sz="28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04</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分页</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1952185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80035"/>
            <a:ext cx="11137900" cy="720725"/>
          </a:xfrm>
        </p:spPr>
        <p:txBody>
          <a:bodyPr>
            <a:normAutofit/>
          </a:bodyPr>
          <a:lstStyle/>
          <a:p>
            <a:pPr algn="l"/>
            <a:r>
              <a:rPr lang="zh-CN" altLang="en-US" sz="3600" dirty="0">
                <a:solidFill>
                  <a:schemeClr val="accent1"/>
                </a:solidFill>
                <a:latin typeface="+mj-ea"/>
              </a:rPr>
              <a:t>默认分页</a:t>
            </a:r>
          </a:p>
        </p:txBody>
      </p:sp>
      <p:sp>
        <p:nvSpPr>
          <p:cNvPr id="12" name="TextBox 11"/>
          <p:cNvSpPr txBox="1"/>
          <p:nvPr/>
        </p:nvSpPr>
        <p:spPr>
          <a:xfrm>
            <a:off x="911425" y="1291408"/>
            <a:ext cx="9605643" cy="523220"/>
          </a:xfrm>
          <a:prstGeom prst="rect">
            <a:avLst/>
          </a:prstGeom>
          <a:noFill/>
        </p:spPr>
        <p:txBody>
          <a:bodyPr wrap="none" rtlCol="0">
            <a:spAutoFit/>
          </a:bodyPr>
          <a:lstStyle/>
          <a:p>
            <a:r>
              <a:rPr lang="zh-CN" altLang="en-US" sz="2800" dirty="0">
                <a:solidFill>
                  <a:srgbClr val="000000"/>
                </a:solidFill>
                <a:latin typeface="微软雅黑" panose="020B0503020204020204" pitchFamily="34" charset="-122"/>
                <a:ea typeface="微软雅黑" panose="020B0503020204020204" pitchFamily="34" charset="-122"/>
              </a:rPr>
              <a:t>分页（</a:t>
            </a:r>
            <a:r>
              <a:rPr lang="en-US" altLang="zh-CN" sz="2800" dirty="0">
                <a:solidFill>
                  <a:srgbClr val="000000"/>
                </a:solidFill>
                <a:latin typeface="微软雅黑" panose="020B0503020204020204" pitchFamily="34" charset="-122"/>
                <a:ea typeface="微软雅黑" panose="020B0503020204020204" pitchFamily="34" charset="-122"/>
              </a:rPr>
              <a:t>Pagination</a:t>
            </a:r>
            <a:r>
              <a:rPr lang="zh-CN" altLang="en-US" sz="2800" dirty="0">
                <a:solidFill>
                  <a:srgbClr val="000000"/>
                </a:solidFill>
                <a:latin typeface="微软雅黑" panose="020B0503020204020204" pitchFamily="34" charset="-122"/>
                <a:ea typeface="微软雅黑" panose="020B0503020204020204" pitchFamily="34" charset="-122"/>
              </a:rPr>
              <a:t>），是一种无序列表，添加</a:t>
            </a:r>
            <a:r>
              <a:rPr lang="en-US" altLang="zh-CN" sz="2800" dirty="0">
                <a:solidFill>
                  <a:srgbClr val="FF0000"/>
                </a:solidFill>
                <a:latin typeface="微软雅黑" panose="020B0503020204020204" pitchFamily="34" charset="-122"/>
                <a:ea typeface="微软雅黑" panose="020B0503020204020204" pitchFamily="34" charset="-122"/>
              </a:rPr>
              <a:t>pagination</a:t>
            </a:r>
            <a:r>
              <a:rPr lang="zh-CN" altLang="en-US" sz="2800" dirty="0">
                <a:solidFill>
                  <a:srgbClr val="000000"/>
                </a:solidFill>
                <a:latin typeface="微软雅黑" panose="020B0503020204020204" pitchFamily="34" charset="-122"/>
                <a:ea typeface="微软雅黑" panose="020B0503020204020204" pitchFamily="34" charset="-122"/>
              </a:rPr>
              <a:t>类</a:t>
            </a:r>
          </a:p>
        </p:txBody>
      </p:sp>
      <p:sp>
        <p:nvSpPr>
          <p:cNvPr id="16" name="TextBox 15"/>
          <p:cNvSpPr txBox="1"/>
          <p:nvPr/>
        </p:nvSpPr>
        <p:spPr>
          <a:xfrm>
            <a:off x="8134107" y="6043360"/>
            <a:ext cx="1685077" cy="523220"/>
          </a:xfrm>
          <a:prstGeom prst="rect">
            <a:avLst/>
          </a:prstGeom>
          <a:noFill/>
        </p:spPr>
        <p:txBody>
          <a:bodyPr wrap="none" rtlCol="0">
            <a:spAutoFit/>
          </a:bodyPr>
          <a:lstStyle/>
          <a:p>
            <a:r>
              <a:rPr lang="en-US" altLang="zh-CN" sz="2800" dirty="0">
                <a:solidFill>
                  <a:srgbClr val="000000"/>
                </a:solidFill>
              </a:rPr>
              <a:t>24-8.html</a:t>
            </a:r>
            <a:endParaRPr lang="zh-CN" altLang="en-US" sz="2800" dirty="0">
              <a:solidFill>
                <a:srgbClr val="000000"/>
              </a:solidFill>
            </a:endParaRPr>
          </a:p>
        </p:txBody>
      </p:sp>
      <p:pic>
        <p:nvPicPr>
          <p:cNvPr id="2050" name="Picture 2"/>
          <p:cNvPicPr>
            <a:picLocks noChangeAspect="1" noChangeArrowheads="1"/>
          </p:cNvPicPr>
          <p:nvPr/>
        </p:nvPicPr>
        <p:blipFill>
          <a:blip r:embed="rId2" cstate="print"/>
          <a:srcRect/>
          <a:stretch>
            <a:fillRect/>
          </a:stretch>
        </p:blipFill>
        <p:spPr bwMode="auto">
          <a:xfrm>
            <a:off x="911425" y="1744495"/>
            <a:ext cx="5952661" cy="1106566"/>
          </a:xfrm>
          <a:prstGeom prst="rect">
            <a:avLst/>
          </a:prstGeom>
          <a:noFill/>
          <a:ln w="9525">
            <a:noFill/>
            <a:miter lim="800000"/>
            <a:headEnd/>
            <a:tailEnd/>
          </a:ln>
        </p:spPr>
      </p:pic>
      <p:sp>
        <p:nvSpPr>
          <p:cNvPr id="15" name="TextBox 14"/>
          <p:cNvSpPr txBox="1"/>
          <p:nvPr/>
        </p:nvSpPr>
        <p:spPr>
          <a:xfrm>
            <a:off x="1103445" y="2780928"/>
            <a:ext cx="5568619" cy="4093428"/>
          </a:xfrm>
          <a:prstGeom prst="rect">
            <a:avLst/>
          </a:prstGeom>
          <a:solidFill>
            <a:schemeClr val="accent6">
              <a:lumMod val="20000"/>
              <a:lumOff val="80000"/>
            </a:schemeClr>
          </a:solidFill>
        </p:spPr>
        <p:txBody>
          <a:bodyPr wrap="square" rtlCol="0">
            <a:spAutoFit/>
          </a:bodyPr>
          <a:lstStyle/>
          <a:p>
            <a:pPr>
              <a:lnSpc>
                <a:spcPts val="3800"/>
              </a:lnSpc>
            </a:pPr>
            <a:r>
              <a:rPr lang="it-IT" altLang="zh-CN" sz="2400" dirty="0">
                <a:solidFill>
                  <a:srgbClr val="000000"/>
                </a:solidFill>
              </a:rPr>
              <a:t>&lt;ul class="</a:t>
            </a:r>
            <a:r>
              <a:rPr lang="it-IT" altLang="zh-CN" sz="2400" dirty="0">
                <a:solidFill>
                  <a:srgbClr val="FF0000"/>
                </a:solidFill>
              </a:rPr>
              <a:t>pagination</a:t>
            </a:r>
            <a:r>
              <a:rPr lang="it-IT" altLang="zh-CN" sz="2400" dirty="0">
                <a:solidFill>
                  <a:srgbClr val="000000"/>
                </a:solidFill>
              </a:rPr>
              <a:t>"&gt;</a:t>
            </a:r>
          </a:p>
          <a:p>
            <a:pPr>
              <a:lnSpc>
                <a:spcPts val="3800"/>
              </a:lnSpc>
            </a:pPr>
            <a:r>
              <a:rPr lang="it-IT" altLang="zh-CN" sz="2400" dirty="0">
                <a:solidFill>
                  <a:srgbClr val="000000"/>
                </a:solidFill>
              </a:rPr>
              <a:t>    &lt;li&gt;&lt;a href="#"&gt;&amp;laquo;&lt;/a&gt;&lt;/li&gt; </a:t>
            </a:r>
          </a:p>
          <a:p>
            <a:pPr>
              <a:lnSpc>
                <a:spcPts val="3800"/>
              </a:lnSpc>
            </a:pPr>
            <a:r>
              <a:rPr lang="it-IT" altLang="zh-CN" sz="2400" dirty="0">
                <a:solidFill>
                  <a:srgbClr val="000000"/>
                </a:solidFill>
              </a:rPr>
              <a:t>    &lt;li&gt;&lt;a href="#"&gt;1&lt;/a&gt;&lt;/li&gt; </a:t>
            </a:r>
          </a:p>
          <a:p>
            <a:pPr>
              <a:lnSpc>
                <a:spcPts val="3800"/>
              </a:lnSpc>
            </a:pPr>
            <a:r>
              <a:rPr lang="it-IT" altLang="zh-CN" sz="2400" dirty="0">
                <a:solidFill>
                  <a:srgbClr val="000000"/>
                </a:solidFill>
              </a:rPr>
              <a:t>    &lt;li&gt;&lt;a href="#"&gt;2&lt;/a&gt;&lt;/li&gt; </a:t>
            </a:r>
          </a:p>
          <a:p>
            <a:pPr>
              <a:lnSpc>
                <a:spcPts val="3800"/>
              </a:lnSpc>
            </a:pPr>
            <a:r>
              <a:rPr lang="it-IT" altLang="zh-CN" sz="2400" dirty="0">
                <a:solidFill>
                  <a:srgbClr val="000000"/>
                </a:solidFill>
              </a:rPr>
              <a:t>    &lt;li&gt;&lt;a href="#"&gt;3&lt;/a&gt;&lt;/li&gt; </a:t>
            </a:r>
          </a:p>
          <a:p>
            <a:pPr>
              <a:lnSpc>
                <a:spcPts val="3800"/>
              </a:lnSpc>
            </a:pPr>
            <a:r>
              <a:rPr lang="it-IT" altLang="zh-CN" sz="2400" dirty="0">
                <a:solidFill>
                  <a:srgbClr val="000000"/>
                </a:solidFill>
              </a:rPr>
              <a:t>    &lt;li&gt;&lt;a href="#"&gt;4&lt;/a&gt;&lt;/li&gt; </a:t>
            </a:r>
          </a:p>
          <a:p>
            <a:pPr>
              <a:lnSpc>
                <a:spcPts val="3800"/>
              </a:lnSpc>
            </a:pPr>
            <a:r>
              <a:rPr lang="it-IT" altLang="zh-CN" sz="2400" dirty="0">
                <a:solidFill>
                  <a:srgbClr val="000000"/>
                </a:solidFill>
              </a:rPr>
              <a:t>    &lt;li&gt;&lt;a href="#"&gt;&amp;raquo;&lt;/a&gt;&lt;/li&gt; </a:t>
            </a:r>
          </a:p>
          <a:p>
            <a:pPr>
              <a:lnSpc>
                <a:spcPts val="3800"/>
              </a:lnSpc>
            </a:pPr>
            <a:r>
              <a:rPr lang="it-IT" altLang="zh-CN" sz="2400" dirty="0">
                <a:solidFill>
                  <a:srgbClr val="000000"/>
                </a:solidFill>
              </a:rPr>
              <a:t>&lt;/ul&gt;</a:t>
            </a:r>
          </a:p>
        </p:txBody>
      </p:sp>
    </p:spTree>
    <p:extLst>
      <p:ext uri="{BB962C8B-B14F-4D97-AF65-F5344CB8AC3E}">
        <p14:creationId xmlns:p14="http://schemas.microsoft.com/office/powerpoint/2010/main" val="3124806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80035"/>
            <a:ext cx="11137900" cy="720725"/>
          </a:xfrm>
        </p:spPr>
        <p:txBody>
          <a:bodyPr>
            <a:normAutofit/>
          </a:bodyPr>
          <a:lstStyle/>
          <a:p>
            <a:pPr algn="l"/>
            <a:r>
              <a:rPr lang="zh-CN" altLang="en-US" sz="3600" dirty="0">
                <a:solidFill>
                  <a:schemeClr val="accent1"/>
                </a:solidFill>
                <a:latin typeface="+mj-ea"/>
              </a:rPr>
              <a:t>分页的激活和禁用</a:t>
            </a:r>
          </a:p>
        </p:txBody>
      </p:sp>
      <p:sp>
        <p:nvSpPr>
          <p:cNvPr id="15" name="TextBox 14"/>
          <p:cNvSpPr txBox="1"/>
          <p:nvPr/>
        </p:nvSpPr>
        <p:spPr>
          <a:xfrm>
            <a:off x="911424" y="2831371"/>
            <a:ext cx="8592794" cy="3743461"/>
          </a:xfrm>
          <a:prstGeom prst="rect">
            <a:avLst/>
          </a:prstGeom>
          <a:solidFill>
            <a:schemeClr val="accent5">
              <a:lumMod val="20000"/>
              <a:lumOff val="80000"/>
            </a:schemeClr>
          </a:solidFill>
        </p:spPr>
        <p:txBody>
          <a:bodyPr wrap="square" rtlCol="0">
            <a:spAutoFit/>
          </a:bodyPr>
          <a:lstStyle/>
          <a:p>
            <a:pPr>
              <a:lnSpc>
                <a:spcPts val="3600"/>
              </a:lnSpc>
            </a:pPr>
            <a:r>
              <a:rPr lang="it-IT" altLang="zh-CN" sz="2400" dirty="0">
                <a:solidFill>
                  <a:srgbClr val="000000"/>
                </a:solidFill>
                <a:latin typeface="微软雅黑" panose="020B0503020204020204" pitchFamily="34" charset="-122"/>
                <a:ea typeface="微软雅黑" panose="020B0503020204020204" pitchFamily="34" charset="-122"/>
              </a:rPr>
              <a:t>&lt;ul class="pagination"&gt;</a:t>
            </a:r>
          </a:p>
          <a:p>
            <a:pPr>
              <a:lnSpc>
                <a:spcPts val="3600"/>
              </a:lnSpc>
            </a:pPr>
            <a:r>
              <a:rPr lang="it-IT" altLang="zh-CN" sz="2400" dirty="0">
                <a:solidFill>
                  <a:srgbClr val="000000"/>
                </a:solidFill>
                <a:latin typeface="微软雅黑" panose="020B0503020204020204" pitchFamily="34" charset="-122"/>
                <a:ea typeface="微软雅黑" panose="020B0503020204020204" pitchFamily="34" charset="-122"/>
              </a:rPr>
              <a:t>     &lt;li class="</a:t>
            </a:r>
            <a:r>
              <a:rPr lang="it-IT" altLang="zh-CN" sz="2400" dirty="0">
                <a:solidFill>
                  <a:srgbClr val="FF0000"/>
                </a:solidFill>
                <a:latin typeface="微软雅黑" panose="020B0503020204020204" pitchFamily="34" charset="-122"/>
                <a:ea typeface="微软雅黑" panose="020B0503020204020204" pitchFamily="34" charset="-122"/>
              </a:rPr>
              <a:t>disabled</a:t>
            </a:r>
            <a:r>
              <a:rPr lang="it-IT" altLang="zh-CN" sz="2400" dirty="0">
                <a:solidFill>
                  <a:srgbClr val="000000"/>
                </a:solidFill>
                <a:latin typeface="微软雅黑" panose="020B0503020204020204" pitchFamily="34" charset="-122"/>
                <a:ea typeface="微软雅黑" panose="020B0503020204020204" pitchFamily="34" charset="-122"/>
              </a:rPr>
              <a:t>"&gt;&lt;a href="#"&gt;&amp;laquo;&lt;/a&gt;&lt;/li&gt; </a:t>
            </a:r>
          </a:p>
          <a:p>
            <a:pPr>
              <a:lnSpc>
                <a:spcPts val="3600"/>
              </a:lnSpc>
            </a:pPr>
            <a:r>
              <a:rPr lang="it-IT" altLang="zh-CN" sz="2400" dirty="0">
                <a:solidFill>
                  <a:srgbClr val="000000"/>
                </a:solidFill>
                <a:latin typeface="微软雅黑" panose="020B0503020204020204" pitchFamily="34" charset="-122"/>
                <a:ea typeface="微软雅黑" panose="020B0503020204020204" pitchFamily="34" charset="-122"/>
              </a:rPr>
              <a:t>     &lt;li class="</a:t>
            </a:r>
            <a:r>
              <a:rPr lang="it-IT" altLang="zh-CN" sz="2400" dirty="0">
                <a:solidFill>
                  <a:srgbClr val="FF0000"/>
                </a:solidFill>
                <a:latin typeface="微软雅黑" panose="020B0503020204020204" pitchFamily="34" charset="-122"/>
                <a:ea typeface="微软雅黑" panose="020B0503020204020204" pitchFamily="34" charset="-122"/>
              </a:rPr>
              <a:t>active</a:t>
            </a:r>
            <a:r>
              <a:rPr lang="it-IT" altLang="zh-CN" sz="2400" dirty="0">
                <a:solidFill>
                  <a:srgbClr val="000000"/>
                </a:solidFill>
                <a:latin typeface="微软雅黑" panose="020B0503020204020204" pitchFamily="34" charset="-122"/>
                <a:ea typeface="微软雅黑" panose="020B0503020204020204" pitchFamily="34" charset="-122"/>
              </a:rPr>
              <a:t>"&gt;&lt;a href="#"&gt;1&lt;/a&gt;&lt;/li&gt; </a:t>
            </a:r>
          </a:p>
          <a:p>
            <a:pPr>
              <a:lnSpc>
                <a:spcPts val="3600"/>
              </a:lnSpc>
            </a:pPr>
            <a:r>
              <a:rPr lang="it-IT" altLang="zh-CN" sz="2400" dirty="0">
                <a:solidFill>
                  <a:srgbClr val="000000"/>
                </a:solidFill>
                <a:latin typeface="微软雅黑" panose="020B0503020204020204" pitchFamily="34" charset="-122"/>
                <a:ea typeface="微软雅黑" panose="020B0503020204020204" pitchFamily="34" charset="-122"/>
              </a:rPr>
              <a:t>     &lt;li&gt;&lt;a href="#"&gt;2&lt;/a&gt;&lt;/li&gt; </a:t>
            </a:r>
          </a:p>
          <a:p>
            <a:pPr>
              <a:lnSpc>
                <a:spcPts val="3600"/>
              </a:lnSpc>
            </a:pPr>
            <a:r>
              <a:rPr lang="it-IT" altLang="zh-CN" sz="2400" dirty="0">
                <a:solidFill>
                  <a:srgbClr val="000000"/>
                </a:solidFill>
                <a:latin typeface="微软雅黑" panose="020B0503020204020204" pitchFamily="34" charset="-122"/>
                <a:ea typeface="微软雅黑" panose="020B0503020204020204" pitchFamily="34" charset="-122"/>
              </a:rPr>
              <a:t>     &lt;li&gt;&lt;a href="#"&gt;3&lt;/a&gt;&lt;/li&gt; </a:t>
            </a:r>
          </a:p>
          <a:p>
            <a:pPr>
              <a:lnSpc>
                <a:spcPts val="3600"/>
              </a:lnSpc>
            </a:pPr>
            <a:r>
              <a:rPr lang="it-IT" altLang="zh-CN" sz="2400" dirty="0">
                <a:solidFill>
                  <a:srgbClr val="000000"/>
                </a:solidFill>
                <a:latin typeface="微软雅黑" panose="020B0503020204020204" pitchFamily="34" charset="-122"/>
                <a:ea typeface="微软雅黑" panose="020B0503020204020204" pitchFamily="34" charset="-122"/>
              </a:rPr>
              <a:t>     &lt;li&gt;&lt;a href="#"&gt;4&lt;/a&gt;&lt;/li&gt; </a:t>
            </a:r>
          </a:p>
          <a:p>
            <a:pPr>
              <a:lnSpc>
                <a:spcPts val="3600"/>
              </a:lnSpc>
            </a:pPr>
            <a:r>
              <a:rPr lang="it-IT" altLang="zh-CN" sz="2400" dirty="0">
                <a:solidFill>
                  <a:srgbClr val="000000"/>
                </a:solidFill>
                <a:latin typeface="微软雅黑" panose="020B0503020204020204" pitchFamily="34" charset="-122"/>
                <a:ea typeface="微软雅黑" panose="020B0503020204020204" pitchFamily="34" charset="-122"/>
              </a:rPr>
              <a:t>     &lt;li&gt;&lt;a href="#"&gt;&amp;raquo;&lt;/a&gt;&lt;/li&gt; </a:t>
            </a:r>
          </a:p>
          <a:p>
            <a:pPr>
              <a:lnSpc>
                <a:spcPts val="3600"/>
              </a:lnSpc>
            </a:pPr>
            <a:r>
              <a:rPr lang="it-IT" altLang="zh-CN" sz="2400" dirty="0">
                <a:solidFill>
                  <a:srgbClr val="000000"/>
                </a:solidFill>
                <a:latin typeface="微软雅黑" panose="020B0503020204020204" pitchFamily="34" charset="-122"/>
                <a:ea typeface="微软雅黑" panose="020B0503020204020204" pitchFamily="34" charset="-122"/>
              </a:rPr>
              <a:t>&lt;/ul&gt;</a:t>
            </a:r>
          </a:p>
        </p:txBody>
      </p:sp>
      <p:pic>
        <p:nvPicPr>
          <p:cNvPr id="3074" name="Picture 2"/>
          <p:cNvPicPr>
            <a:picLocks noChangeAspect="1" noChangeArrowheads="1"/>
          </p:cNvPicPr>
          <p:nvPr/>
        </p:nvPicPr>
        <p:blipFill>
          <a:blip r:embed="rId2" cstate="print"/>
          <a:srcRect/>
          <a:stretch>
            <a:fillRect/>
          </a:stretch>
        </p:blipFill>
        <p:spPr bwMode="auto">
          <a:xfrm>
            <a:off x="911424" y="1315901"/>
            <a:ext cx="5073740" cy="761078"/>
          </a:xfrm>
          <a:prstGeom prst="rect">
            <a:avLst/>
          </a:prstGeom>
          <a:noFill/>
          <a:ln w="9525">
            <a:noFill/>
            <a:miter lim="800000"/>
            <a:headEnd/>
            <a:tailEnd/>
          </a:ln>
        </p:spPr>
      </p:pic>
      <p:sp>
        <p:nvSpPr>
          <p:cNvPr id="11" name="TextBox 10"/>
          <p:cNvSpPr txBox="1"/>
          <p:nvPr/>
        </p:nvSpPr>
        <p:spPr>
          <a:xfrm>
            <a:off x="6305322" y="1315901"/>
            <a:ext cx="5083109" cy="1200329"/>
          </a:xfrm>
          <a:prstGeom prst="rect">
            <a:avLst/>
          </a:prstGeom>
          <a:noFill/>
        </p:spPr>
        <p:txBody>
          <a:bodyPr wrap="square" rtlCol="0">
            <a:spAutoFit/>
          </a:bodyPr>
          <a:lstStyle/>
          <a:p>
            <a:pPr>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rPr>
              <a:t>、为左箭头设置禁用状态</a:t>
            </a:r>
            <a:r>
              <a:rPr lang="en-US" altLang="zh-CN" sz="2400" dirty="0">
                <a:solidFill>
                  <a:srgbClr val="000000"/>
                </a:solidFill>
                <a:latin typeface="微软雅黑" panose="020B0503020204020204" pitchFamily="34" charset="-122"/>
                <a:ea typeface="微软雅黑" panose="020B0503020204020204" pitchFamily="34" charset="-122"/>
              </a:rPr>
              <a:t>.disabled</a:t>
            </a:r>
          </a:p>
          <a:p>
            <a:pPr>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rPr>
              <a:t>、为当前项设置激活状态</a:t>
            </a:r>
            <a:r>
              <a:rPr lang="en-US" altLang="zh-CN" sz="2400" dirty="0">
                <a:solidFill>
                  <a:srgbClr val="000000"/>
                </a:solidFill>
                <a:latin typeface="微软雅黑" panose="020B0503020204020204" pitchFamily="34" charset="-122"/>
                <a:ea typeface="微软雅黑" panose="020B0503020204020204" pitchFamily="34" charset="-122"/>
              </a:rPr>
              <a:t>.active</a:t>
            </a:r>
          </a:p>
        </p:txBody>
      </p:sp>
    </p:spTree>
    <p:extLst>
      <p:ext uri="{BB962C8B-B14F-4D97-AF65-F5344CB8AC3E}">
        <p14:creationId xmlns:p14="http://schemas.microsoft.com/office/powerpoint/2010/main" val="118810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80035"/>
            <a:ext cx="11137900" cy="720725"/>
          </a:xfrm>
        </p:spPr>
        <p:txBody>
          <a:bodyPr>
            <a:normAutofit/>
          </a:bodyPr>
          <a:lstStyle/>
          <a:p>
            <a:pPr algn="l"/>
            <a:r>
              <a:rPr lang="zh-CN" altLang="en-US" sz="3600" dirty="0">
                <a:solidFill>
                  <a:schemeClr val="accent1"/>
                </a:solidFill>
                <a:latin typeface="+mj-ea"/>
              </a:rPr>
              <a:t>分页的尺寸</a:t>
            </a:r>
          </a:p>
        </p:txBody>
      </p:sp>
      <p:sp>
        <p:nvSpPr>
          <p:cNvPr id="15" name="TextBox 14"/>
          <p:cNvSpPr txBox="1"/>
          <p:nvPr/>
        </p:nvSpPr>
        <p:spPr>
          <a:xfrm>
            <a:off x="838200" y="3695167"/>
            <a:ext cx="7584843" cy="1754326"/>
          </a:xfrm>
          <a:prstGeom prst="rect">
            <a:avLst/>
          </a:prstGeom>
          <a:solidFill>
            <a:schemeClr val="accent5">
              <a:lumMod val="20000"/>
              <a:lumOff val="80000"/>
            </a:schemeClr>
          </a:solidFill>
        </p:spPr>
        <p:txBody>
          <a:bodyPr wrap="square" rtlCol="0">
            <a:spAutoFit/>
          </a:bodyPr>
          <a:lstStyle/>
          <a:p>
            <a:pPr>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 class="pagination   </a:t>
            </a:r>
            <a:r>
              <a:rPr lang="en-US" altLang="zh-CN" sz="2400" dirty="0" err="1">
                <a:solidFill>
                  <a:srgbClr val="C00000"/>
                </a:solidFill>
                <a:latin typeface="微软雅黑" panose="020B0503020204020204" pitchFamily="34" charset="-122"/>
                <a:ea typeface="微软雅黑" panose="020B0503020204020204" pitchFamily="34" charset="-122"/>
              </a:rPr>
              <a:t>pagination</a:t>
            </a:r>
            <a:r>
              <a:rPr lang="en-US" altLang="zh-CN" sz="2400" dirty="0">
                <a:solidFill>
                  <a:srgbClr val="C00000"/>
                </a:solidFill>
                <a:latin typeface="微软雅黑" panose="020B0503020204020204" pitchFamily="34" charset="-122"/>
                <a:ea typeface="微软雅黑" panose="020B0503020204020204" pitchFamily="34" charset="-122"/>
              </a:rPr>
              <a:t>-</a:t>
            </a:r>
            <a:r>
              <a:rPr lang="en-US" altLang="zh-CN" sz="2400" dirty="0" err="1">
                <a:solidFill>
                  <a:srgbClr val="C00000"/>
                </a:solidFill>
                <a:latin typeface="微软雅黑" panose="020B0503020204020204" pitchFamily="34" charset="-122"/>
                <a:ea typeface="微软雅黑" panose="020B0503020204020204" pitchFamily="34" charset="-122"/>
              </a:rPr>
              <a:t>lg</a:t>
            </a:r>
            <a:r>
              <a:rPr lang="en-US" altLang="zh-CN" sz="2400" dirty="0">
                <a:solidFill>
                  <a:srgbClr val="000000"/>
                </a:solidFill>
                <a:latin typeface="微软雅黑" panose="020B0503020204020204" pitchFamily="34" charset="-122"/>
                <a:ea typeface="微软雅黑" panose="020B0503020204020204" pitchFamily="34" charset="-122"/>
              </a:rPr>
              <a:t>"&gt;...&lt;/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&gt; </a:t>
            </a:r>
          </a:p>
          <a:p>
            <a:pPr>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 class="pagination"&gt;...&lt;/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&gt; </a:t>
            </a:r>
          </a:p>
          <a:p>
            <a:pPr>
              <a:lnSpc>
                <a:spcPct val="150000"/>
              </a:lnSpc>
            </a:pPr>
            <a:r>
              <a:rPr lang="en-US" altLang="zh-CN" sz="2400" dirty="0">
                <a:solidFill>
                  <a:srgbClr val="000000"/>
                </a:solidFill>
                <a:latin typeface="微软雅黑" panose="020B0503020204020204" pitchFamily="34" charset="-122"/>
                <a:ea typeface="微软雅黑" panose="020B0503020204020204" pitchFamily="34" charset="-122"/>
              </a:rPr>
              <a: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 class="pagination   </a:t>
            </a:r>
            <a:r>
              <a:rPr lang="en-US" altLang="zh-CN" sz="2400" dirty="0" err="1">
                <a:solidFill>
                  <a:srgbClr val="C00000"/>
                </a:solidFill>
                <a:latin typeface="微软雅黑" panose="020B0503020204020204" pitchFamily="34" charset="-122"/>
                <a:ea typeface="微软雅黑" panose="020B0503020204020204" pitchFamily="34" charset="-122"/>
              </a:rPr>
              <a:t>pagination</a:t>
            </a:r>
            <a:r>
              <a:rPr lang="en-US" altLang="zh-CN" sz="2400" dirty="0">
                <a:solidFill>
                  <a:srgbClr val="C00000"/>
                </a:solidFill>
                <a:latin typeface="微软雅黑" panose="020B0503020204020204" pitchFamily="34" charset="-122"/>
                <a:ea typeface="微软雅黑" panose="020B0503020204020204" pitchFamily="34" charset="-122"/>
              </a:rPr>
              <a:t>-</a:t>
            </a:r>
            <a:r>
              <a:rPr lang="en-US" altLang="zh-CN" sz="2400" dirty="0" err="1">
                <a:solidFill>
                  <a:srgbClr val="C00000"/>
                </a:solidFill>
                <a:latin typeface="微软雅黑" panose="020B0503020204020204" pitchFamily="34" charset="-122"/>
                <a:ea typeface="微软雅黑" panose="020B0503020204020204" pitchFamily="34" charset="-122"/>
              </a:rPr>
              <a:t>sm</a:t>
            </a:r>
            <a:r>
              <a:rPr lang="en-US" altLang="zh-CN" sz="2400" dirty="0">
                <a:solidFill>
                  <a:srgbClr val="000000"/>
                </a:solidFill>
                <a:latin typeface="微软雅黑" panose="020B0503020204020204" pitchFamily="34" charset="-122"/>
                <a:ea typeface="微软雅黑" panose="020B0503020204020204" pitchFamily="34" charset="-122"/>
              </a:rPr>
              <a:t>"&gt;...&lt;/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&gt;</a:t>
            </a:r>
          </a:p>
        </p:txBody>
      </p:sp>
      <p:pic>
        <p:nvPicPr>
          <p:cNvPr id="4098" name="Picture 2"/>
          <p:cNvPicPr>
            <a:picLocks noChangeAspect="1" noChangeArrowheads="1"/>
          </p:cNvPicPr>
          <p:nvPr/>
        </p:nvPicPr>
        <p:blipFill>
          <a:blip r:embed="rId2" cstate="print"/>
          <a:srcRect/>
          <a:stretch>
            <a:fillRect/>
          </a:stretch>
        </p:blipFill>
        <p:spPr bwMode="auto">
          <a:xfrm>
            <a:off x="838200" y="1271568"/>
            <a:ext cx="5050839" cy="2179315"/>
          </a:xfrm>
          <a:prstGeom prst="rect">
            <a:avLst/>
          </a:prstGeom>
          <a:noFill/>
          <a:ln w="9525">
            <a:noFill/>
            <a:miter lim="800000"/>
            <a:headEnd/>
            <a:tailEnd/>
          </a:ln>
        </p:spPr>
      </p:pic>
    </p:spTree>
    <p:extLst>
      <p:ext uri="{BB962C8B-B14F-4D97-AF65-F5344CB8AC3E}">
        <p14:creationId xmlns:p14="http://schemas.microsoft.com/office/powerpoint/2010/main" val="3882278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01</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图标</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3940408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5110"/>
            <a:ext cx="11137900" cy="720725"/>
          </a:xfrm>
        </p:spPr>
        <p:txBody>
          <a:bodyPr>
            <a:normAutofit/>
          </a:bodyPr>
          <a:lstStyle/>
          <a:p>
            <a:pPr algn="l"/>
            <a:r>
              <a:rPr lang="zh-CN" altLang="en-US" sz="3600" dirty="0">
                <a:solidFill>
                  <a:schemeClr val="accent1"/>
                </a:solidFill>
                <a:latin typeface="+mj-ea"/>
              </a:rPr>
              <a:t>翻页</a:t>
            </a:r>
          </a:p>
        </p:txBody>
      </p:sp>
      <p:sp>
        <p:nvSpPr>
          <p:cNvPr id="15" name="TextBox 14"/>
          <p:cNvSpPr txBox="1"/>
          <p:nvPr/>
        </p:nvSpPr>
        <p:spPr>
          <a:xfrm>
            <a:off x="847422" y="3326319"/>
            <a:ext cx="5088565" cy="2308324"/>
          </a:xfrm>
          <a:prstGeom prst="rect">
            <a:avLst/>
          </a:prstGeom>
          <a:solidFill>
            <a:schemeClr val="accent5">
              <a:lumMod val="20000"/>
              <a:lumOff val="80000"/>
            </a:schemeClr>
          </a:solidFill>
        </p:spPr>
        <p:txBody>
          <a:bodyPr wrap="square" rtlCol="0">
            <a:spAutoFit/>
          </a:bodyPr>
          <a:lstStyle/>
          <a:p>
            <a:pPr>
              <a:lnSpc>
                <a:spcPct val="150000"/>
              </a:lnSpc>
            </a:pPr>
            <a:r>
              <a:rPr lang="it-IT" altLang="zh-CN" sz="2400" dirty="0">
                <a:solidFill>
                  <a:srgbClr val="000000"/>
                </a:solidFill>
              </a:rPr>
              <a:t>&lt;ul class="</a:t>
            </a:r>
            <a:r>
              <a:rPr lang="it-IT" altLang="zh-CN" sz="2400" dirty="0">
                <a:solidFill>
                  <a:srgbClr val="FF0000"/>
                </a:solidFill>
              </a:rPr>
              <a:t>pager</a:t>
            </a:r>
            <a:r>
              <a:rPr lang="it-IT" altLang="zh-CN" sz="2400" dirty="0">
                <a:solidFill>
                  <a:srgbClr val="000000"/>
                </a:solidFill>
              </a:rPr>
              <a:t>"&gt; </a:t>
            </a:r>
          </a:p>
          <a:p>
            <a:pPr>
              <a:lnSpc>
                <a:spcPct val="150000"/>
              </a:lnSpc>
            </a:pPr>
            <a:r>
              <a:rPr lang="it-IT" altLang="zh-CN" sz="2400" dirty="0">
                <a:solidFill>
                  <a:srgbClr val="000000"/>
                </a:solidFill>
              </a:rPr>
              <a:t>   &lt;li&gt;&lt;a href="#"&gt;Previous&lt;/a&gt;&lt;/li&gt; </a:t>
            </a:r>
          </a:p>
          <a:p>
            <a:pPr>
              <a:lnSpc>
                <a:spcPct val="150000"/>
              </a:lnSpc>
            </a:pPr>
            <a:r>
              <a:rPr lang="it-IT" altLang="zh-CN" sz="2400" dirty="0">
                <a:solidFill>
                  <a:srgbClr val="000000"/>
                </a:solidFill>
              </a:rPr>
              <a:t>   &lt;li&gt;&lt;a href="#"&gt;Next&lt;/a&gt;&lt;/li&gt; </a:t>
            </a:r>
          </a:p>
          <a:p>
            <a:pPr>
              <a:lnSpc>
                <a:spcPct val="150000"/>
              </a:lnSpc>
            </a:pPr>
            <a:r>
              <a:rPr lang="it-IT" altLang="zh-CN" sz="2400" dirty="0">
                <a:solidFill>
                  <a:srgbClr val="000000"/>
                </a:solidFill>
              </a:rPr>
              <a:t>&lt;/ul&gt;</a:t>
            </a:r>
          </a:p>
        </p:txBody>
      </p:sp>
      <p:sp>
        <p:nvSpPr>
          <p:cNvPr id="9" name="TextBox 8"/>
          <p:cNvSpPr txBox="1"/>
          <p:nvPr/>
        </p:nvSpPr>
        <p:spPr>
          <a:xfrm>
            <a:off x="911424" y="1425035"/>
            <a:ext cx="7387022" cy="492443"/>
          </a:xfrm>
          <a:prstGeom prst="rect">
            <a:avLst/>
          </a:prstGeom>
          <a:noFill/>
        </p:spPr>
        <p:txBody>
          <a:bodyPr wrap="none" rtlCol="0">
            <a:spAutoFit/>
          </a:bodyPr>
          <a:lstStyle/>
          <a:p>
            <a:r>
              <a:rPr lang="zh-CN" altLang="en-US" sz="2600" dirty="0">
                <a:solidFill>
                  <a:srgbClr val="000000"/>
                </a:solidFill>
                <a:latin typeface="微软雅黑" panose="020B0503020204020204" pitchFamily="34" charset="-122"/>
                <a:ea typeface="微软雅黑" panose="020B0503020204020204" pitchFamily="34" charset="-122"/>
              </a:rPr>
              <a:t>用 </a:t>
            </a:r>
            <a:r>
              <a:rPr lang="en-US" altLang="zh-CN" sz="2600" dirty="0">
                <a:solidFill>
                  <a:srgbClr val="FF0000"/>
                </a:solidFill>
                <a:latin typeface="微软雅黑" panose="020B0503020204020204" pitchFamily="34" charset="-122"/>
                <a:ea typeface="微软雅黑" panose="020B0503020204020204" pitchFamily="34" charset="-122"/>
              </a:rPr>
              <a:t>.pager </a:t>
            </a:r>
            <a:r>
              <a:rPr lang="zh-CN" altLang="en-US" sz="2600" dirty="0">
                <a:solidFill>
                  <a:srgbClr val="000000"/>
                </a:solidFill>
                <a:latin typeface="微软雅黑" panose="020B0503020204020204" pitchFamily="34" charset="-122"/>
                <a:ea typeface="微软雅黑" panose="020B0503020204020204" pitchFamily="34" charset="-122"/>
              </a:rPr>
              <a:t>类，实现上一页和下一页的简单翻页。</a:t>
            </a:r>
          </a:p>
        </p:txBody>
      </p:sp>
      <p:pic>
        <p:nvPicPr>
          <p:cNvPr id="5122" name="Picture 2"/>
          <p:cNvPicPr>
            <a:picLocks noChangeAspect="1" noChangeArrowheads="1"/>
          </p:cNvPicPr>
          <p:nvPr/>
        </p:nvPicPr>
        <p:blipFill>
          <a:blip r:embed="rId2" cstate="print"/>
          <a:srcRect/>
          <a:stretch>
            <a:fillRect/>
          </a:stretch>
        </p:blipFill>
        <p:spPr bwMode="auto">
          <a:xfrm>
            <a:off x="847422" y="2348880"/>
            <a:ext cx="3904429" cy="895722"/>
          </a:xfrm>
          <a:prstGeom prst="rect">
            <a:avLst/>
          </a:prstGeom>
          <a:noFill/>
          <a:ln w="9525">
            <a:noFill/>
            <a:miter lim="800000"/>
            <a:headEnd/>
            <a:tailEnd/>
          </a:ln>
        </p:spPr>
      </p:pic>
      <p:grpSp>
        <p:nvGrpSpPr>
          <p:cNvPr id="14" name="组合 13"/>
          <p:cNvGrpSpPr/>
          <p:nvPr/>
        </p:nvGrpSpPr>
        <p:grpSpPr>
          <a:xfrm>
            <a:off x="6288022" y="2390215"/>
            <a:ext cx="5238960" cy="4413979"/>
            <a:chOff x="4716016" y="2348880"/>
            <a:chExt cx="3929220" cy="4413979"/>
          </a:xfrm>
        </p:grpSpPr>
        <p:pic>
          <p:nvPicPr>
            <p:cNvPr id="5123" name="Picture 3"/>
            <p:cNvPicPr>
              <a:picLocks noChangeAspect="1" noChangeArrowheads="1"/>
            </p:cNvPicPr>
            <p:nvPr/>
          </p:nvPicPr>
          <p:blipFill>
            <a:blip r:embed="rId3" cstate="print"/>
            <a:srcRect/>
            <a:stretch>
              <a:fillRect/>
            </a:stretch>
          </p:blipFill>
          <p:spPr bwMode="auto">
            <a:xfrm>
              <a:off x="4716016" y="2348880"/>
              <a:ext cx="3101690" cy="886197"/>
            </a:xfrm>
            <a:prstGeom prst="rect">
              <a:avLst/>
            </a:prstGeom>
            <a:noFill/>
            <a:ln w="9525">
              <a:noFill/>
              <a:miter lim="800000"/>
              <a:headEnd/>
              <a:tailEnd/>
            </a:ln>
          </p:spPr>
        </p:pic>
        <p:sp>
          <p:nvSpPr>
            <p:cNvPr id="13" name="TextBox 12"/>
            <p:cNvSpPr txBox="1"/>
            <p:nvPr/>
          </p:nvSpPr>
          <p:spPr>
            <a:xfrm>
              <a:off x="4860032" y="3284984"/>
              <a:ext cx="3785204" cy="3477875"/>
            </a:xfrm>
            <a:prstGeom prst="rect">
              <a:avLst/>
            </a:prstGeom>
            <a:solidFill>
              <a:schemeClr val="accent5">
                <a:lumMod val="20000"/>
                <a:lumOff val="80000"/>
              </a:schemeClr>
            </a:solidFill>
          </p:spPr>
          <p:txBody>
            <a:bodyPr wrap="square" rtlCol="0">
              <a:spAutoFit/>
            </a:bodyPr>
            <a:lstStyle/>
            <a:p>
              <a:pPr>
                <a:lnSpc>
                  <a:spcPts val="3300"/>
                </a:lnSpc>
              </a:pPr>
              <a:r>
                <a:rPr lang="it-IT" altLang="zh-CN" sz="2400" dirty="0">
                  <a:solidFill>
                    <a:srgbClr val="000000"/>
                  </a:solidFill>
                </a:rPr>
                <a:t>&lt;ul class="</a:t>
              </a:r>
              <a:r>
                <a:rPr lang="it-IT" altLang="zh-CN" sz="2400" dirty="0">
                  <a:solidFill>
                    <a:srgbClr val="FF0000"/>
                  </a:solidFill>
                </a:rPr>
                <a:t>pager</a:t>
              </a:r>
              <a:r>
                <a:rPr lang="it-IT" altLang="zh-CN" sz="2400" dirty="0">
                  <a:solidFill>
                    <a:srgbClr val="000000"/>
                  </a:solidFill>
                </a:rPr>
                <a:t>"&gt; </a:t>
              </a:r>
            </a:p>
            <a:p>
              <a:pPr>
                <a:lnSpc>
                  <a:spcPts val="3300"/>
                </a:lnSpc>
              </a:pPr>
              <a:r>
                <a:rPr lang="it-IT" altLang="zh-CN" sz="2400" dirty="0">
                  <a:solidFill>
                    <a:srgbClr val="000000"/>
                  </a:solidFill>
                </a:rPr>
                <a:t>     &lt;li </a:t>
              </a:r>
              <a:r>
                <a:rPr lang="en-US" altLang="zh-CN" sz="2400" dirty="0">
                  <a:solidFill>
                    <a:srgbClr val="000000"/>
                  </a:solidFill>
                </a:rPr>
                <a:t>class=</a:t>
              </a:r>
              <a:r>
                <a:rPr lang="it-IT" altLang="zh-CN" sz="2400" dirty="0">
                  <a:solidFill>
                    <a:srgbClr val="000000"/>
                  </a:solidFill>
                </a:rPr>
                <a:t>"</a:t>
              </a:r>
              <a:r>
                <a:rPr lang="en-US" altLang="zh-CN" sz="2400" dirty="0">
                  <a:solidFill>
                    <a:srgbClr val="000000"/>
                  </a:solidFill>
                </a:rPr>
                <a:t>disabled</a:t>
              </a:r>
              <a:r>
                <a:rPr lang="it-IT" altLang="zh-CN" sz="2400" dirty="0">
                  <a:solidFill>
                    <a:srgbClr val="000000"/>
                  </a:solidFill>
                </a:rPr>
                <a:t>"&gt;</a:t>
              </a:r>
            </a:p>
            <a:p>
              <a:pPr>
                <a:lnSpc>
                  <a:spcPts val="3300"/>
                </a:lnSpc>
              </a:pPr>
              <a:r>
                <a:rPr lang="it-IT" altLang="zh-CN" sz="2400" dirty="0">
                  <a:solidFill>
                    <a:srgbClr val="000000"/>
                  </a:solidFill>
                </a:rPr>
                <a:t>           &lt;a href="#"&gt;Previous&lt;/a&gt;</a:t>
              </a:r>
            </a:p>
            <a:p>
              <a:pPr>
                <a:lnSpc>
                  <a:spcPts val="3300"/>
                </a:lnSpc>
              </a:pPr>
              <a:r>
                <a:rPr lang="it-IT" altLang="zh-CN" sz="2400" dirty="0">
                  <a:solidFill>
                    <a:srgbClr val="000000"/>
                  </a:solidFill>
                </a:rPr>
                <a:t>    &lt;/li&gt; </a:t>
              </a:r>
            </a:p>
            <a:p>
              <a:pPr>
                <a:lnSpc>
                  <a:spcPts val="3300"/>
                </a:lnSpc>
              </a:pPr>
              <a:r>
                <a:rPr lang="it-IT" altLang="zh-CN" sz="2400" dirty="0">
                  <a:solidFill>
                    <a:srgbClr val="000000"/>
                  </a:solidFill>
                </a:rPr>
                <a:t>    &lt;li&gt;</a:t>
              </a:r>
            </a:p>
            <a:p>
              <a:pPr>
                <a:lnSpc>
                  <a:spcPts val="3300"/>
                </a:lnSpc>
              </a:pPr>
              <a:r>
                <a:rPr lang="it-IT" altLang="zh-CN" sz="2400" dirty="0">
                  <a:solidFill>
                    <a:srgbClr val="000000"/>
                  </a:solidFill>
                </a:rPr>
                <a:t>           &lt;a href="#"&gt;Next&lt;/a&gt;</a:t>
              </a:r>
            </a:p>
            <a:p>
              <a:pPr>
                <a:lnSpc>
                  <a:spcPts val="3300"/>
                </a:lnSpc>
              </a:pPr>
              <a:r>
                <a:rPr lang="it-IT" altLang="zh-CN" sz="2400" dirty="0">
                  <a:solidFill>
                    <a:srgbClr val="000000"/>
                  </a:solidFill>
                </a:rPr>
                <a:t>    &lt;/li&gt; </a:t>
              </a:r>
            </a:p>
            <a:p>
              <a:pPr>
                <a:lnSpc>
                  <a:spcPts val="3300"/>
                </a:lnSpc>
              </a:pPr>
              <a:r>
                <a:rPr lang="it-IT" altLang="zh-CN" sz="2400" dirty="0">
                  <a:solidFill>
                    <a:srgbClr val="000000"/>
                  </a:solidFill>
                </a:rPr>
                <a:t>&lt;/ul&gt;</a:t>
              </a:r>
            </a:p>
          </p:txBody>
        </p:sp>
      </p:grpSp>
      <p:sp>
        <p:nvSpPr>
          <p:cNvPr id="16" name="TextBox 15"/>
          <p:cNvSpPr txBox="1"/>
          <p:nvPr/>
        </p:nvSpPr>
        <p:spPr>
          <a:xfrm>
            <a:off x="847422" y="5877105"/>
            <a:ext cx="1685077" cy="523220"/>
          </a:xfrm>
          <a:prstGeom prst="rect">
            <a:avLst/>
          </a:prstGeom>
          <a:noFill/>
        </p:spPr>
        <p:txBody>
          <a:bodyPr wrap="none" rtlCol="0">
            <a:spAutoFit/>
          </a:bodyPr>
          <a:lstStyle/>
          <a:p>
            <a:r>
              <a:rPr lang="en-US" altLang="zh-CN" sz="2800" dirty="0">
                <a:solidFill>
                  <a:srgbClr val="000000"/>
                </a:solidFill>
              </a:rPr>
              <a:t>24-9.html</a:t>
            </a:r>
            <a:endParaRPr lang="zh-CN" altLang="en-US" sz="2800" dirty="0">
              <a:solidFill>
                <a:srgbClr val="000000"/>
              </a:solidFill>
            </a:endParaRPr>
          </a:p>
        </p:txBody>
      </p:sp>
    </p:spTree>
    <p:extLst>
      <p:ext uri="{BB962C8B-B14F-4D97-AF65-F5344CB8AC3E}">
        <p14:creationId xmlns:p14="http://schemas.microsoft.com/office/powerpoint/2010/main" val="133851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05</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标签和徽章</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1609564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标签</a:t>
            </a:r>
          </a:p>
        </p:txBody>
      </p:sp>
      <p:sp>
        <p:nvSpPr>
          <p:cNvPr id="15" name="TextBox 14"/>
          <p:cNvSpPr txBox="1"/>
          <p:nvPr/>
        </p:nvSpPr>
        <p:spPr>
          <a:xfrm>
            <a:off x="4018481" y="2253654"/>
            <a:ext cx="7646469" cy="4593565"/>
          </a:xfrm>
          <a:prstGeom prst="rect">
            <a:avLst/>
          </a:prstGeom>
          <a:solidFill>
            <a:schemeClr val="bg2"/>
          </a:solidFill>
        </p:spPr>
        <p:txBody>
          <a:bodyPr wrap="square" rtlCol="0">
            <a:spAutoFit/>
          </a:bodyPr>
          <a:lstStyle/>
          <a:p>
            <a:pPr>
              <a:lnSpc>
                <a:spcPts val="3880"/>
              </a:lnSpc>
            </a:pPr>
            <a:r>
              <a:rPr lang="en-US" altLang="zh-CN" sz="2400" dirty="0">
                <a:solidFill>
                  <a:srgbClr val="000000"/>
                </a:solidFill>
              </a:rPr>
              <a:t>&lt;h1&gt;</a:t>
            </a:r>
          </a:p>
          <a:p>
            <a:pPr>
              <a:lnSpc>
                <a:spcPts val="3880"/>
              </a:lnSpc>
            </a:pPr>
            <a:r>
              <a:rPr lang="en-US" altLang="zh-CN" sz="2400" dirty="0">
                <a:solidFill>
                  <a:srgbClr val="000000"/>
                </a:solidFill>
              </a:rPr>
              <a:t>    &lt;span class="</a:t>
            </a:r>
            <a:r>
              <a:rPr lang="en-US" altLang="zh-CN" sz="2400" dirty="0">
                <a:solidFill>
                  <a:srgbClr val="FF0000"/>
                </a:solidFill>
              </a:rPr>
              <a:t>label label-default</a:t>
            </a:r>
            <a:r>
              <a:rPr lang="en-US" altLang="zh-CN" sz="2400" dirty="0">
                <a:solidFill>
                  <a:srgbClr val="000000"/>
                </a:solidFill>
              </a:rPr>
              <a:t>"&gt;</a:t>
            </a:r>
            <a:r>
              <a:rPr lang="zh-CN" altLang="en-US" sz="2400" dirty="0">
                <a:solidFill>
                  <a:srgbClr val="000000"/>
                </a:solidFill>
                <a:latin typeface="微软雅黑" panose="020B0503020204020204" pitchFamily="34" charset="-122"/>
                <a:ea typeface="微软雅黑" panose="020B0503020204020204" pitchFamily="34" charset="-122"/>
              </a:rPr>
              <a:t>默认</a:t>
            </a:r>
            <a:r>
              <a:rPr lang="en-US" altLang="zh-CN" sz="2400" dirty="0">
                <a:solidFill>
                  <a:srgbClr val="000000"/>
                </a:solidFill>
              </a:rPr>
              <a:t>&lt;/span&gt;</a:t>
            </a:r>
          </a:p>
          <a:p>
            <a:pPr>
              <a:lnSpc>
                <a:spcPts val="3880"/>
              </a:lnSpc>
            </a:pPr>
            <a:r>
              <a:rPr lang="en-US" altLang="zh-CN" sz="2400" dirty="0">
                <a:solidFill>
                  <a:srgbClr val="000000"/>
                </a:solidFill>
              </a:rPr>
              <a:t>&lt;/h1&gt;</a:t>
            </a:r>
          </a:p>
          <a:p>
            <a:pPr>
              <a:lnSpc>
                <a:spcPts val="3880"/>
              </a:lnSpc>
            </a:pPr>
            <a:r>
              <a:rPr lang="en-US" altLang="zh-CN" sz="2400" dirty="0">
                <a:solidFill>
                  <a:srgbClr val="000000"/>
                </a:solidFill>
              </a:rPr>
              <a:t>&lt;h2&gt;</a:t>
            </a:r>
          </a:p>
          <a:p>
            <a:pPr>
              <a:lnSpc>
                <a:spcPts val="3880"/>
              </a:lnSpc>
            </a:pPr>
            <a:r>
              <a:rPr lang="en-US" altLang="zh-CN" sz="2400" dirty="0">
                <a:solidFill>
                  <a:srgbClr val="000000"/>
                </a:solidFill>
              </a:rPr>
              <a:t>    &lt;span class="</a:t>
            </a:r>
            <a:r>
              <a:rPr lang="en-US" altLang="zh-CN" sz="2400" dirty="0">
                <a:solidFill>
                  <a:srgbClr val="FF0000"/>
                </a:solidFill>
              </a:rPr>
              <a:t>label label-primary</a:t>
            </a:r>
            <a:r>
              <a:rPr lang="en-US" altLang="zh-CN" sz="2400" dirty="0">
                <a:solidFill>
                  <a:srgbClr val="000000"/>
                </a:solidFill>
              </a:rPr>
              <a:t>"&gt;</a:t>
            </a:r>
            <a:r>
              <a:rPr lang="zh-CN" altLang="en-US" sz="2400" dirty="0">
                <a:solidFill>
                  <a:srgbClr val="000000"/>
                </a:solidFill>
                <a:latin typeface="微软雅黑" panose="020B0503020204020204" pitchFamily="34" charset="-122"/>
                <a:ea typeface="微软雅黑" panose="020B0503020204020204" pitchFamily="34" charset="-122"/>
              </a:rPr>
              <a:t>主要</a:t>
            </a:r>
            <a:r>
              <a:rPr lang="en-US" altLang="zh-CN" sz="2400" dirty="0">
                <a:solidFill>
                  <a:srgbClr val="000000"/>
                </a:solidFill>
              </a:rPr>
              <a:t>&lt;/span&gt;</a:t>
            </a:r>
          </a:p>
          <a:p>
            <a:pPr>
              <a:lnSpc>
                <a:spcPts val="3880"/>
              </a:lnSpc>
            </a:pPr>
            <a:r>
              <a:rPr lang="en-US" altLang="zh-CN" sz="2400" dirty="0">
                <a:solidFill>
                  <a:srgbClr val="000000"/>
                </a:solidFill>
              </a:rPr>
              <a:t>&lt;/h2&gt;</a:t>
            </a:r>
          </a:p>
          <a:p>
            <a:pPr>
              <a:lnSpc>
                <a:spcPts val="3880"/>
              </a:lnSpc>
            </a:pPr>
            <a:r>
              <a:rPr lang="en-US" altLang="zh-CN" sz="2400" dirty="0">
                <a:solidFill>
                  <a:srgbClr val="000000"/>
                </a:solidFill>
              </a:rPr>
              <a:t>&lt;h3&gt;</a:t>
            </a:r>
          </a:p>
          <a:p>
            <a:pPr>
              <a:lnSpc>
                <a:spcPts val="3880"/>
              </a:lnSpc>
            </a:pPr>
            <a:r>
              <a:rPr lang="en-US" altLang="zh-CN" sz="2400" dirty="0">
                <a:solidFill>
                  <a:srgbClr val="000000"/>
                </a:solidFill>
              </a:rPr>
              <a:t>    &lt;span class="</a:t>
            </a:r>
            <a:r>
              <a:rPr lang="en-US" altLang="zh-CN" sz="2400" dirty="0">
                <a:solidFill>
                  <a:srgbClr val="FF0000"/>
                </a:solidFill>
              </a:rPr>
              <a:t>label </a:t>
            </a:r>
            <a:r>
              <a:rPr lang="en-US" altLang="zh-CN" sz="2400" dirty="0"/>
              <a:t> </a:t>
            </a:r>
            <a:r>
              <a:rPr lang="en-US" altLang="zh-CN" sz="2400" dirty="0">
                <a:solidFill>
                  <a:srgbClr val="FF0000"/>
                </a:solidFill>
              </a:rPr>
              <a:t>label-success</a:t>
            </a:r>
            <a:r>
              <a:rPr lang="en-US" altLang="zh-CN" sz="2400" dirty="0">
                <a:solidFill>
                  <a:srgbClr val="000000"/>
                </a:solidFill>
              </a:rPr>
              <a:t>"&gt;</a:t>
            </a:r>
            <a:r>
              <a:rPr lang="zh-CN" altLang="en-US" sz="2400" dirty="0">
                <a:solidFill>
                  <a:srgbClr val="000000"/>
                </a:solidFill>
                <a:latin typeface="微软雅黑" panose="020B0503020204020204" pitchFamily="34" charset="-122"/>
                <a:ea typeface="微软雅黑" panose="020B0503020204020204" pitchFamily="34" charset="-122"/>
              </a:rPr>
              <a:t>成功</a:t>
            </a:r>
            <a:r>
              <a:rPr lang="en-US" altLang="zh-CN" sz="2400" dirty="0">
                <a:solidFill>
                  <a:srgbClr val="000000"/>
                </a:solidFill>
              </a:rPr>
              <a:t>&lt;/span&gt;</a:t>
            </a:r>
          </a:p>
          <a:p>
            <a:pPr>
              <a:lnSpc>
                <a:spcPts val="3880"/>
              </a:lnSpc>
            </a:pPr>
            <a:r>
              <a:rPr lang="en-US" altLang="zh-CN" sz="2400" dirty="0">
                <a:solidFill>
                  <a:srgbClr val="000000"/>
                </a:solidFill>
              </a:rPr>
              <a:t>&lt;/h3&gt;</a:t>
            </a:r>
            <a:endParaRPr lang="zh-CN" altLang="en-US" sz="2400" dirty="0">
              <a:solidFill>
                <a:srgbClr val="000000"/>
              </a:solidFill>
            </a:endParaRPr>
          </a:p>
        </p:txBody>
      </p:sp>
      <p:sp>
        <p:nvSpPr>
          <p:cNvPr id="10" name="TextBox 15"/>
          <p:cNvSpPr txBox="1"/>
          <p:nvPr/>
        </p:nvSpPr>
        <p:spPr>
          <a:xfrm>
            <a:off x="9492659" y="1633228"/>
            <a:ext cx="1885453" cy="523220"/>
          </a:xfrm>
          <a:prstGeom prst="rect">
            <a:avLst/>
          </a:prstGeom>
          <a:noFill/>
        </p:spPr>
        <p:txBody>
          <a:bodyPr wrap="none" rtlCol="0">
            <a:spAutoFit/>
          </a:bodyPr>
          <a:lstStyle/>
          <a:p>
            <a:r>
              <a:rPr lang="en-US" altLang="zh-CN" sz="2800" dirty="0">
                <a:solidFill>
                  <a:srgbClr val="000000"/>
                </a:solidFill>
              </a:rPr>
              <a:t>24-10.html</a:t>
            </a:r>
            <a:endParaRPr lang="zh-CN" altLang="en-US" sz="2800" dirty="0">
              <a:solidFill>
                <a:srgbClr val="000000"/>
              </a:solidFill>
            </a:endParaRPr>
          </a:p>
        </p:txBody>
      </p:sp>
      <p:sp>
        <p:nvSpPr>
          <p:cNvPr id="3" name="矩形 2"/>
          <p:cNvSpPr/>
          <p:nvPr/>
        </p:nvSpPr>
        <p:spPr>
          <a:xfrm>
            <a:off x="911425" y="1132000"/>
            <a:ext cx="9867411" cy="1066959"/>
          </a:xfrm>
          <a:prstGeom prst="rect">
            <a:avLst/>
          </a:prstGeom>
        </p:spPr>
        <p:txBody>
          <a:bodyPr wrap="square">
            <a:spAutoFit/>
          </a:bodyPr>
          <a:lstStyle/>
          <a:p>
            <a:pPr>
              <a:lnSpc>
                <a:spcPts val="3800"/>
              </a:lnSpc>
            </a:pPr>
            <a:r>
              <a:rPr lang="zh-CN" altLang="en-US" sz="2800" dirty="0">
                <a:solidFill>
                  <a:srgbClr val="000000"/>
                </a:solidFill>
                <a:latin typeface="微软雅黑" panose="020B0503020204020204" pitchFamily="34" charset="-122"/>
                <a:ea typeface="微软雅黑" panose="020B0503020204020204" pitchFamily="34" charset="-122"/>
              </a:rPr>
              <a:t>标签可用于计数、提示或页面上其他的标记显示。</a:t>
            </a:r>
            <a:endParaRPr lang="en-US" altLang="zh-CN" sz="2800" dirty="0">
              <a:solidFill>
                <a:srgbClr val="000000"/>
              </a:solidFill>
              <a:latin typeface="微软雅黑" panose="020B0503020204020204" pitchFamily="34" charset="-122"/>
              <a:ea typeface="微软雅黑" panose="020B0503020204020204" pitchFamily="34" charset="-122"/>
            </a:endParaRPr>
          </a:p>
          <a:p>
            <a:pPr>
              <a:lnSpc>
                <a:spcPts val="3800"/>
              </a:lnSpc>
            </a:pPr>
            <a:r>
              <a:rPr lang="zh-CN" altLang="en-US" sz="2800" dirty="0">
                <a:solidFill>
                  <a:srgbClr val="000000"/>
                </a:solidFill>
                <a:latin typeface="微软雅黑" panose="020B0503020204020204" pitchFamily="34" charset="-122"/>
                <a:ea typeface="微软雅黑" panose="020B0503020204020204" pitchFamily="34" charset="-122"/>
              </a:rPr>
              <a:t>使用 </a:t>
            </a:r>
            <a:r>
              <a:rPr lang="en-US" altLang="zh-CN" sz="2800" dirty="0">
                <a:solidFill>
                  <a:srgbClr val="000000"/>
                </a:solidFill>
                <a:latin typeface="微软雅黑" panose="020B0503020204020204" pitchFamily="34" charset="-122"/>
                <a:ea typeface="微软雅黑" panose="020B0503020204020204" pitchFamily="34" charset="-122"/>
              </a:rPr>
              <a:t>class </a:t>
            </a:r>
            <a:r>
              <a:rPr lang="en-US" altLang="zh-CN" sz="2800" dirty="0">
                <a:solidFill>
                  <a:srgbClr val="FF0000"/>
                </a:solidFill>
                <a:latin typeface="微软雅黑" panose="020B0503020204020204" pitchFamily="34" charset="-122"/>
                <a:ea typeface="微软雅黑" panose="020B0503020204020204" pitchFamily="34" charset="-122"/>
              </a:rPr>
              <a:t>.label</a:t>
            </a:r>
            <a:r>
              <a:rPr lang="zh-CN" altLang="en-US" sz="2800" dirty="0">
                <a:solidFill>
                  <a:srgbClr val="000000"/>
                </a:solidFill>
                <a:latin typeface="微软雅黑" panose="020B0503020204020204" pitchFamily="34" charset="-122"/>
                <a:ea typeface="微软雅黑" panose="020B0503020204020204" pitchFamily="34" charset="-122"/>
              </a:rPr>
              <a:t> 来显示标签。</a:t>
            </a:r>
            <a:endParaRPr lang="zh-CN" altLang="en-US"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911425" y="2253654"/>
            <a:ext cx="1895238" cy="4361905"/>
          </a:xfrm>
          <a:prstGeom prst="rect">
            <a:avLst/>
          </a:prstGeom>
        </p:spPr>
      </p:pic>
    </p:spTree>
    <p:extLst>
      <p:ext uri="{BB962C8B-B14F-4D97-AF65-F5344CB8AC3E}">
        <p14:creationId xmlns:p14="http://schemas.microsoft.com/office/powerpoint/2010/main" val="1158536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r>
              <a:rPr lang="zh-CN" altLang="en-US" sz="3600" dirty="0">
                <a:solidFill>
                  <a:schemeClr val="accent1"/>
                </a:solidFill>
                <a:latin typeface="+mj-ea"/>
              </a:rPr>
              <a:t>徽章</a:t>
            </a:r>
          </a:p>
        </p:txBody>
      </p:sp>
      <p:pic>
        <p:nvPicPr>
          <p:cNvPr id="9218" name="Picture 2"/>
          <p:cNvPicPr>
            <a:picLocks noChangeAspect="1" noChangeArrowheads="1"/>
          </p:cNvPicPr>
          <p:nvPr/>
        </p:nvPicPr>
        <p:blipFill>
          <a:blip r:embed="rId2" cstate="print"/>
          <a:srcRect/>
          <a:stretch>
            <a:fillRect/>
          </a:stretch>
        </p:blipFill>
        <p:spPr bwMode="auto">
          <a:xfrm>
            <a:off x="899682" y="2688875"/>
            <a:ext cx="3935554" cy="2940400"/>
          </a:xfrm>
          <a:prstGeom prst="rect">
            <a:avLst/>
          </a:prstGeom>
          <a:noFill/>
          <a:ln w="9525">
            <a:noFill/>
            <a:miter lim="800000"/>
            <a:headEnd/>
            <a:tailEnd/>
          </a:ln>
        </p:spPr>
      </p:pic>
      <p:sp>
        <p:nvSpPr>
          <p:cNvPr id="13" name="矩形 12"/>
          <p:cNvSpPr/>
          <p:nvPr/>
        </p:nvSpPr>
        <p:spPr>
          <a:xfrm>
            <a:off x="899682" y="5822785"/>
            <a:ext cx="9144000" cy="523220"/>
          </a:xfrm>
          <a:prstGeom prst="rect">
            <a:avLst/>
          </a:prstGeom>
          <a:solidFill>
            <a:schemeClr val="accent5">
              <a:lumMod val="20000"/>
              <a:lumOff val="80000"/>
            </a:schemeClr>
          </a:solidFill>
        </p:spPr>
        <p:txBody>
          <a:bodyPr wrap="square">
            <a:spAutoFit/>
          </a:bodyPr>
          <a:lstStyle/>
          <a:p>
            <a:r>
              <a:rPr lang="en-US" altLang="zh-CN" sz="2800" dirty="0">
                <a:solidFill>
                  <a:srgbClr val="000000"/>
                </a:solidFill>
              </a:rPr>
              <a:t>&lt;a </a:t>
            </a:r>
            <a:r>
              <a:rPr lang="en-US" altLang="zh-CN" sz="2800" dirty="0" err="1">
                <a:solidFill>
                  <a:srgbClr val="000000"/>
                </a:solidFill>
              </a:rPr>
              <a:t>href</a:t>
            </a:r>
            <a:r>
              <a:rPr lang="en-US" altLang="zh-CN" sz="2800" dirty="0">
                <a:solidFill>
                  <a:srgbClr val="000000"/>
                </a:solidFill>
              </a:rPr>
              <a:t>="#"&gt;Inbox </a:t>
            </a:r>
            <a:r>
              <a:rPr lang="en-US" altLang="zh-CN" sz="2800" dirty="0">
                <a:solidFill>
                  <a:srgbClr val="FF0000"/>
                </a:solidFill>
              </a:rPr>
              <a:t>&lt;span class="badge"&gt;42&lt;/span&gt;</a:t>
            </a:r>
            <a:r>
              <a:rPr lang="en-US" altLang="zh-CN" sz="2800" dirty="0">
                <a:solidFill>
                  <a:srgbClr val="000000"/>
                </a:solidFill>
              </a:rPr>
              <a:t>&lt;/a&gt;</a:t>
            </a:r>
          </a:p>
        </p:txBody>
      </p:sp>
      <p:sp>
        <p:nvSpPr>
          <p:cNvPr id="6" name="矩形 5"/>
          <p:cNvSpPr/>
          <p:nvPr/>
        </p:nvSpPr>
        <p:spPr>
          <a:xfrm>
            <a:off x="899682" y="1283274"/>
            <a:ext cx="10765267" cy="1092607"/>
          </a:xfrm>
          <a:prstGeom prst="rect">
            <a:avLst/>
          </a:prstGeom>
        </p:spPr>
        <p:txBody>
          <a:bodyPr wrap="square">
            <a:spAutoFit/>
          </a:bodyPr>
          <a:lstStyle/>
          <a:p>
            <a:pPr>
              <a:lnSpc>
                <a:spcPts val="3880"/>
              </a:lnSpc>
            </a:pPr>
            <a:r>
              <a:rPr lang="zh-CN" altLang="en-US" sz="2400" dirty="0">
                <a:solidFill>
                  <a:srgbClr val="000000"/>
                </a:solidFill>
                <a:latin typeface="微软雅黑" panose="020B0503020204020204" pitchFamily="34" charset="-122"/>
                <a:ea typeface="微软雅黑" panose="020B0503020204020204" pitchFamily="34" charset="-122"/>
              </a:rPr>
              <a:t>徽章与标签相似，区别在于徽章的边角更圆滑。用于突出显示新的或未读的项。</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ts val="3880"/>
              </a:lnSpc>
            </a:pPr>
            <a:r>
              <a:rPr lang="zh-CN" altLang="en-US" sz="2400" dirty="0">
                <a:solidFill>
                  <a:srgbClr val="000000"/>
                </a:solidFill>
                <a:latin typeface="微软雅黑" panose="020B0503020204020204" pitchFamily="34" charset="-122"/>
                <a:ea typeface="微软雅黑" panose="020B0503020204020204" pitchFamily="34" charset="-122"/>
              </a:rPr>
              <a:t>使用徽章，把 </a:t>
            </a:r>
            <a:r>
              <a:rPr lang="en-US" altLang="zh-CN" sz="2400" b="1" dirty="0">
                <a:solidFill>
                  <a:srgbClr val="000000"/>
                </a:solidFill>
                <a:latin typeface="微软雅黑" panose="020B0503020204020204" pitchFamily="34" charset="-122"/>
                <a:ea typeface="微软雅黑" panose="020B0503020204020204" pitchFamily="34" charset="-122"/>
              </a:rPr>
              <a:t>&lt;span class=“badge”&gt;</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添加到链接、导航等元素即可。</a:t>
            </a:r>
            <a:endParaRPr lang="zh-CN" altLang="en-US" sz="2400"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4956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pPr algn="l"/>
            <a:r>
              <a:rPr lang="zh-CN" altLang="en-US" sz="3600" dirty="0">
                <a:solidFill>
                  <a:schemeClr val="accent1"/>
                </a:solidFill>
                <a:latin typeface="+mj-ea"/>
              </a:rPr>
              <a:t>徽章</a:t>
            </a:r>
          </a:p>
        </p:txBody>
      </p:sp>
      <p:sp>
        <p:nvSpPr>
          <p:cNvPr id="12" name="TextBox 11"/>
          <p:cNvSpPr txBox="1"/>
          <p:nvPr/>
        </p:nvSpPr>
        <p:spPr>
          <a:xfrm>
            <a:off x="911424" y="1291407"/>
            <a:ext cx="3120249" cy="461665"/>
          </a:xfrm>
          <a:prstGeom prst="rect">
            <a:avLst/>
          </a:prstGeom>
          <a:noFill/>
        </p:spPr>
        <p:txBody>
          <a:bodyPr wrap="square" rtlCol="0">
            <a:spAutoFit/>
          </a:bodyPr>
          <a:lstStyle/>
          <a:p>
            <a:r>
              <a:rPr lang="zh-CN" altLang="en-US" sz="2400" b="1" dirty="0">
                <a:solidFill>
                  <a:srgbClr val="000000"/>
                </a:solidFill>
                <a:latin typeface="微软雅黑" panose="020B0503020204020204" pitchFamily="34" charset="-122"/>
                <a:ea typeface="微软雅黑" panose="020B0503020204020204" pitchFamily="34" charset="-122"/>
              </a:rPr>
              <a:t>适应导航的激活状态：</a:t>
            </a:r>
          </a:p>
        </p:txBody>
      </p:sp>
      <p:pic>
        <p:nvPicPr>
          <p:cNvPr id="9218" name="Picture 2"/>
          <p:cNvPicPr>
            <a:picLocks noChangeAspect="1" noChangeArrowheads="1"/>
          </p:cNvPicPr>
          <p:nvPr/>
        </p:nvPicPr>
        <p:blipFill>
          <a:blip r:embed="rId2" cstate="print"/>
          <a:srcRect/>
          <a:stretch>
            <a:fillRect/>
          </a:stretch>
        </p:blipFill>
        <p:spPr bwMode="auto">
          <a:xfrm>
            <a:off x="761137" y="1885237"/>
            <a:ext cx="4140200" cy="2831467"/>
          </a:xfrm>
          <a:prstGeom prst="rect">
            <a:avLst/>
          </a:prstGeom>
          <a:noFill/>
          <a:ln w="9525">
            <a:noFill/>
            <a:miter lim="800000"/>
            <a:headEnd/>
            <a:tailEnd/>
          </a:ln>
        </p:spPr>
      </p:pic>
      <p:sp>
        <p:nvSpPr>
          <p:cNvPr id="11" name="TextBox 10"/>
          <p:cNvSpPr txBox="1"/>
          <p:nvPr/>
        </p:nvSpPr>
        <p:spPr>
          <a:xfrm>
            <a:off x="4250370" y="1296410"/>
            <a:ext cx="7263527" cy="461665"/>
          </a:xfrm>
          <a:prstGeom prst="rect">
            <a:avLst/>
          </a:prstGeom>
          <a:noFill/>
        </p:spPr>
        <p:txBody>
          <a:bodyPr wrap="none" rtlCol="0">
            <a:spAutoFit/>
          </a:bodyPr>
          <a:lstStyle/>
          <a:p>
            <a:r>
              <a:rPr lang="zh-CN" altLang="en-US" sz="2400" dirty="0">
                <a:solidFill>
                  <a:srgbClr val="000000"/>
                </a:solidFill>
                <a:latin typeface="微软雅黑" panose="020B0503020204020204" pitchFamily="34" charset="-122"/>
                <a:ea typeface="微软雅黑" panose="020B0503020204020204" pitchFamily="34" charset="-122"/>
              </a:rPr>
              <a:t>在胶囊式导航和列表式导航中的徽章有内置的样式。</a:t>
            </a:r>
          </a:p>
        </p:txBody>
      </p:sp>
      <p:sp>
        <p:nvSpPr>
          <p:cNvPr id="10" name="TextBox 9"/>
          <p:cNvSpPr txBox="1"/>
          <p:nvPr/>
        </p:nvSpPr>
        <p:spPr>
          <a:xfrm>
            <a:off x="4752109" y="1992447"/>
            <a:ext cx="7220275" cy="4708981"/>
          </a:xfrm>
          <a:prstGeom prst="rect">
            <a:avLst/>
          </a:prstGeom>
          <a:solidFill>
            <a:schemeClr val="accent5">
              <a:lumMod val="20000"/>
              <a:lumOff val="80000"/>
            </a:schemeClr>
          </a:solidFill>
        </p:spPr>
        <p:txBody>
          <a:bodyPr wrap="square" rtlCol="0">
            <a:spAutoFit/>
          </a:bodyPr>
          <a:lstStyle/>
          <a:p>
            <a:r>
              <a:rPr lang="en-US" altLang="zh-CN" sz="2000" dirty="0">
                <a:solidFill>
                  <a:srgbClr val="000000"/>
                </a:solidFill>
                <a:latin typeface="微软雅黑" panose="020B0503020204020204" pitchFamily="34" charset="-122"/>
                <a:ea typeface="微软雅黑" panose="020B0503020204020204" pitchFamily="34" charset="-122"/>
              </a:rPr>
              <a:t>&lt;li &gt;</a:t>
            </a:r>
          </a:p>
          <a:p>
            <a:r>
              <a:rPr lang="en-US" altLang="zh-CN" sz="2000" dirty="0">
                <a:solidFill>
                  <a:srgbClr val="000000"/>
                </a:solidFill>
                <a:latin typeface="微软雅黑" panose="020B0503020204020204" pitchFamily="34" charset="-122"/>
                <a:ea typeface="微软雅黑" panose="020B0503020204020204" pitchFamily="34" charset="-122"/>
              </a:rPr>
              <a:t>   &lt;a </a:t>
            </a:r>
            <a:r>
              <a:rPr lang="en-US" altLang="zh-CN" sz="2000" dirty="0" err="1">
                <a:solidFill>
                  <a:srgbClr val="000000"/>
                </a:solidFill>
                <a:latin typeface="微软雅黑" panose="020B0503020204020204" pitchFamily="34" charset="-122"/>
                <a:ea typeface="微软雅黑" panose="020B0503020204020204" pitchFamily="34" charset="-122"/>
              </a:rPr>
              <a:t>href</a:t>
            </a:r>
            <a:r>
              <a:rPr lang="en-US" altLang="zh-CN" sz="2000" dirty="0">
                <a:solidFill>
                  <a:srgbClr val="000000"/>
                </a:solidFill>
                <a:latin typeface="微软雅黑" panose="020B0503020204020204" pitchFamily="34" charset="-122"/>
                <a:ea typeface="微软雅黑" panose="020B0503020204020204" pitchFamily="34" charset="-122"/>
              </a:rPr>
              <a:t>="#"&gt;</a:t>
            </a:r>
          </a:p>
          <a:p>
            <a:r>
              <a:rPr lang="en-US" altLang="zh-CN" sz="2000" dirty="0">
                <a:solidFill>
                  <a:srgbClr val="000000"/>
                </a:solidFill>
                <a:latin typeface="微软雅黑" panose="020B0503020204020204" pitchFamily="34" charset="-122"/>
                <a:ea typeface="微软雅黑" panose="020B0503020204020204" pitchFamily="34" charset="-122"/>
              </a:rPr>
              <a:t>         Home  </a:t>
            </a:r>
            <a:r>
              <a:rPr lang="en-US" altLang="zh-CN" sz="2000" dirty="0">
                <a:solidFill>
                  <a:srgbClr val="FF0000"/>
                </a:solidFill>
                <a:latin typeface="微软雅黑" panose="020B0503020204020204" pitchFamily="34" charset="-122"/>
                <a:ea typeface="微软雅黑" panose="020B0503020204020204" pitchFamily="34" charset="-122"/>
              </a:rPr>
              <a:t>&lt;span class="badge"&gt;42&lt;/span&gt;</a:t>
            </a:r>
          </a:p>
          <a:p>
            <a:r>
              <a:rPr lang="en-US" altLang="zh-CN" sz="2000" dirty="0">
                <a:solidFill>
                  <a:srgbClr val="000000"/>
                </a:solidFill>
                <a:latin typeface="微软雅黑" panose="020B0503020204020204" pitchFamily="34" charset="-122"/>
                <a:ea typeface="微软雅黑" panose="020B0503020204020204" pitchFamily="34" charset="-122"/>
              </a:rPr>
              <a:t>   &lt;/a&gt;</a:t>
            </a:r>
          </a:p>
          <a:p>
            <a:r>
              <a:rPr lang="en-US" altLang="zh-CN" sz="2000" dirty="0">
                <a:solidFill>
                  <a:srgbClr val="000000"/>
                </a:solidFill>
                <a:latin typeface="微软雅黑" panose="020B0503020204020204" pitchFamily="34" charset="-122"/>
                <a:ea typeface="微软雅黑" panose="020B0503020204020204" pitchFamily="34" charset="-122"/>
              </a:rPr>
              <a:t>&lt;/li&gt; </a:t>
            </a:r>
          </a:p>
          <a:p>
            <a:r>
              <a:rPr lang="en-US" altLang="zh-CN" sz="2000" dirty="0">
                <a:solidFill>
                  <a:srgbClr val="000000"/>
                </a:solidFill>
                <a:latin typeface="微软雅黑" panose="020B0503020204020204" pitchFamily="34" charset="-122"/>
                <a:ea typeface="微软雅黑" panose="020B0503020204020204" pitchFamily="34" charset="-122"/>
              </a:rPr>
              <a:t>&lt;li class="active"&gt;</a:t>
            </a:r>
          </a:p>
          <a:p>
            <a:r>
              <a:rPr lang="en-US" altLang="zh-CN" sz="2000" dirty="0">
                <a:solidFill>
                  <a:srgbClr val="000000"/>
                </a:solidFill>
                <a:latin typeface="微软雅黑" panose="020B0503020204020204" pitchFamily="34" charset="-122"/>
                <a:ea typeface="微软雅黑" panose="020B0503020204020204" pitchFamily="34" charset="-122"/>
              </a:rPr>
              <a:t>   &lt;a </a:t>
            </a:r>
            <a:r>
              <a:rPr lang="en-US" altLang="zh-CN" sz="2000" dirty="0" err="1">
                <a:solidFill>
                  <a:srgbClr val="000000"/>
                </a:solidFill>
                <a:latin typeface="微软雅黑" panose="020B0503020204020204" pitchFamily="34" charset="-122"/>
                <a:ea typeface="微软雅黑" panose="020B0503020204020204" pitchFamily="34" charset="-122"/>
              </a:rPr>
              <a:t>href</a:t>
            </a:r>
            <a:r>
              <a:rPr lang="en-US" altLang="zh-CN" sz="2000" dirty="0">
                <a:solidFill>
                  <a:srgbClr val="000000"/>
                </a:solidFill>
                <a:latin typeface="微软雅黑" panose="020B0503020204020204" pitchFamily="34" charset="-122"/>
                <a:ea typeface="微软雅黑" panose="020B0503020204020204" pitchFamily="34" charset="-122"/>
              </a:rPr>
              <a:t>="#"&gt;</a:t>
            </a:r>
          </a:p>
          <a:p>
            <a:r>
              <a:rPr lang="en-US" altLang="zh-CN" sz="2000" dirty="0">
                <a:solidFill>
                  <a:srgbClr val="FF0000"/>
                </a:solidFill>
                <a:latin typeface="微软雅黑" panose="020B0503020204020204" pitchFamily="34" charset="-122"/>
                <a:ea typeface="微软雅黑" panose="020B0503020204020204" pitchFamily="34" charset="-122"/>
              </a:rPr>
              <a:t>        &lt;span class="badge pull-right"&gt;42&lt;/span&gt;</a:t>
            </a:r>
            <a:r>
              <a:rPr lang="en-US" altLang="zh-CN" sz="2000" dirty="0">
                <a:solidFill>
                  <a:srgbClr val="000000"/>
                </a:solidFill>
                <a:latin typeface="微软雅黑" panose="020B0503020204020204" pitchFamily="34" charset="-122"/>
                <a:ea typeface="微软雅黑" panose="020B0503020204020204" pitchFamily="34" charset="-122"/>
              </a:rPr>
              <a:t>Message</a:t>
            </a:r>
          </a:p>
          <a:p>
            <a:r>
              <a:rPr lang="en-US" altLang="zh-CN" sz="2000" dirty="0">
                <a:solidFill>
                  <a:srgbClr val="000000"/>
                </a:solidFill>
                <a:latin typeface="微软雅黑" panose="020B0503020204020204" pitchFamily="34" charset="-122"/>
                <a:ea typeface="微软雅黑" panose="020B0503020204020204" pitchFamily="34" charset="-122"/>
              </a:rPr>
              <a:t>   &lt;/a&gt;</a:t>
            </a:r>
          </a:p>
          <a:p>
            <a:r>
              <a:rPr lang="en-US" altLang="zh-CN" sz="2000" dirty="0">
                <a:solidFill>
                  <a:srgbClr val="000000"/>
                </a:solidFill>
                <a:latin typeface="微软雅黑" panose="020B0503020204020204" pitchFamily="34" charset="-122"/>
                <a:ea typeface="微软雅黑" panose="020B0503020204020204" pitchFamily="34" charset="-122"/>
              </a:rPr>
              <a:t>&lt;/li&gt; </a:t>
            </a:r>
          </a:p>
          <a:p>
            <a:r>
              <a:rPr lang="en-US" altLang="zh-CN" sz="2000" dirty="0">
                <a:solidFill>
                  <a:srgbClr val="000000"/>
                </a:solidFill>
                <a:latin typeface="微软雅黑" panose="020B0503020204020204" pitchFamily="34" charset="-122"/>
                <a:ea typeface="微软雅黑" panose="020B0503020204020204" pitchFamily="34" charset="-122"/>
              </a:rPr>
              <a:t>&lt;li class="active"&gt;</a:t>
            </a:r>
          </a:p>
          <a:p>
            <a:r>
              <a:rPr lang="en-US" altLang="zh-CN" sz="2000" dirty="0">
                <a:solidFill>
                  <a:srgbClr val="000000"/>
                </a:solidFill>
                <a:latin typeface="微软雅黑" panose="020B0503020204020204" pitchFamily="34" charset="-122"/>
                <a:ea typeface="微软雅黑" panose="020B0503020204020204" pitchFamily="34" charset="-122"/>
              </a:rPr>
              <a:t>   &lt;a </a:t>
            </a:r>
            <a:r>
              <a:rPr lang="en-US" altLang="zh-CN" sz="2000" dirty="0" err="1">
                <a:solidFill>
                  <a:srgbClr val="000000"/>
                </a:solidFill>
                <a:latin typeface="微软雅黑" panose="020B0503020204020204" pitchFamily="34" charset="-122"/>
                <a:ea typeface="微软雅黑" panose="020B0503020204020204" pitchFamily="34" charset="-122"/>
              </a:rPr>
              <a:t>href</a:t>
            </a:r>
            <a:r>
              <a:rPr lang="en-US" altLang="zh-CN" sz="2000" dirty="0">
                <a:solidFill>
                  <a:srgbClr val="000000"/>
                </a:solidFill>
                <a:latin typeface="微软雅黑" panose="020B0503020204020204" pitchFamily="34" charset="-122"/>
                <a:ea typeface="微软雅黑" panose="020B0503020204020204" pitchFamily="34" charset="-122"/>
              </a:rPr>
              <a:t>="#"&gt;</a:t>
            </a:r>
          </a:p>
          <a:p>
            <a:r>
              <a:rPr lang="en-US" altLang="zh-CN" sz="2000" dirty="0">
                <a:solidFill>
                  <a:srgbClr val="000000"/>
                </a:solidFill>
                <a:latin typeface="微软雅黑" panose="020B0503020204020204" pitchFamily="34" charset="-122"/>
                <a:ea typeface="微软雅黑" panose="020B0503020204020204" pitchFamily="34" charset="-122"/>
              </a:rPr>
              <a:t>       Info</a:t>
            </a:r>
            <a:r>
              <a:rPr lang="en-US" altLang="zh-CN" sz="2000" dirty="0">
                <a:solidFill>
                  <a:srgbClr val="FF0000"/>
                </a:solidFill>
                <a:latin typeface="微软雅黑" panose="020B0503020204020204" pitchFamily="34" charset="-122"/>
                <a:ea typeface="微软雅黑" panose="020B0503020204020204" pitchFamily="34" charset="-122"/>
              </a:rPr>
              <a:t>&lt;span class="badge "&gt;42&lt;/span&gt;</a:t>
            </a:r>
          </a:p>
          <a:p>
            <a:r>
              <a:rPr lang="en-US" altLang="zh-CN" sz="2000" dirty="0">
                <a:solidFill>
                  <a:srgbClr val="000000"/>
                </a:solidFill>
                <a:latin typeface="微软雅黑" panose="020B0503020204020204" pitchFamily="34" charset="-122"/>
                <a:ea typeface="微软雅黑" panose="020B0503020204020204" pitchFamily="34" charset="-122"/>
              </a:rPr>
              <a:t>   &lt;/a&gt;</a:t>
            </a:r>
          </a:p>
          <a:p>
            <a:r>
              <a:rPr lang="en-US" altLang="zh-CN" sz="2000" dirty="0">
                <a:solidFill>
                  <a:srgbClr val="000000"/>
                </a:solidFill>
                <a:latin typeface="微软雅黑" panose="020B0503020204020204" pitchFamily="34" charset="-122"/>
                <a:ea typeface="微软雅黑" panose="020B0503020204020204" pitchFamily="34" charset="-122"/>
              </a:rPr>
              <a:t>&lt;/li&gt;</a:t>
            </a:r>
          </a:p>
        </p:txBody>
      </p:sp>
      <p:sp>
        <p:nvSpPr>
          <p:cNvPr id="13" name="TextBox 15"/>
          <p:cNvSpPr txBox="1"/>
          <p:nvPr/>
        </p:nvSpPr>
        <p:spPr>
          <a:xfrm>
            <a:off x="1528821" y="5447456"/>
            <a:ext cx="1885453" cy="523220"/>
          </a:xfrm>
          <a:prstGeom prst="rect">
            <a:avLst/>
          </a:prstGeom>
          <a:noFill/>
        </p:spPr>
        <p:txBody>
          <a:bodyPr wrap="none" rtlCol="0">
            <a:spAutoFit/>
          </a:bodyPr>
          <a:lstStyle/>
          <a:p>
            <a:r>
              <a:rPr lang="en-US" altLang="zh-CN" sz="2800" dirty="0">
                <a:solidFill>
                  <a:srgbClr val="000000"/>
                </a:solidFill>
              </a:rPr>
              <a:t>24-11.html</a:t>
            </a:r>
            <a:endParaRPr lang="zh-CN" altLang="en-US" sz="2800" dirty="0">
              <a:solidFill>
                <a:srgbClr val="000000"/>
              </a:solidFill>
            </a:endParaRPr>
          </a:p>
        </p:txBody>
      </p:sp>
    </p:spTree>
    <p:extLst>
      <p:ext uri="{BB962C8B-B14F-4D97-AF65-F5344CB8AC3E}">
        <p14:creationId xmlns:p14="http://schemas.microsoft.com/office/powerpoint/2010/main" val="2680328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48640" y="309070"/>
            <a:ext cx="10515600" cy="762000"/>
          </a:xfrm>
        </p:spPr>
        <p:txBody>
          <a:bodyPr/>
          <a:lstStyle/>
          <a:p>
            <a:pPr algn="l"/>
            <a:r>
              <a:rPr lang="zh-CN" altLang="en-US" sz="3600" dirty="0">
                <a:solidFill>
                  <a:schemeClr val="accent1"/>
                </a:solidFill>
                <a:latin typeface="+mj-ea"/>
              </a:rPr>
              <a:t>练习</a:t>
            </a:r>
          </a:p>
        </p:txBody>
      </p:sp>
      <p:pic>
        <p:nvPicPr>
          <p:cNvPr id="3074" name="Picture 2"/>
          <p:cNvPicPr>
            <a:picLocks noChangeAspect="1" noChangeArrowheads="1"/>
          </p:cNvPicPr>
          <p:nvPr/>
        </p:nvPicPr>
        <p:blipFill>
          <a:blip r:embed="rId2" cstate="print"/>
          <a:srcRect/>
          <a:stretch>
            <a:fillRect/>
          </a:stretch>
        </p:blipFill>
        <p:spPr bwMode="auto">
          <a:xfrm>
            <a:off x="548639" y="1284187"/>
            <a:ext cx="11200015" cy="544912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1103446" y="5922472"/>
            <a:ext cx="4506449" cy="386849"/>
          </a:xfrm>
          <a:prstGeom prst="rect">
            <a:avLst/>
          </a:prstGeom>
          <a:noFill/>
          <a:ln w="9525">
            <a:noFill/>
            <a:miter lim="800000"/>
            <a:headEnd/>
            <a:tailEnd/>
          </a:ln>
        </p:spPr>
      </p:pic>
    </p:spTree>
    <p:extLst>
      <p:ext uri="{BB962C8B-B14F-4D97-AF65-F5344CB8AC3E}">
        <p14:creationId xmlns:p14="http://schemas.microsoft.com/office/powerpoint/2010/main" val="560351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06</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缩略图</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1747423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缩略图</a:t>
            </a:r>
          </a:p>
        </p:txBody>
      </p:sp>
      <p:sp>
        <p:nvSpPr>
          <p:cNvPr id="12" name="TextBox 11"/>
          <p:cNvSpPr txBox="1"/>
          <p:nvPr/>
        </p:nvSpPr>
        <p:spPr>
          <a:xfrm>
            <a:off x="911424" y="1291408"/>
            <a:ext cx="10102940" cy="2845202"/>
          </a:xfrm>
          <a:prstGeom prst="rect">
            <a:avLst/>
          </a:prstGeom>
          <a:noFill/>
        </p:spPr>
        <p:txBody>
          <a:bodyPr wrap="square" rtlCol="0">
            <a:spAutoFit/>
          </a:bodyPr>
          <a:lstStyle/>
          <a:p>
            <a:pPr>
              <a:lnSpc>
                <a:spcPts val="4000"/>
              </a:lnSpc>
              <a:spcBef>
                <a:spcPts val="600"/>
              </a:spcBef>
              <a:spcAft>
                <a:spcPts val="1200"/>
              </a:spcAft>
            </a:pPr>
            <a:r>
              <a:rPr lang="zh-CN" altLang="en-US" sz="2800" dirty="0">
                <a:solidFill>
                  <a:srgbClr val="000000"/>
                </a:solidFill>
                <a:latin typeface="微软雅黑" panose="020B0503020204020204" pitchFamily="34" charset="-122"/>
                <a:ea typeface="微软雅黑" panose="020B0503020204020204" pitchFamily="34" charset="-122"/>
              </a:rPr>
              <a:t>缩略图在网站中最常用的地方就是</a:t>
            </a:r>
            <a:r>
              <a:rPr lang="zh-CN" altLang="en-US" sz="2800" dirty="0">
                <a:solidFill>
                  <a:srgbClr val="006600"/>
                </a:solidFill>
                <a:latin typeface="微软雅黑" panose="020B0503020204020204" pitchFamily="34" charset="-122"/>
                <a:ea typeface="微软雅黑" panose="020B0503020204020204" pitchFamily="34" charset="-122"/>
              </a:rPr>
              <a:t>产品列表页面</a:t>
            </a:r>
            <a:r>
              <a:rPr lang="zh-CN" altLang="en-US" sz="2800" dirty="0">
                <a:solidFill>
                  <a:srgbClr val="000000"/>
                </a:solidFill>
                <a:latin typeface="微软雅黑" panose="020B0503020204020204" pitchFamily="34" charset="-122"/>
                <a:ea typeface="微软雅黑" panose="020B0503020204020204" pitchFamily="34" charset="-122"/>
              </a:rPr>
              <a:t>，一行显示几张图片，在图片下面（左侧或右侧）带有标题、描述等信息。</a:t>
            </a:r>
            <a:endParaRPr lang="en-US" altLang="zh-CN" sz="2800" dirty="0">
              <a:solidFill>
                <a:srgbClr val="000000"/>
              </a:solidFill>
              <a:latin typeface="微软雅黑" panose="020B0503020204020204" pitchFamily="34" charset="-122"/>
              <a:ea typeface="微软雅黑" panose="020B0503020204020204" pitchFamily="34" charset="-122"/>
            </a:endParaRPr>
          </a:p>
          <a:p>
            <a:pPr>
              <a:lnSpc>
                <a:spcPts val="4000"/>
              </a:lnSpc>
              <a:spcBef>
                <a:spcPts val="600"/>
              </a:spcBef>
              <a:spcAft>
                <a:spcPts val="1200"/>
              </a:spcAft>
            </a:pPr>
            <a:r>
              <a:rPr lang="en-US" altLang="zh-CN" sz="2800" dirty="0">
                <a:solidFill>
                  <a:srgbClr val="000000"/>
                </a:solidFill>
                <a:latin typeface="微软雅黑" panose="020B0503020204020204" pitchFamily="34" charset="-122"/>
                <a:ea typeface="微软雅黑" panose="020B0503020204020204" pitchFamily="34" charset="-122"/>
              </a:rPr>
              <a:t>Bootstrap </a:t>
            </a:r>
            <a:r>
              <a:rPr lang="zh-CN" altLang="en-US" sz="2800" dirty="0">
                <a:solidFill>
                  <a:srgbClr val="000000"/>
                </a:solidFill>
                <a:latin typeface="微软雅黑" panose="020B0503020204020204" pitchFamily="34" charset="-122"/>
                <a:ea typeface="微软雅黑" panose="020B0503020204020204" pitchFamily="34" charset="-122"/>
              </a:rPr>
              <a:t>框架将这一部独立成一个模块组件 </a:t>
            </a:r>
            <a:r>
              <a:rPr lang="en-US"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368ADF"/>
                </a:solidFill>
                <a:latin typeface="微软雅黑" panose="020B0503020204020204" pitchFamily="34" charset="-122"/>
                <a:ea typeface="微软雅黑" panose="020B0503020204020204" pitchFamily="34" charset="-122"/>
              </a:rPr>
              <a:t>缩略图组件</a:t>
            </a:r>
            <a:r>
              <a:rPr lang="zh-CN" altLang="en-US" sz="2800" dirty="0">
                <a:solidFill>
                  <a:srgbClr val="000000"/>
                </a:solidFill>
                <a:latin typeface="微软雅黑" panose="020B0503020204020204" pitchFamily="34" charset="-122"/>
                <a:ea typeface="微软雅黑" panose="020B0503020204020204" pitchFamily="34" charset="-122"/>
              </a:rPr>
              <a:t>并通过“</a:t>
            </a:r>
            <a:r>
              <a:rPr lang="en-US" altLang="zh-CN" sz="2800" dirty="0">
                <a:solidFill>
                  <a:srgbClr val="000000"/>
                </a:solidFill>
                <a:latin typeface="微软雅黑" panose="020B0503020204020204" pitchFamily="34" charset="-122"/>
                <a:ea typeface="微软雅黑" panose="020B0503020204020204" pitchFamily="34" charset="-122"/>
              </a:rPr>
              <a:t>thumbnail”</a:t>
            </a:r>
            <a:r>
              <a:rPr lang="zh-CN" altLang="en-US" sz="2800" dirty="0">
                <a:solidFill>
                  <a:srgbClr val="000000"/>
                </a:solidFill>
                <a:latin typeface="微软雅黑" panose="020B0503020204020204" pitchFamily="34" charset="-122"/>
                <a:ea typeface="微软雅黑" panose="020B0503020204020204" pitchFamily="34" charset="-122"/>
              </a:rPr>
              <a:t>样式配合网格系统来实现。可以将产品列表页变得更好看。</a:t>
            </a:r>
          </a:p>
        </p:txBody>
      </p:sp>
    </p:spTree>
    <p:extLst>
      <p:ext uri="{BB962C8B-B14F-4D97-AF65-F5344CB8AC3E}">
        <p14:creationId xmlns:p14="http://schemas.microsoft.com/office/powerpoint/2010/main" val="948435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缩略图</a:t>
            </a:r>
          </a:p>
        </p:txBody>
      </p:sp>
      <p:sp>
        <p:nvSpPr>
          <p:cNvPr id="12" name="TextBox 11"/>
          <p:cNvSpPr txBox="1"/>
          <p:nvPr/>
        </p:nvSpPr>
        <p:spPr>
          <a:xfrm>
            <a:off x="911423" y="1291408"/>
            <a:ext cx="9825849" cy="1746632"/>
          </a:xfrm>
          <a:prstGeom prst="rect">
            <a:avLst/>
          </a:prstGeom>
          <a:noFill/>
        </p:spPr>
        <p:txBody>
          <a:bodyPr wrap="square" rtlCol="0">
            <a:spAutoFit/>
          </a:bodyPr>
          <a:lstStyle/>
          <a:p>
            <a:pPr>
              <a:lnSpc>
                <a:spcPts val="3900"/>
              </a:lnSpc>
              <a:spcBef>
                <a:spcPts val="600"/>
              </a:spcBef>
            </a:pPr>
            <a:r>
              <a:rPr lang="zh-CN" altLang="en-US" sz="2600" dirty="0">
                <a:solidFill>
                  <a:srgbClr val="000000"/>
                </a:solidFill>
                <a:latin typeface="微软雅黑" panose="020B0503020204020204" pitchFamily="34" charset="-122"/>
                <a:ea typeface="微软雅黑" panose="020B0503020204020204" pitchFamily="34" charset="-122"/>
              </a:rPr>
              <a:t>在图像周围添加带有 </a:t>
            </a:r>
            <a:r>
              <a:rPr lang="en-US" altLang="zh-CN" sz="2600" dirty="0">
                <a:solidFill>
                  <a:srgbClr val="000000"/>
                </a:solidFill>
                <a:latin typeface="微软雅黑" panose="020B0503020204020204" pitchFamily="34" charset="-122"/>
                <a:ea typeface="微软雅黑" panose="020B0503020204020204" pitchFamily="34" charset="-122"/>
              </a:rPr>
              <a:t>class </a:t>
            </a:r>
            <a:r>
              <a:rPr lang="en-US" altLang="zh-CN" sz="2600" dirty="0">
                <a:solidFill>
                  <a:srgbClr val="FF0000"/>
                </a:solidFill>
                <a:latin typeface="微软雅黑" panose="020B0503020204020204" pitchFamily="34" charset="-122"/>
                <a:ea typeface="微软雅黑" panose="020B0503020204020204" pitchFamily="34" charset="-122"/>
              </a:rPr>
              <a:t>.thumbnail </a:t>
            </a:r>
            <a:r>
              <a:rPr lang="zh-CN" altLang="en-US" sz="2600" dirty="0">
                <a:solidFill>
                  <a:srgbClr val="000000"/>
                </a:solidFill>
                <a:latin typeface="微软雅黑" panose="020B0503020204020204" pitchFamily="34" charset="-122"/>
                <a:ea typeface="微软雅黑" panose="020B0503020204020204" pitchFamily="34" charset="-122"/>
              </a:rPr>
              <a:t>的 </a:t>
            </a:r>
            <a:r>
              <a:rPr lang="en-US" altLang="zh-CN" sz="2600" dirty="0">
                <a:solidFill>
                  <a:srgbClr val="000000"/>
                </a:solidFill>
                <a:latin typeface="微软雅黑" panose="020B0503020204020204" pitchFamily="34" charset="-122"/>
                <a:ea typeface="微软雅黑" panose="020B0503020204020204" pitchFamily="34" charset="-122"/>
              </a:rPr>
              <a:t>&lt;a&gt; </a:t>
            </a:r>
            <a:r>
              <a:rPr lang="zh-CN" altLang="en-US" sz="2600" dirty="0">
                <a:solidFill>
                  <a:srgbClr val="000000"/>
                </a:solidFill>
                <a:latin typeface="微软雅黑" panose="020B0503020204020204" pitchFamily="34" charset="-122"/>
                <a:ea typeface="微软雅黑" panose="020B0503020204020204" pitchFamily="34" charset="-122"/>
              </a:rPr>
              <a:t>标签。</a:t>
            </a:r>
          </a:p>
          <a:p>
            <a:pPr marL="457200" indent="-457200">
              <a:lnSpc>
                <a:spcPts val="3900"/>
              </a:lnSpc>
              <a:spcBef>
                <a:spcPts val="600"/>
              </a:spcBef>
              <a:buFont typeface="Arial" panose="020B0604020202020204" pitchFamily="34" charset="0"/>
              <a:buChar char="•"/>
            </a:pPr>
            <a:r>
              <a:rPr lang="zh-CN" altLang="en-US" sz="2600" dirty="0">
                <a:solidFill>
                  <a:srgbClr val="000000"/>
                </a:solidFill>
                <a:latin typeface="微软雅黑" panose="020B0503020204020204" pitchFamily="34" charset="-122"/>
                <a:ea typeface="微软雅黑" panose="020B0503020204020204" pitchFamily="34" charset="-122"/>
              </a:rPr>
              <a:t>添加四个像素的内边距（</a:t>
            </a:r>
            <a:r>
              <a:rPr lang="en-US" altLang="zh-CN" sz="2600" dirty="0">
                <a:solidFill>
                  <a:srgbClr val="000000"/>
                </a:solidFill>
                <a:latin typeface="微软雅黑" panose="020B0503020204020204" pitchFamily="34" charset="-122"/>
                <a:ea typeface="微软雅黑" panose="020B0503020204020204" pitchFamily="34" charset="-122"/>
              </a:rPr>
              <a:t>padding</a:t>
            </a:r>
            <a:r>
              <a:rPr lang="zh-CN" altLang="en-US" sz="2600" dirty="0">
                <a:solidFill>
                  <a:srgbClr val="000000"/>
                </a:solidFill>
                <a:latin typeface="微软雅黑" panose="020B0503020204020204" pitchFamily="34" charset="-122"/>
                <a:ea typeface="微软雅黑" panose="020B0503020204020204" pitchFamily="34" charset="-122"/>
              </a:rPr>
              <a:t>）和一个灰色的边框。</a:t>
            </a:r>
          </a:p>
          <a:p>
            <a:pPr marL="457200" indent="-457200">
              <a:lnSpc>
                <a:spcPts val="3900"/>
              </a:lnSpc>
              <a:spcBef>
                <a:spcPts val="600"/>
              </a:spcBef>
              <a:buFont typeface="Arial" panose="020B0604020202020204" pitchFamily="34" charset="0"/>
              <a:buChar char="•"/>
            </a:pPr>
            <a:r>
              <a:rPr lang="zh-CN" altLang="en-US" sz="2600" dirty="0">
                <a:solidFill>
                  <a:srgbClr val="000000"/>
                </a:solidFill>
                <a:latin typeface="微软雅黑" panose="020B0503020204020204" pitchFamily="34" charset="-122"/>
                <a:ea typeface="微软雅黑" panose="020B0503020204020204" pitchFamily="34" charset="-122"/>
              </a:rPr>
              <a:t>当鼠标悬停在图像上时，会动画显示出图像的轮廓。</a:t>
            </a:r>
          </a:p>
        </p:txBody>
      </p:sp>
      <p:sp>
        <p:nvSpPr>
          <p:cNvPr id="15" name="TextBox 14"/>
          <p:cNvSpPr txBox="1"/>
          <p:nvPr/>
        </p:nvSpPr>
        <p:spPr>
          <a:xfrm>
            <a:off x="911423" y="3316933"/>
            <a:ext cx="5544794" cy="3054682"/>
          </a:xfrm>
          <a:prstGeom prst="rect">
            <a:avLst/>
          </a:prstGeom>
          <a:solidFill>
            <a:schemeClr val="accent5">
              <a:lumMod val="20000"/>
              <a:lumOff val="80000"/>
            </a:schemeClr>
          </a:solidFill>
        </p:spPr>
        <p:txBody>
          <a:bodyPr wrap="square" rtlCol="0">
            <a:spAutoFit/>
          </a:bodyPr>
          <a:lstStyle/>
          <a:p>
            <a:pPr>
              <a:lnSpc>
                <a:spcPts val="3300"/>
              </a:lnSpc>
            </a:pPr>
            <a:r>
              <a:rPr lang="en-US" altLang="zh-CN" sz="2400" dirty="0">
                <a:solidFill>
                  <a:srgbClr val="000000"/>
                </a:solidFill>
              </a:rPr>
              <a:t>&lt;div class="row"&gt; </a:t>
            </a:r>
          </a:p>
          <a:p>
            <a:pPr>
              <a:lnSpc>
                <a:spcPts val="3300"/>
              </a:lnSpc>
            </a:pPr>
            <a:r>
              <a:rPr lang="en-US" altLang="zh-CN" sz="2400" dirty="0">
                <a:solidFill>
                  <a:srgbClr val="000000"/>
                </a:solidFill>
              </a:rPr>
              <a:t>    &lt;div class="col-xs-6 col-md-3"&gt; </a:t>
            </a:r>
          </a:p>
          <a:p>
            <a:pPr>
              <a:lnSpc>
                <a:spcPts val="3300"/>
              </a:lnSpc>
            </a:pPr>
            <a:r>
              <a:rPr lang="en-US" altLang="zh-CN" sz="2400" dirty="0">
                <a:solidFill>
                  <a:srgbClr val="000000"/>
                </a:solidFill>
              </a:rPr>
              <a:t>        </a:t>
            </a:r>
            <a:r>
              <a:rPr lang="en-US" altLang="zh-CN" sz="2400" dirty="0">
                <a:solidFill>
                  <a:srgbClr val="006600"/>
                </a:solidFill>
              </a:rPr>
              <a:t>&lt;a</a:t>
            </a:r>
            <a:r>
              <a:rPr lang="en-US" altLang="zh-CN" sz="2400" dirty="0">
                <a:solidFill>
                  <a:srgbClr val="000000"/>
                </a:solidFill>
              </a:rPr>
              <a:t> </a:t>
            </a:r>
            <a:r>
              <a:rPr lang="en-US" altLang="zh-CN" sz="2400" dirty="0" err="1">
                <a:solidFill>
                  <a:srgbClr val="000000"/>
                </a:solidFill>
              </a:rPr>
              <a:t>href</a:t>
            </a:r>
            <a:r>
              <a:rPr lang="en-US" altLang="zh-CN" sz="2400" dirty="0">
                <a:solidFill>
                  <a:srgbClr val="000000"/>
                </a:solidFill>
              </a:rPr>
              <a:t>="#" class="</a:t>
            </a:r>
            <a:r>
              <a:rPr lang="en-US" altLang="zh-CN" sz="2400" dirty="0">
                <a:solidFill>
                  <a:srgbClr val="FF0000"/>
                </a:solidFill>
              </a:rPr>
              <a:t>thumbnail</a:t>
            </a:r>
            <a:r>
              <a:rPr lang="en-US" altLang="zh-CN" sz="2400" dirty="0">
                <a:solidFill>
                  <a:srgbClr val="000000"/>
                </a:solidFill>
              </a:rPr>
              <a:t>"</a:t>
            </a:r>
            <a:r>
              <a:rPr lang="en-US" altLang="zh-CN" sz="2400" dirty="0">
                <a:solidFill>
                  <a:srgbClr val="006600"/>
                </a:solidFill>
              </a:rPr>
              <a:t>&gt;</a:t>
            </a:r>
            <a:r>
              <a:rPr lang="en-US" altLang="zh-CN" sz="2400" dirty="0">
                <a:solidFill>
                  <a:srgbClr val="000000"/>
                </a:solidFill>
              </a:rPr>
              <a:t> </a:t>
            </a:r>
          </a:p>
          <a:p>
            <a:pPr>
              <a:lnSpc>
                <a:spcPts val="3300"/>
              </a:lnSpc>
            </a:pPr>
            <a:r>
              <a:rPr lang="en-US" altLang="zh-CN" sz="2400" dirty="0">
                <a:solidFill>
                  <a:srgbClr val="000000"/>
                </a:solidFill>
              </a:rPr>
              <a:t>             &lt;</a:t>
            </a:r>
            <a:r>
              <a:rPr lang="en-US" altLang="zh-CN" sz="2400" dirty="0" err="1">
                <a:solidFill>
                  <a:srgbClr val="000000"/>
                </a:solidFill>
              </a:rPr>
              <a:t>img</a:t>
            </a:r>
            <a:r>
              <a:rPr lang="en-US" altLang="zh-CN" sz="2400" dirty="0">
                <a:solidFill>
                  <a:srgbClr val="000000"/>
                </a:solidFill>
              </a:rPr>
              <a:t> data-</a:t>
            </a:r>
            <a:r>
              <a:rPr lang="en-US" altLang="zh-CN" sz="2400" dirty="0" err="1">
                <a:solidFill>
                  <a:srgbClr val="000000"/>
                </a:solidFill>
              </a:rPr>
              <a:t>src</a:t>
            </a:r>
            <a:r>
              <a:rPr lang="en-US" altLang="zh-CN" sz="2400" dirty="0">
                <a:solidFill>
                  <a:srgbClr val="000000"/>
                </a:solidFill>
              </a:rPr>
              <a:t>=“…" alt="..."&gt; </a:t>
            </a:r>
          </a:p>
          <a:p>
            <a:pPr>
              <a:lnSpc>
                <a:spcPts val="3300"/>
              </a:lnSpc>
            </a:pPr>
            <a:r>
              <a:rPr lang="en-US" altLang="zh-CN" sz="2400" dirty="0">
                <a:solidFill>
                  <a:srgbClr val="000000"/>
                </a:solidFill>
              </a:rPr>
              <a:t>        </a:t>
            </a:r>
            <a:r>
              <a:rPr lang="en-US" altLang="zh-CN" sz="2400" dirty="0">
                <a:solidFill>
                  <a:srgbClr val="006600"/>
                </a:solidFill>
              </a:rPr>
              <a:t>&lt;/a&gt; </a:t>
            </a:r>
          </a:p>
          <a:p>
            <a:pPr>
              <a:lnSpc>
                <a:spcPts val="3300"/>
              </a:lnSpc>
            </a:pPr>
            <a:r>
              <a:rPr lang="en-US" altLang="zh-CN" sz="2400" dirty="0">
                <a:solidFill>
                  <a:srgbClr val="000000"/>
                </a:solidFill>
              </a:rPr>
              <a:t>   &lt;/div&gt;</a:t>
            </a:r>
          </a:p>
          <a:p>
            <a:pPr>
              <a:lnSpc>
                <a:spcPts val="3300"/>
              </a:lnSpc>
            </a:pPr>
            <a:r>
              <a:rPr lang="en-US" altLang="zh-CN" sz="2400" dirty="0">
                <a:solidFill>
                  <a:srgbClr val="000000"/>
                </a:solidFill>
              </a:rPr>
              <a:t>&lt;/div&gt;</a:t>
            </a:r>
          </a:p>
        </p:txBody>
      </p:sp>
      <p:pic>
        <p:nvPicPr>
          <p:cNvPr id="12290" name="Picture 2"/>
          <p:cNvPicPr>
            <a:picLocks noChangeAspect="1" noChangeArrowheads="1"/>
          </p:cNvPicPr>
          <p:nvPr/>
        </p:nvPicPr>
        <p:blipFill>
          <a:blip r:embed="rId2" cstate="print"/>
          <a:srcRect/>
          <a:stretch>
            <a:fillRect/>
          </a:stretch>
        </p:blipFill>
        <p:spPr bwMode="auto">
          <a:xfrm>
            <a:off x="6456217" y="3298211"/>
            <a:ext cx="5735783" cy="1486829"/>
          </a:xfrm>
          <a:prstGeom prst="rect">
            <a:avLst/>
          </a:prstGeom>
          <a:noFill/>
          <a:ln w="9525">
            <a:noFill/>
            <a:miter lim="800000"/>
            <a:headEnd/>
            <a:tailEnd/>
          </a:ln>
        </p:spPr>
      </p:pic>
      <p:sp>
        <p:nvSpPr>
          <p:cNvPr id="10" name="TextBox 15"/>
          <p:cNvSpPr txBox="1"/>
          <p:nvPr/>
        </p:nvSpPr>
        <p:spPr>
          <a:xfrm>
            <a:off x="8777955" y="6266479"/>
            <a:ext cx="1885453" cy="523220"/>
          </a:xfrm>
          <a:prstGeom prst="rect">
            <a:avLst/>
          </a:prstGeom>
          <a:noFill/>
        </p:spPr>
        <p:txBody>
          <a:bodyPr wrap="none" rtlCol="0">
            <a:spAutoFit/>
          </a:bodyPr>
          <a:lstStyle/>
          <a:p>
            <a:r>
              <a:rPr lang="en-US" altLang="zh-CN" sz="2800" dirty="0">
                <a:solidFill>
                  <a:srgbClr val="000000"/>
                </a:solidFill>
              </a:rPr>
              <a:t>24-12.html</a:t>
            </a:r>
            <a:endParaRPr lang="zh-CN" altLang="en-US" sz="2800" dirty="0">
              <a:solidFill>
                <a:srgbClr val="000000"/>
              </a:solidFill>
            </a:endParaRPr>
          </a:p>
        </p:txBody>
      </p:sp>
    </p:spTree>
    <p:extLst>
      <p:ext uri="{BB962C8B-B14F-4D97-AF65-F5344CB8AC3E}">
        <p14:creationId xmlns:p14="http://schemas.microsoft.com/office/powerpoint/2010/main" val="413125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34315"/>
            <a:ext cx="11137900" cy="720725"/>
          </a:xfrm>
        </p:spPr>
        <p:txBody>
          <a:bodyPr>
            <a:normAutofit/>
          </a:bodyPr>
          <a:lstStyle/>
          <a:p>
            <a:pPr algn="l"/>
            <a:r>
              <a:rPr lang="zh-CN" altLang="en-US" sz="3600" dirty="0">
                <a:solidFill>
                  <a:schemeClr val="accent1"/>
                </a:solidFill>
                <a:latin typeface="+mj-ea"/>
              </a:rPr>
              <a:t>自定义缩略图</a:t>
            </a:r>
          </a:p>
        </p:txBody>
      </p:sp>
      <p:sp>
        <p:nvSpPr>
          <p:cNvPr id="10" name="矩形 9"/>
          <p:cNvSpPr/>
          <p:nvPr/>
        </p:nvSpPr>
        <p:spPr>
          <a:xfrm>
            <a:off x="815411" y="1205504"/>
            <a:ext cx="10801965" cy="4047262"/>
          </a:xfrm>
          <a:prstGeom prst="rect">
            <a:avLst/>
          </a:prstGeom>
        </p:spPr>
        <p:txBody>
          <a:bodyPr wrap="square">
            <a:spAutoFit/>
          </a:bodyPr>
          <a:lstStyle/>
          <a:p>
            <a:pPr>
              <a:lnSpc>
                <a:spcPct val="150000"/>
              </a:lnSpc>
              <a:spcBef>
                <a:spcPts val="600"/>
              </a:spcBef>
            </a:pPr>
            <a:r>
              <a:rPr lang="zh-CN" altLang="en-US" sz="2800" dirty="0">
                <a:solidFill>
                  <a:srgbClr val="000000"/>
                </a:solidFill>
                <a:latin typeface="微软雅黑" panose="020B0503020204020204" pitchFamily="34" charset="-122"/>
                <a:ea typeface="微软雅黑" panose="020B0503020204020204" pitchFamily="34" charset="-122"/>
              </a:rPr>
              <a:t>可以把任何种类的页面内容如标题、段落或按钮加入缩略图。</a:t>
            </a:r>
            <a:endParaRPr lang="en-US" altLang="zh-CN" sz="2800" dirty="0">
              <a:solidFill>
                <a:srgbClr val="000000"/>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600" dirty="0">
                <a:solidFill>
                  <a:srgbClr val="008000"/>
                </a:solidFill>
                <a:latin typeface="微软雅黑" panose="020B0503020204020204" pitchFamily="34" charset="-122"/>
                <a:ea typeface="微软雅黑" panose="020B0503020204020204" pitchFamily="34" charset="-122"/>
              </a:rPr>
              <a:t>具体步骤：</a:t>
            </a:r>
          </a:p>
          <a:p>
            <a:pPr marL="342900" indent="-342900">
              <a:lnSpc>
                <a:spcPct val="150000"/>
              </a:lnSpc>
              <a:spcBef>
                <a:spcPts val="600"/>
              </a:spcBef>
              <a:buFont typeface="Arial" panose="020B0604020202020204" pitchFamily="34" charset="0"/>
              <a:buChar char="•"/>
            </a:pPr>
            <a:r>
              <a:rPr lang="zh-CN" altLang="en-US" sz="2600" dirty="0">
                <a:solidFill>
                  <a:srgbClr val="000000"/>
                </a:solidFill>
                <a:latin typeface="微软雅黑" panose="020B0503020204020204" pitchFamily="34" charset="-122"/>
                <a:ea typeface="微软雅黑" panose="020B0503020204020204" pitchFamily="34" charset="-122"/>
              </a:rPr>
              <a:t>把带有</a:t>
            </a:r>
            <a:r>
              <a:rPr lang="en-US" altLang="zh-CN" sz="2600" dirty="0">
                <a:solidFill>
                  <a:srgbClr val="000000"/>
                </a:solidFill>
                <a:latin typeface="微软雅黑" panose="020B0503020204020204" pitchFamily="34" charset="-122"/>
                <a:ea typeface="微软雅黑" panose="020B0503020204020204" pitchFamily="34" charset="-122"/>
              </a:rPr>
              <a:t>.thumbnail </a:t>
            </a:r>
            <a:r>
              <a:rPr lang="zh-CN" altLang="en-US" sz="2600" dirty="0">
                <a:solidFill>
                  <a:srgbClr val="000000"/>
                </a:solidFill>
                <a:latin typeface="微软雅黑" panose="020B0503020204020204" pitchFamily="34" charset="-122"/>
                <a:ea typeface="微软雅黑" panose="020B0503020204020204" pitchFamily="34" charset="-122"/>
              </a:rPr>
              <a:t>类的 </a:t>
            </a:r>
            <a:r>
              <a:rPr lang="en-US" altLang="zh-CN" sz="2600" dirty="0">
                <a:solidFill>
                  <a:srgbClr val="000000"/>
                </a:solidFill>
                <a:latin typeface="微软雅黑" panose="020B0503020204020204" pitchFamily="34" charset="-122"/>
                <a:ea typeface="微软雅黑" panose="020B0503020204020204" pitchFamily="34" charset="-122"/>
              </a:rPr>
              <a:t>&lt;a&gt; </a:t>
            </a:r>
            <a:r>
              <a:rPr lang="zh-CN" altLang="en-US" sz="2600" dirty="0">
                <a:solidFill>
                  <a:srgbClr val="000000"/>
                </a:solidFill>
                <a:latin typeface="微软雅黑" panose="020B0503020204020204" pitchFamily="34" charset="-122"/>
                <a:ea typeface="微软雅黑" panose="020B0503020204020204" pitchFamily="34" charset="-122"/>
              </a:rPr>
              <a:t>标签改为 </a:t>
            </a:r>
            <a:r>
              <a:rPr lang="en-US" altLang="zh-CN" sz="2600" dirty="0">
                <a:solidFill>
                  <a:srgbClr val="000000"/>
                </a:solidFill>
                <a:latin typeface="微软雅黑" panose="020B0503020204020204" pitchFamily="34" charset="-122"/>
                <a:ea typeface="微软雅黑" panose="020B0503020204020204" pitchFamily="34" charset="-122"/>
              </a:rPr>
              <a:t>&lt;div&gt;</a:t>
            </a:r>
            <a:r>
              <a:rPr lang="zh-CN" altLang="en-US" sz="2600" dirty="0">
                <a:solidFill>
                  <a:srgbClr val="000000"/>
                </a:solidFill>
                <a:latin typeface="微软雅黑" panose="020B0503020204020204" pitchFamily="34" charset="-122"/>
                <a:ea typeface="微软雅黑" panose="020B0503020204020204" pitchFamily="34" charset="-122"/>
              </a:rPr>
              <a:t>。</a:t>
            </a:r>
            <a:endParaRPr lang="en-US" altLang="zh-CN" sz="26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anose="020B0604020202020204" pitchFamily="34" charset="0"/>
              <a:buChar char="•"/>
            </a:pPr>
            <a:r>
              <a:rPr lang="zh-CN" altLang="en-US" sz="2600" dirty="0">
                <a:solidFill>
                  <a:srgbClr val="000000"/>
                </a:solidFill>
                <a:latin typeface="微软雅黑" panose="020B0503020204020204" pitchFamily="34" charset="-122"/>
                <a:ea typeface="微软雅黑" panose="020B0503020204020204" pitchFamily="34" charset="-122"/>
              </a:rPr>
              <a:t>在该 </a:t>
            </a:r>
            <a:r>
              <a:rPr lang="en-US" altLang="zh-CN" sz="2600" dirty="0">
                <a:solidFill>
                  <a:srgbClr val="000000"/>
                </a:solidFill>
                <a:latin typeface="微软雅黑" panose="020B0503020204020204" pitchFamily="34" charset="-122"/>
                <a:ea typeface="微软雅黑" panose="020B0503020204020204" pitchFamily="34" charset="-122"/>
              </a:rPr>
              <a:t>&lt;div&gt; </a:t>
            </a:r>
            <a:r>
              <a:rPr lang="zh-CN" altLang="en-US" sz="2600" dirty="0">
                <a:solidFill>
                  <a:srgbClr val="000000"/>
                </a:solidFill>
                <a:latin typeface="微软雅黑" panose="020B0503020204020204" pitchFamily="34" charset="-122"/>
                <a:ea typeface="微软雅黑" panose="020B0503020204020204" pitchFamily="34" charset="-122"/>
              </a:rPr>
              <a:t>内，添加一个名为“</a:t>
            </a:r>
            <a:r>
              <a:rPr lang="en-US" altLang="zh-CN" sz="2600" dirty="0">
                <a:solidFill>
                  <a:srgbClr val="000000"/>
                </a:solidFill>
                <a:latin typeface="微软雅黑" panose="020B0503020204020204" pitchFamily="34" charset="-122"/>
                <a:ea typeface="微软雅黑" panose="020B0503020204020204" pitchFamily="34" charset="-122"/>
              </a:rPr>
              <a:t>caption“</a:t>
            </a:r>
            <a:r>
              <a:rPr lang="zh-CN" altLang="en-US" sz="2600" dirty="0">
                <a:solidFill>
                  <a:srgbClr val="000000"/>
                </a:solidFill>
                <a:latin typeface="微软雅黑" panose="020B0503020204020204" pitchFamily="34" charset="-122"/>
                <a:ea typeface="微软雅黑" panose="020B0503020204020204" pitchFamily="34" charset="-122"/>
              </a:rPr>
              <a:t>的容器，在容器中放置标题、文本描述、按钮等。</a:t>
            </a:r>
            <a:endParaRPr lang="en-US" altLang="zh-CN" sz="2600" dirty="0">
              <a:solidFill>
                <a:srgbClr val="000000"/>
              </a:solidFill>
              <a:latin typeface="微软雅黑" panose="020B0503020204020204" pitchFamily="34" charset="-122"/>
              <a:ea typeface="微软雅黑" panose="020B0503020204020204" pitchFamily="34" charset="-122"/>
            </a:endParaRPr>
          </a:p>
          <a:p>
            <a:pPr marL="342900" indent="-342900">
              <a:lnSpc>
                <a:spcPct val="150000"/>
              </a:lnSpc>
              <a:spcBef>
                <a:spcPts val="600"/>
              </a:spcBef>
              <a:buFont typeface="Arial" panose="020B0604020202020204" pitchFamily="34" charset="0"/>
              <a:buChar char="•"/>
            </a:pPr>
            <a:r>
              <a:rPr lang="zh-CN" altLang="en-US" sz="2600" dirty="0">
                <a:solidFill>
                  <a:srgbClr val="000000"/>
                </a:solidFill>
                <a:latin typeface="微软雅黑" panose="020B0503020204020204" pitchFamily="34" charset="-122"/>
                <a:ea typeface="微软雅黑" panose="020B0503020204020204" pitchFamily="34" charset="-122"/>
              </a:rPr>
              <a:t>如果给多个图像分组，把它们放置在无序列表中，每个列表项向左浮动。</a:t>
            </a:r>
          </a:p>
        </p:txBody>
      </p:sp>
    </p:spTree>
    <p:extLst>
      <p:ext uri="{BB962C8B-B14F-4D97-AF65-F5344CB8AC3E}">
        <p14:creationId xmlns:p14="http://schemas.microsoft.com/office/powerpoint/2010/main" val="334461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r>
              <a:rPr lang="zh-CN" altLang="en-US" sz="3600" dirty="0">
                <a:solidFill>
                  <a:schemeClr val="accent1"/>
                </a:solidFill>
                <a:latin typeface="+mj-ea"/>
              </a:rPr>
              <a:t>图标</a:t>
            </a:r>
          </a:p>
        </p:txBody>
      </p:sp>
      <p:sp>
        <p:nvSpPr>
          <p:cNvPr id="6" name="TextBox 5"/>
          <p:cNvSpPr txBox="1"/>
          <p:nvPr/>
        </p:nvSpPr>
        <p:spPr>
          <a:xfrm>
            <a:off x="1007435" y="1268760"/>
            <a:ext cx="1255395" cy="518160"/>
          </a:xfrm>
          <a:prstGeom prst="rect">
            <a:avLst/>
          </a:prstGeom>
          <a:noFill/>
        </p:spPr>
        <p:txBody>
          <a:bodyPr wrap="none" rtlCol="0">
            <a:spAutoFit/>
          </a:bodyPr>
          <a:lstStyle/>
          <a:p>
            <a:r>
              <a:rPr lang="zh-CN" altLang="en-US" sz="2800" b="1" dirty="0">
                <a:solidFill>
                  <a:srgbClr val="000000"/>
                </a:solidFill>
                <a:latin typeface="微软雅黑" panose="020B0503020204020204" pitchFamily="34" charset="-122"/>
                <a:ea typeface="微软雅黑" panose="020B0503020204020204" pitchFamily="34" charset="-122"/>
              </a:rPr>
              <a:t>图标：</a:t>
            </a:r>
          </a:p>
        </p:txBody>
      </p:sp>
      <p:sp>
        <p:nvSpPr>
          <p:cNvPr id="11" name="TextBox 10"/>
          <p:cNvSpPr txBox="1"/>
          <p:nvPr/>
        </p:nvSpPr>
        <p:spPr>
          <a:xfrm>
            <a:off x="2556488" y="1163109"/>
            <a:ext cx="7391075" cy="692497"/>
          </a:xfrm>
          <a:prstGeom prst="rect">
            <a:avLst/>
          </a:prstGeom>
          <a:noFill/>
        </p:spPr>
        <p:txBody>
          <a:bodyPr wrap="square" rtlCol="0">
            <a:spAutoFit/>
          </a:bodyPr>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rPr>
              <a:t>包括</a:t>
            </a:r>
            <a:r>
              <a:rPr lang="en-US" altLang="zh-CN" sz="2600" dirty="0">
                <a:solidFill>
                  <a:srgbClr val="000000"/>
                </a:solidFill>
                <a:latin typeface="微软雅黑" panose="020B0503020204020204" pitchFamily="34" charset="-122"/>
                <a:ea typeface="微软雅黑" panose="020B0503020204020204" pitchFamily="34" charset="-122"/>
              </a:rPr>
              <a:t>200</a:t>
            </a:r>
            <a:r>
              <a:rPr lang="zh-CN" altLang="en-US" sz="2600" dirty="0">
                <a:solidFill>
                  <a:srgbClr val="000000"/>
                </a:solidFill>
                <a:latin typeface="微软雅黑" panose="020B0503020204020204" pitchFamily="34" charset="-122"/>
                <a:ea typeface="微软雅黑" panose="020B0503020204020204" pitchFamily="34" charset="-122"/>
              </a:rPr>
              <a:t>个来自 </a:t>
            </a:r>
            <a:r>
              <a:rPr lang="en-US" altLang="zh-CN" sz="2600" dirty="0" err="1">
                <a:solidFill>
                  <a:srgbClr val="000000"/>
                </a:solidFill>
                <a:latin typeface="微软雅黑" panose="020B0503020204020204" pitchFamily="34" charset="-122"/>
                <a:ea typeface="微软雅黑" panose="020B0503020204020204" pitchFamily="34" charset="-122"/>
              </a:rPr>
              <a:t>Glyphicon</a:t>
            </a:r>
            <a:r>
              <a:rPr lang="en-US" altLang="zh-CN" sz="2600" dirty="0">
                <a:solidFill>
                  <a:srgbClr val="000000"/>
                </a:solidFill>
                <a:latin typeface="微软雅黑" panose="020B0503020204020204" pitchFamily="34" charset="-122"/>
                <a:ea typeface="微软雅黑" panose="020B0503020204020204" pitchFamily="34" charset="-122"/>
              </a:rPr>
              <a:t> Halflings </a:t>
            </a:r>
            <a:r>
              <a:rPr lang="zh-CN" altLang="en-US" sz="2600" dirty="0">
                <a:solidFill>
                  <a:srgbClr val="000000"/>
                </a:solidFill>
                <a:latin typeface="微软雅黑" panose="020B0503020204020204" pitchFamily="34" charset="-122"/>
                <a:ea typeface="微软雅黑" panose="020B0503020204020204" pitchFamily="34" charset="-122"/>
              </a:rPr>
              <a:t>的</a:t>
            </a:r>
            <a:r>
              <a:rPr lang="zh-CN" altLang="en-US" sz="2600" dirty="0">
                <a:solidFill>
                  <a:srgbClr val="C00000"/>
                </a:solidFill>
                <a:latin typeface="微软雅黑" panose="020B0503020204020204" pitchFamily="34" charset="-122"/>
                <a:ea typeface="微软雅黑" panose="020B0503020204020204" pitchFamily="34" charset="-122"/>
              </a:rPr>
              <a:t>字体图标</a:t>
            </a:r>
            <a:r>
              <a:rPr lang="zh-CN" altLang="en-US" sz="2600" dirty="0">
                <a:solidFill>
                  <a:srgbClr val="000000"/>
                </a:solidFill>
                <a:latin typeface="微软雅黑" panose="020B0503020204020204" pitchFamily="34" charset="-122"/>
                <a:ea typeface="微软雅黑" panose="020B0503020204020204" pitchFamily="34" charset="-122"/>
              </a:rPr>
              <a:t>。</a:t>
            </a:r>
          </a:p>
        </p:txBody>
      </p:sp>
      <p:pic>
        <p:nvPicPr>
          <p:cNvPr id="1027" name="Picture 3"/>
          <p:cNvPicPr>
            <a:picLocks noChangeAspect="1" noChangeArrowheads="1"/>
          </p:cNvPicPr>
          <p:nvPr/>
        </p:nvPicPr>
        <p:blipFill>
          <a:blip r:embed="rId2" cstate="print"/>
          <a:srcRect/>
          <a:stretch>
            <a:fillRect/>
          </a:stretch>
        </p:blipFill>
        <p:spPr bwMode="auto">
          <a:xfrm>
            <a:off x="704851" y="2058516"/>
            <a:ext cx="10782300" cy="3524866"/>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34315"/>
            <a:ext cx="11137900" cy="720725"/>
          </a:xfrm>
        </p:spPr>
        <p:txBody>
          <a:bodyPr>
            <a:normAutofit/>
          </a:bodyPr>
          <a:lstStyle/>
          <a:p>
            <a:pPr algn="l"/>
            <a:r>
              <a:rPr lang="zh-CN" altLang="en-US" sz="3600" dirty="0">
                <a:solidFill>
                  <a:schemeClr val="accent1"/>
                </a:solidFill>
                <a:latin typeface="+mj-ea"/>
              </a:rPr>
              <a:t>自定义缩略图</a:t>
            </a:r>
          </a:p>
        </p:txBody>
      </p:sp>
      <p:sp>
        <p:nvSpPr>
          <p:cNvPr id="15" name="TextBox 15"/>
          <p:cNvSpPr txBox="1"/>
          <p:nvPr/>
        </p:nvSpPr>
        <p:spPr>
          <a:xfrm>
            <a:off x="9979873" y="6196236"/>
            <a:ext cx="1885453" cy="523220"/>
          </a:xfrm>
          <a:prstGeom prst="rect">
            <a:avLst/>
          </a:prstGeom>
          <a:noFill/>
        </p:spPr>
        <p:txBody>
          <a:bodyPr wrap="none" rtlCol="0">
            <a:spAutoFit/>
          </a:bodyPr>
          <a:lstStyle/>
          <a:p>
            <a:r>
              <a:rPr lang="en-US" altLang="zh-CN" sz="2800" dirty="0">
                <a:solidFill>
                  <a:srgbClr val="000000"/>
                </a:solidFill>
              </a:rPr>
              <a:t>24-13.html</a:t>
            </a:r>
            <a:endParaRPr lang="zh-CN" altLang="en-US" sz="2800" dirty="0">
              <a:solidFill>
                <a:srgbClr val="000000"/>
              </a:solidFill>
            </a:endParaRPr>
          </a:p>
        </p:txBody>
      </p:sp>
      <p:sp>
        <p:nvSpPr>
          <p:cNvPr id="3" name="矩形 2"/>
          <p:cNvSpPr/>
          <p:nvPr/>
        </p:nvSpPr>
        <p:spPr>
          <a:xfrm>
            <a:off x="527050" y="1156923"/>
            <a:ext cx="11137900" cy="4493538"/>
          </a:xfrm>
          <a:prstGeom prst="rect">
            <a:avLst/>
          </a:prstGeom>
          <a:solidFill>
            <a:srgbClr val="FFFAE8"/>
          </a:solidFill>
        </p:spPr>
        <p:txBody>
          <a:bodyPr wrap="square">
            <a:spAutoFit/>
          </a:bodyPr>
          <a:lstStyle/>
          <a:p>
            <a:r>
              <a:rPr lang="en-US" altLang="zh-CN" sz="2200" dirty="0">
                <a:solidFill>
                  <a:srgbClr val="3E4B53"/>
                </a:solidFill>
                <a:highlight>
                  <a:srgbClr val="FFFAE8"/>
                </a:highlight>
                <a:latin typeface="Consolas" panose="020B0609020204030204" pitchFamily="49" charset="0"/>
              </a:rPr>
              <a:t>&lt;</a:t>
            </a:r>
            <a:r>
              <a:rPr lang="en-US" altLang="zh-CN" sz="2200" dirty="0">
                <a:solidFill>
                  <a:srgbClr val="2369B6"/>
                </a:solidFill>
                <a:highlight>
                  <a:srgbClr val="FFFAE8"/>
                </a:highlight>
                <a:latin typeface="Consolas" panose="020B0609020204030204" pitchFamily="49" charset="0"/>
              </a:rPr>
              <a:t>div </a:t>
            </a:r>
            <a:r>
              <a:rPr lang="en-US" altLang="zh-CN" sz="2200" dirty="0">
                <a:solidFill>
                  <a:srgbClr val="CB2D01"/>
                </a:solidFill>
                <a:highlight>
                  <a:srgbClr val="FFFAE8"/>
                </a:highlight>
                <a:latin typeface="Consolas" panose="020B0609020204030204" pitchFamily="49" charset="0"/>
              </a:rPr>
              <a:t>class</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"col-sm-6 col-md-4"</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div </a:t>
            </a:r>
            <a:r>
              <a:rPr lang="en-US" altLang="zh-CN" sz="2200" dirty="0">
                <a:solidFill>
                  <a:srgbClr val="CB2D01"/>
                </a:solidFill>
                <a:highlight>
                  <a:srgbClr val="FFFAE8"/>
                </a:highlight>
                <a:latin typeface="Consolas" panose="020B0609020204030204" pitchFamily="49" charset="0"/>
              </a:rPr>
              <a:t>class</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"thumbnail"</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err="1">
                <a:solidFill>
                  <a:srgbClr val="2369B6"/>
                </a:solidFill>
                <a:highlight>
                  <a:srgbClr val="FFFAE8"/>
                </a:highlight>
                <a:latin typeface="Consolas" panose="020B0609020204030204" pitchFamily="49" charset="0"/>
              </a:rPr>
              <a:t>img</a:t>
            </a:r>
            <a:r>
              <a:rPr lang="en-US" altLang="zh-CN" sz="2200" dirty="0">
                <a:solidFill>
                  <a:srgbClr val="2369B6"/>
                </a:solidFill>
                <a:highlight>
                  <a:srgbClr val="FFFAE8"/>
                </a:highlight>
                <a:latin typeface="Consolas" panose="020B0609020204030204" pitchFamily="49" charset="0"/>
              </a:rPr>
              <a:t> </a:t>
            </a:r>
            <a:r>
              <a:rPr lang="en-US" altLang="zh-CN" sz="2200" dirty="0" err="1">
                <a:solidFill>
                  <a:srgbClr val="CB2D01"/>
                </a:solidFill>
                <a:highlight>
                  <a:srgbClr val="FFFAE8"/>
                </a:highlight>
                <a:latin typeface="Consolas" panose="020B0609020204030204" pitchFamily="49" charset="0"/>
              </a:rPr>
              <a:t>src</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"images/pic.jpg" </a:t>
            </a:r>
            <a:r>
              <a:rPr lang="en-US" altLang="zh-CN" sz="2200" dirty="0">
                <a:solidFill>
                  <a:srgbClr val="CB2D01"/>
                </a:solidFill>
                <a:highlight>
                  <a:srgbClr val="FFFAE8"/>
                </a:highlight>
                <a:latin typeface="Consolas" panose="020B0609020204030204" pitchFamily="49" charset="0"/>
              </a:rPr>
              <a:t>class</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a:t>
            </a:r>
            <a:r>
              <a:rPr lang="en-US" altLang="zh-CN" sz="2200" dirty="0" err="1">
                <a:solidFill>
                  <a:srgbClr val="248C85"/>
                </a:solidFill>
                <a:highlight>
                  <a:srgbClr val="FFFAE8"/>
                </a:highlight>
                <a:latin typeface="Consolas" panose="020B0609020204030204" pitchFamily="49" charset="0"/>
              </a:rPr>
              <a:t>img</a:t>
            </a:r>
            <a:r>
              <a:rPr lang="en-US" altLang="zh-CN" sz="2200" dirty="0">
                <a:solidFill>
                  <a:srgbClr val="248C85"/>
                </a:solidFill>
                <a:highlight>
                  <a:srgbClr val="FFFAE8"/>
                </a:highlight>
                <a:latin typeface="Consolas" panose="020B0609020204030204" pitchFamily="49" charset="0"/>
              </a:rPr>
              <a:t>-rounded" </a:t>
            </a:r>
            <a:r>
              <a:rPr lang="en-US" altLang="zh-CN" sz="2200" dirty="0">
                <a:solidFill>
                  <a:srgbClr val="CB2D01"/>
                </a:solidFill>
                <a:highlight>
                  <a:srgbClr val="FFFAE8"/>
                </a:highlight>
                <a:latin typeface="Consolas" panose="020B0609020204030204" pitchFamily="49" charset="0"/>
              </a:rPr>
              <a:t>alt</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div </a:t>
            </a:r>
            <a:r>
              <a:rPr lang="en-US" altLang="zh-CN" sz="2200" dirty="0">
                <a:solidFill>
                  <a:srgbClr val="CB2D01"/>
                </a:solidFill>
                <a:highlight>
                  <a:srgbClr val="FFFAE8"/>
                </a:highlight>
                <a:latin typeface="Consolas" panose="020B0609020204030204" pitchFamily="49" charset="0"/>
              </a:rPr>
              <a:t>class</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"caption"</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h3</a:t>
            </a:r>
            <a:r>
              <a:rPr lang="en-US" altLang="zh-CN" sz="2200" dirty="0">
                <a:solidFill>
                  <a:srgbClr val="3E4B53"/>
                </a:solidFill>
                <a:highlight>
                  <a:srgbClr val="FFFAE8"/>
                </a:highlight>
                <a:latin typeface="Consolas" panose="020B0609020204030204" pitchFamily="49" charset="0"/>
              </a:rPr>
              <a:t>&gt;Thumbnail label&lt;/</a:t>
            </a:r>
            <a:r>
              <a:rPr lang="en-US" altLang="zh-CN" sz="2200" dirty="0">
                <a:solidFill>
                  <a:srgbClr val="2369B6"/>
                </a:solidFill>
                <a:highlight>
                  <a:srgbClr val="FFFAE8"/>
                </a:highlight>
                <a:latin typeface="Consolas" panose="020B0609020204030204" pitchFamily="49" charset="0"/>
              </a:rPr>
              <a:t>h3</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p</a:t>
            </a:r>
            <a:r>
              <a:rPr lang="en-US" altLang="zh-CN" sz="2200" dirty="0">
                <a:solidFill>
                  <a:srgbClr val="3E4B53"/>
                </a:solidFill>
                <a:highlight>
                  <a:srgbClr val="FFFAE8"/>
                </a:highlight>
                <a:latin typeface="Consolas" panose="020B0609020204030204" pitchFamily="49" charset="0"/>
              </a:rPr>
              <a:t>&gt;</a:t>
            </a:r>
            <a:r>
              <a:rPr lang="en-US" altLang="zh-CN" sz="2200" dirty="0" err="1">
                <a:solidFill>
                  <a:srgbClr val="3E4B53"/>
                </a:solidFill>
                <a:highlight>
                  <a:srgbClr val="FFFAE8"/>
                </a:highlight>
                <a:latin typeface="Consolas" panose="020B0609020204030204" pitchFamily="49" charset="0"/>
              </a:rPr>
              <a:t>Cras</a:t>
            </a:r>
            <a:r>
              <a:rPr lang="en-US" altLang="zh-CN" sz="2200" dirty="0">
                <a:solidFill>
                  <a:srgbClr val="3E4B53"/>
                </a:solidFill>
                <a:highlight>
                  <a:srgbClr val="FFFAE8"/>
                </a:highlight>
                <a:latin typeface="Consolas" panose="020B0609020204030204" pitchFamily="49" charset="0"/>
              </a:rPr>
              <a:t> </a:t>
            </a:r>
            <a:r>
              <a:rPr lang="en-US" altLang="zh-CN" sz="2200" dirty="0" err="1">
                <a:solidFill>
                  <a:srgbClr val="3E4B53"/>
                </a:solidFill>
                <a:highlight>
                  <a:srgbClr val="FFFAE8"/>
                </a:highlight>
                <a:latin typeface="Consolas" panose="020B0609020204030204" pitchFamily="49" charset="0"/>
              </a:rPr>
              <a:t>justo</a:t>
            </a:r>
            <a:r>
              <a:rPr lang="en-US" altLang="zh-CN" sz="2200" dirty="0">
                <a:solidFill>
                  <a:srgbClr val="3E4B53"/>
                </a:solidFill>
                <a:highlight>
                  <a:srgbClr val="FFFAE8"/>
                </a:highlight>
                <a:latin typeface="Consolas" panose="020B0609020204030204" pitchFamily="49" charset="0"/>
              </a:rPr>
              <a:t> </a:t>
            </a:r>
            <a:r>
              <a:rPr lang="en-US" altLang="zh-CN" sz="2200" dirty="0" err="1">
                <a:solidFill>
                  <a:srgbClr val="3E4B53"/>
                </a:solidFill>
                <a:highlight>
                  <a:srgbClr val="FFFAE8"/>
                </a:highlight>
                <a:latin typeface="Consolas" panose="020B0609020204030204" pitchFamily="49" charset="0"/>
              </a:rPr>
              <a:t>odio</a:t>
            </a:r>
            <a:r>
              <a:rPr lang="en-US" altLang="zh-CN" sz="2200" dirty="0">
                <a:solidFill>
                  <a:srgbClr val="3E4B53"/>
                </a:solidFill>
                <a:highlight>
                  <a:srgbClr val="FFFAE8"/>
                </a:highlight>
                <a:latin typeface="Consolas" panose="020B0609020204030204" pitchFamily="49" charset="0"/>
              </a:rPr>
              <a:t>...&lt;/</a:t>
            </a:r>
            <a:r>
              <a:rPr lang="en-US" altLang="zh-CN" sz="2200" dirty="0">
                <a:solidFill>
                  <a:srgbClr val="2369B6"/>
                </a:solidFill>
                <a:highlight>
                  <a:srgbClr val="FFFAE8"/>
                </a:highlight>
                <a:latin typeface="Consolas" panose="020B0609020204030204" pitchFamily="49" charset="0"/>
              </a:rPr>
              <a:t>p</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p</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a </a:t>
            </a:r>
            <a:r>
              <a:rPr lang="en-US" altLang="zh-CN" sz="2200" dirty="0" err="1">
                <a:solidFill>
                  <a:srgbClr val="CB2D01"/>
                </a:solidFill>
                <a:highlight>
                  <a:srgbClr val="FFFAE8"/>
                </a:highlight>
                <a:latin typeface="Consolas" panose="020B0609020204030204" pitchFamily="49" charset="0"/>
              </a:rPr>
              <a:t>href</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 </a:t>
            </a:r>
            <a:r>
              <a:rPr lang="en-US" altLang="zh-CN" sz="2200" dirty="0">
                <a:solidFill>
                  <a:srgbClr val="CB2D01"/>
                </a:solidFill>
                <a:highlight>
                  <a:srgbClr val="FFFAE8"/>
                </a:highlight>
                <a:latin typeface="Consolas" panose="020B0609020204030204" pitchFamily="49" charset="0"/>
              </a:rPr>
              <a:t>class</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a:t>
            </a:r>
            <a:r>
              <a:rPr lang="en-US" altLang="zh-CN" sz="2200" dirty="0" err="1">
                <a:solidFill>
                  <a:srgbClr val="248C85"/>
                </a:solidFill>
                <a:highlight>
                  <a:srgbClr val="FFFAE8"/>
                </a:highlight>
                <a:latin typeface="Consolas" panose="020B0609020204030204" pitchFamily="49" charset="0"/>
              </a:rPr>
              <a:t>btn</a:t>
            </a:r>
            <a:r>
              <a:rPr lang="en-US" altLang="zh-CN" sz="2200" dirty="0">
                <a:solidFill>
                  <a:srgbClr val="248C85"/>
                </a:solidFill>
                <a:highlight>
                  <a:srgbClr val="FFFAE8"/>
                </a:highlight>
                <a:latin typeface="Consolas" panose="020B0609020204030204" pitchFamily="49" charset="0"/>
              </a:rPr>
              <a:t> </a:t>
            </a:r>
            <a:r>
              <a:rPr lang="en-US" altLang="zh-CN" sz="2200" dirty="0" err="1">
                <a:solidFill>
                  <a:srgbClr val="248C85"/>
                </a:solidFill>
                <a:highlight>
                  <a:srgbClr val="FFFAE8"/>
                </a:highlight>
                <a:latin typeface="Consolas" panose="020B0609020204030204" pitchFamily="49" charset="0"/>
              </a:rPr>
              <a:t>btn</a:t>
            </a:r>
            <a:r>
              <a:rPr lang="en-US" altLang="zh-CN" sz="2200" dirty="0">
                <a:solidFill>
                  <a:srgbClr val="248C85"/>
                </a:solidFill>
                <a:highlight>
                  <a:srgbClr val="FFFAE8"/>
                </a:highlight>
                <a:latin typeface="Consolas" panose="020B0609020204030204" pitchFamily="49" charset="0"/>
              </a:rPr>
              <a:t>-primary" </a:t>
            </a:r>
            <a:r>
              <a:rPr lang="en-US" altLang="zh-CN" sz="2200" dirty="0">
                <a:solidFill>
                  <a:srgbClr val="CB2D01"/>
                </a:solidFill>
                <a:highlight>
                  <a:srgbClr val="FFFAE8"/>
                </a:highlight>
                <a:latin typeface="Consolas" panose="020B0609020204030204" pitchFamily="49" charset="0"/>
              </a:rPr>
              <a:t>role</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"button"</a:t>
            </a:r>
            <a:r>
              <a:rPr lang="en-US" altLang="zh-CN" sz="2200" dirty="0">
                <a:solidFill>
                  <a:srgbClr val="3E4B53"/>
                </a:solidFill>
                <a:highlight>
                  <a:srgbClr val="FFFAE8"/>
                </a:highlight>
                <a:latin typeface="Consolas" panose="020B0609020204030204" pitchFamily="49" charset="0"/>
              </a:rPr>
              <a:t>&gt;Button&lt;/</a:t>
            </a:r>
            <a:r>
              <a:rPr lang="en-US" altLang="zh-CN" sz="2200" dirty="0">
                <a:solidFill>
                  <a:srgbClr val="2369B6"/>
                </a:solidFill>
                <a:highlight>
                  <a:srgbClr val="FFFAE8"/>
                </a:highlight>
                <a:latin typeface="Consolas" panose="020B0609020204030204" pitchFamily="49" charset="0"/>
              </a:rPr>
              <a:t>a</a:t>
            </a:r>
            <a:r>
              <a:rPr lang="en-US" altLang="zh-CN" sz="2200" dirty="0">
                <a:solidFill>
                  <a:srgbClr val="3E4B53"/>
                </a:solidFill>
                <a:highlight>
                  <a:srgbClr val="FFFAE8"/>
                </a:highlight>
                <a:latin typeface="Consolas" panose="020B0609020204030204" pitchFamily="49" charset="0"/>
              </a:rPr>
              <a:t>&gt; </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a </a:t>
            </a:r>
            <a:r>
              <a:rPr lang="en-US" altLang="zh-CN" sz="2200" dirty="0" err="1">
                <a:solidFill>
                  <a:srgbClr val="CB2D01"/>
                </a:solidFill>
                <a:highlight>
                  <a:srgbClr val="FFFAE8"/>
                </a:highlight>
                <a:latin typeface="Consolas" panose="020B0609020204030204" pitchFamily="49" charset="0"/>
              </a:rPr>
              <a:t>href</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 </a:t>
            </a:r>
            <a:r>
              <a:rPr lang="en-US" altLang="zh-CN" sz="2200" dirty="0">
                <a:solidFill>
                  <a:srgbClr val="CB2D01"/>
                </a:solidFill>
                <a:highlight>
                  <a:srgbClr val="FFFAE8"/>
                </a:highlight>
                <a:latin typeface="Consolas" panose="020B0609020204030204" pitchFamily="49" charset="0"/>
              </a:rPr>
              <a:t>class</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a:t>
            </a:r>
            <a:r>
              <a:rPr lang="en-US" altLang="zh-CN" sz="2200" dirty="0" err="1">
                <a:solidFill>
                  <a:srgbClr val="248C85"/>
                </a:solidFill>
                <a:highlight>
                  <a:srgbClr val="FFFAE8"/>
                </a:highlight>
                <a:latin typeface="Consolas" panose="020B0609020204030204" pitchFamily="49" charset="0"/>
              </a:rPr>
              <a:t>btn</a:t>
            </a:r>
            <a:r>
              <a:rPr lang="en-US" altLang="zh-CN" sz="2200" dirty="0">
                <a:solidFill>
                  <a:srgbClr val="248C85"/>
                </a:solidFill>
                <a:highlight>
                  <a:srgbClr val="FFFAE8"/>
                </a:highlight>
                <a:latin typeface="Consolas" panose="020B0609020204030204" pitchFamily="49" charset="0"/>
              </a:rPr>
              <a:t> </a:t>
            </a:r>
            <a:r>
              <a:rPr lang="en-US" altLang="zh-CN" sz="2200" dirty="0" err="1">
                <a:solidFill>
                  <a:srgbClr val="248C85"/>
                </a:solidFill>
                <a:highlight>
                  <a:srgbClr val="FFFAE8"/>
                </a:highlight>
                <a:latin typeface="Consolas" panose="020B0609020204030204" pitchFamily="49" charset="0"/>
              </a:rPr>
              <a:t>btn</a:t>
            </a:r>
            <a:r>
              <a:rPr lang="en-US" altLang="zh-CN" sz="2200" dirty="0">
                <a:solidFill>
                  <a:srgbClr val="248C85"/>
                </a:solidFill>
                <a:highlight>
                  <a:srgbClr val="FFFAE8"/>
                </a:highlight>
                <a:latin typeface="Consolas" panose="020B0609020204030204" pitchFamily="49" charset="0"/>
              </a:rPr>
              <a:t>-default" </a:t>
            </a:r>
            <a:r>
              <a:rPr lang="en-US" altLang="zh-CN" sz="2200" dirty="0">
                <a:solidFill>
                  <a:srgbClr val="CB2D01"/>
                </a:solidFill>
                <a:highlight>
                  <a:srgbClr val="FFFAE8"/>
                </a:highlight>
                <a:latin typeface="Consolas" panose="020B0609020204030204" pitchFamily="49" charset="0"/>
              </a:rPr>
              <a:t>role</a:t>
            </a:r>
            <a:r>
              <a:rPr lang="en-US" altLang="zh-CN" sz="2200" dirty="0">
                <a:solidFill>
                  <a:srgbClr val="38444B"/>
                </a:solidFill>
                <a:highlight>
                  <a:srgbClr val="FFFAE8"/>
                </a:highlight>
                <a:latin typeface="Consolas" panose="020B0609020204030204" pitchFamily="49" charset="0"/>
              </a:rPr>
              <a:t>=</a:t>
            </a:r>
            <a:r>
              <a:rPr lang="en-US" altLang="zh-CN" sz="2200" dirty="0">
                <a:solidFill>
                  <a:srgbClr val="248C85"/>
                </a:solidFill>
                <a:highlight>
                  <a:srgbClr val="FFFAE8"/>
                </a:highlight>
                <a:latin typeface="Consolas" panose="020B0609020204030204" pitchFamily="49" charset="0"/>
              </a:rPr>
              <a:t>"button"</a:t>
            </a:r>
            <a:r>
              <a:rPr lang="en-US" altLang="zh-CN" sz="2200" dirty="0">
                <a:solidFill>
                  <a:srgbClr val="3E4B53"/>
                </a:solidFill>
                <a:highlight>
                  <a:srgbClr val="FFFAE8"/>
                </a:highlight>
                <a:latin typeface="Consolas" panose="020B0609020204030204" pitchFamily="49" charset="0"/>
              </a:rPr>
              <a:t>&gt;Button&lt;/</a:t>
            </a:r>
            <a:r>
              <a:rPr lang="en-US" altLang="zh-CN" sz="2200" dirty="0">
                <a:solidFill>
                  <a:srgbClr val="2369B6"/>
                </a:solidFill>
                <a:highlight>
                  <a:srgbClr val="FFFAE8"/>
                </a:highlight>
                <a:latin typeface="Consolas" panose="020B0609020204030204" pitchFamily="49" charset="0"/>
              </a:rPr>
              <a:t>a</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p</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div</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  &lt;/</a:t>
            </a:r>
            <a:r>
              <a:rPr lang="en-US" altLang="zh-CN" sz="2200" dirty="0">
                <a:solidFill>
                  <a:srgbClr val="2369B6"/>
                </a:solidFill>
                <a:highlight>
                  <a:srgbClr val="FFFAE8"/>
                </a:highlight>
                <a:latin typeface="Consolas" panose="020B0609020204030204" pitchFamily="49" charset="0"/>
              </a:rPr>
              <a:t>div</a:t>
            </a:r>
            <a:r>
              <a:rPr lang="en-US" altLang="zh-CN" sz="2200" dirty="0">
                <a:solidFill>
                  <a:srgbClr val="3E4B53"/>
                </a:solidFill>
                <a:highlight>
                  <a:srgbClr val="FFFAE8"/>
                </a:highlight>
                <a:latin typeface="Consolas" panose="020B0609020204030204" pitchFamily="49" charset="0"/>
              </a:rPr>
              <a:t>&gt;</a:t>
            </a:r>
          </a:p>
          <a:p>
            <a:r>
              <a:rPr lang="en-US" altLang="zh-CN" sz="2200" dirty="0">
                <a:solidFill>
                  <a:srgbClr val="3E4B53"/>
                </a:solidFill>
                <a:highlight>
                  <a:srgbClr val="FFFAE8"/>
                </a:highlight>
                <a:latin typeface="Consolas" panose="020B0609020204030204" pitchFamily="49" charset="0"/>
              </a:rPr>
              <a:t>&lt;/</a:t>
            </a:r>
            <a:r>
              <a:rPr lang="en-US" altLang="zh-CN" sz="2200" dirty="0">
                <a:solidFill>
                  <a:srgbClr val="2369B6"/>
                </a:solidFill>
                <a:highlight>
                  <a:srgbClr val="FFFAE8"/>
                </a:highlight>
                <a:latin typeface="Consolas" panose="020B0609020204030204" pitchFamily="49" charset="0"/>
              </a:rPr>
              <a:t>div</a:t>
            </a:r>
            <a:r>
              <a:rPr lang="en-US" altLang="zh-CN" sz="2200" dirty="0">
                <a:solidFill>
                  <a:srgbClr val="3E4B53"/>
                </a:solidFill>
                <a:highlight>
                  <a:srgbClr val="FFFAE8"/>
                </a:highlight>
                <a:latin typeface="Consolas" panose="020B0609020204030204" pitchFamily="49" charset="0"/>
              </a:rPr>
              <a:t>&gt;</a:t>
            </a:r>
            <a:endParaRPr lang="zh-CN" altLang="en-US" sz="2200" dirty="0">
              <a:solidFill>
                <a:srgbClr val="3E4B53"/>
              </a:solidFill>
              <a:highlight>
                <a:srgbClr val="FFFAE8"/>
              </a:highlight>
              <a:latin typeface="Consolas" panose="020B0609020204030204" pitchFamily="49" charset="0"/>
            </a:endParaRPr>
          </a:p>
        </p:txBody>
      </p:sp>
      <p:pic>
        <p:nvPicPr>
          <p:cNvPr id="5" name="图片 4"/>
          <p:cNvPicPr>
            <a:picLocks noChangeAspect="1"/>
          </p:cNvPicPr>
          <p:nvPr/>
        </p:nvPicPr>
        <p:blipFill>
          <a:blip r:embed="rId2"/>
          <a:stretch>
            <a:fillRect/>
          </a:stretch>
        </p:blipFill>
        <p:spPr>
          <a:xfrm>
            <a:off x="5617442" y="4415270"/>
            <a:ext cx="4362431" cy="2304186"/>
          </a:xfrm>
          <a:prstGeom prst="rect">
            <a:avLst/>
          </a:prstGeom>
        </p:spPr>
      </p:pic>
      <p:sp>
        <p:nvSpPr>
          <p:cNvPr id="4" name="矩形 3"/>
          <p:cNvSpPr/>
          <p:nvPr/>
        </p:nvSpPr>
        <p:spPr>
          <a:xfrm>
            <a:off x="817418" y="1524000"/>
            <a:ext cx="3796146" cy="332509"/>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08364" y="2223587"/>
            <a:ext cx="3505200" cy="311796"/>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123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lstStyle/>
          <a:p>
            <a:pPr algn="l"/>
            <a:r>
              <a:rPr lang="zh-CN" altLang="en-US" sz="3600" dirty="0">
                <a:solidFill>
                  <a:schemeClr val="accent1"/>
                </a:solidFill>
                <a:latin typeface="+mj-ea"/>
              </a:rPr>
              <a:t>练习</a:t>
            </a:r>
          </a:p>
        </p:txBody>
      </p:sp>
      <p:pic>
        <p:nvPicPr>
          <p:cNvPr id="4102" name="Picture 6"/>
          <p:cNvPicPr>
            <a:picLocks noChangeAspect="1" noChangeArrowheads="1"/>
          </p:cNvPicPr>
          <p:nvPr/>
        </p:nvPicPr>
        <p:blipFill>
          <a:blip r:embed="rId2" cstate="print"/>
          <a:srcRect/>
          <a:stretch>
            <a:fillRect/>
          </a:stretch>
        </p:blipFill>
        <p:spPr bwMode="auto">
          <a:xfrm>
            <a:off x="983673" y="1177635"/>
            <a:ext cx="10252364" cy="5486401"/>
          </a:xfrm>
          <a:prstGeom prst="rect">
            <a:avLst/>
          </a:prstGeom>
          <a:noFill/>
          <a:ln w="9525">
            <a:noFill/>
            <a:miter lim="800000"/>
            <a:headEnd/>
            <a:tailEnd/>
          </a:ln>
        </p:spPr>
      </p:pic>
    </p:spTree>
    <p:extLst>
      <p:ext uri="{BB962C8B-B14F-4D97-AF65-F5344CB8AC3E}">
        <p14:creationId xmlns:p14="http://schemas.microsoft.com/office/powerpoint/2010/main" val="1774771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07</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多媒体</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42876079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89280" y="280035"/>
            <a:ext cx="11137900" cy="720725"/>
          </a:xfrm>
        </p:spPr>
        <p:txBody>
          <a:bodyPr>
            <a:normAutofit/>
          </a:bodyPr>
          <a:lstStyle/>
          <a:p>
            <a:r>
              <a:rPr lang="zh-CN" altLang="en-US" sz="3600" dirty="0">
                <a:solidFill>
                  <a:schemeClr val="accent1"/>
                </a:solidFill>
                <a:latin typeface="+mj-ea"/>
              </a:rPr>
              <a:t>多媒体对象</a:t>
            </a:r>
          </a:p>
        </p:txBody>
      </p:sp>
      <p:sp>
        <p:nvSpPr>
          <p:cNvPr id="7" name="矩形 6"/>
          <p:cNvSpPr/>
          <p:nvPr/>
        </p:nvSpPr>
        <p:spPr>
          <a:xfrm>
            <a:off x="748145" y="1346720"/>
            <a:ext cx="10210800" cy="4708981"/>
          </a:xfrm>
          <a:prstGeom prst="rect">
            <a:avLst/>
          </a:prstGeom>
        </p:spPr>
        <p:txBody>
          <a:bodyPr wrap="square">
            <a:spAutoFit/>
          </a:bodyPr>
          <a:lstStyle/>
          <a:p>
            <a:pPr>
              <a:lnSpc>
                <a:spcPts val="3880"/>
              </a:lnSpc>
              <a:spcBef>
                <a:spcPts val="600"/>
              </a:spcBef>
              <a:spcAft>
                <a:spcPts val="600"/>
              </a:spcAft>
            </a:pPr>
            <a:r>
              <a:rPr lang="zh-CN" altLang="en-US" sz="2400" dirty="0">
                <a:solidFill>
                  <a:srgbClr val="000000"/>
                </a:solidFill>
                <a:latin typeface="微软雅黑" panose="020B0503020204020204" pitchFamily="34" charset="-122"/>
                <a:ea typeface="微软雅黑" panose="020B0503020204020204" pitchFamily="34" charset="-122"/>
              </a:rPr>
              <a:t>多媒体对象用于创建各种类型的组件（比如：博客评论），在组件中实现</a:t>
            </a:r>
            <a:r>
              <a:rPr lang="zh-CN" altLang="en-US" sz="2400" dirty="0">
                <a:solidFill>
                  <a:srgbClr val="006600"/>
                </a:solidFill>
                <a:latin typeface="微软雅黑" panose="020B0503020204020204" pitchFamily="34" charset="-122"/>
                <a:ea typeface="微软雅黑" panose="020B0503020204020204" pitchFamily="34" charset="-122"/>
              </a:rPr>
              <a:t>媒体对象与文字的混排</a:t>
            </a:r>
            <a:r>
              <a:rPr lang="zh-CN" altLang="en-US" sz="2400" dirty="0">
                <a:solidFill>
                  <a:srgbClr val="000000"/>
                </a:solidFill>
                <a:latin typeface="微软雅黑" panose="020B0503020204020204" pitchFamily="34" charset="-122"/>
                <a:ea typeface="微软雅黑" panose="020B0503020204020204" pitchFamily="34" charset="-122"/>
              </a:rPr>
              <a:t>，图像可以左对齐或者右对齐。</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ts val="3880"/>
              </a:lnSpc>
              <a:spcBef>
                <a:spcPts val="600"/>
              </a:spcBef>
              <a:spcAft>
                <a:spcPts val="600"/>
              </a:spcAft>
            </a:pPr>
            <a:r>
              <a:rPr lang="zh-CN" altLang="en-US" sz="2400" dirty="0">
                <a:solidFill>
                  <a:srgbClr val="000000"/>
                </a:solidFill>
                <a:latin typeface="微软雅黑" panose="020B0503020204020204" pitchFamily="34" charset="-122"/>
                <a:ea typeface="微软雅黑" panose="020B0503020204020204" pitchFamily="34" charset="-122"/>
              </a:rPr>
              <a:t>默认样式的媒体对象组件允许在一个内容块的左边或右边展示多媒体内容（图像、视频、音频）。</a:t>
            </a:r>
          </a:p>
          <a:p>
            <a:pPr>
              <a:lnSpc>
                <a:spcPts val="3880"/>
              </a:lnSpc>
              <a:spcBef>
                <a:spcPts val="600"/>
              </a:spcBef>
              <a:spcAft>
                <a:spcPts val="600"/>
              </a:spcAft>
            </a:pPr>
            <a:r>
              <a:rPr lang="zh-CN" altLang="en-US" sz="2400" dirty="0">
                <a:solidFill>
                  <a:srgbClr val="FF0000"/>
                </a:solidFill>
                <a:latin typeface="微软雅黑" panose="020B0503020204020204" pitchFamily="34" charset="-122"/>
                <a:ea typeface="微软雅黑" panose="020B0503020204020204" pitchFamily="34" charset="-122"/>
              </a:rPr>
              <a:t>在 </a:t>
            </a:r>
            <a:r>
              <a:rPr lang="en-US" altLang="zh-CN" sz="2400" dirty="0">
                <a:solidFill>
                  <a:srgbClr val="FF0000"/>
                </a:solidFill>
                <a:latin typeface="微软雅黑" panose="020B0503020204020204" pitchFamily="34" charset="-122"/>
                <a:ea typeface="微软雅黑" panose="020B0503020204020204" pitchFamily="34" charset="-122"/>
              </a:rPr>
              <a:t>HTML </a:t>
            </a:r>
            <a:r>
              <a:rPr lang="zh-CN" altLang="en-US" sz="2400" dirty="0">
                <a:solidFill>
                  <a:srgbClr val="FF0000"/>
                </a:solidFill>
                <a:latin typeface="微软雅黑" panose="020B0503020204020204" pitchFamily="34" charset="-122"/>
                <a:ea typeface="微软雅黑" panose="020B0503020204020204" pitchFamily="34" charset="-122"/>
              </a:rPr>
              <a:t>标签中以下两种形式来设置媒体对象：</a:t>
            </a:r>
          </a:p>
          <a:p>
            <a:pPr>
              <a:lnSpc>
                <a:spcPts val="3880"/>
              </a:lnSpc>
              <a:spcBef>
                <a:spcPts val="600"/>
              </a:spcBef>
              <a:spcAft>
                <a:spcPts val="600"/>
              </a:spcAft>
            </a:pPr>
            <a:r>
              <a:rPr lang="en-US" altLang="zh-CN" sz="2400" dirty="0">
                <a:solidFill>
                  <a:srgbClr val="FF0000"/>
                </a:solidFill>
                <a:latin typeface="微软雅黑" panose="020B0503020204020204" pitchFamily="34" charset="-122"/>
                <a:ea typeface="微软雅黑" panose="020B0503020204020204" pitchFamily="34" charset="-122"/>
              </a:rPr>
              <a:t>.media</a:t>
            </a:r>
            <a:r>
              <a:rPr lang="zh-CN" altLang="en-US" sz="2400" dirty="0">
                <a:solidFill>
                  <a:srgbClr val="000000"/>
                </a:solidFill>
                <a:latin typeface="微软雅黑" panose="020B0503020204020204" pitchFamily="34" charset="-122"/>
                <a:ea typeface="微软雅黑" panose="020B0503020204020204" pitchFamily="34" charset="-122"/>
              </a:rPr>
              <a:t>：该类允许将媒体对象里的多媒体浮动到内容区块的左边或者右边。</a:t>
            </a:r>
          </a:p>
          <a:p>
            <a:pPr>
              <a:lnSpc>
                <a:spcPts val="3880"/>
              </a:lnSpc>
              <a:spcBef>
                <a:spcPts val="600"/>
              </a:spcBef>
              <a:spcAft>
                <a:spcPts val="600"/>
              </a:spcAft>
            </a:pPr>
            <a:r>
              <a:rPr lang="en-US" altLang="zh-CN" sz="2400" dirty="0">
                <a:solidFill>
                  <a:srgbClr val="FF0000"/>
                </a:solidFill>
                <a:latin typeface="微软雅黑" panose="020B0503020204020204" pitchFamily="34" charset="-122"/>
                <a:ea typeface="微软雅黑" panose="020B0503020204020204" pitchFamily="34" charset="-122"/>
              </a:rPr>
              <a:t>.media-list</a:t>
            </a:r>
            <a:r>
              <a:rPr lang="zh-CN" altLang="en-US" sz="2400" dirty="0">
                <a:solidFill>
                  <a:srgbClr val="000000"/>
                </a:solidFill>
                <a:latin typeface="微软雅黑" panose="020B0503020204020204" pitchFamily="34" charset="-122"/>
                <a:ea typeface="微软雅黑" panose="020B0503020204020204" pitchFamily="34" charset="-122"/>
              </a:rPr>
              <a:t>：如果需要一个列表，各项内容是无序列表的一部分，可以使用该 </a:t>
            </a:r>
            <a:r>
              <a:rPr lang="en-US" altLang="zh-CN" sz="2400" dirty="0">
                <a:solidFill>
                  <a:srgbClr val="000000"/>
                </a:solidFill>
                <a:latin typeface="微软雅黑" panose="020B0503020204020204" pitchFamily="34" charset="-122"/>
                <a:ea typeface="微软雅黑" panose="020B0503020204020204" pitchFamily="34" charset="-122"/>
              </a:rPr>
              <a:t>class</a:t>
            </a:r>
            <a:r>
              <a:rPr lang="zh-CN" altLang="en-US" sz="2400" dirty="0">
                <a:solidFill>
                  <a:srgbClr val="000000"/>
                </a:solidFill>
                <a:latin typeface="微软雅黑" panose="020B0503020204020204" pitchFamily="34" charset="-122"/>
                <a:ea typeface="微软雅黑" panose="020B0503020204020204" pitchFamily="34" charset="-122"/>
              </a:rPr>
              <a:t>。可用于评论列表与文章列表。</a:t>
            </a:r>
          </a:p>
        </p:txBody>
      </p:sp>
    </p:spTree>
    <p:extLst>
      <p:ext uri="{BB962C8B-B14F-4D97-AF65-F5344CB8AC3E}">
        <p14:creationId xmlns:p14="http://schemas.microsoft.com/office/powerpoint/2010/main" val="238828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89280" y="280035"/>
            <a:ext cx="11137900" cy="720725"/>
          </a:xfrm>
        </p:spPr>
        <p:txBody>
          <a:bodyPr>
            <a:normAutofit/>
          </a:bodyPr>
          <a:lstStyle/>
          <a:p>
            <a:r>
              <a:rPr lang="zh-CN" altLang="en-US" sz="3600" dirty="0">
                <a:solidFill>
                  <a:schemeClr val="accent1"/>
                </a:solidFill>
                <a:latin typeface="+mj-ea"/>
              </a:rPr>
              <a:t>多媒体对象</a:t>
            </a:r>
          </a:p>
        </p:txBody>
      </p:sp>
      <p:sp>
        <p:nvSpPr>
          <p:cNvPr id="7" name="矩形 6"/>
          <p:cNvSpPr/>
          <p:nvPr/>
        </p:nvSpPr>
        <p:spPr>
          <a:xfrm>
            <a:off x="748144" y="1346720"/>
            <a:ext cx="10989154" cy="3708708"/>
          </a:xfrm>
          <a:prstGeom prst="rect">
            <a:avLst/>
          </a:prstGeom>
        </p:spPr>
        <p:txBody>
          <a:bodyPr wrap="square">
            <a:spAutoFit/>
          </a:bodyPr>
          <a:lstStyle/>
          <a:p>
            <a:pPr>
              <a:lnSpc>
                <a:spcPts val="3880"/>
              </a:lnSpc>
              <a:spcBef>
                <a:spcPts val="600"/>
              </a:spcBef>
              <a:spcAft>
                <a:spcPts val="600"/>
              </a:spcAft>
            </a:pPr>
            <a:r>
              <a:rPr lang="zh-CN" altLang="en-US" sz="2800" dirty="0">
                <a:solidFill>
                  <a:srgbClr val="008000"/>
                </a:solidFill>
                <a:latin typeface="微软雅黑" panose="020B0503020204020204" pitchFamily="34" charset="-122"/>
                <a:ea typeface="微软雅黑" panose="020B0503020204020204" pitchFamily="34" charset="-122"/>
              </a:rPr>
              <a:t>多媒体对象类：</a:t>
            </a:r>
            <a:endParaRPr lang="en-US" altLang="zh-CN" sz="2800" dirty="0">
              <a:solidFill>
                <a:srgbClr val="008000"/>
              </a:solidFill>
              <a:latin typeface="微软雅黑" panose="020B0503020204020204" pitchFamily="34" charset="-122"/>
              <a:ea typeface="微软雅黑" panose="020B0503020204020204" pitchFamily="34" charset="-122"/>
            </a:endParaRPr>
          </a:p>
          <a:p>
            <a:pPr>
              <a:lnSpc>
                <a:spcPts val="3880"/>
              </a:lnSpc>
              <a:spcBef>
                <a:spcPts val="600"/>
              </a:spcBef>
              <a:spcAft>
                <a:spcPts val="600"/>
              </a:spcAft>
            </a:pPr>
            <a:r>
              <a:rPr lang="en-US" altLang="zh-CN" sz="2400" dirty="0">
                <a:solidFill>
                  <a:srgbClr val="000000"/>
                </a:solidFill>
                <a:latin typeface="微软雅黑" panose="020B0503020204020204" pitchFamily="34" charset="-122"/>
                <a:ea typeface="微软雅黑" panose="020B0503020204020204" pitchFamily="34" charset="-122"/>
              </a:rPr>
              <a:t>.media-left / .media-right </a:t>
            </a:r>
            <a:r>
              <a:rPr lang="zh-CN" altLang="en-US" sz="2400" dirty="0">
                <a:solidFill>
                  <a:srgbClr val="000000"/>
                </a:solidFill>
                <a:latin typeface="微软雅黑" panose="020B0503020204020204" pitchFamily="34" charset="-122"/>
                <a:ea typeface="微软雅黑" panose="020B0503020204020204" pitchFamily="34" charset="-122"/>
              </a:rPr>
              <a:t>类让多媒体对象</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图片</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实现左对齐</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右对齐。</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ts val="3880"/>
              </a:lnSpc>
              <a:spcBef>
                <a:spcPts val="600"/>
              </a:spcBef>
              <a:spcAft>
                <a:spcPts val="600"/>
              </a:spcAft>
            </a:pP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medid</a:t>
            </a:r>
            <a:r>
              <a:rPr lang="en-US" altLang="zh-CN" sz="2400" dirty="0">
                <a:solidFill>
                  <a:srgbClr val="000000"/>
                </a:solidFill>
                <a:latin typeface="微软雅黑" panose="020B0503020204020204" pitchFamily="34" charset="-122"/>
                <a:ea typeface="微软雅黑" panose="020B0503020204020204" pitchFamily="34" charset="-122"/>
              </a:rPr>
              <a:t>-top /. media-middle/ .media-bottom</a:t>
            </a:r>
            <a:r>
              <a:rPr lang="zh-CN" altLang="en-US" sz="2400" dirty="0">
                <a:solidFill>
                  <a:srgbClr val="000000"/>
                </a:solidFill>
                <a:latin typeface="微软雅黑" panose="020B0503020204020204" pitchFamily="34" charset="-122"/>
                <a:ea typeface="微软雅黑" panose="020B0503020204020204" pitchFamily="34" charset="-122"/>
              </a:rPr>
              <a:t>类实现多媒体对象垂直的位置。</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ts val="3880"/>
              </a:lnSpc>
              <a:spcBef>
                <a:spcPts val="600"/>
              </a:spcBef>
              <a:spcAft>
                <a:spcPts val="600"/>
              </a:spcAft>
            </a:pPr>
            <a:r>
              <a:rPr lang="en-US" altLang="zh-CN" sz="2400" dirty="0">
                <a:solidFill>
                  <a:srgbClr val="000000"/>
                </a:solidFill>
                <a:latin typeface="微软雅黑" panose="020B0503020204020204" pitchFamily="34" charset="-122"/>
                <a:ea typeface="微软雅黑" panose="020B0503020204020204" pitchFamily="34" charset="-122"/>
              </a:rPr>
              <a:t>.media-body </a:t>
            </a:r>
            <a:r>
              <a:rPr lang="zh-CN" altLang="en-US" sz="2400" dirty="0">
                <a:solidFill>
                  <a:srgbClr val="000000"/>
                </a:solidFill>
                <a:latin typeface="微软雅黑" panose="020B0503020204020204" pitchFamily="34" charset="-122"/>
                <a:ea typeface="微软雅黑" panose="020B0503020204020204" pitchFamily="34" charset="-122"/>
              </a:rPr>
              <a:t>类的 </a:t>
            </a:r>
            <a:r>
              <a:rPr lang="en-US" altLang="zh-CN" sz="2400" dirty="0">
                <a:solidFill>
                  <a:srgbClr val="000000"/>
                </a:solidFill>
                <a:latin typeface="微软雅黑" panose="020B0503020204020204" pitchFamily="34" charset="-122"/>
                <a:ea typeface="微软雅黑" panose="020B0503020204020204" pitchFamily="34" charset="-122"/>
              </a:rPr>
              <a:t>div </a:t>
            </a:r>
            <a:r>
              <a:rPr lang="zh-CN" altLang="en-US" sz="2400" dirty="0">
                <a:solidFill>
                  <a:srgbClr val="000000"/>
                </a:solidFill>
                <a:latin typeface="微软雅黑" panose="020B0503020204020204" pitchFamily="34" charset="-122"/>
                <a:ea typeface="微软雅黑" panose="020B0503020204020204" pitchFamily="34" charset="-122"/>
              </a:rPr>
              <a:t>中放置文本内容。图片左对齐放在 </a:t>
            </a:r>
            <a:r>
              <a:rPr lang="en-US" altLang="zh-CN" sz="2400" dirty="0">
                <a:solidFill>
                  <a:srgbClr val="000000"/>
                </a:solidFill>
                <a:latin typeface="微软雅黑" panose="020B0503020204020204" pitchFamily="34" charset="-122"/>
                <a:ea typeface="微软雅黑" panose="020B0503020204020204" pitchFamily="34" charset="-122"/>
              </a:rPr>
              <a:t>class="media-body" </a:t>
            </a:r>
            <a:r>
              <a:rPr lang="zh-CN" altLang="en-US" sz="2400" dirty="0">
                <a:solidFill>
                  <a:srgbClr val="000000"/>
                </a:solidFill>
                <a:latin typeface="微软雅黑" panose="020B0503020204020204" pitchFamily="34" charset="-122"/>
                <a:ea typeface="微软雅黑" panose="020B0503020204020204" pitchFamily="34" charset="-122"/>
              </a:rPr>
              <a:t>之前，图片右对齐则放在 </a:t>
            </a:r>
            <a:r>
              <a:rPr lang="en-US" altLang="zh-CN" sz="2400" dirty="0">
                <a:solidFill>
                  <a:srgbClr val="000000"/>
                </a:solidFill>
                <a:latin typeface="微软雅黑" panose="020B0503020204020204" pitchFamily="34" charset="-122"/>
                <a:ea typeface="微软雅黑" panose="020B0503020204020204" pitchFamily="34" charset="-122"/>
              </a:rPr>
              <a:t>class="media-body" </a:t>
            </a:r>
            <a:r>
              <a:rPr lang="zh-CN" altLang="en-US" sz="2400" dirty="0">
                <a:solidFill>
                  <a:srgbClr val="000000"/>
                </a:solidFill>
                <a:latin typeface="微软雅黑" panose="020B0503020204020204" pitchFamily="34" charset="-122"/>
                <a:ea typeface="微软雅黑" panose="020B0503020204020204" pitchFamily="34" charset="-122"/>
              </a:rPr>
              <a:t>之后。</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ts val="3880"/>
              </a:lnSpc>
              <a:spcBef>
                <a:spcPts val="600"/>
              </a:spcBef>
              <a:spcAft>
                <a:spcPts val="600"/>
              </a:spcAft>
            </a:pPr>
            <a:r>
              <a:rPr lang="en-US" altLang="zh-CN" sz="2400" dirty="0">
                <a:solidFill>
                  <a:srgbClr val="000000"/>
                </a:solidFill>
                <a:latin typeface="微软雅黑" panose="020B0503020204020204" pitchFamily="34" charset="-122"/>
                <a:ea typeface="微软雅黑" panose="020B0503020204020204" pitchFamily="34" charset="-122"/>
              </a:rPr>
              <a:t>.media-heading </a:t>
            </a:r>
            <a:r>
              <a:rPr lang="zh-CN" altLang="en-US" sz="2400" dirty="0">
                <a:solidFill>
                  <a:srgbClr val="000000"/>
                </a:solidFill>
                <a:latin typeface="微软雅黑" panose="020B0503020204020204" pitchFamily="34" charset="-122"/>
                <a:ea typeface="微软雅黑" panose="020B0503020204020204" pitchFamily="34" charset="-122"/>
              </a:rPr>
              <a:t>类来设置标题。</a:t>
            </a:r>
          </a:p>
        </p:txBody>
      </p:sp>
    </p:spTree>
    <p:extLst>
      <p:ext uri="{BB962C8B-B14F-4D97-AF65-F5344CB8AC3E}">
        <p14:creationId xmlns:p14="http://schemas.microsoft.com/office/powerpoint/2010/main" val="751254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89280" y="280035"/>
            <a:ext cx="11137900" cy="720725"/>
          </a:xfrm>
        </p:spPr>
        <p:txBody>
          <a:bodyPr>
            <a:normAutofit/>
          </a:bodyPr>
          <a:lstStyle/>
          <a:p>
            <a:pPr algn="l"/>
            <a:r>
              <a:rPr lang="zh-CN" altLang="en-US" sz="3600" dirty="0">
                <a:solidFill>
                  <a:schemeClr val="accent1"/>
                </a:solidFill>
                <a:latin typeface="+mj-ea"/>
              </a:rPr>
              <a:t>多媒体对象</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782" y="1136419"/>
            <a:ext cx="10011969" cy="3618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035782" y="2580744"/>
            <a:ext cx="8205200" cy="4154984"/>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2400" dirty="0">
                <a:solidFill>
                  <a:srgbClr val="000000"/>
                </a:solidFill>
              </a:rPr>
              <a:t>&lt;div class="</a:t>
            </a:r>
            <a:r>
              <a:rPr lang="en-US" altLang="zh-CN" sz="2400" dirty="0">
                <a:solidFill>
                  <a:srgbClr val="FF0000"/>
                </a:solidFill>
              </a:rPr>
              <a:t>media</a:t>
            </a:r>
            <a:r>
              <a:rPr lang="en-US" altLang="zh-CN" sz="2400" dirty="0">
                <a:solidFill>
                  <a:srgbClr val="000000"/>
                </a:solidFill>
              </a:rPr>
              <a:t>"&gt; </a:t>
            </a:r>
          </a:p>
          <a:p>
            <a:r>
              <a:rPr lang="en-US" altLang="zh-CN" sz="2400" dirty="0"/>
              <a:t>    </a:t>
            </a:r>
            <a:r>
              <a:rPr lang="en-US" altLang="zh-CN" sz="2400" dirty="0">
                <a:solidFill>
                  <a:srgbClr val="000000"/>
                </a:solidFill>
              </a:rPr>
              <a:t>&lt;div class="</a:t>
            </a:r>
            <a:r>
              <a:rPr lang="en-US" altLang="zh-CN" sz="2400" dirty="0">
                <a:solidFill>
                  <a:srgbClr val="FF0000"/>
                </a:solidFill>
              </a:rPr>
              <a:t>media-left</a:t>
            </a:r>
            <a:r>
              <a:rPr lang="en-US" altLang="zh-CN" sz="2400" dirty="0">
                <a:solidFill>
                  <a:srgbClr val="000000"/>
                </a:solidFill>
              </a:rPr>
              <a:t>"&gt; </a:t>
            </a:r>
          </a:p>
          <a:p>
            <a:r>
              <a:rPr lang="en-US" altLang="zh-CN" sz="2400" dirty="0">
                <a:solidFill>
                  <a:srgbClr val="000000"/>
                </a:solidFill>
              </a:rPr>
              <a:t>        &lt;a </a:t>
            </a:r>
            <a:r>
              <a:rPr lang="en-US" altLang="zh-CN" sz="2400" dirty="0" err="1">
                <a:solidFill>
                  <a:srgbClr val="000000"/>
                </a:solidFill>
              </a:rPr>
              <a:t>href</a:t>
            </a:r>
            <a:r>
              <a:rPr lang="en-US" altLang="zh-CN" sz="2400" dirty="0">
                <a:solidFill>
                  <a:srgbClr val="000000"/>
                </a:solidFill>
              </a:rPr>
              <a:t>="#"&gt; </a:t>
            </a:r>
          </a:p>
          <a:p>
            <a:r>
              <a:rPr lang="en-US" altLang="zh-CN" sz="2400" dirty="0">
                <a:solidFill>
                  <a:srgbClr val="000000"/>
                </a:solidFill>
              </a:rPr>
              <a:t>            &lt;</a:t>
            </a:r>
            <a:r>
              <a:rPr lang="en-US" altLang="zh-CN" sz="2400" dirty="0" err="1">
                <a:solidFill>
                  <a:srgbClr val="000000"/>
                </a:solidFill>
              </a:rPr>
              <a:t>img</a:t>
            </a:r>
            <a:r>
              <a:rPr lang="en-US" altLang="zh-CN" sz="2400" dirty="0">
                <a:solidFill>
                  <a:srgbClr val="000000"/>
                </a:solidFill>
              </a:rPr>
              <a:t> class="</a:t>
            </a:r>
            <a:r>
              <a:rPr lang="en-US" altLang="zh-CN" sz="2400" dirty="0">
                <a:solidFill>
                  <a:srgbClr val="FF0000"/>
                </a:solidFill>
              </a:rPr>
              <a:t>media-object</a:t>
            </a:r>
            <a:r>
              <a:rPr lang="en-US" altLang="zh-CN" sz="2400" dirty="0">
                <a:solidFill>
                  <a:srgbClr val="000000"/>
                </a:solidFill>
              </a:rPr>
              <a:t>" </a:t>
            </a:r>
            <a:r>
              <a:rPr lang="en-US" altLang="zh-CN" sz="2400" dirty="0" err="1">
                <a:solidFill>
                  <a:srgbClr val="000000"/>
                </a:solidFill>
              </a:rPr>
              <a:t>src</a:t>
            </a:r>
            <a:r>
              <a:rPr lang="en-US" altLang="zh-CN" sz="2400" dirty="0">
                <a:solidFill>
                  <a:srgbClr val="000000"/>
                </a:solidFill>
              </a:rPr>
              <a:t>="..." alt="..."&gt; </a:t>
            </a:r>
          </a:p>
          <a:p>
            <a:r>
              <a:rPr lang="en-US" altLang="zh-CN" sz="2400" dirty="0">
                <a:solidFill>
                  <a:srgbClr val="000000"/>
                </a:solidFill>
              </a:rPr>
              <a:t>        &lt;/a&gt; </a:t>
            </a:r>
          </a:p>
          <a:p>
            <a:r>
              <a:rPr lang="en-US" altLang="zh-CN" sz="2400" dirty="0">
                <a:solidFill>
                  <a:srgbClr val="000000"/>
                </a:solidFill>
              </a:rPr>
              <a:t>   &lt;/div&gt; </a:t>
            </a:r>
          </a:p>
          <a:p>
            <a:r>
              <a:rPr lang="en-US" altLang="zh-CN" sz="2400" dirty="0">
                <a:solidFill>
                  <a:srgbClr val="000000"/>
                </a:solidFill>
              </a:rPr>
              <a:t>   &lt;div class="</a:t>
            </a:r>
            <a:r>
              <a:rPr lang="en-US" altLang="zh-CN" sz="2400" dirty="0">
                <a:solidFill>
                  <a:srgbClr val="FF0000"/>
                </a:solidFill>
              </a:rPr>
              <a:t>media-body</a:t>
            </a:r>
            <a:r>
              <a:rPr lang="en-US" altLang="zh-CN" sz="2400" dirty="0">
                <a:solidFill>
                  <a:srgbClr val="000000"/>
                </a:solidFill>
              </a:rPr>
              <a:t>"&gt; </a:t>
            </a:r>
          </a:p>
          <a:p>
            <a:r>
              <a:rPr lang="en-US" altLang="zh-CN" sz="2400" dirty="0">
                <a:solidFill>
                  <a:srgbClr val="000000"/>
                </a:solidFill>
              </a:rPr>
              <a:t>        &lt;h4 class="</a:t>
            </a:r>
            <a:r>
              <a:rPr lang="en-US" altLang="zh-CN" sz="2400" dirty="0">
                <a:solidFill>
                  <a:srgbClr val="FF0000"/>
                </a:solidFill>
              </a:rPr>
              <a:t>media-heading</a:t>
            </a:r>
            <a:r>
              <a:rPr lang="en-US" altLang="zh-CN" sz="2400" dirty="0">
                <a:solidFill>
                  <a:srgbClr val="000000"/>
                </a:solidFill>
              </a:rPr>
              <a:t>"&gt;Media heading&lt;/h4&gt; ... </a:t>
            </a:r>
          </a:p>
          <a:p>
            <a:r>
              <a:rPr lang="en-US" altLang="zh-CN" sz="2400" dirty="0">
                <a:solidFill>
                  <a:srgbClr val="000000"/>
                </a:solidFill>
              </a:rPr>
              <a:t>   &lt;/div&gt; </a:t>
            </a:r>
          </a:p>
          <a:p>
            <a:r>
              <a:rPr lang="en-US" altLang="zh-CN" sz="2400" dirty="0">
                <a:solidFill>
                  <a:srgbClr val="000000"/>
                </a:solidFill>
              </a:rPr>
              <a:t>       &lt;div class="</a:t>
            </a:r>
            <a:r>
              <a:rPr lang="en-US" altLang="zh-CN" sz="2400" dirty="0">
                <a:solidFill>
                  <a:srgbClr val="FF0000"/>
                </a:solidFill>
              </a:rPr>
              <a:t>media-right</a:t>
            </a:r>
            <a:r>
              <a:rPr lang="en-US" altLang="zh-CN" sz="2400" dirty="0">
                <a:solidFill>
                  <a:srgbClr val="000000"/>
                </a:solidFill>
              </a:rPr>
              <a:t>"&gt;…&lt;/div&gt;</a:t>
            </a:r>
          </a:p>
          <a:p>
            <a:r>
              <a:rPr lang="en-US" altLang="zh-CN" sz="2400" dirty="0">
                <a:solidFill>
                  <a:srgbClr val="000000"/>
                </a:solidFill>
              </a:rPr>
              <a:t>&lt;/div&gt;</a:t>
            </a:r>
            <a:endParaRPr lang="zh-CN" altLang="en-US" sz="2400" dirty="0">
              <a:solidFill>
                <a:srgbClr val="000000"/>
              </a:solidFill>
            </a:endParaRPr>
          </a:p>
        </p:txBody>
      </p:sp>
      <p:sp>
        <p:nvSpPr>
          <p:cNvPr id="7" name="TextBox 15"/>
          <p:cNvSpPr txBox="1"/>
          <p:nvPr/>
        </p:nvSpPr>
        <p:spPr>
          <a:xfrm>
            <a:off x="9641542" y="6212508"/>
            <a:ext cx="1885453" cy="523220"/>
          </a:xfrm>
          <a:prstGeom prst="rect">
            <a:avLst/>
          </a:prstGeom>
          <a:noFill/>
        </p:spPr>
        <p:txBody>
          <a:bodyPr wrap="none" rtlCol="0">
            <a:spAutoFit/>
          </a:bodyPr>
          <a:lstStyle/>
          <a:p>
            <a:r>
              <a:rPr lang="en-US" altLang="zh-CN" sz="2800" dirty="0">
                <a:solidFill>
                  <a:srgbClr val="000000"/>
                </a:solidFill>
              </a:rPr>
              <a:t>24-14.html</a:t>
            </a:r>
            <a:endParaRPr lang="zh-CN" altLang="en-US" sz="2800" dirty="0">
              <a:solidFill>
                <a:srgbClr val="000000"/>
              </a:solidFill>
            </a:endParaRPr>
          </a:p>
        </p:txBody>
      </p:sp>
    </p:spTree>
    <p:extLst>
      <p:ext uri="{BB962C8B-B14F-4D97-AF65-F5344CB8AC3E}">
        <p14:creationId xmlns:p14="http://schemas.microsoft.com/office/powerpoint/2010/main" val="251838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媒体对象列表</a:t>
            </a:r>
          </a:p>
        </p:txBody>
      </p:sp>
      <p:sp>
        <p:nvSpPr>
          <p:cNvPr id="9" name="TextBox 15"/>
          <p:cNvSpPr txBox="1"/>
          <p:nvPr/>
        </p:nvSpPr>
        <p:spPr>
          <a:xfrm>
            <a:off x="8951777" y="6212507"/>
            <a:ext cx="1885453" cy="523220"/>
          </a:xfrm>
          <a:prstGeom prst="rect">
            <a:avLst/>
          </a:prstGeom>
          <a:noFill/>
        </p:spPr>
        <p:txBody>
          <a:bodyPr wrap="none" rtlCol="0">
            <a:spAutoFit/>
          </a:bodyPr>
          <a:lstStyle/>
          <a:p>
            <a:r>
              <a:rPr lang="en-US" altLang="zh-CN" sz="2800" dirty="0">
                <a:solidFill>
                  <a:srgbClr val="000000"/>
                </a:solidFill>
              </a:rPr>
              <a:t>24-15.html</a:t>
            </a:r>
            <a:endParaRPr lang="zh-CN" altLang="en-US" sz="2800" dirty="0">
              <a:solidFill>
                <a:srgbClr val="000000"/>
              </a:solidFill>
            </a:endParaRPr>
          </a:p>
        </p:txBody>
      </p:sp>
      <p:pic>
        <p:nvPicPr>
          <p:cNvPr id="3" name="图片 2"/>
          <p:cNvPicPr>
            <a:picLocks noChangeAspect="1"/>
          </p:cNvPicPr>
          <p:nvPr/>
        </p:nvPicPr>
        <p:blipFill>
          <a:blip r:embed="rId2"/>
          <a:stretch>
            <a:fillRect/>
          </a:stretch>
        </p:blipFill>
        <p:spPr>
          <a:xfrm>
            <a:off x="845267" y="1357746"/>
            <a:ext cx="9476369" cy="4003963"/>
          </a:xfrm>
          <a:prstGeom prst="rect">
            <a:avLst/>
          </a:prstGeom>
        </p:spPr>
      </p:pic>
    </p:spTree>
    <p:extLst>
      <p:ext uri="{BB962C8B-B14F-4D97-AF65-F5344CB8AC3E}">
        <p14:creationId xmlns:p14="http://schemas.microsoft.com/office/powerpoint/2010/main" val="425758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08</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进度条</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154270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pPr algn="l"/>
            <a:r>
              <a:rPr lang="zh-CN" altLang="en-US" sz="3600" dirty="0">
                <a:solidFill>
                  <a:schemeClr val="accent1"/>
                </a:solidFill>
                <a:latin typeface="+mj-ea"/>
              </a:rPr>
              <a:t>进度条</a:t>
            </a:r>
          </a:p>
        </p:txBody>
      </p:sp>
      <p:sp>
        <p:nvSpPr>
          <p:cNvPr id="10" name="矩形 9"/>
          <p:cNvSpPr/>
          <p:nvPr/>
        </p:nvSpPr>
        <p:spPr>
          <a:xfrm>
            <a:off x="844551" y="1339720"/>
            <a:ext cx="9313035" cy="662554"/>
          </a:xfrm>
          <a:prstGeom prst="rect">
            <a:avLst/>
          </a:prstGeom>
        </p:spPr>
        <p:txBody>
          <a:bodyPr wrap="square">
            <a:spAutoFit/>
          </a:bodyPr>
          <a:lstStyle/>
          <a:p>
            <a:pPr>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提供工作或动作的实时反馈，简单且灵活。</a:t>
            </a:r>
          </a:p>
        </p:txBody>
      </p:sp>
      <p:sp>
        <p:nvSpPr>
          <p:cNvPr id="7" name="矩形 6"/>
          <p:cNvSpPr/>
          <p:nvPr/>
        </p:nvSpPr>
        <p:spPr>
          <a:xfrm>
            <a:off x="844550" y="2290217"/>
            <a:ext cx="11001085" cy="2952090"/>
          </a:xfrm>
          <a:prstGeom prst="rect">
            <a:avLst/>
          </a:prstGeom>
        </p:spPr>
        <p:txBody>
          <a:bodyPr wrap="square">
            <a:spAutoFit/>
          </a:bodyPr>
          <a:lstStyle/>
          <a:p>
            <a:pPr>
              <a:lnSpc>
                <a:spcPts val="3500"/>
              </a:lnSpc>
              <a:spcBef>
                <a:spcPts val="600"/>
              </a:spcBef>
              <a:spcAft>
                <a:spcPts val="600"/>
              </a:spcAft>
            </a:pPr>
            <a:r>
              <a:rPr lang="zh-CN" altLang="en-US" sz="2400" dirty="0">
                <a:solidFill>
                  <a:srgbClr val="008000"/>
                </a:solidFill>
                <a:latin typeface="微软雅黑" panose="020B0503020204020204" pitchFamily="34" charset="-122"/>
                <a:ea typeface="微软雅黑" panose="020B0503020204020204" pitchFamily="34" charset="-122"/>
              </a:rPr>
              <a:t>创建一个基本的进度条的步骤如下：</a:t>
            </a:r>
          </a:p>
          <a:p>
            <a:pPr>
              <a:lnSpc>
                <a:spcPts val="3500"/>
              </a:lnSpc>
              <a:spcBef>
                <a:spcPts val="600"/>
              </a:spcBef>
              <a:spcAft>
                <a:spcPts val="600"/>
              </a:spcAft>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 添加一个带有 </a:t>
            </a:r>
            <a:r>
              <a:rPr lang="en-US" altLang="zh-CN" sz="2400" dirty="0">
                <a:solidFill>
                  <a:srgbClr val="000000"/>
                </a:solidFill>
                <a:latin typeface="微软雅黑" panose="020B0503020204020204" pitchFamily="34" charset="-122"/>
                <a:ea typeface="微软雅黑" panose="020B0503020204020204" pitchFamily="34" charset="-122"/>
              </a:rPr>
              <a:t>class</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.progress</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的 </a:t>
            </a:r>
            <a:r>
              <a:rPr lang="en-US" altLang="zh-CN" sz="2400" dirty="0">
                <a:solidFill>
                  <a:srgbClr val="000000"/>
                </a:solidFill>
                <a:latin typeface="微软雅黑" panose="020B0503020204020204" pitchFamily="34" charset="-122"/>
                <a:ea typeface="微软雅黑" panose="020B0503020204020204" pitchFamily="34" charset="-122"/>
              </a:rPr>
              <a:t>&lt;div&gt;</a:t>
            </a:r>
            <a:r>
              <a:rPr lang="zh-CN" altLang="en-US" sz="2400" dirty="0">
                <a:solidFill>
                  <a:srgbClr val="000000"/>
                </a:solidFill>
                <a:latin typeface="微软雅黑" panose="020B0503020204020204" pitchFamily="34" charset="-122"/>
                <a:ea typeface="微软雅黑" panose="020B0503020204020204" pitchFamily="34" charset="-122"/>
              </a:rPr>
              <a:t>。</a:t>
            </a:r>
          </a:p>
          <a:p>
            <a:pPr>
              <a:lnSpc>
                <a:spcPts val="3500"/>
              </a:lnSpc>
              <a:spcBef>
                <a:spcPts val="600"/>
              </a:spcBef>
              <a:spcAft>
                <a:spcPts val="600"/>
              </a:spcAft>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 在上面的 </a:t>
            </a:r>
            <a:r>
              <a:rPr lang="en-US" altLang="zh-CN" sz="2400" dirty="0">
                <a:solidFill>
                  <a:srgbClr val="000000"/>
                </a:solidFill>
                <a:latin typeface="微软雅黑" panose="020B0503020204020204" pitchFamily="34" charset="-122"/>
                <a:ea typeface="微软雅黑" panose="020B0503020204020204" pitchFamily="34" charset="-122"/>
              </a:rPr>
              <a:t>&lt;div&gt; </a:t>
            </a:r>
            <a:r>
              <a:rPr lang="zh-CN" altLang="en-US" sz="2400" dirty="0">
                <a:solidFill>
                  <a:srgbClr val="000000"/>
                </a:solidFill>
                <a:latin typeface="微软雅黑" panose="020B0503020204020204" pitchFamily="34" charset="-122"/>
                <a:ea typeface="微软雅黑" panose="020B0503020204020204" pitchFamily="34" charset="-122"/>
              </a:rPr>
              <a:t>内，添加一个带有 </a:t>
            </a:r>
            <a:r>
              <a:rPr lang="en-US" altLang="zh-CN" sz="2400" dirty="0">
                <a:solidFill>
                  <a:srgbClr val="000000"/>
                </a:solidFill>
                <a:latin typeface="微软雅黑" panose="020B0503020204020204" pitchFamily="34" charset="-122"/>
                <a:ea typeface="微软雅黑" panose="020B0503020204020204" pitchFamily="34" charset="-122"/>
              </a:rPr>
              <a:t>class </a:t>
            </a:r>
            <a:r>
              <a:rPr lang="en-US" altLang="zh-CN" sz="2400" b="1" dirty="0">
                <a:solidFill>
                  <a:srgbClr val="FF0000"/>
                </a:solidFill>
                <a:latin typeface="微软雅黑" panose="020B0503020204020204" pitchFamily="34" charset="-122"/>
                <a:ea typeface="微软雅黑" panose="020B0503020204020204" pitchFamily="34" charset="-122"/>
              </a:rPr>
              <a:t>.progress-bar</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的空 </a:t>
            </a:r>
            <a:r>
              <a:rPr lang="en-US" altLang="zh-CN" sz="2400" dirty="0">
                <a:solidFill>
                  <a:srgbClr val="000000"/>
                </a:solidFill>
                <a:latin typeface="微软雅黑" panose="020B0503020204020204" pitchFamily="34" charset="-122"/>
                <a:ea typeface="微软雅黑" panose="020B0503020204020204" pitchFamily="34" charset="-122"/>
              </a:rPr>
              <a:t>&lt;div&gt;</a:t>
            </a:r>
            <a:r>
              <a:rPr lang="zh-CN" altLang="en-US" sz="2400" dirty="0">
                <a:solidFill>
                  <a:srgbClr val="000000"/>
                </a:solidFill>
                <a:latin typeface="微软雅黑" panose="020B0503020204020204" pitchFamily="34" charset="-122"/>
                <a:ea typeface="微软雅黑" panose="020B0503020204020204" pitchFamily="34" charset="-122"/>
              </a:rPr>
              <a:t>。</a:t>
            </a:r>
          </a:p>
          <a:p>
            <a:pPr>
              <a:lnSpc>
                <a:spcPts val="3500"/>
              </a:lnSpc>
              <a:spcBef>
                <a:spcPts val="600"/>
              </a:spcBef>
              <a:spcAft>
                <a:spcPts val="600"/>
              </a:spcAft>
              <a:buFont typeface="Arial" panose="020B0604020202020204" pitchFamily="34" charset="0"/>
              <a:buChar char="•"/>
            </a:pPr>
            <a:r>
              <a:rPr lang="zh-CN" altLang="en-US" sz="2400" dirty="0">
                <a:solidFill>
                  <a:srgbClr val="000000"/>
                </a:solidFill>
                <a:latin typeface="微软雅黑" panose="020B0503020204020204" pitchFamily="34" charset="-122"/>
                <a:ea typeface="微软雅黑" panose="020B0503020204020204" pitchFamily="34" charset="-122"/>
              </a:rPr>
              <a:t> 添加一个</a:t>
            </a:r>
            <a:r>
              <a:rPr lang="zh-CN" altLang="en-US" sz="2400" dirty="0">
                <a:solidFill>
                  <a:srgbClr val="FF0000"/>
                </a:solidFill>
                <a:latin typeface="微软雅黑" panose="020B0503020204020204" pitchFamily="34" charset="-122"/>
                <a:ea typeface="微软雅黑" panose="020B0503020204020204" pitchFamily="34" charset="-122"/>
              </a:rPr>
              <a:t>带有百分比表示宽度的 </a:t>
            </a:r>
            <a:r>
              <a:rPr lang="en-US" altLang="zh-CN" sz="2400" dirty="0">
                <a:solidFill>
                  <a:srgbClr val="FF0000"/>
                </a:solidFill>
                <a:latin typeface="微软雅黑" panose="020B0503020204020204" pitchFamily="34" charset="-122"/>
                <a:ea typeface="微软雅黑" panose="020B0503020204020204" pitchFamily="34" charset="-122"/>
              </a:rPr>
              <a:t>style </a:t>
            </a:r>
            <a:r>
              <a:rPr lang="zh-CN" altLang="en-US" sz="2400" dirty="0">
                <a:solidFill>
                  <a:srgbClr val="FF0000"/>
                </a:solidFill>
                <a:latin typeface="微软雅黑" panose="020B0503020204020204" pitchFamily="34" charset="-122"/>
                <a:ea typeface="微软雅黑" panose="020B0503020204020204" pitchFamily="34" charset="-122"/>
              </a:rPr>
              <a:t>属性</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ts val="3500"/>
              </a:lnSpc>
              <a:spcBef>
                <a:spcPts val="600"/>
              </a:spcBef>
              <a:spcAft>
                <a:spcPts val="600"/>
              </a:spcAft>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例如 </a:t>
            </a:r>
            <a:r>
              <a:rPr lang="en-US" altLang="zh-CN" sz="2400" dirty="0">
                <a:solidFill>
                  <a:srgbClr val="000000"/>
                </a:solidFill>
                <a:latin typeface="微软雅黑" panose="020B0503020204020204" pitchFamily="34" charset="-122"/>
                <a:ea typeface="微软雅黑" panose="020B0503020204020204" pitchFamily="34" charset="-122"/>
              </a:rPr>
              <a:t>style="60%"; </a:t>
            </a:r>
            <a:r>
              <a:rPr lang="zh-CN" altLang="en-US" sz="2400" dirty="0">
                <a:solidFill>
                  <a:srgbClr val="000000"/>
                </a:solidFill>
                <a:latin typeface="微软雅黑" panose="020B0503020204020204" pitchFamily="34" charset="-122"/>
                <a:ea typeface="微软雅黑" panose="020B0503020204020204" pitchFamily="34" charset="-122"/>
              </a:rPr>
              <a:t>表示进度条在 </a:t>
            </a:r>
            <a:r>
              <a:rPr lang="en-US" altLang="zh-CN" sz="2400" dirty="0">
                <a:solidFill>
                  <a:srgbClr val="000000"/>
                </a:solidFill>
                <a:latin typeface="微软雅黑" panose="020B0503020204020204" pitchFamily="34" charset="-122"/>
                <a:ea typeface="微软雅黑" panose="020B0503020204020204" pitchFamily="34" charset="-122"/>
              </a:rPr>
              <a:t>60% </a:t>
            </a:r>
            <a:r>
              <a:rPr lang="zh-CN" altLang="en-US" sz="2400" dirty="0">
                <a:solidFill>
                  <a:srgbClr val="000000"/>
                </a:solidFill>
                <a:latin typeface="微软雅黑" panose="020B0503020204020204" pitchFamily="34" charset="-122"/>
                <a:ea typeface="微软雅黑" panose="020B0503020204020204" pitchFamily="34" charset="-122"/>
              </a:rPr>
              <a:t>的位置。</a:t>
            </a:r>
            <a:endParaRPr lang="zh-CN" altLang="en-US" sz="2400"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30573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pPr algn="l"/>
            <a:r>
              <a:rPr lang="zh-CN" altLang="en-US" sz="3600" dirty="0">
                <a:solidFill>
                  <a:schemeClr val="accent1"/>
                </a:solidFill>
                <a:latin typeface="+mj-ea"/>
              </a:rPr>
              <a:t>进度条</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042" y="4325036"/>
            <a:ext cx="7207340" cy="1814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8215746" y="4325036"/>
            <a:ext cx="3546186" cy="1887696"/>
          </a:xfrm>
          <a:prstGeom prst="rect">
            <a:avLst/>
          </a:prstGeom>
          <a:solidFill>
            <a:schemeClr val="bg2">
              <a:lumMod val="90000"/>
            </a:schemeClr>
          </a:solidFill>
        </p:spPr>
        <p:txBody>
          <a:bodyPr wrap="square" rtlCol="0">
            <a:spAutoFit/>
          </a:bodyPr>
          <a:lstStyle/>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progress-bar-success</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progress-bar-info</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progress-bar-warning</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progress-bar-danger</a:t>
            </a:r>
          </a:p>
        </p:txBody>
      </p:sp>
      <p:sp>
        <p:nvSpPr>
          <p:cNvPr id="13" name="TextBox 12"/>
          <p:cNvSpPr txBox="1"/>
          <p:nvPr/>
        </p:nvSpPr>
        <p:spPr>
          <a:xfrm>
            <a:off x="662042" y="1276564"/>
            <a:ext cx="10657184" cy="2977738"/>
          </a:xfrm>
          <a:prstGeom prst="rect">
            <a:avLst/>
          </a:prstGeom>
          <a:solidFill>
            <a:schemeClr val="accent5">
              <a:lumMod val="20000"/>
              <a:lumOff val="80000"/>
            </a:schemeClr>
          </a:solidFill>
        </p:spPr>
        <p:txBody>
          <a:bodyPr wrap="square" rtlCol="0">
            <a:spAutoFit/>
          </a:bodyPr>
          <a:lstStyle/>
          <a:p>
            <a:pPr>
              <a:lnSpc>
                <a:spcPct val="150000"/>
              </a:lnSpc>
            </a:pPr>
            <a:r>
              <a:rPr lang="en-US" altLang="zh-CN" sz="2500" dirty="0">
                <a:solidFill>
                  <a:srgbClr val="000000"/>
                </a:solidFill>
              </a:rPr>
              <a:t>&lt;div class="</a:t>
            </a:r>
            <a:r>
              <a:rPr lang="en-US" altLang="zh-CN" sz="2500" dirty="0">
                <a:solidFill>
                  <a:srgbClr val="FF0000"/>
                </a:solidFill>
              </a:rPr>
              <a:t>progress</a:t>
            </a:r>
            <a:r>
              <a:rPr lang="en-US" altLang="zh-CN" sz="2500" dirty="0">
                <a:solidFill>
                  <a:srgbClr val="000000"/>
                </a:solidFill>
              </a:rPr>
              <a:t>"&gt;</a:t>
            </a:r>
          </a:p>
          <a:p>
            <a:pPr>
              <a:lnSpc>
                <a:spcPct val="150000"/>
              </a:lnSpc>
            </a:pPr>
            <a:r>
              <a:rPr lang="en-US" altLang="zh-CN" sz="2500" dirty="0">
                <a:solidFill>
                  <a:srgbClr val="000000"/>
                </a:solidFill>
              </a:rPr>
              <a:t>      &lt;div class="</a:t>
            </a:r>
            <a:r>
              <a:rPr lang="en-US" altLang="zh-CN" sz="2500" dirty="0">
                <a:solidFill>
                  <a:srgbClr val="FF0000"/>
                </a:solidFill>
              </a:rPr>
              <a:t>progress-bar</a:t>
            </a:r>
            <a:r>
              <a:rPr lang="en-US" altLang="zh-CN" sz="2500" dirty="0">
                <a:solidFill>
                  <a:srgbClr val="000000"/>
                </a:solidFill>
              </a:rPr>
              <a:t>"   </a:t>
            </a:r>
            <a:r>
              <a:rPr lang="en-US" altLang="zh-CN" sz="2500" dirty="0">
                <a:solidFill>
                  <a:srgbClr val="006600"/>
                </a:solidFill>
              </a:rPr>
              <a:t>role="</a:t>
            </a:r>
            <a:r>
              <a:rPr lang="en-US" altLang="zh-CN" sz="2500" dirty="0" err="1">
                <a:solidFill>
                  <a:srgbClr val="006600"/>
                </a:solidFill>
              </a:rPr>
              <a:t>progressbar</a:t>
            </a:r>
            <a:r>
              <a:rPr lang="en-US" altLang="zh-CN" sz="2500" dirty="0">
                <a:solidFill>
                  <a:srgbClr val="006600"/>
                </a:solidFill>
              </a:rPr>
              <a:t>"  </a:t>
            </a:r>
            <a:r>
              <a:rPr lang="en-US" altLang="zh-CN" sz="2500" dirty="0">
                <a:solidFill>
                  <a:srgbClr val="000000"/>
                </a:solidFill>
              </a:rPr>
              <a:t>style="width: 60%;"&gt; </a:t>
            </a:r>
          </a:p>
          <a:p>
            <a:pPr>
              <a:lnSpc>
                <a:spcPct val="150000"/>
              </a:lnSpc>
            </a:pPr>
            <a:r>
              <a:rPr lang="en-US" altLang="zh-CN" sz="2500" dirty="0">
                <a:solidFill>
                  <a:srgbClr val="000000"/>
                </a:solidFill>
              </a:rPr>
              <a:t>             &lt;span class="</a:t>
            </a:r>
            <a:r>
              <a:rPr lang="en-US" altLang="zh-CN" sz="2500" dirty="0" err="1">
                <a:solidFill>
                  <a:srgbClr val="000000"/>
                </a:solidFill>
              </a:rPr>
              <a:t>sr</a:t>
            </a:r>
            <a:r>
              <a:rPr lang="en-US" altLang="zh-CN" sz="2500" dirty="0">
                <a:solidFill>
                  <a:srgbClr val="000000"/>
                </a:solidFill>
              </a:rPr>
              <a:t>-only"&gt; 60% Complete &lt;/span&gt; </a:t>
            </a:r>
          </a:p>
          <a:p>
            <a:pPr>
              <a:lnSpc>
                <a:spcPct val="150000"/>
              </a:lnSpc>
            </a:pPr>
            <a:r>
              <a:rPr lang="en-US" altLang="zh-CN" sz="2500" dirty="0">
                <a:solidFill>
                  <a:srgbClr val="000000"/>
                </a:solidFill>
              </a:rPr>
              <a:t>      &lt;/div&gt; </a:t>
            </a:r>
          </a:p>
          <a:p>
            <a:pPr>
              <a:lnSpc>
                <a:spcPct val="150000"/>
              </a:lnSpc>
            </a:pPr>
            <a:r>
              <a:rPr lang="en-US" altLang="zh-CN" sz="2500" dirty="0">
                <a:solidFill>
                  <a:srgbClr val="000000"/>
                </a:solidFill>
              </a:rPr>
              <a:t>&lt;/div&gt;</a:t>
            </a:r>
          </a:p>
        </p:txBody>
      </p:sp>
    </p:spTree>
    <p:extLst>
      <p:ext uri="{BB962C8B-B14F-4D97-AF65-F5344CB8AC3E}">
        <p14:creationId xmlns:p14="http://schemas.microsoft.com/office/powerpoint/2010/main" val="297650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r>
              <a:rPr lang="zh-CN" altLang="en-US" sz="3600" dirty="0">
                <a:solidFill>
                  <a:schemeClr val="accent1"/>
                </a:solidFill>
                <a:latin typeface="+mj-ea"/>
              </a:rPr>
              <a:t>获取字体图标</a:t>
            </a:r>
          </a:p>
        </p:txBody>
      </p:sp>
      <p:pic>
        <p:nvPicPr>
          <p:cNvPr id="3" name="图片 2"/>
          <p:cNvPicPr>
            <a:picLocks noChangeAspect="1"/>
          </p:cNvPicPr>
          <p:nvPr/>
        </p:nvPicPr>
        <p:blipFill>
          <a:blip r:embed="rId3"/>
          <a:stretch>
            <a:fillRect/>
          </a:stretch>
        </p:blipFill>
        <p:spPr>
          <a:xfrm>
            <a:off x="734935" y="2331529"/>
            <a:ext cx="4221661" cy="2032652"/>
          </a:xfrm>
          <a:prstGeom prst="rect">
            <a:avLst/>
          </a:prstGeom>
        </p:spPr>
      </p:pic>
      <p:sp>
        <p:nvSpPr>
          <p:cNvPr id="4" name="矩形 3"/>
          <p:cNvSpPr/>
          <p:nvPr/>
        </p:nvSpPr>
        <p:spPr>
          <a:xfrm>
            <a:off x="734935" y="1595670"/>
            <a:ext cx="10088018" cy="523220"/>
          </a:xfrm>
          <a:prstGeom prst="rect">
            <a:avLst/>
          </a:prstGeom>
        </p:spPr>
        <p:txBody>
          <a:bodyPr wrap="none">
            <a:spAutoFit/>
          </a:bodyPr>
          <a:lstStyle/>
          <a:p>
            <a:r>
              <a:rPr lang="en-US" altLang="zh-CN" sz="2800" dirty="0">
                <a:solidFill>
                  <a:srgbClr val="000000"/>
                </a:solidFill>
                <a:latin typeface="Microsoft Yahei" panose="020B0503020204020204" pitchFamily="34" charset="-122"/>
                <a:ea typeface="Microsoft Yahei" panose="020B0503020204020204" pitchFamily="34" charset="-122"/>
              </a:rPr>
              <a:t>Bootstrap3 </a:t>
            </a:r>
            <a:r>
              <a:rPr lang="zh-CN" altLang="en-US" sz="2800" dirty="0">
                <a:solidFill>
                  <a:srgbClr val="000000"/>
                </a:solidFill>
                <a:latin typeface="Microsoft Yahei" panose="020B0503020204020204" pitchFamily="34" charset="-122"/>
                <a:ea typeface="Microsoft Yahei" panose="020B0503020204020204" pitchFamily="34" charset="-122"/>
              </a:rPr>
              <a:t>目录结构中，在 </a:t>
            </a:r>
            <a:r>
              <a:rPr lang="en-US" altLang="zh-CN" sz="2800" dirty="0">
                <a:solidFill>
                  <a:srgbClr val="000000"/>
                </a:solidFill>
                <a:latin typeface="Microsoft Yahei" panose="020B0503020204020204" pitchFamily="34" charset="-122"/>
                <a:ea typeface="Microsoft Yahei" panose="020B0503020204020204" pitchFamily="34" charset="-122"/>
              </a:rPr>
              <a:t>fonts</a:t>
            </a:r>
            <a:r>
              <a:rPr lang="zh-CN" altLang="en-US" sz="2800" dirty="0">
                <a:solidFill>
                  <a:srgbClr val="000000"/>
                </a:solidFill>
                <a:latin typeface="Microsoft Yahei" panose="020B0503020204020204" pitchFamily="34" charset="-122"/>
                <a:ea typeface="Microsoft Yahei" panose="020B0503020204020204" pitchFamily="34" charset="-122"/>
              </a:rPr>
              <a:t> 文件夹内可以找到字体图标</a:t>
            </a:r>
            <a:endParaRPr lang="zh-CN" altLang="en-US" sz="2800" dirty="0">
              <a:solidFill>
                <a:srgbClr val="000000"/>
              </a:solidFill>
            </a:endParaRPr>
          </a:p>
        </p:txBody>
      </p:sp>
      <p:sp>
        <p:nvSpPr>
          <p:cNvPr id="5" name="TextBox 7"/>
          <p:cNvSpPr txBox="1"/>
          <p:nvPr/>
        </p:nvSpPr>
        <p:spPr>
          <a:xfrm>
            <a:off x="734935" y="4576820"/>
            <a:ext cx="9853980" cy="1046890"/>
          </a:xfrm>
          <a:prstGeom prst="rect">
            <a:avLst/>
          </a:prstGeom>
          <a:noFill/>
        </p:spPr>
        <p:txBody>
          <a:bodyPr wrap="none" rtlCol="0">
            <a:spAutoFit/>
          </a:bodyPr>
          <a:lstStyle/>
          <a:p>
            <a:pPr>
              <a:lnSpc>
                <a:spcPts val="3880"/>
              </a:lnSpc>
            </a:pPr>
            <a:r>
              <a:rPr lang="zh-CN" altLang="en-US" sz="2600" dirty="0">
                <a:solidFill>
                  <a:srgbClr val="000000"/>
                </a:solidFill>
                <a:latin typeface="微软雅黑" panose="020B0503020204020204" pitchFamily="34" charset="-122"/>
                <a:ea typeface="微软雅黑" panose="020B0503020204020204" pitchFamily="34" charset="-122"/>
              </a:rPr>
              <a:t>出于性能的考虑，所有图标都需要基类和单独的图标类。</a:t>
            </a:r>
            <a:endParaRPr lang="en-US" altLang="zh-CN" sz="2600" dirty="0">
              <a:solidFill>
                <a:srgbClr val="000000"/>
              </a:solidFill>
              <a:latin typeface="微软雅黑" panose="020B0503020204020204" pitchFamily="34" charset="-122"/>
              <a:ea typeface="微软雅黑" panose="020B0503020204020204" pitchFamily="34" charset="-122"/>
            </a:endParaRPr>
          </a:p>
          <a:p>
            <a:pPr>
              <a:lnSpc>
                <a:spcPts val="3880"/>
              </a:lnSpc>
            </a:pPr>
            <a:r>
              <a:rPr lang="zh-CN" altLang="en-US" sz="2600" dirty="0">
                <a:solidFill>
                  <a:srgbClr val="000000"/>
                </a:solidFill>
                <a:latin typeface="微软雅黑" panose="020B0503020204020204" pitchFamily="34" charset="-122"/>
                <a:ea typeface="微软雅黑" panose="020B0503020204020204" pitchFamily="34" charset="-122"/>
              </a:rPr>
              <a:t>图标可以应用到</a:t>
            </a:r>
            <a:r>
              <a:rPr lang="zh-CN" altLang="en-US" sz="2600" dirty="0">
                <a:solidFill>
                  <a:srgbClr val="006600"/>
                </a:solidFill>
                <a:latin typeface="微软雅黑" panose="020B0503020204020204" pitchFamily="34" charset="-122"/>
                <a:ea typeface="微软雅黑" panose="020B0503020204020204" pitchFamily="34" charset="-122"/>
              </a:rPr>
              <a:t>按钮、工具条中的按钮组、导航或输入框</a:t>
            </a:r>
            <a:r>
              <a:rPr lang="zh-CN" altLang="en-US" sz="2600" dirty="0">
                <a:solidFill>
                  <a:srgbClr val="000000"/>
                </a:solidFill>
                <a:latin typeface="微软雅黑" panose="020B0503020204020204" pitchFamily="34" charset="-122"/>
                <a:ea typeface="微软雅黑" panose="020B0503020204020204" pitchFamily="34" charset="-122"/>
              </a:rPr>
              <a:t>等地方。</a:t>
            </a:r>
          </a:p>
        </p:txBody>
      </p:sp>
    </p:spTree>
    <p:extLst>
      <p:ext uri="{BB962C8B-B14F-4D97-AF65-F5344CB8AC3E}">
        <p14:creationId xmlns:p14="http://schemas.microsoft.com/office/powerpoint/2010/main" val="2543654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34315"/>
            <a:ext cx="11137900" cy="720725"/>
          </a:xfrm>
        </p:spPr>
        <p:txBody>
          <a:bodyPr>
            <a:normAutofit/>
          </a:bodyPr>
          <a:lstStyle/>
          <a:p>
            <a:pPr algn="l"/>
            <a:r>
              <a:rPr lang="zh-CN" altLang="en-US" sz="3600" dirty="0">
                <a:solidFill>
                  <a:schemeClr val="accent1"/>
                </a:solidFill>
                <a:latin typeface="+mj-ea"/>
              </a:rPr>
              <a:t>进度条</a:t>
            </a:r>
          </a:p>
        </p:txBody>
      </p:sp>
      <p:sp>
        <p:nvSpPr>
          <p:cNvPr id="12" name="TextBox 11"/>
          <p:cNvSpPr txBox="1"/>
          <p:nvPr/>
        </p:nvSpPr>
        <p:spPr>
          <a:xfrm>
            <a:off x="911424" y="1291408"/>
            <a:ext cx="5184576" cy="492443"/>
          </a:xfrm>
          <a:prstGeom prst="rect">
            <a:avLst/>
          </a:prstGeom>
          <a:noFill/>
        </p:spPr>
        <p:txBody>
          <a:bodyPr wrap="square" rtlCol="0">
            <a:spAutoFit/>
          </a:bodyPr>
          <a:lstStyle/>
          <a:p>
            <a:r>
              <a:rPr lang="zh-CN" altLang="en-US" sz="2600" dirty="0">
                <a:solidFill>
                  <a:srgbClr val="000000"/>
                </a:solidFill>
                <a:latin typeface="微软雅黑" panose="020B0503020204020204" pitchFamily="34" charset="-122"/>
                <a:ea typeface="微软雅黑" panose="020B0503020204020204" pitchFamily="34" charset="-122"/>
              </a:rPr>
              <a:t>运动（动画）效果</a:t>
            </a:r>
          </a:p>
        </p:txBody>
      </p:sp>
      <p:sp>
        <p:nvSpPr>
          <p:cNvPr id="8" name="TextBox 7"/>
          <p:cNvSpPr txBox="1"/>
          <p:nvPr/>
        </p:nvSpPr>
        <p:spPr>
          <a:xfrm>
            <a:off x="911425" y="1772817"/>
            <a:ext cx="8506816" cy="1200329"/>
          </a:xfrm>
          <a:prstGeom prst="rect">
            <a:avLst/>
          </a:prstGeom>
          <a:noFill/>
        </p:spPr>
        <p:txBody>
          <a:bodyPr wrap="none" rtlCol="0">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给 </a:t>
            </a:r>
            <a:r>
              <a:rPr lang="en-US" altLang="zh-CN" sz="2400" dirty="0">
                <a:solidFill>
                  <a:srgbClr val="000000"/>
                </a:solidFill>
                <a:latin typeface="微软雅黑" panose="020B0503020204020204" pitchFamily="34" charset="-122"/>
                <a:ea typeface="微软雅黑" panose="020B0503020204020204" pitchFamily="34" charset="-122"/>
              </a:rPr>
              <a:t>.progress-bar-striped </a:t>
            </a:r>
            <a:r>
              <a:rPr lang="zh-CN" altLang="en-US" sz="2400" dirty="0">
                <a:solidFill>
                  <a:srgbClr val="000000"/>
                </a:solidFill>
                <a:latin typeface="微软雅黑" panose="020B0503020204020204" pitchFamily="34" charset="-122"/>
                <a:ea typeface="微软雅黑" panose="020B0503020204020204" pitchFamily="34" charset="-122"/>
              </a:rPr>
              <a:t>加上</a:t>
            </a:r>
            <a:r>
              <a:rPr lang="en-US" altLang="zh-CN" sz="2400" dirty="0">
                <a:solidFill>
                  <a:srgbClr val="FF0000"/>
                </a:solidFill>
                <a:latin typeface="微软雅黑" panose="020B0503020204020204" pitchFamily="34" charset="-122"/>
                <a:ea typeface="微软雅黑" panose="020B0503020204020204" pitchFamily="34" charset="-122"/>
              </a:rPr>
              <a:t> active </a:t>
            </a:r>
            <a:r>
              <a:rPr lang="zh-CN" altLang="en-US" sz="2400" dirty="0">
                <a:solidFill>
                  <a:srgbClr val="000000"/>
                </a:solidFill>
                <a:latin typeface="微软雅黑" panose="020B0503020204020204" pitchFamily="34" charset="-122"/>
                <a:ea typeface="微软雅黑" panose="020B0503020204020204" pitchFamily="34" charset="-122"/>
              </a:rPr>
              <a:t>类使它由右向左运动。</a:t>
            </a:r>
          </a:p>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在</a:t>
            </a:r>
            <a:r>
              <a:rPr lang="en-US" altLang="zh-CN" sz="2400" dirty="0">
                <a:solidFill>
                  <a:srgbClr val="000000"/>
                </a:solidFill>
                <a:latin typeface="微软雅黑" panose="020B0503020204020204" pitchFamily="34" charset="-122"/>
                <a:ea typeface="微软雅黑" panose="020B0503020204020204" pitchFamily="34" charset="-122"/>
              </a:rPr>
              <a:t>IE</a:t>
            </a:r>
            <a:r>
              <a:rPr lang="zh-CN" altLang="en-US" sz="2400" dirty="0">
                <a:solidFill>
                  <a:srgbClr val="000000"/>
                </a:solidFill>
                <a:latin typeface="微软雅黑" panose="020B0503020204020204" pitchFamily="34" charset="-122"/>
                <a:ea typeface="微软雅黑" panose="020B0503020204020204" pitchFamily="34" charset="-122"/>
              </a:rPr>
              <a:t>的所有版本不可用。</a:t>
            </a:r>
          </a:p>
        </p:txBody>
      </p:sp>
      <p:sp>
        <p:nvSpPr>
          <p:cNvPr id="13" name="TextBox 12"/>
          <p:cNvSpPr txBox="1"/>
          <p:nvPr/>
        </p:nvSpPr>
        <p:spPr>
          <a:xfrm>
            <a:off x="911424" y="3501008"/>
            <a:ext cx="5184576" cy="492443"/>
          </a:xfrm>
          <a:prstGeom prst="rect">
            <a:avLst/>
          </a:prstGeom>
          <a:noFill/>
        </p:spPr>
        <p:txBody>
          <a:bodyPr wrap="square" rtlCol="0">
            <a:spAutoFit/>
          </a:bodyPr>
          <a:lstStyle/>
          <a:p>
            <a:r>
              <a:rPr lang="zh-CN" altLang="en-US" sz="2600" dirty="0">
                <a:solidFill>
                  <a:srgbClr val="000000"/>
                </a:solidFill>
                <a:latin typeface="微软雅黑" panose="020B0503020204020204" pitchFamily="34" charset="-122"/>
                <a:ea typeface="微软雅黑" panose="020B0503020204020204" pitchFamily="34" charset="-122"/>
              </a:rPr>
              <a:t>条纹效果</a:t>
            </a:r>
          </a:p>
        </p:txBody>
      </p:sp>
      <p:sp>
        <p:nvSpPr>
          <p:cNvPr id="14" name="TextBox 13"/>
          <p:cNvSpPr txBox="1"/>
          <p:nvPr/>
        </p:nvSpPr>
        <p:spPr>
          <a:xfrm>
            <a:off x="911424" y="4005065"/>
            <a:ext cx="4316887" cy="581057"/>
          </a:xfrm>
          <a:prstGeom prst="rect">
            <a:avLst/>
          </a:prstGeom>
          <a:noFill/>
        </p:spPr>
        <p:txBody>
          <a:bodyPr wrap="none" rtlCol="0">
            <a:spAutoFit/>
          </a:bodyPr>
          <a:lstStyle/>
          <a:p>
            <a:pPr>
              <a:lnSpc>
                <a:spcPct val="150000"/>
              </a:lnSpc>
            </a:pPr>
            <a:r>
              <a:rPr lang="zh-CN" altLang="en-US" sz="2400" dirty="0">
                <a:solidFill>
                  <a:srgbClr val="000000"/>
                </a:solidFill>
                <a:latin typeface="微软雅黑" panose="020B0503020204020204" pitchFamily="34" charset="-122"/>
                <a:ea typeface="微软雅黑" panose="020B0503020204020204" pitchFamily="34" charset="-122"/>
              </a:rPr>
              <a:t>添加 </a:t>
            </a:r>
            <a:r>
              <a:rPr lang="en-US" altLang="zh-CN" sz="2400" dirty="0">
                <a:solidFill>
                  <a:srgbClr val="FF0000"/>
                </a:solidFill>
                <a:latin typeface="微软雅黑" panose="020B0503020204020204" pitchFamily="34" charset="-122"/>
                <a:ea typeface="微软雅黑" panose="020B0503020204020204" pitchFamily="34" charset="-122"/>
              </a:rPr>
              <a:t>progress-bar-striped</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类</a:t>
            </a:r>
          </a:p>
        </p:txBody>
      </p:sp>
      <p:cxnSp>
        <p:nvCxnSpPr>
          <p:cNvPr id="15" name="直接连接符 14"/>
          <p:cNvCxnSpPr/>
          <p:nvPr/>
        </p:nvCxnSpPr>
        <p:spPr>
          <a:xfrm>
            <a:off x="999696" y="3068960"/>
            <a:ext cx="10280881" cy="0"/>
          </a:xfrm>
          <a:prstGeom prst="line">
            <a:avLst/>
          </a:prstGeom>
          <a:ln w="285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5"/>
          <p:cNvSpPr txBox="1"/>
          <p:nvPr/>
        </p:nvSpPr>
        <p:spPr>
          <a:xfrm>
            <a:off x="911424" y="5563921"/>
            <a:ext cx="1885453" cy="523220"/>
          </a:xfrm>
          <a:prstGeom prst="rect">
            <a:avLst/>
          </a:prstGeom>
          <a:noFill/>
        </p:spPr>
        <p:txBody>
          <a:bodyPr wrap="none" rtlCol="0">
            <a:spAutoFit/>
          </a:bodyPr>
          <a:lstStyle/>
          <a:p>
            <a:r>
              <a:rPr lang="en-US" altLang="zh-CN" sz="2800" dirty="0">
                <a:solidFill>
                  <a:srgbClr val="000000"/>
                </a:solidFill>
              </a:rPr>
              <a:t>24-16.html</a:t>
            </a:r>
            <a:endParaRPr lang="zh-CN" altLang="en-US" sz="2800" dirty="0">
              <a:solidFill>
                <a:srgbClr val="000000"/>
              </a:solidFill>
            </a:endParaRPr>
          </a:p>
        </p:txBody>
      </p:sp>
    </p:spTree>
    <p:extLst>
      <p:ext uri="{BB962C8B-B14F-4D97-AF65-F5344CB8AC3E}">
        <p14:creationId xmlns:p14="http://schemas.microsoft.com/office/powerpoint/2010/main" val="41223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09</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列表组</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3241411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pPr algn="l"/>
            <a:r>
              <a:rPr lang="zh-CN" altLang="en-US" sz="3600" dirty="0">
                <a:solidFill>
                  <a:schemeClr val="accent1"/>
                </a:solidFill>
                <a:latin typeface="+mj-ea"/>
              </a:rPr>
              <a:t>列表组</a:t>
            </a:r>
          </a:p>
        </p:txBody>
      </p:sp>
      <p:sp>
        <p:nvSpPr>
          <p:cNvPr id="6" name="TextBox 5"/>
          <p:cNvSpPr txBox="1"/>
          <p:nvPr/>
        </p:nvSpPr>
        <p:spPr>
          <a:xfrm>
            <a:off x="745169" y="1268760"/>
            <a:ext cx="9589159" cy="621773"/>
          </a:xfrm>
          <a:prstGeom prst="rect">
            <a:avLst/>
          </a:prstGeom>
          <a:noFill/>
        </p:spPr>
        <p:txBody>
          <a:bodyPr wrap="square" rtlCol="0">
            <a:spAutoFit/>
          </a:bodyPr>
          <a:lstStyle/>
          <a:p>
            <a:pPr>
              <a:lnSpc>
                <a:spcPct val="150000"/>
              </a:lnSpc>
            </a:pPr>
            <a:r>
              <a:rPr lang="zh-CN" altLang="en-US" sz="2600" dirty="0">
                <a:solidFill>
                  <a:srgbClr val="000000"/>
                </a:solidFill>
                <a:latin typeface="微软雅黑" panose="020B0503020204020204" pitchFamily="34" charset="-122"/>
                <a:ea typeface="微软雅黑" panose="020B0503020204020204" pitchFamily="34" charset="-122"/>
              </a:rPr>
              <a:t>列表组件用于以列表形式呈现复杂的和自定义的内容。</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0" y="2291977"/>
            <a:ext cx="3993085" cy="2176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4738255" y="2363896"/>
            <a:ext cx="7259781" cy="3647152"/>
          </a:xfrm>
          <a:prstGeom prst="rect">
            <a:avLst/>
          </a:prstGeom>
          <a:solidFill>
            <a:schemeClr val="bg2"/>
          </a:solidFill>
        </p:spPr>
        <p:txBody>
          <a:bodyPr wrap="square" rtlCol="0">
            <a:spAutoFit/>
          </a:bodyPr>
          <a:lstStyle/>
          <a:p>
            <a:pPr>
              <a:lnSpc>
                <a:spcPct val="150000"/>
              </a:lnSpc>
            </a:pPr>
            <a:r>
              <a:rPr lang="en-US" altLang="zh-CN" sz="2200" dirty="0">
                <a:solidFill>
                  <a:srgbClr val="000000"/>
                </a:solidFill>
              </a:rPr>
              <a:t>&lt;</a:t>
            </a:r>
            <a:r>
              <a:rPr lang="en-US" altLang="zh-CN" sz="2200" dirty="0" err="1">
                <a:solidFill>
                  <a:srgbClr val="000000"/>
                </a:solidFill>
              </a:rPr>
              <a:t>ul</a:t>
            </a:r>
            <a:r>
              <a:rPr lang="en-US" altLang="zh-CN" sz="2200" dirty="0">
                <a:solidFill>
                  <a:srgbClr val="000000"/>
                </a:solidFill>
              </a:rPr>
              <a:t> class="</a:t>
            </a:r>
            <a:r>
              <a:rPr lang="en-US" altLang="zh-CN" sz="2200" dirty="0">
                <a:solidFill>
                  <a:srgbClr val="FF0000"/>
                </a:solidFill>
              </a:rPr>
              <a:t>list-group</a:t>
            </a:r>
            <a:r>
              <a:rPr lang="en-US" altLang="zh-CN" sz="2200" dirty="0">
                <a:solidFill>
                  <a:srgbClr val="000000"/>
                </a:solidFill>
              </a:rPr>
              <a:t>"&gt; </a:t>
            </a:r>
          </a:p>
          <a:p>
            <a:pPr>
              <a:lnSpc>
                <a:spcPct val="150000"/>
              </a:lnSpc>
            </a:pPr>
            <a:r>
              <a:rPr lang="en-US" altLang="zh-CN" sz="2200" dirty="0">
                <a:solidFill>
                  <a:srgbClr val="000000"/>
                </a:solidFill>
              </a:rPr>
              <a:t>   &lt;li class="</a:t>
            </a:r>
            <a:r>
              <a:rPr lang="en-US" altLang="zh-CN" sz="2200" dirty="0">
                <a:solidFill>
                  <a:srgbClr val="FF0000"/>
                </a:solidFill>
              </a:rPr>
              <a:t>list-group-item</a:t>
            </a:r>
            <a:r>
              <a:rPr lang="en-US" altLang="zh-CN" sz="2200" dirty="0">
                <a:solidFill>
                  <a:srgbClr val="000000"/>
                </a:solidFill>
              </a:rPr>
              <a:t>"&gt;</a:t>
            </a:r>
            <a:r>
              <a:rPr lang="en-US" altLang="zh-CN" sz="2200" dirty="0" err="1">
                <a:solidFill>
                  <a:srgbClr val="000000"/>
                </a:solidFill>
              </a:rPr>
              <a:t>Cras</a:t>
            </a:r>
            <a:r>
              <a:rPr lang="en-US" altLang="zh-CN" sz="2200" dirty="0">
                <a:solidFill>
                  <a:srgbClr val="000000"/>
                </a:solidFill>
              </a:rPr>
              <a:t> </a:t>
            </a:r>
            <a:r>
              <a:rPr lang="en-US" altLang="zh-CN" sz="2200" dirty="0" err="1">
                <a:solidFill>
                  <a:srgbClr val="000000"/>
                </a:solidFill>
              </a:rPr>
              <a:t>justo</a:t>
            </a:r>
            <a:r>
              <a:rPr lang="en-US" altLang="zh-CN" sz="2200" dirty="0">
                <a:solidFill>
                  <a:srgbClr val="000000"/>
                </a:solidFill>
              </a:rPr>
              <a:t> </a:t>
            </a:r>
            <a:r>
              <a:rPr lang="en-US" altLang="zh-CN" sz="2200" dirty="0" err="1">
                <a:solidFill>
                  <a:srgbClr val="000000"/>
                </a:solidFill>
              </a:rPr>
              <a:t>odio</a:t>
            </a:r>
            <a:r>
              <a:rPr lang="en-US" altLang="zh-CN" sz="2200" dirty="0">
                <a:solidFill>
                  <a:srgbClr val="000000"/>
                </a:solidFill>
              </a:rPr>
              <a:t>&lt;/li&gt; </a:t>
            </a:r>
          </a:p>
          <a:p>
            <a:pPr>
              <a:lnSpc>
                <a:spcPct val="150000"/>
              </a:lnSpc>
            </a:pPr>
            <a:r>
              <a:rPr lang="en-US" altLang="zh-CN" sz="2200" dirty="0">
                <a:solidFill>
                  <a:srgbClr val="000000"/>
                </a:solidFill>
              </a:rPr>
              <a:t>   &lt;li class="</a:t>
            </a:r>
            <a:r>
              <a:rPr lang="en-US" altLang="zh-CN" sz="2200" dirty="0">
                <a:solidFill>
                  <a:srgbClr val="FF0000"/>
                </a:solidFill>
              </a:rPr>
              <a:t>list-group-item</a:t>
            </a:r>
            <a:r>
              <a:rPr lang="en-US" altLang="zh-CN" sz="2200" dirty="0">
                <a:solidFill>
                  <a:srgbClr val="000000"/>
                </a:solidFill>
              </a:rPr>
              <a:t>"&gt;</a:t>
            </a:r>
            <a:r>
              <a:rPr lang="en-US" altLang="zh-CN" sz="2200" dirty="0" err="1">
                <a:solidFill>
                  <a:srgbClr val="000000"/>
                </a:solidFill>
              </a:rPr>
              <a:t>Dapibus</a:t>
            </a:r>
            <a:r>
              <a:rPr lang="en-US" altLang="zh-CN" sz="2200" dirty="0">
                <a:solidFill>
                  <a:srgbClr val="000000"/>
                </a:solidFill>
              </a:rPr>
              <a:t> ac </a:t>
            </a:r>
            <a:r>
              <a:rPr lang="en-US" altLang="zh-CN" sz="2200" dirty="0" err="1">
                <a:solidFill>
                  <a:srgbClr val="000000"/>
                </a:solidFill>
              </a:rPr>
              <a:t>facilisis</a:t>
            </a:r>
            <a:r>
              <a:rPr lang="en-US" altLang="zh-CN" sz="2200" dirty="0">
                <a:solidFill>
                  <a:srgbClr val="000000"/>
                </a:solidFill>
              </a:rPr>
              <a:t> in&lt;/li&gt; </a:t>
            </a:r>
          </a:p>
          <a:p>
            <a:pPr>
              <a:lnSpc>
                <a:spcPct val="150000"/>
              </a:lnSpc>
            </a:pPr>
            <a:r>
              <a:rPr lang="en-US" altLang="zh-CN" sz="2200" dirty="0">
                <a:solidFill>
                  <a:srgbClr val="000000"/>
                </a:solidFill>
              </a:rPr>
              <a:t>   &lt;li class="</a:t>
            </a:r>
            <a:r>
              <a:rPr lang="en-US" altLang="zh-CN" sz="2200" dirty="0">
                <a:solidFill>
                  <a:srgbClr val="FF0000"/>
                </a:solidFill>
              </a:rPr>
              <a:t>list-group-item</a:t>
            </a:r>
            <a:r>
              <a:rPr lang="en-US" altLang="zh-CN" sz="2200" dirty="0">
                <a:solidFill>
                  <a:srgbClr val="000000"/>
                </a:solidFill>
              </a:rPr>
              <a:t>"&gt;</a:t>
            </a:r>
            <a:r>
              <a:rPr lang="en-US" altLang="zh-CN" sz="2200" dirty="0" err="1">
                <a:solidFill>
                  <a:srgbClr val="000000"/>
                </a:solidFill>
              </a:rPr>
              <a:t>Morbi</a:t>
            </a:r>
            <a:r>
              <a:rPr lang="en-US" altLang="zh-CN" sz="2200" dirty="0">
                <a:solidFill>
                  <a:srgbClr val="000000"/>
                </a:solidFill>
              </a:rPr>
              <a:t> </a:t>
            </a:r>
            <a:r>
              <a:rPr lang="en-US" altLang="zh-CN" sz="2200" dirty="0" err="1">
                <a:solidFill>
                  <a:srgbClr val="000000"/>
                </a:solidFill>
              </a:rPr>
              <a:t>leo</a:t>
            </a:r>
            <a:r>
              <a:rPr lang="en-US" altLang="zh-CN" sz="2200" dirty="0">
                <a:solidFill>
                  <a:srgbClr val="000000"/>
                </a:solidFill>
              </a:rPr>
              <a:t> </a:t>
            </a:r>
            <a:r>
              <a:rPr lang="en-US" altLang="zh-CN" sz="2200" dirty="0" err="1">
                <a:solidFill>
                  <a:srgbClr val="000000"/>
                </a:solidFill>
              </a:rPr>
              <a:t>risus</a:t>
            </a:r>
            <a:r>
              <a:rPr lang="en-US" altLang="zh-CN" sz="2200" dirty="0">
                <a:solidFill>
                  <a:srgbClr val="000000"/>
                </a:solidFill>
              </a:rPr>
              <a:t>&lt;/li&gt; </a:t>
            </a:r>
          </a:p>
          <a:p>
            <a:pPr>
              <a:lnSpc>
                <a:spcPct val="150000"/>
              </a:lnSpc>
            </a:pPr>
            <a:r>
              <a:rPr lang="en-US" altLang="zh-CN" sz="2200" dirty="0">
                <a:solidFill>
                  <a:srgbClr val="000000"/>
                </a:solidFill>
              </a:rPr>
              <a:t>   &lt;li class="</a:t>
            </a:r>
            <a:r>
              <a:rPr lang="en-US" altLang="zh-CN" sz="2200" dirty="0">
                <a:solidFill>
                  <a:srgbClr val="FF0000"/>
                </a:solidFill>
              </a:rPr>
              <a:t>list-group-item</a:t>
            </a:r>
            <a:r>
              <a:rPr lang="en-US" altLang="zh-CN" sz="2200" dirty="0">
                <a:solidFill>
                  <a:srgbClr val="000000"/>
                </a:solidFill>
              </a:rPr>
              <a:t>"&gt;</a:t>
            </a:r>
            <a:r>
              <a:rPr lang="en-US" altLang="zh-CN" sz="2200" dirty="0" err="1">
                <a:solidFill>
                  <a:srgbClr val="000000"/>
                </a:solidFill>
              </a:rPr>
              <a:t>Porta</a:t>
            </a:r>
            <a:r>
              <a:rPr lang="en-US" altLang="zh-CN" sz="2200" dirty="0">
                <a:solidFill>
                  <a:srgbClr val="000000"/>
                </a:solidFill>
              </a:rPr>
              <a:t> ac </a:t>
            </a:r>
            <a:r>
              <a:rPr lang="en-US" altLang="zh-CN" sz="2200" dirty="0" err="1">
                <a:solidFill>
                  <a:srgbClr val="000000"/>
                </a:solidFill>
              </a:rPr>
              <a:t>consectetur</a:t>
            </a:r>
            <a:r>
              <a:rPr lang="en-US" altLang="zh-CN" sz="2200" dirty="0">
                <a:solidFill>
                  <a:srgbClr val="000000"/>
                </a:solidFill>
              </a:rPr>
              <a:t> ac&lt;/li&gt; </a:t>
            </a:r>
          </a:p>
          <a:p>
            <a:pPr>
              <a:lnSpc>
                <a:spcPct val="150000"/>
              </a:lnSpc>
            </a:pPr>
            <a:r>
              <a:rPr lang="en-US" altLang="zh-CN" sz="2200" dirty="0">
                <a:solidFill>
                  <a:srgbClr val="000000"/>
                </a:solidFill>
              </a:rPr>
              <a:t>   &lt;li class="</a:t>
            </a:r>
            <a:r>
              <a:rPr lang="en-US" altLang="zh-CN" sz="2200" dirty="0">
                <a:solidFill>
                  <a:srgbClr val="FF0000"/>
                </a:solidFill>
              </a:rPr>
              <a:t>list-group-item</a:t>
            </a:r>
            <a:r>
              <a:rPr lang="en-US" altLang="zh-CN" sz="2200" dirty="0">
                <a:solidFill>
                  <a:srgbClr val="000000"/>
                </a:solidFill>
              </a:rPr>
              <a:t>"&gt;</a:t>
            </a:r>
            <a:r>
              <a:rPr lang="en-US" altLang="zh-CN" sz="2200" dirty="0" err="1">
                <a:solidFill>
                  <a:srgbClr val="000000"/>
                </a:solidFill>
              </a:rPr>
              <a:t>Vestibulum</a:t>
            </a:r>
            <a:r>
              <a:rPr lang="en-US" altLang="zh-CN" sz="2200" dirty="0">
                <a:solidFill>
                  <a:srgbClr val="000000"/>
                </a:solidFill>
              </a:rPr>
              <a:t> at </a:t>
            </a:r>
            <a:r>
              <a:rPr lang="en-US" altLang="zh-CN" sz="2200" dirty="0" err="1">
                <a:solidFill>
                  <a:srgbClr val="000000"/>
                </a:solidFill>
              </a:rPr>
              <a:t>eros</a:t>
            </a:r>
            <a:r>
              <a:rPr lang="en-US" altLang="zh-CN" sz="2200" dirty="0">
                <a:solidFill>
                  <a:srgbClr val="000000"/>
                </a:solidFill>
              </a:rPr>
              <a:t>&lt;/li&gt; </a:t>
            </a:r>
          </a:p>
          <a:p>
            <a:pPr>
              <a:lnSpc>
                <a:spcPct val="150000"/>
              </a:lnSpc>
            </a:pPr>
            <a:r>
              <a:rPr lang="en-US" altLang="zh-CN" sz="2200" dirty="0">
                <a:solidFill>
                  <a:srgbClr val="000000"/>
                </a:solidFill>
              </a:rPr>
              <a:t>&lt;/</a:t>
            </a:r>
            <a:r>
              <a:rPr lang="en-US" altLang="zh-CN" sz="2200" dirty="0" err="1">
                <a:solidFill>
                  <a:srgbClr val="000000"/>
                </a:solidFill>
              </a:rPr>
              <a:t>ul</a:t>
            </a:r>
            <a:r>
              <a:rPr lang="en-US" altLang="zh-CN" sz="2200" dirty="0">
                <a:solidFill>
                  <a:srgbClr val="000000"/>
                </a:solidFill>
              </a:rPr>
              <a:t>&gt;</a:t>
            </a:r>
            <a:endParaRPr lang="zh-CN" altLang="en-US" sz="2200" dirty="0">
              <a:solidFill>
                <a:srgbClr val="000000"/>
              </a:solidFill>
            </a:endParaRPr>
          </a:p>
        </p:txBody>
      </p:sp>
      <p:sp>
        <p:nvSpPr>
          <p:cNvPr id="11" name="TextBox 15"/>
          <p:cNvSpPr txBox="1"/>
          <p:nvPr/>
        </p:nvSpPr>
        <p:spPr>
          <a:xfrm>
            <a:off x="8448875" y="6043834"/>
            <a:ext cx="1885453" cy="523220"/>
          </a:xfrm>
          <a:prstGeom prst="rect">
            <a:avLst/>
          </a:prstGeom>
          <a:noFill/>
        </p:spPr>
        <p:txBody>
          <a:bodyPr wrap="none" rtlCol="0">
            <a:spAutoFit/>
          </a:bodyPr>
          <a:lstStyle/>
          <a:p>
            <a:r>
              <a:rPr lang="en-US" altLang="zh-CN" sz="2800" dirty="0">
                <a:solidFill>
                  <a:srgbClr val="000000"/>
                </a:solidFill>
              </a:rPr>
              <a:t>24-17.html</a:t>
            </a:r>
            <a:endParaRPr lang="zh-CN" altLang="en-US" sz="2800" dirty="0">
              <a:solidFill>
                <a:srgbClr val="000000"/>
              </a:solidFill>
            </a:endParaRPr>
          </a:p>
        </p:txBody>
      </p:sp>
    </p:spTree>
    <p:extLst>
      <p:ext uri="{BB962C8B-B14F-4D97-AF65-F5344CB8AC3E}">
        <p14:creationId xmlns:p14="http://schemas.microsoft.com/office/powerpoint/2010/main" val="257861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带徽章的列表组</a:t>
            </a:r>
          </a:p>
        </p:txBody>
      </p:sp>
      <p:sp>
        <p:nvSpPr>
          <p:cNvPr id="7" name="TextBox 6"/>
          <p:cNvSpPr txBox="1"/>
          <p:nvPr/>
        </p:nvSpPr>
        <p:spPr>
          <a:xfrm>
            <a:off x="1103445" y="3351166"/>
            <a:ext cx="7913152" cy="2593018"/>
          </a:xfrm>
          <a:prstGeom prst="rect">
            <a:avLst/>
          </a:prstGeom>
          <a:solidFill>
            <a:schemeClr val="accent5">
              <a:lumMod val="20000"/>
              <a:lumOff val="80000"/>
            </a:schemeClr>
          </a:solidFill>
        </p:spPr>
        <p:txBody>
          <a:bodyPr wrap="square" rtlCol="0">
            <a:spAutoFit/>
          </a:bodyPr>
          <a:lstStyle/>
          <a:p>
            <a:pPr>
              <a:lnSpc>
                <a:spcPts val="3880"/>
              </a:lnSpc>
            </a:pPr>
            <a:r>
              <a:rPr lang="en-US" altLang="zh-CN" sz="2400" dirty="0">
                <a:solidFill>
                  <a:srgbClr val="000000"/>
                </a:solidFill>
              </a:rPr>
              <a:t>&lt;</a:t>
            </a:r>
            <a:r>
              <a:rPr lang="en-US" altLang="zh-CN" sz="2400" dirty="0" err="1">
                <a:solidFill>
                  <a:srgbClr val="000000"/>
                </a:solidFill>
              </a:rPr>
              <a:t>ul</a:t>
            </a:r>
            <a:r>
              <a:rPr lang="en-US" altLang="zh-CN" sz="2400" dirty="0">
                <a:solidFill>
                  <a:srgbClr val="000000"/>
                </a:solidFill>
              </a:rPr>
              <a:t> class="</a:t>
            </a:r>
            <a:r>
              <a:rPr lang="en-US" altLang="zh-CN" sz="2400" dirty="0">
                <a:solidFill>
                  <a:srgbClr val="FF0000"/>
                </a:solidFill>
              </a:rPr>
              <a:t>list-group</a:t>
            </a:r>
            <a:r>
              <a:rPr lang="en-US" altLang="zh-CN" sz="2400" dirty="0">
                <a:solidFill>
                  <a:srgbClr val="000000"/>
                </a:solidFill>
              </a:rPr>
              <a:t>"&gt; </a:t>
            </a:r>
          </a:p>
          <a:p>
            <a:pPr>
              <a:lnSpc>
                <a:spcPts val="3880"/>
              </a:lnSpc>
            </a:pPr>
            <a:r>
              <a:rPr lang="en-US" altLang="zh-CN" sz="2400" dirty="0">
                <a:solidFill>
                  <a:srgbClr val="000000"/>
                </a:solidFill>
              </a:rPr>
              <a:t>   &lt;li class="</a:t>
            </a:r>
            <a:r>
              <a:rPr lang="en-US" altLang="zh-CN" sz="2400" dirty="0">
                <a:solidFill>
                  <a:srgbClr val="FF0000"/>
                </a:solidFill>
              </a:rPr>
              <a:t>list-group-item</a:t>
            </a:r>
            <a:r>
              <a:rPr lang="en-US" altLang="zh-CN" sz="2400" dirty="0">
                <a:solidFill>
                  <a:srgbClr val="000000"/>
                </a:solidFill>
              </a:rPr>
              <a:t>"&gt; </a:t>
            </a:r>
          </a:p>
          <a:p>
            <a:pPr>
              <a:lnSpc>
                <a:spcPts val="3880"/>
              </a:lnSpc>
            </a:pPr>
            <a:r>
              <a:rPr lang="en-US" altLang="zh-CN" sz="2400" dirty="0">
                <a:solidFill>
                  <a:srgbClr val="000000"/>
                </a:solidFill>
              </a:rPr>
              <a:t>      &lt;span class="</a:t>
            </a:r>
            <a:r>
              <a:rPr lang="en-US" altLang="zh-CN" sz="2400" dirty="0">
                <a:solidFill>
                  <a:srgbClr val="FF0000"/>
                </a:solidFill>
              </a:rPr>
              <a:t>badge</a:t>
            </a:r>
            <a:r>
              <a:rPr lang="en-US" altLang="zh-CN" sz="2400" dirty="0">
                <a:solidFill>
                  <a:srgbClr val="000000"/>
                </a:solidFill>
              </a:rPr>
              <a:t>"&gt;14&lt;/span&gt; </a:t>
            </a:r>
            <a:r>
              <a:rPr lang="en-US" altLang="zh-CN" sz="2400" dirty="0" err="1">
                <a:solidFill>
                  <a:srgbClr val="000000"/>
                </a:solidFill>
              </a:rPr>
              <a:t>Cras</a:t>
            </a:r>
            <a:r>
              <a:rPr lang="en-US" altLang="zh-CN" sz="2400" dirty="0">
                <a:solidFill>
                  <a:srgbClr val="000000"/>
                </a:solidFill>
              </a:rPr>
              <a:t> </a:t>
            </a:r>
            <a:r>
              <a:rPr lang="en-US" altLang="zh-CN" sz="2400" dirty="0" err="1">
                <a:solidFill>
                  <a:srgbClr val="000000"/>
                </a:solidFill>
              </a:rPr>
              <a:t>justo</a:t>
            </a:r>
            <a:r>
              <a:rPr lang="en-US" altLang="zh-CN" sz="2400" dirty="0">
                <a:solidFill>
                  <a:srgbClr val="000000"/>
                </a:solidFill>
              </a:rPr>
              <a:t> </a:t>
            </a:r>
            <a:r>
              <a:rPr lang="en-US" altLang="zh-CN" sz="2400" dirty="0" err="1">
                <a:solidFill>
                  <a:srgbClr val="000000"/>
                </a:solidFill>
              </a:rPr>
              <a:t>odio</a:t>
            </a:r>
            <a:r>
              <a:rPr lang="en-US" altLang="zh-CN" sz="2400" dirty="0">
                <a:solidFill>
                  <a:srgbClr val="000000"/>
                </a:solidFill>
              </a:rPr>
              <a:t> </a:t>
            </a:r>
          </a:p>
          <a:p>
            <a:pPr>
              <a:lnSpc>
                <a:spcPts val="3880"/>
              </a:lnSpc>
            </a:pPr>
            <a:r>
              <a:rPr lang="en-US" altLang="zh-CN" sz="2400" dirty="0">
                <a:solidFill>
                  <a:srgbClr val="000000"/>
                </a:solidFill>
              </a:rPr>
              <a:t>   &lt;/li&gt; </a:t>
            </a:r>
          </a:p>
          <a:p>
            <a:pPr>
              <a:lnSpc>
                <a:spcPts val="3880"/>
              </a:lnSpc>
            </a:pPr>
            <a:r>
              <a:rPr lang="en-US" altLang="zh-CN" sz="2400" dirty="0">
                <a:solidFill>
                  <a:srgbClr val="000000"/>
                </a:solidFill>
              </a:rPr>
              <a:t>&lt;/</a:t>
            </a:r>
            <a:r>
              <a:rPr lang="en-US" altLang="zh-CN" sz="2400" dirty="0" err="1">
                <a:solidFill>
                  <a:srgbClr val="000000"/>
                </a:solidFill>
              </a:rPr>
              <a:t>ul</a:t>
            </a:r>
            <a:r>
              <a:rPr lang="en-US" altLang="zh-CN" sz="2400" dirty="0">
                <a:solidFill>
                  <a:srgbClr val="000000"/>
                </a:solidFill>
              </a:rPr>
              <a:t>&gt;</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3446" y="1431815"/>
            <a:ext cx="5954580" cy="1816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307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带链接的列表组</a:t>
            </a:r>
          </a:p>
        </p:txBody>
      </p:sp>
      <p:sp>
        <p:nvSpPr>
          <p:cNvPr id="6" name="TextBox 5"/>
          <p:cNvSpPr txBox="1"/>
          <p:nvPr/>
        </p:nvSpPr>
        <p:spPr>
          <a:xfrm>
            <a:off x="527050" y="1202617"/>
            <a:ext cx="7799532" cy="592470"/>
          </a:xfrm>
          <a:prstGeom prst="rect">
            <a:avLst/>
          </a:prstGeom>
          <a:noFill/>
        </p:spPr>
        <p:txBody>
          <a:bodyPr wrap="square" rtlCol="0">
            <a:spAutoFit/>
          </a:bodyPr>
          <a:lstStyle/>
          <a:p>
            <a:pPr>
              <a:lnSpc>
                <a:spcPts val="3880"/>
              </a:lnSpc>
            </a:pPr>
            <a:r>
              <a:rPr lang="zh-CN" altLang="en-US" sz="2400" dirty="0">
                <a:solidFill>
                  <a:srgbClr val="000000"/>
                </a:solidFill>
                <a:latin typeface="微软雅黑" panose="020B0503020204020204" pitchFamily="34" charset="-122"/>
                <a:ea typeface="微软雅黑" panose="020B0503020204020204" pitchFamily="34" charset="-122"/>
              </a:rPr>
              <a:t>带链接的列表组，就是每个列表项都具有链接效果。</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1164" y="2563086"/>
            <a:ext cx="5957454" cy="3416320"/>
          </a:xfrm>
          <a:prstGeom prst="rect">
            <a:avLst/>
          </a:prstGeom>
          <a:solidFill>
            <a:schemeClr val="bg2"/>
          </a:solidFill>
        </p:spPr>
        <p:txBody>
          <a:bodyPr wrap="square" rtlCol="0">
            <a:spAutoFit/>
          </a:bodyPr>
          <a:lstStyle/>
          <a:p>
            <a:r>
              <a:rPr lang="en-US" altLang="zh-CN" sz="2400" dirty="0">
                <a:solidFill>
                  <a:srgbClr val="000000"/>
                </a:solidFill>
                <a:latin typeface="微软雅黑" panose="020B0503020204020204" pitchFamily="34" charset="-122"/>
                <a:ea typeface="微软雅黑" panose="020B0503020204020204" pitchFamily="34" charset="-122"/>
              </a:rPr>
              <a: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 class="list-group"&gt;</a:t>
            </a:r>
          </a:p>
          <a:p>
            <a:r>
              <a:rPr lang="en-US" altLang="zh-CN" sz="2400" dirty="0">
                <a:solidFill>
                  <a:srgbClr val="000000"/>
                </a:solidFill>
                <a:latin typeface="微软雅黑" panose="020B0503020204020204" pitchFamily="34" charset="-122"/>
                <a:ea typeface="微软雅黑" panose="020B0503020204020204" pitchFamily="34" charset="-122"/>
              </a:rPr>
              <a:t>    &lt;li class="list-group-item"&gt;</a:t>
            </a:r>
          </a:p>
          <a:p>
            <a:r>
              <a:rPr lang="en-US" altLang="zh-CN" sz="2400" dirty="0">
                <a:solidFill>
                  <a:srgbClr val="000000"/>
                </a:solidFill>
                <a:latin typeface="微软雅黑" panose="020B0503020204020204" pitchFamily="34" charset="-122"/>
                <a:ea typeface="微软雅黑" panose="020B0503020204020204" pitchFamily="34" charset="-122"/>
              </a:rPr>
              <a:t>        &lt;a </a:t>
            </a:r>
            <a:r>
              <a:rPr lang="en-US" altLang="zh-CN" sz="2400" dirty="0" err="1">
                <a:solidFill>
                  <a:srgbClr val="000000"/>
                </a:solidFill>
                <a:latin typeface="微软雅黑" panose="020B0503020204020204" pitchFamily="34" charset="-122"/>
                <a:ea typeface="微软雅黑" panose="020B0503020204020204" pitchFamily="34" charset="-122"/>
              </a:rPr>
              <a:t>href</a:t>
            </a:r>
            <a:r>
              <a:rPr lang="en-US" altLang="zh-CN" sz="2400" dirty="0">
                <a:solidFill>
                  <a:srgbClr val="000000"/>
                </a:solidFill>
                <a:latin typeface="微软雅黑" panose="020B0503020204020204" pitchFamily="34" charset="-122"/>
                <a:ea typeface="微软雅黑" panose="020B0503020204020204" pitchFamily="34" charset="-122"/>
              </a:rPr>
              <a:t>="##"&gt;</a:t>
            </a:r>
            <a:r>
              <a:rPr lang="zh-CN" altLang="en-US" sz="2400" dirty="0">
                <a:solidFill>
                  <a:srgbClr val="000000"/>
                </a:solidFill>
                <a:latin typeface="微软雅黑" panose="020B0503020204020204" pitchFamily="34" charset="-122"/>
                <a:ea typeface="微软雅黑" panose="020B0503020204020204" pitchFamily="34" charset="-122"/>
              </a:rPr>
              <a:t>揭开</a:t>
            </a:r>
            <a:r>
              <a:rPr lang="en-US" altLang="zh-CN" sz="2400" dirty="0">
                <a:solidFill>
                  <a:srgbClr val="000000"/>
                </a:solidFill>
                <a:latin typeface="微软雅黑" panose="020B0503020204020204" pitchFamily="34" charset="-122"/>
                <a:ea typeface="微软雅黑" panose="020B0503020204020204" pitchFamily="34" charset="-122"/>
              </a:rPr>
              <a:t>CSS3</a:t>
            </a:r>
            <a:r>
              <a:rPr lang="zh-CN" altLang="en-US" sz="2400" dirty="0">
                <a:solidFill>
                  <a:srgbClr val="000000"/>
                </a:solidFill>
                <a:latin typeface="微软雅黑" panose="020B0503020204020204" pitchFamily="34" charset="-122"/>
                <a:ea typeface="微软雅黑" panose="020B0503020204020204" pitchFamily="34" charset="-122"/>
              </a:rPr>
              <a:t>的面</a:t>
            </a:r>
            <a:r>
              <a:rPr lang="en-US" altLang="zh-CN" sz="2400" dirty="0">
                <a:solidFill>
                  <a:srgbClr val="000000"/>
                </a:solidFill>
                <a:latin typeface="微软雅黑" panose="020B0503020204020204" pitchFamily="34" charset="-122"/>
                <a:ea typeface="微软雅黑" panose="020B0503020204020204" pitchFamily="34" charset="-122"/>
              </a:rPr>
              <a:t>&lt;/a&gt;</a:t>
            </a:r>
          </a:p>
          <a:p>
            <a:r>
              <a:rPr lang="en-US" altLang="zh-CN" sz="2400" dirty="0">
                <a:solidFill>
                  <a:srgbClr val="000000"/>
                </a:solidFill>
                <a:latin typeface="微软雅黑" panose="020B0503020204020204" pitchFamily="34" charset="-122"/>
                <a:ea typeface="微软雅黑" panose="020B0503020204020204" pitchFamily="34" charset="-122"/>
              </a:rPr>
              <a:t>    &lt;/li&gt;</a:t>
            </a:r>
          </a:p>
          <a:p>
            <a:r>
              <a:rPr lang="en-US" altLang="zh-CN" sz="2400" dirty="0">
                <a:solidFill>
                  <a:srgbClr val="000000"/>
                </a:solidFill>
                <a:latin typeface="微软雅黑" panose="020B0503020204020204" pitchFamily="34" charset="-122"/>
                <a:ea typeface="微软雅黑" panose="020B0503020204020204" pitchFamily="34" charset="-122"/>
              </a:rPr>
              <a:t>    &lt;li class="list-group-item"&gt;</a:t>
            </a:r>
          </a:p>
          <a:p>
            <a:r>
              <a:rPr lang="en-US" altLang="zh-CN" sz="2400" dirty="0">
                <a:solidFill>
                  <a:srgbClr val="000000"/>
                </a:solidFill>
                <a:latin typeface="微软雅黑" panose="020B0503020204020204" pitchFamily="34" charset="-122"/>
                <a:ea typeface="微软雅黑" panose="020B0503020204020204" pitchFamily="34" charset="-122"/>
              </a:rPr>
              <a:t>        &lt;a </a:t>
            </a:r>
            <a:r>
              <a:rPr lang="en-US" altLang="zh-CN" sz="2400" dirty="0" err="1">
                <a:solidFill>
                  <a:srgbClr val="000000"/>
                </a:solidFill>
                <a:latin typeface="微软雅黑" panose="020B0503020204020204" pitchFamily="34" charset="-122"/>
                <a:ea typeface="微软雅黑" panose="020B0503020204020204" pitchFamily="34" charset="-122"/>
              </a:rPr>
              <a:t>href</a:t>
            </a:r>
            <a:r>
              <a:rPr lang="en-US" altLang="zh-CN" sz="2400" dirty="0">
                <a:solidFill>
                  <a:srgbClr val="000000"/>
                </a:solidFill>
                <a:latin typeface="微软雅黑" panose="020B0503020204020204" pitchFamily="34" charset="-122"/>
                <a:ea typeface="微软雅黑" panose="020B0503020204020204" pitchFamily="34" charset="-122"/>
              </a:rPr>
              <a:t>="##"&gt;CSS3</a:t>
            </a:r>
            <a:r>
              <a:rPr lang="zh-CN" altLang="en-US" sz="2400" dirty="0">
                <a:solidFill>
                  <a:srgbClr val="000000"/>
                </a:solidFill>
                <a:latin typeface="微软雅黑" panose="020B0503020204020204" pitchFamily="34" charset="-122"/>
                <a:ea typeface="微软雅黑" panose="020B0503020204020204" pitchFamily="34" charset="-122"/>
              </a:rPr>
              <a:t>选择器</a:t>
            </a:r>
            <a:r>
              <a:rPr lang="en-US" altLang="zh-CN" sz="2400" dirty="0">
                <a:solidFill>
                  <a:srgbClr val="000000"/>
                </a:solidFill>
                <a:latin typeface="微软雅黑" panose="020B0503020204020204" pitchFamily="34" charset="-122"/>
                <a:ea typeface="微软雅黑" panose="020B0503020204020204" pitchFamily="34" charset="-122"/>
              </a:rPr>
              <a:t>&lt;/a&gt;</a:t>
            </a:r>
          </a:p>
          <a:p>
            <a:r>
              <a:rPr lang="en-US" altLang="zh-CN" sz="2400" dirty="0">
                <a:solidFill>
                  <a:srgbClr val="000000"/>
                </a:solidFill>
                <a:latin typeface="微软雅黑" panose="020B0503020204020204" pitchFamily="34" charset="-122"/>
                <a:ea typeface="微软雅黑" panose="020B0503020204020204" pitchFamily="34" charset="-122"/>
              </a:rPr>
              <a:t>    &lt;/li&gt;</a:t>
            </a:r>
          </a:p>
          <a:p>
            <a:r>
              <a:rPr lang="en-US" altLang="zh-CN" sz="2400" dirty="0">
                <a:solidFill>
                  <a:srgbClr val="000000"/>
                </a:solidFill>
                <a:latin typeface="微软雅黑" panose="020B0503020204020204" pitchFamily="34" charset="-122"/>
                <a:ea typeface="微软雅黑" panose="020B0503020204020204" pitchFamily="34" charset="-122"/>
              </a:rPr>
              <a:t>    ...</a:t>
            </a:r>
          </a:p>
          <a:p>
            <a:r>
              <a:rPr lang="en-US" altLang="zh-CN" sz="2400" dirty="0">
                <a:solidFill>
                  <a:srgbClr val="000000"/>
                </a:solidFill>
                <a:latin typeface="微软雅黑" panose="020B0503020204020204" pitchFamily="34" charset="-122"/>
                <a:ea typeface="微软雅黑" panose="020B0503020204020204" pitchFamily="34" charset="-122"/>
              </a:rPr>
              <a:t>&lt;/</a:t>
            </a:r>
            <a:r>
              <a:rPr lang="en-US" altLang="zh-CN" sz="2400" dirty="0" err="1">
                <a:solidFill>
                  <a:srgbClr val="000000"/>
                </a:solidFill>
                <a:latin typeface="微软雅黑" panose="020B0503020204020204" pitchFamily="34" charset="-122"/>
                <a:ea typeface="微软雅黑" panose="020B0503020204020204" pitchFamily="34" charset="-122"/>
              </a:rPr>
              <a:t>ul</a:t>
            </a:r>
            <a:r>
              <a:rPr lang="en-US" altLang="zh-CN" sz="2400" dirty="0">
                <a:solidFill>
                  <a:srgbClr val="000000"/>
                </a:solidFill>
                <a:latin typeface="微软雅黑" panose="020B0503020204020204" pitchFamily="34" charset="-122"/>
                <a:ea typeface="微软雅黑" panose="020B0503020204020204" pitchFamily="34" charset="-122"/>
              </a:rPr>
              <a:t>&gt;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14925" y="4938608"/>
            <a:ext cx="7077075" cy="1092607"/>
          </a:xfrm>
          <a:prstGeom prst="rect">
            <a:avLst/>
          </a:prstGeom>
          <a:solidFill>
            <a:schemeClr val="accent5">
              <a:lumMod val="20000"/>
              <a:lumOff val="80000"/>
            </a:schemeClr>
          </a:solidFill>
        </p:spPr>
        <p:txBody>
          <a:bodyPr wrap="square" rtlCol="0">
            <a:spAutoFit/>
          </a:bodyPr>
          <a:lstStyle/>
          <a:p>
            <a:pPr>
              <a:lnSpc>
                <a:spcPts val="3880"/>
              </a:lnSpc>
            </a:pPr>
            <a:r>
              <a:rPr lang="zh-CN" altLang="en-US" sz="2400" dirty="0">
                <a:solidFill>
                  <a:srgbClr val="000000"/>
                </a:solidFill>
                <a:latin typeface="微软雅黑" panose="020B0503020204020204" pitchFamily="34" charset="-122"/>
                <a:ea typeface="微软雅黑" panose="020B0503020204020204" pitchFamily="34" charset="-122"/>
              </a:rPr>
              <a:t> 将 </a:t>
            </a:r>
            <a:r>
              <a:rPr lang="en-US" altLang="zh-CN" sz="2400" dirty="0" err="1">
                <a:solidFill>
                  <a:srgbClr val="000000"/>
                </a:solidFill>
                <a:latin typeface="微软雅黑" panose="020B0503020204020204" pitchFamily="34" charset="-122"/>
                <a:ea typeface="微软雅黑" panose="020B0503020204020204" pitchFamily="34" charset="-122"/>
              </a:rPr>
              <a:t>ul.list</a:t>
            </a:r>
            <a:r>
              <a:rPr lang="en-US" altLang="zh-CN" sz="2400" dirty="0">
                <a:solidFill>
                  <a:srgbClr val="000000"/>
                </a:solidFill>
                <a:latin typeface="微软雅黑" panose="020B0503020204020204" pitchFamily="34" charset="-122"/>
                <a:ea typeface="微软雅黑" panose="020B0503020204020204" pitchFamily="34" charset="-122"/>
              </a:rPr>
              <a:t>-group </a:t>
            </a:r>
            <a:r>
              <a:rPr lang="zh-CN" altLang="en-US" sz="2400" dirty="0">
                <a:solidFill>
                  <a:srgbClr val="000000"/>
                </a:solidFill>
                <a:latin typeface="微软雅黑" panose="020B0503020204020204" pitchFamily="34" charset="-122"/>
                <a:ea typeface="微软雅黑" panose="020B0503020204020204" pitchFamily="34" charset="-122"/>
              </a:rPr>
              <a:t>使用 </a:t>
            </a:r>
            <a:r>
              <a:rPr lang="en-US" altLang="zh-CN" sz="2400" dirty="0" err="1">
                <a:solidFill>
                  <a:srgbClr val="000000"/>
                </a:solidFill>
                <a:latin typeface="微软雅黑" panose="020B0503020204020204" pitchFamily="34" charset="-122"/>
                <a:ea typeface="微软雅黑" panose="020B0503020204020204" pitchFamily="34" charset="-122"/>
              </a:rPr>
              <a:t>div.list</a:t>
            </a:r>
            <a:r>
              <a:rPr lang="en-US" altLang="zh-CN" sz="2400" dirty="0">
                <a:solidFill>
                  <a:srgbClr val="000000"/>
                </a:solidFill>
                <a:latin typeface="微软雅黑" panose="020B0503020204020204" pitchFamily="34" charset="-122"/>
                <a:ea typeface="微软雅黑" panose="020B0503020204020204" pitchFamily="34" charset="-122"/>
              </a:rPr>
              <a:t>-group</a:t>
            </a:r>
            <a:r>
              <a:rPr lang="zh-CN" altLang="en-US" sz="2400" dirty="0">
                <a:solidFill>
                  <a:srgbClr val="000000"/>
                </a:solidFill>
                <a:latin typeface="微软雅黑" panose="020B0503020204020204" pitchFamily="34" charset="-122"/>
                <a:ea typeface="微软雅黑" panose="020B0503020204020204" pitchFamily="34" charset="-122"/>
              </a:rPr>
              <a:t>来替换，</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ts val="3880"/>
              </a:lnSpc>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将 </a:t>
            </a:r>
            <a:r>
              <a:rPr lang="en-US" altLang="zh-CN" sz="2400" dirty="0" err="1">
                <a:solidFill>
                  <a:srgbClr val="000000"/>
                </a:solidFill>
                <a:latin typeface="微软雅黑" panose="020B0503020204020204" pitchFamily="34" charset="-122"/>
                <a:ea typeface="微软雅黑" panose="020B0503020204020204" pitchFamily="34" charset="-122"/>
              </a:rPr>
              <a:t>li.list</a:t>
            </a:r>
            <a:r>
              <a:rPr lang="en-US" altLang="zh-CN" sz="2400" dirty="0">
                <a:solidFill>
                  <a:srgbClr val="000000"/>
                </a:solidFill>
                <a:latin typeface="微软雅黑" panose="020B0503020204020204" pitchFamily="34" charset="-122"/>
                <a:ea typeface="微软雅黑" panose="020B0503020204020204" pitchFamily="34" charset="-122"/>
              </a:rPr>
              <a:t>-group-item </a:t>
            </a:r>
            <a:r>
              <a:rPr lang="zh-CN" altLang="en-US" sz="2400" dirty="0">
                <a:solidFill>
                  <a:srgbClr val="000000"/>
                </a:solidFill>
                <a:latin typeface="微软雅黑" panose="020B0503020204020204" pitchFamily="34" charset="-122"/>
                <a:ea typeface="微软雅黑" panose="020B0503020204020204" pitchFamily="34" charset="-122"/>
              </a:rPr>
              <a:t>用 </a:t>
            </a:r>
            <a:r>
              <a:rPr lang="en-US" altLang="zh-CN" sz="2400" dirty="0" err="1">
                <a:solidFill>
                  <a:srgbClr val="000000"/>
                </a:solidFill>
                <a:latin typeface="微软雅黑" panose="020B0503020204020204" pitchFamily="34" charset="-122"/>
                <a:ea typeface="微软雅黑" panose="020B0503020204020204" pitchFamily="34" charset="-122"/>
              </a:rPr>
              <a:t>a.list</a:t>
            </a:r>
            <a:r>
              <a:rPr lang="en-US" altLang="zh-CN" sz="2400" dirty="0">
                <a:solidFill>
                  <a:srgbClr val="000000"/>
                </a:solidFill>
                <a:latin typeface="微软雅黑" panose="020B0503020204020204" pitchFamily="34" charset="-122"/>
                <a:ea typeface="微软雅黑" panose="020B0503020204020204" pitchFamily="34" charset="-122"/>
              </a:rPr>
              <a:t>-group-item</a:t>
            </a:r>
            <a:r>
              <a:rPr lang="zh-CN" altLang="en-US" sz="2400" dirty="0">
                <a:solidFill>
                  <a:srgbClr val="000000"/>
                </a:solidFill>
                <a:latin typeface="微软雅黑" panose="020B0503020204020204" pitchFamily="34" charset="-122"/>
                <a:ea typeface="微软雅黑" panose="020B0503020204020204" pitchFamily="34" charset="-122"/>
              </a:rPr>
              <a:t>来替换。</a:t>
            </a:r>
          </a:p>
        </p:txBody>
      </p:sp>
      <p:sp>
        <p:nvSpPr>
          <p:cNvPr id="5" name="矩形 4"/>
          <p:cNvSpPr/>
          <p:nvPr/>
        </p:nvSpPr>
        <p:spPr>
          <a:xfrm>
            <a:off x="527050" y="1802938"/>
            <a:ext cx="6647974" cy="540661"/>
          </a:xfrm>
          <a:prstGeom prst="rect">
            <a:avLst/>
          </a:prstGeom>
        </p:spPr>
        <p:txBody>
          <a:bodyPr wrap="none">
            <a:spAutoFit/>
          </a:bodyPr>
          <a:lstStyle/>
          <a:p>
            <a:pPr>
              <a:lnSpc>
                <a:spcPts val="3880"/>
              </a:lnSpc>
            </a:pPr>
            <a:r>
              <a:rPr lang="zh-CN" altLang="en-US" sz="2400" dirty="0">
                <a:solidFill>
                  <a:srgbClr val="000000"/>
                </a:solidFill>
                <a:latin typeface="微软雅黑" panose="020B0503020204020204" pitchFamily="34" charset="-122"/>
                <a:ea typeface="微软雅黑" panose="020B0503020204020204" pitchFamily="34" charset="-122"/>
              </a:rPr>
              <a:t>在列表组的基础上，给列表项的文本添加链接：</a:t>
            </a:r>
          </a:p>
        </p:txBody>
      </p:sp>
    </p:spTree>
    <p:extLst>
      <p:ext uri="{BB962C8B-B14F-4D97-AF65-F5344CB8AC3E}">
        <p14:creationId xmlns:p14="http://schemas.microsoft.com/office/powerpoint/2010/main" val="367572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pPr algn="l"/>
            <a:r>
              <a:rPr lang="zh-CN" altLang="en-US" sz="3600" dirty="0">
                <a:solidFill>
                  <a:schemeClr val="accent1"/>
                </a:solidFill>
                <a:latin typeface="+mj-ea"/>
              </a:rPr>
              <a:t>带链接的列表组</a:t>
            </a:r>
          </a:p>
        </p:txBody>
      </p:sp>
      <p:sp>
        <p:nvSpPr>
          <p:cNvPr id="9" name="TextBox 8"/>
          <p:cNvSpPr txBox="1"/>
          <p:nvPr/>
        </p:nvSpPr>
        <p:spPr>
          <a:xfrm>
            <a:off x="527050" y="1315053"/>
            <a:ext cx="8894041" cy="3683060"/>
          </a:xfrm>
          <a:prstGeom prst="rect">
            <a:avLst/>
          </a:prstGeom>
          <a:solidFill>
            <a:schemeClr val="accent5">
              <a:lumMod val="20000"/>
              <a:lumOff val="80000"/>
            </a:schemeClr>
          </a:solidFill>
        </p:spPr>
        <p:txBody>
          <a:bodyPr wrap="square" rtlCol="0">
            <a:spAutoFit/>
          </a:bodyPr>
          <a:lstStyle/>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&lt;h3&gt;</a:t>
            </a:r>
            <a:r>
              <a:rPr lang="zh-CN" altLang="en-US" sz="2400" dirty="0">
                <a:solidFill>
                  <a:srgbClr val="000000"/>
                </a:solidFill>
                <a:latin typeface="微软雅黑" panose="020B0503020204020204" pitchFamily="34" charset="-122"/>
                <a:ea typeface="微软雅黑" panose="020B0503020204020204" pitchFamily="34" charset="-122"/>
              </a:rPr>
              <a:t>带链接的列表组</a:t>
            </a:r>
            <a:r>
              <a:rPr lang="en-US" altLang="zh-CN" sz="2400" dirty="0">
                <a:solidFill>
                  <a:srgbClr val="000000"/>
                </a:solidFill>
                <a:latin typeface="微软雅黑" panose="020B0503020204020204" pitchFamily="34" charset="-122"/>
                <a:ea typeface="微软雅黑" panose="020B0503020204020204" pitchFamily="34" charset="-122"/>
              </a:rPr>
              <a:t>2&lt;/h3&gt;</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&lt;div class="</a:t>
            </a:r>
            <a:r>
              <a:rPr lang="en-US" altLang="zh-CN" sz="2400" dirty="0">
                <a:solidFill>
                  <a:srgbClr val="FF0000"/>
                </a:solidFill>
                <a:latin typeface="微软雅黑" panose="020B0503020204020204" pitchFamily="34" charset="-122"/>
                <a:ea typeface="微软雅黑" panose="020B0503020204020204" pitchFamily="34" charset="-122"/>
              </a:rPr>
              <a:t>list-group</a:t>
            </a:r>
            <a:r>
              <a:rPr lang="en-US" altLang="zh-CN" sz="2400" dirty="0">
                <a:solidFill>
                  <a:srgbClr val="000000"/>
                </a:solidFill>
                <a:latin typeface="微软雅黑" panose="020B0503020204020204" pitchFamily="34" charset="-122"/>
                <a:ea typeface="微软雅黑" panose="020B0503020204020204" pitchFamily="34" charset="-122"/>
              </a:rPr>
              <a:t>"&gt;</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    &lt;a </a:t>
            </a:r>
            <a:r>
              <a:rPr lang="en-US" altLang="zh-CN" sz="2400" dirty="0" err="1">
                <a:solidFill>
                  <a:srgbClr val="000000"/>
                </a:solidFill>
                <a:latin typeface="微软雅黑" panose="020B0503020204020204" pitchFamily="34" charset="-122"/>
                <a:ea typeface="微软雅黑" panose="020B0503020204020204" pitchFamily="34" charset="-122"/>
              </a:rPr>
              <a:t>href</a:t>
            </a:r>
            <a:r>
              <a:rPr lang="en-US" altLang="zh-CN" sz="2400" dirty="0">
                <a:solidFill>
                  <a:srgbClr val="000000"/>
                </a:solidFill>
                <a:latin typeface="微软雅黑" panose="020B0503020204020204" pitchFamily="34" charset="-122"/>
                <a:ea typeface="微软雅黑" panose="020B0503020204020204" pitchFamily="34" charset="-122"/>
              </a:rPr>
              <a:t>="#" class="</a:t>
            </a:r>
            <a:r>
              <a:rPr lang="en-US" altLang="zh-CN" sz="2400" dirty="0">
                <a:solidFill>
                  <a:srgbClr val="FF0000"/>
                </a:solidFill>
                <a:latin typeface="微软雅黑" panose="020B0503020204020204" pitchFamily="34" charset="-122"/>
                <a:ea typeface="微软雅黑" panose="020B0503020204020204" pitchFamily="34" charset="-122"/>
              </a:rPr>
              <a:t>list-group-item</a:t>
            </a:r>
            <a:r>
              <a:rPr lang="en-US" altLang="zh-CN" sz="2400" dirty="0">
                <a:solidFill>
                  <a:srgbClr val="000000"/>
                </a:solidFill>
                <a:latin typeface="微软雅黑" panose="020B0503020204020204" pitchFamily="34" charset="-122"/>
                <a:ea typeface="微软雅黑" panose="020B0503020204020204" pitchFamily="34" charset="-122"/>
              </a:rPr>
              <a:t>"&gt;</a:t>
            </a:r>
            <a:r>
              <a:rPr lang="zh-CN" altLang="en-US" sz="2400" dirty="0">
                <a:solidFill>
                  <a:srgbClr val="000000"/>
                </a:solidFill>
                <a:latin typeface="微软雅黑" panose="020B0503020204020204" pitchFamily="34" charset="-122"/>
                <a:ea typeface="微软雅黑" panose="020B0503020204020204" pitchFamily="34" charset="-122"/>
              </a:rPr>
              <a:t>图解</a:t>
            </a:r>
            <a:r>
              <a:rPr lang="en-US" altLang="zh-CN" sz="2400" dirty="0">
                <a:solidFill>
                  <a:srgbClr val="000000"/>
                </a:solidFill>
                <a:latin typeface="微软雅黑" panose="020B0503020204020204" pitchFamily="34" charset="-122"/>
                <a:ea typeface="微软雅黑" panose="020B0503020204020204" pitchFamily="34" charset="-122"/>
              </a:rPr>
              <a:t>CSS3&lt;/a&gt;</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    &lt;a </a:t>
            </a:r>
            <a:r>
              <a:rPr lang="en-US" altLang="zh-CN" sz="2400" dirty="0" err="1">
                <a:solidFill>
                  <a:srgbClr val="000000"/>
                </a:solidFill>
                <a:latin typeface="微软雅黑" panose="020B0503020204020204" pitchFamily="34" charset="-122"/>
                <a:ea typeface="微软雅黑" panose="020B0503020204020204" pitchFamily="34" charset="-122"/>
              </a:rPr>
              <a:t>href</a:t>
            </a:r>
            <a:r>
              <a:rPr lang="en-US" altLang="zh-CN" sz="2400" dirty="0">
                <a:solidFill>
                  <a:srgbClr val="000000"/>
                </a:solidFill>
                <a:latin typeface="微软雅黑" panose="020B0503020204020204" pitchFamily="34" charset="-122"/>
                <a:ea typeface="微软雅黑" panose="020B0503020204020204" pitchFamily="34" charset="-122"/>
              </a:rPr>
              <a:t>="#" class="</a:t>
            </a:r>
            <a:r>
              <a:rPr lang="en-US" altLang="zh-CN" sz="2400" dirty="0">
                <a:solidFill>
                  <a:srgbClr val="FF0000"/>
                </a:solidFill>
                <a:latin typeface="微软雅黑" panose="020B0503020204020204" pitchFamily="34" charset="-122"/>
                <a:ea typeface="微软雅黑" panose="020B0503020204020204" pitchFamily="34" charset="-122"/>
              </a:rPr>
              <a:t>list-group-item</a:t>
            </a:r>
            <a:r>
              <a:rPr lang="en-US" altLang="zh-CN" sz="2400" dirty="0">
                <a:solidFill>
                  <a:srgbClr val="000000"/>
                </a:solidFill>
                <a:latin typeface="微软雅黑" panose="020B0503020204020204" pitchFamily="34" charset="-122"/>
                <a:ea typeface="微软雅黑" panose="020B0503020204020204" pitchFamily="34" charset="-122"/>
              </a:rPr>
              <a:t>"&gt;</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	&lt;span class="</a:t>
            </a:r>
            <a:r>
              <a:rPr lang="en-US" altLang="zh-CN" sz="2400" dirty="0">
                <a:solidFill>
                  <a:srgbClr val="FF0000"/>
                </a:solidFill>
                <a:latin typeface="微软雅黑" panose="020B0503020204020204" pitchFamily="34" charset="-122"/>
                <a:ea typeface="微软雅黑" panose="020B0503020204020204" pitchFamily="34" charset="-122"/>
              </a:rPr>
              <a:t>badge</a:t>
            </a:r>
            <a:r>
              <a:rPr lang="en-US" altLang="zh-CN" sz="2400" dirty="0">
                <a:solidFill>
                  <a:srgbClr val="000000"/>
                </a:solidFill>
                <a:latin typeface="微软雅黑" panose="020B0503020204020204" pitchFamily="34" charset="-122"/>
                <a:ea typeface="微软雅黑" panose="020B0503020204020204" pitchFamily="34" charset="-122"/>
              </a:rPr>
              <a:t>"&gt;220&lt;/span&gt;Sass</a:t>
            </a:r>
            <a:r>
              <a:rPr lang="zh-CN" altLang="en-US" sz="2400" dirty="0">
                <a:solidFill>
                  <a:srgbClr val="000000"/>
                </a:solidFill>
                <a:latin typeface="微软雅黑" panose="020B0503020204020204" pitchFamily="34" charset="-122"/>
                <a:ea typeface="微软雅黑" panose="020B0503020204020204" pitchFamily="34" charset="-122"/>
              </a:rPr>
              <a:t>教程</a:t>
            </a:r>
            <a:endParaRPr lang="en-US" altLang="zh-CN" sz="2400" dirty="0">
              <a:solidFill>
                <a:srgbClr val="000000"/>
              </a:solidFill>
              <a:latin typeface="微软雅黑" panose="020B0503020204020204" pitchFamily="34" charset="-122"/>
              <a:ea typeface="微软雅黑" panose="020B0503020204020204" pitchFamily="34" charset="-122"/>
            </a:endParaRP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    &lt;/a&gt;</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    &lt;a </a:t>
            </a:r>
            <a:r>
              <a:rPr lang="en-US" altLang="zh-CN" sz="2400" dirty="0" err="1">
                <a:solidFill>
                  <a:srgbClr val="000000"/>
                </a:solidFill>
                <a:latin typeface="微软雅黑" panose="020B0503020204020204" pitchFamily="34" charset="-122"/>
                <a:ea typeface="微软雅黑" panose="020B0503020204020204" pitchFamily="34" charset="-122"/>
              </a:rPr>
              <a:t>href</a:t>
            </a:r>
            <a:r>
              <a:rPr lang="en-US" altLang="zh-CN" sz="2400" dirty="0">
                <a:solidFill>
                  <a:srgbClr val="000000"/>
                </a:solidFill>
                <a:latin typeface="微软雅黑" panose="020B0503020204020204" pitchFamily="34" charset="-122"/>
                <a:ea typeface="微软雅黑" panose="020B0503020204020204" pitchFamily="34" charset="-122"/>
              </a:rPr>
              <a:t>="#" class="</a:t>
            </a:r>
            <a:r>
              <a:rPr lang="en-US" altLang="zh-CN" sz="2400" dirty="0">
                <a:solidFill>
                  <a:srgbClr val="FF0000"/>
                </a:solidFill>
                <a:latin typeface="微软雅黑" panose="020B0503020204020204" pitchFamily="34" charset="-122"/>
                <a:ea typeface="微软雅黑" panose="020B0503020204020204" pitchFamily="34" charset="-122"/>
              </a:rPr>
              <a:t>list-group-item</a:t>
            </a:r>
            <a:r>
              <a:rPr lang="en-US" altLang="zh-CN" sz="2400" dirty="0">
                <a:solidFill>
                  <a:srgbClr val="000000"/>
                </a:solidFill>
                <a:latin typeface="微软雅黑" panose="020B0503020204020204" pitchFamily="34" charset="-122"/>
                <a:ea typeface="微软雅黑" panose="020B0503020204020204" pitchFamily="34" charset="-122"/>
              </a:rPr>
              <a:t>"&gt;</a:t>
            </a:r>
            <a:r>
              <a:rPr lang="zh-CN" altLang="en-US" sz="2400" dirty="0">
                <a:solidFill>
                  <a:srgbClr val="000000"/>
                </a:solidFill>
                <a:latin typeface="微软雅黑" panose="020B0503020204020204" pitchFamily="34" charset="-122"/>
                <a:ea typeface="微软雅黑" panose="020B0503020204020204" pitchFamily="34" charset="-122"/>
              </a:rPr>
              <a:t>玩转</a:t>
            </a:r>
            <a:r>
              <a:rPr lang="en-US" altLang="zh-CN" sz="2400" dirty="0">
                <a:solidFill>
                  <a:srgbClr val="000000"/>
                </a:solidFill>
                <a:latin typeface="微软雅黑" panose="020B0503020204020204" pitchFamily="34" charset="-122"/>
                <a:ea typeface="微软雅黑" panose="020B0503020204020204" pitchFamily="34" charset="-122"/>
              </a:rPr>
              <a:t>Bootstrap&lt;/a&gt;</a:t>
            </a:r>
          </a:p>
          <a:p>
            <a:pPr>
              <a:lnSpc>
                <a:spcPts val="3500"/>
              </a:lnSpc>
            </a:pPr>
            <a:r>
              <a:rPr lang="en-US" altLang="zh-CN" sz="2400" dirty="0">
                <a:solidFill>
                  <a:srgbClr val="000000"/>
                </a:solidFill>
                <a:latin typeface="微软雅黑" panose="020B0503020204020204" pitchFamily="34" charset="-122"/>
                <a:ea typeface="微软雅黑" panose="020B0503020204020204" pitchFamily="34" charset="-122"/>
              </a:rPr>
              <a:t>&lt;/div&gt;</a:t>
            </a:r>
          </a:p>
        </p:txBody>
      </p:sp>
      <p:sp>
        <p:nvSpPr>
          <p:cNvPr id="7" name="TextBox 15"/>
          <p:cNvSpPr txBox="1"/>
          <p:nvPr/>
        </p:nvSpPr>
        <p:spPr>
          <a:xfrm>
            <a:off x="1011581" y="5798716"/>
            <a:ext cx="1885453" cy="523220"/>
          </a:xfrm>
          <a:prstGeom prst="rect">
            <a:avLst/>
          </a:prstGeom>
          <a:noFill/>
        </p:spPr>
        <p:txBody>
          <a:bodyPr wrap="none" rtlCol="0">
            <a:spAutoFit/>
          </a:bodyPr>
          <a:lstStyle/>
          <a:p>
            <a:r>
              <a:rPr lang="en-US" altLang="zh-CN" sz="2800" dirty="0">
                <a:solidFill>
                  <a:srgbClr val="000000"/>
                </a:solidFill>
              </a:rPr>
              <a:t>24-18.html</a:t>
            </a:r>
            <a:endParaRPr lang="zh-CN" altLang="en-US" sz="2800" dirty="0">
              <a:solidFill>
                <a:srgbClr val="000000"/>
              </a:solidFill>
            </a:endParaRPr>
          </a:p>
        </p:txBody>
      </p:sp>
      <p:pic>
        <p:nvPicPr>
          <p:cNvPr id="3" name="图片 2"/>
          <p:cNvPicPr>
            <a:picLocks noChangeAspect="1"/>
          </p:cNvPicPr>
          <p:nvPr/>
        </p:nvPicPr>
        <p:blipFill>
          <a:blip r:embed="rId2"/>
          <a:stretch>
            <a:fillRect/>
          </a:stretch>
        </p:blipFill>
        <p:spPr>
          <a:xfrm>
            <a:off x="7093527" y="4627419"/>
            <a:ext cx="4571423" cy="2122385"/>
          </a:xfrm>
          <a:prstGeom prst="rect">
            <a:avLst/>
          </a:prstGeom>
        </p:spPr>
      </p:pic>
    </p:spTree>
    <p:extLst>
      <p:ext uri="{BB962C8B-B14F-4D97-AF65-F5344CB8AC3E}">
        <p14:creationId xmlns:p14="http://schemas.microsoft.com/office/powerpoint/2010/main" val="191446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pPr algn="l"/>
            <a:r>
              <a:rPr lang="zh-CN" altLang="en-US" sz="3600" dirty="0">
                <a:solidFill>
                  <a:schemeClr val="accent1"/>
                </a:solidFill>
                <a:latin typeface="+mj-ea"/>
              </a:rPr>
              <a:t>自定义列表组</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170" y="2524028"/>
            <a:ext cx="4561121" cy="312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486400" y="2524028"/>
            <a:ext cx="6386945" cy="3785652"/>
          </a:xfrm>
          <a:prstGeom prst="rect">
            <a:avLst/>
          </a:prstGeom>
          <a:solidFill>
            <a:schemeClr val="accent5">
              <a:lumMod val="20000"/>
              <a:lumOff val="80000"/>
            </a:schemeClr>
          </a:solidFill>
        </p:spPr>
        <p:txBody>
          <a:bodyPr wrap="square">
            <a:spAutoFit/>
          </a:bodyPr>
          <a:lstStyle/>
          <a:p>
            <a:pPr>
              <a:lnSpc>
                <a:spcPts val="3600"/>
              </a:lnSpc>
            </a:pPr>
            <a:r>
              <a:rPr lang="en-US" altLang="zh-CN" sz="2500" dirty="0">
                <a:solidFill>
                  <a:srgbClr val="000000"/>
                </a:solidFill>
              </a:rPr>
              <a:t>&lt;div class="list-group"&gt; </a:t>
            </a:r>
          </a:p>
          <a:p>
            <a:pPr>
              <a:lnSpc>
                <a:spcPts val="3600"/>
              </a:lnSpc>
            </a:pPr>
            <a:r>
              <a:rPr lang="en-US" altLang="zh-CN" sz="2500" dirty="0">
                <a:solidFill>
                  <a:srgbClr val="000000"/>
                </a:solidFill>
              </a:rPr>
              <a:t>   &lt;a </a:t>
            </a:r>
            <a:r>
              <a:rPr lang="en-US" altLang="zh-CN" sz="2500" dirty="0" err="1">
                <a:solidFill>
                  <a:srgbClr val="000000"/>
                </a:solidFill>
              </a:rPr>
              <a:t>href</a:t>
            </a:r>
            <a:r>
              <a:rPr lang="en-US" altLang="zh-CN" sz="2500" dirty="0">
                <a:solidFill>
                  <a:srgbClr val="000000"/>
                </a:solidFill>
              </a:rPr>
              <a:t>="#" class="list-group-item active"&gt; </a:t>
            </a:r>
          </a:p>
          <a:p>
            <a:pPr>
              <a:lnSpc>
                <a:spcPts val="3600"/>
              </a:lnSpc>
            </a:pPr>
            <a:r>
              <a:rPr lang="en-US" altLang="zh-CN" sz="2500" dirty="0">
                <a:solidFill>
                  <a:srgbClr val="000000"/>
                </a:solidFill>
              </a:rPr>
              <a:t>       &lt;h4 class="</a:t>
            </a:r>
            <a:r>
              <a:rPr lang="en-US" altLang="zh-CN" sz="2500" dirty="0">
                <a:solidFill>
                  <a:srgbClr val="FF0000"/>
                </a:solidFill>
              </a:rPr>
              <a:t>list-group-item-heading</a:t>
            </a:r>
            <a:r>
              <a:rPr lang="en-US" altLang="zh-CN" sz="2500" dirty="0">
                <a:solidFill>
                  <a:srgbClr val="000000"/>
                </a:solidFill>
              </a:rPr>
              <a:t>"&gt;</a:t>
            </a:r>
          </a:p>
          <a:p>
            <a:pPr>
              <a:lnSpc>
                <a:spcPts val="3600"/>
              </a:lnSpc>
            </a:pPr>
            <a:r>
              <a:rPr lang="en-US" altLang="zh-CN" sz="2500" dirty="0">
                <a:solidFill>
                  <a:srgbClr val="000000"/>
                </a:solidFill>
              </a:rPr>
              <a:t>            List group item heading</a:t>
            </a:r>
          </a:p>
          <a:p>
            <a:pPr>
              <a:lnSpc>
                <a:spcPts val="3600"/>
              </a:lnSpc>
            </a:pPr>
            <a:r>
              <a:rPr lang="en-US" altLang="zh-CN" sz="2500" dirty="0">
                <a:solidFill>
                  <a:srgbClr val="000000"/>
                </a:solidFill>
              </a:rPr>
              <a:t>        &lt;/h4&gt; </a:t>
            </a:r>
          </a:p>
          <a:p>
            <a:pPr>
              <a:lnSpc>
                <a:spcPts val="3600"/>
              </a:lnSpc>
            </a:pPr>
            <a:r>
              <a:rPr lang="en-US" altLang="zh-CN" sz="2500" dirty="0">
                <a:solidFill>
                  <a:srgbClr val="000000"/>
                </a:solidFill>
              </a:rPr>
              <a:t>        &lt;p class="</a:t>
            </a:r>
            <a:r>
              <a:rPr lang="en-US" altLang="zh-CN" sz="2500" dirty="0">
                <a:solidFill>
                  <a:srgbClr val="FF0000"/>
                </a:solidFill>
              </a:rPr>
              <a:t>list-group-item-text</a:t>
            </a:r>
            <a:r>
              <a:rPr lang="en-US" altLang="zh-CN" sz="2500" dirty="0">
                <a:solidFill>
                  <a:srgbClr val="000000"/>
                </a:solidFill>
              </a:rPr>
              <a:t>"&gt;...&lt;/p&gt; </a:t>
            </a:r>
          </a:p>
          <a:p>
            <a:pPr>
              <a:lnSpc>
                <a:spcPts val="3600"/>
              </a:lnSpc>
            </a:pPr>
            <a:r>
              <a:rPr lang="en-US" altLang="zh-CN" sz="2500" dirty="0">
                <a:solidFill>
                  <a:srgbClr val="000000"/>
                </a:solidFill>
              </a:rPr>
              <a:t>   &lt;/a&gt; </a:t>
            </a:r>
          </a:p>
          <a:p>
            <a:pPr>
              <a:lnSpc>
                <a:spcPts val="3600"/>
              </a:lnSpc>
            </a:pPr>
            <a:r>
              <a:rPr lang="en-US" altLang="zh-CN" sz="2500" dirty="0">
                <a:solidFill>
                  <a:srgbClr val="000000"/>
                </a:solidFill>
              </a:rPr>
              <a:t>&lt;/div&gt;</a:t>
            </a:r>
          </a:p>
        </p:txBody>
      </p:sp>
      <p:sp>
        <p:nvSpPr>
          <p:cNvPr id="3" name="矩形 2"/>
          <p:cNvSpPr/>
          <p:nvPr/>
        </p:nvSpPr>
        <p:spPr>
          <a:xfrm>
            <a:off x="745170" y="1212125"/>
            <a:ext cx="9867412" cy="1092607"/>
          </a:xfrm>
          <a:prstGeom prst="rect">
            <a:avLst/>
          </a:prstGeom>
        </p:spPr>
        <p:txBody>
          <a:bodyPr wrap="square">
            <a:spAutoFit/>
          </a:bodyPr>
          <a:lstStyle/>
          <a:p>
            <a:pPr>
              <a:lnSpc>
                <a:spcPts val="3880"/>
              </a:lnSpc>
            </a:pPr>
            <a:r>
              <a:rPr lang="en-US" altLang="zh-CN" sz="2400" dirty="0">
                <a:solidFill>
                  <a:srgbClr val="1F2426"/>
                </a:solidFill>
                <a:latin typeface="微软雅黑" panose="020B0503020204020204" pitchFamily="34" charset="-122"/>
                <a:ea typeface="微软雅黑" panose="020B0503020204020204" pitchFamily="34" charset="-122"/>
              </a:rPr>
              <a:t> ☑  </a:t>
            </a:r>
            <a:r>
              <a:rPr lang="en-US" altLang="zh-CN" sz="2400" dirty="0">
                <a:solidFill>
                  <a:srgbClr val="B22222"/>
                </a:solidFill>
                <a:latin typeface="微软雅黑" panose="020B0503020204020204" pitchFamily="34" charset="-122"/>
                <a:ea typeface="微软雅黑" panose="020B0503020204020204" pitchFamily="34" charset="-122"/>
              </a:rPr>
              <a:t>list-group-item-heading</a:t>
            </a:r>
            <a:r>
              <a:rPr lang="zh-CN" altLang="en-US" sz="2400" dirty="0">
                <a:solidFill>
                  <a:srgbClr val="000000"/>
                </a:solidFill>
                <a:latin typeface="微软雅黑" panose="020B0503020204020204" pitchFamily="34" charset="-122"/>
                <a:ea typeface="微软雅黑" panose="020B0503020204020204" pitchFamily="34" charset="-122"/>
              </a:rPr>
              <a:t>：用来定义列表项头部样式</a:t>
            </a:r>
          </a:p>
          <a:p>
            <a:pPr>
              <a:lnSpc>
                <a:spcPts val="3880"/>
              </a:lnSpc>
            </a:pPr>
            <a:r>
              <a:rPr lang="zh-CN" altLang="en-US" sz="2400" dirty="0">
                <a:solidFill>
                  <a:srgbClr val="1F2426"/>
                </a:solidFill>
                <a:latin typeface="微软雅黑" panose="020B0503020204020204" pitchFamily="34" charset="-122"/>
                <a:ea typeface="微软雅黑" panose="020B0503020204020204" pitchFamily="34" charset="-122"/>
              </a:rPr>
              <a:t> ☑  </a:t>
            </a:r>
            <a:r>
              <a:rPr lang="en-US" altLang="zh-CN" sz="2400" dirty="0">
                <a:solidFill>
                  <a:srgbClr val="B22222"/>
                </a:solidFill>
                <a:latin typeface="微软雅黑" panose="020B0503020204020204" pitchFamily="34" charset="-122"/>
                <a:ea typeface="微软雅黑" panose="020B0503020204020204" pitchFamily="34" charset="-122"/>
              </a:rPr>
              <a:t>list-group-item-text</a:t>
            </a:r>
            <a:r>
              <a:rPr lang="zh-CN" altLang="en-US" sz="2400" dirty="0">
                <a:solidFill>
                  <a:srgbClr val="000000"/>
                </a:solidFill>
                <a:latin typeface="微软雅黑" panose="020B0503020204020204" pitchFamily="34" charset="-122"/>
                <a:ea typeface="微软雅黑" panose="020B0503020204020204" pitchFamily="34" charset="-122"/>
              </a:rPr>
              <a:t>：用来定义列表项主要内容</a:t>
            </a:r>
            <a:endParaRPr lang="zh-CN" altLang="en-US" sz="2400"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96840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pPr algn="l"/>
            <a:r>
              <a:rPr lang="zh-CN" altLang="en-US" sz="3600" dirty="0">
                <a:solidFill>
                  <a:schemeClr val="accent1"/>
                </a:solidFill>
                <a:latin typeface="+mj-ea"/>
              </a:rPr>
              <a:t>自定义列表组练习</a:t>
            </a:r>
          </a:p>
        </p:txBody>
      </p:sp>
      <p:sp>
        <p:nvSpPr>
          <p:cNvPr id="6" name="TextBox 15"/>
          <p:cNvSpPr txBox="1"/>
          <p:nvPr/>
        </p:nvSpPr>
        <p:spPr>
          <a:xfrm>
            <a:off x="8493036" y="5660171"/>
            <a:ext cx="1885453" cy="523220"/>
          </a:xfrm>
          <a:prstGeom prst="rect">
            <a:avLst/>
          </a:prstGeom>
          <a:noFill/>
        </p:spPr>
        <p:txBody>
          <a:bodyPr wrap="none" rtlCol="0">
            <a:spAutoFit/>
          </a:bodyPr>
          <a:lstStyle/>
          <a:p>
            <a:r>
              <a:rPr lang="en-US" altLang="zh-CN" sz="2800" dirty="0">
                <a:solidFill>
                  <a:srgbClr val="000000"/>
                </a:solidFill>
              </a:rPr>
              <a:t>24-19.html</a:t>
            </a:r>
            <a:endParaRPr lang="zh-CN" altLang="en-US" sz="2800" dirty="0">
              <a:solidFill>
                <a:srgbClr val="000000"/>
              </a:solidFill>
            </a:endParaRPr>
          </a:p>
        </p:txBody>
      </p:sp>
      <p:pic>
        <p:nvPicPr>
          <p:cNvPr id="4" name="图片 3"/>
          <p:cNvPicPr>
            <a:picLocks noChangeAspect="1"/>
          </p:cNvPicPr>
          <p:nvPr/>
        </p:nvPicPr>
        <p:blipFill>
          <a:blip r:embed="rId2"/>
          <a:stretch>
            <a:fillRect/>
          </a:stretch>
        </p:blipFill>
        <p:spPr>
          <a:xfrm>
            <a:off x="1243669" y="1678698"/>
            <a:ext cx="5891422" cy="3525452"/>
          </a:xfrm>
          <a:prstGeom prst="rect">
            <a:avLst/>
          </a:prstGeom>
        </p:spPr>
      </p:pic>
    </p:spTree>
    <p:extLst>
      <p:ext uri="{BB962C8B-B14F-4D97-AF65-F5344CB8AC3E}">
        <p14:creationId xmlns:p14="http://schemas.microsoft.com/office/powerpoint/2010/main" val="296126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sz="4800" b="1">
                <a:solidFill>
                  <a:srgbClr val="FFFFFF"/>
                </a:solidFill>
                <a:latin typeface="+mj-lt"/>
                <a:ea typeface="+mj-ea"/>
                <a:cs typeface="+mj-cs"/>
              </a:rPr>
              <a:t>THANKYOU</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r>
              <a:rPr lang="zh-CN" altLang="en-US" sz="3600" dirty="0">
                <a:solidFill>
                  <a:schemeClr val="accent1"/>
                </a:solidFill>
                <a:latin typeface="+mj-ea"/>
              </a:rPr>
              <a:t>图标</a:t>
            </a:r>
          </a:p>
        </p:txBody>
      </p:sp>
      <p:pic>
        <p:nvPicPr>
          <p:cNvPr id="2050" name="Picture 2"/>
          <p:cNvPicPr>
            <a:picLocks noChangeAspect="1" noChangeArrowheads="1"/>
          </p:cNvPicPr>
          <p:nvPr/>
        </p:nvPicPr>
        <p:blipFill>
          <a:blip r:embed="rId3" cstate="print"/>
          <a:srcRect/>
          <a:stretch>
            <a:fillRect/>
          </a:stretch>
        </p:blipFill>
        <p:spPr bwMode="auto">
          <a:xfrm>
            <a:off x="815413" y="3480003"/>
            <a:ext cx="9850456" cy="1663498"/>
          </a:xfrm>
          <a:prstGeom prst="rect">
            <a:avLst/>
          </a:prstGeom>
          <a:noFill/>
          <a:ln w="9525">
            <a:noFill/>
            <a:miter lim="800000"/>
            <a:headEnd/>
            <a:tailEnd/>
          </a:ln>
        </p:spPr>
      </p:pic>
      <p:sp>
        <p:nvSpPr>
          <p:cNvPr id="12" name="TextBox 11"/>
          <p:cNvSpPr txBox="1"/>
          <p:nvPr/>
        </p:nvSpPr>
        <p:spPr>
          <a:xfrm>
            <a:off x="815413" y="5266368"/>
            <a:ext cx="8300012" cy="1438855"/>
          </a:xfrm>
          <a:prstGeom prst="rect">
            <a:avLst/>
          </a:prstGeom>
          <a:solidFill>
            <a:schemeClr val="bg2"/>
          </a:solidFill>
        </p:spPr>
        <p:txBody>
          <a:bodyPr wrap="square" rtlCol="0">
            <a:spAutoFit/>
          </a:bodyPr>
          <a:lstStyle/>
          <a:p>
            <a:pPr>
              <a:lnSpc>
                <a:spcPts val="3500"/>
              </a:lnSpc>
            </a:pPr>
            <a:r>
              <a:rPr lang="en-US" altLang="zh-CN" sz="2400" dirty="0">
                <a:solidFill>
                  <a:srgbClr val="000000"/>
                </a:solidFill>
              </a:rPr>
              <a:t>&lt;button type="button" class="</a:t>
            </a:r>
            <a:r>
              <a:rPr lang="en-US" altLang="zh-CN" sz="2400" dirty="0" err="1">
                <a:solidFill>
                  <a:srgbClr val="000000"/>
                </a:solidFill>
              </a:rPr>
              <a:t>btn</a:t>
            </a:r>
            <a:r>
              <a:rPr lang="en-US" altLang="zh-CN" sz="2400" dirty="0">
                <a:solidFill>
                  <a:srgbClr val="000000"/>
                </a:solidFill>
              </a:rPr>
              <a:t> </a:t>
            </a:r>
            <a:r>
              <a:rPr lang="en-US" altLang="zh-CN" sz="2400" dirty="0" err="1">
                <a:solidFill>
                  <a:srgbClr val="000000"/>
                </a:solidFill>
              </a:rPr>
              <a:t>btn</a:t>
            </a:r>
            <a:r>
              <a:rPr lang="en-US" altLang="zh-CN" sz="2400" dirty="0">
                <a:solidFill>
                  <a:srgbClr val="000000"/>
                </a:solidFill>
              </a:rPr>
              <a:t>-default </a:t>
            </a:r>
            <a:r>
              <a:rPr lang="en-US" altLang="zh-CN" sz="2400" dirty="0" err="1">
                <a:solidFill>
                  <a:srgbClr val="000000"/>
                </a:solidFill>
              </a:rPr>
              <a:t>btn-lg</a:t>
            </a:r>
            <a:r>
              <a:rPr lang="en-US" altLang="zh-CN" sz="2400" dirty="0">
                <a:solidFill>
                  <a:srgbClr val="000000"/>
                </a:solidFill>
              </a:rPr>
              <a:t>"&gt;</a:t>
            </a:r>
          </a:p>
          <a:p>
            <a:pPr>
              <a:lnSpc>
                <a:spcPts val="3500"/>
              </a:lnSpc>
            </a:pPr>
            <a:r>
              <a:rPr lang="en-US" altLang="zh-CN" sz="2400" dirty="0">
                <a:solidFill>
                  <a:srgbClr val="000000"/>
                </a:solidFill>
              </a:rPr>
              <a:t>      &lt;span class="</a:t>
            </a:r>
            <a:r>
              <a:rPr lang="en-US" altLang="zh-CN" sz="2400" dirty="0" err="1">
                <a:solidFill>
                  <a:schemeClr val="accent6">
                    <a:lumMod val="75000"/>
                  </a:schemeClr>
                </a:solidFill>
              </a:rPr>
              <a:t>glyphicon</a:t>
            </a:r>
            <a:r>
              <a:rPr lang="en-US" altLang="zh-CN" sz="2400" dirty="0">
                <a:solidFill>
                  <a:srgbClr val="FF0000"/>
                </a:solidFill>
              </a:rPr>
              <a:t>  </a:t>
            </a:r>
            <a:r>
              <a:rPr lang="en-US" altLang="zh-CN" sz="2400" dirty="0" err="1">
                <a:solidFill>
                  <a:srgbClr val="FF0000"/>
                </a:solidFill>
              </a:rPr>
              <a:t>glyphicon</a:t>
            </a:r>
            <a:r>
              <a:rPr lang="en-US" altLang="zh-CN" sz="2400" dirty="0">
                <a:solidFill>
                  <a:srgbClr val="FF0000"/>
                </a:solidFill>
              </a:rPr>
              <a:t>-star</a:t>
            </a:r>
            <a:r>
              <a:rPr lang="en-US" altLang="zh-CN" sz="2400" dirty="0">
                <a:solidFill>
                  <a:srgbClr val="000000"/>
                </a:solidFill>
              </a:rPr>
              <a:t>"&gt;&lt;/span&gt; Star </a:t>
            </a:r>
          </a:p>
          <a:p>
            <a:pPr>
              <a:lnSpc>
                <a:spcPts val="3500"/>
              </a:lnSpc>
            </a:pPr>
            <a:r>
              <a:rPr lang="en-US" altLang="zh-CN" sz="2400" dirty="0">
                <a:solidFill>
                  <a:srgbClr val="000000"/>
                </a:solidFill>
              </a:rPr>
              <a:t>&lt;/button&gt;</a:t>
            </a:r>
            <a:endParaRPr lang="zh-CN" altLang="en-US" sz="2400" dirty="0">
              <a:solidFill>
                <a:srgbClr val="000000"/>
              </a:solidFill>
            </a:endParaRPr>
          </a:p>
        </p:txBody>
      </p:sp>
      <p:sp>
        <p:nvSpPr>
          <p:cNvPr id="10" name="TextBox 9"/>
          <p:cNvSpPr txBox="1"/>
          <p:nvPr/>
        </p:nvSpPr>
        <p:spPr>
          <a:xfrm>
            <a:off x="9443720" y="5829206"/>
            <a:ext cx="1685077" cy="523220"/>
          </a:xfrm>
          <a:prstGeom prst="rect">
            <a:avLst/>
          </a:prstGeom>
          <a:noFill/>
        </p:spPr>
        <p:txBody>
          <a:bodyPr wrap="none" rtlCol="0">
            <a:spAutoFit/>
          </a:bodyPr>
          <a:lstStyle/>
          <a:p>
            <a:r>
              <a:rPr lang="en-US" altLang="zh-CN" sz="2800" dirty="0">
                <a:solidFill>
                  <a:srgbClr val="000000"/>
                </a:solidFill>
              </a:rPr>
              <a:t>24-1.html</a:t>
            </a:r>
            <a:endParaRPr lang="zh-CN" altLang="en-US" sz="2800" dirty="0">
              <a:solidFill>
                <a:srgbClr val="000000"/>
              </a:solidFill>
            </a:endParaRPr>
          </a:p>
        </p:txBody>
      </p:sp>
      <p:sp>
        <p:nvSpPr>
          <p:cNvPr id="7" name="TextBox 7"/>
          <p:cNvSpPr txBox="1"/>
          <p:nvPr/>
        </p:nvSpPr>
        <p:spPr>
          <a:xfrm>
            <a:off x="815413" y="1361077"/>
            <a:ext cx="8018798" cy="2041585"/>
          </a:xfrm>
          <a:prstGeom prst="rect">
            <a:avLst/>
          </a:prstGeom>
          <a:noFill/>
        </p:spPr>
        <p:txBody>
          <a:bodyPr wrap="none" rtlCol="0">
            <a:spAutoFit/>
          </a:bodyPr>
          <a:lstStyle/>
          <a:p>
            <a:pPr>
              <a:lnSpc>
                <a:spcPts val="3800"/>
              </a:lnSpc>
            </a:pPr>
            <a:r>
              <a:rPr lang="en-US" altLang="zh-CN" sz="2500" dirty="0">
                <a:solidFill>
                  <a:srgbClr val="000000"/>
                </a:solidFill>
                <a:latin typeface="微软雅黑" panose="020B0503020204020204" pitchFamily="34" charset="-122"/>
                <a:ea typeface="微软雅黑" panose="020B0503020204020204" pitchFamily="34" charset="-122"/>
              </a:rPr>
              <a:t>1</a:t>
            </a:r>
            <a:r>
              <a:rPr lang="zh-CN" altLang="en-US" sz="2500" dirty="0">
                <a:solidFill>
                  <a:srgbClr val="000000"/>
                </a:solidFill>
                <a:latin typeface="微软雅黑" panose="020B0503020204020204" pitchFamily="34" charset="-122"/>
                <a:ea typeface="微软雅黑" panose="020B0503020204020204" pitchFamily="34" charset="-122"/>
              </a:rPr>
              <a:t>、引用基类 </a:t>
            </a:r>
            <a:r>
              <a:rPr lang="en-US" altLang="zh-CN" sz="2500" dirty="0">
                <a:solidFill>
                  <a:srgbClr val="FF0000"/>
                </a:solidFill>
                <a:latin typeface="微软雅黑" panose="020B0503020204020204" pitchFamily="34" charset="-122"/>
                <a:ea typeface="微软雅黑" panose="020B0503020204020204" pitchFamily="34" charset="-122"/>
              </a:rPr>
              <a:t>.</a:t>
            </a:r>
            <a:r>
              <a:rPr lang="en-US" altLang="zh-CN" sz="2500" dirty="0" err="1">
                <a:solidFill>
                  <a:srgbClr val="FF0000"/>
                </a:solidFill>
                <a:latin typeface="微软雅黑" panose="020B0503020204020204" pitchFamily="34" charset="-122"/>
                <a:ea typeface="微软雅黑" panose="020B0503020204020204" pitchFamily="34" charset="-122"/>
              </a:rPr>
              <a:t>glyphicon</a:t>
            </a:r>
            <a:endParaRPr lang="en-US" altLang="zh-CN" sz="2500" dirty="0">
              <a:solidFill>
                <a:srgbClr val="FF0000"/>
              </a:solidFill>
              <a:latin typeface="微软雅黑" panose="020B0503020204020204" pitchFamily="34" charset="-122"/>
              <a:ea typeface="微软雅黑" panose="020B0503020204020204" pitchFamily="34" charset="-122"/>
            </a:endParaRPr>
          </a:p>
          <a:p>
            <a:pPr>
              <a:lnSpc>
                <a:spcPts val="3800"/>
              </a:lnSpc>
            </a:pPr>
            <a:r>
              <a:rPr lang="en-US" altLang="zh-CN" sz="2500" dirty="0">
                <a:solidFill>
                  <a:srgbClr val="000000"/>
                </a:solidFill>
                <a:latin typeface="微软雅黑" panose="020B0503020204020204" pitchFamily="34" charset="-122"/>
                <a:ea typeface="微软雅黑" panose="020B0503020204020204" pitchFamily="34" charset="-122"/>
              </a:rPr>
              <a:t>2</a:t>
            </a:r>
            <a:r>
              <a:rPr lang="zh-CN" altLang="en-US" sz="2500" dirty="0">
                <a:solidFill>
                  <a:srgbClr val="000000"/>
                </a:solidFill>
                <a:latin typeface="微软雅黑" panose="020B0503020204020204" pitchFamily="34" charset="-122"/>
                <a:ea typeface="微软雅黑" panose="020B0503020204020204" pitchFamily="34" charset="-122"/>
              </a:rPr>
              <a:t>、引用图标的对应类 </a:t>
            </a:r>
            <a:r>
              <a:rPr lang="en-US" altLang="zh-CN" sz="2500" dirty="0" err="1">
                <a:solidFill>
                  <a:srgbClr val="FF0000"/>
                </a:solidFill>
                <a:latin typeface="微软雅黑" panose="020B0503020204020204" pitchFamily="34" charset="-122"/>
                <a:ea typeface="微软雅黑" panose="020B0503020204020204" pitchFamily="34" charset="-122"/>
              </a:rPr>
              <a:t>glyphicon</a:t>
            </a:r>
            <a:r>
              <a:rPr lang="en-US" altLang="zh-CN" sz="2500" dirty="0">
                <a:solidFill>
                  <a:srgbClr val="FF0000"/>
                </a:solidFill>
                <a:latin typeface="微软雅黑" panose="020B0503020204020204" pitchFamily="34" charset="-122"/>
                <a:ea typeface="微软雅黑" panose="020B0503020204020204" pitchFamily="34" charset="-122"/>
              </a:rPr>
              <a:t>-</a:t>
            </a:r>
            <a:r>
              <a:rPr lang="zh-CN" altLang="en-US" sz="2500" dirty="0">
                <a:solidFill>
                  <a:srgbClr val="FF0000"/>
                </a:solidFill>
                <a:latin typeface="微软雅黑" panose="020B0503020204020204" pitchFamily="34" charset="-122"/>
                <a:ea typeface="微软雅黑" panose="020B0503020204020204" pitchFamily="34" charset="-122"/>
              </a:rPr>
              <a:t>*</a:t>
            </a:r>
          </a:p>
          <a:p>
            <a:pPr>
              <a:lnSpc>
                <a:spcPts val="3800"/>
              </a:lnSpc>
            </a:pPr>
            <a:r>
              <a:rPr lang="en-US" altLang="zh-CN" sz="2500" dirty="0">
                <a:solidFill>
                  <a:srgbClr val="000000"/>
                </a:solidFill>
                <a:latin typeface="微软雅黑" panose="020B0503020204020204" pitchFamily="34" charset="-122"/>
                <a:ea typeface="微软雅黑" panose="020B0503020204020204" pitchFamily="34" charset="-122"/>
              </a:rPr>
              <a:t>3</a:t>
            </a:r>
            <a:r>
              <a:rPr lang="zh-CN" altLang="en-US" sz="2500" dirty="0">
                <a:solidFill>
                  <a:srgbClr val="000000"/>
                </a:solidFill>
                <a:latin typeface="微软雅黑" panose="020B0503020204020204" pitchFamily="34" charset="-122"/>
                <a:ea typeface="微软雅黑" panose="020B0503020204020204" pitchFamily="34" charset="-122"/>
              </a:rPr>
              <a:t>、不能和其他组件联合使用，需要外部嵌套 </a:t>
            </a:r>
            <a:r>
              <a:rPr lang="en-US" altLang="zh-CN" sz="2500" dirty="0">
                <a:solidFill>
                  <a:srgbClr val="FF0000"/>
                </a:solidFill>
                <a:latin typeface="微软雅黑" panose="020B0503020204020204" pitchFamily="34" charset="-122"/>
                <a:ea typeface="微软雅黑" panose="020B0503020204020204" pitchFamily="34" charset="-122"/>
              </a:rPr>
              <a:t>span </a:t>
            </a:r>
            <a:r>
              <a:rPr lang="zh-CN" altLang="en-US" sz="2500" dirty="0">
                <a:solidFill>
                  <a:srgbClr val="FF0000"/>
                </a:solidFill>
                <a:latin typeface="微软雅黑" panose="020B0503020204020204" pitchFamily="34" charset="-122"/>
                <a:ea typeface="微软雅黑" panose="020B0503020204020204" pitchFamily="34" charset="-122"/>
              </a:rPr>
              <a:t>标签</a:t>
            </a:r>
            <a:endParaRPr lang="en-US" altLang="zh-CN" sz="2500" dirty="0">
              <a:solidFill>
                <a:srgbClr val="000000"/>
              </a:solidFill>
              <a:latin typeface="微软雅黑" panose="020B0503020204020204" pitchFamily="34" charset="-122"/>
              <a:ea typeface="微软雅黑" panose="020B0503020204020204" pitchFamily="34" charset="-122"/>
            </a:endParaRPr>
          </a:p>
          <a:p>
            <a:pPr>
              <a:lnSpc>
                <a:spcPts val="3800"/>
              </a:lnSpc>
            </a:pPr>
            <a:r>
              <a:rPr lang="en-US" altLang="zh-CN" sz="2500" dirty="0">
                <a:solidFill>
                  <a:srgbClr val="000000"/>
                </a:solidFill>
                <a:latin typeface="微软雅黑" panose="020B0503020204020204" pitchFamily="34" charset="-122"/>
                <a:ea typeface="微软雅黑" panose="020B0503020204020204" pitchFamily="34" charset="-122"/>
              </a:rPr>
              <a:t>4</a:t>
            </a:r>
            <a:r>
              <a:rPr lang="zh-CN" altLang="en-US" sz="2500" dirty="0">
                <a:solidFill>
                  <a:srgbClr val="000000"/>
                </a:solidFill>
                <a:latin typeface="微软雅黑" panose="020B0503020204020204" pitchFamily="34" charset="-122"/>
                <a:ea typeface="微软雅黑" panose="020B0503020204020204" pitchFamily="34" charset="-122"/>
              </a:rPr>
              <a:t>、图标是响应式的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49555"/>
            <a:ext cx="11137900" cy="720725"/>
          </a:xfrm>
        </p:spPr>
        <p:txBody>
          <a:bodyPr>
            <a:normAutofit/>
          </a:bodyPr>
          <a:lstStyle/>
          <a:p>
            <a:r>
              <a:rPr lang="zh-CN" altLang="en-US" sz="3600" dirty="0">
                <a:solidFill>
                  <a:schemeClr val="accent1"/>
                </a:solidFill>
                <a:latin typeface="+mj-ea"/>
              </a:rPr>
              <a:t>定制字体图标</a:t>
            </a:r>
          </a:p>
        </p:txBody>
      </p:sp>
      <p:sp>
        <p:nvSpPr>
          <p:cNvPr id="8" name="TextBox 7"/>
          <p:cNvSpPr txBox="1"/>
          <p:nvPr/>
        </p:nvSpPr>
        <p:spPr>
          <a:xfrm>
            <a:off x="815413" y="1401654"/>
            <a:ext cx="9161482" cy="662554"/>
          </a:xfrm>
          <a:prstGeom prst="rect">
            <a:avLst/>
          </a:prstGeom>
          <a:noFill/>
        </p:spPr>
        <p:txBody>
          <a:bodyPr wrap="none" rtlCol="0">
            <a:spAutoFit/>
          </a:bodyPr>
          <a:lstStyle/>
          <a:p>
            <a:pPr>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通过改变字体尺寸、颜色和应用文本阴影来进行</a:t>
            </a:r>
            <a:r>
              <a:rPr lang="zh-CN" altLang="en-US" sz="2800" dirty="0">
                <a:solidFill>
                  <a:srgbClr val="FF0000"/>
                </a:solidFill>
                <a:latin typeface="微软雅黑" panose="020B0503020204020204" pitchFamily="34" charset="-122"/>
                <a:ea typeface="微软雅黑" panose="020B0503020204020204" pitchFamily="34" charset="-122"/>
              </a:rPr>
              <a:t>定制图标</a:t>
            </a:r>
          </a:p>
        </p:txBody>
      </p:sp>
      <p:sp>
        <p:nvSpPr>
          <p:cNvPr id="3" name="矩形 2"/>
          <p:cNvSpPr/>
          <p:nvPr/>
        </p:nvSpPr>
        <p:spPr>
          <a:xfrm>
            <a:off x="815411" y="2427146"/>
            <a:ext cx="10313385" cy="2041585"/>
          </a:xfrm>
          <a:prstGeom prst="rect">
            <a:avLst/>
          </a:prstGeom>
        </p:spPr>
        <p:txBody>
          <a:bodyPr wrap="square">
            <a:spAutoFit/>
          </a:bodyPr>
          <a:lstStyle/>
          <a:p>
            <a:pPr>
              <a:lnSpc>
                <a:spcPts val="3800"/>
              </a:lnSpc>
            </a:pPr>
            <a:r>
              <a:rPr lang="en-US" altLang="zh-CN" sz="2600" dirty="0">
                <a:solidFill>
                  <a:srgbClr val="3E4B53"/>
                </a:solidFill>
                <a:highlight>
                  <a:srgbClr val="FFFAE8"/>
                </a:highlight>
                <a:latin typeface="Consolas" panose="020B0609020204030204" pitchFamily="49" charset="0"/>
              </a:rPr>
              <a:t>&lt;</a:t>
            </a:r>
            <a:r>
              <a:rPr lang="en-US" altLang="zh-CN" sz="2600" dirty="0">
                <a:solidFill>
                  <a:srgbClr val="2369B6"/>
                </a:solidFill>
                <a:highlight>
                  <a:srgbClr val="FFFAE8"/>
                </a:highlight>
                <a:latin typeface="Consolas" panose="020B0609020204030204" pitchFamily="49" charset="0"/>
              </a:rPr>
              <a:t>button </a:t>
            </a:r>
            <a:r>
              <a:rPr lang="en-US" altLang="zh-CN" sz="2600" dirty="0">
                <a:solidFill>
                  <a:srgbClr val="CB2D01"/>
                </a:solidFill>
                <a:highlight>
                  <a:srgbClr val="FFFAE8"/>
                </a:highlight>
                <a:latin typeface="Consolas" panose="020B0609020204030204" pitchFamily="49" charset="0"/>
              </a:rPr>
              <a:t>type</a:t>
            </a:r>
            <a:r>
              <a:rPr lang="en-US" altLang="zh-CN" sz="2600" dirty="0">
                <a:solidFill>
                  <a:srgbClr val="38444B"/>
                </a:solidFill>
                <a:highlight>
                  <a:srgbClr val="FFFAE8"/>
                </a:highlight>
                <a:latin typeface="Consolas" panose="020B0609020204030204" pitchFamily="49" charset="0"/>
              </a:rPr>
              <a:t>=</a:t>
            </a:r>
            <a:r>
              <a:rPr lang="en-US" altLang="zh-CN" sz="2600" dirty="0">
                <a:solidFill>
                  <a:srgbClr val="248C85"/>
                </a:solidFill>
                <a:highlight>
                  <a:srgbClr val="FFFAE8"/>
                </a:highlight>
                <a:latin typeface="Consolas" panose="020B0609020204030204" pitchFamily="49" charset="0"/>
              </a:rPr>
              <a:t>"button" </a:t>
            </a:r>
            <a:r>
              <a:rPr lang="en-US" altLang="zh-CN" sz="2600" dirty="0">
                <a:solidFill>
                  <a:srgbClr val="CB2D01"/>
                </a:solidFill>
                <a:highlight>
                  <a:srgbClr val="FFFAE8"/>
                </a:highlight>
                <a:latin typeface="Consolas" panose="020B0609020204030204" pitchFamily="49" charset="0"/>
              </a:rPr>
              <a:t>class</a:t>
            </a:r>
            <a:r>
              <a:rPr lang="en-US" altLang="zh-CN" sz="2600" dirty="0">
                <a:solidFill>
                  <a:srgbClr val="38444B"/>
                </a:solidFill>
                <a:highlight>
                  <a:srgbClr val="FFFAE8"/>
                </a:highlight>
                <a:latin typeface="Consolas" panose="020B0609020204030204" pitchFamily="49" charset="0"/>
              </a:rPr>
              <a:t>=</a:t>
            </a:r>
            <a:r>
              <a:rPr lang="en-US" altLang="zh-CN" sz="2600" dirty="0">
                <a:solidFill>
                  <a:srgbClr val="248C85"/>
                </a:solidFill>
                <a:highlight>
                  <a:srgbClr val="FFFAE8"/>
                </a:highlight>
                <a:latin typeface="Consolas" panose="020B0609020204030204" pitchFamily="49" charset="0"/>
              </a:rPr>
              <a:t>"</a:t>
            </a:r>
            <a:r>
              <a:rPr lang="en-US" altLang="zh-CN" sz="2600" dirty="0" err="1">
                <a:solidFill>
                  <a:srgbClr val="248C85"/>
                </a:solidFill>
                <a:highlight>
                  <a:srgbClr val="FFFAE8"/>
                </a:highlight>
                <a:latin typeface="Consolas" panose="020B0609020204030204" pitchFamily="49" charset="0"/>
              </a:rPr>
              <a:t>btn</a:t>
            </a:r>
            <a:r>
              <a:rPr lang="en-US" altLang="zh-CN" sz="2600" dirty="0">
                <a:solidFill>
                  <a:srgbClr val="248C85"/>
                </a:solidFill>
                <a:highlight>
                  <a:srgbClr val="FFFAE8"/>
                </a:highlight>
                <a:latin typeface="Consolas" panose="020B0609020204030204" pitchFamily="49" charset="0"/>
              </a:rPr>
              <a:t> </a:t>
            </a:r>
            <a:r>
              <a:rPr lang="en-US" altLang="zh-CN" sz="2600" dirty="0" err="1">
                <a:solidFill>
                  <a:srgbClr val="248C85"/>
                </a:solidFill>
                <a:highlight>
                  <a:srgbClr val="FFFAE8"/>
                </a:highlight>
                <a:latin typeface="Consolas" panose="020B0609020204030204" pitchFamily="49" charset="0"/>
              </a:rPr>
              <a:t>btn</a:t>
            </a:r>
            <a:r>
              <a:rPr lang="en-US" altLang="zh-CN" sz="2600" dirty="0">
                <a:solidFill>
                  <a:srgbClr val="248C85"/>
                </a:solidFill>
                <a:highlight>
                  <a:srgbClr val="FFFAE8"/>
                </a:highlight>
                <a:latin typeface="Consolas" panose="020B0609020204030204" pitchFamily="49" charset="0"/>
              </a:rPr>
              <a:t>-warning </a:t>
            </a:r>
            <a:r>
              <a:rPr lang="en-US" altLang="zh-CN" sz="2600" dirty="0" err="1">
                <a:solidFill>
                  <a:srgbClr val="248C85"/>
                </a:solidFill>
                <a:highlight>
                  <a:srgbClr val="FFFAE8"/>
                </a:highlight>
                <a:latin typeface="Consolas" panose="020B0609020204030204" pitchFamily="49" charset="0"/>
              </a:rPr>
              <a:t>btn-lg</a:t>
            </a:r>
            <a:r>
              <a:rPr lang="en-US" altLang="zh-CN" sz="2600" dirty="0">
                <a:solidFill>
                  <a:srgbClr val="248C85"/>
                </a:solidFill>
                <a:highlight>
                  <a:srgbClr val="FFFAE8"/>
                </a:highlight>
                <a:latin typeface="Consolas" panose="020B0609020204030204" pitchFamily="49" charset="0"/>
              </a:rPr>
              <a:t>" </a:t>
            </a:r>
            <a:r>
              <a:rPr lang="en-US" altLang="zh-CN" sz="2600" dirty="0">
                <a:solidFill>
                  <a:srgbClr val="CB2D01"/>
                </a:solidFill>
                <a:highlight>
                  <a:srgbClr val="FFFAE8"/>
                </a:highlight>
                <a:latin typeface="Consolas" panose="020B0609020204030204" pitchFamily="49" charset="0"/>
              </a:rPr>
              <a:t>style</a:t>
            </a:r>
            <a:r>
              <a:rPr lang="en-US" altLang="zh-CN" sz="2600" dirty="0">
                <a:solidFill>
                  <a:srgbClr val="38444B"/>
                </a:solidFill>
                <a:highlight>
                  <a:srgbClr val="FFFAE8"/>
                </a:highlight>
                <a:latin typeface="Consolas" panose="020B0609020204030204" pitchFamily="49" charset="0"/>
              </a:rPr>
              <a:t>=</a:t>
            </a:r>
            <a:r>
              <a:rPr lang="en-US" altLang="zh-CN" sz="2600" dirty="0">
                <a:solidFill>
                  <a:srgbClr val="248C85"/>
                </a:solidFill>
                <a:highlight>
                  <a:srgbClr val="FFFAE8"/>
                </a:highlight>
                <a:latin typeface="Consolas" panose="020B0609020204030204" pitchFamily="49" charset="0"/>
              </a:rPr>
              <a:t>"</a:t>
            </a:r>
            <a:r>
              <a:rPr lang="en-US" altLang="zh-CN" sz="2600" dirty="0">
                <a:solidFill>
                  <a:srgbClr val="3C7A03"/>
                </a:solidFill>
                <a:highlight>
                  <a:srgbClr val="FFFAE8"/>
                </a:highlight>
                <a:latin typeface="Consolas" panose="020B0609020204030204" pitchFamily="49" charset="0"/>
              </a:rPr>
              <a:t>text-shadow</a:t>
            </a:r>
            <a:r>
              <a:rPr lang="en-US" altLang="zh-CN" sz="2600" dirty="0">
                <a:solidFill>
                  <a:srgbClr val="38444B"/>
                </a:solidFill>
                <a:highlight>
                  <a:srgbClr val="FFFAE8"/>
                </a:highlight>
                <a:latin typeface="Consolas" panose="020B0609020204030204" pitchFamily="49" charset="0"/>
              </a:rPr>
              <a:t>:</a:t>
            </a:r>
            <a:r>
              <a:rPr lang="en-US" altLang="zh-CN" sz="2600" dirty="0">
                <a:solidFill>
                  <a:srgbClr val="3E4B53"/>
                </a:solidFill>
                <a:highlight>
                  <a:srgbClr val="FFFAE8"/>
                </a:highlight>
                <a:latin typeface="Consolas" panose="020B0609020204030204" pitchFamily="49" charset="0"/>
              </a:rPr>
              <a:t> </a:t>
            </a:r>
            <a:r>
              <a:rPr lang="en-US" altLang="zh-CN" sz="2600" dirty="0">
                <a:solidFill>
                  <a:srgbClr val="080808"/>
                </a:solidFill>
                <a:highlight>
                  <a:srgbClr val="FFFAE8"/>
                </a:highlight>
                <a:latin typeface="Consolas" panose="020B0609020204030204" pitchFamily="49" charset="0"/>
              </a:rPr>
              <a:t>black</a:t>
            </a:r>
            <a:r>
              <a:rPr lang="en-US" altLang="zh-CN" sz="2600" dirty="0">
                <a:solidFill>
                  <a:srgbClr val="3E4B53"/>
                </a:solidFill>
                <a:highlight>
                  <a:srgbClr val="FFFAE8"/>
                </a:highlight>
                <a:latin typeface="Consolas" panose="020B0609020204030204" pitchFamily="49" charset="0"/>
              </a:rPr>
              <a:t> </a:t>
            </a:r>
            <a:r>
              <a:rPr lang="en-US" altLang="zh-CN" sz="2600" dirty="0">
                <a:solidFill>
                  <a:srgbClr val="9B1CEB"/>
                </a:solidFill>
                <a:highlight>
                  <a:srgbClr val="FFFAE8"/>
                </a:highlight>
                <a:latin typeface="Consolas" panose="020B0609020204030204" pitchFamily="49" charset="0"/>
              </a:rPr>
              <a:t>3</a:t>
            </a:r>
            <a:r>
              <a:rPr lang="en-US" altLang="zh-CN" sz="2600" b="1" dirty="0">
                <a:solidFill>
                  <a:srgbClr val="577909"/>
                </a:solidFill>
                <a:highlight>
                  <a:srgbClr val="FFFAE8"/>
                </a:highlight>
                <a:latin typeface="Consolas" panose="020B0609020204030204" pitchFamily="49" charset="0"/>
              </a:rPr>
              <a:t>px</a:t>
            </a:r>
            <a:r>
              <a:rPr lang="en-US" altLang="zh-CN" sz="2600" b="1" dirty="0">
                <a:solidFill>
                  <a:srgbClr val="3E4B53"/>
                </a:solidFill>
                <a:highlight>
                  <a:srgbClr val="FFFAE8"/>
                </a:highlight>
                <a:latin typeface="Consolas" panose="020B0609020204030204" pitchFamily="49" charset="0"/>
              </a:rPr>
              <a:t> </a:t>
            </a:r>
            <a:r>
              <a:rPr lang="en-US" altLang="zh-CN" sz="2600" dirty="0" err="1">
                <a:solidFill>
                  <a:srgbClr val="9B1CEB"/>
                </a:solidFill>
                <a:highlight>
                  <a:srgbClr val="FFFAE8"/>
                </a:highlight>
                <a:latin typeface="Consolas" panose="020B0609020204030204" pitchFamily="49" charset="0"/>
              </a:rPr>
              <a:t>3</a:t>
            </a:r>
            <a:r>
              <a:rPr lang="en-US" altLang="zh-CN" sz="2600" b="1" dirty="0" err="1">
                <a:solidFill>
                  <a:srgbClr val="577909"/>
                </a:solidFill>
                <a:highlight>
                  <a:srgbClr val="FFFAE8"/>
                </a:highlight>
                <a:latin typeface="Consolas" panose="020B0609020204030204" pitchFamily="49" charset="0"/>
              </a:rPr>
              <a:t>px</a:t>
            </a:r>
            <a:r>
              <a:rPr lang="en-US" altLang="zh-CN" sz="2600" b="1" dirty="0">
                <a:solidFill>
                  <a:srgbClr val="3E4B53"/>
                </a:solidFill>
                <a:highlight>
                  <a:srgbClr val="FFFAE8"/>
                </a:highlight>
                <a:latin typeface="Consolas" panose="020B0609020204030204" pitchFamily="49" charset="0"/>
              </a:rPr>
              <a:t> </a:t>
            </a:r>
            <a:r>
              <a:rPr lang="en-US" altLang="zh-CN" sz="2600" dirty="0">
                <a:solidFill>
                  <a:srgbClr val="9B1CEB"/>
                </a:solidFill>
                <a:highlight>
                  <a:srgbClr val="FFFAE8"/>
                </a:highlight>
                <a:latin typeface="Consolas" panose="020B0609020204030204" pitchFamily="49" charset="0"/>
              </a:rPr>
              <a:t>2</a:t>
            </a:r>
            <a:r>
              <a:rPr lang="en-US" altLang="zh-CN" sz="2600" b="1" dirty="0">
                <a:solidFill>
                  <a:srgbClr val="577909"/>
                </a:solidFill>
                <a:highlight>
                  <a:srgbClr val="FFFAE8"/>
                </a:highlight>
                <a:latin typeface="Consolas" panose="020B0609020204030204" pitchFamily="49" charset="0"/>
              </a:rPr>
              <a:t>px</a:t>
            </a:r>
            <a:r>
              <a:rPr lang="en-US" altLang="zh-CN" sz="2600" b="1" dirty="0">
                <a:solidFill>
                  <a:srgbClr val="3E4B53"/>
                </a:solidFill>
                <a:highlight>
                  <a:srgbClr val="FFFAE8"/>
                </a:highlight>
                <a:latin typeface="Consolas" panose="020B0609020204030204" pitchFamily="49" charset="0"/>
              </a:rPr>
              <a:t>;</a:t>
            </a:r>
            <a:r>
              <a:rPr lang="en-US" altLang="zh-CN" sz="2600" b="1" dirty="0">
                <a:solidFill>
                  <a:srgbClr val="248C85"/>
                </a:solidFill>
                <a:highlight>
                  <a:srgbClr val="FFFAE8"/>
                </a:highlight>
                <a:latin typeface="Consolas" panose="020B0609020204030204" pitchFamily="49" charset="0"/>
              </a:rPr>
              <a:t>"</a:t>
            </a:r>
            <a:r>
              <a:rPr lang="en-US" altLang="zh-CN" sz="2600" b="1" dirty="0">
                <a:solidFill>
                  <a:srgbClr val="3E4B53"/>
                </a:solidFill>
                <a:highlight>
                  <a:srgbClr val="FFFAE8"/>
                </a:highlight>
                <a:latin typeface="Consolas" panose="020B0609020204030204" pitchFamily="49" charset="0"/>
              </a:rPr>
              <a:t>&gt;</a:t>
            </a:r>
          </a:p>
          <a:p>
            <a:pPr>
              <a:lnSpc>
                <a:spcPts val="3800"/>
              </a:lnSpc>
            </a:pPr>
            <a:r>
              <a:rPr lang="en-US" altLang="zh-CN" sz="2600" dirty="0">
                <a:solidFill>
                  <a:srgbClr val="3E4B53"/>
                </a:solidFill>
                <a:highlight>
                  <a:srgbClr val="FFFAE8"/>
                </a:highlight>
                <a:latin typeface="Consolas" panose="020B0609020204030204" pitchFamily="49" charset="0"/>
              </a:rPr>
              <a:t>    &lt;</a:t>
            </a:r>
            <a:r>
              <a:rPr lang="en-US" altLang="zh-CN" sz="2600" dirty="0">
                <a:solidFill>
                  <a:srgbClr val="2369B6"/>
                </a:solidFill>
                <a:highlight>
                  <a:srgbClr val="FFFAE8"/>
                </a:highlight>
                <a:latin typeface="Consolas" panose="020B0609020204030204" pitchFamily="49" charset="0"/>
              </a:rPr>
              <a:t>span </a:t>
            </a:r>
            <a:r>
              <a:rPr lang="en-US" altLang="zh-CN" sz="2600" dirty="0">
                <a:solidFill>
                  <a:srgbClr val="CB2D01"/>
                </a:solidFill>
                <a:highlight>
                  <a:srgbClr val="FFFAE8"/>
                </a:highlight>
                <a:latin typeface="Consolas" panose="020B0609020204030204" pitchFamily="49" charset="0"/>
              </a:rPr>
              <a:t>class</a:t>
            </a:r>
            <a:r>
              <a:rPr lang="en-US" altLang="zh-CN" sz="2600" dirty="0">
                <a:solidFill>
                  <a:srgbClr val="38444B"/>
                </a:solidFill>
                <a:highlight>
                  <a:srgbClr val="FFFAE8"/>
                </a:highlight>
                <a:latin typeface="Consolas" panose="020B0609020204030204" pitchFamily="49" charset="0"/>
              </a:rPr>
              <a:t>=</a:t>
            </a:r>
            <a:r>
              <a:rPr lang="en-US" altLang="zh-CN" sz="2600" dirty="0">
                <a:solidFill>
                  <a:srgbClr val="248C85"/>
                </a:solidFill>
                <a:highlight>
                  <a:srgbClr val="FFFAE8"/>
                </a:highlight>
                <a:latin typeface="Consolas" panose="020B0609020204030204" pitchFamily="49" charset="0"/>
              </a:rPr>
              <a:t>"</a:t>
            </a:r>
            <a:r>
              <a:rPr lang="en-US" altLang="zh-CN" sz="2600" dirty="0" err="1">
                <a:solidFill>
                  <a:srgbClr val="248C85"/>
                </a:solidFill>
                <a:highlight>
                  <a:srgbClr val="FFFAE8"/>
                </a:highlight>
                <a:latin typeface="Consolas" panose="020B0609020204030204" pitchFamily="49" charset="0"/>
              </a:rPr>
              <a:t>glyphicon</a:t>
            </a:r>
            <a:r>
              <a:rPr lang="en-US" altLang="zh-CN" sz="2600" dirty="0">
                <a:solidFill>
                  <a:srgbClr val="248C85"/>
                </a:solidFill>
                <a:highlight>
                  <a:srgbClr val="FFFAE8"/>
                </a:highlight>
                <a:latin typeface="Consolas" panose="020B0609020204030204" pitchFamily="49" charset="0"/>
              </a:rPr>
              <a:t> </a:t>
            </a:r>
            <a:r>
              <a:rPr lang="en-US" altLang="zh-CN" sz="2600" dirty="0" err="1">
                <a:solidFill>
                  <a:srgbClr val="248C85"/>
                </a:solidFill>
                <a:highlight>
                  <a:srgbClr val="FFFAE8"/>
                </a:highlight>
                <a:latin typeface="Consolas" panose="020B0609020204030204" pitchFamily="49" charset="0"/>
              </a:rPr>
              <a:t>glyphicon</a:t>
            </a:r>
            <a:r>
              <a:rPr lang="en-US" altLang="zh-CN" sz="2600" dirty="0">
                <a:solidFill>
                  <a:srgbClr val="248C85"/>
                </a:solidFill>
                <a:highlight>
                  <a:srgbClr val="FFFAE8"/>
                </a:highlight>
                <a:latin typeface="Consolas" panose="020B0609020204030204" pitchFamily="49" charset="0"/>
              </a:rPr>
              <a:t>-user"</a:t>
            </a:r>
            <a:r>
              <a:rPr lang="en-US" altLang="zh-CN" sz="2600" dirty="0">
                <a:solidFill>
                  <a:srgbClr val="3E4B53"/>
                </a:solidFill>
                <a:highlight>
                  <a:srgbClr val="FFFAE8"/>
                </a:highlight>
                <a:latin typeface="Consolas" panose="020B0609020204030204" pitchFamily="49" charset="0"/>
              </a:rPr>
              <a:t>&gt;&lt;/</a:t>
            </a:r>
            <a:r>
              <a:rPr lang="en-US" altLang="zh-CN" sz="2600" dirty="0">
                <a:solidFill>
                  <a:srgbClr val="2369B6"/>
                </a:solidFill>
                <a:highlight>
                  <a:srgbClr val="FFFAE8"/>
                </a:highlight>
                <a:latin typeface="Consolas" panose="020B0609020204030204" pitchFamily="49" charset="0"/>
              </a:rPr>
              <a:t>span</a:t>
            </a:r>
            <a:r>
              <a:rPr lang="en-US" altLang="zh-CN" sz="2600" dirty="0">
                <a:solidFill>
                  <a:srgbClr val="3E4B53"/>
                </a:solidFill>
                <a:highlight>
                  <a:srgbClr val="FFFAE8"/>
                </a:highlight>
                <a:latin typeface="Consolas" panose="020B0609020204030204" pitchFamily="49" charset="0"/>
              </a:rPr>
              <a:t>&gt; </a:t>
            </a:r>
            <a:r>
              <a:rPr lang="zh-CN" altLang="en-US" sz="2600" dirty="0">
                <a:solidFill>
                  <a:srgbClr val="000000"/>
                </a:solidFill>
                <a:highlight>
                  <a:srgbClr val="FFFAE8"/>
                </a:highlight>
                <a:latin typeface="微软雅黑" panose="020B0503020204020204" pitchFamily="34" charset="-122"/>
                <a:ea typeface="微软雅黑" panose="020B0503020204020204" pitchFamily="34" charset="-122"/>
              </a:rPr>
              <a:t>用户</a:t>
            </a:r>
            <a:endParaRPr lang="en-US" altLang="zh-CN" sz="2600" dirty="0">
              <a:solidFill>
                <a:srgbClr val="000000"/>
              </a:solidFill>
              <a:highlight>
                <a:srgbClr val="FFFAE8"/>
              </a:highlight>
              <a:latin typeface="微软雅黑" panose="020B0503020204020204" pitchFamily="34" charset="-122"/>
              <a:ea typeface="微软雅黑" panose="020B0503020204020204" pitchFamily="34" charset="-122"/>
            </a:endParaRPr>
          </a:p>
          <a:p>
            <a:pPr>
              <a:lnSpc>
                <a:spcPts val="3800"/>
              </a:lnSpc>
            </a:pPr>
            <a:r>
              <a:rPr lang="en-US" altLang="zh-CN" sz="2600" dirty="0">
                <a:solidFill>
                  <a:srgbClr val="3E4B53"/>
                </a:solidFill>
                <a:highlight>
                  <a:srgbClr val="FFFAE8"/>
                </a:highlight>
                <a:latin typeface="Consolas" panose="020B0609020204030204" pitchFamily="49" charset="0"/>
              </a:rPr>
              <a:t>&lt;/</a:t>
            </a:r>
            <a:r>
              <a:rPr lang="en-US" altLang="zh-CN" sz="2600" dirty="0">
                <a:solidFill>
                  <a:srgbClr val="2369B6"/>
                </a:solidFill>
                <a:highlight>
                  <a:srgbClr val="FFFAE8"/>
                </a:highlight>
                <a:latin typeface="Consolas" panose="020B0609020204030204" pitchFamily="49" charset="0"/>
              </a:rPr>
              <a:t>button</a:t>
            </a:r>
            <a:r>
              <a:rPr lang="en-US" altLang="zh-CN" sz="2600" b="1" dirty="0">
                <a:solidFill>
                  <a:srgbClr val="3E4B53"/>
                </a:solidFill>
                <a:highlight>
                  <a:srgbClr val="FFFAE8"/>
                </a:highlight>
                <a:latin typeface="Consolas" panose="020B0609020204030204" pitchFamily="49" charset="0"/>
              </a:rPr>
              <a:t>&gt;</a:t>
            </a:r>
            <a:endParaRPr lang="zh-CN" altLang="en-US" sz="2600" b="1" dirty="0">
              <a:solidFill>
                <a:srgbClr val="3E4B53"/>
              </a:solidFill>
              <a:highlight>
                <a:srgbClr val="FFFAE8"/>
              </a:highlight>
              <a:latin typeface="Consolas" panose="020B0609020204030204" pitchFamily="49" charset="0"/>
            </a:endParaRPr>
          </a:p>
        </p:txBody>
      </p:sp>
      <p:pic>
        <p:nvPicPr>
          <p:cNvPr id="5" name="图片 4"/>
          <p:cNvPicPr>
            <a:picLocks noChangeAspect="1"/>
          </p:cNvPicPr>
          <p:nvPr/>
        </p:nvPicPr>
        <p:blipFill>
          <a:blip r:embed="rId2"/>
          <a:stretch>
            <a:fillRect/>
          </a:stretch>
        </p:blipFill>
        <p:spPr>
          <a:xfrm>
            <a:off x="815411" y="4806748"/>
            <a:ext cx="2897606" cy="773841"/>
          </a:xfrm>
          <a:prstGeom prst="rect">
            <a:avLst/>
          </a:prstGeom>
        </p:spPr>
      </p:pic>
      <p:sp>
        <p:nvSpPr>
          <p:cNvPr id="7" name="TextBox 9"/>
          <p:cNvSpPr txBox="1"/>
          <p:nvPr/>
        </p:nvSpPr>
        <p:spPr>
          <a:xfrm>
            <a:off x="9443720" y="5829206"/>
            <a:ext cx="1685077" cy="523220"/>
          </a:xfrm>
          <a:prstGeom prst="rect">
            <a:avLst/>
          </a:prstGeom>
          <a:noFill/>
        </p:spPr>
        <p:txBody>
          <a:bodyPr wrap="none" rtlCol="0">
            <a:spAutoFit/>
          </a:bodyPr>
          <a:lstStyle/>
          <a:p>
            <a:r>
              <a:rPr lang="en-US" altLang="zh-CN" sz="2800" dirty="0">
                <a:solidFill>
                  <a:srgbClr val="000000"/>
                </a:solidFill>
              </a:rPr>
              <a:t>24-2.html</a:t>
            </a:r>
            <a:endParaRPr lang="zh-CN" altLang="en-US" sz="2800" dirty="0">
              <a:solidFill>
                <a:srgbClr val="000000"/>
              </a:solidFill>
            </a:endParaRPr>
          </a:p>
        </p:txBody>
      </p:sp>
    </p:spTree>
    <p:extLst>
      <p:ext uri="{BB962C8B-B14F-4D97-AF65-F5344CB8AC3E}">
        <p14:creationId xmlns:p14="http://schemas.microsoft.com/office/powerpoint/2010/main" val="2773024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a:solidFill>
                    <a:srgbClr val="FFFFFF"/>
                  </a:solidFill>
                  <a:latin typeface="+mn-lt"/>
                  <a:ea typeface="+mn-ea"/>
                </a:rPr>
                <a:t>02</a:t>
              </a:r>
              <a:endParaRPr lang="zh-CN" alt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itchFamily="49" charset="-122"/>
                </a:defRPr>
              </a:lvl3pPr>
              <a:lvl4pPr marL="1600200" indent="-228600">
                <a:lnSpc>
                  <a:spcPct val="90000"/>
                </a:lnSpc>
                <a:spcBef>
                  <a:spcPts val="500"/>
                </a:spcBef>
                <a:buChar char="•"/>
                <a:defRPr>
                  <a:solidFill>
                    <a:schemeClr val="tx1"/>
                  </a:solidFill>
                  <a:latin typeface="Calibri" panose="020F0502020204030204" charset="0"/>
                  <a:ea typeface="幼圆" pitchFamily="49" charset="-122"/>
                </a:defRPr>
              </a:lvl4pPr>
              <a:lvl5pPr marL="2057400" indent="-228600">
                <a:lnSpc>
                  <a:spcPct val="90000"/>
                </a:lnSpc>
                <a:spcBef>
                  <a:spcPts val="500"/>
                </a:spcBef>
                <a:buChar char="•"/>
                <a:defRPr>
                  <a:solidFill>
                    <a:schemeClr val="tx1"/>
                  </a:solidFill>
                  <a:latin typeface="Calibri" panose="020F0502020204030204" charset="0"/>
                  <a:ea typeface="幼圆"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itchFamily="49" charset="-122"/>
                </a:defRPr>
              </a:lvl9pPr>
            </a:lstStyle>
            <a:p>
              <a:pPr>
                <a:lnSpc>
                  <a:spcPct val="120000"/>
                </a:lnSpc>
                <a:spcBef>
                  <a:spcPct val="0"/>
                </a:spcBef>
                <a:buNone/>
              </a:pPr>
              <a:r>
                <a:rPr lang="zh-CN" altLang="en-US" sz="5400" dirty="0">
                  <a:solidFill>
                    <a:schemeClr val="tx1"/>
                  </a:solidFill>
                  <a:latin typeface="+mn-lt"/>
                  <a:ea typeface="+mn-ea"/>
                </a:rPr>
                <a:t>按钮组</a:t>
              </a:r>
              <a:endParaRPr lang="en-US" altLang="zh-CN" sz="5400" dirty="0">
                <a:solidFill>
                  <a:schemeClr val="tx1"/>
                </a:solidFill>
                <a:latin typeface="+mn-lt"/>
                <a:ea typeface="+mn-ea"/>
              </a:endParaRPr>
            </a:p>
          </p:txBody>
        </p:sp>
      </p:grpSp>
    </p:spTree>
    <p:custDataLst>
      <p:tags r:id="rId1"/>
    </p:custDataLst>
    <p:extLst>
      <p:ext uri="{BB962C8B-B14F-4D97-AF65-F5344CB8AC3E}">
        <p14:creationId xmlns:p14="http://schemas.microsoft.com/office/powerpoint/2010/main" val="791087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27050" y="264795"/>
            <a:ext cx="11137900" cy="720725"/>
          </a:xfrm>
        </p:spPr>
        <p:txBody>
          <a:bodyPr>
            <a:normAutofit/>
          </a:bodyPr>
          <a:lstStyle/>
          <a:p>
            <a:r>
              <a:rPr lang="zh-CN" altLang="en-US" sz="3600" dirty="0">
                <a:solidFill>
                  <a:schemeClr val="accent1"/>
                </a:solidFill>
                <a:latin typeface="+mj-ea"/>
              </a:rPr>
              <a:t>按钮组</a:t>
            </a:r>
          </a:p>
        </p:txBody>
      </p:sp>
      <p:sp>
        <p:nvSpPr>
          <p:cNvPr id="12" name="TextBox 11"/>
          <p:cNvSpPr txBox="1"/>
          <p:nvPr/>
        </p:nvSpPr>
        <p:spPr>
          <a:xfrm>
            <a:off x="838200" y="1912534"/>
            <a:ext cx="5836919" cy="492443"/>
          </a:xfrm>
          <a:prstGeom prst="rect">
            <a:avLst/>
          </a:prstGeom>
          <a:noFill/>
        </p:spPr>
        <p:txBody>
          <a:bodyPr wrap="none" rtlCol="0">
            <a:spAutoFit/>
          </a:bodyPr>
          <a:lstStyle/>
          <a:p>
            <a:r>
              <a:rPr lang="zh-CN" altLang="en-US" sz="2600" dirty="0">
                <a:solidFill>
                  <a:srgbClr val="000000"/>
                </a:solidFill>
                <a:latin typeface="微软雅黑" panose="020B0503020204020204" pitchFamily="34" charset="-122"/>
                <a:ea typeface="微软雅黑" panose="020B0503020204020204" pitchFamily="34" charset="-122"/>
              </a:rPr>
              <a:t>把一系列的 </a:t>
            </a:r>
            <a:r>
              <a:rPr lang="en-US" altLang="zh-CN" sz="2600" dirty="0">
                <a:solidFill>
                  <a:srgbClr val="000000"/>
                </a:solidFill>
                <a:latin typeface="微软雅黑" panose="020B0503020204020204" pitchFamily="34" charset="-122"/>
                <a:ea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rPr>
              <a:t>btn</a:t>
            </a:r>
            <a:r>
              <a:rPr lang="en-US" altLang="zh-CN" sz="2600" dirty="0">
                <a:solidFill>
                  <a:srgbClr val="000000"/>
                </a:solidFill>
                <a:latin typeface="微软雅黑" panose="020B0503020204020204" pitchFamily="34" charset="-122"/>
                <a:ea typeface="微软雅黑" panose="020B0503020204020204" pitchFamily="34" charset="-122"/>
              </a:rPr>
              <a:t> </a:t>
            </a:r>
            <a:r>
              <a:rPr lang="zh-CN" altLang="en-US" sz="2600" dirty="0">
                <a:solidFill>
                  <a:srgbClr val="000000"/>
                </a:solidFill>
                <a:latin typeface="微软雅黑" panose="020B0503020204020204" pitchFamily="34" charset="-122"/>
                <a:ea typeface="微软雅黑" panose="020B0503020204020204" pitchFamily="34" charset="-122"/>
              </a:rPr>
              <a:t>按钮放入 </a:t>
            </a:r>
            <a:r>
              <a:rPr lang="en-US" altLang="zh-CN" sz="2600" dirty="0">
                <a:solidFill>
                  <a:srgbClr val="000000"/>
                </a:solidFill>
                <a:latin typeface="微软雅黑" panose="020B0503020204020204" pitchFamily="34" charset="-122"/>
                <a:ea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rPr>
              <a:t>btn</a:t>
            </a:r>
            <a:r>
              <a:rPr lang="en-US" altLang="zh-CN" sz="2600" dirty="0">
                <a:solidFill>
                  <a:srgbClr val="000000"/>
                </a:solidFill>
                <a:latin typeface="微软雅黑" panose="020B0503020204020204" pitchFamily="34" charset="-122"/>
                <a:ea typeface="微软雅黑" panose="020B0503020204020204" pitchFamily="34" charset="-122"/>
              </a:rPr>
              <a:t>-group</a:t>
            </a:r>
          </a:p>
        </p:txBody>
      </p:sp>
      <p:sp>
        <p:nvSpPr>
          <p:cNvPr id="13" name="矩形 12"/>
          <p:cNvSpPr/>
          <p:nvPr/>
        </p:nvSpPr>
        <p:spPr>
          <a:xfrm>
            <a:off x="1031776" y="3356993"/>
            <a:ext cx="9303715" cy="2862322"/>
          </a:xfrm>
          <a:prstGeom prst="rect">
            <a:avLst/>
          </a:prstGeom>
          <a:solidFill>
            <a:schemeClr val="bg2"/>
          </a:solidFill>
        </p:spPr>
        <p:txBody>
          <a:bodyPr wrap="square">
            <a:spAutoFit/>
          </a:bodyPr>
          <a:lstStyle/>
          <a:p>
            <a:pPr>
              <a:lnSpc>
                <a:spcPct val="150000"/>
              </a:lnSpc>
            </a:pPr>
            <a:r>
              <a:rPr lang="en-US" altLang="zh-CN" sz="2400" dirty="0">
                <a:solidFill>
                  <a:srgbClr val="000000"/>
                </a:solidFill>
              </a:rPr>
              <a:t>&lt;div class="</a:t>
            </a:r>
            <a:r>
              <a:rPr lang="en-US" altLang="zh-CN" sz="2400" dirty="0" err="1">
                <a:solidFill>
                  <a:srgbClr val="C00000"/>
                </a:solidFill>
              </a:rPr>
              <a:t>btn</a:t>
            </a:r>
            <a:r>
              <a:rPr lang="en-US" altLang="zh-CN" sz="2400" dirty="0">
                <a:solidFill>
                  <a:srgbClr val="C00000"/>
                </a:solidFill>
              </a:rPr>
              <a:t>-group</a:t>
            </a:r>
            <a:r>
              <a:rPr lang="en-US" altLang="zh-CN" sz="2400" dirty="0">
                <a:solidFill>
                  <a:srgbClr val="000000"/>
                </a:solidFill>
              </a:rPr>
              <a:t>"&gt;</a:t>
            </a:r>
          </a:p>
          <a:p>
            <a:pPr>
              <a:lnSpc>
                <a:spcPct val="150000"/>
              </a:lnSpc>
            </a:pPr>
            <a:r>
              <a:rPr lang="en-US" altLang="zh-CN" sz="2400" dirty="0">
                <a:solidFill>
                  <a:srgbClr val="000000"/>
                </a:solidFill>
              </a:rPr>
              <a:t>     &lt;button type="button" class="</a:t>
            </a:r>
            <a:r>
              <a:rPr lang="en-US" altLang="zh-CN" sz="2400" dirty="0" err="1">
                <a:solidFill>
                  <a:srgbClr val="C00000"/>
                </a:solidFill>
              </a:rPr>
              <a:t>btn</a:t>
            </a:r>
            <a:r>
              <a:rPr lang="en-US" altLang="zh-CN" sz="2400" dirty="0">
                <a:solidFill>
                  <a:srgbClr val="000000"/>
                </a:solidFill>
              </a:rPr>
              <a:t> </a:t>
            </a:r>
            <a:r>
              <a:rPr lang="en-US" altLang="zh-CN" sz="2400" dirty="0" err="1">
                <a:solidFill>
                  <a:srgbClr val="000000"/>
                </a:solidFill>
              </a:rPr>
              <a:t>btn</a:t>
            </a:r>
            <a:r>
              <a:rPr lang="en-US" altLang="zh-CN" sz="2400" dirty="0">
                <a:solidFill>
                  <a:srgbClr val="000000"/>
                </a:solidFill>
              </a:rPr>
              <a:t>-default"&gt;Left&lt;/button&gt;   </a:t>
            </a:r>
          </a:p>
          <a:p>
            <a:pPr>
              <a:lnSpc>
                <a:spcPct val="150000"/>
              </a:lnSpc>
            </a:pPr>
            <a:r>
              <a:rPr lang="en-US" altLang="zh-CN" sz="2400" dirty="0">
                <a:solidFill>
                  <a:srgbClr val="000000"/>
                </a:solidFill>
              </a:rPr>
              <a:t>     &lt;button type="button" class="</a:t>
            </a:r>
            <a:r>
              <a:rPr lang="en-US" altLang="zh-CN" sz="2400" dirty="0" err="1">
                <a:solidFill>
                  <a:srgbClr val="C00000"/>
                </a:solidFill>
              </a:rPr>
              <a:t>btn</a:t>
            </a:r>
            <a:r>
              <a:rPr lang="en-US" altLang="zh-CN" sz="2400" dirty="0">
                <a:solidFill>
                  <a:srgbClr val="000000"/>
                </a:solidFill>
              </a:rPr>
              <a:t> </a:t>
            </a:r>
            <a:r>
              <a:rPr lang="en-US" altLang="zh-CN" sz="2400" dirty="0" err="1">
                <a:solidFill>
                  <a:srgbClr val="000000"/>
                </a:solidFill>
              </a:rPr>
              <a:t>btn</a:t>
            </a:r>
            <a:r>
              <a:rPr lang="en-US" altLang="zh-CN" sz="2400" dirty="0">
                <a:solidFill>
                  <a:srgbClr val="000000"/>
                </a:solidFill>
              </a:rPr>
              <a:t>-info"&gt;Middle&lt;/button&gt;   </a:t>
            </a:r>
          </a:p>
          <a:p>
            <a:pPr>
              <a:lnSpc>
                <a:spcPct val="150000"/>
              </a:lnSpc>
            </a:pPr>
            <a:r>
              <a:rPr lang="en-US" altLang="zh-CN" sz="2400" dirty="0">
                <a:solidFill>
                  <a:srgbClr val="000000"/>
                </a:solidFill>
              </a:rPr>
              <a:t>     &lt;button type="button" class="</a:t>
            </a:r>
            <a:r>
              <a:rPr lang="en-US" altLang="zh-CN" sz="2400" dirty="0" err="1">
                <a:solidFill>
                  <a:srgbClr val="C00000"/>
                </a:solidFill>
              </a:rPr>
              <a:t>btn</a:t>
            </a:r>
            <a:r>
              <a:rPr lang="en-US" altLang="zh-CN" sz="2400" dirty="0">
                <a:solidFill>
                  <a:srgbClr val="000000"/>
                </a:solidFill>
              </a:rPr>
              <a:t> </a:t>
            </a:r>
            <a:r>
              <a:rPr lang="en-US" altLang="zh-CN" sz="2400" dirty="0" err="1">
                <a:solidFill>
                  <a:srgbClr val="000000"/>
                </a:solidFill>
              </a:rPr>
              <a:t>btn</a:t>
            </a:r>
            <a:r>
              <a:rPr lang="en-US" altLang="zh-CN" sz="2400" dirty="0">
                <a:solidFill>
                  <a:srgbClr val="000000"/>
                </a:solidFill>
              </a:rPr>
              <a:t>-warning"&gt;Right&lt;/button&gt; </a:t>
            </a:r>
          </a:p>
          <a:p>
            <a:pPr>
              <a:lnSpc>
                <a:spcPct val="150000"/>
              </a:lnSpc>
            </a:pPr>
            <a:r>
              <a:rPr lang="en-US" altLang="zh-CN" sz="2400" dirty="0">
                <a:solidFill>
                  <a:srgbClr val="000000"/>
                </a:solidFill>
              </a:rPr>
              <a:t>&lt;/div&gt;</a:t>
            </a:r>
          </a:p>
        </p:txBody>
      </p:sp>
      <p:sp>
        <p:nvSpPr>
          <p:cNvPr id="6" name="TextBox 5"/>
          <p:cNvSpPr txBox="1"/>
          <p:nvPr/>
        </p:nvSpPr>
        <p:spPr>
          <a:xfrm>
            <a:off x="838200" y="1266173"/>
            <a:ext cx="6288901" cy="523220"/>
          </a:xfrm>
          <a:prstGeom prst="rect">
            <a:avLst/>
          </a:prstGeom>
          <a:noFill/>
        </p:spPr>
        <p:txBody>
          <a:bodyPr wrap="none" rtlCol="0">
            <a:spAutoFit/>
          </a:bodyPr>
          <a:lstStyle/>
          <a:p>
            <a:r>
              <a:rPr lang="zh-CN" altLang="en-US" sz="2800" dirty="0">
                <a:solidFill>
                  <a:srgbClr val="000000"/>
                </a:solidFill>
                <a:latin typeface="微软雅黑" panose="020B0503020204020204" pitchFamily="34" charset="-122"/>
                <a:ea typeface="微软雅黑" panose="020B0503020204020204" pitchFamily="34" charset="-122"/>
              </a:rPr>
              <a:t>按钮组允许多个按钮被堆叠在同一行上</a:t>
            </a:r>
          </a:p>
        </p:txBody>
      </p:sp>
      <p:sp>
        <p:nvSpPr>
          <p:cNvPr id="11" name="TextBox 9"/>
          <p:cNvSpPr txBox="1"/>
          <p:nvPr/>
        </p:nvSpPr>
        <p:spPr>
          <a:xfrm>
            <a:off x="8650414" y="6219315"/>
            <a:ext cx="1685077" cy="523220"/>
          </a:xfrm>
          <a:prstGeom prst="rect">
            <a:avLst/>
          </a:prstGeom>
          <a:noFill/>
        </p:spPr>
        <p:txBody>
          <a:bodyPr wrap="none" rtlCol="0">
            <a:spAutoFit/>
          </a:bodyPr>
          <a:lstStyle/>
          <a:p>
            <a:r>
              <a:rPr lang="en-US" altLang="zh-CN" sz="2800" dirty="0">
                <a:solidFill>
                  <a:srgbClr val="000000"/>
                </a:solidFill>
              </a:rPr>
              <a:t>24-3.html</a:t>
            </a:r>
            <a:endParaRPr lang="zh-CN" altLang="en-US" sz="2800" dirty="0">
              <a:solidFill>
                <a:srgbClr val="000000"/>
              </a:solidFill>
            </a:endParaRPr>
          </a:p>
        </p:txBody>
      </p:sp>
      <p:pic>
        <p:nvPicPr>
          <p:cNvPr id="3" name="图片 2"/>
          <p:cNvPicPr>
            <a:picLocks noChangeAspect="1"/>
          </p:cNvPicPr>
          <p:nvPr/>
        </p:nvPicPr>
        <p:blipFill>
          <a:blip r:embed="rId2"/>
          <a:stretch>
            <a:fillRect/>
          </a:stretch>
        </p:blipFill>
        <p:spPr>
          <a:xfrm>
            <a:off x="838200" y="2503659"/>
            <a:ext cx="3490913" cy="85333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3"/>
  <p:tag name="KSO_WM_UNIT_ID" val="custom160336_11*l_i*1_3"/>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3_1"/>
  <p:tag name="KSO_WM_UNIT_ID" val="custom160336_11*l_h_f*1_3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10"/>
  <p:tag name="KSO_WM_TEMPLATE_CATEGORY" val="custom"/>
  <p:tag name="KSO_WM_TEMPLATE_INDEX" val="160336"/>
  <p:tag name="KSO_WM_UNIT_INDEX" val="1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0"/>
  <p:tag name="KSO_WM_TEMPLATE_CATEGORY" val="custom"/>
  <p:tag name="KSO_WM_TEMPLATE_INDEX" val="160336"/>
  <p:tag name="KSO_WM_UNIT_INDEX"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11*i*5"/>
  <p:tag name="KSO_WM_TEMPLATE_CATEGORY" val="custom"/>
  <p:tag name="KSO_WM_TEMPLATE_INDEX" val="160336"/>
  <p:tag name="KSO_WM_UNIT_INDEX" val="5"/>
</p:tagLst>
</file>

<file path=ppt/theme/theme1.xml><?xml version="1.0" encoding="utf-8"?>
<a:theme xmlns:a="http://schemas.openxmlformats.org/drawingml/2006/main" name="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1632</TotalTime>
  <Words>2959</Words>
  <Application>Microsoft Macintosh PowerPoint</Application>
  <PresentationFormat>宽屏</PresentationFormat>
  <Paragraphs>453</Paragraphs>
  <Slides>58</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58</vt:i4>
      </vt:variant>
    </vt:vector>
  </HeadingPairs>
  <TitlesOfParts>
    <vt:vector size="67" baseType="lpstr">
      <vt:lpstr>黑体</vt:lpstr>
      <vt:lpstr>Consolas</vt:lpstr>
      <vt:lpstr>Microsoft Yahei</vt:lpstr>
      <vt:lpstr>Britannic Bold</vt:lpstr>
      <vt:lpstr>Calibri</vt:lpstr>
      <vt:lpstr>Arial</vt:lpstr>
      <vt:lpstr>Menlo</vt:lpstr>
      <vt:lpstr>微软雅黑</vt:lpstr>
      <vt:lpstr>A000120141114A19PWBG</vt:lpstr>
      <vt:lpstr>HTML5与CSS3前端开发</vt:lpstr>
      <vt:lpstr>PowerPoint 演示文稿</vt:lpstr>
      <vt:lpstr>PowerPoint 演示文稿</vt:lpstr>
      <vt:lpstr>图标</vt:lpstr>
      <vt:lpstr>获取字体图标</vt:lpstr>
      <vt:lpstr>图标</vt:lpstr>
      <vt:lpstr>定制字体图标</vt:lpstr>
      <vt:lpstr>PowerPoint 演示文稿</vt:lpstr>
      <vt:lpstr>按钮组</vt:lpstr>
      <vt:lpstr>按钮组尺寸</vt:lpstr>
      <vt:lpstr>按钮组垂直排列</vt:lpstr>
      <vt:lpstr>PowerPoint 演示文稿</vt:lpstr>
      <vt:lpstr>导航</vt:lpstr>
      <vt:lpstr>导航条</vt:lpstr>
      <vt:lpstr>导航+图标</vt:lpstr>
      <vt:lpstr>响应式的导航栏</vt:lpstr>
      <vt:lpstr>响应式的导航栏</vt:lpstr>
      <vt:lpstr>导航栏中的表单</vt:lpstr>
      <vt:lpstr>导航栏</vt:lpstr>
      <vt:lpstr>导航</vt:lpstr>
      <vt:lpstr>导航</vt:lpstr>
      <vt:lpstr>导航</vt:lpstr>
      <vt:lpstr>导航</vt:lpstr>
      <vt:lpstr>导航</vt:lpstr>
      <vt:lpstr>标签页导航</vt:lpstr>
      <vt:lpstr>PowerPoint 演示文稿</vt:lpstr>
      <vt:lpstr>默认分页</vt:lpstr>
      <vt:lpstr>分页的激活和禁用</vt:lpstr>
      <vt:lpstr>分页的尺寸</vt:lpstr>
      <vt:lpstr>翻页</vt:lpstr>
      <vt:lpstr>PowerPoint 演示文稿</vt:lpstr>
      <vt:lpstr>标签</vt:lpstr>
      <vt:lpstr>徽章</vt:lpstr>
      <vt:lpstr>徽章</vt:lpstr>
      <vt:lpstr>练习</vt:lpstr>
      <vt:lpstr>PowerPoint 演示文稿</vt:lpstr>
      <vt:lpstr>缩略图</vt:lpstr>
      <vt:lpstr>缩略图</vt:lpstr>
      <vt:lpstr>自定义缩略图</vt:lpstr>
      <vt:lpstr>自定义缩略图</vt:lpstr>
      <vt:lpstr>练习</vt:lpstr>
      <vt:lpstr>PowerPoint 演示文稿</vt:lpstr>
      <vt:lpstr>多媒体对象</vt:lpstr>
      <vt:lpstr>多媒体对象</vt:lpstr>
      <vt:lpstr>多媒体对象</vt:lpstr>
      <vt:lpstr>媒体对象列表</vt:lpstr>
      <vt:lpstr>PowerPoint 演示文稿</vt:lpstr>
      <vt:lpstr>进度条</vt:lpstr>
      <vt:lpstr>进度条</vt:lpstr>
      <vt:lpstr>进度条</vt:lpstr>
      <vt:lpstr>PowerPoint 演示文稿</vt:lpstr>
      <vt:lpstr>列表组</vt:lpstr>
      <vt:lpstr>带徽章的列表组</vt:lpstr>
      <vt:lpstr>带链接的列表组</vt:lpstr>
      <vt:lpstr>带链接的列表组</vt:lpstr>
      <vt:lpstr>自定义列表组</vt:lpstr>
      <vt:lpstr>自定义列表组练习</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WINDOWS7</dc:creator>
  <cp:lastModifiedBy>姜皓天</cp:lastModifiedBy>
  <cp:revision>210</cp:revision>
  <dcterms:created xsi:type="dcterms:W3CDTF">2016-07-29T12:40:00Z</dcterms:created>
  <dcterms:modified xsi:type="dcterms:W3CDTF">2019-05-31T05:11:19Z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