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45" r:id="rId2"/>
    <p:sldId id="288" r:id="rId3"/>
    <p:sldId id="289" r:id="rId4"/>
    <p:sldId id="403" r:id="rId5"/>
    <p:sldId id="404" r:id="rId6"/>
    <p:sldId id="291" r:id="rId7"/>
    <p:sldId id="414" r:id="rId8"/>
    <p:sldId id="292" r:id="rId9"/>
    <p:sldId id="293" r:id="rId10"/>
    <p:sldId id="294" r:id="rId11"/>
    <p:sldId id="295" r:id="rId12"/>
    <p:sldId id="299" r:id="rId13"/>
    <p:sldId id="406" r:id="rId14"/>
    <p:sldId id="304" r:id="rId15"/>
    <p:sldId id="416" r:id="rId16"/>
    <p:sldId id="305" r:id="rId17"/>
    <p:sldId id="306" r:id="rId18"/>
    <p:sldId id="412" r:id="rId19"/>
    <p:sldId id="332" r:id="rId20"/>
    <p:sldId id="422" r:id="rId21"/>
    <p:sldId id="333" r:id="rId22"/>
    <p:sldId id="423" r:id="rId23"/>
    <p:sldId id="413" r:id="rId24"/>
    <p:sldId id="338" r:id="rId25"/>
    <p:sldId id="424" r:id="rId26"/>
    <p:sldId id="339" r:id="rId27"/>
    <p:sldId id="341" r:id="rId28"/>
    <p:sldId id="425" r:id="rId29"/>
    <p:sldId id="426" r:id="rId30"/>
    <p:sldId id="418" r:id="rId31"/>
    <p:sldId id="402" r:id="rId32"/>
  </p:sldIdLst>
  <p:sldSz cx="12192000" cy="6858000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黑体" pitchFamily="49" charset="-122"/>
      <p:regular r:id="rId38"/>
    </p:embeddedFont>
    <p:embeddedFont>
      <p:font typeface="微软雅黑" pitchFamily="34" charset="-122"/>
      <p:regular r:id="rId39"/>
      <p:bold r:id="rId40"/>
    </p:embeddedFont>
    <p:embeddedFont>
      <p:font typeface="Britannic Bold" pitchFamily="34" charset="0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>
          <p15:clr>
            <a:srgbClr val="A4A3A4"/>
          </p15:clr>
        </p15:guide>
        <p15:guide id="2" pos="3809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368ADF"/>
    <a:srgbClr val="F99DE1"/>
    <a:srgbClr val="006600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930" y="-96"/>
      </p:cViewPr>
      <p:guideLst>
        <p:guide orient="horz" pos="2137"/>
        <p:guide pos="3809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7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4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7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57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6113" y="2315731"/>
            <a:ext cx="6923316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25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插件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动态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模态框用法</a:t>
            </a:r>
          </a:p>
        </p:txBody>
      </p:sp>
      <p:sp>
        <p:nvSpPr>
          <p:cNvPr id="22" name="矩形 21"/>
          <p:cNvSpPr/>
          <p:nvPr/>
        </p:nvSpPr>
        <p:spPr>
          <a:xfrm>
            <a:off x="778349" y="1284726"/>
            <a:ext cx="103607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通过在起控制器作用的页面元素上设置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"modal"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" #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="#xx"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指向特定的模态框。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349" y="3353498"/>
            <a:ext cx="10651651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、给用于触发模态框的元素添加属性：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"modal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给用于触发模态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框的元素添加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data-target=“#id”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则添加属性：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=“#id”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、给模态框外层容器设置：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.modal (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模态框出现方式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.fade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（隐藏）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（用于关联触发元素）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3550" y="6215820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动态模态框用法</a:t>
            </a:r>
            <a:endParaRPr lang="zh-CN" altLang="en-US" sz="36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1334314"/>
            <a:ext cx="102731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myModal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$('#id').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modal(options)</a:t>
            </a:r>
          </a:p>
          <a:p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934752"/>
            <a:ext cx="988909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、去掉触发模态框元素的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、给用于触发模态框元素添加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、给模态框外层容器设置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（用于关联触发元素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31104" y="6099252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6095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" y="1678998"/>
            <a:ext cx="11137901" cy="436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滚动监听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4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6" name="矩形 5"/>
          <p:cNvSpPr/>
          <p:nvPr/>
        </p:nvSpPr>
        <p:spPr>
          <a:xfrm>
            <a:off x="665018" y="1429527"/>
            <a:ext cx="102523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滚动监听（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Scrollspy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）插件，即自动更新导航插件，会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根据滚动条的位置自动更新对应的导航目标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基本的实现是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随着滚动，基于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滚动条的位置向导航栏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403" y="1350883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719403" y="2239466"/>
            <a:ext cx="902500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、为滚动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）设置：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data-spy=“scroll”       data-target=“#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、为监听元素（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）设置：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、为显示内容项设置：</a:t>
            </a:r>
            <a:r>
              <a:rPr lang="en-US" altLang="zh-CN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、为监听元素的栏目绑定：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850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11" name="矩形 10"/>
          <p:cNvSpPr/>
          <p:nvPr/>
        </p:nvSpPr>
        <p:spPr>
          <a:xfrm>
            <a:off x="760965" y="1433968"/>
            <a:ext cx="9117326" cy="35932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body 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data-spy</a:t>
            </a:r>
            <a:r>
              <a:rPr lang="en-US" altLang="zh-CN" sz="2600" dirty="0" smtClean="0">
                <a:solidFill>
                  <a:srgbClr val="000000"/>
                </a:solidFill>
              </a:rPr>
              <a:t>="scroll"    </a:t>
            </a:r>
            <a:r>
              <a:rPr lang="en-US" altLang="zh-CN" sz="2600" dirty="0" smtClean="0">
                <a:solidFill>
                  <a:srgbClr val="FF0000"/>
                </a:solidFill>
              </a:rPr>
              <a:t>data-target</a:t>
            </a:r>
            <a:r>
              <a:rPr lang="en-US" altLang="zh-CN" sz="2600" dirty="0">
                <a:solidFill>
                  <a:srgbClr val="000000"/>
                </a:solidFill>
              </a:rPr>
              <a:t>="#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-example"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... 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600" dirty="0" smtClean="0">
                <a:solidFill>
                  <a:srgbClr val="000000"/>
                </a:solidFill>
              </a:rPr>
              <a:t> id="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-example"&gt;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    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 class="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-tabs"&gt; </a:t>
            </a:r>
            <a:r>
              <a:rPr lang="en-US" altLang="zh-CN" sz="2600" dirty="0" smtClean="0">
                <a:solidFill>
                  <a:srgbClr val="000000"/>
                </a:solidFill>
              </a:rPr>
              <a:t>...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 ... 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body&gt;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70341" y="5490947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3444" y="1340769"/>
            <a:ext cx="72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99456" y="2080684"/>
            <a:ext cx="9752765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data-target=“#id/.class”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'body').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scrollspy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target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-example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’；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6" y="4147577"/>
            <a:ext cx="9313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导航条内的链接地址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必须和对应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的页面元素具有同样的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01332" y="5471341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折叠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4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435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</a:t>
            </a:r>
          </a:p>
        </p:txBody>
      </p:sp>
      <p:sp>
        <p:nvSpPr>
          <p:cNvPr id="3" name="矩形 2"/>
          <p:cNvSpPr/>
          <p:nvPr/>
        </p:nvSpPr>
        <p:spPr>
          <a:xfrm>
            <a:off x="665192" y="1484898"/>
            <a:ext cx="10266044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页面区域折叠起来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板时，可允许更多内容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</p:txBody>
      </p:sp>
      <p:sp>
        <p:nvSpPr>
          <p:cNvPr id="4" name="TextBox 19"/>
          <p:cNvSpPr txBox="1"/>
          <p:nvPr/>
        </p:nvSpPr>
        <p:spPr>
          <a:xfrm>
            <a:off x="665192" y="2916446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665191" y="3618545"/>
            <a:ext cx="1051080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data-toggle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="collapse"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到想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要展开或折叠的组件的链接上。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属性添加到父组件，它的值是子组件的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手风琴效果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需设置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data-parent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属性来确保所有的折叠元素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在父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在一个折叠选项显示时其他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选项隐藏的效果。     把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折叠面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添加到要展开或折叠的组件的链接上。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概述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1366565"/>
            <a:ext cx="307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文件引入：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88841"/>
            <a:ext cx="969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插件可以单个引入（使用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提供的单个*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文件），或一次性全部引入（使用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bootstrap.js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或压缩版的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435" y="3408432"/>
            <a:ext cx="4063329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不要将两份文件全部引入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bootstrap.js 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 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同样是包含了所有插件。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0873" y="3408432"/>
            <a:ext cx="6414077" cy="295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插件之间的依赖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某些插件和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组件依赖于其它插件。单个引入每个插件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，需确保在文档中插件之间的依赖关系。注意，所有插件都依赖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（因此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必须在所有插件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引入页面）。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435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折叠组件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248" y="3068960"/>
            <a:ext cx="10709497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&lt;a class="</a:t>
            </a:r>
            <a:r>
              <a:rPr lang="en-US" altLang="zh-CN" sz="2200" dirty="0" err="1">
                <a:solidFill>
                  <a:srgbClr val="000000"/>
                </a:solidFill>
              </a:rPr>
              <a:t>btn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btn</a:t>
            </a:r>
            <a:r>
              <a:rPr lang="en-US" altLang="zh-CN" sz="2200" dirty="0">
                <a:solidFill>
                  <a:srgbClr val="000000"/>
                </a:solidFill>
              </a:rPr>
              <a:t>-primary" </a:t>
            </a:r>
            <a:r>
              <a:rPr lang="en-US" altLang="zh-CN" sz="2200" dirty="0">
                <a:solidFill>
                  <a:srgbClr val="0070C0"/>
                </a:solidFill>
              </a:rPr>
              <a:t>data-toggle="collapse"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href</a:t>
            </a:r>
            <a:r>
              <a:rPr lang="en-US" altLang="zh-CN" sz="2200" dirty="0">
                <a:solidFill>
                  <a:srgbClr val="FF0000"/>
                </a:solidFill>
              </a:rPr>
              <a:t>="#</a:t>
            </a:r>
            <a:r>
              <a:rPr lang="en-US" altLang="zh-CN" sz="2200" dirty="0" err="1">
                <a:solidFill>
                  <a:srgbClr val="FF0000"/>
                </a:solidFill>
              </a:rPr>
              <a:t>cExample</a:t>
            </a:r>
            <a:r>
              <a:rPr lang="en-US" altLang="zh-CN" sz="2200" dirty="0"/>
              <a:t>"</a:t>
            </a:r>
            <a:r>
              <a:rPr lang="en-US" altLang="zh-CN" sz="2200" dirty="0">
                <a:solidFill>
                  <a:srgbClr val="000000"/>
                </a:solidFill>
              </a:rPr>
              <a:t> &gt;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</a:rPr>
              <a:t>&lt;/a&gt;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248" y="4390409"/>
            <a:ext cx="10709498" cy="1615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&lt;button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" </a:t>
            </a:r>
            <a:r>
              <a:rPr lang="en-US" altLang="zh-CN" sz="2200" dirty="0">
                <a:solidFill>
                  <a:srgbClr val="000000"/>
                </a:solidFill>
              </a:rPr>
              <a:t>type="button" </a:t>
            </a:r>
            <a:r>
              <a:rPr lang="en-US" altLang="zh-CN" sz="2200" dirty="0">
                <a:solidFill>
                  <a:srgbClr val="0070C0"/>
                </a:solidFill>
              </a:rPr>
              <a:t>data-toggle="collapse" </a:t>
            </a:r>
            <a:r>
              <a:rPr lang="en-US" altLang="zh-CN" sz="2200" dirty="0">
                <a:solidFill>
                  <a:srgbClr val="FF0000"/>
                </a:solidFill>
              </a:rPr>
              <a:t>data-target="#</a:t>
            </a:r>
            <a:r>
              <a:rPr lang="en-US" altLang="zh-CN" sz="2200" dirty="0" err="1">
                <a:solidFill>
                  <a:srgbClr val="FF0000"/>
                </a:solidFill>
              </a:rPr>
              <a:t>cExample</a:t>
            </a:r>
            <a:r>
              <a:rPr lang="en-US" altLang="zh-CN" sz="2200" dirty="0">
                <a:solidFill>
                  <a:srgbClr val="FF0000"/>
                </a:solidFill>
              </a:rPr>
              <a:t>"  </a:t>
            </a:r>
            <a:r>
              <a:rPr lang="en-US" altLang="zh-CN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&lt;/button&gt;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150" y="6050412"/>
            <a:ext cx="20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8" y="1204016"/>
            <a:ext cx="7509097" cy="17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折叠面板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7" y="2204864"/>
            <a:ext cx="97671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1295467" y="2006932"/>
            <a:ext cx="9793088" cy="4357818"/>
            <a:chOff x="971600" y="2204864"/>
            <a:chExt cx="7344816" cy="4070876"/>
          </a:xfrm>
        </p:grpSpPr>
        <p:sp>
          <p:nvSpPr>
            <p:cNvPr id="18" name="矩形 17"/>
            <p:cNvSpPr/>
            <p:nvPr/>
          </p:nvSpPr>
          <p:spPr>
            <a:xfrm>
              <a:off x="971600" y="2204864"/>
              <a:ext cx="7344816" cy="3384376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2365" y="5844473"/>
              <a:ext cx="2863284" cy="43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&lt;div class="panel-group“&gt;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9" idx="0"/>
              <a:endCxn id="18" idx="2"/>
            </p:cNvCxnSpPr>
            <p:nvPr/>
          </p:nvCxnSpPr>
          <p:spPr>
            <a:xfrm flipV="1">
              <a:off x="4644007" y="5589240"/>
              <a:ext cx="1" cy="2552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295468" y="1298825"/>
            <a:ext cx="9697076" cy="3282303"/>
            <a:chOff x="971601" y="1298825"/>
            <a:chExt cx="7272807" cy="3282303"/>
          </a:xfrm>
        </p:grpSpPr>
        <p:sp>
          <p:nvSpPr>
            <p:cNvPr id="23" name="矩形 22"/>
            <p:cNvSpPr/>
            <p:nvPr/>
          </p:nvSpPr>
          <p:spPr>
            <a:xfrm>
              <a:off x="1043608" y="2204864"/>
              <a:ext cx="7200800" cy="2376264"/>
            </a:xfrm>
            <a:prstGeom prst="rect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1601" y="1298825"/>
              <a:ext cx="3237905" cy="461665"/>
            </a:xfrm>
            <a:prstGeom prst="rect">
              <a:avLst/>
            </a:prstGeom>
            <a:noFill/>
            <a:ln w="28575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</a:rPr>
                <a:t>&lt;div class="panel </a:t>
              </a:r>
              <a:r>
                <a:rPr lang="en-US" altLang="zh-CN" sz="2400" dirty="0" err="1" smtClean="0">
                  <a:solidFill>
                    <a:srgbClr val="000000"/>
                  </a:solidFill>
                </a:rPr>
                <a:t>panel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-info"&gt;</a:t>
              </a:r>
            </a:p>
          </p:txBody>
        </p:sp>
        <p:cxnSp>
          <p:nvCxnSpPr>
            <p:cNvPr id="28" name="直接箭头连接符 27"/>
            <p:cNvCxnSpPr>
              <a:stCxn id="24" idx="2"/>
              <a:endCxn id="23" idx="0"/>
            </p:cNvCxnSpPr>
            <p:nvPr/>
          </p:nvCxnSpPr>
          <p:spPr>
            <a:xfrm>
              <a:off x="2590554" y="1760490"/>
              <a:ext cx="2053454" cy="444374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487488" y="2276872"/>
            <a:ext cx="9409045" cy="430887"/>
            <a:chOff x="1115616" y="2276872"/>
            <a:chExt cx="7056784" cy="430887"/>
          </a:xfrm>
        </p:grpSpPr>
        <p:sp>
          <p:nvSpPr>
            <p:cNvPr id="30" name="矩形 29"/>
            <p:cNvSpPr/>
            <p:nvPr/>
          </p:nvSpPr>
          <p:spPr>
            <a:xfrm>
              <a:off x="1115616" y="2276872"/>
              <a:ext cx="7056784" cy="423664"/>
            </a:xfrm>
            <a:prstGeom prst="rect">
              <a:avLst/>
            </a:prstGeom>
            <a:noFill/>
            <a:ln w="28575">
              <a:solidFill>
                <a:srgbClr val="F99DE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561307" y="2276872"/>
              <a:ext cx="28135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 smtClean="0">
                  <a:solidFill>
                    <a:srgbClr val="FF0000"/>
                  </a:solidFill>
                </a:rPr>
                <a:t>&lt;div class="panel-heading"&gt;</a:t>
              </a:r>
              <a:endParaRPr lang="zh-CN" alt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87488" y="2780928"/>
            <a:ext cx="9409045" cy="2509827"/>
            <a:chOff x="1115616" y="2780928"/>
            <a:chExt cx="7056784" cy="2509827"/>
          </a:xfrm>
        </p:grpSpPr>
        <p:sp>
          <p:nvSpPr>
            <p:cNvPr id="34" name="矩形 33"/>
            <p:cNvSpPr/>
            <p:nvPr/>
          </p:nvSpPr>
          <p:spPr>
            <a:xfrm>
              <a:off x="1115616" y="2780928"/>
              <a:ext cx="7056784" cy="1728192"/>
            </a:xfrm>
            <a:prstGeom prst="rect">
              <a:avLst/>
            </a:prstGeom>
            <a:noFill/>
            <a:ln w="28575">
              <a:solidFill>
                <a:srgbClr val="368A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286000" y="4859868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200" dirty="0" smtClean="0">
                  <a:solidFill>
                    <a:srgbClr val="FF0000"/>
                  </a:solidFill>
                </a:rPr>
                <a:t>&lt;div class="panel-collapse collapse "&gt;</a:t>
              </a:r>
              <a:endParaRPr lang="zh-CN" alt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5" idx="0"/>
              <a:endCxn id="34" idx="2"/>
            </p:cNvCxnSpPr>
            <p:nvPr/>
          </p:nvCxnSpPr>
          <p:spPr>
            <a:xfrm flipV="1">
              <a:off x="4572000" y="4509120"/>
              <a:ext cx="72008" cy="350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4748409" y="3299222"/>
            <a:ext cx="3358612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</a:rPr>
              <a:t>&lt;div class="panel-body"&gt;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04191" y="5903084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07435" y="1934974"/>
            <a:ext cx="7968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、为点击元素（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、添加代码（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文档后）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function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test()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$('#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collapse('toggle');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56046" y="5282814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007435" y="1333793"/>
            <a:ext cx="72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轮播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sp>
        <p:nvSpPr>
          <p:cNvPr id="3" name="矩形 2"/>
          <p:cNvSpPr/>
          <p:nvPr/>
        </p:nvSpPr>
        <p:spPr>
          <a:xfrm>
            <a:off x="692727" y="1512649"/>
            <a:ext cx="10141528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）插件是一种灵活的响应式的向站点添加滑块的方式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。内容灵活，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可以是图像、内嵌框架、视频或者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其他任何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类型的内容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常用此插件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显示了一个循环播放元素的通用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组件（幻灯片）。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2" y="1634836"/>
            <a:ext cx="5415094" cy="1657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1" y="3823631"/>
            <a:ext cx="5415095" cy="1655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8400" y="1634836"/>
            <a:ext cx="5454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轮播指示标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ol</a:t>
            </a:r>
            <a:r>
              <a:rPr lang="en-US" altLang="zh-CN" sz="2400" dirty="0">
                <a:solidFill>
                  <a:srgbClr val="000000"/>
                </a:solidFill>
              </a:rPr>
              <a:t> class="carousel-indicators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轮播项目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class="carousel-inner"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轮播导航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class="left carousel-control"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="#generic" data-slide="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1" y="1196752"/>
            <a:ext cx="11061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469139" y="1124744"/>
            <a:ext cx="11291491" cy="3495216"/>
            <a:chOff x="351854" y="1124744"/>
            <a:chExt cx="8468618" cy="3495216"/>
          </a:xfrm>
        </p:grpSpPr>
        <p:sp>
          <p:nvSpPr>
            <p:cNvPr id="6" name="矩形 5"/>
            <p:cNvSpPr/>
            <p:nvPr/>
          </p:nvSpPr>
          <p:spPr>
            <a:xfrm>
              <a:off x="351854" y="1124744"/>
              <a:ext cx="8468618" cy="2448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59832" y="3573016"/>
              <a:ext cx="64807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97" y="4259920"/>
              <a:ext cx="8310067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5457157" y="2996952"/>
            <a:ext cx="6207463" cy="1115938"/>
            <a:chOff x="4092867" y="2996952"/>
            <a:chExt cx="5019675" cy="1115938"/>
          </a:xfrm>
        </p:grpSpPr>
        <p:sp>
          <p:nvSpPr>
            <p:cNvPr id="11" name="矩形 10"/>
            <p:cNvSpPr/>
            <p:nvPr/>
          </p:nvSpPr>
          <p:spPr>
            <a:xfrm>
              <a:off x="4211960" y="2996952"/>
              <a:ext cx="720080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67" y="3789040"/>
              <a:ext cx="50196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4932040" y="3284984"/>
              <a:ext cx="504056" cy="61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69173" y="1196752"/>
            <a:ext cx="11157678" cy="3932175"/>
            <a:chOff x="351879" y="1196752"/>
            <a:chExt cx="8368259" cy="3932175"/>
          </a:xfrm>
        </p:grpSpPr>
        <p:sp>
          <p:nvSpPr>
            <p:cNvPr id="15" name="矩形 14"/>
            <p:cNvSpPr/>
            <p:nvPr/>
          </p:nvSpPr>
          <p:spPr>
            <a:xfrm>
              <a:off x="438397" y="1196752"/>
              <a:ext cx="8281741" cy="2324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79" y="4639729"/>
              <a:ext cx="4695825" cy="489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1331640" y="3520852"/>
              <a:ext cx="0" cy="1276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599723" y="2204864"/>
            <a:ext cx="8088808" cy="3302915"/>
            <a:chOff x="2699792" y="2204864"/>
            <a:chExt cx="6066606" cy="3302915"/>
          </a:xfrm>
        </p:grpSpPr>
        <p:sp>
          <p:nvSpPr>
            <p:cNvPr id="19" name="矩形 18"/>
            <p:cNvSpPr/>
            <p:nvPr/>
          </p:nvSpPr>
          <p:spPr>
            <a:xfrm>
              <a:off x="2699792" y="2204864"/>
              <a:ext cx="3600400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67" y="5085184"/>
              <a:ext cx="4673531" cy="422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5940152" y="2996952"/>
              <a:ext cx="0" cy="2109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4531" y="2204864"/>
            <a:ext cx="10742116" cy="4437529"/>
            <a:chOff x="415167" y="2204864"/>
            <a:chExt cx="8056587" cy="4213381"/>
          </a:xfrm>
        </p:grpSpPr>
        <p:sp>
          <p:nvSpPr>
            <p:cNvPr id="24" name="矩形 23"/>
            <p:cNvSpPr/>
            <p:nvPr/>
          </p:nvSpPr>
          <p:spPr>
            <a:xfrm>
              <a:off x="899592" y="2204864"/>
              <a:ext cx="50405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151620" y="2708920"/>
              <a:ext cx="0" cy="2751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67" y="5495063"/>
              <a:ext cx="8056587" cy="923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文本框 24"/>
          <p:cNvSpPr txBox="1"/>
          <p:nvPr/>
        </p:nvSpPr>
        <p:spPr>
          <a:xfrm>
            <a:off x="9214694" y="402946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轮播中的类说明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87704"/>
              </p:ext>
            </p:extLst>
          </p:nvPr>
        </p:nvGraphicFramePr>
        <p:xfrm>
          <a:off x="565828" y="1831679"/>
          <a:ext cx="10900457" cy="2952750"/>
        </p:xfrm>
        <a:graphic>
          <a:graphicData uri="http://schemas.openxmlformats.org/drawingml/2006/table">
            <a:tbl>
              <a:tblPr/>
              <a:tblGrid>
                <a:gridCol w="3091772"/>
                <a:gridCol w="7808685"/>
              </a:tblGrid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.carousel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创建一个轮播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.carousel-indicators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轮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播图底下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的小点（指示符），可以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显示目前是第几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张图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.carousel-inner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添加要切换的图片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.carousel-item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3600"/>
                        </a:lnSpc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指定每个图片的内容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.slide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切换图片的过渡和动画效果，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如果不需要，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可以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删除此类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392" y="1979290"/>
            <a:ext cx="11280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data-ride=“carousel”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用来标记在页面加载之后即开始启动的轮播组件。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data-slide-to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开始的幻灯片下标。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可以接受控制播放位置的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4609020"/>
            <a:ext cx="1036915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$('.carousel').carousel({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interval: 2000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623392" y="1284436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2" name="TextBox 19"/>
          <p:cNvSpPr txBox="1"/>
          <p:nvPr/>
        </p:nvSpPr>
        <p:spPr>
          <a:xfrm>
            <a:off x="623392" y="3833146"/>
            <a:ext cx="624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1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轮播中的属性说明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93626"/>
              </p:ext>
            </p:extLst>
          </p:nvPr>
        </p:nvGraphicFramePr>
        <p:xfrm>
          <a:off x="754742" y="1843314"/>
          <a:ext cx="10885714" cy="3352800"/>
        </p:xfrm>
        <a:graphic>
          <a:graphicData uri="http://schemas.openxmlformats.org/drawingml/2006/table">
            <a:tbl>
              <a:tblPr/>
              <a:tblGrid>
                <a:gridCol w="2307771"/>
                <a:gridCol w="2627086"/>
                <a:gridCol w="5950857"/>
              </a:tblGrid>
              <a:tr h="468426">
                <a:tc>
                  <a:txBody>
                    <a:bodyPr/>
                    <a:lstStyle/>
                    <a:p>
                      <a:pPr marL="0" algn="ctr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 </a:t>
                      </a: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属性名称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默认值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描述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data-interval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值：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5000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自动循环每个项目之间延迟的时间量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   如果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 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，轮播将不会自动循环。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data-pause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值：</a:t>
                      </a:r>
                      <a:r>
                        <a:rPr lang="en-US" altLang="zh-CN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hover"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鼠标进入时暂停轮播循环，鼠标离开时恢复轮播循环。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data-wrap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默认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值：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fontAlgn="t" latinLnBrk="0" hangingPunct="1">
                        <a:lnSpc>
                          <a:spcPts val="3600"/>
                        </a:lnSpc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轮播是否连续循环。</a:t>
                      </a:r>
                    </a:p>
                  </a:txBody>
                  <a:tcPr marL="133350" marR="133350" marT="76200" marB="7620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站点引用 </a:t>
            </a:r>
            <a:r>
              <a:rPr lang="en-US" altLang="zh-CN" sz="3600" dirty="0">
                <a:solidFill>
                  <a:schemeClr val="accent1"/>
                </a:solidFill>
                <a:latin typeface="+mj-ea"/>
              </a:rPr>
              <a:t>Bootstrap </a:t>
            </a:r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插件的方式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1321257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11383"/>
            <a:ext cx="101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可以仅通过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使用所有插件，无需写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806718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 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3333057"/>
            <a:ext cx="101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提供了所有插件的纯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API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。所有公开的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都是支持单独或链式调用的，并且返回其所操作的元素集合（注：和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的调用形式一致）。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434" y="4893230"/>
            <a:ext cx="1017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官方不提供对第三方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工具库的支持，如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爆炸形 1 5"/>
          <p:cNvSpPr/>
          <p:nvPr/>
        </p:nvSpPr>
        <p:spPr>
          <a:xfrm>
            <a:off x="9098203" y="568815"/>
            <a:ext cx="2784309" cy="169686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/>
              <a:t>首选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方式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练习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1166308"/>
            <a:ext cx="10016259" cy="54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81678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模态框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5" y="2522368"/>
            <a:ext cx="6621486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滚动监听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227951"/>
            <a:ext cx="6621489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折叠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3898167"/>
            <a:ext cx="6739705" cy="476250"/>
            <a:chOff x="1465263" y="981075"/>
            <a:chExt cx="4981575" cy="476250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弹出框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模态框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13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95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sp>
        <p:nvSpPr>
          <p:cNvPr id="6" name="矩形 5"/>
          <p:cNvSpPr/>
          <p:nvPr/>
        </p:nvSpPr>
        <p:spPr>
          <a:xfrm>
            <a:off x="706582" y="1332498"/>
            <a:ext cx="10363200" cy="162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覆盖在父窗体上的子窗体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是显示来自一个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单独源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的内容，可以在不离开父窗体的情况下有一些互动。子窗体可提供信息、交互等。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05" y="3318687"/>
            <a:ext cx="8136172" cy="26941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58168" y="6113481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95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00" y="1185664"/>
            <a:ext cx="595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不支持同一时间的模态框重叠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框的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代码放置的位置</a:t>
            </a:r>
          </a:p>
        </p:txBody>
      </p:sp>
      <p:sp>
        <p:nvSpPr>
          <p:cNvPr id="5" name="矩形 4"/>
          <p:cNvSpPr/>
          <p:nvPr/>
        </p:nvSpPr>
        <p:spPr>
          <a:xfrm>
            <a:off x="825899" y="2385993"/>
            <a:ext cx="10354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modal-header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模态窗口的头部定义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.close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用于为模态窗口的关闭按钮设置样式。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data-toggle="modal"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，用于打开模态窗口。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data-dismiss="modal"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，用于关闭模态窗口。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modal-body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为模态窗口的主体设置样式。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modal-footer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为模态窗口的底部设置样式。</a:t>
            </a:r>
          </a:p>
        </p:txBody>
      </p:sp>
    </p:spTree>
    <p:extLst>
      <p:ext uri="{BB962C8B-B14F-4D97-AF65-F5344CB8AC3E}">
        <p14:creationId xmlns:p14="http://schemas.microsoft.com/office/powerpoint/2010/main" val="18476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静态模态框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710" y="2218912"/>
            <a:ext cx="9821748" cy="299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/>
        </p:nvGrpSpPr>
        <p:grpSpPr>
          <a:xfrm>
            <a:off x="1199456" y="1304727"/>
            <a:ext cx="9793088" cy="3852465"/>
            <a:chOff x="899592" y="1304727"/>
            <a:chExt cx="7344816" cy="3852465"/>
          </a:xfrm>
        </p:grpSpPr>
        <p:sp>
          <p:nvSpPr>
            <p:cNvPr id="11" name="矩形 10"/>
            <p:cNvSpPr/>
            <p:nvPr/>
          </p:nvSpPr>
          <p:spPr>
            <a:xfrm>
              <a:off x="899592" y="2276872"/>
              <a:ext cx="7344816" cy="288032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05163" y="1304727"/>
              <a:ext cx="314533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</a:rPr>
                <a:t>&lt;div class="modal-dialog"&gt;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2" idx="2"/>
              <a:endCxn id="11" idx="0"/>
            </p:cNvCxnSpPr>
            <p:nvPr/>
          </p:nvCxnSpPr>
          <p:spPr>
            <a:xfrm flipH="1">
              <a:off x="4572000" y="1797170"/>
              <a:ext cx="105830" cy="4797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498667" y="2573288"/>
            <a:ext cx="9109835" cy="3652411"/>
            <a:chOff x="1124000" y="2573288"/>
            <a:chExt cx="6832376" cy="3652411"/>
          </a:xfrm>
        </p:grpSpPr>
        <p:sp>
          <p:nvSpPr>
            <p:cNvPr id="19" name="矩形 18"/>
            <p:cNvSpPr/>
            <p:nvPr/>
          </p:nvSpPr>
          <p:spPr>
            <a:xfrm>
              <a:off x="1124000" y="2573288"/>
              <a:ext cx="6832376" cy="236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2" y="5733256"/>
              <a:ext cx="329922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</a:rPr>
                <a:t>&lt;div class="modal-content"&gt;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0"/>
              <a:endCxn id="19" idx="2"/>
            </p:cNvCxnSpPr>
            <p:nvPr/>
          </p:nvCxnSpPr>
          <p:spPr>
            <a:xfrm flipV="1">
              <a:off x="3269283" y="4941168"/>
              <a:ext cx="1270906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679509" y="2653680"/>
            <a:ext cx="8810624" cy="559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class="modal-header"&gt;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79509" y="3229744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class="modal-body"&gt;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79509" y="4093840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class="modal-footer"&gt;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440149" y="2573288"/>
            <a:ext cx="3467564" cy="2079848"/>
            <a:chOff x="5580112" y="2653680"/>
            <a:chExt cx="2418825" cy="1999456"/>
          </a:xfrm>
        </p:grpSpPr>
        <p:sp>
          <p:nvSpPr>
            <p:cNvPr id="6" name="矩形 5"/>
            <p:cNvSpPr/>
            <p:nvPr/>
          </p:nvSpPr>
          <p:spPr>
            <a:xfrm>
              <a:off x="7452320" y="2653680"/>
              <a:ext cx="415280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80112" y="4309864"/>
              <a:ext cx="792088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3766" y="3436363"/>
              <a:ext cx="22051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1">
                      <a:lumMod val="75000"/>
                    </a:schemeClr>
                  </a:solidFill>
                </a:rPr>
                <a:t>Data-dismiss=“modal”</a:t>
              </a:r>
              <a:endParaRPr lang="zh-CN" altLang="en-US" sz="2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6691745" y="2922131"/>
              <a:ext cx="729315" cy="6111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036625" y="3867250"/>
              <a:ext cx="413098" cy="364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动态模态框</a:t>
            </a:r>
          </a:p>
        </p:txBody>
      </p:sp>
      <p:sp>
        <p:nvSpPr>
          <p:cNvPr id="22" name="矩形 21"/>
          <p:cNvSpPr/>
          <p:nvPr/>
        </p:nvSpPr>
        <p:spPr>
          <a:xfrm>
            <a:off x="729372" y="1229455"/>
            <a:ext cx="102289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使用模态窗口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，需要有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使用按钮或链接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点击按钮即可通过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启动一个模态框。此模态框将从上到下、逐渐浮现到页面前。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372" y="3596198"/>
            <a:ext cx="8646856" cy="18004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在模态框中需要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.modal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，用来把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的内容识别为模态框。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.fade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模态框被切换时，它会引起内容淡入淡出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1314</Words>
  <Application>Microsoft Office PowerPoint</Application>
  <PresentationFormat>自定义</PresentationFormat>
  <Paragraphs>191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Calibri</vt:lpstr>
      <vt:lpstr>黑体</vt:lpstr>
      <vt:lpstr>微软雅黑</vt:lpstr>
      <vt:lpstr>Britannic Bold</vt:lpstr>
      <vt:lpstr>A000120141114A19PWBG</vt:lpstr>
      <vt:lpstr>HTML5与CSS3前端开发</vt:lpstr>
      <vt:lpstr>概述</vt:lpstr>
      <vt:lpstr>站点引用 Bootstrap 插件的方式</vt:lpstr>
      <vt:lpstr>PowerPoint 演示文稿</vt:lpstr>
      <vt:lpstr>PowerPoint 演示文稿</vt:lpstr>
      <vt:lpstr>模态框</vt:lpstr>
      <vt:lpstr>模态框</vt:lpstr>
      <vt:lpstr>静态模态框</vt:lpstr>
      <vt:lpstr>动态模态框</vt:lpstr>
      <vt:lpstr>动态模态框用法</vt:lpstr>
      <vt:lpstr>动态模态框用法</vt:lpstr>
      <vt:lpstr>模态框</vt:lpstr>
      <vt:lpstr>PowerPoint 演示文稿</vt:lpstr>
      <vt:lpstr>滚动监听</vt:lpstr>
      <vt:lpstr>滚动监听</vt:lpstr>
      <vt:lpstr>滚动监听</vt:lpstr>
      <vt:lpstr>滚动监听</vt:lpstr>
      <vt:lpstr>PowerPoint 演示文稿</vt:lpstr>
      <vt:lpstr>折叠</vt:lpstr>
      <vt:lpstr>折叠组件</vt:lpstr>
      <vt:lpstr>折叠面板</vt:lpstr>
      <vt:lpstr>折叠</vt:lpstr>
      <vt:lpstr>PowerPoint 演示文稿</vt:lpstr>
      <vt:lpstr>轮播</vt:lpstr>
      <vt:lpstr>轮播</vt:lpstr>
      <vt:lpstr>轮播</vt:lpstr>
      <vt:lpstr>轮播中的类说明</vt:lpstr>
      <vt:lpstr>轮播</vt:lpstr>
      <vt:lpstr>轮播中的属性说明</vt:lpstr>
      <vt:lpstr>练习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201</cp:revision>
  <dcterms:created xsi:type="dcterms:W3CDTF">2016-07-29T12:40:00Z</dcterms:created>
  <dcterms:modified xsi:type="dcterms:W3CDTF">2019-06-09T17:05:54Z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