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8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1" r:id="rId3"/>
    <p:sldId id="285" r:id="rId4"/>
    <p:sldId id="298" r:id="rId5"/>
    <p:sldId id="262" r:id="rId6"/>
    <p:sldId id="286" r:id="rId7"/>
    <p:sldId id="263" r:id="rId8"/>
    <p:sldId id="287" r:id="rId9"/>
    <p:sldId id="288" r:id="rId10"/>
    <p:sldId id="289" r:id="rId11"/>
    <p:sldId id="290" r:id="rId12"/>
    <p:sldId id="299" r:id="rId13"/>
    <p:sldId id="291" r:id="rId14"/>
    <p:sldId id="294" r:id="rId15"/>
    <p:sldId id="293" r:id="rId16"/>
    <p:sldId id="265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574"/>
    <a:srgbClr val="F2D4AA"/>
    <a:srgbClr val="F4F4F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6318" autoAdjust="0"/>
  </p:normalViewPr>
  <p:slideViewPr>
    <p:cSldViewPr snapToGrid="0">
      <p:cViewPr varScale="1">
        <p:scale>
          <a:sx n="106" d="100"/>
          <a:sy n="106" d="100"/>
        </p:scale>
        <p:origin x="126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8DBA-ED62-42D1-AB73-66D64966019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966C-C914-4B89-ADB0-BC6EB017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8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3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BA966C-C914-4B89-ADB0-BC6EB01770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36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8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11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2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5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0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9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7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48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3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25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49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90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4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16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72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370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216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94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41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6DFC4-DC08-429D-9FE2-86D61706CFE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326F34-6995-4006-A62B-5661ADD477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349955" y="1137356"/>
              <a:chExt cx="12192000" cy="685800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67F08B3-23E9-41AD-9A46-4FF310D2B4E1}"/>
                  </a:ext>
                </a:extLst>
              </p:cNvPr>
              <p:cNvGrpSpPr/>
              <p:nvPr/>
            </p:nvGrpSpPr>
            <p:grpSpPr>
              <a:xfrm>
                <a:off x="349955" y="1137356"/>
                <a:ext cx="12192000" cy="3429000"/>
                <a:chOff x="349955" y="1137356"/>
                <a:chExt cx="12192000" cy="3429000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EEAA73AA-335D-40C8-9488-B0914B5C5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4925" r="7517"/>
                <a:stretch/>
              </p:blipFill>
              <p:spPr>
                <a:xfrm>
                  <a:off x="349955" y="1137356"/>
                  <a:ext cx="6096000" cy="3429000"/>
                </a:xfrm>
                <a:prstGeom prst="rect">
                  <a:avLst/>
                </a:prstGeom>
              </p:spPr>
            </p:pic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4F0D825-6134-46DE-A085-A92413648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4925" r="7517"/>
                <a:stretch/>
              </p:blipFill>
              <p:spPr>
                <a:xfrm>
                  <a:off x="6445955" y="1137356"/>
                  <a:ext cx="6096000" cy="3429000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30E75C-07B3-4874-8EB8-89D8A13E4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4566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4962505-3AC2-453B-A1EA-33976100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4566356"/>
                <a:ext cx="6096000" cy="34290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099ACF-EF0D-4B03-A802-16535C10BDF3}"/>
                </a:ext>
              </a:extLst>
            </p:cNvPr>
            <p:cNvGrpSpPr/>
            <p:nvPr/>
          </p:nvGrpSpPr>
          <p:grpSpPr>
            <a:xfrm>
              <a:off x="600362" y="420346"/>
              <a:ext cx="3458680" cy="717080"/>
              <a:chOff x="1358646" y="1055965"/>
              <a:chExt cx="3458680" cy="7170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4B8D6FA-CB84-4F31-B7C5-7E18D45B0B06}"/>
                  </a:ext>
                </a:extLst>
              </p:cNvPr>
              <p:cNvGrpSpPr/>
              <p:nvPr/>
            </p:nvGrpSpPr>
            <p:grpSpPr>
              <a:xfrm>
                <a:off x="1577550" y="1214503"/>
                <a:ext cx="3239776" cy="558542"/>
                <a:chOff x="1577550" y="1214503"/>
                <a:chExt cx="3239776" cy="558542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F71045D-F05C-4BC6-9EBE-D9F1C48929F9}"/>
                    </a:ext>
                  </a:extLst>
                </p:cNvPr>
                <p:cNvSpPr/>
                <p:nvPr/>
              </p:nvSpPr>
              <p:spPr>
                <a:xfrm>
                  <a:off x="1577550" y="1214503"/>
                  <a:ext cx="3239776" cy="55854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76200">
                  <a:noFill/>
                </a:ln>
                <a:effectLst>
                  <a:outerShdw blurRad="304800" dist="25400" sx="101000" sy="101000" algn="ctr" rotWithShape="0">
                    <a:schemeClr val="bg1">
                      <a:lumMod val="75000"/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pc="600" dirty="0">
                    <a:solidFill>
                      <a:srgbClr val="03458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8795395-B987-4CA0-A091-104D5B366411}"/>
                    </a:ext>
                  </a:extLst>
                </p:cNvPr>
                <p:cNvSpPr/>
                <p:nvPr/>
              </p:nvSpPr>
              <p:spPr>
                <a:xfrm>
                  <a:off x="1705631" y="1262941"/>
                  <a:ext cx="3018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spc="300" dirty="0">
                      <a:solidFill>
                        <a:srgbClr val="475574"/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企业管理基础知识</a:t>
                  </a:r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B2C27CC-0836-4032-B4FD-C0A76E93D996}"/>
                  </a:ext>
                </a:extLst>
              </p:cNvPr>
              <p:cNvSpPr/>
              <p:nvPr/>
            </p:nvSpPr>
            <p:spPr>
              <a:xfrm flipV="1">
                <a:off x="1358646" y="1055965"/>
                <a:ext cx="437808" cy="43780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5D8C351-B60F-4D95-9806-65C56C11FBC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F6A2596-552C-489D-ABE7-F8F058ADCD81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021C6F9-D1B9-4E8B-9041-EC2B0B8174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8F540965-5049-4858-83B0-56D4B2C7E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11D0201-E053-40CA-A307-8AC92FA05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15FD1A1-4C99-49AA-828D-6E70651DB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5986EA-6FBC-4E48-A751-EA1845E19251}"/>
              </a:ext>
            </a:extLst>
          </p:cNvPr>
          <p:cNvSpPr/>
          <p:nvPr/>
        </p:nvSpPr>
        <p:spPr>
          <a:xfrm>
            <a:off x="1650189" y="1112993"/>
            <a:ext cx="8891619" cy="4763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BFACADC-F19F-4197-86C5-6A625770C5A8}"/>
              </a:ext>
            </a:extLst>
          </p:cNvPr>
          <p:cNvGrpSpPr/>
          <p:nvPr/>
        </p:nvGrpSpPr>
        <p:grpSpPr>
          <a:xfrm>
            <a:off x="3072932" y="2192435"/>
            <a:ext cx="6186650" cy="1337488"/>
            <a:chOff x="849219" y="2083620"/>
            <a:chExt cx="6186650" cy="13374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D085B90-95CC-4A3B-9FC2-16B2B67CA565}"/>
                </a:ext>
              </a:extLst>
            </p:cNvPr>
            <p:cNvSpPr/>
            <p:nvPr/>
          </p:nvSpPr>
          <p:spPr>
            <a:xfrm>
              <a:off x="849219" y="2140656"/>
              <a:ext cx="61866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spc="600" dirty="0">
                  <a:solidFill>
                    <a:srgbClr val="475574"/>
                  </a:solidFill>
                  <a:cs typeface="+mn-ea"/>
                  <a:sym typeface="+mn-lt"/>
                </a:rPr>
                <a:t>小 语 文 </a:t>
              </a:r>
            </a:p>
          </p:txBody>
        </p:sp>
        <p:sp>
          <p:nvSpPr>
            <p:cNvPr id="25" name="圆: 空心 24">
              <a:extLst>
                <a:ext uri="{FF2B5EF4-FFF2-40B4-BE49-F238E27FC236}">
                  <a16:creationId xmlns:a16="http://schemas.microsoft.com/office/drawing/2014/main" id="{6FA522AF-5DE2-4297-A6EF-EA7F0E3DF54D}"/>
                </a:ext>
              </a:extLst>
            </p:cNvPr>
            <p:cNvSpPr/>
            <p:nvPr/>
          </p:nvSpPr>
          <p:spPr>
            <a:xfrm>
              <a:off x="1888811" y="2083620"/>
              <a:ext cx="1337488" cy="1337488"/>
            </a:xfrm>
            <a:prstGeom prst="donut">
              <a:avLst>
                <a:gd name="adj" fmla="val 2156"/>
              </a:avLst>
            </a:prstGeom>
            <a:gradFill>
              <a:gsLst>
                <a:gs pos="20000">
                  <a:srgbClr val="475574">
                    <a:alpha val="76000"/>
                  </a:srgbClr>
                </a:gs>
                <a:gs pos="77000">
                  <a:srgbClr val="F2D4AA">
                    <a:alpha val="66000"/>
                  </a:srgbClr>
                </a:gs>
              </a:gsLst>
              <a:lin ang="5400000" scaled="1"/>
            </a:gra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: 空心 28">
              <a:extLst>
                <a:ext uri="{FF2B5EF4-FFF2-40B4-BE49-F238E27FC236}">
                  <a16:creationId xmlns:a16="http://schemas.microsoft.com/office/drawing/2014/main" id="{47F6DA9E-5D44-4759-BE7D-AD75477FDA60}"/>
                </a:ext>
              </a:extLst>
            </p:cNvPr>
            <p:cNvSpPr/>
            <p:nvPr/>
          </p:nvSpPr>
          <p:spPr>
            <a:xfrm>
              <a:off x="3224953" y="2083620"/>
              <a:ext cx="1337488" cy="1337488"/>
            </a:xfrm>
            <a:prstGeom prst="donut">
              <a:avLst>
                <a:gd name="adj" fmla="val 2156"/>
              </a:avLst>
            </a:prstGeom>
            <a:gradFill>
              <a:gsLst>
                <a:gs pos="20000">
                  <a:srgbClr val="475574">
                    <a:alpha val="76000"/>
                  </a:srgbClr>
                </a:gs>
                <a:gs pos="77000">
                  <a:srgbClr val="F2D4AA">
                    <a:alpha val="66000"/>
                  </a:srgbClr>
                </a:gs>
              </a:gsLst>
              <a:lin ang="5400000" scaled="1"/>
            </a:gra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圆: 空心 29">
              <a:extLst>
                <a:ext uri="{FF2B5EF4-FFF2-40B4-BE49-F238E27FC236}">
                  <a16:creationId xmlns:a16="http://schemas.microsoft.com/office/drawing/2014/main" id="{2CFC5AB3-A6DF-4F29-AD44-7411EC934CC3}"/>
                </a:ext>
              </a:extLst>
            </p:cNvPr>
            <p:cNvSpPr/>
            <p:nvPr/>
          </p:nvSpPr>
          <p:spPr>
            <a:xfrm>
              <a:off x="4561095" y="2083620"/>
              <a:ext cx="1337488" cy="1337488"/>
            </a:xfrm>
            <a:prstGeom prst="donut">
              <a:avLst>
                <a:gd name="adj" fmla="val 2156"/>
              </a:avLst>
            </a:prstGeom>
            <a:gradFill>
              <a:gsLst>
                <a:gs pos="20000">
                  <a:srgbClr val="475574">
                    <a:alpha val="76000"/>
                  </a:srgbClr>
                </a:gs>
                <a:gs pos="77000">
                  <a:srgbClr val="F2D4AA">
                    <a:alpha val="66000"/>
                  </a:srgbClr>
                </a:gs>
              </a:gsLst>
              <a:lin ang="5400000" scaled="1"/>
            </a:gra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1F515CB-CC92-4CCD-8407-7FCEE9275C71}"/>
              </a:ext>
            </a:extLst>
          </p:cNvPr>
          <p:cNvGrpSpPr/>
          <p:nvPr/>
        </p:nvGrpSpPr>
        <p:grpSpPr>
          <a:xfrm>
            <a:off x="4214398" y="4010570"/>
            <a:ext cx="3907898" cy="711836"/>
            <a:chOff x="4064896" y="4176518"/>
            <a:chExt cx="3763199" cy="532549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94BA216-85DF-47AB-ADED-A155C8B9B42A}"/>
                </a:ext>
              </a:extLst>
            </p:cNvPr>
            <p:cNvSpPr/>
            <p:nvPr/>
          </p:nvSpPr>
          <p:spPr>
            <a:xfrm>
              <a:off x="4064896" y="4176518"/>
              <a:ext cx="3763199" cy="486698"/>
            </a:xfrm>
            <a:prstGeom prst="roundRect">
              <a:avLst>
                <a:gd name="adj" fmla="val 5000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E64AE6-D689-4B17-A00F-89F5EF0D9A7F}"/>
                </a:ext>
              </a:extLst>
            </p:cNvPr>
            <p:cNvSpPr/>
            <p:nvPr/>
          </p:nvSpPr>
          <p:spPr>
            <a:xfrm>
              <a:off x="5184620" y="4247402"/>
              <a:ext cx="15696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rPr>
                <a:t>项目展示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10117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3868B4-6EBA-491F-863F-5B79F047CD9E}"/>
              </a:ext>
            </a:extLst>
          </p:cNvPr>
          <p:cNvGrpSpPr/>
          <p:nvPr/>
        </p:nvGrpSpPr>
        <p:grpSpPr>
          <a:xfrm>
            <a:off x="654876" y="248311"/>
            <a:ext cx="3848780" cy="997650"/>
            <a:chOff x="1225862" y="1592194"/>
            <a:chExt cx="3848780" cy="99765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774F01-0B9B-44DF-AF1F-8E0413F97AF5}"/>
                </a:ext>
              </a:extLst>
            </p:cNvPr>
            <p:cNvSpPr/>
            <p:nvPr/>
          </p:nvSpPr>
          <p:spPr>
            <a:xfrm>
              <a:off x="1429247" y="1712129"/>
              <a:ext cx="2783087" cy="5732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26879-102E-46D6-A9C3-D8145408B56C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05EB74-6E5A-45EA-8FF6-1F1348CE5966}"/>
                </a:ext>
              </a:extLst>
            </p:cNvPr>
            <p:cNvSpPr/>
            <p:nvPr/>
          </p:nvSpPr>
          <p:spPr>
            <a:xfrm>
              <a:off x="2207169" y="1786327"/>
              <a:ext cx="1146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rgbClr val="475574"/>
                  </a:solidFill>
                  <a:cs typeface="+mn-ea"/>
                  <a:sym typeface="+mn-lt"/>
                </a:rPr>
                <a:t>诗  词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5E186EA-01EA-4A67-AC62-CBB9EBE92900}"/>
                </a:ext>
              </a:extLst>
            </p:cNvPr>
            <p:cNvSpPr/>
            <p:nvPr/>
          </p:nvSpPr>
          <p:spPr>
            <a:xfrm>
              <a:off x="1225862" y="1592194"/>
              <a:ext cx="406771" cy="369333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79B798-77AA-4419-9117-EC9867E241B9}"/>
              </a:ext>
            </a:extLst>
          </p:cNvPr>
          <p:cNvGrpSpPr/>
          <p:nvPr/>
        </p:nvGrpSpPr>
        <p:grpSpPr>
          <a:xfrm>
            <a:off x="886046" y="1338754"/>
            <a:ext cx="3158001" cy="870952"/>
            <a:chOff x="1225863" y="1592194"/>
            <a:chExt cx="3848779" cy="99765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C373311-5553-4EAE-B9E2-F5F2A30813B7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0C3F1C-64B8-4495-B992-60082D1AC71D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D7D5B-EAFF-4C82-AAF1-1EC969803A01}"/>
                </a:ext>
              </a:extLst>
            </p:cNvPr>
            <p:cNvSpPr/>
            <p:nvPr/>
          </p:nvSpPr>
          <p:spPr>
            <a:xfrm>
              <a:off x="1942858" y="173626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首页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3FDEF4-A697-42ED-9302-2DCF9F790497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52877-7A43-4C20-9F14-B0D86E3E33BD}"/>
              </a:ext>
            </a:extLst>
          </p:cNvPr>
          <p:cNvGrpSpPr/>
          <p:nvPr/>
        </p:nvGrpSpPr>
        <p:grpSpPr>
          <a:xfrm>
            <a:off x="886046" y="2233175"/>
            <a:ext cx="3158001" cy="870952"/>
            <a:chOff x="1225863" y="1592194"/>
            <a:chExt cx="3848779" cy="997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00BDD4F-3E5E-48F1-A110-9E960E6C35E3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0FBC1-FF70-403E-B018-FB2A3FD230B1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0B980E-FD38-4918-A108-550942FEADB1}"/>
                </a:ext>
              </a:extLst>
            </p:cNvPr>
            <p:cNvSpPr/>
            <p:nvPr/>
          </p:nvSpPr>
          <p:spPr>
            <a:xfrm>
              <a:off x="1769530" y="1724667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学诗词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C0F3B0A-6EE8-4B8C-A4C0-7F2F7401E2F9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CFCDAD-54C5-402F-BFC9-B929D813F5AE}"/>
              </a:ext>
            </a:extLst>
          </p:cNvPr>
          <p:cNvGrpSpPr/>
          <p:nvPr/>
        </p:nvGrpSpPr>
        <p:grpSpPr>
          <a:xfrm>
            <a:off x="886046" y="3147414"/>
            <a:ext cx="3158001" cy="870952"/>
            <a:chOff x="1225863" y="1592194"/>
            <a:chExt cx="3848779" cy="99765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73F6F5-184A-444D-8F0A-48704B97AE01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E302C2-261B-4010-80A0-1CB5D9C81C72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F5BC32-FE0F-43F7-9CF4-FF52A9902FE3}"/>
                </a:ext>
              </a:extLst>
            </p:cNvPr>
            <p:cNvSpPr/>
            <p:nvPr/>
          </p:nvSpPr>
          <p:spPr>
            <a:xfrm>
              <a:off x="1768905" y="1758766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易错字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A1A96CA-9778-457D-85CB-90A47623AAB8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86E8DF-93F9-4D03-BD58-830B72EC2894}"/>
              </a:ext>
            </a:extLst>
          </p:cNvPr>
          <p:cNvGrpSpPr/>
          <p:nvPr/>
        </p:nvGrpSpPr>
        <p:grpSpPr>
          <a:xfrm>
            <a:off x="886046" y="3993254"/>
            <a:ext cx="3158001" cy="870952"/>
            <a:chOff x="1225863" y="1592194"/>
            <a:chExt cx="3848779" cy="99765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D2F6F3B-E535-4DC9-AADA-0E0BB40EF7C8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5081FD-ACA8-4A6E-BAE0-55182801B2AF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6BAACB-EA59-4AFB-BF2F-03869BEF9933}"/>
                </a:ext>
              </a:extLst>
            </p:cNvPr>
            <p:cNvSpPr/>
            <p:nvPr/>
          </p:nvSpPr>
          <p:spPr>
            <a:xfrm>
              <a:off x="1662224" y="1736749"/>
              <a:ext cx="1725457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补充诗句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9E97A89-EB1B-4BF7-B4CD-38BE57EAA01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A55BDE1-C805-43DE-A5C2-82DBFDBF82C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018EE86-FD9A-403C-88A6-97BACD529CB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03EEBC7-8BFE-46E9-B906-C956EFB3725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38DD10E-5EBA-4F91-872E-C9ED117DEFB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10117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3868B4-6EBA-491F-863F-5B79F047CD9E}"/>
              </a:ext>
            </a:extLst>
          </p:cNvPr>
          <p:cNvGrpSpPr/>
          <p:nvPr/>
        </p:nvGrpSpPr>
        <p:grpSpPr>
          <a:xfrm>
            <a:off x="654876" y="248311"/>
            <a:ext cx="3848780" cy="997650"/>
            <a:chOff x="1225862" y="1592194"/>
            <a:chExt cx="3848780" cy="99765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774F01-0B9B-44DF-AF1F-8E0413F97AF5}"/>
                </a:ext>
              </a:extLst>
            </p:cNvPr>
            <p:cNvSpPr/>
            <p:nvPr/>
          </p:nvSpPr>
          <p:spPr>
            <a:xfrm>
              <a:off x="1429247" y="1712129"/>
              <a:ext cx="2783087" cy="5732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26879-102E-46D6-A9C3-D8145408B56C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05EB74-6E5A-45EA-8FF6-1F1348CE5966}"/>
                </a:ext>
              </a:extLst>
            </p:cNvPr>
            <p:cNvSpPr/>
            <p:nvPr/>
          </p:nvSpPr>
          <p:spPr>
            <a:xfrm>
              <a:off x="2207169" y="1786327"/>
              <a:ext cx="1146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rgbClr val="475574"/>
                  </a:solidFill>
                  <a:cs typeface="+mn-ea"/>
                  <a:sym typeface="+mn-lt"/>
                </a:rPr>
                <a:t>我  的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5E186EA-01EA-4A67-AC62-CBB9EBE92900}"/>
                </a:ext>
              </a:extLst>
            </p:cNvPr>
            <p:cNvSpPr/>
            <p:nvPr/>
          </p:nvSpPr>
          <p:spPr>
            <a:xfrm>
              <a:off x="1225862" y="1592194"/>
              <a:ext cx="406771" cy="369333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3A31240-B139-4628-A4DC-C9C4967906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7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DA9C50F9-90E7-47C4-ACD2-2A0DF4A1860F}"/>
              </a:ext>
            </a:extLst>
          </p:cNvPr>
          <p:cNvGrpSpPr/>
          <p:nvPr/>
        </p:nvGrpSpPr>
        <p:grpSpPr>
          <a:xfrm>
            <a:off x="0" y="10117"/>
            <a:ext cx="12192000" cy="6858000"/>
            <a:chOff x="349955" y="1137356"/>
            <a:chExt cx="12192000" cy="685800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5962931-9DCE-45A4-AADA-5A0FF48954CC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5260138B-753B-415C-BBD0-0D2C1F585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36420EAE-8C77-43B0-A8F1-D75C014358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D8C5A666-13A6-472B-AD9F-605A40CA1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0436AACF-493A-4F6A-9E85-265AA6B7E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rPr>
              <a:t> </a:t>
            </a:r>
            <a:endParaRPr kumimoji="0" lang="zh-CN" altLang="en-US" sz="1600" b="1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effectLst/>
              <a:uLnTx/>
              <a:uFillTx/>
              <a:latin typeface="+mn-lt"/>
              <a:ea typeface="微软雅黑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3868B4-6EBA-491F-863F-5B79F047CD9E}"/>
              </a:ext>
            </a:extLst>
          </p:cNvPr>
          <p:cNvGrpSpPr/>
          <p:nvPr/>
        </p:nvGrpSpPr>
        <p:grpSpPr>
          <a:xfrm>
            <a:off x="654876" y="248311"/>
            <a:ext cx="3848780" cy="997650"/>
            <a:chOff x="1225862" y="1592194"/>
            <a:chExt cx="3848780" cy="99765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774F01-0B9B-44DF-AF1F-8E0413F97AF5}"/>
                </a:ext>
              </a:extLst>
            </p:cNvPr>
            <p:cNvSpPr/>
            <p:nvPr/>
          </p:nvSpPr>
          <p:spPr>
            <a:xfrm>
              <a:off x="1572808" y="1710223"/>
              <a:ext cx="2783087" cy="5732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26879-102E-46D6-A9C3-D8145408B56C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05EB74-6E5A-45EA-8FF6-1F1348CE5966}"/>
                </a:ext>
              </a:extLst>
            </p:cNvPr>
            <p:cNvSpPr/>
            <p:nvPr/>
          </p:nvSpPr>
          <p:spPr>
            <a:xfrm>
              <a:off x="2163022" y="1786327"/>
              <a:ext cx="11906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  首页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5E186EA-01EA-4A67-AC62-CBB9EBE92900}"/>
                </a:ext>
              </a:extLst>
            </p:cNvPr>
            <p:cNvSpPr/>
            <p:nvPr/>
          </p:nvSpPr>
          <p:spPr>
            <a:xfrm>
              <a:off x="1225862" y="1592194"/>
              <a:ext cx="406771" cy="369333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79B798-77AA-4419-9117-EC9867E241B9}"/>
              </a:ext>
            </a:extLst>
          </p:cNvPr>
          <p:cNvGrpSpPr/>
          <p:nvPr/>
        </p:nvGrpSpPr>
        <p:grpSpPr>
          <a:xfrm>
            <a:off x="886046" y="1338754"/>
            <a:ext cx="3158001" cy="870952"/>
            <a:chOff x="1225863" y="1592194"/>
            <a:chExt cx="3848779" cy="99765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C373311-5553-4EAE-B9E2-F5F2A30813B7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0C3F1C-64B8-4495-B992-60082D1AC71D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D7D5B-EAFF-4C82-AAF1-1EC969803A01}"/>
                </a:ext>
              </a:extLst>
            </p:cNvPr>
            <p:cNvSpPr/>
            <p:nvPr/>
          </p:nvSpPr>
          <p:spPr>
            <a:xfrm>
              <a:off x="1942858" y="1736261"/>
              <a:ext cx="9752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声母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3FDEF4-A697-42ED-9302-2DCF9F790497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52877-7A43-4C20-9F14-B0D86E3E33BD}"/>
              </a:ext>
            </a:extLst>
          </p:cNvPr>
          <p:cNvGrpSpPr/>
          <p:nvPr/>
        </p:nvGrpSpPr>
        <p:grpSpPr>
          <a:xfrm>
            <a:off x="886046" y="2233175"/>
            <a:ext cx="3158001" cy="870952"/>
            <a:chOff x="1225863" y="1592194"/>
            <a:chExt cx="3848779" cy="997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00BDD4F-3E5E-48F1-A110-9E960E6C35E3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0FBC1-FF70-403E-B018-FB2A3FD230B1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0B980E-FD38-4918-A108-550942FEADB1}"/>
                </a:ext>
              </a:extLst>
            </p:cNvPr>
            <p:cNvSpPr/>
            <p:nvPr/>
          </p:nvSpPr>
          <p:spPr>
            <a:xfrm>
              <a:off x="1942858" y="1736261"/>
              <a:ext cx="9752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详情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C0F3B0A-6EE8-4B8C-A4C0-7F2F7401E2F9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86E8DF-93F9-4D03-BD58-830B72EC2894}"/>
              </a:ext>
            </a:extLst>
          </p:cNvPr>
          <p:cNvGrpSpPr/>
          <p:nvPr/>
        </p:nvGrpSpPr>
        <p:grpSpPr>
          <a:xfrm>
            <a:off x="858261" y="3036846"/>
            <a:ext cx="3158001" cy="870952"/>
            <a:chOff x="1225863" y="1592194"/>
            <a:chExt cx="3848779" cy="99765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D2F6F3B-E535-4DC9-AADA-0E0BB40EF7C8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5081FD-ACA8-4A6E-BAE0-55182801B2AF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6BAACB-EA59-4AFB-BF2F-03869BEF9933}"/>
                </a:ext>
              </a:extLst>
            </p:cNvPr>
            <p:cNvSpPr/>
            <p:nvPr/>
          </p:nvSpPr>
          <p:spPr>
            <a:xfrm>
              <a:off x="1755308" y="1774467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字母表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9E97A89-EB1B-4BF7-B4CD-38BE57EAA01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8BC76DC-1456-49CB-B101-8086563D2A8B}"/>
              </a:ext>
            </a:extLst>
          </p:cNvPr>
          <p:cNvGrpSpPr/>
          <p:nvPr/>
        </p:nvGrpSpPr>
        <p:grpSpPr>
          <a:xfrm>
            <a:off x="858261" y="4662160"/>
            <a:ext cx="3158001" cy="870952"/>
            <a:chOff x="1225863" y="1592194"/>
            <a:chExt cx="3848779" cy="99765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29F3188E-14CC-46A7-939A-838EE798FF39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C08083-273F-4372-9375-B91C6E19EE47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7756823-4B11-48F1-860D-3AF86A705C0D}"/>
                </a:ext>
              </a:extLst>
            </p:cNvPr>
            <p:cNvSpPr/>
            <p:nvPr/>
          </p:nvSpPr>
          <p:spPr>
            <a:xfrm>
              <a:off x="1890751" y="1738313"/>
              <a:ext cx="9752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答题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F8D8BEE-9038-40D0-94F7-9EF6CF6B6594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490B11-A7AC-4F72-8605-92F362BF756A}"/>
              </a:ext>
            </a:extLst>
          </p:cNvPr>
          <p:cNvGrpSpPr/>
          <p:nvPr/>
        </p:nvGrpSpPr>
        <p:grpSpPr>
          <a:xfrm>
            <a:off x="858583" y="3842280"/>
            <a:ext cx="3158001" cy="870952"/>
            <a:chOff x="1225863" y="1592194"/>
            <a:chExt cx="3848779" cy="99765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0B88F136-D651-4EA0-8FB1-6D04C1BCBB75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8B83666-D865-42B4-9460-EE2F5E15919B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C2035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8351A24-9600-4AFB-BE6E-9ACF5F75B569}"/>
                </a:ext>
              </a:extLst>
            </p:cNvPr>
            <p:cNvSpPr/>
            <p:nvPr/>
          </p:nvSpPr>
          <p:spPr>
            <a:xfrm>
              <a:off x="1662498" y="1736749"/>
              <a:ext cx="1725457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600" normalizeH="0" baseline="0" noProof="0" dirty="0">
                  <a:ln>
                    <a:noFill/>
                  </a:ln>
                  <a:solidFill>
                    <a:srgbClr val="475574"/>
                  </a:solidFill>
                  <a:effectLst/>
                  <a:uLnTx/>
                  <a:uFillTx/>
                  <a:latin typeface="+mn-lt"/>
                  <a:ea typeface="微软雅黑"/>
                  <a:cs typeface="+mn-ea"/>
                  <a:sym typeface="+mn-lt"/>
                </a:rPr>
                <a:t>听音选字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2EE3C1E-EBF6-4328-BBA4-C1545BD9CC8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34581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B5B741F-7F14-488C-A1A6-2F0110C982F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832C2D-3F23-4AA9-9ABC-DD75D7BCD03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19B6F0-FF7F-49EB-A7CA-5CC03AE054E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62296-ABCE-4089-814C-7C03F4932FD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27E1C2-F3EA-4BBA-BFE0-D49561115EA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D68DA5-16DD-45C7-A5AB-DFD1977D260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cs typeface="+mn-ea"/>
                <a:sym typeface="+mn-lt"/>
              </a:rPr>
              <a:t>04.</a:t>
            </a:r>
            <a:endParaRPr lang="zh-CN" altLang="en-US" sz="6600" b="1" dirty="0">
              <a:solidFill>
                <a:srgbClr val="475574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815667" y="3208458"/>
            <a:ext cx="35349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475574"/>
                </a:solidFill>
                <a:cs typeface="+mn-ea"/>
                <a:sym typeface="+mn-lt"/>
              </a:rPr>
              <a:t>项目结构及</a:t>
            </a:r>
            <a:endParaRPr lang="en-US" altLang="zh-CN" sz="4000" b="1" spc="600" dirty="0">
              <a:solidFill>
                <a:srgbClr val="475574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000" b="1" spc="600" dirty="0">
                <a:solidFill>
                  <a:srgbClr val="475574"/>
                </a:solidFill>
                <a:cs typeface="+mn-ea"/>
                <a:sym typeface="+mn-lt"/>
              </a:rPr>
              <a:t>GitHub</a:t>
            </a:r>
            <a:r>
              <a:rPr lang="zh-CN" altLang="en-US" sz="4000" b="1" spc="600" dirty="0">
                <a:solidFill>
                  <a:srgbClr val="475574"/>
                </a:solidFill>
                <a:cs typeface="+mn-ea"/>
                <a:sym typeface="+mn-lt"/>
              </a:rPr>
              <a:t>展示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32462-E0B5-48AD-9AE8-BF0F6E98DCA7}"/>
              </a:ext>
            </a:extLst>
          </p:cNvPr>
          <p:cNvSpPr txBox="1"/>
          <p:nvPr/>
        </p:nvSpPr>
        <p:spPr>
          <a:xfrm>
            <a:off x="5645315" y="2847943"/>
            <a:ext cx="3886356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XIAO YU WEN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9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672B65F-CBC1-4EEC-B904-2AA8D6920E36}"/>
              </a:ext>
            </a:extLst>
          </p:cNvPr>
          <p:cNvGrpSpPr/>
          <p:nvPr/>
        </p:nvGrpSpPr>
        <p:grpSpPr>
          <a:xfrm>
            <a:off x="249416" y="91561"/>
            <a:ext cx="3884452" cy="542921"/>
            <a:chOff x="2713055" y="1432217"/>
            <a:chExt cx="8865588" cy="114791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15398E9-EBE0-415B-A944-1976106E1555}"/>
                </a:ext>
              </a:extLst>
            </p:cNvPr>
            <p:cNvGrpSpPr/>
            <p:nvPr/>
          </p:nvGrpSpPr>
          <p:grpSpPr>
            <a:xfrm flipH="1">
              <a:off x="2713055" y="1635588"/>
              <a:ext cx="8055430" cy="944545"/>
              <a:chOff x="834014" y="1708220"/>
              <a:chExt cx="5261985" cy="1848896"/>
            </a:xfrm>
          </p:grpSpPr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59C8F905-7895-4A76-9FAC-0EE9991367B8}"/>
                  </a:ext>
                </a:extLst>
              </p:cNvPr>
              <p:cNvSpPr/>
              <p:nvPr/>
            </p:nvSpPr>
            <p:spPr>
              <a:xfrm>
                <a:off x="834014" y="1708220"/>
                <a:ext cx="4732773" cy="1848896"/>
              </a:xfrm>
              <a:prstGeom prst="flowChartProcess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流程图: 数据 21">
                <a:extLst>
                  <a:ext uri="{FF2B5EF4-FFF2-40B4-BE49-F238E27FC236}">
                    <a16:creationId xmlns:a16="http://schemas.microsoft.com/office/drawing/2014/main" id="{000B63D9-C38C-40FE-9E0A-0F5DF1FB66A1}"/>
                  </a:ext>
                </a:extLst>
              </p:cNvPr>
              <p:cNvSpPr/>
              <p:nvPr/>
            </p:nvSpPr>
            <p:spPr>
              <a:xfrm>
                <a:off x="5348979" y="1708220"/>
                <a:ext cx="747020" cy="1848896"/>
              </a:xfrm>
              <a:prstGeom prst="flowChartInputOutput">
                <a:avLst/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D67E8E-BD4E-4369-8F54-EFE6FB1A5613}"/>
                </a:ext>
              </a:extLst>
            </p:cNvPr>
            <p:cNvSpPr/>
            <p:nvPr/>
          </p:nvSpPr>
          <p:spPr>
            <a:xfrm>
              <a:off x="5256352" y="1432217"/>
              <a:ext cx="6322291" cy="105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000" spc="300" dirty="0">
                  <a:solidFill>
                    <a:srgbClr val="1C2035"/>
                  </a:solidFill>
                  <a:cs typeface="+mn-ea"/>
                  <a:sym typeface="+mn-lt"/>
                </a:rPr>
                <a:t>GitHub</a:t>
              </a:r>
            </a:p>
          </p:txBody>
        </p:sp>
      </p:grp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4A800084-8EDF-4268-9D45-215178D6DED8}"/>
              </a:ext>
            </a:extLst>
          </p:cNvPr>
          <p:cNvSpPr/>
          <p:nvPr/>
        </p:nvSpPr>
        <p:spPr>
          <a:xfrm>
            <a:off x="3577704" y="187748"/>
            <a:ext cx="378679" cy="446734"/>
          </a:xfrm>
          <a:prstGeom prst="chevron">
            <a:avLst/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6613ED-FA8A-42E1-8F82-6B47FAF86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12" y="822230"/>
            <a:ext cx="8017272" cy="4459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363523-4B39-43FB-B421-A58F81F5C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33" y="1830947"/>
            <a:ext cx="7388069" cy="43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672B65F-CBC1-4EEC-B904-2AA8D6920E36}"/>
              </a:ext>
            </a:extLst>
          </p:cNvPr>
          <p:cNvGrpSpPr/>
          <p:nvPr/>
        </p:nvGrpSpPr>
        <p:grpSpPr>
          <a:xfrm>
            <a:off x="249416" y="91561"/>
            <a:ext cx="3884452" cy="542921"/>
            <a:chOff x="2713055" y="1432217"/>
            <a:chExt cx="8865588" cy="114791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15398E9-EBE0-415B-A944-1976106E1555}"/>
                </a:ext>
              </a:extLst>
            </p:cNvPr>
            <p:cNvGrpSpPr/>
            <p:nvPr/>
          </p:nvGrpSpPr>
          <p:grpSpPr>
            <a:xfrm flipH="1">
              <a:off x="2713055" y="1635588"/>
              <a:ext cx="8055430" cy="944545"/>
              <a:chOff x="834014" y="1708220"/>
              <a:chExt cx="5261985" cy="1848896"/>
            </a:xfrm>
          </p:grpSpPr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59C8F905-7895-4A76-9FAC-0EE9991367B8}"/>
                  </a:ext>
                </a:extLst>
              </p:cNvPr>
              <p:cNvSpPr/>
              <p:nvPr/>
            </p:nvSpPr>
            <p:spPr>
              <a:xfrm>
                <a:off x="834014" y="1708220"/>
                <a:ext cx="4732773" cy="1848896"/>
              </a:xfrm>
              <a:prstGeom prst="flowChartProcess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流程图: 数据 21">
                <a:extLst>
                  <a:ext uri="{FF2B5EF4-FFF2-40B4-BE49-F238E27FC236}">
                    <a16:creationId xmlns:a16="http://schemas.microsoft.com/office/drawing/2014/main" id="{000B63D9-C38C-40FE-9E0A-0F5DF1FB66A1}"/>
                  </a:ext>
                </a:extLst>
              </p:cNvPr>
              <p:cNvSpPr/>
              <p:nvPr/>
            </p:nvSpPr>
            <p:spPr>
              <a:xfrm>
                <a:off x="5348979" y="1708220"/>
                <a:ext cx="747020" cy="1848896"/>
              </a:xfrm>
              <a:prstGeom prst="flowChartInputOutput">
                <a:avLst/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D67E8E-BD4E-4369-8F54-EFE6FB1A5613}"/>
                </a:ext>
              </a:extLst>
            </p:cNvPr>
            <p:cNvSpPr/>
            <p:nvPr/>
          </p:nvSpPr>
          <p:spPr>
            <a:xfrm>
              <a:off x="5256352" y="1432217"/>
              <a:ext cx="6322291" cy="1055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solidFill>
                    <a:srgbClr val="1C2035"/>
                  </a:solidFill>
                  <a:cs typeface="+mn-ea"/>
                  <a:sym typeface="+mn-lt"/>
                </a:rPr>
                <a:t>项目结构</a:t>
              </a:r>
              <a:endParaRPr lang="en-US" altLang="zh-CN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4A800084-8EDF-4268-9D45-215178D6DED8}"/>
              </a:ext>
            </a:extLst>
          </p:cNvPr>
          <p:cNvSpPr/>
          <p:nvPr/>
        </p:nvSpPr>
        <p:spPr>
          <a:xfrm>
            <a:off x="3577704" y="187748"/>
            <a:ext cx="378679" cy="446734"/>
          </a:xfrm>
          <a:prstGeom prst="chevron">
            <a:avLst/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171C47-083C-4722-8358-2BEE12453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33" y="341116"/>
            <a:ext cx="2492793" cy="61675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90B43B-6756-4B79-8009-3CDED2B07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94" y="411115"/>
            <a:ext cx="2806700" cy="5486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294E4E-05C9-4AC8-9440-7560DD2F1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74" y="385715"/>
            <a:ext cx="28194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769BA7-0CDF-43C2-8F87-5CCCB7158C4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8AD3291-46F0-4B59-B326-B7385D424EC3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F74A0F4C-D50D-48BA-98BE-7F099113AE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118AC95-DBFF-4535-BDDB-F10023D53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8012CF2-E1B5-4B85-934A-F4D453CC03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A5D9705-4D32-4BC3-89EE-4C10385D0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7F1588-65CC-4904-8AD4-709B837C04CF}"/>
              </a:ext>
            </a:extLst>
          </p:cNvPr>
          <p:cNvGrpSpPr/>
          <p:nvPr/>
        </p:nvGrpSpPr>
        <p:grpSpPr>
          <a:xfrm>
            <a:off x="1659835" y="1047234"/>
            <a:ext cx="8891619" cy="4763531"/>
            <a:chOff x="1659835" y="1047234"/>
            <a:chExt cx="8891619" cy="476353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25986EA-6FBC-4E48-A751-EA1845E19251}"/>
                </a:ext>
              </a:extLst>
            </p:cNvPr>
            <p:cNvSpPr/>
            <p:nvPr/>
          </p:nvSpPr>
          <p:spPr>
            <a:xfrm>
              <a:off x="1659835" y="1047234"/>
              <a:ext cx="8891619" cy="47635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EC9C24-C4D6-4DB7-8AF4-94689504DD36}"/>
                </a:ext>
              </a:extLst>
            </p:cNvPr>
            <p:cNvSpPr txBox="1"/>
            <p:nvPr/>
          </p:nvSpPr>
          <p:spPr>
            <a:xfrm>
              <a:off x="4170100" y="4592823"/>
              <a:ext cx="38863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>
                <a:defRPr spc="600">
                  <a:solidFill>
                    <a:srgbClr val="1E496C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pPr algn="ctr"/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XIAO YU WEN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BFACADC-F19F-4197-86C5-6A625770C5A8}"/>
                </a:ext>
              </a:extLst>
            </p:cNvPr>
            <p:cNvGrpSpPr/>
            <p:nvPr/>
          </p:nvGrpSpPr>
          <p:grpSpPr>
            <a:xfrm>
              <a:off x="2079216" y="2282107"/>
              <a:ext cx="8178506" cy="1345380"/>
              <a:chOff x="528379" y="2083620"/>
              <a:chExt cx="8178506" cy="13453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D085B90-95CC-4A3B-9FC2-16B2B67CA565}"/>
                  </a:ext>
                </a:extLst>
              </p:cNvPr>
              <p:cNvSpPr/>
              <p:nvPr/>
            </p:nvSpPr>
            <p:spPr>
              <a:xfrm>
                <a:off x="528379" y="2182505"/>
                <a:ext cx="8178506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500" spc="600" dirty="0">
                    <a:solidFill>
                      <a:srgbClr val="475574"/>
                    </a:solidFill>
                    <a:cs typeface="+mn-ea"/>
                    <a:sym typeface="+mn-lt"/>
                  </a:rPr>
                  <a:t>实 例 演 示</a:t>
                </a:r>
              </a:p>
            </p:txBody>
          </p:sp>
          <p:sp>
            <p:nvSpPr>
              <p:cNvPr id="25" name="圆: 空心 24">
                <a:extLst>
                  <a:ext uri="{FF2B5EF4-FFF2-40B4-BE49-F238E27FC236}">
                    <a16:creationId xmlns:a16="http://schemas.microsoft.com/office/drawing/2014/main" id="{6FA522AF-5DE2-4297-A6EF-EA7F0E3DF54D}"/>
                  </a:ext>
                </a:extLst>
              </p:cNvPr>
              <p:cNvSpPr/>
              <p:nvPr/>
            </p:nvSpPr>
            <p:spPr>
              <a:xfrm>
                <a:off x="1888811" y="2083620"/>
                <a:ext cx="1337488" cy="1337488"/>
              </a:xfrm>
              <a:prstGeom prst="donut">
                <a:avLst>
                  <a:gd name="adj" fmla="val 2156"/>
                </a:avLst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圆: 空心 28">
                <a:extLst>
                  <a:ext uri="{FF2B5EF4-FFF2-40B4-BE49-F238E27FC236}">
                    <a16:creationId xmlns:a16="http://schemas.microsoft.com/office/drawing/2014/main" id="{47F6DA9E-5D44-4759-BE7D-AD75477FDA60}"/>
                  </a:ext>
                </a:extLst>
              </p:cNvPr>
              <p:cNvSpPr/>
              <p:nvPr/>
            </p:nvSpPr>
            <p:spPr>
              <a:xfrm>
                <a:off x="3224953" y="2083620"/>
                <a:ext cx="1337488" cy="1337488"/>
              </a:xfrm>
              <a:prstGeom prst="donut">
                <a:avLst>
                  <a:gd name="adj" fmla="val 2156"/>
                </a:avLst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圆: 空心 29">
                <a:extLst>
                  <a:ext uri="{FF2B5EF4-FFF2-40B4-BE49-F238E27FC236}">
                    <a16:creationId xmlns:a16="http://schemas.microsoft.com/office/drawing/2014/main" id="{2CFC5AB3-A6DF-4F29-AD44-7411EC934CC3}"/>
                  </a:ext>
                </a:extLst>
              </p:cNvPr>
              <p:cNvSpPr/>
              <p:nvPr/>
            </p:nvSpPr>
            <p:spPr>
              <a:xfrm>
                <a:off x="4561095" y="2083620"/>
                <a:ext cx="1337488" cy="1337488"/>
              </a:xfrm>
              <a:prstGeom prst="donut">
                <a:avLst>
                  <a:gd name="adj" fmla="val 2156"/>
                </a:avLst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圆: 空心 30">
                <a:extLst>
                  <a:ext uri="{FF2B5EF4-FFF2-40B4-BE49-F238E27FC236}">
                    <a16:creationId xmlns:a16="http://schemas.microsoft.com/office/drawing/2014/main" id="{8B7B8F74-102E-4B23-999E-D58559A293F4}"/>
                  </a:ext>
                </a:extLst>
              </p:cNvPr>
              <p:cNvSpPr/>
              <p:nvPr/>
            </p:nvSpPr>
            <p:spPr>
              <a:xfrm>
                <a:off x="5897237" y="2083620"/>
                <a:ext cx="1337488" cy="1337488"/>
              </a:xfrm>
              <a:prstGeom prst="donut">
                <a:avLst>
                  <a:gd name="adj" fmla="val 2156"/>
                </a:avLst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pc="600" dirty="0">
                    <a:solidFill>
                      <a:srgbClr val="034581"/>
                    </a:solidFill>
                    <a:cs typeface="+mn-ea"/>
                    <a:sym typeface="+mn-lt"/>
                  </a:rPr>
                  <a:t> </a:t>
                </a:r>
                <a:endParaRPr lang="zh-CN" altLang="en-US" spc="600" dirty="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1F515CB-CC92-4CCD-8407-7FCEE9275C71}"/>
                </a:ext>
              </a:extLst>
            </p:cNvPr>
            <p:cNvGrpSpPr/>
            <p:nvPr/>
          </p:nvGrpSpPr>
          <p:grpSpPr>
            <a:xfrm>
              <a:off x="4224449" y="3926656"/>
              <a:ext cx="3763199" cy="507516"/>
              <a:chOff x="4064896" y="4176518"/>
              <a:chExt cx="3763199" cy="50751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994BA216-85DF-47AB-ADED-A155C8B9B42A}"/>
                  </a:ext>
                </a:extLst>
              </p:cNvPr>
              <p:cNvSpPr/>
              <p:nvPr/>
            </p:nvSpPr>
            <p:spPr>
              <a:xfrm>
                <a:off x="4064896" y="4176518"/>
                <a:ext cx="3763199" cy="486698"/>
              </a:xfrm>
              <a:prstGeom prst="roundRect">
                <a:avLst>
                  <a:gd name="adj" fmla="val 5000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4E64AE6-D689-4B17-A00F-89F5EF0D9A7F}"/>
                  </a:ext>
                </a:extLst>
              </p:cNvPr>
              <p:cNvSpPr/>
              <p:nvPr/>
            </p:nvSpPr>
            <p:spPr>
              <a:xfrm>
                <a:off x="5244264" y="4222369"/>
                <a:ext cx="15055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-</a:t>
                </a:r>
                <a:r>
                  <a:rPr lang="zh-CN" altLang="en-US" sz="24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小语文</a:t>
                </a:r>
                <a:r>
                  <a:rPr lang="en-US" altLang="zh-CN" sz="2400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-</a:t>
                </a:r>
                <a:endPara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8291B7AE-9EC5-48C6-B6AC-2263A93BB838}"/>
              </a:ext>
            </a:extLst>
          </p:cNvPr>
          <p:cNvSpPr/>
          <p:nvPr/>
        </p:nvSpPr>
        <p:spPr>
          <a:xfrm>
            <a:off x="6035748" y="1686227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0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cs typeface="+mn-ea"/>
                <a:sym typeface="+mn-lt"/>
              </a:rPr>
              <a:t>01.</a:t>
            </a:r>
            <a:endParaRPr lang="zh-CN" altLang="en-US" sz="6600" b="1" dirty="0">
              <a:solidFill>
                <a:srgbClr val="475574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6096000" y="3179060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600" dirty="0">
                <a:solidFill>
                  <a:srgbClr val="475574"/>
                </a:solidFill>
                <a:cs typeface="+mn-ea"/>
                <a:sym typeface="+mn-lt"/>
              </a:rPr>
              <a:t>项目简介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32462-E0B5-48AD-9AE8-BF0F6E98DCA7}"/>
              </a:ext>
            </a:extLst>
          </p:cNvPr>
          <p:cNvSpPr txBox="1"/>
          <p:nvPr/>
        </p:nvSpPr>
        <p:spPr>
          <a:xfrm>
            <a:off x="5587124" y="2855379"/>
            <a:ext cx="3886356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XIAO YU WEN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61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F3524E-3831-4A86-A765-933E5D8364B3}"/>
              </a:ext>
            </a:extLst>
          </p:cNvPr>
          <p:cNvGrpSpPr/>
          <p:nvPr/>
        </p:nvGrpSpPr>
        <p:grpSpPr>
          <a:xfrm>
            <a:off x="819532" y="1921236"/>
            <a:ext cx="10552936" cy="2641432"/>
            <a:chOff x="1059366" y="4547349"/>
            <a:chExt cx="10552936" cy="150776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2CF32C-74C4-48D0-8389-C0456BA5BE92}"/>
                </a:ext>
              </a:extLst>
            </p:cNvPr>
            <p:cNvSpPr/>
            <p:nvPr/>
          </p:nvSpPr>
          <p:spPr>
            <a:xfrm>
              <a:off x="3824870" y="4547349"/>
              <a:ext cx="7787432" cy="1507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5DD4105-3FAB-4D9F-B864-BD358CD92820}"/>
                </a:ext>
              </a:extLst>
            </p:cNvPr>
            <p:cNvSpPr/>
            <p:nvPr/>
          </p:nvSpPr>
          <p:spPr>
            <a:xfrm>
              <a:off x="1059366" y="4547349"/>
              <a:ext cx="2765504" cy="15077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79EE8F3-0309-4DE0-93E4-63B29C540089}"/>
                </a:ext>
              </a:extLst>
            </p:cNvPr>
            <p:cNvSpPr/>
            <p:nvPr/>
          </p:nvSpPr>
          <p:spPr>
            <a:xfrm>
              <a:off x="1302917" y="5120916"/>
              <a:ext cx="2302233" cy="3337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3200" b="1" spc="600" dirty="0">
                  <a:solidFill>
                    <a:schemeClr val="bg1"/>
                  </a:solidFill>
                  <a:cs typeface="+mn-ea"/>
                  <a:sym typeface="+mn-lt"/>
                </a:rPr>
                <a:t>小语文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26FB76A-C2B8-4410-AEDC-75B376AEB7CB}"/>
                </a:ext>
              </a:extLst>
            </p:cNvPr>
            <p:cNvSpPr/>
            <p:nvPr/>
          </p:nvSpPr>
          <p:spPr>
            <a:xfrm>
              <a:off x="4171923" y="4757621"/>
              <a:ext cx="7196828" cy="811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/>
                <a:t> </a:t>
              </a:r>
              <a:r>
                <a:rPr lang="zh-CN" altLang="en-US" sz="2000" dirty="0"/>
                <a:t>是一款针对于小学生的语文学习类</a:t>
              </a:r>
              <a:r>
                <a:rPr lang="en-US" altLang="zh-CN" sz="2000" dirty="0"/>
                <a:t>APP</a:t>
              </a:r>
              <a:r>
                <a:rPr lang="zh-CN" altLang="en-US" sz="2000" dirty="0"/>
                <a:t>，主要有</a:t>
              </a:r>
              <a:r>
                <a:rPr lang="zh-CN" altLang="en-US" sz="2000" dirty="0">
                  <a:solidFill>
                    <a:srgbClr val="FF0000"/>
                  </a:solidFill>
                </a:rPr>
                <a:t>拼音</a:t>
              </a:r>
              <a:r>
                <a:rPr lang="zh-CN" altLang="en-US" sz="2000" dirty="0"/>
                <a:t>，</a:t>
              </a:r>
              <a:r>
                <a:rPr lang="zh-CN" altLang="en-US" sz="2000" dirty="0">
                  <a:solidFill>
                    <a:srgbClr val="FF0000"/>
                  </a:solidFill>
                </a:rPr>
                <a:t>成语</a:t>
              </a:r>
              <a:r>
                <a:rPr lang="zh-CN" altLang="en-US" sz="2000" dirty="0"/>
                <a:t>，</a:t>
              </a:r>
              <a:r>
                <a:rPr lang="zh-CN" altLang="en-US" sz="2000" dirty="0">
                  <a:solidFill>
                    <a:srgbClr val="FF0000"/>
                  </a:solidFill>
                </a:rPr>
                <a:t>诗词</a:t>
              </a:r>
              <a:r>
                <a:rPr lang="zh-CN" altLang="en-US" sz="2000" dirty="0"/>
                <a:t>类的学习，且</a:t>
              </a:r>
              <a:r>
                <a:rPr lang="zh-CN" altLang="en-US" sz="2000" dirty="0">
                  <a:solidFill>
                    <a:srgbClr val="FF0000"/>
                  </a:solidFill>
                </a:rPr>
                <a:t>不同年级的学习内容不同</a:t>
              </a:r>
              <a:r>
                <a:rPr lang="zh-CN" altLang="en-US" sz="2000" dirty="0"/>
                <a:t>。还可以进行对应的</a:t>
              </a:r>
              <a:r>
                <a:rPr lang="zh-CN" altLang="en-US" sz="2000" dirty="0">
                  <a:solidFill>
                    <a:srgbClr val="FF0000"/>
                  </a:solidFill>
                </a:rPr>
                <a:t>题目练习</a:t>
              </a:r>
              <a:r>
                <a:rPr lang="zh-CN" altLang="en-US" sz="2000" dirty="0"/>
                <a:t>。现阶段学习内容以人教版教材内容为主。</a:t>
              </a:r>
              <a:endParaRPr lang="zh-CN" altLang="en-US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4E05F3-C37D-4772-9B19-EDEE27F17445}"/>
              </a:ext>
            </a:extLst>
          </p:cNvPr>
          <p:cNvGrpSpPr/>
          <p:nvPr/>
        </p:nvGrpSpPr>
        <p:grpSpPr>
          <a:xfrm>
            <a:off x="819532" y="1921236"/>
            <a:ext cx="10520109" cy="2804361"/>
            <a:chOff x="819532" y="1921236"/>
            <a:chExt cx="10520109" cy="280436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AF3524E-3831-4A86-A765-933E5D8364B3}"/>
                </a:ext>
              </a:extLst>
            </p:cNvPr>
            <p:cNvGrpSpPr/>
            <p:nvPr/>
          </p:nvGrpSpPr>
          <p:grpSpPr>
            <a:xfrm>
              <a:off x="819532" y="1921236"/>
              <a:ext cx="10520109" cy="2804361"/>
              <a:chOff x="1059366" y="4547349"/>
              <a:chExt cx="10520109" cy="1600766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BE2CF32C-74C4-48D0-8389-C0456BA5BE92}"/>
                  </a:ext>
                </a:extLst>
              </p:cNvPr>
              <p:cNvSpPr/>
              <p:nvPr/>
            </p:nvSpPr>
            <p:spPr>
              <a:xfrm>
                <a:off x="3792043" y="4552526"/>
                <a:ext cx="7787432" cy="15077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5DD4105-3FAB-4D9F-B864-BD358CD92820}"/>
                  </a:ext>
                </a:extLst>
              </p:cNvPr>
              <p:cNvSpPr/>
              <p:nvPr/>
            </p:nvSpPr>
            <p:spPr>
              <a:xfrm>
                <a:off x="1059366" y="4547349"/>
                <a:ext cx="2765504" cy="1507764"/>
              </a:xfrm>
              <a:prstGeom prst="roundRect">
                <a:avLst>
                  <a:gd name="adj" fmla="val 0"/>
                </a:avLst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6FB76A-C2B8-4410-AEDC-75B376AEB7CB}"/>
                  </a:ext>
                </a:extLst>
              </p:cNvPr>
              <p:cNvSpPr/>
              <p:nvPr/>
            </p:nvSpPr>
            <p:spPr>
              <a:xfrm>
                <a:off x="4087345" y="4757621"/>
                <a:ext cx="7196828" cy="1390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b="1" dirty="0"/>
                  <a:t>拼音岛</a:t>
                </a:r>
                <a:r>
                  <a:rPr lang="zh-CN" altLang="en-US" sz="2000" dirty="0"/>
                  <a:t>是一款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拼音学习小程序</a:t>
                </a:r>
                <a:r>
                  <a:rPr lang="zh-CN" altLang="en-US" sz="2000" dirty="0"/>
                  <a:t>，在小语文</a:t>
                </a:r>
                <a:r>
                  <a:rPr lang="en-US" altLang="zh-CN" sz="2000" dirty="0"/>
                  <a:t>App</a:t>
                </a:r>
                <a:r>
                  <a:rPr lang="zh-CN" altLang="en-US" sz="2000" dirty="0"/>
                  <a:t>的基础上对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拼音</a:t>
                </a:r>
                <a:r>
                  <a:rPr lang="zh-CN" altLang="en-US" sz="2000" dirty="0"/>
                  <a:t>这一内容进行细化，依然秉持有学有练的原则，给小学生们提供一个学与练相结合的学习平台，色彩鲜活，使孩子们对拼音的学习更加有兴趣。</a:t>
                </a:r>
              </a:p>
              <a:p>
                <a:pPr algn="just">
                  <a:lnSpc>
                    <a:spcPct val="150000"/>
                  </a:lnSpc>
                </a:pPr>
                <a:endParaRPr lang="zh-CN" altLang="en-US" sz="2000" spc="300" dirty="0">
                  <a:solidFill>
                    <a:srgbClr val="1C2035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D5C5FC3-F84F-4BD6-9C6D-C34B587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871" y="2289609"/>
              <a:ext cx="1922825" cy="192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6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cs typeface="+mn-ea"/>
                <a:sym typeface="+mn-lt"/>
              </a:rPr>
              <a:t>02.</a:t>
            </a:r>
            <a:endParaRPr lang="zh-CN" altLang="en-US" sz="6600" b="1" dirty="0">
              <a:solidFill>
                <a:srgbClr val="475574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5197809" y="3179060"/>
            <a:ext cx="5032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600" dirty="0">
                <a:solidFill>
                  <a:srgbClr val="475574"/>
                </a:solidFill>
                <a:cs typeface="+mn-ea"/>
                <a:sym typeface="+mn-lt"/>
              </a:rPr>
              <a:t>项目</a:t>
            </a:r>
            <a:r>
              <a:rPr lang="zh-CN" altLang="en-US" sz="4800" b="1" spc="600">
                <a:solidFill>
                  <a:srgbClr val="475574"/>
                </a:solidFill>
                <a:cs typeface="+mn-ea"/>
                <a:sym typeface="+mn-lt"/>
              </a:rPr>
              <a:t>成员及技术</a:t>
            </a:r>
            <a:endParaRPr lang="zh-CN" altLang="en-US" sz="4800" b="1" spc="600" dirty="0">
              <a:solidFill>
                <a:srgbClr val="475574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32462-E0B5-48AD-9AE8-BF0F6E98DCA7}"/>
              </a:ext>
            </a:extLst>
          </p:cNvPr>
          <p:cNvSpPr txBox="1"/>
          <p:nvPr/>
        </p:nvSpPr>
        <p:spPr>
          <a:xfrm>
            <a:off x="5645315" y="2847943"/>
            <a:ext cx="3886356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XIAO YU WEN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46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474026-68D0-4451-ACB6-5E54443A3FC3}"/>
              </a:ext>
            </a:extLst>
          </p:cNvPr>
          <p:cNvGrpSpPr/>
          <p:nvPr/>
        </p:nvGrpSpPr>
        <p:grpSpPr>
          <a:xfrm>
            <a:off x="852676" y="1026367"/>
            <a:ext cx="6440993" cy="2036226"/>
            <a:chOff x="834014" y="1708220"/>
            <a:chExt cx="6440993" cy="184889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C429069-1A55-4D01-98B6-E5EF4F4B14F8}"/>
                </a:ext>
              </a:extLst>
            </p:cNvPr>
            <p:cNvGrpSpPr/>
            <p:nvPr/>
          </p:nvGrpSpPr>
          <p:grpSpPr>
            <a:xfrm>
              <a:off x="834014" y="1708220"/>
              <a:ext cx="6440993" cy="1848896"/>
              <a:chOff x="834014" y="1708220"/>
              <a:chExt cx="5261985" cy="1848896"/>
            </a:xfrm>
          </p:grpSpPr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301C05B7-2D30-4294-B574-80E18A1DD322}"/>
                  </a:ext>
                </a:extLst>
              </p:cNvPr>
              <p:cNvSpPr/>
              <p:nvPr/>
            </p:nvSpPr>
            <p:spPr>
              <a:xfrm>
                <a:off x="834014" y="1708220"/>
                <a:ext cx="4732773" cy="1848896"/>
              </a:xfrm>
              <a:prstGeom prst="flowChartProcess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流程图: 数据 22">
                <a:extLst>
                  <a:ext uri="{FF2B5EF4-FFF2-40B4-BE49-F238E27FC236}">
                    <a16:creationId xmlns:a16="http://schemas.microsoft.com/office/drawing/2014/main" id="{7F6BB0CC-1B09-4BE3-ADA8-E0A647E429DE}"/>
                  </a:ext>
                </a:extLst>
              </p:cNvPr>
              <p:cNvSpPr/>
              <p:nvPr/>
            </p:nvSpPr>
            <p:spPr>
              <a:xfrm>
                <a:off x="5348979" y="1708220"/>
                <a:ext cx="747020" cy="1848896"/>
              </a:xfrm>
              <a:prstGeom prst="flowChartInputOutput">
                <a:avLst/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2000"/>
                  </a:lnSpc>
                </a:pPr>
                <a:endParaRPr lang="zh-CN" altLang="en-US" spc="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918564-5FEB-4650-BE21-FF940AF1F923}"/>
                </a:ext>
              </a:extLst>
            </p:cNvPr>
            <p:cNvSpPr/>
            <p:nvPr/>
          </p:nvSpPr>
          <p:spPr>
            <a:xfrm>
              <a:off x="1599260" y="1952503"/>
              <a:ext cx="4418374" cy="3353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产品经理 开发工程师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062C4A2-6CCE-46EE-BCED-0A03856B3E27}"/>
                </a:ext>
              </a:extLst>
            </p:cNvPr>
            <p:cNvSpPr/>
            <p:nvPr/>
          </p:nvSpPr>
          <p:spPr>
            <a:xfrm>
              <a:off x="1035354" y="2452675"/>
              <a:ext cx="5407187" cy="870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solidFill>
                    <a:srgbClr val="1C2035"/>
                  </a:solidFill>
                  <a:cs typeface="+mn-ea"/>
                  <a:sym typeface="+mn-lt"/>
                </a:rPr>
                <a:t>                      姜皓天，王炎</a:t>
              </a:r>
              <a:endParaRPr lang="en-US" altLang="zh-CN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Express </a:t>
              </a:r>
              <a:r>
                <a:rPr lang="zh-CN" altLang="en-US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MySQL  Nginx  Cordova </a:t>
              </a:r>
              <a:endParaRPr lang="zh-CN" altLang="en-US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9E6045-0412-4558-8C6E-82A37D5B7F37}"/>
              </a:ext>
            </a:extLst>
          </p:cNvPr>
          <p:cNvGrpSpPr/>
          <p:nvPr/>
        </p:nvGrpSpPr>
        <p:grpSpPr>
          <a:xfrm flipH="1">
            <a:off x="4743062" y="3309786"/>
            <a:ext cx="6440993" cy="1848896"/>
            <a:chOff x="834014" y="1708220"/>
            <a:chExt cx="6440993" cy="184889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04965B9-A472-4D4D-89BA-2015B64BB63F}"/>
                </a:ext>
              </a:extLst>
            </p:cNvPr>
            <p:cNvGrpSpPr/>
            <p:nvPr/>
          </p:nvGrpSpPr>
          <p:grpSpPr>
            <a:xfrm>
              <a:off x="834014" y="1708220"/>
              <a:ext cx="6440993" cy="1848896"/>
              <a:chOff x="834014" y="1708220"/>
              <a:chExt cx="5261985" cy="1848896"/>
            </a:xfrm>
          </p:grpSpPr>
          <p:sp>
            <p:nvSpPr>
              <p:cNvPr id="28" name="流程图: 过程 27">
                <a:extLst>
                  <a:ext uri="{FF2B5EF4-FFF2-40B4-BE49-F238E27FC236}">
                    <a16:creationId xmlns:a16="http://schemas.microsoft.com/office/drawing/2014/main" id="{F551DEAD-CFCB-4246-8807-B9487B450B9D}"/>
                  </a:ext>
                </a:extLst>
              </p:cNvPr>
              <p:cNvSpPr/>
              <p:nvPr/>
            </p:nvSpPr>
            <p:spPr>
              <a:xfrm>
                <a:off x="834014" y="1708220"/>
                <a:ext cx="4732773" cy="1848896"/>
              </a:xfrm>
              <a:prstGeom prst="flowChartProcess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流程图: 数据 28">
                <a:extLst>
                  <a:ext uri="{FF2B5EF4-FFF2-40B4-BE49-F238E27FC236}">
                    <a16:creationId xmlns:a16="http://schemas.microsoft.com/office/drawing/2014/main" id="{5E465540-D0CF-42AD-83EE-7C0B57685E75}"/>
                  </a:ext>
                </a:extLst>
              </p:cNvPr>
              <p:cNvSpPr/>
              <p:nvPr/>
            </p:nvSpPr>
            <p:spPr>
              <a:xfrm>
                <a:off x="5348979" y="1708220"/>
                <a:ext cx="747020" cy="1848896"/>
              </a:xfrm>
              <a:prstGeom prst="flowChartInputOutput">
                <a:avLst/>
              </a:prstGeom>
              <a:solidFill>
                <a:srgbClr val="475574"/>
              </a:soli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0F31C0-D3A0-4288-9609-1ACCAFCC3399}"/>
                </a:ext>
              </a:extLst>
            </p:cNvPr>
            <p:cNvSpPr/>
            <p:nvPr/>
          </p:nvSpPr>
          <p:spPr>
            <a:xfrm>
              <a:off x="2498741" y="1955413"/>
              <a:ext cx="399919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b="1" spc="600" dirty="0">
                  <a:solidFill>
                    <a:srgbClr val="475574"/>
                  </a:solidFill>
                  <a:cs typeface="+mn-ea"/>
                  <a:sym typeface="+mn-lt"/>
                </a:rPr>
                <a:t>UI</a:t>
              </a:r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设计 开发工程师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8B79992-B57B-445B-B084-8DB0684E2604}"/>
                </a:ext>
              </a:extLst>
            </p:cNvPr>
            <p:cNvSpPr/>
            <p:nvPr/>
          </p:nvSpPr>
          <p:spPr>
            <a:xfrm>
              <a:off x="1220031" y="2402455"/>
              <a:ext cx="5021170" cy="960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spc="300" dirty="0">
                  <a:solidFill>
                    <a:srgbClr val="1C2035"/>
                  </a:solidFill>
                  <a:cs typeface="+mn-ea"/>
                  <a:sym typeface="+mn-lt"/>
                </a:rPr>
                <a:t>       </a:t>
              </a:r>
              <a:r>
                <a:rPr lang="zh-CN" altLang="en-US" sz="2000" spc="300" dirty="0">
                  <a:solidFill>
                    <a:srgbClr val="1C2035"/>
                  </a:solidFill>
                  <a:cs typeface="+mn-ea"/>
                  <a:sym typeface="+mn-lt"/>
                </a:rPr>
                <a:t>卢毅双，王丽娜，王心彤</a:t>
              </a:r>
              <a:endParaRPr lang="en-US" altLang="zh-CN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      </a:t>
              </a:r>
              <a:r>
                <a:rPr lang="en-US" altLang="zh-CN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React</a:t>
              </a:r>
              <a:r>
                <a:rPr lang="zh-CN" altLang="en-US" sz="2000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、</a:t>
              </a:r>
              <a:r>
                <a:rPr lang="zh-CN" altLang="en-US" b="1" spc="300" dirty="0">
                  <a:gradFill flip="none" rotWithShape="1">
                    <a:gsLst>
                      <a:gs pos="81000">
                        <a:srgbClr val="C8B59D"/>
                      </a:gs>
                      <a:gs pos="52000">
                        <a:srgbClr val="475574"/>
                      </a:gs>
                      <a:gs pos="7000">
                        <a:srgbClr val="475574"/>
                      </a:gs>
                      <a:gs pos="100000">
                        <a:srgbClr val="F2D4AA"/>
                      </a:gs>
                    </a:gsLst>
                    <a:lin ang="2700000" scaled="1"/>
                    <a:tileRect/>
                  </a:gradFill>
                  <a:cs typeface="+mn-ea"/>
                  <a:sym typeface="+mn-lt"/>
                </a:rPr>
                <a:t>微信开发者工具</a:t>
              </a:r>
              <a:endParaRPr lang="en-US" altLang="zh-CN" sz="20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26348A20-A1EA-4EBF-971E-FC0924900964}"/>
              </a:ext>
            </a:extLst>
          </p:cNvPr>
          <p:cNvSpPr/>
          <p:nvPr/>
        </p:nvSpPr>
        <p:spPr>
          <a:xfrm flipV="1">
            <a:off x="3547304" y="3801935"/>
            <a:ext cx="156261" cy="156261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F7B1225-7B37-4F18-B139-236D7105209E}"/>
              </a:ext>
            </a:extLst>
          </p:cNvPr>
          <p:cNvSpPr/>
          <p:nvPr/>
        </p:nvSpPr>
        <p:spPr>
          <a:xfrm flipV="1">
            <a:off x="2016306" y="4569177"/>
            <a:ext cx="291619" cy="291619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AA7135-0DEA-481F-8DBF-765987E06F8C}"/>
              </a:ext>
            </a:extLst>
          </p:cNvPr>
          <p:cNvSpPr/>
          <p:nvPr/>
        </p:nvSpPr>
        <p:spPr>
          <a:xfrm flipV="1">
            <a:off x="4499678" y="4600810"/>
            <a:ext cx="519972" cy="519972"/>
          </a:xfrm>
          <a:prstGeom prst="ellipse">
            <a:avLst/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35" name="圆: 空心 34">
            <a:extLst>
              <a:ext uri="{FF2B5EF4-FFF2-40B4-BE49-F238E27FC236}">
                <a16:creationId xmlns:a16="http://schemas.microsoft.com/office/drawing/2014/main" id="{CC3A7F95-E911-47A2-9456-8187CEDA4BB7}"/>
              </a:ext>
            </a:extLst>
          </p:cNvPr>
          <p:cNvSpPr/>
          <p:nvPr/>
        </p:nvSpPr>
        <p:spPr>
          <a:xfrm>
            <a:off x="8913414" y="-1458368"/>
            <a:ext cx="3868035" cy="3868035"/>
          </a:xfrm>
          <a:prstGeom prst="donut">
            <a:avLst>
              <a:gd name="adj" fmla="val 338"/>
            </a:avLst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36" name="圆: 空心 35">
            <a:extLst>
              <a:ext uri="{FF2B5EF4-FFF2-40B4-BE49-F238E27FC236}">
                <a16:creationId xmlns:a16="http://schemas.microsoft.com/office/drawing/2014/main" id="{F9364184-85FD-404F-84E4-56AF5580E83C}"/>
              </a:ext>
            </a:extLst>
          </p:cNvPr>
          <p:cNvSpPr/>
          <p:nvPr/>
        </p:nvSpPr>
        <p:spPr>
          <a:xfrm>
            <a:off x="7675197" y="230515"/>
            <a:ext cx="2937605" cy="2937605"/>
          </a:xfrm>
          <a:prstGeom prst="donut">
            <a:avLst>
              <a:gd name="adj" fmla="val 338"/>
            </a:avLst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29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1E78C-FF33-4EA5-8ECB-BA7F83972A9E}"/>
              </a:ext>
            </a:extLst>
          </p:cNvPr>
          <p:cNvGrpSpPr/>
          <p:nvPr/>
        </p:nvGrpSpPr>
        <p:grpSpPr>
          <a:xfrm>
            <a:off x="1434302" y="793451"/>
            <a:ext cx="1972090" cy="2645659"/>
            <a:chOff x="1404892" y="1201756"/>
            <a:chExt cx="3448463" cy="46262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AC92771-E232-46FD-9576-C1A00DCA270E}"/>
                </a:ext>
              </a:extLst>
            </p:cNvPr>
            <p:cNvSpPr/>
            <p:nvPr/>
          </p:nvSpPr>
          <p:spPr>
            <a:xfrm>
              <a:off x="1404892" y="1780764"/>
              <a:ext cx="3448463" cy="404728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531B153-C346-4B5F-9F15-E255D8568A5F}"/>
                </a:ext>
              </a:extLst>
            </p:cNvPr>
            <p:cNvSpPr/>
            <p:nvPr/>
          </p:nvSpPr>
          <p:spPr>
            <a:xfrm>
              <a:off x="1404892" y="1201756"/>
              <a:ext cx="3448463" cy="70896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774D6-0D2E-4924-8A2A-C05E7AFCEB25}"/>
              </a:ext>
            </a:extLst>
          </p:cNvPr>
          <p:cNvSpPr/>
          <p:nvPr/>
        </p:nvSpPr>
        <p:spPr>
          <a:xfrm>
            <a:off x="4133956" y="2281840"/>
            <a:ext cx="6623742" cy="2625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04B6F-3385-4EC7-86DC-67C9A71CE192}"/>
              </a:ext>
            </a:extLst>
          </p:cNvPr>
          <p:cNvSpPr txBox="1"/>
          <p:nvPr/>
        </p:nvSpPr>
        <p:spPr>
          <a:xfrm>
            <a:off x="1918039" y="1727842"/>
            <a:ext cx="1355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475574"/>
                </a:solidFill>
                <a:cs typeface="+mn-ea"/>
                <a:sym typeface="+mn-lt"/>
              </a:rPr>
              <a:t>03.</a:t>
            </a:r>
            <a:endParaRPr lang="zh-CN" altLang="en-US" sz="6600" b="1" dirty="0">
              <a:solidFill>
                <a:srgbClr val="475574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D214B-3936-423B-A80C-8E10E4280657}"/>
              </a:ext>
            </a:extLst>
          </p:cNvPr>
          <p:cNvSpPr/>
          <p:nvPr/>
        </p:nvSpPr>
        <p:spPr>
          <a:xfrm>
            <a:off x="6096000" y="3179060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600" dirty="0">
                <a:solidFill>
                  <a:srgbClr val="475574"/>
                </a:solidFill>
                <a:cs typeface="+mn-ea"/>
                <a:sym typeface="+mn-lt"/>
              </a:rPr>
              <a:t>成果展示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132462-E0B5-48AD-9AE8-BF0F6E98DCA7}"/>
              </a:ext>
            </a:extLst>
          </p:cNvPr>
          <p:cNvSpPr txBox="1"/>
          <p:nvPr/>
        </p:nvSpPr>
        <p:spPr>
          <a:xfrm>
            <a:off x="5645315" y="2847943"/>
            <a:ext cx="3886356" cy="338554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pc="600">
                <a:solidFill>
                  <a:srgbClr val="1E496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XIAO YU WEN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6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10117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3868B4-6EBA-491F-863F-5B79F047CD9E}"/>
              </a:ext>
            </a:extLst>
          </p:cNvPr>
          <p:cNvGrpSpPr/>
          <p:nvPr/>
        </p:nvGrpSpPr>
        <p:grpSpPr>
          <a:xfrm>
            <a:off x="654876" y="248311"/>
            <a:ext cx="3848780" cy="997650"/>
            <a:chOff x="1225862" y="1592194"/>
            <a:chExt cx="3848780" cy="99765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774F01-0B9B-44DF-AF1F-8E0413F97AF5}"/>
                </a:ext>
              </a:extLst>
            </p:cNvPr>
            <p:cNvSpPr/>
            <p:nvPr/>
          </p:nvSpPr>
          <p:spPr>
            <a:xfrm>
              <a:off x="1429247" y="1712129"/>
              <a:ext cx="2783087" cy="5732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26879-102E-46D6-A9C3-D8145408B56C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05EB74-6E5A-45EA-8FF6-1F1348CE5966}"/>
                </a:ext>
              </a:extLst>
            </p:cNvPr>
            <p:cNvSpPr/>
            <p:nvPr/>
          </p:nvSpPr>
          <p:spPr>
            <a:xfrm>
              <a:off x="2207169" y="1786327"/>
              <a:ext cx="1146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rgbClr val="475574"/>
                  </a:solidFill>
                  <a:cs typeface="+mn-ea"/>
                  <a:sym typeface="+mn-lt"/>
                </a:rPr>
                <a:t>拼  音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5E186EA-01EA-4A67-AC62-CBB9EBE92900}"/>
                </a:ext>
              </a:extLst>
            </p:cNvPr>
            <p:cNvSpPr/>
            <p:nvPr/>
          </p:nvSpPr>
          <p:spPr>
            <a:xfrm>
              <a:off x="1225862" y="1592194"/>
              <a:ext cx="406771" cy="369333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79B798-77AA-4419-9117-EC9867E241B9}"/>
              </a:ext>
            </a:extLst>
          </p:cNvPr>
          <p:cNvGrpSpPr/>
          <p:nvPr/>
        </p:nvGrpSpPr>
        <p:grpSpPr>
          <a:xfrm>
            <a:off x="886046" y="1338754"/>
            <a:ext cx="3158001" cy="870952"/>
            <a:chOff x="1225863" y="1592194"/>
            <a:chExt cx="3848779" cy="99765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C373311-5553-4EAE-B9E2-F5F2A30813B7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0C3F1C-64B8-4495-B992-60082D1AC71D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D7D5B-EAFF-4C82-AAF1-1EC969803A01}"/>
                </a:ext>
              </a:extLst>
            </p:cNvPr>
            <p:cNvSpPr/>
            <p:nvPr/>
          </p:nvSpPr>
          <p:spPr>
            <a:xfrm>
              <a:off x="1942858" y="173626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首页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3FDEF4-A697-42ED-9302-2DCF9F790497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52877-7A43-4C20-9F14-B0D86E3E33BD}"/>
              </a:ext>
            </a:extLst>
          </p:cNvPr>
          <p:cNvGrpSpPr/>
          <p:nvPr/>
        </p:nvGrpSpPr>
        <p:grpSpPr>
          <a:xfrm>
            <a:off x="886046" y="2233175"/>
            <a:ext cx="3158001" cy="870952"/>
            <a:chOff x="1225863" y="1592194"/>
            <a:chExt cx="3848779" cy="997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00BDD4F-3E5E-48F1-A110-9E960E6C35E3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0FBC1-FF70-403E-B018-FB2A3FD230B1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0B980E-FD38-4918-A108-550942FEADB1}"/>
                </a:ext>
              </a:extLst>
            </p:cNvPr>
            <p:cNvSpPr/>
            <p:nvPr/>
          </p:nvSpPr>
          <p:spPr>
            <a:xfrm>
              <a:off x="1942858" y="1736261"/>
              <a:ext cx="9752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声母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C0F3B0A-6EE8-4B8C-A4C0-7F2F7401E2F9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CFCDAD-54C5-402F-BFC9-B929D813F5AE}"/>
              </a:ext>
            </a:extLst>
          </p:cNvPr>
          <p:cNvGrpSpPr/>
          <p:nvPr/>
        </p:nvGrpSpPr>
        <p:grpSpPr>
          <a:xfrm>
            <a:off x="886046" y="3147414"/>
            <a:ext cx="3158001" cy="870952"/>
            <a:chOff x="1225863" y="1592194"/>
            <a:chExt cx="3848779" cy="99765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73F6F5-184A-444D-8F0A-48704B97AE01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E302C2-261B-4010-80A0-1CB5D9C81C72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F5BC32-FE0F-43F7-9CF4-FF52A9902FE3}"/>
                </a:ext>
              </a:extLst>
            </p:cNvPr>
            <p:cNvSpPr/>
            <p:nvPr/>
          </p:nvSpPr>
          <p:spPr>
            <a:xfrm>
              <a:off x="1942858" y="1736261"/>
              <a:ext cx="9752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韵母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A1A96CA-9778-457D-85CB-90A47623AAB8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86E8DF-93F9-4D03-BD58-830B72EC2894}"/>
              </a:ext>
            </a:extLst>
          </p:cNvPr>
          <p:cNvGrpSpPr/>
          <p:nvPr/>
        </p:nvGrpSpPr>
        <p:grpSpPr>
          <a:xfrm>
            <a:off x="886046" y="3993254"/>
            <a:ext cx="3158001" cy="870952"/>
            <a:chOff x="1225863" y="1592194"/>
            <a:chExt cx="3848779" cy="99765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D2F6F3B-E535-4DC9-AADA-0E0BB40EF7C8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5081FD-ACA8-4A6E-BAE0-55182801B2AF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6BAACB-EA59-4AFB-BF2F-03869BEF9933}"/>
                </a:ext>
              </a:extLst>
            </p:cNvPr>
            <p:cNvSpPr/>
            <p:nvPr/>
          </p:nvSpPr>
          <p:spPr>
            <a:xfrm>
              <a:off x="1942858" y="1736261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整体音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9E97A89-EB1B-4BF7-B4CD-38BE57EAA01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8BC76DC-1456-49CB-B101-8086563D2A8B}"/>
              </a:ext>
            </a:extLst>
          </p:cNvPr>
          <p:cNvGrpSpPr/>
          <p:nvPr/>
        </p:nvGrpSpPr>
        <p:grpSpPr>
          <a:xfrm>
            <a:off x="886046" y="5660384"/>
            <a:ext cx="3158001" cy="870952"/>
            <a:chOff x="1225863" y="1592194"/>
            <a:chExt cx="3848779" cy="99765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29F3188E-14CC-46A7-939A-838EE798FF39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C08083-273F-4372-9375-B91C6E19EE47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7756823-4B11-48F1-860D-3AF86A705C0D}"/>
                </a:ext>
              </a:extLst>
            </p:cNvPr>
            <p:cNvSpPr/>
            <p:nvPr/>
          </p:nvSpPr>
          <p:spPr>
            <a:xfrm>
              <a:off x="1653985" y="1756813"/>
              <a:ext cx="1725457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看字识音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F8D8BEE-9038-40D0-94F7-9EF6CF6B6594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490B11-A7AC-4F72-8605-92F362BF756A}"/>
              </a:ext>
            </a:extLst>
          </p:cNvPr>
          <p:cNvGrpSpPr/>
          <p:nvPr/>
        </p:nvGrpSpPr>
        <p:grpSpPr>
          <a:xfrm>
            <a:off x="886046" y="4825349"/>
            <a:ext cx="3158001" cy="870952"/>
            <a:chOff x="1225863" y="1592194"/>
            <a:chExt cx="3848779" cy="99765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0B88F136-D651-4EA0-8FB1-6D04C1BCBB75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8B83666-D865-42B4-9460-EE2F5E15919B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8351A24-9600-4AFB-BE6E-9ACF5F75B569}"/>
                </a:ext>
              </a:extLst>
            </p:cNvPr>
            <p:cNvSpPr/>
            <p:nvPr/>
          </p:nvSpPr>
          <p:spPr>
            <a:xfrm>
              <a:off x="1662498" y="1736749"/>
              <a:ext cx="1725457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听音选字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2EE3C1E-EBF6-4328-BBA4-C1545BD9CC8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1D8D7B05-7179-4E66-AE0E-670753DCE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432000"/>
            <a:ext cx="3474000" cy="617303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76536DB-EF82-4FA1-AA2D-B71077B9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00" y="432000"/>
            <a:ext cx="3474000" cy="616893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7F635A6D-1C17-40FC-95BA-C16C2A87E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00" y="432000"/>
            <a:ext cx="3474000" cy="616893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7CC04EE5-6D29-44E9-B605-A615AAAAA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000" y="432000"/>
            <a:ext cx="3474000" cy="6168931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DB5E6DD0-B008-48F5-B828-9A2AC219A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2000" y="432000"/>
            <a:ext cx="3474000" cy="6168932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66C1749-42C6-4D03-8204-5E6FC9E34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2000" y="432000"/>
            <a:ext cx="3474000" cy="61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DBBDC7-4137-4E62-8E8E-511EF2EA9383}"/>
              </a:ext>
            </a:extLst>
          </p:cNvPr>
          <p:cNvGrpSpPr/>
          <p:nvPr/>
        </p:nvGrpSpPr>
        <p:grpSpPr>
          <a:xfrm>
            <a:off x="0" y="10117"/>
            <a:ext cx="12192000" cy="6858000"/>
            <a:chOff x="349955" y="1137356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3A0B2-9575-4FD7-9EF8-9B8416576EFF}"/>
                </a:ext>
              </a:extLst>
            </p:cNvPr>
            <p:cNvGrpSpPr/>
            <p:nvPr/>
          </p:nvGrpSpPr>
          <p:grpSpPr>
            <a:xfrm>
              <a:off x="349955" y="1137356"/>
              <a:ext cx="12192000" cy="3429000"/>
              <a:chOff x="349955" y="1137356"/>
              <a:chExt cx="12192000" cy="342900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56894C6-E7D6-4D30-B4F5-E11C54893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349955" y="1137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954839D-822E-432C-ABF8-5EE9B80C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925" r="7517"/>
              <a:stretch/>
            </p:blipFill>
            <p:spPr>
              <a:xfrm>
                <a:off x="6445955" y="1137356"/>
                <a:ext cx="6096000" cy="3429000"/>
              </a:xfrm>
              <a:prstGeom prst="rect">
                <a:avLst/>
              </a:prstGeom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17FA1F-3E11-48D1-BD36-559DE6F2D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349955" y="4566356"/>
              <a:ext cx="6096000" cy="3429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F34843-E312-40D6-966C-3D17A34E6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925" r="7517"/>
            <a:stretch/>
          </p:blipFill>
          <p:spPr>
            <a:xfrm>
              <a:off x="6445955" y="4566356"/>
              <a:ext cx="6096000" cy="3429000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0D5C9D3-7D00-4EE2-AF6F-3B5884BDA95B}"/>
              </a:ext>
            </a:extLst>
          </p:cNvPr>
          <p:cNvSpPr/>
          <p:nvPr/>
        </p:nvSpPr>
        <p:spPr>
          <a:xfrm>
            <a:off x="7445925" y="3995103"/>
            <a:ext cx="280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spc="300" dirty="0">
                <a:gradFill flip="none" rotWithShape="1">
                  <a:gsLst>
                    <a:gs pos="81000">
                      <a:srgbClr val="C8B59D"/>
                    </a:gs>
                    <a:gs pos="52000">
                      <a:srgbClr val="475574"/>
                    </a:gs>
                    <a:gs pos="7000">
                      <a:srgbClr val="475574"/>
                    </a:gs>
                    <a:gs pos="100000">
                      <a:srgbClr val="F2D4AA"/>
                    </a:gs>
                  </a:gsLst>
                  <a:lin ang="2700000" scaled="1"/>
                  <a:tileRect/>
                </a:gradFill>
                <a:cs typeface="+mn-ea"/>
                <a:sym typeface="+mn-lt"/>
              </a:rPr>
              <a:t> </a:t>
            </a:r>
            <a:endParaRPr lang="zh-CN" altLang="en-US" sz="1600" b="1" spc="300" dirty="0">
              <a:gradFill flip="none" rotWithShape="1">
                <a:gsLst>
                  <a:gs pos="20000">
                    <a:srgbClr val="475574"/>
                  </a:gs>
                  <a:gs pos="77000">
                    <a:srgbClr val="F2D4AA"/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3868B4-6EBA-491F-863F-5B79F047CD9E}"/>
              </a:ext>
            </a:extLst>
          </p:cNvPr>
          <p:cNvGrpSpPr/>
          <p:nvPr/>
        </p:nvGrpSpPr>
        <p:grpSpPr>
          <a:xfrm>
            <a:off x="654876" y="248311"/>
            <a:ext cx="3848780" cy="997650"/>
            <a:chOff x="1225862" y="1592194"/>
            <a:chExt cx="3848780" cy="99765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774F01-0B9B-44DF-AF1F-8E0413F97AF5}"/>
                </a:ext>
              </a:extLst>
            </p:cNvPr>
            <p:cNvSpPr/>
            <p:nvPr/>
          </p:nvSpPr>
          <p:spPr>
            <a:xfrm>
              <a:off x="1429247" y="1712129"/>
              <a:ext cx="2783087" cy="5732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26879-102E-46D6-A9C3-D8145408B56C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05EB74-6E5A-45EA-8FF6-1F1348CE5966}"/>
                </a:ext>
              </a:extLst>
            </p:cNvPr>
            <p:cNvSpPr/>
            <p:nvPr/>
          </p:nvSpPr>
          <p:spPr>
            <a:xfrm>
              <a:off x="2207169" y="1786327"/>
              <a:ext cx="11464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rgbClr val="475574"/>
                  </a:solidFill>
                  <a:cs typeface="+mn-ea"/>
                  <a:sym typeface="+mn-lt"/>
                </a:rPr>
                <a:t>成  语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5E186EA-01EA-4A67-AC62-CBB9EBE92900}"/>
                </a:ext>
              </a:extLst>
            </p:cNvPr>
            <p:cNvSpPr/>
            <p:nvPr/>
          </p:nvSpPr>
          <p:spPr>
            <a:xfrm>
              <a:off x="1225862" y="1592194"/>
              <a:ext cx="406771" cy="369333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779B798-77AA-4419-9117-EC9867E241B9}"/>
              </a:ext>
            </a:extLst>
          </p:cNvPr>
          <p:cNvGrpSpPr/>
          <p:nvPr/>
        </p:nvGrpSpPr>
        <p:grpSpPr>
          <a:xfrm>
            <a:off x="886046" y="1338754"/>
            <a:ext cx="3158001" cy="870952"/>
            <a:chOff x="1225863" y="1592194"/>
            <a:chExt cx="3848779" cy="99765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C373311-5553-4EAE-B9E2-F5F2A30813B7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0C3F1C-64B8-4495-B992-60082D1AC71D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D7D5B-EAFF-4C82-AAF1-1EC969803A01}"/>
                </a:ext>
              </a:extLst>
            </p:cNvPr>
            <p:cNvSpPr/>
            <p:nvPr/>
          </p:nvSpPr>
          <p:spPr>
            <a:xfrm>
              <a:off x="1942858" y="173626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首页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3FDEF4-A697-42ED-9302-2DCF9F790497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52877-7A43-4C20-9F14-B0D86E3E33BD}"/>
              </a:ext>
            </a:extLst>
          </p:cNvPr>
          <p:cNvGrpSpPr/>
          <p:nvPr/>
        </p:nvGrpSpPr>
        <p:grpSpPr>
          <a:xfrm>
            <a:off x="886046" y="2233175"/>
            <a:ext cx="3158001" cy="870952"/>
            <a:chOff x="1225863" y="1592194"/>
            <a:chExt cx="3848779" cy="997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00BDD4F-3E5E-48F1-A110-9E960E6C35E3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0FBC1-FF70-403E-B018-FB2A3FD230B1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0B980E-FD38-4918-A108-550942FEADB1}"/>
                </a:ext>
              </a:extLst>
            </p:cNvPr>
            <p:cNvSpPr/>
            <p:nvPr/>
          </p:nvSpPr>
          <p:spPr>
            <a:xfrm>
              <a:off x="1769530" y="1724667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学成语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C0F3B0A-6EE8-4B8C-A4C0-7F2F7401E2F9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CFCDAD-54C5-402F-BFC9-B929D813F5AE}"/>
              </a:ext>
            </a:extLst>
          </p:cNvPr>
          <p:cNvGrpSpPr/>
          <p:nvPr/>
        </p:nvGrpSpPr>
        <p:grpSpPr>
          <a:xfrm>
            <a:off x="886046" y="3147414"/>
            <a:ext cx="3158001" cy="870952"/>
            <a:chOff x="1225863" y="1592194"/>
            <a:chExt cx="3848779" cy="99765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73F6F5-184A-444D-8F0A-48704B97AE01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E302C2-261B-4010-80A0-1CB5D9C81C72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F5BC32-FE0F-43F7-9CF4-FF52A9902FE3}"/>
                </a:ext>
              </a:extLst>
            </p:cNvPr>
            <p:cNvSpPr/>
            <p:nvPr/>
          </p:nvSpPr>
          <p:spPr>
            <a:xfrm>
              <a:off x="1768905" y="1758766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易错字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A1A96CA-9778-457D-85CB-90A47623AAB8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86E8DF-93F9-4D03-BD58-830B72EC2894}"/>
              </a:ext>
            </a:extLst>
          </p:cNvPr>
          <p:cNvGrpSpPr/>
          <p:nvPr/>
        </p:nvGrpSpPr>
        <p:grpSpPr>
          <a:xfrm>
            <a:off x="886046" y="3993254"/>
            <a:ext cx="3158001" cy="870952"/>
            <a:chOff x="1225863" y="1592194"/>
            <a:chExt cx="3848779" cy="99765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D2F6F3B-E535-4DC9-AADA-0E0BB40EF7C8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5081FD-ACA8-4A6E-BAE0-55182801B2AF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6BAACB-EA59-4AFB-BF2F-03869BEF9933}"/>
                </a:ext>
              </a:extLst>
            </p:cNvPr>
            <p:cNvSpPr/>
            <p:nvPr/>
          </p:nvSpPr>
          <p:spPr>
            <a:xfrm>
              <a:off x="1662224" y="1736749"/>
              <a:ext cx="1725457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成语接龙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9E97A89-EB1B-4BF7-B4CD-38BE57EAA01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490B11-A7AC-4F72-8605-92F362BF756A}"/>
              </a:ext>
            </a:extLst>
          </p:cNvPr>
          <p:cNvGrpSpPr/>
          <p:nvPr/>
        </p:nvGrpSpPr>
        <p:grpSpPr>
          <a:xfrm>
            <a:off x="886046" y="4825349"/>
            <a:ext cx="3158001" cy="870952"/>
            <a:chOff x="1225863" y="1592194"/>
            <a:chExt cx="3848779" cy="99765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0B88F136-D651-4EA0-8FB1-6D04C1BCBB75}"/>
                </a:ext>
              </a:extLst>
            </p:cNvPr>
            <p:cNvSpPr/>
            <p:nvPr/>
          </p:nvSpPr>
          <p:spPr>
            <a:xfrm>
              <a:off x="1455053" y="1736749"/>
              <a:ext cx="1834403" cy="4533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8B83666-D865-42B4-9460-EE2F5E15919B}"/>
                </a:ext>
              </a:extLst>
            </p:cNvPr>
            <p:cNvSpPr/>
            <p:nvPr/>
          </p:nvSpPr>
          <p:spPr>
            <a:xfrm>
              <a:off x="1632633" y="2172101"/>
              <a:ext cx="3442009" cy="417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600" spc="300" dirty="0">
                <a:solidFill>
                  <a:srgbClr val="1C2035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8351A24-9600-4AFB-BE6E-9ACF5F75B569}"/>
                </a:ext>
              </a:extLst>
            </p:cNvPr>
            <p:cNvSpPr/>
            <p:nvPr/>
          </p:nvSpPr>
          <p:spPr>
            <a:xfrm>
              <a:off x="1743544" y="1736749"/>
              <a:ext cx="1350358" cy="42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spc="600" dirty="0">
                  <a:solidFill>
                    <a:srgbClr val="475574"/>
                  </a:solidFill>
                  <a:cs typeface="+mn-ea"/>
                  <a:sym typeface="+mn-lt"/>
                </a:rPr>
                <a:t>猜成语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2EE3C1E-EBF6-4328-BBA4-C1545BD9CC8D}"/>
                </a:ext>
              </a:extLst>
            </p:cNvPr>
            <p:cNvSpPr/>
            <p:nvPr/>
          </p:nvSpPr>
          <p:spPr>
            <a:xfrm>
              <a:off x="1225863" y="1592194"/>
              <a:ext cx="406771" cy="369332"/>
            </a:xfrm>
            <a:prstGeom prst="roundRect">
              <a:avLst>
                <a:gd name="adj" fmla="val 0"/>
              </a:avLst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 dirty="0">
                <a:solidFill>
                  <a:srgbClr val="03458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3243614-D557-4C50-A5BC-1DCDEA3219A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E3D8452-91C6-405C-8110-8651D60411B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270D8012-7B9C-4841-9744-78CC76AA570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DA5B54C-8ABB-4A4B-BF4F-18D1C827D80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233DC2C-0E43-41FD-82BE-AF25B21A208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472000" y="432000"/>
            <a:ext cx="3474000" cy="6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kqzetcpu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275</Words>
  <Application>Microsoft Office PowerPoint</Application>
  <PresentationFormat>宽屏</PresentationFormat>
  <Paragraphs>86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思源黑体 CN Regular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——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keywords>user</cp:keywords>
  <dc:description>——</dc:description>
  <cp:lastModifiedBy>皓天 姜</cp:lastModifiedBy>
  <cp:revision>284</cp:revision>
  <dcterms:created xsi:type="dcterms:W3CDTF">2017-08-18T03:02:00Z</dcterms:created>
  <dcterms:modified xsi:type="dcterms:W3CDTF">2020-06-13T12:50:45Z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