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2"/>
  </p:notesMasterIdLst>
  <p:sldIdLst>
    <p:sldId id="587" r:id="rId2"/>
    <p:sldId id="596" r:id="rId3"/>
    <p:sldId id="601" r:id="rId4"/>
    <p:sldId id="602" r:id="rId5"/>
    <p:sldId id="606" r:id="rId6"/>
    <p:sldId id="603" r:id="rId7"/>
    <p:sldId id="604" r:id="rId8"/>
    <p:sldId id="607" r:id="rId9"/>
    <p:sldId id="605" r:id="rId10"/>
    <p:sldId id="608" r:id="rId11"/>
  </p:sldIdLst>
  <p:sldSz cx="9144000" cy="5143500" type="screen16x9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97C9BF-5F3A-4D58-A52C-68B0E918CC12}" v="1" dt="2022-09-02T23:39:25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1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jq44@mail.umkc.edu" userId="XE0LKMbuhCbWDQoIJW/8k2wCrft+IWikkf9qlbHFVKg=" providerId="None" clId="Web-{1D97C9BF-5F3A-4D58-A52C-68B0E918CC12}"/>
    <pc:docChg chg="sldOrd">
      <pc:chgData name="hjq44@mail.umkc.edu" userId="XE0LKMbuhCbWDQoIJW/8k2wCrft+IWikkf9qlbHFVKg=" providerId="None" clId="Web-{1D97C9BF-5F3A-4D58-A52C-68B0E918CC12}" dt="2022-09-02T23:39:25.413" v="0"/>
      <pc:docMkLst>
        <pc:docMk/>
      </pc:docMkLst>
      <pc:sldChg chg="ord">
        <pc:chgData name="hjq44@mail.umkc.edu" userId="XE0LKMbuhCbWDQoIJW/8k2wCrft+IWikkf9qlbHFVKg=" providerId="None" clId="Web-{1D97C9BF-5F3A-4D58-A52C-68B0E918CC12}" dt="2022-09-02T23:39:25.413" v="0"/>
        <pc:sldMkLst>
          <pc:docMk/>
          <pc:sldMk cId="1765610929" sldId="6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1727"/>
          </a:xfrm>
          <a:prstGeom prst="rect">
            <a:avLst/>
          </a:prstGeom>
        </p:spPr>
        <p:txBody>
          <a:bodyPr vert="horz" lIns="96662" tIns="48331" rIns="96662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1727"/>
          </a:xfrm>
          <a:prstGeom prst="rect">
            <a:avLst/>
          </a:prstGeom>
        </p:spPr>
        <p:txBody>
          <a:bodyPr vert="horz" lIns="96662" tIns="48331" rIns="96662" bIns="48331" rtlCol="0"/>
          <a:lstStyle>
            <a:lvl1pPr algn="r">
              <a:defRPr sz="1300"/>
            </a:lvl1pPr>
          </a:lstStyle>
          <a:p>
            <a:fld id="{4F796BC7-E5C2-498A-B4E4-01EC0A450D36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1200150"/>
            <a:ext cx="5757862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2" tIns="48331" rIns="96662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7"/>
            <a:ext cx="5852160" cy="3780473"/>
          </a:xfrm>
          <a:prstGeom prst="rect">
            <a:avLst/>
          </a:prstGeom>
        </p:spPr>
        <p:txBody>
          <a:bodyPr vert="horz" lIns="96662" tIns="48331" rIns="96662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62" tIns="48331" rIns="96662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5"/>
            <a:ext cx="3169920" cy="481726"/>
          </a:xfrm>
          <a:prstGeom prst="rect">
            <a:avLst/>
          </a:prstGeom>
        </p:spPr>
        <p:txBody>
          <a:bodyPr vert="horz" lIns="96662" tIns="48331" rIns="96662" bIns="48331" rtlCol="0" anchor="b"/>
          <a:lstStyle>
            <a:lvl1pPr algn="r">
              <a:defRPr sz="1300"/>
            </a:lvl1pPr>
          </a:lstStyle>
          <a:p>
            <a:fld id="{1E362D8A-CCE6-4B95-A669-8EF680429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5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Image Analysis &amp; Retrv, 2016 Fall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2F6A-436C-4F7B-B1FF-4F5D571F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2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Image Analysis &amp; Retrv, 2016 Fall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2F6A-436C-4F7B-B1FF-4F5D571F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Image Analysis &amp; Retrv, 2016 Fall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2F6A-436C-4F7B-B1FF-4F5D571F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3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Multimedia Communication &amp; Computing Lab</a:t>
            </a:r>
          </a:p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p.</a:t>
            </a:r>
            <a:fld id="{1BDD2F6A-436C-4F7B-B1FF-4F5D571FED2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BA2B49-BEFC-0ACA-C56B-D1FE4EC00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05" y="4872343"/>
            <a:ext cx="619147" cy="35334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07B6B5-81D0-2F30-294D-4E8A2649C3ED}"/>
              </a:ext>
            </a:extLst>
          </p:cNvPr>
          <p:cNvCxnSpPr/>
          <p:nvPr userDrawn="1"/>
        </p:nvCxnSpPr>
        <p:spPr>
          <a:xfrm flipV="1">
            <a:off x="0" y="427838"/>
            <a:ext cx="9144000" cy="1428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2C48E1-C7DC-1F1D-945B-C0B190DB7ECF}"/>
              </a:ext>
            </a:extLst>
          </p:cNvPr>
          <p:cNvCxnSpPr/>
          <p:nvPr userDrawn="1"/>
        </p:nvCxnSpPr>
        <p:spPr>
          <a:xfrm flipV="1">
            <a:off x="-8848" y="4894053"/>
            <a:ext cx="9144000" cy="1428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724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Image Analysis &amp; Retrv, 2016 Fall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2F6A-436C-4F7B-B1FF-4F5D571F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3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Image Analysis &amp; Retrv, 2016 Fall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2F6A-436C-4F7B-B1FF-4F5D571F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Image Analysis &amp; Retrv, 2016 Fall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2F6A-436C-4F7B-B1FF-4F5D571F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Image Analysis &amp; Retrv, 2016 Fall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2F6A-436C-4F7B-B1FF-4F5D571F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8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Image Analysis &amp; Retrv, 2016 Fall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2F6A-436C-4F7B-B1FF-4F5D571F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6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Image Analysis &amp; Retrv, 2016 Fall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2F6A-436C-4F7B-B1FF-4F5D571F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Image Analysis &amp; Retrv, 2016 Fall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D2F6A-436C-4F7B-B1FF-4F5D571F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7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Image Analysis &amp; Retrv, 2016 Fall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D2F6A-436C-4F7B-B1FF-4F5D571FE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8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909F83-B291-4180-A0ED-56C025E6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4934940"/>
            <a:ext cx="3086100" cy="273844"/>
          </a:xfrm>
        </p:spPr>
        <p:txBody>
          <a:bodyPr/>
          <a:lstStyle/>
          <a:p>
            <a:pPr algn="l"/>
            <a:r>
              <a:rPr lang="en-US" dirty="0"/>
              <a:t>Multimedia Communication &amp; Computing Lab</a:t>
            </a:r>
          </a:p>
          <a:p>
            <a:pPr algn="l"/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43E103-7E4A-4F87-B3CF-9085988A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4869657"/>
            <a:ext cx="2057400" cy="273844"/>
          </a:xfrm>
        </p:spPr>
        <p:txBody>
          <a:bodyPr/>
          <a:lstStyle/>
          <a:p>
            <a:r>
              <a:rPr lang="en-US" dirty="0"/>
              <a:t>p.</a:t>
            </a:r>
            <a:fld id="{1BDD2F6A-436C-4F7B-B1FF-4F5D571FED2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2" name="CustomShape 1">
            <a:extLst>
              <a:ext uri="{FF2B5EF4-FFF2-40B4-BE49-F238E27FC236}">
                <a16:creationId xmlns:a16="http://schemas.microsoft.com/office/drawing/2014/main" id="{B43AAEDA-A796-78DD-191C-D65F9E227D3F}"/>
              </a:ext>
            </a:extLst>
          </p:cNvPr>
          <p:cNvSpPr/>
          <p:nvPr/>
        </p:nvSpPr>
        <p:spPr>
          <a:xfrm>
            <a:off x="1143000" y="1385505"/>
            <a:ext cx="6858000" cy="825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625" tIns="25313" rIns="50625" bIns="25313" anchor="ctr">
            <a:noAutofit/>
          </a:bodyPr>
          <a:lstStyle/>
          <a:p>
            <a:pPr algn="ctr"/>
            <a:r>
              <a:rPr lang="en-US" altLang="en-US" sz="2475" dirty="0">
                <a:sym typeface="+mn-ea"/>
              </a:rPr>
              <a:t>DCT-based residual network for NIR image colorization</a:t>
            </a:r>
            <a:endParaRPr lang="en-US" altLang="zh-CN" sz="2475" b="1" dirty="0">
              <a:ea typeface="Arial" panose="02080604020202020204" pitchFamily="34" charset="0"/>
              <a:cs typeface="Arial" panose="02080604020202020204" pitchFamily="34" charset="0"/>
            </a:endParaRPr>
          </a:p>
        </p:txBody>
      </p:sp>
      <p:sp>
        <p:nvSpPr>
          <p:cNvPr id="33" name="CustomShape 2">
            <a:extLst>
              <a:ext uri="{FF2B5EF4-FFF2-40B4-BE49-F238E27FC236}">
                <a16:creationId xmlns:a16="http://schemas.microsoft.com/office/drawing/2014/main" id="{EFAAB9C3-11D6-D327-6463-EB32357EAE2C}"/>
              </a:ext>
            </a:extLst>
          </p:cNvPr>
          <p:cNvSpPr/>
          <p:nvPr/>
        </p:nvSpPr>
        <p:spPr>
          <a:xfrm>
            <a:off x="2709337" y="2066513"/>
            <a:ext cx="3887798" cy="98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625" tIns="25313" rIns="50625" bIns="25313">
            <a:noAutofit/>
          </a:bodyPr>
          <a:lstStyle/>
          <a:p>
            <a:pPr algn="ctr">
              <a:spcBef>
                <a:spcPts val="180"/>
              </a:spcBef>
              <a:tabLst>
                <a:tab pos="0" algn="l"/>
              </a:tabLst>
            </a:pPr>
            <a:endParaRPr lang="en-US" sz="1013" spc="-1">
              <a:latin typeface="Arial"/>
            </a:endParaRPr>
          </a:p>
          <a:p>
            <a:pPr algn="ctr">
              <a:spcBef>
                <a:spcPts val="361"/>
              </a:spcBef>
              <a:tabLst>
                <a:tab pos="0" algn="l"/>
              </a:tabLst>
            </a:pPr>
            <a:endParaRPr lang="en-US" sz="1013" spc="-1">
              <a:latin typeface="Arial"/>
            </a:endParaRPr>
          </a:p>
        </p:txBody>
      </p:sp>
      <p:sp>
        <p:nvSpPr>
          <p:cNvPr id="36" name="Text Box 123">
            <a:extLst>
              <a:ext uri="{FF2B5EF4-FFF2-40B4-BE49-F238E27FC236}">
                <a16:creationId xmlns:a16="http://schemas.microsoft.com/office/drawing/2014/main" id="{51A430F3-3B67-9448-8D07-BB3118862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1594" y="2259905"/>
            <a:ext cx="6557601" cy="791570"/>
          </a:xfrm>
          <a:prstGeom prst="rect">
            <a:avLst/>
          </a:prstGeom>
          <a:noFill/>
          <a:ln>
            <a:noFill/>
          </a:ln>
          <a:effectLst/>
        </p:spPr>
        <p:txBody>
          <a:bodyPr lIns="63074" tIns="63074" rIns="63074" bIns="63074" anchor="ctr" anchorCtr="0"/>
          <a:lstStyle>
            <a:lvl1pPr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/>
            <a:r>
              <a:rPr lang="en-US" altLang="zh-CN" sz="1138" dirty="0"/>
              <a:t>Hongcheng Jiang</a:t>
            </a:r>
            <a:r>
              <a:rPr lang="it-IT" sz="1138" baseline="30000" dirty="0"/>
              <a:t>1</a:t>
            </a:r>
            <a:r>
              <a:rPr lang="it-IT" sz="1138" dirty="0"/>
              <a:t>, </a:t>
            </a:r>
            <a:r>
              <a:rPr lang="it-IT" altLang="zh-CN" sz="1138" dirty="0"/>
              <a:t>Paras Maharjan</a:t>
            </a:r>
            <a:r>
              <a:rPr lang="it-IT" altLang="zh-CN" sz="1138" baseline="30000" dirty="0"/>
              <a:t>1</a:t>
            </a:r>
            <a:r>
              <a:rPr lang="it-IT" sz="1138" dirty="0"/>
              <a:t>, Zhu Li</a:t>
            </a:r>
            <a:r>
              <a:rPr lang="it-IT" sz="1138" baseline="30000" dirty="0"/>
              <a:t>1</a:t>
            </a:r>
            <a:r>
              <a:rPr lang="it-IT" sz="1138" dirty="0"/>
              <a:t>, Gorge York</a:t>
            </a:r>
            <a:r>
              <a:rPr lang="it-IT" sz="1138" baseline="30000" dirty="0"/>
              <a:t>2</a:t>
            </a:r>
          </a:p>
          <a:p>
            <a:pPr algn="ctr"/>
            <a:r>
              <a:rPr lang="en-US" sz="1138" baseline="30000" dirty="0"/>
              <a:t>1</a:t>
            </a:r>
            <a:r>
              <a:rPr lang="en-US" sz="1138" dirty="0"/>
              <a:t>University of Missouri-Kansas City, USA,</a:t>
            </a:r>
          </a:p>
          <a:p>
            <a:pPr algn="ctr"/>
            <a:r>
              <a:rPr lang="en-US" sz="1138" baseline="30000" dirty="0"/>
              <a:t>2</a:t>
            </a:r>
            <a:r>
              <a:rPr lang="en-US" sz="1138" dirty="0"/>
              <a:t>US Air Force Academy</a:t>
            </a:r>
          </a:p>
        </p:txBody>
      </p:sp>
    </p:spTree>
    <p:extLst>
      <p:ext uri="{BB962C8B-B14F-4D97-AF65-F5344CB8AC3E}">
        <p14:creationId xmlns:p14="http://schemas.microsoft.com/office/powerpoint/2010/main" val="2479970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1">
            <a:extLst>
              <a:ext uri="{FF2B5EF4-FFF2-40B4-BE49-F238E27FC236}">
                <a16:creationId xmlns:a16="http://schemas.microsoft.com/office/drawing/2014/main" id="{A15F25F1-0868-009A-116F-F71AC3AF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1722"/>
            <a:ext cx="9144000" cy="994172"/>
          </a:xfrm>
        </p:spPr>
        <p:txBody>
          <a:bodyPr>
            <a:normAutofit/>
          </a:bodyPr>
          <a:lstStyle/>
          <a:p>
            <a:pPr algn="ctr"/>
            <a:r>
              <a:rPr lang="en-US" altLang="zh-CN" sz="2700" dirty="0">
                <a:solidFill>
                  <a:srgbClr val="0000FF"/>
                </a:solidFill>
              </a:rPr>
              <a:t>References</a:t>
            </a:r>
            <a:endParaRPr lang="zh-CN" altLang="en-US" sz="2700" dirty="0">
              <a:solidFill>
                <a:srgbClr val="0000FF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909F83-B291-4180-A0ED-56C025E6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4934940"/>
            <a:ext cx="3086100" cy="273844"/>
          </a:xfrm>
        </p:spPr>
        <p:txBody>
          <a:bodyPr/>
          <a:lstStyle/>
          <a:p>
            <a:pPr algn="l"/>
            <a:r>
              <a:rPr lang="en-US" dirty="0"/>
              <a:t>Multimedia Communication &amp; Computing Lab</a:t>
            </a:r>
          </a:p>
          <a:p>
            <a:pPr algn="l"/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43E103-7E4A-4F87-B3CF-9085988A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4869657"/>
            <a:ext cx="2057400" cy="273844"/>
          </a:xfrm>
        </p:spPr>
        <p:txBody>
          <a:bodyPr/>
          <a:lstStyle/>
          <a:p>
            <a:r>
              <a:rPr lang="en-US" dirty="0"/>
              <a:t>p.</a:t>
            </a:r>
            <a:fld id="{1BDD2F6A-436C-4F7B-B1FF-4F5D571FED2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943DF-E1D4-45A5-1E40-882697FA12E9}"/>
              </a:ext>
            </a:extLst>
          </p:cNvPr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815" marR="0" lvl="0" indent="-304815" algn="l" defTabSz="4572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rPr>
              <a:t> Matthew Brown and Sabine S ̈usstrunk. Multi-spectral SIFT for scene category recognition. In CVPR 2011, pages 177–184, 2011. doi: 10.1109/CVPR.2011.5995637.</a:t>
            </a:r>
          </a:p>
          <a:p>
            <a:pPr marL="304815" marR="0" lvl="0" indent="-304815" algn="l" defTabSz="4572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rPr>
              <a:t>Ziyue Dong, Sei-ichiro Kamata, and Toby P. Breckon. Infrared Image Colorization Using a S-Shape Network. In 2018 25th IEEE International Conference on Image Processing (ICIP), pages 2242–2246, 2018. doi: 10.1109/ICIP.2018.8451230.</a:t>
            </a:r>
          </a:p>
          <a:p>
            <a:pPr marL="304815" marR="0" lvl="0" indent="-304815" algn="l" defTabSz="4572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rPr>
              <a:t>Patricia L. Su ́arez, Angel D. Sappa, and Boris X. Vintimilla. Infrared Image Colorization Based on a Triplet DCGAN Architecture. In 2017 IEEE Conference on Computer Vision and Pattern Recognition Workshops (CVPRW), pages 212–217, 2017. doi: 10.1109/CVPRW.2017.32.</a:t>
            </a:r>
          </a:p>
          <a:p>
            <a:pPr marL="304815" marR="0" lvl="0" indent="-304815" algn="l" defTabSz="4572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80604020202020204" pitchFamily="34" charset="0"/>
                <a:ea typeface="Arial" panose="02080604020202020204" pitchFamily="34" charset="0"/>
                <a:cs typeface="Arial" panose="02080604020202020204" pitchFamily="34" charset="0"/>
              </a:rPr>
              <a:t>Longbin Yan, Xiuheng Wang, Min Zhao, Shumin Liu, and Jie Chen. A Multi-Model Fusion Framework for NIR-to-RGB Translation. In 2020 IEEE International Conference on Visual Communications and Image Processing (VCIP), pages 459– 462, 2020. doi: 10.1109/VCIP49819.2020.9301787.</a:t>
            </a:r>
          </a:p>
          <a:p>
            <a:pPr marL="304815" marR="0" lvl="0" indent="-304815" algn="l" defTabSz="4572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131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1">
            <a:extLst>
              <a:ext uri="{FF2B5EF4-FFF2-40B4-BE49-F238E27FC236}">
                <a16:creationId xmlns:a16="http://schemas.microsoft.com/office/drawing/2014/main" id="{A15F25F1-0868-009A-116F-F71AC3AF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1722"/>
            <a:ext cx="9144000" cy="994172"/>
          </a:xfrm>
        </p:spPr>
        <p:txBody>
          <a:bodyPr>
            <a:normAutofit/>
          </a:bodyPr>
          <a:lstStyle/>
          <a:p>
            <a:pPr algn="ctr"/>
            <a:r>
              <a:rPr lang="en-US" altLang="zh-CN" sz="2700" dirty="0">
                <a:solidFill>
                  <a:srgbClr val="0000FF"/>
                </a:solidFill>
              </a:rPr>
              <a:t>Motivation</a:t>
            </a:r>
            <a:endParaRPr lang="zh-CN" altLang="en-US" sz="2700" dirty="0">
              <a:solidFill>
                <a:srgbClr val="0000FF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909F83-B291-4180-A0ED-56C025E6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4934940"/>
            <a:ext cx="3086100" cy="273844"/>
          </a:xfrm>
        </p:spPr>
        <p:txBody>
          <a:bodyPr/>
          <a:lstStyle/>
          <a:p>
            <a:pPr algn="l"/>
            <a:r>
              <a:rPr lang="en-US" dirty="0"/>
              <a:t>Multimedia Communication &amp; Computing Lab</a:t>
            </a:r>
          </a:p>
          <a:p>
            <a:pPr algn="l"/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43E103-7E4A-4F87-B3CF-9085988A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4869657"/>
            <a:ext cx="2057400" cy="273844"/>
          </a:xfrm>
        </p:spPr>
        <p:txBody>
          <a:bodyPr/>
          <a:lstStyle/>
          <a:p>
            <a:r>
              <a:rPr lang="en-US" dirty="0"/>
              <a:t>p.</a:t>
            </a:r>
            <a:fld id="{1BDD2F6A-436C-4F7B-B1FF-4F5D571FED2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3D1810D-B074-F93B-E369-25B10FC2D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76" y="1375998"/>
            <a:ext cx="4677647" cy="33944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z="2000" b="0" i="0" dirty="0">
                <a:effectLst/>
                <a:latin typeface="Arial" panose="020B0604020202020204" pitchFamily="34" charset="0"/>
              </a:rPr>
              <a:t>Near-Infrared (NIR) </a:t>
            </a:r>
            <a:r>
              <a:rPr kumimoji="1" lang="en-US" altLang="zh-CN" sz="2000" dirty="0"/>
              <a:t>photography</a:t>
            </a:r>
            <a:endParaRPr lang="en-US" altLang="zh-CN" sz="2000" dirty="0"/>
          </a:p>
          <a:p>
            <a:r>
              <a:rPr kumimoji="1" lang="en-US" altLang="zh-CN" sz="2000" dirty="0"/>
              <a:t>Low or no light vision task</a:t>
            </a:r>
            <a:endParaRPr lang="en-US" sz="2000" dirty="0"/>
          </a:p>
          <a:p>
            <a:r>
              <a:rPr kumimoji="1" lang="en-US" altLang="zh-CN" sz="2000" dirty="0"/>
              <a:t>Object detection and recognition under low or no light light condition</a:t>
            </a:r>
            <a:endParaRPr lang="en-US" altLang="zh-CN" sz="2000" dirty="0"/>
          </a:p>
          <a:p>
            <a:r>
              <a:rPr kumimoji="1" lang="en-US" altLang="zh-CN" sz="2000" dirty="0"/>
              <a:t>Surveillance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4579FD-53B0-F1D2-0C87-43CFCC599B07}"/>
              </a:ext>
            </a:extLst>
          </p:cNvPr>
          <p:cNvSpPr txBox="1"/>
          <p:nvPr/>
        </p:nvSpPr>
        <p:spPr>
          <a:xfrm>
            <a:off x="4970675" y="3910994"/>
            <a:ext cx="3721530" cy="338554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800" b="1" dirty="0">
                <a:latin typeface="Arial"/>
                <a:cs typeface="Arial"/>
              </a:rPr>
              <a:t>Figure 1.</a:t>
            </a:r>
            <a:r>
              <a:rPr lang="en-US" sz="800" dirty="0">
                <a:latin typeface="Arial"/>
                <a:cs typeface="Arial"/>
              </a:rPr>
              <a:t> NIR images to RGB images colorization</a:t>
            </a:r>
            <a:endParaRPr lang="en-US" sz="800" dirty="0">
              <a:latin typeface="Calibri"/>
              <a:cs typeface="Calibri"/>
            </a:endParaRPr>
          </a:p>
          <a:p>
            <a:pPr algn="ctr"/>
            <a:endParaRPr lang="en-US" sz="800" dirty="0"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510DE8-C9B4-2755-0A6B-C74A650EA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524" y="1063229"/>
            <a:ext cx="4183832" cy="276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01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1">
            <a:extLst>
              <a:ext uri="{FF2B5EF4-FFF2-40B4-BE49-F238E27FC236}">
                <a16:creationId xmlns:a16="http://schemas.microsoft.com/office/drawing/2014/main" id="{A15F25F1-0868-009A-116F-F71AC3AF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1722"/>
            <a:ext cx="9144000" cy="994172"/>
          </a:xfrm>
        </p:spPr>
        <p:txBody>
          <a:bodyPr>
            <a:normAutofit/>
          </a:bodyPr>
          <a:lstStyle/>
          <a:p>
            <a:pPr algn="ctr"/>
            <a:r>
              <a:rPr lang="en-US" altLang="zh-CN" sz="2700" dirty="0">
                <a:solidFill>
                  <a:srgbClr val="0000FF"/>
                </a:solidFill>
              </a:rPr>
              <a:t>Objectives</a:t>
            </a:r>
            <a:endParaRPr lang="zh-CN" altLang="en-US" sz="2700" dirty="0">
              <a:solidFill>
                <a:srgbClr val="0000FF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909F83-B291-4180-A0ED-56C025E6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4934940"/>
            <a:ext cx="3086100" cy="273844"/>
          </a:xfrm>
        </p:spPr>
        <p:txBody>
          <a:bodyPr/>
          <a:lstStyle/>
          <a:p>
            <a:pPr algn="l"/>
            <a:r>
              <a:rPr lang="en-US" dirty="0"/>
              <a:t>Multimedia Communication &amp; Computing Lab</a:t>
            </a:r>
          </a:p>
          <a:p>
            <a:pPr algn="l"/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43E103-7E4A-4F87-B3CF-9085988A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4869657"/>
            <a:ext cx="2057400" cy="273844"/>
          </a:xfrm>
        </p:spPr>
        <p:txBody>
          <a:bodyPr/>
          <a:lstStyle/>
          <a:p>
            <a:r>
              <a:rPr lang="en-US" dirty="0"/>
              <a:t>p.</a:t>
            </a:r>
            <a:fld id="{1BDD2F6A-436C-4F7B-B1FF-4F5D571FED2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AE46879-C6AC-230D-F603-A5092D199443}"/>
              </a:ext>
            </a:extLst>
          </p:cNvPr>
          <p:cNvSpPr>
            <a:spLocks noGrp="1"/>
          </p:cNvSpPr>
          <p:nvPr/>
        </p:nvSpPr>
        <p:spPr>
          <a:xfrm>
            <a:off x="486007" y="874514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1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+mn-ea"/>
              </a:rPr>
              <a:t>To design network with less computational complexity for coloring NIR image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/>
              </a:rPr>
              <a:t>Reduces the training difficulty of our network by explicitly separating low-frequency and high-frequency details into four subgroups. </a:t>
            </a:r>
            <a:endParaRPr kumimoji="1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  <a:sym typeface="+mn-ea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1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  <a:sym typeface="+mn-ea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1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  <a:sym typeface="+mn-ea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1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  <a:sym typeface="+mn-ea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0B79E586-EFFF-4288-A5F2-2E27FC99591B}"/>
              </a:ext>
            </a:extLst>
          </p:cNvPr>
          <p:cNvSpPr txBox="1"/>
          <p:nvPr/>
        </p:nvSpPr>
        <p:spPr>
          <a:xfrm>
            <a:off x="218378" y="3826762"/>
            <a:ext cx="8649630" cy="21544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Figure 2.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 </a:t>
            </a: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panose="02080604020202020204" pitchFamily="34" charset="0"/>
                <a:cs typeface="Arial" panose="02080604020202020204" pitchFamily="34" charset="0"/>
              </a:rPr>
              <a:t> Comparison of the colorized NIR images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pic>
        <p:nvPicPr>
          <p:cNvPr id="15" name="Picture 14" descr="A picture containing different, surrounded&#10;&#10;Description automatically generated">
            <a:extLst>
              <a:ext uri="{FF2B5EF4-FFF2-40B4-BE49-F238E27FC236}">
                <a16:creationId xmlns:a16="http://schemas.microsoft.com/office/drawing/2014/main" id="{5502804C-7836-3BFE-F9DE-B488D2A540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66"/>
          <a:stretch/>
        </p:blipFill>
        <p:spPr>
          <a:xfrm>
            <a:off x="377014" y="2652845"/>
            <a:ext cx="8548608" cy="117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1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1">
            <a:extLst>
              <a:ext uri="{FF2B5EF4-FFF2-40B4-BE49-F238E27FC236}">
                <a16:creationId xmlns:a16="http://schemas.microsoft.com/office/drawing/2014/main" id="{A15F25F1-0868-009A-116F-F71AC3AF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1722"/>
            <a:ext cx="9144000" cy="994172"/>
          </a:xfrm>
        </p:spPr>
        <p:txBody>
          <a:bodyPr>
            <a:normAutofit/>
          </a:bodyPr>
          <a:lstStyle/>
          <a:p>
            <a:pPr algn="ctr"/>
            <a:r>
              <a:rPr lang="en-US" altLang="zh-CN" sz="2700" dirty="0">
                <a:solidFill>
                  <a:srgbClr val="0000FF"/>
                </a:solidFill>
              </a:rPr>
              <a:t>Introduction</a:t>
            </a:r>
            <a:endParaRPr lang="zh-CN" altLang="en-US" sz="2700" dirty="0">
              <a:solidFill>
                <a:srgbClr val="0000FF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909F83-B291-4180-A0ED-56C025E6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4934940"/>
            <a:ext cx="3086100" cy="273844"/>
          </a:xfrm>
        </p:spPr>
        <p:txBody>
          <a:bodyPr/>
          <a:lstStyle/>
          <a:p>
            <a:pPr algn="l"/>
            <a:r>
              <a:rPr lang="en-US" dirty="0"/>
              <a:t>Multimedia Communication &amp; Computing Lab</a:t>
            </a:r>
          </a:p>
          <a:p>
            <a:pPr algn="l"/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43E103-7E4A-4F87-B3CF-9085988A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4869657"/>
            <a:ext cx="2057400" cy="273844"/>
          </a:xfrm>
        </p:spPr>
        <p:txBody>
          <a:bodyPr/>
          <a:lstStyle/>
          <a:p>
            <a:r>
              <a:rPr lang="en-US" dirty="0"/>
              <a:t>p.</a:t>
            </a:r>
            <a:fld id="{1BDD2F6A-436C-4F7B-B1FF-4F5D571FED2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B20518A-00E5-B522-5D77-457BD4795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558" y="874514"/>
            <a:ext cx="5035685" cy="3394472"/>
          </a:xfrm>
        </p:spPr>
        <p:txBody>
          <a:bodyPr>
            <a:normAutofit/>
          </a:bodyPr>
          <a:lstStyle/>
          <a:p>
            <a:r>
              <a:rPr lang="en-US" sz="2200" dirty="0"/>
              <a:t>Two out of the three image dimensions are lost</a:t>
            </a:r>
          </a:p>
          <a:p>
            <a:r>
              <a:rPr lang="en-US" sz="2200" dirty="0"/>
              <a:t>Not the same as the grayscale images</a:t>
            </a:r>
          </a:p>
          <a:p>
            <a:r>
              <a:rPr lang="en-US" altLang="zh-CN" sz="2200" dirty="0">
                <a:latin typeface="Arial" panose="020B0604020202020204" pitchFamily="34" charset="0"/>
              </a:rPr>
              <a:t>C</a:t>
            </a:r>
            <a:r>
              <a:rPr lang="en-US" altLang="zh-CN" sz="2200" b="0" i="0" dirty="0">
                <a:effectLst/>
                <a:latin typeface="Arial" panose="020B0604020202020204" pitchFamily="34" charset="0"/>
              </a:rPr>
              <a:t>oarse contents and sharp details are separated </a:t>
            </a:r>
          </a:p>
          <a:p>
            <a:r>
              <a:rPr lang="en-US" altLang="zh-CN" sz="2200" b="0" i="0" dirty="0">
                <a:effectLst/>
                <a:latin typeface="Arial" panose="020B0604020202020204" pitchFamily="34" charset="0"/>
              </a:rPr>
              <a:t>Four subgroups generated by the  4×4 DCT RGB images as the output</a:t>
            </a:r>
          </a:p>
          <a:p>
            <a:r>
              <a:rPr lang="en-US" altLang="zh-CN" sz="2200" b="0" i="0" dirty="0">
                <a:effectLst/>
                <a:latin typeface="Arial" panose="020B0604020202020204" pitchFamily="34" charset="0"/>
              </a:rPr>
              <a:t>Computationally efficient and demonstrate competitive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2BAF36-A171-357D-30EA-BAE1645C7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243" y="874514"/>
            <a:ext cx="3497428" cy="3228699"/>
          </a:xfrm>
          <a:prstGeom prst="rect">
            <a:avLst/>
          </a:prstGeom>
        </p:spPr>
      </p:pic>
      <p:sp>
        <p:nvSpPr>
          <p:cNvPr id="6" name="Text Box 180">
            <a:extLst>
              <a:ext uri="{FF2B5EF4-FFF2-40B4-BE49-F238E27FC236}">
                <a16:creationId xmlns:a16="http://schemas.microsoft.com/office/drawing/2014/main" id="{4BFC025F-AE8B-7800-A873-6385AC8AA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9259" y="4155940"/>
            <a:ext cx="5087034" cy="245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/>
            <a:r>
              <a:rPr lang="en-US" altLang="en-US" sz="1000" b="1" dirty="0">
                <a:ea typeface="Arial" panose="02080604020202020204" pitchFamily="34" charset="0"/>
                <a:cs typeface="Arial" panose="02080604020202020204" pitchFamily="34" charset="0"/>
              </a:rPr>
              <a:t>Figure 3. </a:t>
            </a:r>
            <a:r>
              <a:rPr lang="en-US" altLang="zh-CN" sz="1000" dirty="0">
                <a:ea typeface="Arial" panose="02080604020202020204" pitchFamily="34" charset="0"/>
                <a:cs typeface="Arial" panose="02080604020202020204" pitchFamily="34" charset="0"/>
              </a:rPr>
              <a:t>4x4 DCT decomposition</a:t>
            </a:r>
            <a:endParaRPr lang="en-US" altLang="en-US" sz="1000" dirty="0">
              <a:ea typeface="Arial" panose="02080604020202020204" pitchFamily="34" charset="0"/>
              <a:cs typeface="Arial" panose="0208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1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1">
            <a:extLst>
              <a:ext uri="{FF2B5EF4-FFF2-40B4-BE49-F238E27FC236}">
                <a16:creationId xmlns:a16="http://schemas.microsoft.com/office/drawing/2014/main" id="{A15F25F1-0868-009A-116F-F71AC3AF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1722"/>
            <a:ext cx="9144000" cy="994172"/>
          </a:xfrm>
        </p:spPr>
        <p:txBody>
          <a:bodyPr>
            <a:normAutofit/>
          </a:bodyPr>
          <a:lstStyle/>
          <a:p>
            <a:pPr algn="ctr"/>
            <a:r>
              <a:rPr lang="en-US" altLang="zh-CN" sz="2700" dirty="0">
                <a:solidFill>
                  <a:srgbClr val="0000FF"/>
                </a:solidFill>
              </a:rPr>
              <a:t>Network and Loss Function</a:t>
            </a:r>
            <a:endParaRPr lang="zh-CN" altLang="en-US" sz="2700" dirty="0">
              <a:solidFill>
                <a:srgbClr val="0000FF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909F83-B291-4180-A0ED-56C025E6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4934940"/>
            <a:ext cx="3086100" cy="273844"/>
          </a:xfrm>
        </p:spPr>
        <p:txBody>
          <a:bodyPr/>
          <a:lstStyle/>
          <a:p>
            <a:pPr algn="l"/>
            <a:r>
              <a:rPr lang="en-US" dirty="0"/>
              <a:t>Multimedia Communication &amp; Computing Lab</a:t>
            </a:r>
          </a:p>
          <a:p>
            <a:pPr algn="l"/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43E103-7E4A-4F87-B3CF-9085988A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4869657"/>
            <a:ext cx="2057400" cy="273844"/>
          </a:xfrm>
        </p:spPr>
        <p:txBody>
          <a:bodyPr/>
          <a:lstStyle/>
          <a:p>
            <a:r>
              <a:rPr lang="en-US" dirty="0"/>
              <a:t>p.</a:t>
            </a:r>
            <a:fld id="{1BDD2F6A-436C-4F7B-B1FF-4F5D571FED2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 Box 180">
            <a:extLst>
              <a:ext uri="{FF2B5EF4-FFF2-40B4-BE49-F238E27FC236}">
                <a16:creationId xmlns:a16="http://schemas.microsoft.com/office/drawing/2014/main" id="{79BA34C4-8485-624F-2125-D48EBA85D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58" y="4472319"/>
            <a:ext cx="5087034" cy="245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/>
            <a:r>
              <a:rPr lang="en-US" altLang="en-US" sz="1000" b="1" dirty="0">
                <a:ea typeface="Arial" panose="02080604020202020204" pitchFamily="34" charset="0"/>
                <a:cs typeface="Arial" panose="02080604020202020204" pitchFamily="34" charset="0"/>
              </a:rPr>
              <a:t>Figure 4. </a:t>
            </a:r>
            <a:r>
              <a:rPr lang="en-US" altLang="en-US" sz="1000" dirty="0">
                <a:ea typeface="Arial" panose="02080604020202020204" pitchFamily="34" charset="0"/>
                <a:cs typeface="Arial" panose="02080604020202020204" pitchFamily="34" charset="0"/>
              </a:rPr>
              <a:t>Proposed Network Structure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EF7DCB3-B61E-E8E8-2EED-1D5DB9F70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90" y="577175"/>
            <a:ext cx="6906177" cy="390043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226C7F-2CBC-FF3D-5B11-29539C019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249" y="3313227"/>
            <a:ext cx="3868615" cy="1462791"/>
          </a:xfrm>
        </p:spPr>
        <p:txBody>
          <a:bodyPr/>
          <a:lstStyle/>
          <a:p>
            <a:pPr marL="342900" indent="-342900" algn="just">
              <a:buFont typeface="Arial" panose="02080604020202020204" pitchFamily="34" charset="0"/>
              <a:buChar char="•"/>
            </a:pPr>
            <a:r>
              <a:rPr lang="en-US" altLang="en-US" sz="1600" dirty="0"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Residual based learning</a:t>
            </a:r>
          </a:p>
          <a:p>
            <a:pPr marL="342900" indent="-342900" algn="just">
              <a:buFont typeface="Arial" panose="02080604020202020204" pitchFamily="34" charset="0"/>
              <a:buChar char="•"/>
            </a:pPr>
            <a:r>
              <a:rPr lang="en-US" altLang="zh-CN" sz="1600" b="0" i="0" dirty="0">
                <a:effectLst/>
                <a:latin typeface="Arial" panose="020B0604020202020204" pitchFamily="34" charset="0"/>
              </a:rPr>
              <a:t>4×4 DCT RGB images as the output</a:t>
            </a:r>
            <a:endParaRPr lang="en-US" altLang="en-US" sz="1600" dirty="0">
              <a:ea typeface="Arial" panose="02080604020202020204" pitchFamily="34" charset="0"/>
              <a:cs typeface="Arial" panose="02080604020202020204" pitchFamily="34" charset="0"/>
              <a:sym typeface="+mn-ea"/>
            </a:endParaRPr>
          </a:p>
          <a:p>
            <a:pPr marL="342900" indent="-342900" algn="just">
              <a:buFont typeface="Arial" panose="02080604020202020204" pitchFamily="34" charset="0"/>
              <a:buChar char="•"/>
            </a:pPr>
            <a:r>
              <a:rPr lang="en-US" altLang="en-US" sz="1600" dirty="0">
                <a:ea typeface="Arial" panose="02080604020202020204" pitchFamily="34" charset="0"/>
                <a:cs typeface="Arial" panose="02080604020202020204" pitchFamily="34" charset="0"/>
                <a:sym typeface="+mn-ea"/>
              </a:rPr>
              <a:t>Subgroup recovery loss functions</a:t>
            </a:r>
          </a:p>
          <a:p>
            <a:pPr marL="342900" indent="-342900" algn="just">
              <a:buFont typeface="Arial" panose="02080604020202020204" pitchFamily="34" charset="0"/>
              <a:buChar char="•"/>
            </a:pPr>
            <a:r>
              <a:rPr kumimoji="1" lang="en-US" altLang="zh-CN" sz="1600" dirty="0">
                <a:cs typeface="Arial" panose="02080604020202020204" pitchFamily="34" charset="0"/>
                <a:sym typeface="+mn-ea"/>
              </a:rPr>
              <a:t>Channel attention</a:t>
            </a:r>
            <a:endParaRPr kumimoji="1" lang="en-US" altLang="zh-CN" sz="1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21317C-6605-FDC8-7BDD-A1012212BE17}"/>
              </a:ext>
            </a:extLst>
          </p:cNvPr>
          <p:cNvSpPr/>
          <p:nvPr/>
        </p:nvSpPr>
        <p:spPr>
          <a:xfrm>
            <a:off x="4241262" y="562133"/>
            <a:ext cx="754345" cy="7543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140484-F585-CFBF-321A-20D9356C74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256" b="73256"/>
          <a:stretch/>
        </p:blipFill>
        <p:spPr>
          <a:xfrm>
            <a:off x="6598684" y="459908"/>
            <a:ext cx="738191" cy="6814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B8EEE0-188C-C5EC-5784-5E72CA42A2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256" b="73256"/>
          <a:stretch/>
        </p:blipFill>
        <p:spPr>
          <a:xfrm>
            <a:off x="6751084" y="612308"/>
            <a:ext cx="738191" cy="6814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AEDF0A-C33A-D712-C16E-1DAF1A22FE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256" b="73256"/>
          <a:stretch/>
        </p:blipFill>
        <p:spPr>
          <a:xfrm>
            <a:off x="6903484" y="764708"/>
            <a:ext cx="738191" cy="681471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93EB066D-027A-4E0D-4A21-7974916DA2B3}"/>
              </a:ext>
            </a:extLst>
          </p:cNvPr>
          <p:cNvSpPr/>
          <p:nvPr/>
        </p:nvSpPr>
        <p:spPr>
          <a:xfrm>
            <a:off x="5426517" y="800643"/>
            <a:ext cx="893657" cy="24977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0C9250-0C1E-9784-FCAA-AAECC072D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329" y="1055651"/>
            <a:ext cx="1405647" cy="20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1">
            <a:extLst>
              <a:ext uri="{FF2B5EF4-FFF2-40B4-BE49-F238E27FC236}">
                <a16:creationId xmlns:a16="http://schemas.microsoft.com/office/drawing/2014/main" id="{A15F25F1-0868-009A-116F-F71AC3AF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1722"/>
            <a:ext cx="9144000" cy="994172"/>
          </a:xfrm>
        </p:spPr>
        <p:txBody>
          <a:bodyPr>
            <a:normAutofit/>
          </a:bodyPr>
          <a:lstStyle/>
          <a:p>
            <a:pPr algn="ctr"/>
            <a:r>
              <a:rPr lang="en-US" altLang="zh-CN" sz="2700" dirty="0">
                <a:solidFill>
                  <a:srgbClr val="0000FF"/>
                </a:solidFill>
              </a:rPr>
              <a:t>Dataset</a:t>
            </a:r>
            <a:endParaRPr lang="zh-CN" altLang="en-US" sz="2700" dirty="0">
              <a:solidFill>
                <a:srgbClr val="0000FF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909F83-B291-4180-A0ED-56C025E6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4934940"/>
            <a:ext cx="3086100" cy="273844"/>
          </a:xfrm>
        </p:spPr>
        <p:txBody>
          <a:bodyPr/>
          <a:lstStyle/>
          <a:p>
            <a:pPr algn="l"/>
            <a:r>
              <a:rPr lang="en-US" dirty="0"/>
              <a:t>Multimedia Communication &amp; Computing Lab</a:t>
            </a:r>
          </a:p>
          <a:p>
            <a:pPr algn="l"/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43E103-7E4A-4F87-B3CF-9085988A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4869657"/>
            <a:ext cx="2057400" cy="273844"/>
          </a:xfrm>
        </p:spPr>
        <p:txBody>
          <a:bodyPr/>
          <a:lstStyle/>
          <a:p>
            <a:r>
              <a:rPr lang="en-US" dirty="0"/>
              <a:t>p.</a:t>
            </a:r>
            <a:fld id="{1BDD2F6A-436C-4F7B-B1FF-4F5D571FED2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7193B24-28C2-8AB3-019B-94365FFA7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977" y="1200151"/>
            <a:ext cx="8508045" cy="3394472"/>
          </a:xfrm>
        </p:spPr>
        <p:txBody>
          <a:bodyPr>
            <a:normAutofit/>
          </a:bodyPr>
          <a:lstStyle/>
          <a:p>
            <a:r>
              <a:rPr lang="en-US" sz="2200" dirty="0"/>
              <a:t>Grand Challenge on NIR image colorization of IEEE VCIP 2020. </a:t>
            </a:r>
          </a:p>
          <a:p>
            <a:r>
              <a:rPr lang="en-US" sz="2200" dirty="0"/>
              <a:t>372 and 28 paired images (NIR and RGB images)</a:t>
            </a:r>
          </a:p>
          <a:p>
            <a:r>
              <a:rPr lang="en-US" sz="2200" dirty="0"/>
              <a:t>1020 RGB images without paired NIR images</a:t>
            </a:r>
          </a:p>
          <a:p>
            <a:r>
              <a:rPr lang="en-US" sz="2200" dirty="0"/>
              <a:t>Resolution of all images is 256×256</a:t>
            </a:r>
          </a:p>
        </p:txBody>
      </p:sp>
    </p:spTree>
    <p:extLst>
      <p:ext uri="{BB962C8B-B14F-4D97-AF65-F5344CB8AC3E}">
        <p14:creationId xmlns:p14="http://schemas.microsoft.com/office/powerpoint/2010/main" val="342195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1">
            <a:extLst>
              <a:ext uri="{FF2B5EF4-FFF2-40B4-BE49-F238E27FC236}">
                <a16:creationId xmlns:a16="http://schemas.microsoft.com/office/drawing/2014/main" id="{A15F25F1-0868-009A-116F-F71AC3AF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1722"/>
            <a:ext cx="9144000" cy="994172"/>
          </a:xfrm>
        </p:spPr>
        <p:txBody>
          <a:bodyPr>
            <a:normAutofit/>
          </a:bodyPr>
          <a:lstStyle/>
          <a:p>
            <a:pPr algn="ctr"/>
            <a:r>
              <a:rPr lang="en-US" altLang="zh-CN" sz="2700" dirty="0">
                <a:solidFill>
                  <a:srgbClr val="0000FF"/>
                </a:solidFill>
              </a:rPr>
              <a:t>Training Strategy </a:t>
            </a:r>
            <a:endParaRPr lang="zh-CN" altLang="en-US" sz="2700" dirty="0">
              <a:solidFill>
                <a:srgbClr val="0000FF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909F83-B291-4180-A0ED-56C025E6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4934940"/>
            <a:ext cx="3086100" cy="273844"/>
          </a:xfrm>
        </p:spPr>
        <p:txBody>
          <a:bodyPr/>
          <a:lstStyle/>
          <a:p>
            <a:pPr algn="l"/>
            <a:r>
              <a:rPr lang="en-US" dirty="0"/>
              <a:t>Multimedia Communication &amp; Computing Lab</a:t>
            </a:r>
          </a:p>
          <a:p>
            <a:pPr algn="l"/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43E103-7E4A-4F87-B3CF-9085988A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4869657"/>
            <a:ext cx="2057400" cy="273844"/>
          </a:xfrm>
        </p:spPr>
        <p:txBody>
          <a:bodyPr/>
          <a:lstStyle/>
          <a:p>
            <a:r>
              <a:rPr lang="en-US" dirty="0"/>
              <a:t>p.</a:t>
            </a:r>
            <a:fld id="{1BDD2F6A-436C-4F7B-B1FF-4F5D571FED2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6BD0D3A-C7B7-0106-C7FE-6D67B9730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5" y="1006139"/>
            <a:ext cx="4359924" cy="278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180">
            <a:extLst>
              <a:ext uri="{FF2B5EF4-FFF2-40B4-BE49-F238E27FC236}">
                <a16:creationId xmlns:a16="http://schemas.microsoft.com/office/drawing/2014/main" id="{E7B1D8B2-7191-6456-12BA-4CD1C6209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78" y="2219324"/>
            <a:ext cx="1628492" cy="245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/>
            <a:r>
              <a:rPr lang="en-US" altLang="en-US" sz="1000" b="1" dirty="0">
                <a:ea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altLang="en-US" sz="1000" dirty="0">
                <a:ea typeface="Arial" panose="02080604020202020204" pitchFamily="34" charset="0"/>
                <a:cs typeface="Arial" panose="02080604020202020204" pitchFamily="34" charset="0"/>
              </a:rPr>
              <a:t>DC subgroup</a:t>
            </a:r>
          </a:p>
        </p:txBody>
      </p:sp>
      <p:sp>
        <p:nvSpPr>
          <p:cNvPr id="6" name="Text Box 180">
            <a:extLst>
              <a:ext uri="{FF2B5EF4-FFF2-40B4-BE49-F238E27FC236}">
                <a16:creationId xmlns:a16="http://schemas.microsoft.com/office/drawing/2014/main" id="{D6463E83-482C-479F-306C-A5F19E71D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3487" y="2251895"/>
            <a:ext cx="1628492" cy="245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/>
            <a:r>
              <a:rPr lang="en-US" altLang="en-US" sz="1000" b="1" dirty="0">
                <a:ea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altLang="en-US" sz="1000" dirty="0">
                <a:ea typeface="Arial" panose="02080604020202020204" pitchFamily="34" charset="0"/>
                <a:cs typeface="Arial" panose="02080604020202020204" pitchFamily="34" charset="0"/>
              </a:rPr>
              <a:t>ACH subgroup</a:t>
            </a:r>
          </a:p>
        </p:txBody>
      </p:sp>
      <p:sp>
        <p:nvSpPr>
          <p:cNvPr id="7" name="Text Box 180">
            <a:extLst>
              <a:ext uri="{FF2B5EF4-FFF2-40B4-BE49-F238E27FC236}">
                <a16:creationId xmlns:a16="http://schemas.microsoft.com/office/drawing/2014/main" id="{508794B9-A1DE-20AF-ACC4-895AB0792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78" y="3684220"/>
            <a:ext cx="1628492" cy="245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/>
            <a:r>
              <a:rPr lang="en-US" altLang="en-US" sz="1000" b="1" dirty="0">
                <a:ea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altLang="en-US" sz="1000" dirty="0">
                <a:ea typeface="Arial" panose="02080604020202020204" pitchFamily="34" charset="0"/>
                <a:cs typeface="Arial" panose="02080604020202020204" pitchFamily="34" charset="0"/>
              </a:rPr>
              <a:t>ACV subgroup</a:t>
            </a:r>
          </a:p>
        </p:txBody>
      </p:sp>
      <p:sp>
        <p:nvSpPr>
          <p:cNvPr id="8" name="Text Box 180">
            <a:extLst>
              <a:ext uri="{FF2B5EF4-FFF2-40B4-BE49-F238E27FC236}">
                <a16:creationId xmlns:a16="http://schemas.microsoft.com/office/drawing/2014/main" id="{D0F53786-9A8C-9EEE-85B8-D68BBD3D2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207" y="3742761"/>
            <a:ext cx="1628492" cy="245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/>
            <a:r>
              <a:rPr lang="en-US" altLang="en-US" sz="1000" b="1" dirty="0">
                <a:ea typeface="Arial" panose="02080604020202020204" pitchFamily="34" charset="0"/>
                <a:cs typeface="Arial" panose="02080604020202020204" pitchFamily="34" charset="0"/>
              </a:rPr>
              <a:t> </a:t>
            </a:r>
            <a:r>
              <a:rPr lang="en-US" altLang="en-US" sz="1000" dirty="0">
                <a:ea typeface="Arial" panose="02080604020202020204" pitchFamily="34" charset="0"/>
                <a:cs typeface="Arial" panose="02080604020202020204" pitchFamily="34" charset="0"/>
              </a:rPr>
              <a:t>ACD subgroup</a:t>
            </a:r>
          </a:p>
        </p:txBody>
      </p:sp>
      <p:sp>
        <p:nvSpPr>
          <p:cNvPr id="11" name="Text Box 180">
            <a:extLst>
              <a:ext uri="{FF2B5EF4-FFF2-40B4-BE49-F238E27FC236}">
                <a16:creationId xmlns:a16="http://schemas.microsoft.com/office/drawing/2014/main" id="{6F64B378-3BA6-01EA-82F7-D180E6054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12291" y="3987871"/>
            <a:ext cx="5087034" cy="245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/>
            <a:r>
              <a:rPr lang="en-US" altLang="en-US" sz="1000" b="1" dirty="0">
                <a:ea typeface="Arial" panose="02080604020202020204" pitchFamily="34" charset="0"/>
                <a:cs typeface="Arial" panose="02080604020202020204" pitchFamily="34" charset="0"/>
              </a:rPr>
              <a:t>Figure 6. </a:t>
            </a:r>
            <a:r>
              <a:rPr lang="en-US" altLang="en-US" sz="1000" dirty="0">
                <a:ea typeface="Arial" panose="02080604020202020204" pitchFamily="34" charset="0"/>
                <a:cs typeface="Arial" panose="02080604020202020204" pitchFamily="34" charset="0"/>
              </a:rPr>
              <a:t>Subgroup recovery loss figure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8A4DA815-6F6C-C1F8-0066-4011DC4C6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988839"/>
              </p:ext>
            </p:extLst>
          </p:nvPr>
        </p:nvGraphicFramePr>
        <p:xfrm>
          <a:off x="5475440" y="1125051"/>
          <a:ext cx="2528997" cy="1219200"/>
        </p:xfrm>
        <a:graphic>
          <a:graphicData uri="http://schemas.openxmlformats.org/drawingml/2006/table">
            <a:tbl>
              <a:tblPr firstRow="1" bandRow="1"/>
              <a:tblGrid>
                <a:gridCol w="702419">
                  <a:extLst>
                    <a:ext uri="{9D8B030D-6E8A-4147-A177-3AD203B41FA5}">
                      <a16:colId xmlns:a16="http://schemas.microsoft.com/office/drawing/2014/main" val="1386160466"/>
                    </a:ext>
                  </a:extLst>
                </a:gridCol>
                <a:gridCol w="1826578">
                  <a:extLst>
                    <a:ext uri="{9D8B030D-6E8A-4147-A177-3AD203B41FA5}">
                      <a16:colId xmlns:a16="http://schemas.microsoft.com/office/drawing/2014/main" val="4023454179"/>
                    </a:ext>
                  </a:extLst>
                </a:gridCol>
              </a:tblGrid>
              <a:tr h="248543">
                <a:tc>
                  <a:txBody>
                    <a:bodyPr/>
                    <a:lstStyle/>
                    <a:p>
                      <a:r>
                        <a:rPr lang="en-US" altLang="zh-CN" dirty="0"/>
                        <a:t>DC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35466464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59677"/>
                  </a:ext>
                </a:extLst>
              </a:tr>
              <a:tr h="248543">
                <a:tc>
                  <a:txBody>
                    <a:bodyPr/>
                    <a:lstStyle/>
                    <a:p>
                      <a:r>
                        <a:rPr lang="en-US" altLang="zh-CN" dirty="0"/>
                        <a:t>ACH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35469926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414847"/>
                  </a:ext>
                </a:extLst>
              </a:tr>
              <a:tr h="248543">
                <a:tc>
                  <a:txBody>
                    <a:bodyPr/>
                    <a:lstStyle/>
                    <a:p>
                      <a:r>
                        <a:rPr lang="en-US" altLang="zh-CN" dirty="0"/>
                        <a:t>ACD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35469926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185"/>
                  </a:ext>
                </a:extLst>
              </a:tr>
              <a:tr h="248543">
                <a:tc>
                  <a:txBody>
                    <a:bodyPr/>
                    <a:lstStyle/>
                    <a:p>
                      <a:r>
                        <a:rPr lang="en-US" altLang="zh-CN" dirty="0"/>
                        <a:t>ACV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35480312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267201"/>
                  </a:ext>
                </a:extLst>
              </a:tr>
            </a:tbl>
          </a:graphicData>
        </a:graphic>
      </p:graphicFrame>
      <p:sp>
        <p:nvSpPr>
          <p:cNvPr id="14" name="Text Box 180">
            <a:extLst>
              <a:ext uri="{FF2B5EF4-FFF2-40B4-BE49-F238E27FC236}">
                <a16:creationId xmlns:a16="http://schemas.microsoft.com/office/drawing/2014/main" id="{F4C32380-EB02-1686-17E0-8E8BEB9E2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6966" y="2372312"/>
            <a:ext cx="5087034" cy="245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/>
            <a:r>
              <a:rPr lang="en-US" altLang="en-US" sz="1000" b="1" dirty="0">
                <a:ea typeface="Arial" panose="02080604020202020204" pitchFamily="34" charset="0"/>
                <a:cs typeface="Arial" panose="02080604020202020204" pitchFamily="34" charset="0"/>
              </a:rPr>
              <a:t>Table 3. </a:t>
            </a:r>
            <a:r>
              <a:rPr lang="en-US" altLang="en-US" sz="1000" dirty="0">
                <a:ea typeface="Arial" panose="02080604020202020204" pitchFamily="34" charset="0"/>
                <a:cs typeface="Arial" panose="02080604020202020204" pitchFamily="34" charset="0"/>
              </a:rPr>
              <a:t>Number of parameter</a:t>
            </a: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7E41F6C9-5E75-0ACA-A100-EA31DD278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506334"/>
              </p:ext>
            </p:extLst>
          </p:nvPr>
        </p:nvGraphicFramePr>
        <p:xfrm>
          <a:off x="5224827" y="3114574"/>
          <a:ext cx="3132045" cy="370840"/>
        </p:xfrm>
        <a:graphic>
          <a:graphicData uri="http://schemas.openxmlformats.org/drawingml/2006/table">
            <a:tbl>
              <a:tblPr firstRow="1" bandRow="1"/>
              <a:tblGrid>
                <a:gridCol w="1337621">
                  <a:extLst>
                    <a:ext uri="{9D8B030D-6E8A-4147-A177-3AD203B41FA5}">
                      <a16:colId xmlns:a16="http://schemas.microsoft.com/office/drawing/2014/main" val="1707018479"/>
                    </a:ext>
                  </a:extLst>
                </a:gridCol>
                <a:gridCol w="1794424">
                  <a:extLst>
                    <a:ext uri="{9D8B030D-6E8A-4147-A177-3AD203B41FA5}">
                      <a16:colId xmlns:a16="http://schemas.microsoft.com/office/drawing/2014/main" val="566829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Inference 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2.89 Second Per image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293584"/>
                  </a:ext>
                </a:extLst>
              </a:tr>
            </a:tbl>
          </a:graphicData>
        </a:graphic>
      </p:graphicFrame>
      <p:sp>
        <p:nvSpPr>
          <p:cNvPr id="21" name="Text Box 180">
            <a:extLst>
              <a:ext uri="{FF2B5EF4-FFF2-40B4-BE49-F238E27FC236}">
                <a16:creationId xmlns:a16="http://schemas.microsoft.com/office/drawing/2014/main" id="{421D6CA4-1E57-BE47-72FF-B69D013DE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7333" y="3601555"/>
            <a:ext cx="5087034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/>
            <a:r>
              <a:rPr lang="en-US" altLang="en-US" sz="1000" b="1" dirty="0">
                <a:ea typeface="Arial" panose="02080604020202020204" pitchFamily="34" charset="0"/>
                <a:cs typeface="Arial" panose="02080604020202020204" pitchFamily="34" charset="0"/>
              </a:rPr>
              <a:t>Table 4. </a:t>
            </a:r>
            <a:r>
              <a:rPr lang="en-US" altLang="en-US" sz="1000" dirty="0">
                <a:ea typeface="Arial" panose="02080604020202020204" pitchFamily="34" charset="0"/>
                <a:cs typeface="Arial" panose="02080604020202020204" pitchFamily="34" charset="0"/>
              </a:rPr>
              <a:t>Inference time</a:t>
            </a:r>
          </a:p>
          <a:p>
            <a:pPr algn="ctr"/>
            <a:endParaRPr lang="en-US" altLang="en-US" sz="1000" dirty="0">
              <a:ea typeface="Arial" panose="02080604020202020204" pitchFamily="34" charset="0"/>
              <a:cs typeface="Arial" panose="0208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610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1">
            <a:extLst>
              <a:ext uri="{FF2B5EF4-FFF2-40B4-BE49-F238E27FC236}">
                <a16:creationId xmlns:a16="http://schemas.microsoft.com/office/drawing/2014/main" id="{A15F25F1-0868-009A-116F-F71AC3AF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1722"/>
            <a:ext cx="9144000" cy="994172"/>
          </a:xfrm>
        </p:spPr>
        <p:txBody>
          <a:bodyPr>
            <a:normAutofit/>
          </a:bodyPr>
          <a:lstStyle/>
          <a:p>
            <a:pPr algn="ctr"/>
            <a:r>
              <a:rPr lang="en-US" altLang="zh-CN" sz="2700" dirty="0">
                <a:solidFill>
                  <a:srgbClr val="0000FF"/>
                </a:solidFill>
              </a:rPr>
              <a:t>Subjective Result</a:t>
            </a:r>
            <a:endParaRPr lang="zh-CN" altLang="en-US" sz="2700" dirty="0">
              <a:solidFill>
                <a:srgbClr val="0000FF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909F83-B291-4180-A0ED-56C025E6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4934940"/>
            <a:ext cx="3086100" cy="273844"/>
          </a:xfrm>
        </p:spPr>
        <p:txBody>
          <a:bodyPr/>
          <a:lstStyle/>
          <a:p>
            <a:pPr algn="l"/>
            <a:r>
              <a:rPr lang="en-US" dirty="0"/>
              <a:t>Multimedia Communication &amp; Computing Lab</a:t>
            </a:r>
          </a:p>
          <a:p>
            <a:pPr algn="l"/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43E103-7E4A-4F87-B3CF-9085988A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4869657"/>
            <a:ext cx="2057400" cy="273844"/>
          </a:xfrm>
        </p:spPr>
        <p:txBody>
          <a:bodyPr/>
          <a:lstStyle/>
          <a:p>
            <a:r>
              <a:rPr lang="en-US" dirty="0"/>
              <a:t>p.</a:t>
            </a:r>
            <a:fld id="{1BDD2F6A-436C-4F7B-B1FF-4F5D571FED2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85A884CC-5D7D-3738-CBFD-2D8447B5F271}"/>
              </a:ext>
            </a:extLst>
          </p:cNvPr>
          <p:cNvSpPr txBox="1"/>
          <p:nvPr/>
        </p:nvSpPr>
        <p:spPr>
          <a:xfrm>
            <a:off x="959858" y="2254041"/>
            <a:ext cx="2950845" cy="2095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 algn="ctr">
              <a:buFont typeface="Arial"/>
              <a:buNone/>
            </a:pPr>
            <a:r>
              <a:rPr lang="en-US" dirty="0"/>
              <a:t>Table 3: Complexity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B29120-BC12-FE27-9C1A-6567A69CA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65" y="742450"/>
            <a:ext cx="3537459" cy="1939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978A95-AD1A-A20E-0B77-337506D11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26" y="2791350"/>
            <a:ext cx="3600536" cy="1331559"/>
          </a:xfrm>
          <a:prstGeom prst="rect">
            <a:avLst/>
          </a:prstGeom>
        </p:spPr>
      </p:pic>
      <p:pic>
        <p:nvPicPr>
          <p:cNvPr id="7" name="Picture 6" descr="A picture containing different, surrounded&#10;&#10;Description automatically generated">
            <a:extLst>
              <a:ext uri="{FF2B5EF4-FFF2-40B4-BE49-F238E27FC236}">
                <a16:creationId xmlns:a16="http://schemas.microsoft.com/office/drawing/2014/main" id="{AF921A66-0058-FCF5-60EF-9A824B4DBF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727" y="661353"/>
            <a:ext cx="4917412" cy="3604475"/>
          </a:xfrm>
          <a:prstGeom prst="rect">
            <a:avLst/>
          </a:prstGeom>
        </p:spPr>
      </p:pic>
      <p:sp>
        <p:nvSpPr>
          <p:cNvPr id="8" name="Text Box 180">
            <a:extLst>
              <a:ext uri="{FF2B5EF4-FFF2-40B4-BE49-F238E27FC236}">
                <a16:creationId xmlns:a16="http://schemas.microsoft.com/office/drawing/2014/main" id="{96B54CC3-6EAE-6F5B-70F7-BAFA83B85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0007" y="4322632"/>
            <a:ext cx="5087034" cy="245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 defTabSz="4389755" eaLnBrk="0" hangingPunct="0"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defTabSz="4389755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/>
            <a:r>
              <a:rPr lang="en-US" altLang="en-US" sz="1000" b="1" dirty="0">
                <a:ea typeface="Arial" panose="02080604020202020204" pitchFamily="34" charset="0"/>
                <a:cs typeface="Arial" panose="02080604020202020204" pitchFamily="34" charset="0"/>
              </a:rPr>
              <a:t>Figure 5. </a:t>
            </a:r>
            <a:r>
              <a:rPr lang="en-US" altLang="en-US" sz="1000" dirty="0">
                <a:ea typeface="Arial" panose="02080604020202020204" pitchFamily="34" charset="0"/>
                <a:cs typeface="Arial" panose="02080604020202020204" pitchFamily="34" charset="0"/>
              </a:rPr>
              <a:t>Comparison of the colorized NIR images</a:t>
            </a:r>
          </a:p>
        </p:txBody>
      </p:sp>
    </p:spTree>
    <p:extLst>
      <p:ext uri="{BB962C8B-B14F-4D97-AF65-F5344CB8AC3E}">
        <p14:creationId xmlns:p14="http://schemas.microsoft.com/office/powerpoint/2010/main" val="297315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1">
            <a:extLst>
              <a:ext uri="{FF2B5EF4-FFF2-40B4-BE49-F238E27FC236}">
                <a16:creationId xmlns:a16="http://schemas.microsoft.com/office/drawing/2014/main" id="{A15F25F1-0868-009A-116F-F71AC3AF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1722"/>
            <a:ext cx="9144000" cy="994172"/>
          </a:xfrm>
        </p:spPr>
        <p:txBody>
          <a:bodyPr>
            <a:normAutofit/>
          </a:bodyPr>
          <a:lstStyle/>
          <a:p>
            <a:pPr algn="ctr"/>
            <a:r>
              <a:rPr lang="en-US" altLang="zh-CN" sz="2700" dirty="0">
                <a:solidFill>
                  <a:srgbClr val="0000FF"/>
                </a:solidFill>
              </a:rPr>
              <a:t>Conclusion</a:t>
            </a:r>
            <a:endParaRPr lang="zh-CN" altLang="en-US" sz="2700" dirty="0">
              <a:solidFill>
                <a:srgbClr val="0000FF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909F83-B291-4180-A0ED-56C025E6A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4934940"/>
            <a:ext cx="3086100" cy="273844"/>
          </a:xfrm>
        </p:spPr>
        <p:txBody>
          <a:bodyPr/>
          <a:lstStyle/>
          <a:p>
            <a:pPr algn="l"/>
            <a:r>
              <a:rPr lang="en-US" dirty="0"/>
              <a:t>Multimedia Communication &amp; Computing Lab</a:t>
            </a:r>
          </a:p>
          <a:p>
            <a:pPr algn="l"/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43E103-7E4A-4F87-B3CF-9085988A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4869657"/>
            <a:ext cx="2057400" cy="273844"/>
          </a:xfrm>
        </p:spPr>
        <p:txBody>
          <a:bodyPr/>
          <a:lstStyle/>
          <a:p>
            <a:r>
              <a:rPr lang="en-US" dirty="0"/>
              <a:t>p.</a:t>
            </a:r>
            <a:fld id="{1BDD2F6A-436C-4F7B-B1FF-4F5D571FED2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F8F7A5F-5117-74E6-5636-915A2151A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r>
              <a:rPr lang="en-US" altLang="zh-CN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We propose a DCT-based residual network (DCT-RCAN) for NIR image colorization. </a:t>
            </a:r>
          </a:p>
          <a:p>
            <a:r>
              <a:rPr lang="en-US" sz="2000" spc="-1" dirty="0">
                <a:solidFill>
                  <a:srgbClr val="000000"/>
                </a:solidFill>
                <a:latin typeface="Calibri"/>
              </a:rPr>
              <a:t>We adopt lightweight but an effective module RIR to improve the efficiency of NIR image colorization without sacrificing much performance. </a:t>
            </a:r>
          </a:p>
          <a:p>
            <a:r>
              <a:rPr lang="en-US" altLang="zh-CN" sz="2000" spc="-1" dirty="0">
                <a:solidFill>
                  <a:srgbClr val="000000"/>
                </a:solidFill>
                <a:latin typeface="Calibri"/>
                <a:ea typeface="DejaVu Sans"/>
              </a:rPr>
              <a:t>O</a:t>
            </a:r>
            <a:r>
              <a:rPr lang="en-US" altLang="zh-CN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ur DCT-RCAN requires relatively fewer parameters and generates competitive results against state-of-the-art methods quantitatively and qualitatively.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755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22263</TotalTime>
  <Words>591</Words>
  <Application>Microsoft Office PowerPoint</Application>
  <PresentationFormat>On-screen Show (16:9)</PresentationFormat>
  <Paragraphs>83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Motivation</vt:lpstr>
      <vt:lpstr>Objectives</vt:lpstr>
      <vt:lpstr>Introduction</vt:lpstr>
      <vt:lpstr>Network and Loss Function</vt:lpstr>
      <vt:lpstr>Dataset</vt:lpstr>
      <vt:lpstr>Training Strategy </vt:lpstr>
      <vt:lpstr>Subjective Result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haruka akita</dc:creator>
  <cp:lastModifiedBy>Jiang, Hongcheng (UMKC-Student)</cp:lastModifiedBy>
  <cp:revision>1087</cp:revision>
  <cp:lastPrinted>2015-09-15T21:13:33Z</cp:lastPrinted>
  <dcterms:created xsi:type="dcterms:W3CDTF">2015-08-29T16:29:41Z</dcterms:created>
  <dcterms:modified xsi:type="dcterms:W3CDTF">2022-09-02T23:39:25Z</dcterms:modified>
</cp:coreProperties>
</file>