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8" r:id="rId4"/>
    <p:sldId id="325" r:id="rId6"/>
    <p:sldId id="328" r:id="rId7"/>
    <p:sldId id="329" r:id="rId8"/>
    <p:sldId id="332" r:id="rId9"/>
    <p:sldId id="333" r:id="rId10"/>
    <p:sldId id="334" r:id="rId11"/>
    <p:sldId id="336" r:id="rId12"/>
    <p:sldId id="344" r:id="rId13"/>
    <p:sldId id="338" r:id="rId14"/>
    <p:sldId id="340" r:id="rId15"/>
    <p:sldId id="341" r:id="rId16"/>
    <p:sldId id="339" r:id="rId17"/>
    <p:sldId id="343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1558"/>
    <a:srgbClr val="8E4F7C"/>
    <a:srgbClr val="C00000"/>
    <a:srgbClr val="B2B2B2"/>
    <a:srgbClr val="FFFFFF"/>
    <a:srgbClr val="6B1554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6616" autoAdjust="0"/>
  </p:normalViewPr>
  <p:slideViewPr>
    <p:cSldViewPr snapToGrid="0">
      <p:cViewPr varScale="1">
        <p:scale>
          <a:sx n="83" d="100"/>
          <a:sy n="83" d="100"/>
        </p:scale>
        <p:origin x="7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B71BD-7748-42A9-AF3B-7FD8317DD5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DF56-4688-4763-BC2A-413B2C6661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第一种方法是在客户端侧检测。攻击通常伪造源地址进行欺骗，因此客户端可以比对接收到的数据包中的源 </a:t>
            </a:r>
            <a:r>
              <a:rPr lang="en-US" altLang="zh-CN" dirty="0"/>
              <a:t>IP </a:t>
            </a:r>
            <a:r>
              <a:rPr lang="zh-CN" altLang="en-US" dirty="0"/>
              <a:t>地址与源 </a:t>
            </a:r>
            <a:r>
              <a:rPr lang="en-US" altLang="zh-CN" dirty="0"/>
              <a:t>MAC </a:t>
            </a:r>
            <a:r>
              <a:rPr lang="zh-CN" altLang="en-US" dirty="0"/>
              <a:t>地址是否一致。如果发现二者不匹配，则说明该数据包很可能是伪造的，攻击者伪装成合法的接入点（</a:t>
            </a:r>
            <a:r>
              <a:rPr lang="en-US" altLang="zh-CN" dirty="0"/>
              <a:t>AP</a:t>
            </a:r>
            <a:r>
              <a:rPr lang="zh-CN" altLang="en-US" dirty="0"/>
              <a:t>）发送了虚假信息。在实际应用中，客户端应通过检测此类不一致性来识别潜在的中间人攻击，并进一步验证管理帧的来源是否合法。</a:t>
            </a:r>
            <a:endParaRPr lang="zh-CN" altLang="en-US" dirty="0"/>
          </a:p>
          <a:p>
            <a:r>
              <a:rPr lang="zh-CN" altLang="en-US" dirty="0"/>
              <a:t>第二种方法是在接入点（</a:t>
            </a:r>
            <a:r>
              <a:rPr lang="en-US" altLang="zh-CN" dirty="0"/>
              <a:t>AP</a:t>
            </a:r>
            <a:r>
              <a:rPr lang="zh-CN" altLang="en-US" dirty="0"/>
              <a:t>）侧进行防御。</a:t>
            </a:r>
            <a:r>
              <a:rPr lang="en-US" altLang="zh-CN" dirty="0"/>
              <a:t>AP </a:t>
            </a:r>
            <a:r>
              <a:rPr lang="zh-CN" altLang="en-US" dirty="0"/>
              <a:t>可以增强对伪造管理帧（例如伪造的 </a:t>
            </a:r>
            <a:r>
              <a:rPr lang="en-US" altLang="zh-CN" dirty="0"/>
              <a:t>SMP </a:t>
            </a:r>
            <a:r>
              <a:rPr lang="zh-CN" altLang="en-US" dirty="0"/>
              <a:t>重定向消息）的过滤能力，尤其是那些伪装成来自 </a:t>
            </a:r>
            <a:r>
              <a:rPr lang="en-US" altLang="zh-CN" dirty="0"/>
              <a:t>AP </a:t>
            </a:r>
            <a:r>
              <a:rPr lang="zh-CN" altLang="en-US" dirty="0"/>
              <a:t>本身的消息。</a:t>
            </a:r>
            <a:r>
              <a:rPr lang="en-US" altLang="zh-CN" dirty="0"/>
              <a:t>AP </a:t>
            </a:r>
            <a:r>
              <a:rPr lang="zh-CN" altLang="en-US" dirty="0"/>
              <a:t>应在消息转发的过程中进行源地址验证并触发警报机制。该防御策略依赖于网络处理单元（</a:t>
            </a:r>
            <a:r>
              <a:rPr lang="en-US" altLang="zh-CN" dirty="0"/>
              <a:t>NPU</a:t>
            </a:r>
            <a:r>
              <a:rPr lang="zh-CN" altLang="en-US" dirty="0"/>
              <a:t>）的支持，因此需要 </a:t>
            </a:r>
            <a:r>
              <a:rPr lang="en-US" altLang="zh-CN" dirty="0"/>
              <a:t>NPU </a:t>
            </a:r>
            <a:r>
              <a:rPr lang="zh-CN" altLang="en-US" dirty="0"/>
              <a:t>制造商与 </a:t>
            </a:r>
            <a:r>
              <a:rPr lang="en-US" altLang="zh-CN" dirty="0"/>
              <a:t>AP </a:t>
            </a:r>
            <a:r>
              <a:rPr lang="zh-CN" altLang="en-US" dirty="0"/>
              <a:t>供应商之间密切合作，共同在硬件层实现更强的安全策略。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论文还基于 </a:t>
            </a:r>
            <a:r>
              <a:rPr lang="en-US" altLang="zh-CN" dirty="0"/>
              <a:t>SMP </a:t>
            </a:r>
            <a:r>
              <a:rPr lang="zh-CN" altLang="en-US" dirty="0"/>
              <a:t>规范（</a:t>
            </a:r>
            <a:r>
              <a:rPr lang="en-US" altLang="zh-CN" dirty="0"/>
              <a:t>Social MAC Protocol</a:t>
            </a:r>
            <a:r>
              <a:rPr lang="zh-CN" altLang="en-US" dirty="0"/>
              <a:t>）评估了不同操作系统在启用相关功能时所面临的攻击风险。</a:t>
            </a:r>
            <a:r>
              <a:rPr lang="en-US" altLang="zh-CN" dirty="0"/>
              <a:t>SMP </a:t>
            </a:r>
            <a:r>
              <a:rPr lang="zh-CN" altLang="en-US" dirty="0"/>
              <a:t>重定向机制被设计用于减少路径冗余（</a:t>
            </a:r>
            <a:r>
              <a:rPr lang="en-US" altLang="zh-CN" dirty="0"/>
              <a:t>routing holes</a:t>
            </a:r>
            <a:r>
              <a:rPr lang="zh-CN" altLang="en-US" dirty="0"/>
              <a:t>）并提升网络性能，因此在许多操作系统中，该机制默认是启用的。例如，部分版本的 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FreeBSD</a:t>
            </a:r>
            <a:r>
              <a:rPr lang="zh-CN" altLang="en-US" dirty="0"/>
              <a:t>，以及早期版本的 </a:t>
            </a:r>
            <a:r>
              <a:rPr lang="en-US" altLang="zh-CN" dirty="0"/>
              <a:t>macOS</a:t>
            </a:r>
            <a:r>
              <a:rPr lang="zh-CN" altLang="en-US" dirty="0"/>
              <a:t>、</a:t>
            </a:r>
            <a:r>
              <a:rPr lang="en-US" altLang="zh-CN" dirty="0"/>
              <a:t>iOS </a:t>
            </a:r>
            <a:r>
              <a:rPr lang="zh-CN" altLang="en-US" dirty="0"/>
              <a:t>和 </a:t>
            </a:r>
            <a:r>
              <a:rPr lang="en-US" altLang="zh-CN" dirty="0"/>
              <a:t>Android </a:t>
            </a:r>
            <a:r>
              <a:rPr lang="zh-CN" altLang="en-US" dirty="0"/>
              <a:t>系统都启用了相关的直接通信机制，使它们更容易受到此类攻击的影响。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论文还基于 </a:t>
            </a:r>
            <a:r>
              <a:rPr lang="en-US" altLang="zh-CN" dirty="0"/>
              <a:t>SMP </a:t>
            </a:r>
            <a:r>
              <a:rPr lang="zh-CN" altLang="en-US" dirty="0"/>
              <a:t>规范（</a:t>
            </a:r>
            <a:r>
              <a:rPr lang="en-US" altLang="zh-CN" dirty="0"/>
              <a:t>Social MAC Protocol</a:t>
            </a:r>
            <a:r>
              <a:rPr lang="zh-CN" altLang="en-US" dirty="0"/>
              <a:t>）评估了不同操作系统在启用相关功能时所面临的攻击风险。</a:t>
            </a:r>
            <a:r>
              <a:rPr lang="en-US" altLang="zh-CN" dirty="0"/>
              <a:t>SMP </a:t>
            </a:r>
            <a:r>
              <a:rPr lang="zh-CN" altLang="en-US" dirty="0"/>
              <a:t>重定向机制被设计用于减少路径冗余（</a:t>
            </a:r>
            <a:r>
              <a:rPr lang="en-US" altLang="zh-CN" dirty="0"/>
              <a:t>routing holes</a:t>
            </a:r>
            <a:r>
              <a:rPr lang="zh-CN" altLang="en-US" dirty="0"/>
              <a:t>）并提升网络性能，因此在许多操作系统中，该机制默认是启用的。例如，部分版本的 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FreeBSD</a:t>
            </a:r>
            <a:r>
              <a:rPr lang="zh-CN" altLang="en-US" dirty="0"/>
              <a:t>，以及早期版本的 </a:t>
            </a:r>
            <a:r>
              <a:rPr lang="en-US" altLang="zh-CN" dirty="0"/>
              <a:t>macOS</a:t>
            </a:r>
            <a:r>
              <a:rPr lang="zh-CN" altLang="en-US" dirty="0"/>
              <a:t>、</a:t>
            </a:r>
            <a:r>
              <a:rPr lang="en-US" altLang="zh-CN" dirty="0"/>
              <a:t>iOS </a:t>
            </a:r>
            <a:r>
              <a:rPr lang="zh-CN" altLang="en-US" dirty="0"/>
              <a:t>和 </a:t>
            </a:r>
            <a:r>
              <a:rPr lang="en-US" altLang="zh-CN" dirty="0"/>
              <a:t>Android </a:t>
            </a:r>
            <a:r>
              <a:rPr lang="zh-CN" altLang="en-US" dirty="0"/>
              <a:t>系统都启用了相关的直接通信机制，使它们更容易受到此类攻击的影响。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最后，我们对这项研究进行总结。论文发现了路由器中网络处理单元（</a:t>
            </a:r>
            <a:r>
              <a:rPr lang="en-US" altLang="zh-CN" dirty="0"/>
              <a:t>NPU</a:t>
            </a:r>
            <a:r>
              <a:rPr lang="zh-CN" altLang="en-US" dirty="0"/>
              <a:t>）存在安全漏洞，攻击者可以利用该漏洞，通过伪造的管理帧（如伪造的 </a:t>
            </a:r>
            <a:r>
              <a:rPr lang="en-US" altLang="zh-CN" dirty="0"/>
              <a:t>SMP </a:t>
            </a:r>
            <a:r>
              <a:rPr lang="zh-CN" altLang="en-US" dirty="0"/>
              <a:t>重定向消息）在 </a:t>
            </a:r>
            <a:r>
              <a:rPr lang="en-US" altLang="zh-CN" dirty="0"/>
              <a:t>Wi-Fi </a:t>
            </a:r>
            <a:r>
              <a:rPr lang="zh-CN" altLang="en-US" dirty="0"/>
              <a:t>网络中发起攻击，无论攻击目标是接入点（</a:t>
            </a:r>
            <a:r>
              <a:rPr lang="en-US" altLang="zh-CN" dirty="0"/>
              <a:t>AP</a:t>
            </a:r>
            <a:r>
              <a:rPr lang="zh-CN" altLang="en-US" dirty="0"/>
              <a:t>）还是客户端设备。</a:t>
            </a:r>
            <a:endParaRPr lang="zh-CN" altLang="en-US" dirty="0"/>
          </a:p>
          <a:p>
            <a:r>
              <a:rPr lang="zh-CN" altLang="en-US" dirty="0"/>
              <a:t>为了评估这些伪造消息的合法性，论文提出了一种新方法，用于检测并验证直接管理帧的真实性。研究表明，攻击者可以滥用 </a:t>
            </a:r>
            <a:r>
              <a:rPr lang="en-US" altLang="zh-CN" dirty="0"/>
              <a:t>SMP </a:t>
            </a:r>
            <a:r>
              <a:rPr lang="zh-CN" altLang="en-US" dirty="0"/>
              <a:t>地址机制来绕过安全防护，甚至可在启用了最新 </a:t>
            </a:r>
            <a:r>
              <a:rPr lang="en-US" altLang="zh-CN" dirty="0"/>
              <a:t>WPA3 </a:t>
            </a:r>
            <a:r>
              <a:rPr lang="zh-CN" altLang="en-US" dirty="0"/>
              <a:t>安全协议的 </a:t>
            </a:r>
            <a:r>
              <a:rPr lang="en-US" altLang="zh-CN" dirty="0"/>
              <a:t>Wi-Fi </a:t>
            </a:r>
            <a:r>
              <a:rPr lang="zh-CN" altLang="en-US" dirty="0"/>
              <a:t>网络中执行中间人攻击。</a:t>
            </a:r>
            <a:endParaRPr lang="zh-CN" altLang="en-US" dirty="0"/>
          </a:p>
          <a:p>
            <a:r>
              <a:rPr lang="zh-CN" altLang="en-US" dirty="0"/>
              <a:t>作者还对多个主流路由器进行了实际测试，并在真实网络环境中验证了攻击的有效性。最终，论文建议，应在客户端或接入点（</a:t>
            </a:r>
            <a:r>
              <a:rPr lang="en-US" altLang="zh-CN" dirty="0"/>
              <a:t>AP</a:t>
            </a:r>
            <a:r>
              <a:rPr lang="zh-CN" altLang="en-US" dirty="0"/>
              <a:t>）侧增强安全机制，从多个层面联动防御，以有效缓解此类安全风险。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最后，我们对这项研究进行总结。论文发现了路由器中网络处理单元（</a:t>
            </a:r>
            <a:r>
              <a:rPr lang="en-US" altLang="zh-CN" dirty="0"/>
              <a:t>NPU</a:t>
            </a:r>
            <a:r>
              <a:rPr lang="zh-CN" altLang="en-US" dirty="0"/>
              <a:t>）存在安全漏洞，攻击者可以利用该漏洞，通过伪造的管理帧（如伪造的 </a:t>
            </a:r>
            <a:r>
              <a:rPr lang="en-US" altLang="zh-CN" dirty="0"/>
              <a:t>SMP </a:t>
            </a:r>
            <a:r>
              <a:rPr lang="zh-CN" altLang="en-US" dirty="0"/>
              <a:t>重定向消息）在 </a:t>
            </a:r>
            <a:r>
              <a:rPr lang="en-US" altLang="zh-CN" dirty="0"/>
              <a:t>Wi-Fi </a:t>
            </a:r>
            <a:r>
              <a:rPr lang="zh-CN" altLang="en-US" dirty="0"/>
              <a:t>网络中发起攻击，无论攻击目标是接入点（</a:t>
            </a:r>
            <a:r>
              <a:rPr lang="en-US" altLang="zh-CN" dirty="0"/>
              <a:t>AP</a:t>
            </a:r>
            <a:r>
              <a:rPr lang="zh-CN" altLang="en-US" dirty="0"/>
              <a:t>）还是客户端设备。</a:t>
            </a:r>
            <a:endParaRPr lang="zh-CN" altLang="en-US" dirty="0"/>
          </a:p>
          <a:p>
            <a:r>
              <a:rPr lang="zh-CN" altLang="en-US" dirty="0"/>
              <a:t>为了评估这些伪造消息的合法性，论文提出了一种新方法，用于检测并验证直接管理帧的真实性。研究表明，攻击者可以滥用 </a:t>
            </a:r>
            <a:r>
              <a:rPr lang="en-US" altLang="zh-CN" dirty="0"/>
              <a:t>SMP </a:t>
            </a:r>
            <a:r>
              <a:rPr lang="zh-CN" altLang="en-US" dirty="0"/>
              <a:t>地址机制来绕过安全防护，甚至可在启用了最新 </a:t>
            </a:r>
            <a:r>
              <a:rPr lang="en-US" altLang="zh-CN" dirty="0"/>
              <a:t>WPA3 </a:t>
            </a:r>
            <a:r>
              <a:rPr lang="zh-CN" altLang="en-US" dirty="0"/>
              <a:t>安全协议的 </a:t>
            </a:r>
            <a:r>
              <a:rPr lang="en-US" altLang="zh-CN" dirty="0"/>
              <a:t>Wi-Fi </a:t>
            </a:r>
            <a:r>
              <a:rPr lang="zh-CN" altLang="en-US" dirty="0"/>
              <a:t>网络中执行中间人攻击。</a:t>
            </a:r>
            <a:endParaRPr lang="zh-CN" altLang="en-US" dirty="0"/>
          </a:p>
          <a:p>
            <a:r>
              <a:rPr lang="zh-CN" altLang="en-US" dirty="0"/>
              <a:t>作者还对多个主流路由器进行了实际测试，并在真实网络环境中验证了攻击的有效性。最终，论文建议，应在客户端或接入点（</a:t>
            </a:r>
            <a:r>
              <a:rPr lang="en-US" altLang="zh-CN" dirty="0"/>
              <a:t>AP</a:t>
            </a:r>
            <a:r>
              <a:rPr lang="zh-CN" altLang="en-US" dirty="0"/>
              <a:t>）侧增强安全机制，从多个层面联动防御，以有效缓解此类安全风险。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endParaRPr lang="zh-CN" altLang="en-US" dirty="0"/>
          </a:p>
          <a:p>
            <a:r>
              <a:rPr lang="en-US" altLang="zh-CN"/>
              <a:t>https://liangliangtuwen.tmall.com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altLang="zh-CN" b="1" dirty="0"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altLang="zh-CN" b="1" dirty="0">
                <a:effectLst/>
                <a:latin typeface="Helvetica Neue" panose="02000503000000020004" pitchFamily="2" charset="0"/>
              </a:rPr>
              <a:t>—————AP </a:t>
            </a:r>
            <a:r>
              <a:rPr lang="zh-CN" altLang="en-US" b="1" dirty="0">
                <a:effectLst/>
                <a:latin typeface="Helvetica Neue" panose="02000503000000020004" pitchFamily="2" charset="0"/>
              </a:rPr>
              <a:t>的意思（类似路由器）</a:t>
            </a:r>
            <a:r>
              <a:rPr lang="en-US" altLang="zh-CN" b="1" dirty="0">
                <a:effectLst/>
                <a:latin typeface="Helvetica Neue" panose="02000503000000020004" pitchFamily="2" charset="0"/>
              </a:rPr>
              <a:t>—————————</a:t>
            </a:r>
            <a:endParaRPr lang="en-GB" altLang="zh-CN" b="1" dirty="0"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GB" altLang="zh-CN" b="1" dirty="0">
                <a:effectLst/>
                <a:latin typeface="Helvetica Neue" panose="02000503000000020004" pitchFamily="2" charset="0"/>
              </a:rPr>
              <a:t>AP</a:t>
            </a:r>
            <a:r>
              <a:rPr lang="en-GB" altLang="zh-CN" dirty="0">
                <a:effectLst/>
                <a:latin typeface="Helvetica Neue" panose="02000503000000020004" pitchFamily="2" charset="0"/>
              </a:rPr>
              <a:t> </a:t>
            </a:r>
            <a:r>
              <a:rPr lang="zh-CN" altLang="en-GB" dirty="0">
                <a:effectLst/>
                <a:latin typeface="Helvetica Neue" panose="02000503000000020004" pitchFamily="2" charset="0"/>
              </a:rPr>
              <a:t>：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专注于 无线信号的覆盖 （让设备连上 </a:t>
            </a:r>
            <a:r>
              <a:rPr lang="en-GB" altLang="zh-CN" dirty="0">
                <a:effectLst/>
                <a:latin typeface="Helvetica Neue" panose="02000503000000020004" pitchFamily="2" charset="0"/>
              </a:rPr>
              <a:t>Wi-Fi</a:t>
            </a:r>
            <a:r>
              <a:rPr lang="zh-CN" altLang="en-GB" dirty="0">
                <a:effectLst/>
                <a:latin typeface="Helvetica Neue" panose="02000503000000020004" pitchFamily="2" charset="0"/>
              </a:rPr>
              <a:t>）。</a:t>
            </a:r>
            <a:endParaRPr lang="zh-CN" altLang="en-GB" dirty="0"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zh-CN" altLang="en-US" b="1" dirty="0">
                <a:effectLst/>
                <a:latin typeface="Helvetica Neue" panose="02000503000000020004" pitchFamily="2" charset="0"/>
              </a:rPr>
              <a:t>路由器 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：专注于 数据转发和网络管理 （决定数据去哪里）。</a:t>
            </a:r>
            <a:endParaRPr lang="zh-CN" altLang="en-US" dirty="0"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zh-CN" altLang="en-US" dirty="0">
                <a:effectLst/>
                <a:latin typeface="Helvetica Neue" panose="02000503000000020004" pitchFamily="2" charset="0"/>
              </a:rPr>
              <a:t>区别 ：</a:t>
            </a:r>
            <a:r>
              <a:rPr lang="en-GB" altLang="zh-CN" dirty="0">
                <a:effectLst/>
                <a:latin typeface="Helvetica Neue" panose="02000503000000020004" pitchFamily="2" charset="0"/>
              </a:rPr>
              <a:t>AP 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是网络的“入口”，路由器是网络的“交通警察”。</a:t>
            </a:r>
            <a:endParaRPr lang="zh-CN" altLang="en-US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如果还是分不清，可以记住：</a:t>
            </a:r>
            <a:br>
              <a:rPr lang="zh-CN" altLang="en-US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</a:br>
            <a:r>
              <a:rPr lang="en-GB" altLang="zh-CN" b="1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AP 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是让你连上</a:t>
            </a:r>
            <a:r>
              <a:rPr lang="zh-CN" altLang="en-US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en-GB" altLang="zh-CN" b="1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Wi-Fi 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的设备，路由器是让你能上网的设备。</a:t>
            </a:r>
            <a:r>
              <a:rPr lang="zh-CN" altLang="en-US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 </a:t>
            </a:r>
            <a:endParaRPr lang="en-US" altLang="zh-CN" dirty="0"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endParaRPr lang="en-US" altLang="zh-CN" dirty="0"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特别地：当前很多路由器都内置了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AP 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功能</a:t>
            </a:r>
            <a:endParaRPr lang="en-US" altLang="zh-CN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CN" b="1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———————WPA———————————————</a:t>
            </a:r>
            <a:endParaRPr lang="en-US" altLang="zh-CN" b="1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1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1200" b="1" i="0" u="none" strike="noStrike" dirty="0">
                <a:effectLst/>
                <a:latin typeface="-apple-system"/>
              </a:rPr>
              <a:t>Wi-Fi</a:t>
            </a:r>
            <a:r>
              <a:rPr lang="zh-CN" altLang="en-US" sz="1200" b="1" i="0" u="none" strike="noStrike" dirty="0">
                <a:effectLst/>
                <a:latin typeface="-apple-system"/>
              </a:rPr>
              <a:t>保护访问：</a:t>
            </a:r>
            <a:r>
              <a:rPr lang="zh-CN" altLang="en-US" sz="1200" b="0" i="0" u="none" strike="noStrike" dirty="0">
                <a:effectLst/>
                <a:latin typeface="-apple-system"/>
              </a:rPr>
              <a:t>它是</a:t>
            </a:r>
            <a:r>
              <a:rPr lang="en-GB" altLang="zh-CN" sz="1200" b="0" i="0" u="none" strike="noStrike" dirty="0">
                <a:effectLst/>
                <a:latin typeface="-apple-system"/>
              </a:rPr>
              <a:t>Wi-Fi</a:t>
            </a:r>
            <a:r>
              <a:rPr lang="zh-CN" altLang="en-US" sz="1200" b="0" i="0" u="none" strike="noStrike" dirty="0">
                <a:effectLst/>
                <a:latin typeface="-apple-system"/>
              </a:rPr>
              <a:t>的加密协议，用来保护你的数据不被窃听。</a:t>
            </a:r>
            <a:endParaRPr kumimoji="1" lang="zh-CN" altLang="en-US" sz="1200" dirty="0"/>
          </a:p>
          <a:p>
            <a:endParaRPr lang="en-US" altLang="zh-CN" b="1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1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换句话说：</a:t>
            </a:r>
            <a:r>
              <a:rPr lang="en-GB" altLang="zh-CN" b="1" i="0" u="none" strike="noStrike" dirty="0">
                <a:effectLst/>
                <a:latin typeface="-apple-system"/>
              </a:rPr>
              <a:t>WPA</a:t>
            </a:r>
            <a:r>
              <a:rPr lang="en-GB" altLang="zh-CN" b="0" i="0" u="none" strike="noStrike" dirty="0">
                <a:effectLst/>
                <a:latin typeface="-apple-system"/>
              </a:rPr>
              <a:t>​</a:t>
            </a:r>
            <a:r>
              <a:rPr lang="zh-CN" altLang="en-GB" b="0" i="0" u="none" strike="noStrike" dirty="0">
                <a:effectLst/>
                <a:latin typeface="-apple-system"/>
              </a:rPr>
              <a:t>：</a:t>
            </a:r>
            <a:r>
              <a:rPr lang="zh-CN" altLang="en-US" b="0" i="0" u="none" strike="noStrike" dirty="0">
                <a:effectLst/>
                <a:latin typeface="-apple-system"/>
              </a:rPr>
              <a:t>保护</a:t>
            </a:r>
            <a:r>
              <a:rPr lang="en-GB" altLang="zh-CN" b="0" i="0" u="none" strike="noStrike" dirty="0">
                <a:effectLst/>
                <a:latin typeface="-apple-system"/>
              </a:rPr>
              <a:t>AP</a:t>
            </a:r>
            <a:r>
              <a:rPr lang="zh-CN" altLang="en-US" b="0" i="0" u="none" strike="noStrike" dirty="0">
                <a:effectLst/>
                <a:latin typeface="-apple-system"/>
              </a:rPr>
              <a:t>和设备之间通信的加密协议。</a:t>
            </a:r>
            <a:endParaRPr lang="en-US" altLang="zh-CN" b="0" i="0" u="none" strike="noStrike" dirty="0">
              <a:effectLst/>
              <a:latin typeface="-apple-system"/>
            </a:endParaRPr>
          </a:p>
          <a:p>
            <a:endParaRPr lang="en-US" altLang="zh-CN" b="0" i="0" u="none" strike="noStrike" dirty="0">
              <a:effectLst/>
              <a:latin typeface="-apple-system"/>
              <a:ea typeface="PingFang SC" panose="020B0400000000000000" pitchFamily="34" charset="-122"/>
            </a:endParaRPr>
          </a:p>
          <a:p>
            <a:r>
              <a:rPr lang="zh-CN" altLang="en-US" b="0" i="0" u="none" strike="noStrike" dirty="0">
                <a:effectLst/>
                <a:latin typeface="-apple-system"/>
                <a:ea typeface="PingFang SC" panose="020B0400000000000000" pitchFamily="34" charset="-122"/>
              </a:rPr>
              <a:t>这两个图片显示的就是</a:t>
            </a:r>
            <a:r>
              <a:rPr lang="en-US" altLang="zh-CN" b="0" i="0" u="none" strike="noStrike" dirty="0">
                <a:effectLst/>
                <a:latin typeface="-apple-system"/>
                <a:ea typeface="PingFang SC" panose="020B0400000000000000" pitchFamily="34" charset="-122"/>
              </a:rPr>
              <a:t> </a:t>
            </a:r>
            <a:r>
              <a:rPr lang="en-US" altLang="zh-CN" b="0" i="0" u="none" strike="noStrike" dirty="0" err="1">
                <a:effectLst/>
                <a:latin typeface="-apple-system"/>
                <a:ea typeface="PingFang SC" panose="020B0400000000000000" pitchFamily="34" charset="-122"/>
              </a:rPr>
              <a:t>NKUwifi</a:t>
            </a:r>
            <a:r>
              <a:rPr lang="zh-CN" altLang="en-US" b="0" i="0" u="none" strike="noStrike" dirty="0">
                <a:effectLst/>
                <a:latin typeface="-apple-system"/>
                <a:ea typeface="PingFang SC" panose="020B0400000000000000" pitchFamily="34" charset="-122"/>
              </a:rPr>
              <a:t> 的加密协议和个人热点的加密协议，看上去</a:t>
            </a:r>
            <a:r>
              <a:rPr lang="en-US" altLang="zh-CN" b="0" i="0" u="none" strike="noStrike" dirty="0">
                <a:effectLst/>
                <a:latin typeface="-apple-system"/>
                <a:ea typeface="PingFang SC" panose="020B0400000000000000" pitchFamily="34" charset="-122"/>
              </a:rPr>
              <a:t> </a:t>
            </a:r>
            <a:r>
              <a:rPr lang="en-US" altLang="zh-CN" b="0" i="0" u="none" strike="noStrike" dirty="0" err="1">
                <a:effectLst/>
                <a:latin typeface="-apple-system"/>
                <a:ea typeface="PingFang SC" panose="020B0400000000000000" pitchFamily="34" charset="-122"/>
              </a:rPr>
              <a:t>NKUwifi</a:t>
            </a:r>
            <a:r>
              <a:rPr lang="en-US" altLang="zh-CN" b="0" i="0" u="none" strike="noStrike" dirty="0">
                <a:effectLst/>
                <a:latin typeface="-apple-system"/>
                <a:ea typeface="PingFang SC" panose="020B0400000000000000" pitchFamily="34" charset="-122"/>
              </a:rPr>
              <a:t> </a:t>
            </a:r>
            <a:r>
              <a:rPr lang="zh-CN" altLang="en-US" b="0" i="0" u="none" strike="noStrike" dirty="0">
                <a:effectLst/>
                <a:latin typeface="-apple-system"/>
                <a:ea typeface="PingFang SC" panose="020B0400000000000000" pitchFamily="34" charset="-122"/>
              </a:rPr>
              <a:t>是公共的，但实际上也是需要登录学号和密码的</a:t>
            </a:r>
            <a:endParaRPr lang="en-US" altLang="zh-CN" b="0" i="0" u="none" strike="noStrike" dirty="0">
              <a:effectLst/>
              <a:latin typeface="-apple-system"/>
              <a:ea typeface="PingFang SC" panose="020B0400000000000000" pitchFamily="34" charset="-122"/>
            </a:endParaRPr>
          </a:p>
          <a:p>
            <a:endParaRPr lang="en-US" altLang="zh-CN" b="0" i="0" u="none" strike="noStrike" dirty="0">
              <a:effectLst/>
              <a:latin typeface="-apple-system"/>
              <a:ea typeface="PingFang SC" panose="020B0400000000000000" pitchFamily="34" charset="-122"/>
            </a:endParaRPr>
          </a:p>
          <a:p>
            <a:r>
              <a:rPr lang="zh-CN" altLang="en-US" dirty="0"/>
              <a:t>右侧图就是个人</a:t>
            </a:r>
            <a:r>
              <a:rPr lang="en-US" altLang="zh-CN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，显示用的是</a:t>
            </a:r>
            <a:r>
              <a:rPr lang="en-US" altLang="zh-CN" dirty="0"/>
              <a:t> WAP2</a:t>
            </a:r>
            <a:endParaRPr lang="en-US" altLang="zh-CN" dirty="0"/>
          </a:p>
          <a:p>
            <a:r>
              <a:rPr lang="zh-CN" altLang="en-US" dirty="0"/>
              <a:t>现在有些还有</a:t>
            </a:r>
            <a:r>
              <a:rPr lang="en-US" altLang="zh-CN" dirty="0"/>
              <a:t> WAP3</a:t>
            </a:r>
            <a:r>
              <a:rPr lang="zh-CN" altLang="en-US" dirty="0"/>
              <a:t> ，更加安全</a:t>
            </a:r>
            <a:endParaRPr lang="en-US" altLang="zh-CN" dirty="0"/>
          </a:p>
          <a:p>
            <a:pPr algn="l" fontAlgn="base">
              <a:buNone/>
            </a:pPr>
            <a:r>
              <a:rPr lang="en-US" altLang="zh-CN" b="1" i="0" u="none" strike="noStrike" dirty="0">
                <a:effectLst/>
                <a:latin typeface="-apple-system"/>
              </a:rPr>
              <a:t>————— ICPM </a:t>
            </a:r>
            <a:r>
              <a:rPr lang="zh-CN" altLang="en-US" b="1" i="0" u="none" strike="noStrike" dirty="0">
                <a:effectLst/>
                <a:latin typeface="-apple-system"/>
              </a:rPr>
              <a:t>的初步解释</a:t>
            </a:r>
            <a:r>
              <a:rPr lang="en-US" altLang="zh-CN" b="1" i="0" u="none" strike="noStrike" dirty="0">
                <a:effectLst/>
                <a:latin typeface="-apple-system"/>
              </a:rPr>
              <a:t>———————————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algn="l" fontAlgn="base">
              <a:buNone/>
            </a:pPr>
            <a:endParaRPr lang="en-US" altLang="zh-CN" b="1" i="0" u="none" strike="noStrike" dirty="0">
              <a:effectLst/>
              <a:latin typeface="-apple-system"/>
            </a:endParaRPr>
          </a:p>
          <a:p>
            <a:pPr algn="just"/>
            <a:r>
              <a:rPr lang="zh-CN" altLang="en-US" sz="1200" b="1" i="0" u="none" strike="noStrike" dirty="0">
                <a:effectLst/>
                <a:latin typeface="-apple-system"/>
              </a:rPr>
              <a:t>是：互联网控制报文协议：</a:t>
            </a:r>
            <a:endParaRPr lang="en-US" altLang="zh-CN" sz="1200" b="1" i="0" u="none" strike="noStrike" dirty="0">
              <a:effectLst/>
              <a:latin typeface="-apple-system"/>
            </a:endParaRPr>
          </a:p>
          <a:p>
            <a:pPr algn="just"/>
            <a:endParaRPr lang="en-US" altLang="zh-CN" sz="1200" b="1" dirty="0">
              <a:latin typeface="-apple-system"/>
            </a:endParaRPr>
          </a:p>
          <a:p>
            <a:pPr algn="just"/>
            <a:r>
              <a:rPr lang="zh-CN" altLang="en-US" sz="1200" b="0" i="0" u="none" strike="noStrike" dirty="0">
                <a:effectLst/>
                <a:latin typeface="-apple-system"/>
              </a:rPr>
              <a:t>它是 ​</a:t>
            </a:r>
            <a:r>
              <a:rPr lang="en-GB" altLang="zh-CN" sz="1200" b="1" i="0" u="none" strike="noStrike" dirty="0">
                <a:effectLst/>
                <a:latin typeface="-apple-system"/>
              </a:rPr>
              <a:t>TCP/IP </a:t>
            </a:r>
            <a:r>
              <a:rPr lang="zh-CN" altLang="en-US" sz="1200" b="1" i="0" u="none" strike="noStrike" dirty="0">
                <a:effectLst/>
                <a:latin typeface="-apple-system"/>
              </a:rPr>
              <a:t>协议族</a:t>
            </a:r>
            <a:r>
              <a:rPr lang="zh-CN" altLang="en-US" sz="1200" b="0" i="0" u="none" strike="noStrike" dirty="0">
                <a:effectLst/>
                <a:latin typeface="-apple-system"/>
              </a:rPr>
              <a:t>​ 的一部分，主要用于网络设备之间传递 ​</a:t>
            </a:r>
            <a:r>
              <a:rPr lang="zh-CN" altLang="en-US" sz="1200" b="1" i="0" u="none" strike="noStrike" dirty="0">
                <a:effectLst/>
                <a:latin typeface="-apple-system"/>
              </a:rPr>
              <a:t>错误信息</a:t>
            </a:r>
            <a:r>
              <a:rPr lang="zh-CN" altLang="en-US" sz="1200" b="0" i="0" u="none" strike="noStrike" dirty="0">
                <a:effectLst/>
                <a:latin typeface="-apple-system"/>
              </a:rPr>
              <a:t>​ 和 ​</a:t>
            </a:r>
            <a:r>
              <a:rPr lang="zh-CN" altLang="en-US" sz="1200" b="1" i="0" u="none" strike="noStrike" dirty="0">
                <a:effectLst/>
                <a:latin typeface="-apple-system"/>
              </a:rPr>
              <a:t>控制消息</a:t>
            </a:r>
            <a:r>
              <a:rPr lang="zh-CN" altLang="en-US" sz="1200" b="0" i="0" u="none" strike="noStrike" dirty="0">
                <a:effectLst/>
                <a:latin typeface="-apple-system"/>
              </a:rPr>
              <a:t>。</a:t>
            </a:r>
            <a:endParaRPr kumimoji="1" lang="zh-CN" altLang="en-US" sz="1200" b="1" dirty="0"/>
          </a:p>
          <a:p>
            <a:pPr algn="l" fontAlgn="base">
              <a:buFont typeface="+mj-lt"/>
              <a:buAutoNum type="arabicPeriod"/>
            </a:pPr>
            <a:endParaRPr lang="en-US" altLang="zh-CN" b="0" i="0" u="none" strike="noStrike" dirty="0">
              <a:effectLst/>
              <a:latin typeface="-apple-system"/>
            </a:endParaRPr>
          </a:p>
          <a:p>
            <a:pPr>
              <a:buNone/>
            </a:pPr>
            <a:r>
              <a:rPr lang="zh-CN" altLang="en-US" dirty="0"/>
              <a:t>在这个时序图中：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客户端</a:t>
            </a:r>
            <a:r>
              <a:rPr lang="zh-CN" altLang="en-US" dirty="0"/>
              <a:t> 发送数据包到目标主机。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如果目标主机不可达，</a:t>
            </a:r>
            <a:r>
              <a:rPr lang="zh-CN" altLang="en-US" b="1" dirty="0"/>
              <a:t>路由器</a:t>
            </a:r>
            <a:r>
              <a:rPr lang="zh-CN" altLang="en-US" dirty="0"/>
              <a:t> 会通过 </a:t>
            </a:r>
            <a:r>
              <a:rPr lang="en-GB" altLang="zh-CN" dirty="0"/>
              <a:t>ICMP </a:t>
            </a:r>
            <a:r>
              <a:rPr lang="zh-CN" altLang="en-US" dirty="0"/>
              <a:t>协议向客户端发送一个错误消息（如目标不可达）。</a:t>
            </a:r>
            <a:endParaRPr lang="zh-CN" altLang="en-US" dirty="0"/>
          </a:p>
          <a:p>
            <a:pPr algn="l" fontAlgn="base">
              <a:buNone/>
            </a:pPr>
            <a:endParaRPr lang="en-US" altLang="zh-CN" b="1" i="0" u="none" strike="noStrike" dirty="0">
              <a:effectLst/>
              <a:latin typeface="-apple-system"/>
            </a:endParaRPr>
          </a:p>
          <a:p>
            <a:pPr algn="l" fontAlgn="base">
              <a:buNone/>
            </a:pPr>
            <a:endParaRPr lang="en-GB" altLang="zh-CN" b="1" i="0" u="none" strike="noStrike" dirty="0">
              <a:effectLst/>
              <a:latin typeface="-apple-system"/>
            </a:endParaRPr>
          </a:p>
          <a:p>
            <a:pPr algn="l" fontAlgn="base">
              <a:buNone/>
            </a:pPr>
            <a:r>
              <a:rPr lang="en-GB" altLang="zh-CN" b="1" i="0" u="none" strike="noStrike" dirty="0">
                <a:effectLst/>
                <a:latin typeface="-apple-system"/>
              </a:rPr>
              <a:t>ICMP </a:t>
            </a:r>
            <a:r>
              <a:rPr lang="zh-CN" altLang="en-US" b="1" i="0" u="none" strike="noStrike" dirty="0">
                <a:effectLst/>
                <a:latin typeface="-apple-system"/>
              </a:rPr>
              <a:t>的常见应用场景</a:t>
            </a:r>
            <a:r>
              <a:rPr lang="zh-CN" altLang="en-US" b="1" i="0" u="none" strike="noStrike" dirty="0">
                <a:effectLst/>
              </a:rPr>
              <a:t>​</a:t>
            </a:r>
            <a:endParaRPr lang="zh-CN" altLang="en-US" b="1" i="0" u="none" strike="noStrike" dirty="0"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zh-CN" altLang="en-US" b="0" i="0" u="none" strike="noStrike" dirty="0">
                <a:effectLst/>
                <a:latin typeface="-apple-system"/>
              </a:rPr>
              <a:t>​**</a:t>
            </a:r>
            <a:r>
              <a:rPr lang="en-GB" altLang="zh-CN" b="0" i="0" u="none" strike="noStrike" dirty="0">
                <a:effectLst/>
                <a:latin typeface="-apple-system"/>
              </a:rPr>
              <a:t>ping </a:t>
            </a:r>
            <a:r>
              <a:rPr lang="zh-CN" altLang="en-US" b="0" i="0" u="none" strike="noStrike" dirty="0">
                <a:effectLst/>
                <a:latin typeface="-apple-system"/>
              </a:rPr>
              <a:t>命令**​</a:t>
            </a:r>
            <a:br>
              <a:rPr lang="zh-CN" altLang="en-US" b="0" i="0" u="none" strike="noStrike" dirty="0">
                <a:effectLst/>
                <a:latin typeface="-apple-system"/>
              </a:rPr>
            </a:br>
            <a:r>
              <a:rPr lang="zh-CN" altLang="en-US" b="0" i="0" u="none" strike="noStrike" dirty="0">
                <a:effectLst/>
                <a:latin typeface="-apple-system"/>
              </a:rPr>
              <a:t>你可能用过 </a:t>
            </a:r>
            <a:r>
              <a:rPr lang="en-GB" altLang="zh-CN" b="0" i="0" u="none" strike="noStrike" dirty="0">
                <a:effectLst/>
                <a:latin typeface="-apple-system"/>
              </a:rPr>
              <a:t>ping www.baidu.com</a:t>
            </a:r>
            <a:r>
              <a:rPr lang="zh-CN" altLang="en-GB" b="0" i="0" u="none" strike="noStrike" dirty="0">
                <a:effectLst/>
                <a:latin typeface="-apple-system"/>
              </a:rPr>
              <a:t>，</a:t>
            </a:r>
            <a:r>
              <a:rPr lang="zh-CN" altLang="en-US" b="0" i="0" u="none" strike="noStrike" dirty="0">
                <a:effectLst/>
                <a:latin typeface="-apple-system"/>
              </a:rPr>
              <a:t>它通过发送 </a:t>
            </a:r>
            <a:r>
              <a:rPr lang="en-GB" altLang="zh-CN" b="0" i="0" u="none" strike="noStrike" dirty="0">
                <a:effectLst/>
                <a:latin typeface="-apple-system"/>
              </a:rPr>
              <a:t>ICMP </a:t>
            </a:r>
            <a:r>
              <a:rPr lang="zh-CN" altLang="en-US" b="0" i="0" u="none" strike="noStrike" dirty="0">
                <a:effectLst/>
                <a:latin typeface="-apple-system"/>
              </a:rPr>
              <a:t>报文测试网络连通性。如果收到回复，说明网络通畅；如果失败，</a:t>
            </a:r>
            <a:r>
              <a:rPr lang="en-GB" altLang="zh-CN" b="0" i="0" u="none" strike="noStrike" dirty="0">
                <a:effectLst/>
                <a:latin typeface="-apple-system"/>
              </a:rPr>
              <a:t>ICMP </a:t>
            </a:r>
            <a:r>
              <a:rPr lang="zh-CN" altLang="en-US" b="0" i="0" u="none" strike="noStrike" dirty="0">
                <a:effectLst/>
                <a:latin typeface="-apple-system"/>
              </a:rPr>
              <a:t>会返回错误信息（如“请求超时”）。</a:t>
            </a:r>
            <a:endParaRPr lang="zh-CN" altLang="en-US" b="0" i="0" u="none" strike="noStrike" dirty="0">
              <a:effectLst/>
              <a:latin typeface="-apple-system"/>
            </a:endParaRPr>
          </a:p>
          <a:p>
            <a:endParaRPr lang="en-US" altLang="zh-CN" dirty="0"/>
          </a:p>
          <a:p>
            <a:pPr algn="l" fontAlgn="base">
              <a:buNone/>
            </a:pPr>
            <a:r>
              <a:rPr lang="zh-CN" altLang="en-US" b="1" i="0" u="none" strike="noStrike" dirty="0">
                <a:effectLst/>
                <a:latin typeface="-apple-system"/>
              </a:rPr>
              <a:t>类比理解 </a:t>
            </a:r>
            <a:r>
              <a:rPr lang="en-GB" altLang="zh-CN" b="1" i="0" u="none" strike="noStrike" dirty="0">
                <a:effectLst/>
                <a:latin typeface="-apple-system"/>
              </a:rPr>
              <a:t>ICMP</a:t>
            </a:r>
            <a:r>
              <a:rPr lang="en-GB" altLang="zh-CN" b="1" i="0" u="none" strike="noStrike" dirty="0">
                <a:effectLst/>
              </a:rPr>
              <a:t>​</a:t>
            </a:r>
            <a:endParaRPr lang="en-GB" altLang="zh-CN" b="1" i="0" u="none" strike="noStrike" dirty="0">
              <a:effectLst/>
            </a:endParaRPr>
          </a:p>
          <a:p>
            <a:pPr algn="l" fontAlgn="base">
              <a:buNone/>
            </a:pPr>
            <a:r>
              <a:rPr lang="zh-CN" altLang="en-US" b="0" i="0" u="none" strike="noStrike" dirty="0">
                <a:effectLst/>
              </a:rPr>
              <a:t>想象你在寄快递：</a:t>
            </a:r>
            <a:endParaRPr lang="zh-CN" altLang="en-US" b="0" i="0" u="none" strike="noStrike" dirty="0"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zh-CN" altLang="en-US" b="0" i="0" u="none" strike="noStrike" dirty="0">
                <a:effectLst/>
                <a:latin typeface="-apple-system"/>
              </a:rPr>
              <a:t>​</a:t>
            </a:r>
            <a:r>
              <a:rPr lang="zh-CN" altLang="en-US" b="1" i="0" u="none" strike="noStrike" dirty="0">
                <a:effectLst/>
                <a:latin typeface="-apple-system"/>
              </a:rPr>
              <a:t>正常流程</a:t>
            </a:r>
            <a:r>
              <a:rPr lang="zh-CN" altLang="en-US" b="0" i="0" u="none" strike="noStrike" dirty="0">
                <a:effectLst/>
                <a:latin typeface="-apple-system"/>
              </a:rPr>
              <a:t>​：快递员按地址送货，无误。</a:t>
            </a:r>
            <a:endParaRPr lang="zh-CN" altLang="en-US" b="0" i="0" u="none" strike="noStrike" dirty="0">
              <a:effectLst/>
              <a:latin typeface="-apple-system"/>
            </a:endParaRPr>
          </a:p>
          <a:p>
            <a:pPr algn="l" fontAlgn="base">
              <a:buFont typeface="+mj-lt"/>
              <a:buAutoNum type="arabicPeriod"/>
            </a:pPr>
            <a:r>
              <a:rPr lang="zh-CN" altLang="en-US" b="0" i="0" u="none" strike="noStrike" dirty="0">
                <a:effectLst/>
                <a:latin typeface="-apple-system"/>
              </a:rPr>
              <a:t>​</a:t>
            </a:r>
            <a:r>
              <a:rPr lang="en-GB" altLang="zh-CN" b="1" i="0" u="none" strike="noStrike" dirty="0">
                <a:effectLst/>
                <a:latin typeface="-apple-system"/>
              </a:rPr>
              <a:t>ICMP </a:t>
            </a:r>
            <a:r>
              <a:rPr lang="zh-CN" altLang="en-US" b="1" i="0" u="none" strike="noStrike" dirty="0">
                <a:effectLst/>
                <a:latin typeface="-apple-system"/>
              </a:rPr>
              <a:t>错误</a:t>
            </a:r>
            <a:r>
              <a:rPr lang="zh-CN" altLang="en-US" b="0" i="0" u="none" strike="noStrike" dirty="0">
                <a:effectLst/>
                <a:latin typeface="-apple-system"/>
              </a:rPr>
              <a:t>​：如果地址错误，快递员会联系你：“地址不存在，请重新填写！”（</a:t>
            </a:r>
            <a:r>
              <a:rPr lang="en-GB" altLang="zh-CN" b="0" i="0" u="none" strike="noStrike" dirty="0">
                <a:effectLst/>
                <a:latin typeface="-apple-system"/>
              </a:rPr>
              <a:t>ICMP </a:t>
            </a:r>
            <a:r>
              <a:rPr lang="zh-CN" altLang="en-US" b="0" i="0" u="none" strike="noStrike" dirty="0">
                <a:effectLst/>
                <a:latin typeface="-apple-system"/>
              </a:rPr>
              <a:t>目标不可达）。</a:t>
            </a:r>
            <a:endParaRPr lang="zh-CN" altLang="en-US" b="0" i="0" u="none" strike="noStrike" dirty="0">
              <a:effectLst/>
              <a:latin typeface="-apple-system"/>
            </a:endParaRPr>
          </a:p>
          <a:p>
            <a:pPr algn="l" fontAlgn="base">
              <a:buFont typeface="+mj-lt"/>
              <a:buAutoNum type="arabicPeriod"/>
            </a:pPr>
            <a:r>
              <a:rPr lang="zh-CN" altLang="en-US" b="0" i="0" u="none" strike="noStrike" dirty="0">
                <a:effectLst/>
                <a:latin typeface="-apple-system"/>
              </a:rPr>
              <a:t>​</a:t>
            </a:r>
            <a:r>
              <a:rPr lang="zh-CN" altLang="en-US" b="1" i="0" u="none" strike="noStrike" dirty="0">
                <a:effectLst/>
                <a:latin typeface="-apple-system"/>
              </a:rPr>
              <a:t>攻击者的欺骗</a:t>
            </a:r>
            <a:r>
              <a:rPr lang="zh-CN" altLang="en-US" b="0" i="0" u="none" strike="noStrike" dirty="0">
                <a:effectLst/>
                <a:latin typeface="-apple-system"/>
              </a:rPr>
              <a:t>​：伪造快递员的电话，谎称：“你的快递需要先交给我，我帮你转交！”（伪造 </a:t>
            </a:r>
            <a:r>
              <a:rPr lang="en-GB" altLang="zh-CN" b="0" i="0" u="none" strike="noStrike" dirty="0">
                <a:effectLst/>
                <a:latin typeface="-apple-system"/>
              </a:rPr>
              <a:t>ICMP </a:t>
            </a:r>
            <a:r>
              <a:rPr lang="zh-CN" altLang="en-US" b="0" i="0" u="none" strike="noStrike" dirty="0">
                <a:effectLst/>
                <a:latin typeface="-apple-system"/>
              </a:rPr>
              <a:t>重定向）。</a:t>
            </a:r>
            <a:endParaRPr lang="en-US" altLang="zh-CN" b="0" i="0" u="none" strike="noStrike" dirty="0">
              <a:effectLst/>
              <a:latin typeface="-apple-system"/>
            </a:endParaRPr>
          </a:p>
          <a:p>
            <a:endParaRPr lang="en-US" altLang="zh-CN" dirty="0"/>
          </a:p>
          <a:p>
            <a:endParaRPr lang="en-US" altLang="zh-CN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ym typeface="+mn-ea"/>
              </a:rPr>
              <a:t>在这个时序图中：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ym typeface="+mn-ea"/>
              </a:rPr>
              <a:t>客户端</a:t>
            </a:r>
            <a:r>
              <a:rPr lang="zh-CN" altLang="en-US" dirty="0">
                <a:sym typeface="+mn-ea"/>
              </a:rPr>
              <a:t> 向 </a:t>
            </a:r>
            <a:r>
              <a:rPr lang="zh-CN" altLang="en-US" b="1" dirty="0">
                <a:sym typeface="+mn-ea"/>
              </a:rPr>
              <a:t>无线路由器</a:t>
            </a:r>
            <a:r>
              <a:rPr lang="zh-CN" altLang="en-US" dirty="0">
                <a:sym typeface="+mn-ea"/>
              </a:rPr>
              <a:t> 发送连接请求，路由器验证客户端的身份。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ym typeface="+mn-ea"/>
              </a:rPr>
              <a:t>安全认证服务器</a:t>
            </a:r>
            <a:r>
              <a:rPr lang="zh-CN" altLang="en-US" dirty="0">
                <a:sym typeface="+mn-ea"/>
              </a:rPr>
              <a:t> 负责验证客户端身份。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一旦身份验证通过，路由器通过 </a:t>
            </a:r>
            <a:r>
              <a:rPr lang="en-GB" altLang="zh-CN" dirty="0">
                <a:sym typeface="+mn-ea"/>
              </a:rPr>
              <a:t>WPA </a:t>
            </a:r>
            <a:r>
              <a:rPr lang="zh-CN" altLang="en-US" dirty="0">
                <a:sym typeface="+mn-ea"/>
              </a:rPr>
              <a:t>协议与客户端共享加密密钥。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客户端和路由器使用该密钥进行加密通信，确保数据的机密性和完整性。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————————————————————————</a:t>
            </a:r>
            <a:endParaRPr lang="en-US" altLang="zh-CN" dirty="0"/>
          </a:p>
          <a:p>
            <a:r>
              <a:rPr lang="en-GB" altLang="zh-CN" b="1" dirty="0">
                <a:sym typeface="+mn-ea"/>
              </a:rPr>
              <a:t>AES</a:t>
            </a:r>
            <a:r>
              <a:rPr lang="en-GB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被用作加密方法，提供更强的安全性。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参照标准</a:t>
            </a:r>
            <a:r>
              <a:rPr lang="en-GB" altLang="zh-CN" dirty="0">
                <a:sym typeface="+mn-ea"/>
              </a:rPr>
              <a:t>IEEE. (2004). </a:t>
            </a:r>
            <a:r>
              <a:rPr lang="en-GB" altLang="zh-CN" i="1" dirty="0">
                <a:sym typeface="+mn-ea"/>
              </a:rPr>
              <a:t>IEEE 802.11i-2004: Wireless LAN Security</a:t>
            </a:r>
            <a:r>
              <a:rPr lang="en-GB" altLang="zh-CN" dirty="0">
                <a:sym typeface="+mn-ea"/>
              </a:rPr>
              <a:t>. IEEE.</a:t>
            </a:r>
            <a:endParaRPr lang="en-GB" altLang="zh-CN" dirty="0"/>
          </a:p>
          <a:p>
            <a:r>
              <a:rPr lang="zh-CN" altLang="en-US" dirty="0">
                <a:sym typeface="+mn-ea"/>
              </a:rPr>
              <a:t>这是无线局域网安全协议的标准，定义了 </a:t>
            </a:r>
            <a:r>
              <a:rPr lang="en-GB" altLang="zh-CN" b="1" dirty="0">
                <a:sym typeface="+mn-ea"/>
              </a:rPr>
              <a:t>WPA2</a:t>
            </a:r>
            <a:r>
              <a:rPr lang="en-GB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和其使用的 </a:t>
            </a:r>
            <a:r>
              <a:rPr lang="en-GB" altLang="zh-CN" b="1" dirty="0">
                <a:sym typeface="+mn-ea"/>
              </a:rPr>
              <a:t>AES</a:t>
            </a:r>
            <a:r>
              <a:rPr lang="en-GB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加密算法。该标准描述了如何使用 </a:t>
            </a:r>
            <a:r>
              <a:rPr lang="en-GB" altLang="zh-CN" dirty="0">
                <a:sym typeface="+mn-ea"/>
              </a:rPr>
              <a:t>AES </a:t>
            </a:r>
            <a:r>
              <a:rPr lang="zh-CN" altLang="en-US" dirty="0">
                <a:sym typeface="+mn-ea"/>
              </a:rPr>
              <a:t>代替早期的 </a:t>
            </a:r>
            <a:r>
              <a:rPr lang="en-GB" altLang="zh-CN" dirty="0">
                <a:sym typeface="+mn-ea"/>
              </a:rPr>
              <a:t>TKIP </a:t>
            </a:r>
            <a:r>
              <a:rPr lang="zh-CN" altLang="en-US" dirty="0">
                <a:sym typeface="+mn-ea"/>
              </a:rPr>
              <a:t>加密协议来提供更强的安全性。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攻击者</a:t>
            </a:r>
            <a:r>
              <a:rPr lang="zh-CN" altLang="en-US" b="1" dirty="0"/>
              <a:t>不破解加密协议本身</a:t>
            </a:r>
            <a:r>
              <a:rPr lang="zh-CN" altLang="en-US" dirty="0"/>
              <a:t>，而是操纵“网络层的路由”，让受害者把流量“主动”发给他，</a:t>
            </a:r>
            <a:r>
              <a:rPr lang="en-US" altLang="zh-CN" dirty="0"/>
              <a:t>AP </a:t>
            </a:r>
            <a:r>
              <a:rPr lang="zh-CN" altLang="en-US" dirty="0"/>
              <a:t>在链路层上“配合”完成了解密</a:t>
            </a:r>
            <a:r>
              <a:rPr lang="en-US" altLang="zh-CN" dirty="0"/>
              <a:t>+</a:t>
            </a:r>
            <a:r>
              <a:rPr lang="zh-CN" altLang="en-US" dirty="0"/>
              <a:t>转发，</a:t>
            </a:r>
            <a:r>
              <a:rPr lang="zh-CN" altLang="en-US" b="1" dirty="0"/>
              <a:t>使攻击者绕过 </a:t>
            </a:r>
            <a:r>
              <a:rPr lang="en-US" altLang="zh-CN" b="1" dirty="0"/>
              <a:t>WPA </a:t>
            </a:r>
            <a:r>
              <a:rPr lang="zh-CN" altLang="en-US" b="1" dirty="0"/>
              <a:t>的加密保护，获得明文数据。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首先，论文调查了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是否能够阻止此类攻击。作者指出，从理论上讲，接入点（</a:t>
            </a:r>
            <a:r>
              <a:rPr lang="en-US" altLang="zh-CN" dirty="0">
                <a:sym typeface="+mn-ea"/>
              </a:rPr>
              <a:t>AP</a:t>
            </a:r>
            <a:r>
              <a:rPr lang="zh-CN" altLang="en-US" dirty="0">
                <a:sym typeface="+mn-ea"/>
              </a:rPr>
              <a:t>）应当可以识别 </a:t>
            </a:r>
            <a:r>
              <a:rPr lang="en-US" altLang="zh-CN" dirty="0">
                <a:sym typeface="+mn-ea"/>
              </a:rPr>
              <a:t>SMP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Social MAC Protocol</a:t>
            </a:r>
            <a:r>
              <a:rPr lang="zh-CN" altLang="en-US" dirty="0">
                <a:sym typeface="+mn-ea"/>
              </a:rPr>
              <a:t>）重定向中的不一致行为，因为社会地址（</a:t>
            </a:r>
            <a:r>
              <a:rPr lang="en-US" altLang="zh-CN" dirty="0">
                <a:sym typeface="+mn-ea"/>
              </a:rPr>
              <a:t>social address</a:t>
            </a:r>
            <a:r>
              <a:rPr lang="zh-CN" altLang="en-US" dirty="0">
                <a:sym typeface="+mn-ea"/>
              </a:rPr>
              <a:t>）是由 </a:t>
            </a:r>
            <a:r>
              <a:rPr lang="en-US" altLang="zh-CN" dirty="0">
                <a:sym typeface="+mn-ea"/>
              </a:rPr>
              <a:t>AP </a:t>
            </a:r>
            <a:r>
              <a:rPr lang="zh-CN" altLang="en-US" dirty="0">
                <a:sym typeface="+mn-ea"/>
              </a:rPr>
              <a:t>自身分配的，因此它应能丢弃来自攻击者伪造地址的数据包。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然而，论文发现，在实际部署中，为了提升数据包转发的效率，一些厂商（如高通）在硬件实现中牺牲了部分协议完整性。例如，某些非通用处理器（如 </a:t>
            </a:r>
            <a:r>
              <a:rPr lang="en-US" altLang="zh-CN" dirty="0">
                <a:sym typeface="+mn-ea"/>
              </a:rPr>
              <a:t>SoC </a:t>
            </a:r>
            <a:r>
              <a:rPr lang="zh-CN" altLang="en-US" dirty="0">
                <a:sym typeface="+mn-ea"/>
              </a:rPr>
              <a:t>硅片）直接在硬件层处理并转发数据包，这使得软件层的安全机制（例如基于社会信任验证的规则）失效。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论文还指出，高通虽然已经制定了一些硬件层的防护规则，但这些措施仍然不足以阻止此类攻击。为验证漏洞的普遍性，研究人员对来自多个厂商的 </a:t>
            </a:r>
            <a:r>
              <a:rPr lang="en-US" altLang="zh-CN" dirty="0">
                <a:sym typeface="+mn-ea"/>
              </a:rPr>
              <a:t>55 </a:t>
            </a:r>
            <a:r>
              <a:rPr lang="zh-CN" altLang="en-US" dirty="0">
                <a:sym typeface="+mn-ea"/>
              </a:rPr>
              <a:t>款主流无线路由器进行了测试，结果发现，没有任何一款路由器能够成功拦截通过精心构造的 </a:t>
            </a:r>
            <a:r>
              <a:rPr lang="en-US" altLang="zh-CN" dirty="0">
                <a:sym typeface="+mn-ea"/>
              </a:rPr>
              <a:t>SMP </a:t>
            </a:r>
            <a:r>
              <a:rPr lang="zh-CN" altLang="en-US" dirty="0">
                <a:sym typeface="+mn-ea"/>
              </a:rPr>
              <a:t>欺骗消息发起的攻击。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接下来，论文评估了在真实世界的 </a:t>
            </a:r>
            <a:r>
              <a:rPr lang="en-US" altLang="zh-CN" dirty="0" err="1"/>
              <a:t>WiFi</a:t>
            </a:r>
            <a:r>
              <a:rPr lang="en-US" altLang="zh-CN" dirty="0"/>
              <a:t> </a:t>
            </a:r>
            <a:r>
              <a:rPr lang="zh-CN" altLang="en-US" dirty="0"/>
              <a:t>网络中，针对 </a:t>
            </a:r>
            <a:r>
              <a:rPr lang="en-US" altLang="zh-CN" dirty="0"/>
              <a:t>WPA2 </a:t>
            </a:r>
            <a:r>
              <a:rPr lang="zh-CN" altLang="en-US" dirty="0"/>
              <a:t>和 </a:t>
            </a:r>
            <a:r>
              <a:rPr lang="en-US" altLang="zh-CN" dirty="0"/>
              <a:t>WPA3 </a:t>
            </a:r>
            <a:r>
              <a:rPr lang="zh-CN" altLang="en-US" dirty="0"/>
              <a:t>安全机制的潜在攻击风险。研究人员对</a:t>
            </a:r>
            <a:r>
              <a:rPr lang="en-US" altLang="zh-CN" dirty="0"/>
              <a:t>122</a:t>
            </a:r>
            <a:r>
              <a:rPr lang="zh-CN" altLang="en-US" dirty="0"/>
              <a:t>个公共</a:t>
            </a:r>
            <a:r>
              <a:rPr lang="en-US" altLang="zh-CN" dirty="0" err="1"/>
              <a:t>WiFi</a:t>
            </a:r>
            <a:r>
              <a:rPr lang="zh-CN" altLang="en-US" dirty="0"/>
              <a:t>网络进行了实地测试，这些网络覆盖场所包括餐厅、购物中心、图书馆等。结果发现，其中超过</a:t>
            </a:r>
            <a:r>
              <a:rPr lang="en-US" altLang="zh-CN" dirty="0"/>
              <a:t>89%</a:t>
            </a:r>
            <a:r>
              <a:rPr lang="zh-CN" altLang="en-US" dirty="0"/>
              <a:t>的网络可能面临中间人攻击（</a:t>
            </a:r>
            <a:r>
              <a:rPr lang="en-US" altLang="zh-CN" dirty="0"/>
              <a:t>Man-in-the-Middle, MitM</a:t>
            </a:r>
            <a:r>
              <a:rPr lang="zh-CN" altLang="en-US" dirty="0"/>
              <a:t>）的威胁。这种高风险主要归因于某些网络配置策略，例如接入点（</a:t>
            </a:r>
            <a:r>
              <a:rPr lang="en-US" altLang="zh-CN" dirty="0"/>
              <a:t>AP</a:t>
            </a:r>
            <a:r>
              <a:rPr lang="zh-CN" altLang="en-US" dirty="0"/>
              <a:t>）隔离功能，该功能本应限制客户端之间的直接通信，但在实际部署中往往配置不当，反而降低了整体安全性。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"</a:t>
            </a:r>
            <a:r>
              <a:rPr lang="zh-CN" altLang="en-US"/>
              <a:t>当前</a:t>
            </a:r>
            <a:r>
              <a:rPr lang="en-US" altLang="zh-CN"/>
              <a:t>Wi-Fi</a:t>
            </a:r>
            <a:r>
              <a:rPr lang="zh-CN" altLang="en-US"/>
              <a:t>安全面临新型威胁，传统防御手段存在明显局限。论文提出的技术与已有的技术</a:t>
            </a:r>
            <a:r>
              <a:rPr lang="zh-CN" altLang="en-US"/>
              <a:t>相比：</a:t>
            </a:r>
            <a:endParaRPr lang="zh-CN" altLang="en-US"/>
          </a:p>
          <a:p>
            <a:r>
              <a:rPr lang="zh-CN" altLang="en-US"/>
              <a:t>第一，对比</a:t>
            </a:r>
            <a:r>
              <a:rPr lang="en-US" altLang="zh-CN"/>
              <a:t>Evil Twins</a:t>
            </a:r>
            <a:r>
              <a:rPr lang="zh-CN" altLang="en-US"/>
              <a:t>攻击：</a:t>
            </a:r>
            <a:endParaRPr lang="zh-CN" altLang="en-US"/>
          </a:p>
          <a:p>
            <a:r>
              <a:rPr lang="zh-CN" altLang="en-US"/>
              <a:t>此技术无需部署恶意</a:t>
            </a:r>
            <a:r>
              <a:rPr lang="en-US" altLang="zh-CN"/>
              <a:t>AP</a:t>
            </a:r>
            <a:r>
              <a:rPr lang="zh-CN" altLang="en-US"/>
              <a:t>，不广播伪造</a:t>
            </a:r>
            <a:r>
              <a:rPr lang="en-US" altLang="zh-CN"/>
              <a:t>SSID</a:t>
            </a:r>
            <a:r>
              <a:rPr lang="zh-CN" altLang="en-US"/>
              <a:t>，更无需诱导用户重连</a:t>
            </a:r>
            <a:r>
              <a:rPr lang="en-US" altLang="zh-CN"/>
              <a:t>——</a:t>
            </a:r>
            <a:r>
              <a:rPr lang="zh-CN" altLang="en-US"/>
              <a:t>直接劫持现有加密连接。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第二，对比</a:t>
            </a:r>
            <a:r>
              <a:rPr lang="en-US" altLang="zh-CN"/>
              <a:t>ARP</a:t>
            </a:r>
            <a:r>
              <a:rPr lang="zh-CN" altLang="en-US"/>
              <a:t>欺骗：</a:t>
            </a:r>
            <a:endParaRPr lang="zh-CN" altLang="en-US"/>
          </a:p>
          <a:p>
            <a:r>
              <a:rPr lang="zh-CN" altLang="en-US"/>
              <a:t>传统手段需持续发送污染包且易被检测，而</a:t>
            </a:r>
            <a:r>
              <a:rPr lang="zh-CN" altLang="en-US"/>
              <a:t>此技术仅需单次</a:t>
            </a:r>
            <a:r>
              <a:rPr lang="en-US" altLang="zh-CN"/>
              <a:t>ICMP</a:t>
            </a:r>
            <a:r>
              <a:rPr lang="zh-CN" altLang="en-US"/>
              <a:t>注入，利用</a:t>
            </a:r>
            <a:r>
              <a:rPr lang="en-US" altLang="zh-CN"/>
              <a:t>AP</a:t>
            </a:r>
            <a:r>
              <a:rPr lang="zh-CN" altLang="en-US"/>
              <a:t>合法转发机制，同时支持</a:t>
            </a:r>
            <a:r>
              <a:rPr lang="en-US" altLang="zh-CN"/>
              <a:t>IPv4/IPv6</a:t>
            </a:r>
            <a:r>
              <a:rPr lang="zh-CN" altLang="en-US"/>
              <a:t>双栈攻击。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第三，对比传统</a:t>
            </a:r>
            <a:r>
              <a:rPr lang="en-US" altLang="zh-CN"/>
              <a:t>ICMP</a:t>
            </a:r>
            <a:r>
              <a:rPr lang="zh-CN" altLang="en-US"/>
              <a:t>劫持：</a:t>
            </a:r>
            <a:endParaRPr lang="zh-CN" altLang="en-US"/>
          </a:p>
          <a:p>
            <a:r>
              <a:rPr lang="zh-CN" altLang="en-US"/>
              <a:t>此技术突破</a:t>
            </a:r>
            <a:r>
              <a:rPr lang="en-US" altLang="zh-CN"/>
              <a:t>Wi-Fi</a:t>
            </a:r>
            <a:r>
              <a:rPr lang="zh-CN" altLang="en-US"/>
              <a:t>加密限制，通过主动探测开放</a:t>
            </a:r>
            <a:r>
              <a:rPr lang="en-US" altLang="zh-CN"/>
              <a:t>UDP</a:t>
            </a:r>
            <a:r>
              <a:rPr lang="zh-CN" altLang="en-US"/>
              <a:t>端口实现精准攻击，适用于</a:t>
            </a:r>
            <a:r>
              <a:rPr lang="en-US" altLang="zh-CN"/>
              <a:t>89%</a:t>
            </a:r>
            <a:r>
              <a:rPr lang="zh-CN" altLang="en-US"/>
              <a:t>的实测</a:t>
            </a:r>
            <a:r>
              <a:rPr lang="en-US" altLang="zh-CN"/>
              <a:t>Wi-Fi</a:t>
            </a:r>
            <a:r>
              <a:rPr lang="zh-CN" altLang="en-US"/>
              <a:t>场景。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该技术首次实现无需虚假</a:t>
            </a:r>
            <a:r>
              <a:rPr lang="en-US" altLang="zh-CN"/>
              <a:t>AP</a:t>
            </a:r>
            <a:r>
              <a:rPr lang="zh-CN" altLang="en-US"/>
              <a:t>的</a:t>
            </a:r>
            <a:r>
              <a:rPr lang="en-US" altLang="zh-CN"/>
              <a:t>WPA3</a:t>
            </a:r>
            <a:r>
              <a:rPr lang="zh-CN" altLang="en-US"/>
              <a:t>加密环境中间人攻击，揭示跨层协议交互的新型安全威胁。</a:t>
            </a:r>
            <a:r>
              <a:rPr lang="en-US" altLang="zh-CN"/>
              <a:t>"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7340-70E5-4CA5-A5DE-3DC9C8315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766F-3F15-48A3-B983-E56CA761DD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image" Target="../media/image4.jpe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8" Type="http://schemas.openxmlformats.org/officeDocument/2006/relationships/notesSlide" Target="../notesSlides/notesSlide12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5" Type="http://schemas.openxmlformats.org/officeDocument/2006/relationships/image" Target="../media/image4.jpeg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.png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tags" Target="../tags/tag1.xml"/><Relationship Id="rId2" Type="http://schemas.openxmlformats.org/officeDocument/2006/relationships/image" Target="../media/image6.webp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.png"/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05866" y="-50802"/>
            <a:ext cx="2677067" cy="2887133"/>
            <a:chOff x="4705866" y="0"/>
            <a:chExt cx="2780268" cy="3063728"/>
          </a:xfrm>
        </p:grpSpPr>
        <p:sp>
          <p:nvSpPr>
            <p:cNvPr id="28" name="任意多边形 27"/>
            <p:cNvSpPr/>
            <p:nvPr/>
          </p:nvSpPr>
          <p:spPr>
            <a:xfrm>
              <a:off x="4705866" y="0"/>
              <a:ext cx="2780268" cy="3063728"/>
            </a:xfrm>
            <a:custGeom>
              <a:avLst/>
              <a:gdLst>
                <a:gd name="connsiteX0" fmla="*/ 0 w 2780268"/>
                <a:gd name="connsiteY0" fmla="*/ 0 h 3063728"/>
                <a:gd name="connsiteX1" fmla="*/ 2780268 w 2780268"/>
                <a:gd name="connsiteY1" fmla="*/ 0 h 3063728"/>
                <a:gd name="connsiteX2" fmla="*/ 2780268 w 2780268"/>
                <a:gd name="connsiteY2" fmla="*/ 1673594 h 3063728"/>
                <a:gd name="connsiteX3" fmla="*/ 1390134 w 2780268"/>
                <a:gd name="connsiteY3" fmla="*/ 3063728 h 3063728"/>
                <a:gd name="connsiteX4" fmla="*/ 0 w 2780268"/>
                <a:gd name="connsiteY4" fmla="*/ 1673594 h 306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268" h="3063728">
                  <a:moveTo>
                    <a:pt x="0" y="0"/>
                  </a:moveTo>
                  <a:lnTo>
                    <a:pt x="2780268" y="0"/>
                  </a:lnTo>
                  <a:lnTo>
                    <a:pt x="2780268" y="1673594"/>
                  </a:lnTo>
                  <a:cubicBezTo>
                    <a:pt x="2780268" y="2441344"/>
                    <a:pt x="2157884" y="3063728"/>
                    <a:pt x="1390134" y="3063728"/>
                  </a:cubicBezTo>
                  <a:cubicBezTo>
                    <a:pt x="622384" y="3063728"/>
                    <a:pt x="0" y="2441344"/>
                    <a:pt x="0" y="1673594"/>
                  </a:cubicBezTo>
                  <a:close/>
                </a:path>
              </a:pathLst>
            </a:cu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875891" y="408799"/>
              <a:ext cx="2439190" cy="2439192"/>
              <a:chOff x="5007734" y="902247"/>
              <a:chExt cx="2543685" cy="254368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5007734" y="902247"/>
                <a:ext cx="2543685" cy="2543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8E8E8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39700" dist="38100" dir="5400000" algn="t" rotWithShape="0">
                  <a:prstClr val="black">
                    <a:alpha val="1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10800000">
                <a:off x="5160137" y="1054647"/>
                <a:ext cx="2213120" cy="22131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8E8E8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innerShdw blurRad="889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 rot="10800000">
                <a:off x="5253394" y="1176935"/>
                <a:ext cx="2052364" cy="2052365"/>
              </a:xfrm>
              <a:prstGeom prst="ellipse">
                <a:avLst/>
              </a:prstGeom>
              <a:blipFill dpi="0" rotWithShape="0">
                <a:blip r:embed="rId1" cstate="print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0" y="5223311"/>
            <a:ext cx="12192000" cy="1634689"/>
          </a:xfrm>
          <a:prstGeom prst="rect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5053673"/>
            <a:ext cx="12192000" cy="77108"/>
          </a:xfrm>
          <a:prstGeom prst="rect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99085" y="3035300"/>
            <a:ext cx="11694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Man-in-the-Middle Attacks without Rogue AP:</a:t>
            </a:r>
            <a:endParaRPr lang="en-US" altLang="zh-CN" sz="3600" b="1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WPAs Meet ICMP Redirects</a:t>
            </a:r>
            <a:endParaRPr lang="en-US" altLang="zh-CN" sz="3600" b="1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37065" y="357649"/>
            <a:ext cx="2398264" cy="23471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49" descr="59-南开大学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407" y="356125"/>
            <a:ext cx="2335978" cy="2335978"/>
          </a:xfrm>
          <a:prstGeom prst="rect">
            <a:avLst/>
          </a:prstGeom>
        </p:spPr>
      </p:pic>
      <p:sp>
        <p:nvSpPr>
          <p:cNvPr id="6" name="文本框 1"/>
          <p:cNvSpPr>
            <a:spLocks noChangeArrowheads="1"/>
          </p:cNvSpPr>
          <p:nvPr/>
        </p:nvSpPr>
        <p:spPr bwMode="auto">
          <a:xfrm>
            <a:off x="1911560" y="5407878"/>
            <a:ext cx="860787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组长：巩岱松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成员：崔颖欣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梁朝阳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陈展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郭子涵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2166" y="4314911"/>
            <a:ext cx="107676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答辩人：巩岱松</a:t>
            </a:r>
            <a:r>
              <a:rPr lang="en-US" altLang="zh-CN" sz="24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崔颖欣</a:t>
            </a:r>
            <a:endParaRPr lang="zh-CN" altLang="en-US" sz="2400" b="1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70" y="3756438"/>
            <a:ext cx="12192000" cy="1954328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988075" y="5788291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​</a:t>
            </a:r>
            <a:r>
              <a:rPr lang="en-US" altLang="zh-CN" b="1" dirty="0"/>
              <a:t>​(a) </a:t>
            </a:r>
            <a:r>
              <a:rPr lang="zh-CN" altLang="en-US" b="1" dirty="0"/>
              <a:t>嗅探到的加密帧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490746" y="5776806"/>
            <a:ext cx="33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​</a:t>
            </a:r>
            <a:r>
              <a:rPr lang="zh-CN" altLang="en-US" b="1" dirty="0"/>
              <a:t>​</a:t>
            </a:r>
            <a:r>
              <a:rPr lang="en-US" altLang="zh-CN" b="1" dirty="0"/>
              <a:t>(b) </a:t>
            </a:r>
            <a:r>
              <a:rPr lang="zh-CN" altLang="en-US" b="1" dirty="0"/>
              <a:t>向受害者伪造的</a:t>
            </a:r>
            <a:r>
              <a:rPr lang="en-US" altLang="zh-CN" b="1" dirty="0"/>
              <a:t>ICMP</a:t>
            </a:r>
            <a:r>
              <a:rPr lang="zh-CN" altLang="en-US" b="1" dirty="0"/>
              <a:t>错误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892574" y="5768135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​</a:t>
            </a:r>
            <a:r>
              <a:rPr lang="zh-CN" altLang="en-US" b="1" dirty="0"/>
              <a:t>​</a:t>
            </a:r>
            <a:r>
              <a:rPr lang="en-US" altLang="zh-CN" b="1" dirty="0"/>
              <a:t>(c) </a:t>
            </a:r>
            <a:r>
              <a:rPr lang="zh-CN" altLang="en-US" b="1" dirty="0"/>
              <a:t>攻击者拦截的明文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47675" y="1424305"/>
            <a:ext cx="5192395" cy="459105"/>
          </a:xfrm>
          <a:prstGeom prst="rect">
            <a:avLst/>
          </a:prstGeom>
          <a:solidFill>
            <a:srgbClr val="6B1554"/>
          </a:solidFill>
        </p:spPr>
        <p:txBody>
          <a:bodyPr wrap="square" lIns="91436" tIns="45718" rIns="91436" bIns="45718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应对措施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46071" y="624257"/>
            <a:ext cx="133112" cy="395948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1570" y="13607"/>
            <a:ext cx="12204928" cy="1157551"/>
            <a:chOff x="21570" y="178938"/>
            <a:chExt cx="12204928" cy="1157551"/>
          </a:xfrm>
        </p:grpSpPr>
        <p:grpSp>
          <p:nvGrpSpPr>
            <p:cNvPr id="46" name="组合 45"/>
            <p:cNvGrpSpPr/>
            <p:nvPr/>
          </p:nvGrpSpPr>
          <p:grpSpPr>
            <a:xfrm>
              <a:off x="21570" y="178938"/>
              <a:ext cx="12204928" cy="1157551"/>
              <a:chOff x="1" y="177431"/>
              <a:chExt cx="12204928" cy="1157551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1" y="177431"/>
                <a:ext cx="12204928" cy="1157551"/>
                <a:chOff x="1" y="177431"/>
                <a:chExt cx="12204928" cy="1157551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1" y="418729"/>
                  <a:ext cx="12204928" cy="798953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57150">
                  <a:solidFill>
                    <a:srgbClr val="6B1554"/>
                  </a:solidFill>
                </a:ln>
              </p:spPr>
              <p:txBody>
                <a:bodyPr wrap="square" rtlCol="0">
                  <a:spAutoFit/>
                </a:bodyPr>
                <a:p>
                  <a:endParaRPr lang="zh-CN" altLang="en-US" dirty="0"/>
                </a:p>
              </p:txBody>
            </p:sp>
            <p:sp>
              <p:nvSpPr>
                <p:cNvPr id="51" name="圆角矩形 3"/>
                <p:cNvSpPr/>
                <p:nvPr/>
              </p:nvSpPr>
              <p:spPr>
                <a:xfrm>
                  <a:off x="1" y="421437"/>
                  <a:ext cx="1442282" cy="7989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B1554">
                    <a:alpha val="74902"/>
                  </a:srgbClr>
                </a:solidFill>
                <a:ln w="57150">
                  <a:solidFill>
                    <a:srgbClr val="6B15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53" name="Picture 30" descr="59-南开大学-logo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441" y="177431"/>
                  <a:ext cx="1133235" cy="1133234"/>
                </a:xfrm>
                <a:prstGeom prst="rect">
                  <a:avLst/>
                </a:prstGeom>
              </p:spPr>
            </p:pic>
            <p:cxnSp>
              <p:nvCxnSpPr>
                <p:cNvPr id="54" name="直接连接符 53"/>
                <p:cNvCxnSpPr/>
                <p:nvPr/>
              </p:nvCxnSpPr>
              <p:spPr>
                <a:xfrm>
                  <a:off x="9665198" y="440235"/>
                  <a:ext cx="0" cy="77218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1431814" y="434822"/>
                  <a:ext cx="0" cy="81643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/>
              <p:cNvCxnSpPr/>
              <p:nvPr/>
            </p:nvCxnSpPr>
            <p:spPr>
              <a:xfrm>
                <a:off x="7179859" y="432114"/>
                <a:ext cx="0" cy="77218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圆角矩形 3"/>
            <p:cNvSpPr/>
            <p:nvPr/>
          </p:nvSpPr>
          <p:spPr>
            <a:xfrm>
              <a:off x="5026005" y="427858"/>
              <a:ext cx="2148205" cy="798830"/>
            </a:xfrm>
            <a:prstGeom prst="roundRect">
              <a:avLst>
                <a:gd name="adj" fmla="val 0"/>
              </a:avLst>
            </a:prstGeom>
            <a:solidFill>
              <a:srgbClr val="6B1554">
                <a:alpha val="74902"/>
              </a:srgbClr>
            </a:solidFill>
            <a:ln w="57150"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8" name="圆角矩形 3"/>
            <p:cNvSpPr/>
            <p:nvPr/>
          </p:nvSpPr>
          <p:spPr>
            <a:xfrm>
              <a:off x="7228660" y="468764"/>
              <a:ext cx="2489601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8E4F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成果与防护</a:t>
              </a:r>
              <a:endParaRPr lang="zh-CN" altLang="en-US" sz="3600" b="1" dirty="0">
                <a:solidFill>
                  <a:srgbClr val="8E4F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圆角矩形 3"/>
            <p:cNvSpPr/>
            <p:nvPr/>
          </p:nvSpPr>
          <p:spPr>
            <a:xfrm>
              <a:off x="4818173" y="461061"/>
              <a:ext cx="229029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8E4F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攻击流程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3"/>
          <p:cNvSpPr/>
          <p:nvPr/>
        </p:nvSpPr>
        <p:spPr>
          <a:xfrm>
            <a:off x="1463675" y="262890"/>
            <a:ext cx="3550920" cy="7988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专业名词与协议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3"/>
          <p:cNvSpPr/>
          <p:nvPr/>
        </p:nvSpPr>
        <p:spPr>
          <a:xfrm>
            <a:off x="9686925" y="254635"/>
            <a:ext cx="2539365" cy="7861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创新与思考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99560" y="4563110"/>
            <a:ext cx="861695" cy="12052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9010" y="2037797"/>
            <a:ext cx="1325231" cy="417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防范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675" y="2609850"/>
            <a:ext cx="51003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客户端增强：跨层交互验证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​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ICMP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重定向报文中源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地址与源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地址的不一致性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391795" y="2557780"/>
            <a:ext cx="5248910" cy="104648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61355" y="2037797"/>
            <a:ext cx="1325231" cy="417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防范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0020" y="2609850"/>
            <a:ext cx="51003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接入点增强：伪造流量抑制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​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在报文转发过程中，识别源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被伪造为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自身地址的恶意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ICMP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重定向报文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圆角矩形 14"/>
          <p:cNvSpPr/>
          <p:nvPr/>
        </p:nvSpPr>
        <p:spPr>
          <a:xfrm>
            <a:off x="6454140" y="2557780"/>
            <a:ext cx="5248910" cy="104648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12105" y="3779520"/>
            <a:ext cx="1099185" cy="8483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5" name="直角上箭头 14"/>
          <p:cNvSpPr/>
          <p:nvPr/>
        </p:nvSpPr>
        <p:spPr>
          <a:xfrm>
            <a:off x="6511290" y="3625215"/>
            <a:ext cx="717550" cy="457200"/>
          </a:xfrm>
          <a:prstGeom prst="bentUpArrow">
            <a:avLst>
              <a:gd name="adj1" fmla="val 25000"/>
              <a:gd name="adj2" fmla="val 22518"/>
              <a:gd name="adj3" fmla="val 2665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4435475" y="3615690"/>
            <a:ext cx="176530" cy="93789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3424476" y="6243404"/>
            <a:ext cx="10709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通过身份欺骗实现的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流量劫持</a:t>
            </a:r>
            <a:endParaRPr lang="zh-CN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1"/>
            </p:custDataLst>
          </p:nvPr>
        </p:nvSpPr>
        <p:spPr>
          <a:xfrm>
            <a:off x="4369340" y="2601297"/>
            <a:ext cx="3654425" cy="3329718"/>
          </a:xfrm>
          <a:prstGeom prst="rect">
            <a:avLst/>
          </a:prstGeom>
          <a:ln w="19050">
            <a:solidFill>
              <a:srgbClr val="7C31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：需伪造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且难劫持已建连接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MAC-IP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绑定与非请求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过滤已有效遏制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：仅适用于未加密以太网或老旧系统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高阶攻击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侧信道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路由污染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分片）：多数通过协议硬化、路由认证与分片校验缓解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8" name="矩形 57"/>
          <p:cNvSpPr/>
          <p:nvPr>
            <p:custDataLst>
              <p:tags r:id="rId2"/>
            </p:custDataLst>
          </p:nvPr>
        </p:nvSpPr>
        <p:spPr>
          <a:xfrm>
            <a:off x="718725" y="2601297"/>
            <a:ext cx="3544570" cy="3329832"/>
          </a:xfrm>
          <a:prstGeom prst="rect">
            <a:avLst/>
          </a:prstGeom>
          <a:ln w="19050">
            <a:solidFill>
              <a:srgbClr val="7C31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安全机制从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WPA3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持续升级，但始终存在致命漏洞：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算法缺陷导致分钟级破解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：密钥恢复与字典攻击风险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WPA2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KRACK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攻击重构密钥，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RSNIE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漏洞破解密码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WPA3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：降级攻击、侧信道破解与分片注入，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但仍无法明文劫持流量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>
            <p:custDataLst>
              <p:tags r:id="rId3"/>
            </p:custDataLst>
          </p:nvPr>
        </p:nvSpPr>
        <p:spPr>
          <a:xfrm>
            <a:off x="8129174" y="2601297"/>
            <a:ext cx="3453225" cy="3317335"/>
          </a:xfrm>
          <a:prstGeom prst="rect">
            <a:avLst/>
          </a:prstGeom>
          <a:ln w="19050">
            <a:solidFill>
              <a:srgbClr val="7C31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载体创新：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利用合法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级漏洞（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CVE-2022-25667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技术突破：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WPA-ICMP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跨层冲突绕过加密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端口验证污染路由表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影响颠覆：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首次破解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WPA3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明文流量劫持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规避现代客户端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验证机制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25"/>
          <p:cNvSpPr txBox="1"/>
          <p:nvPr>
            <p:custDataLst>
              <p:tags r:id="rId4"/>
            </p:custDataLst>
          </p:nvPr>
        </p:nvSpPr>
        <p:spPr>
          <a:xfrm>
            <a:off x="1049655" y="6123940"/>
            <a:ext cx="10120630" cy="553085"/>
          </a:xfrm>
          <a:prstGeom prst="rect">
            <a:avLst/>
          </a:prstGeom>
          <a:solidFill>
            <a:srgbClr val="6B1558"/>
          </a:solidFill>
          <a:ln>
            <a:solidFill>
              <a:srgbClr val="6B1558"/>
            </a:solidFill>
          </a:ln>
          <a:effectLst/>
        </p:spPr>
        <p:txBody>
          <a:bodyPr wrap="square" rtlCol="0">
            <a:noAutofit/>
          </a:bodyPr>
          <a:lstStyle/>
          <a:p>
            <a:pPr indent="0" algn="ctr">
              <a:lnSpc>
                <a:spcPct val="125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目标：在攻击原理、攻击条件及影响范上的三重创新。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25"/>
          <p:cNvSpPr txBox="1"/>
          <p:nvPr>
            <p:custDataLst>
              <p:tags r:id="rId5"/>
            </p:custDataLst>
          </p:nvPr>
        </p:nvSpPr>
        <p:spPr>
          <a:xfrm>
            <a:off x="1049020" y="1280160"/>
            <a:ext cx="10121265" cy="556260"/>
          </a:xfrm>
          <a:prstGeom prst="rect">
            <a:avLst/>
          </a:prstGeom>
          <a:solidFill>
            <a:srgbClr val="6B1558"/>
          </a:solidFill>
          <a:ln>
            <a:solidFill>
              <a:srgbClr val="6B1558"/>
            </a:solidFill>
          </a:ln>
          <a:effectLst/>
        </p:spPr>
        <p:txBody>
          <a:bodyPr wrap="square" rtlCol="0">
            <a:noAutofit/>
          </a:bodyPr>
          <a:lstStyle/>
          <a:p>
            <a:pPr indent="0" algn="ctr">
              <a:lnSpc>
                <a:spcPct val="125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论文研究的结构化总结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肘形连接符 13"/>
          <p:cNvCxnSpPr/>
          <p:nvPr/>
        </p:nvCxnSpPr>
        <p:spPr>
          <a:xfrm rot="5400000">
            <a:off x="3964845" y="412565"/>
            <a:ext cx="765175" cy="3612515"/>
          </a:xfrm>
          <a:prstGeom prst="bentConnector3">
            <a:avLst>
              <a:gd name="adj1" fmla="val 50000"/>
            </a:avLst>
          </a:prstGeom>
          <a:ln w="28575">
            <a:solidFill>
              <a:srgbClr val="7C315A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140990" y="1836122"/>
            <a:ext cx="12700" cy="765175"/>
          </a:xfrm>
          <a:prstGeom prst="straightConnector1">
            <a:avLst/>
          </a:prstGeom>
          <a:ln w="28575">
            <a:solidFill>
              <a:srgbClr val="7C315A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肘形连接符 17"/>
          <p:cNvCxnSpPr/>
          <p:nvPr/>
        </p:nvCxnSpPr>
        <p:spPr>
          <a:xfrm>
            <a:off x="6128290" y="2219027"/>
            <a:ext cx="3695700" cy="382270"/>
          </a:xfrm>
          <a:prstGeom prst="bentConnector2">
            <a:avLst/>
          </a:prstGeom>
          <a:ln w="28575">
            <a:solidFill>
              <a:srgbClr val="7C315A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: 圆角 8"/>
          <p:cNvSpPr/>
          <p:nvPr/>
        </p:nvSpPr>
        <p:spPr>
          <a:xfrm>
            <a:off x="1355630" y="1965662"/>
            <a:ext cx="2472690" cy="794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Wi-Fi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加密协议漏洞演化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4536980" y="1966932"/>
            <a:ext cx="3220720" cy="795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传统流量劫持技术及其缓解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" name="矩形: 圆角 66"/>
          <p:cNvSpPr/>
          <p:nvPr/>
        </p:nvSpPr>
        <p:spPr>
          <a:xfrm>
            <a:off x="8841327" y="1965663"/>
            <a:ext cx="2240741" cy="8232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本研究的突破性定位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8" name="肘形连接符 18"/>
          <p:cNvCxnSpPr>
            <a:stCxn id="58" idx="2"/>
            <a:endCxn id="60" idx="0"/>
          </p:cNvCxnSpPr>
          <p:nvPr/>
        </p:nvCxnSpPr>
        <p:spPr>
          <a:xfrm rot="5400000" flipV="1">
            <a:off x="4204335" y="4218305"/>
            <a:ext cx="192405" cy="3618865"/>
          </a:xfrm>
          <a:prstGeom prst="bentConnector3">
            <a:avLst>
              <a:gd name="adj1" fmla="val 50165"/>
            </a:avLst>
          </a:prstGeom>
          <a:ln w="28575">
            <a:solidFill>
              <a:srgbClr val="7C315A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60" idx="0"/>
          </p:cNvCxnSpPr>
          <p:nvPr/>
        </p:nvCxnSpPr>
        <p:spPr>
          <a:xfrm>
            <a:off x="6109875" y="5834272"/>
            <a:ext cx="0" cy="289370"/>
          </a:xfrm>
          <a:prstGeom prst="straightConnector1">
            <a:avLst/>
          </a:prstGeom>
          <a:ln w="28575">
            <a:solidFill>
              <a:srgbClr val="7C315A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肘形连接符 21"/>
          <p:cNvCxnSpPr>
            <a:endCxn id="60" idx="0"/>
          </p:cNvCxnSpPr>
          <p:nvPr/>
        </p:nvCxnSpPr>
        <p:spPr>
          <a:xfrm rot="10800000" flipV="1">
            <a:off x="6109876" y="6038706"/>
            <a:ext cx="3917315" cy="84935"/>
          </a:xfrm>
          <a:prstGeom prst="bentConnector2">
            <a:avLst/>
          </a:prstGeom>
          <a:ln w="28575">
            <a:solidFill>
              <a:srgbClr val="7C315A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246071" y="624257"/>
            <a:ext cx="133112" cy="395948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570" y="13607"/>
            <a:ext cx="12204928" cy="1157551"/>
            <a:chOff x="21570" y="178938"/>
            <a:chExt cx="12204928" cy="1157551"/>
          </a:xfrm>
        </p:grpSpPr>
        <p:grpSp>
          <p:nvGrpSpPr>
            <p:cNvPr id="23" name="组合 22"/>
            <p:cNvGrpSpPr/>
            <p:nvPr/>
          </p:nvGrpSpPr>
          <p:grpSpPr>
            <a:xfrm>
              <a:off x="21570" y="178938"/>
              <a:ext cx="12204928" cy="1157551"/>
              <a:chOff x="1" y="177431"/>
              <a:chExt cx="12204928" cy="115755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" y="177431"/>
                <a:ext cx="12204928" cy="1157551"/>
                <a:chOff x="1" y="177431"/>
                <a:chExt cx="12204928" cy="1157551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" y="418729"/>
                  <a:ext cx="12204928" cy="798953"/>
                </a:xfrm>
                <a:prstGeom prst="rect">
                  <a:avLst/>
                </a:prstGeom>
                <a:blipFill>
                  <a:blip r:embed="rId6"/>
                  <a:tile tx="0" ty="0" sx="100000" sy="100000" flip="none" algn="tl"/>
                </a:blipFill>
                <a:ln w="57150">
                  <a:solidFill>
                    <a:srgbClr val="6B1554"/>
                  </a:solidFill>
                </a:ln>
              </p:spPr>
              <p:txBody>
                <a:bodyPr wrap="square" rtlCol="0">
                  <a:spAutoFit/>
                </a:bodyPr>
                <a:p>
                  <a:endParaRPr lang="zh-CN" altLang="en-US" dirty="0"/>
                </a:p>
              </p:txBody>
            </p:sp>
            <p:sp>
              <p:nvSpPr>
                <p:cNvPr id="28" name="圆角矩形 3"/>
                <p:cNvSpPr/>
                <p:nvPr/>
              </p:nvSpPr>
              <p:spPr>
                <a:xfrm>
                  <a:off x="1" y="421437"/>
                  <a:ext cx="1442282" cy="7989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B1554">
                    <a:alpha val="74902"/>
                  </a:srgbClr>
                </a:solidFill>
                <a:ln w="57150">
                  <a:solidFill>
                    <a:srgbClr val="6B15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29" name="Picture 30" descr="59-南开大学-logo.png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441" y="177431"/>
                  <a:ext cx="1133235" cy="1133234"/>
                </a:xfrm>
                <a:prstGeom prst="rect">
                  <a:avLst/>
                </a:prstGeom>
              </p:spPr>
            </p:pic>
            <p:cxnSp>
              <p:nvCxnSpPr>
                <p:cNvPr id="30" name="直接连接符 29"/>
                <p:cNvCxnSpPr/>
                <p:nvPr/>
              </p:nvCxnSpPr>
              <p:spPr>
                <a:xfrm>
                  <a:off x="9665198" y="440235"/>
                  <a:ext cx="0" cy="77218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1431814" y="434822"/>
                  <a:ext cx="0" cy="81643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7179859" y="432114"/>
                <a:ext cx="0" cy="77218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圆角矩形 3"/>
            <p:cNvSpPr/>
            <p:nvPr/>
          </p:nvSpPr>
          <p:spPr>
            <a:xfrm>
              <a:off x="5026005" y="427858"/>
              <a:ext cx="2148205" cy="798830"/>
            </a:xfrm>
            <a:prstGeom prst="roundRect">
              <a:avLst>
                <a:gd name="adj" fmla="val 0"/>
              </a:avLst>
            </a:prstGeom>
            <a:solidFill>
              <a:srgbClr val="6B1554">
                <a:alpha val="74902"/>
              </a:srgbClr>
            </a:solidFill>
            <a:ln w="57150"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41" name="圆角矩形 3"/>
            <p:cNvSpPr/>
            <p:nvPr/>
          </p:nvSpPr>
          <p:spPr>
            <a:xfrm>
              <a:off x="4818173" y="461061"/>
              <a:ext cx="229029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8E4F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攻击流程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圆角矩形 3"/>
          <p:cNvSpPr/>
          <p:nvPr/>
        </p:nvSpPr>
        <p:spPr>
          <a:xfrm>
            <a:off x="1463675" y="262890"/>
            <a:ext cx="3550920" cy="7988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专业名词与协议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3"/>
          <p:cNvSpPr/>
          <p:nvPr/>
        </p:nvSpPr>
        <p:spPr>
          <a:xfrm>
            <a:off x="7209790" y="267970"/>
            <a:ext cx="2482215" cy="7861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成果与</a:t>
            </a:r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27565" y="363855"/>
            <a:ext cx="2528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8E4F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创新与思考</a:t>
            </a:r>
            <a:endParaRPr lang="zh-CN" altLang="en-US" sz="3600" b="1">
              <a:solidFill>
                <a:srgbClr val="8E4F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5" grpId="1" animBg="1"/>
      <p:bldP spid="66" grpId="0" bldLvl="0" animBg="1"/>
      <p:bldP spid="66" grpId="1" animBg="1"/>
      <p:bldP spid="67" grpId="0" bldLvl="0" animBg="1"/>
      <p:bldP spid="6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571679" y="1895702"/>
            <a:ext cx="6401424" cy="1422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挑战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确认机制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✓ 发送哈希验证包触发二次响应</a:t>
            </a:r>
            <a:endParaRPr lang="zh-CN" altLang="en-US" sz="2000" b="1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✓ 仅需终端升级，兼容现有设备</a:t>
            </a:r>
            <a:endParaRPr lang="zh-CN" altLang="en-US" sz="2000" dirty="0">
              <a:solidFill>
                <a:srgbClr val="6B155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568889" y="5148945"/>
            <a:ext cx="6443256" cy="1422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自动化挖掘技术：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 algn="just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程序分析：数据流追踪检测同步失效</a:t>
            </a:r>
            <a:endParaRPr lang="zh-CN" altLang="en-US" sz="2000" b="1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 algn="just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AI</a:t>
            </a:r>
            <a:r>
              <a:rPr lang="zh-CN" altLang="en-US" sz="20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模型：流量模式识别语义鸿沟</a:t>
            </a:r>
            <a:endParaRPr lang="zh-CN" altLang="en-US" sz="2000" dirty="0">
              <a:solidFill>
                <a:srgbClr val="6B155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444330" y="2021461"/>
            <a:ext cx="3558941" cy="4580621"/>
            <a:chOff x="362609" y="1646075"/>
            <a:chExt cx="3558942" cy="4580621"/>
          </a:xfrm>
        </p:grpSpPr>
        <p:grpSp>
          <p:nvGrpSpPr>
            <p:cNvPr id="20" name="组合 19"/>
            <p:cNvGrpSpPr/>
            <p:nvPr/>
          </p:nvGrpSpPr>
          <p:grpSpPr>
            <a:xfrm>
              <a:off x="371499" y="1646075"/>
              <a:ext cx="3550052" cy="1344981"/>
              <a:chOff x="-2332155" y="-2210612"/>
              <a:chExt cx="4357373" cy="1130447"/>
            </a:xfrm>
          </p:grpSpPr>
          <p:sp>
            <p:nvSpPr>
              <p:cNvPr id="25" name="矩形: 圆角 2"/>
              <p:cNvSpPr/>
              <p:nvPr>
                <p:custDataLst>
                  <p:tags r:id="rId4"/>
                </p:custDataLst>
              </p:nvPr>
            </p:nvSpPr>
            <p:spPr>
              <a:xfrm>
                <a:off x="-2332155" y="-2210612"/>
                <a:ext cx="4296299" cy="1130447"/>
              </a:xfrm>
              <a:prstGeom prst="roundRect">
                <a:avLst>
                  <a:gd name="adj" fmla="val 372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5875" cap="flat">
                <a:solidFill>
                  <a:srgbClr val="00206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>
                <a:srgbClr val="000000"/>
              </a:fontRef>
            </p:style>
            <p:txBody>
              <a:bodyPr spcFirstLastPara="1" lIns="36000" tIns="0" rIns="36000" bIns="0" spcCol="38100" anchor="ctr"/>
              <a:lstStyle/>
              <a:p>
                <a:pPr algn="ctr"/>
                <a:endParaRPr lang="en-GB" altLang="zh-CN" spc="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-2271081" y="-1890647"/>
                <a:ext cx="4296299" cy="49902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altLang="zh-CN" sz="2000" b="1" dirty="0">
                    <a:solidFill>
                      <a:srgbClr val="E6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       ICMP</a:t>
                </a:r>
                <a:r>
                  <a:rPr lang="zh-CN" altLang="en-US" sz="2000" b="1" dirty="0">
                    <a:solidFill>
                      <a:srgbClr val="E6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验证缺陷</a:t>
                </a:r>
                <a:endParaRPr lang="zh-CN" altLang="en-US" sz="2000" b="1" dirty="0">
                  <a:solidFill>
                    <a:srgbClr val="E6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2000" b="1" dirty="0">
                    <a:solidFill>
                      <a:srgbClr val="E6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- </a:t>
                </a:r>
                <a:r>
                  <a:rPr lang="zh-CN" altLang="en-US" sz="2000" b="1" dirty="0">
                    <a:solidFill>
                      <a:srgbClr val="E6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无法验证无状态协议</a:t>
                </a:r>
                <a:r>
                  <a:rPr lang="en-US" altLang="zh-CN" sz="2000" b="1" dirty="0">
                    <a:solidFill>
                      <a:srgbClr val="E6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ICMP</a:t>
                </a:r>
                <a:r>
                  <a:rPr lang="zh-CN" altLang="en-US" sz="2000" b="1" dirty="0">
                    <a:solidFill>
                      <a:srgbClr val="E6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错误消息</a:t>
                </a:r>
                <a:endParaRPr lang="zh-CN" altLang="en-US" sz="2000" b="1" dirty="0">
                  <a:solidFill>
                    <a:srgbClr val="E6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2000" b="1" dirty="0">
                    <a:solidFill>
                      <a:srgbClr val="E6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- </a:t>
                </a:r>
                <a:r>
                  <a:rPr lang="zh-CN" altLang="en-US" sz="2000" b="1" dirty="0">
                    <a:solidFill>
                      <a:srgbClr val="E6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路径外伪造攻击无防御）</a:t>
                </a:r>
                <a:endParaRPr lang="zh-CN" altLang="en-US" sz="2000" b="1" dirty="0">
                  <a:solidFill>
                    <a:srgbClr val="E6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1" name="矩形: 圆角 2"/>
            <p:cNvSpPr/>
            <p:nvPr>
              <p:custDataLst>
                <p:tags r:id="rId6"/>
              </p:custDataLst>
            </p:nvPr>
          </p:nvSpPr>
          <p:spPr>
            <a:xfrm>
              <a:off x="371498" y="3289500"/>
              <a:ext cx="3500294" cy="1223854"/>
            </a:xfrm>
            <a:prstGeom prst="roundRect">
              <a:avLst>
                <a:gd name="adj" fmla="val 372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5875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 spcFirstLastPara="1" lIns="36000" tIns="0" rIns="36000" bIns="0" spcCol="38100" anchor="ctr"/>
            <a:lstStyle/>
            <a:p>
              <a:r>
                <a:rPr lang="en-US" altLang="zh-CN" sz="2000" b="1" dirty="0">
                  <a:solidFill>
                    <a:srgbClr val="E6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      </a:t>
              </a:r>
              <a:r>
                <a:rPr lang="zh-CN" altLang="en-US" sz="2000" b="1" dirty="0">
                  <a:solidFill>
                    <a:srgbClr val="E6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加密保护不足</a:t>
              </a:r>
              <a:endParaRPr lang="zh-CN" altLang="en-US" sz="2000" b="1" dirty="0">
                <a:solidFill>
                  <a:srgbClr val="E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  <a:p>
              <a:r>
                <a:rPr lang="en-US" altLang="zh-CN" sz="2000" b="1" dirty="0">
                  <a:solidFill>
                    <a:srgbClr val="E6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- </a:t>
              </a:r>
              <a:r>
                <a:rPr lang="zh-CN" altLang="en-US" sz="2000" b="1" dirty="0">
                  <a:solidFill>
                    <a:srgbClr val="E6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链路层突破后数据暴露</a:t>
              </a:r>
              <a:endParaRPr lang="zh-CN" altLang="en-US" sz="2000" b="1" dirty="0">
                <a:solidFill>
                  <a:srgbClr val="E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  <a:p>
              <a:r>
                <a:rPr lang="en-US" altLang="zh-CN" sz="2000" b="1" dirty="0">
                  <a:solidFill>
                    <a:srgbClr val="E6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- </a:t>
              </a:r>
              <a:r>
                <a:rPr lang="zh-CN" altLang="en-US" sz="2000" b="1" dirty="0">
                  <a:solidFill>
                    <a:srgbClr val="E6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恶意注入绕过基础验证</a:t>
              </a:r>
              <a:endParaRPr lang="en-GB" altLang="zh-CN" sz="20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2609" y="4735017"/>
              <a:ext cx="3558541" cy="1491679"/>
              <a:chOff x="-10686065" y="535804"/>
              <a:chExt cx="4367794" cy="1253746"/>
            </a:xfrm>
          </p:grpSpPr>
          <p:sp>
            <p:nvSpPr>
              <p:cNvPr id="23" name="矩形: 圆角 2"/>
              <p:cNvSpPr/>
              <p:nvPr>
                <p:custDataLst>
                  <p:tags r:id="rId7"/>
                </p:custDataLst>
              </p:nvPr>
            </p:nvSpPr>
            <p:spPr>
              <a:xfrm>
                <a:off x="-10686065" y="535804"/>
                <a:ext cx="4296301" cy="1253746"/>
              </a:xfrm>
              <a:prstGeom prst="roundRect">
                <a:avLst>
                  <a:gd name="adj" fmla="val 372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5875" cap="flat">
                <a:solidFill>
                  <a:srgbClr val="00206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>
                <a:srgbClr val="000000"/>
              </a:fontRef>
            </p:style>
            <p:txBody>
              <a:bodyPr spcFirstLastPara="1" lIns="36000" tIns="0" rIns="36000" bIns="0" spcCol="38100" anchor="ctr"/>
              <a:lstStyle/>
              <a:p>
                <a:pPr algn="ctr"/>
                <a:endParaRPr lang="en-GB" altLang="zh-CN" spc="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-10652551" y="606254"/>
                <a:ext cx="4334280" cy="111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 b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</a:lstStyle>
              <a:p>
                <a:pPr algn="l"/>
                <a:r>
                  <a:rPr lang="en-US" altLang="zh-CN" dirty="0">
                    <a:solidFill>
                      <a:srgbClr val="E60000"/>
                    </a:solidFill>
                  </a:rPr>
                  <a:t>         </a:t>
                </a:r>
                <a:r>
                  <a:rPr lang="zh-CN" altLang="en-US" dirty="0">
                    <a:solidFill>
                      <a:srgbClr val="E60000"/>
                    </a:solidFill>
                  </a:rPr>
                  <a:t>新型语义漏洞</a:t>
                </a:r>
                <a:br>
                  <a:rPr lang="zh-CN" altLang="en-US" sz="2400" dirty="0">
                    <a:solidFill>
                      <a:srgbClr val="E60000"/>
                    </a:solidFill>
                  </a:rPr>
                </a:br>
                <a:r>
                  <a:rPr lang="en-US" altLang="zh-CN" dirty="0">
                    <a:solidFill>
                      <a:srgbClr val="E60000"/>
                    </a:solidFill>
                  </a:rPr>
                  <a:t>- </a:t>
                </a:r>
                <a:r>
                  <a:rPr lang="zh-CN" altLang="en-US" dirty="0">
                    <a:solidFill>
                      <a:srgbClr val="E60000"/>
                    </a:solidFill>
                  </a:rPr>
                  <a:t>四类威胁：信息泄露</a:t>
                </a:r>
                <a:r>
                  <a:rPr lang="en-US" altLang="zh-CN" dirty="0">
                    <a:solidFill>
                      <a:srgbClr val="E60000"/>
                    </a:solidFill>
                  </a:rPr>
                  <a:t>/       </a:t>
                </a:r>
                <a:r>
                  <a:rPr lang="zh-CN" altLang="en-US" dirty="0">
                    <a:solidFill>
                      <a:srgbClr val="E60000"/>
                    </a:solidFill>
                  </a:rPr>
                  <a:t>同步失效</a:t>
                </a:r>
                <a:r>
                  <a:rPr lang="en-US" altLang="zh-CN" dirty="0">
                    <a:solidFill>
                      <a:srgbClr val="E60000"/>
                    </a:solidFill>
                  </a:rPr>
                  <a:t>/</a:t>
                </a:r>
                <a:r>
                  <a:rPr lang="zh-CN" altLang="en-US" dirty="0">
                    <a:solidFill>
                      <a:srgbClr val="E60000"/>
                    </a:solidFill>
                  </a:rPr>
                  <a:t>语义鸿沟</a:t>
                </a:r>
                <a:r>
                  <a:rPr lang="en-US" altLang="zh-CN" dirty="0">
                    <a:solidFill>
                      <a:srgbClr val="E60000"/>
                    </a:solidFill>
                  </a:rPr>
                  <a:t>/</a:t>
                </a:r>
                <a:r>
                  <a:rPr lang="zh-CN" altLang="en-US" dirty="0">
                    <a:solidFill>
                      <a:srgbClr val="E60000"/>
                    </a:solidFill>
                  </a:rPr>
                  <a:t>身份欺骗</a:t>
                </a:r>
                <a:br>
                  <a:rPr lang="zh-CN" altLang="en-US" sz="2400" dirty="0">
                    <a:solidFill>
                      <a:srgbClr val="E60000"/>
                    </a:solidFill>
                  </a:rPr>
                </a:br>
                <a:r>
                  <a:rPr lang="en-US" altLang="zh-CN" dirty="0">
                    <a:solidFill>
                      <a:srgbClr val="E60000"/>
                    </a:solidFill>
                  </a:rPr>
                  <a:t>- </a:t>
                </a:r>
                <a:r>
                  <a:rPr lang="zh-CN" altLang="en-US" dirty="0">
                    <a:solidFill>
                      <a:srgbClr val="E60000"/>
                    </a:solidFill>
                  </a:rPr>
                  <a:t>缺乏检测手段</a:t>
                </a:r>
                <a:endParaRPr lang="zh-CN" altLang="en-US" sz="2400" dirty="0">
                  <a:solidFill>
                    <a:srgbClr val="E60000"/>
                  </a:solidFill>
                  <a:sym typeface="+mn-ea"/>
                </a:endParaRPr>
              </a:p>
            </p:txBody>
          </p:sp>
        </p:grpSp>
      </p:grpSp>
      <p:sp>
        <p:nvSpPr>
          <p:cNvPr id="27" name="TextBox 25"/>
          <p:cNvSpPr txBox="1"/>
          <p:nvPr>
            <p:custDataLst>
              <p:tags r:id="rId9"/>
            </p:custDataLst>
          </p:nvPr>
        </p:nvSpPr>
        <p:spPr>
          <a:xfrm>
            <a:off x="1357331" y="1352171"/>
            <a:ext cx="1516629" cy="549275"/>
          </a:xfrm>
          <a:prstGeom prst="rect">
            <a:avLst/>
          </a:prstGeom>
          <a:solidFill>
            <a:srgbClr val="7C315A"/>
          </a:solidFill>
          <a:ln>
            <a:noFill/>
          </a:ln>
          <a:effectLst/>
        </p:spPr>
        <p:txBody>
          <a:bodyPr wrap="square" tIns="0" rtlCol="0" anchor="ctr" anchorCtr="0">
            <a:noAutofit/>
          </a:bodyPr>
          <a:lstStyle/>
          <a:p>
            <a:pPr indent="0" algn="ctr">
              <a:lnSpc>
                <a:spcPct val="125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问题挑战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TextBox 25"/>
          <p:cNvSpPr txBox="1"/>
          <p:nvPr>
            <p:custDataLst>
              <p:tags r:id="rId10"/>
            </p:custDataLst>
          </p:nvPr>
        </p:nvSpPr>
        <p:spPr>
          <a:xfrm>
            <a:off x="7225847" y="1352171"/>
            <a:ext cx="1943540" cy="549275"/>
          </a:xfrm>
          <a:prstGeom prst="rect">
            <a:avLst/>
          </a:prstGeom>
          <a:solidFill>
            <a:srgbClr val="7C315A"/>
          </a:solidFill>
          <a:ln>
            <a:noFill/>
          </a:ln>
          <a:effectLst/>
        </p:spPr>
        <p:txBody>
          <a:bodyPr wrap="square" tIns="0" rtlCol="0" anchor="ctr" anchorCtr="0">
            <a:noAutofit/>
          </a:bodyPr>
          <a:lstStyle/>
          <a:p>
            <a:pPr indent="0" algn="ctr">
              <a:lnSpc>
                <a:spcPct val="125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关键创新技术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 rot="16200000" flipH="1">
            <a:off x="4711674" y="2175976"/>
            <a:ext cx="356985" cy="1054783"/>
          </a:xfrm>
          <a:prstGeom prst="downArrow">
            <a:avLst>
              <a:gd name="adj1" fmla="val 50000"/>
              <a:gd name="adj2" fmla="val 42793"/>
            </a:avLst>
          </a:prstGeom>
          <a:solidFill>
            <a:srgbClr val="6B1558"/>
          </a:solidFill>
          <a:ln>
            <a:solidFill>
              <a:srgbClr val="6B1558"/>
            </a:solidFill>
          </a:ln>
          <a:effectLst/>
        </p:spPr>
        <p:txBody>
          <a:bodyPr wrap="square" rtlCol="0" anchor="t">
            <a:noAutofit/>
          </a:bodyPr>
          <a:lstStyle/>
          <a:p>
            <a:pPr lvl="0" algn="ctr">
              <a:lnSpc>
                <a:spcPct val="125000"/>
              </a:lnSpc>
              <a:buClr>
                <a:srgbClr val="FFC000"/>
              </a:buClr>
              <a:buSzTx/>
              <a:buFont typeface="Wingdings" panose="05000000000000000000" pitchFamily="2" charset="2"/>
            </a:pP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 rot="16200000" flipH="1">
            <a:off x="4711673" y="3719056"/>
            <a:ext cx="356985" cy="1054783"/>
          </a:xfrm>
          <a:prstGeom prst="downArrow">
            <a:avLst>
              <a:gd name="adj1" fmla="val 50000"/>
              <a:gd name="adj2" fmla="val 42793"/>
            </a:avLst>
          </a:prstGeom>
          <a:solidFill>
            <a:srgbClr val="7C315A"/>
          </a:solidFill>
          <a:ln>
            <a:solidFill>
              <a:schemeClr val="tx1"/>
            </a:solidFill>
          </a:ln>
          <a:effectLst/>
        </p:spPr>
        <p:txBody>
          <a:bodyPr wrap="square" rtlCol="0" anchor="t">
            <a:noAutofit/>
          </a:bodyPr>
          <a:lstStyle/>
          <a:p>
            <a:pPr lvl="0" algn="ctr">
              <a:lnSpc>
                <a:spcPct val="125000"/>
              </a:lnSpc>
              <a:buClr>
                <a:srgbClr val="FFC000"/>
              </a:buClr>
              <a:buSzTx/>
              <a:buFont typeface="Wingdings" panose="05000000000000000000" pitchFamily="2" charset="2"/>
            </a:pP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 rot="16200000" flipH="1">
            <a:off x="4711721" y="5262134"/>
            <a:ext cx="356985" cy="1054783"/>
          </a:xfrm>
          <a:prstGeom prst="downArrow">
            <a:avLst>
              <a:gd name="adj1" fmla="val 50000"/>
              <a:gd name="adj2" fmla="val 42793"/>
            </a:avLst>
          </a:prstGeom>
          <a:solidFill>
            <a:srgbClr val="7C315A"/>
          </a:solidFill>
          <a:ln>
            <a:solidFill>
              <a:schemeClr val="tx1"/>
            </a:solidFill>
          </a:ln>
          <a:effectLst/>
        </p:spPr>
        <p:txBody>
          <a:bodyPr wrap="square" rtlCol="0" anchor="t">
            <a:noAutofit/>
          </a:bodyPr>
          <a:lstStyle/>
          <a:p>
            <a:pPr lvl="0" algn="ctr">
              <a:lnSpc>
                <a:spcPct val="125000"/>
              </a:lnSpc>
              <a:buClr>
                <a:srgbClr val="FFC000"/>
              </a:buClr>
              <a:buSzTx/>
              <a:buFont typeface="Wingdings" panose="05000000000000000000" pitchFamily="2" charset="2"/>
            </a:pP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4"/>
            </p:custDataLst>
          </p:nvPr>
        </p:nvSpPr>
        <p:spPr>
          <a:xfrm>
            <a:off x="5589530" y="3366442"/>
            <a:ext cx="3386071" cy="1705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✓ 传输层：</a:t>
            </a:r>
            <a:endParaRPr lang="zh-CN" altLang="en-US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dirty="0">
                <a:solidFill>
                  <a:srgbClr val="6B155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- TCP-MD5/TCP-AO</a:t>
            </a:r>
            <a:r>
              <a:rPr lang="zh-CN" altLang="en-US" b="1" dirty="0">
                <a:solidFill>
                  <a:srgbClr val="6B155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阻断序列号猜测攻击</a:t>
            </a:r>
            <a:endParaRPr lang="zh-CN" altLang="en-US" b="1" dirty="0">
              <a:solidFill>
                <a:srgbClr val="6B155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dirty="0">
                <a:solidFill>
                  <a:srgbClr val="6B155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b="1" dirty="0">
                <a:solidFill>
                  <a:srgbClr val="6B155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恶意数据包验证失败自动丢弃</a:t>
            </a:r>
            <a:endParaRPr lang="zh-CN" altLang="en-US" b="1" dirty="0">
              <a:solidFill>
                <a:srgbClr val="6B155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75601" y="3391614"/>
            <a:ext cx="3081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✓ 应用层：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- TLS/QUIC</a:t>
            </a:r>
            <a:r>
              <a:rPr lang="zh-CN" altLang="en-US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实现端到端加密</a:t>
            </a:r>
            <a:endParaRPr lang="zh-CN" altLang="en-US" b="1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即使链路层沦陷仍保护数据明文</a:t>
            </a:r>
            <a:endParaRPr lang="zh-CN" altLang="en-US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46071" y="624257"/>
            <a:ext cx="133112" cy="395948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1570" y="13607"/>
            <a:ext cx="12204928" cy="1157551"/>
            <a:chOff x="21570" y="178938"/>
            <a:chExt cx="12204928" cy="1157551"/>
          </a:xfrm>
        </p:grpSpPr>
        <p:grpSp>
          <p:nvGrpSpPr>
            <p:cNvPr id="38" name="组合 37"/>
            <p:cNvGrpSpPr/>
            <p:nvPr/>
          </p:nvGrpSpPr>
          <p:grpSpPr>
            <a:xfrm>
              <a:off x="21570" y="178938"/>
              <a:ext cx="12204928" cy="1157551"/>
              <a:chOff x="1" y="177431"/>
              <a:chExt cx="12204928" cy="1157551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1" y="177431"/>
                <a:ext cx="12204928" cy="1157551"/>
                <a:chOff x="1" y="177431"/>
                <a:chExt cx="12204928" cy="1157551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" y="418729"/>
                  <a:ext cx="12204928" cy="798953"/>
                </a:xfrm>
                <a:prstGeom prst="rect">
                  <a:avLst/>
                </a:prstGeom>
                <a:blipFill>
                  <a:blip r:embed="rId15"/>
                  <a:tile tx="0" ty="0" sx="100000" sy="100000" flip="none" algn="tl"/>
                </a:blipFill>
                <a:ln w="57150">
                  <a:solidFill>
                    <a:srgbClr val="6B1554"/>
                  </a:solidFill>
                </a:ln>
              </p:spPr>
              <p:txBody>
                <a:bodyPr wrap="square" rtlCol="0">
                  <a:spAutoFit/>
                </a:bodyPr>
                <a:p>
                  <a:endParaRPr lang="zh-CN" altLang="en-US" dirty="0"/>
                </a:p>
              </p:txBody>
            </p:sp>
            <p:sp>
              <p:nvSpPr>
                <p:cNvPr id="45" name="圆角矩形 3"/>
                <p:cNvSpPr/>
                <p:nvPr/>
              </p:nvSpPr>
              <p:spPr>
                <a:xfrm>
                  <a:off x="1" y="421437"/>
                  <a:ext cx="1442282" cy="7989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B1554">
                    <a:alpha val="74902"/>
                  </a:srgbClr>
                </a:solidFill>
                <a:ln w="57150">
                  <a:solidFill>
                    <a:srgbClr val="6B15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46" name="Picture 30" descr="59-南开大学-logo.png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441" y="177431"/>
                  <a:ext cx="1133235" cy="1133234"/>
                </a:xfrm>
                <a:prstGeom prst="rect">
                  <a:avLst/>
                </a:prstGeom>
              </p:spPr>
            </p:pic>
            <p:cxnSp>
              <p:nvCxnSpPr>
                <p:cNvPr id="47" name="直接连接符 46"/>
                <p:cNvCxnSpPr/>
                <p:nvPr/>
              </p:nvCxnSpPr>
              <p:spPr>
                <a:xfrm>
                  <a:off x="9665198" y="440235"/>
                  <a:ext cx="0" cy="77218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1431814" y="434822"/>
                  <a:ext cx="0" cy="81643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>
              <a:xfrm>
                <a:off x="7179859" y="432114"/>
                <a:ext cx="0" cy="77218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圆角矩形 3"/>
            <p:cNvSpPr/>
            <p:nvPr/>
          </p:nvSpPr>
          <p:spPr>
            <a:xfrm>
              <a:off x="5026005" y="427858"/>
              <a:ext cx="2148205" cy="798830"/>
            </a:xfrm>
            <a:prstGeom prst="roundRect">
              <a:avLst>
                <a:gd name="adj" fmla="val 0"/>
              </a:avLst>
            </a:prstGeom>
            <a:solidFill>
              <a:srgbClr val="6B1554">
                <a:alpha val="74902"/>
              </a:srgbClr>
            </a:solidFill>
            <a:ln w="57150"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1" name="圆角矩形 3"/>
            <p:cNvSpPr/>
            <p:nvPr/>
          </p:nvSpPr>
          <p:spPr>
            <a:xfrm>
              <a:off x="4818173" y="461061"/>
              <a:ext cx="229029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8E4F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攻击流程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圆角矩形 3"/>
          <p:cNvSpPr/>
          <p:nvPr/>
        </p:nvSpPr>
        <p:spPr>
          <a:xfrm>
            <a:off x="1463675" y="262890"/>
            <a:ext cx="3550920" cy="7988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专业名词与协议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3"/>
          <p:cNvSpPr/>
          <p:nvPr/>
        </p:nvSpPr>
        <p:spPr>
          <a:xfrm>
            <a:off x="7209790" y="267970"/>
            <a:ext cx="2482215" cy="7861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成果与</a:t>
            </a:r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727565" y="363855"/>
            <a:ext cx="2528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8E4F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创新与思考</a:t>
            </a:r>
            <a:endParaRPr lang="zh-CN" altLang="en-US" sz="3600" b="1">
              <a:solidFill>
                <a:srgbClr val="8E4F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-2849" y="178938"/>
            <a:ext cx="12204928" cy="1157551"/>
            <a:chOff x="-2849" y="178938"/>
            <a:chExt cx="12204928" cy="1157551"/>
          </a:xfrm>
        </p:grpSpPr>
        <p:grpSp>
          <p:nvGrpSpPr>
            <p:cNvPr id="20" name="组合 19"/>
            <p:cNvGrpSpPr/>
            <p:nvPr/>
          </p:nvGrpSpPr>
          <p:grpSpPr>
            <a:xfrm>
              <a:off x="-2849" y="178938"/>
              <a:ext cx="12204928" cy="1157551"/>
              <a:chOff x="-24418" y="177431"/>
              <a:chExt cx="12204928" cy="115755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66437" y="939034"/>
                <a:ext cx="133112" cy="395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66437" y="939034"/>
                <a:ext cx="133112" cy="395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-24418" y="424175"/>
                <a:ext cx="12204928" cy="798953"/>
              </a:xfrm>
              <a:prstGeom prst="rect">
                <a:avLst/>
              </a:prstGeom>
              <a:blipFill>
                <a:blip r:embed="rId1"/>
                <a:tile tx="0" ty="0" sx="100000" sy="100000" flip="none" algn="tl"/>
              </a:blipFill>
              <a:ln w="57150">
                <a:solidFill>
                  <a:srgbClr val="6B1554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6" name="圆角矩形 3"/>
              <p:cNvSpPr/>
              <p:nvPr/>
            </p:nvSpPr>
            <p:spPr>
              <a:xfrm>
                <a:off x="2528336" y="478311"/>
                <a:ext cx="3875293" cy="717136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3"/>
              <p:cNvSpPr/>
              <p:nvPr/>
            </p:nvSpPr>
            <p:spPr>
              <a:xfrm>
                <a:off x="1" y="421437"/>
                <a:ext cx="1442282" cy="798953"/>
              </a:xfrm>
              <a:prstGeom prst="roundRect">
                <a:avLst>
                  <a:gd name="adj" fmla="val 0"/>
                </a:avLst>
              </a:prstGeom>
              <a:solidFill>
                <a:srgbClr val="6B1554">
                  <a:alpha val="74902"/>
                </a:srgbClr>
              </a:solidFill>
              <a:ln w="57150">
                <a:solidFill>
                  <a:srgbClr val="6B15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" name="Picture 30" descr="59-南开大学-logo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441" y="177431"/>
                <a:ext cx="1133235" cy="1133234"/>
              </a:xfrm>
              <a:prstGeom prst="rect">
                <a:avLst/>
              </a:prstGeom>
            </p:spPr>
          </p:pic>
          <p:sp>
            <p:nvSpPr>
              <p:cNvPr id="29" name="圆角矩形 3"/>
              <p:cNvSpPr/>
              <p:nvPr/>
            </p:nvSpPr>
            <p:spPr>
              <a:xfrm>
                <a:off x="1466702" y="472992"/>
                <a:ext cx="1208255" cy="717136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1431814" y="434822"/>
                <a:ext cx="0" cy="81643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圆角矩形 3"/>
            <p:cNvSpPr/>
            <p:nvPr/>
          </p:nvSpPr>
          <p:spPr>
            <a:xfrm>
              <a:off x="6286052" y="474499"/>
              <a:ext cx="2265187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"/>
            <p:cNvSpPr/>
            <p:nvPr/>
          </p:nvSpPr>
          <p:spPr>
            <a:xfrm>
              <a:off x="1492509" y="479727"/>
              <a:ext cx="3630173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b="1" dirty="0">
                  <a:solidFill>
                    <a:srgbClr val="6B15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36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6540" y="1430655"/>
            <a:ext cx="1208976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2400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</a:t>
            </a:r>
            <a:r>
              <a:rPr lang="zh-CN" altLang="en-US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一、漏洞发现：</a:t>
            </a:r>
            <a:r>
              <a:rPr lang="en-US" altLang="zh-CN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NPU</a:t>
            </a:r>
            <a:r>
              <a:rPr lang="zh-CN" altLang="en-US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处理器缺陷</a:t>
            </a:r>
            <a:r>
              <a:rPr lang="zh-CN" altLang="en-US" sz="2400" dirty="0">
                <a:solidFill>
                  <a:srgbClr val="8E4F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</a:t>
            </a:r>
            <a:r>
              <a:rPr lang="zh-CN" altLang="en-US" sz="24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✓ 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揭示了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的漏洞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，攻击者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可伪造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错误报文发起中间人攻击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</a:t>
            </a:r>
            <a:r>
              <a:rPr lang="zh-CN" altLang="en-US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二、技术突破：无恶意</a:t>
            </a:r>
            <a:r>
              <a:rPr lang="en-US" altLang="zh-CN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MITM</a:t>
            </a:r>
            <a:r>
              <a:rPr lang="zh-CN" altLang="en-US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攻击技术</a:t>
            </a:r>
            <a:r>
              <a:rPr lang="zh-CN" altLang="en-US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✓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突破点：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ICMP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绕过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WPA/WPA2/WPA3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链路层加密（跨层协议交互漏洞）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端口探测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目标不可达报文识别受害者开放端口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合法报文构造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：嵌入真实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端口号，欺骗系统通过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校验。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2400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</a:t>
            </a:r>
            <a:r>
              <a:rPr lang="zh-CN" altLang="en-US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三、攻击评估与防御方案</a:t>
            </a:r>
            <a:r>
              <a:rPr lang="zh-CN" altLang="en-US" sz="2400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</a:t>
            </a:r>
            <a:r>
              <a:rPr lang="zh-CN" altLang="en-US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✓ 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验证攻击有效性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，提出客户端和接入点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双重加固对策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四、创新与思考</a:t>
            </a:r>
            <a:r>
              <a:rPr lang="zh-CN" altLang="en-US" sz="2400" b="1" dirty="0">
                <a:solidFill>
                  <a:srgbClr val="6B15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✓ </a:t>
            </a:r>
            <a:endParaRPr lang="zh-CN" altLang="en-US" sz="2400" b="1" dirty="0">
              <a:solidFill>
                <a:srgbClr val="6B15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“ICMP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验证缺陷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加密保护不足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语义漏洞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出发，结合协议层与自动化检测技术，提出更具前瞻性的防御路径。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-12928" y="167436"/>
            <a:ext cx="12204928" cy="1157551"/>
            <a:chOff x="-2849" y="178938"/>
            <a:chExt cx="12204928" cy="1157551"/>
          </a:xfrm>
        </p:grpSpPr>
        <p:grpSp>
          <p:nvGrpSpPr>
            <p:cNvPr id="20" name="组合 19"/>
            <p:cNvGrpSpPr/>
            <p:nvPr/>
          </p:nvGrpSpPr>
          <p:grpSpPr>
            <a:xfrm>
              <a:off x="-2849" y="178938"/>
              <a:ext cx="12204928" cy="1157551"/>
              <a:chOff x="-24418" y="177431"/>
              <a:chExt cx="12204928" cy="115755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66437" y="939034"/>
                <a:ext cx="133112" cy="395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66437" y="939034"/>
                <a:ext cx="133112" cy="395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-24418" y="424175"/>
                <a:ext cx="12204928" cy="798953"/>
              </a:xfrm>
              <a:prstGeom prst="rect">
                <a:avLst/>
              </a:prstGeom>
              <a:blipFill>
                <a:blip r:embed="rId1"/>
                <a:tile tx="0" ty="0" sx="100000" sy="100000" flip="none" algn="tl"/>
              </a:blipFill>
              <a:ln w="57150">
                <a:solidFill>
                  <a:srgbClr val="6B1554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6" name="圆角矩形 3"/>
              <p:cNvSpPr/>
              <p:nvPr/>
            </p:nvSpPr>
            <p:spPr>
              <a:xfrm>
                <a:off x="2528336" y="478311"/>
                <a:ext cx="3875293" cy="717136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3"/>
              <p:cNvSpPr/>
              <p:nvPr/>
            </p:nvSpPr>
            <p:spPr>
              <a:xfrm>
                <a:off x="1" y="421437"/>
                <a:ext cx="1442282" cy="798953"/>
              </a:xfrm>
              <a:prstGeom prst="roundRect">
                <a:avLst>
                  <a:gd name="adj" fmla="val 0"/>
                </a:avLst>
              </a:prstGeom>
              <a:solidFill>
                <a:srgbClr val="6B1554">
                  <a:alpha val="74902"/>
                </a:srgbClr>
              </a:solidFill>
              <a:ln w="57150">
                <a:solidFill>
                  <a:srgbClr val="6B15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" name="Picture 30" descr="59-南开大学-logo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441" y="177431"/>
                <a:ext cx="1133235" cy="1133234"/>
              </a:xfrm>
              <a:prstGeom prst="rect">
                <a:avLst/>
              </a:prstGeom>
            </p:spPr>
          </p:pic>
          <p:sp>
            <p:nvSpPr>
              <p:cNvPr id="29" name="圆角矩形 3"/>
              <p:cNvSpPr/>
              <p:nvPr/>
            </p:nvSpPr>
            <p:spPr>
              <a:xfrm>
                <a:off x="1466702" y="472992"/>
                <a:ext cx="1208255" cy="717136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1431814" y="434822"/>
                <a:ext cx="0" cy="81643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圆角矩形 3"/>
            <p:cNvSpPr/>
            <p:nvPr/>
          </p:nvSpPr>
          <p:spPr>
            <a:xfrm>
              <a:off x="6286052" y="474499"/>
              <a:ext cx="2265187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"/>
            <p:cNvSpPr/>
            <p:nvPr/>
          </p:nvSpPr>
          <p:spPr>
            <a:xfrm>
              <a:off x="1492509" y="479727"/>
              <a:ext cx="3630173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b="1" dirty="0">
                  <a:solidFill>
                    <a:srgbClr val="6B15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参考论文</a:t>
              </a:r>
              <a:endParaRPr lang="zh-CN" altLang="en-US" sz="36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6241" y="1394875"/>
            <a:ext cx="11559396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 Feng, X. et al. Man-in-the-middle attacks without rogue AP: When WPAs meet ICMP redirects. In </a:t>
            </a: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2023 IEEE Symp. on Security and Privacy (S&amp;P)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 IEEE, (2022), 694-709.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/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X. Feng, Q. Li, K. Sun, K. Xu, and J. Wu, "Exploiting cross-layer vulnerabilities: Off-path attacks on the TCP/IP protocol suite,"</a:t>
            </a:r>
            <a:r>
              <a:rPr lang="en-US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 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arXiv preprint arXiv:2411.09895, 2024.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/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 Feng, X. et al. Off-path network traffic manipulation via revitalized ICMP redirect attacks. In </a:t>
            </a: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31st USENIX Security Symp. (USENIX Security 22)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 USENIX, (2022), 2619-2636.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/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 Feng, X. et al. PMTUD is not panacea: Revisiting IP fragmentation attacks against TCP. In </a:t>
            </a: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Network and Distributed System Security Symp. (NDSS)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 Internet Society, (2022).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/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 Feng, X. et al. Off-path TCP hijacking attacks via the side channel of downgraded IPID. </a:t>
            </a: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IEEE/ACM Transactions on Networking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 30, 1 (2021), 409-422.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/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Alexander, G., Espinoza, A.M., and Crandall, J.R. Detecting TCP/IP Connections via IPID hash collisions. </a:t>
            </a: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Proceedings on Privacy Enhancing Technologies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 4 (2019), 311-328.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/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Ali, F. IP Spoofing. </a:t>
            </a: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The Internet Protocol J.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 10, 4 (2007), 1-9.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/>
            <a:r>
              <a:rPr lang="en-US" altLang="zh-CN" sz="2000" dirty="0" err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Bellovin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, S.M. A look back at "security problems in the TCP/IP protocol suite". In </a:t>
            </a: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20th Annual Computer Security Applications Conf.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 IEEE, (2004), 229-249.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/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 Baker, F. Requirements for IP Version 4 Routers. </a:t>
            </a: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RFC 1812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 Internet Engineering Task Force, (1995); http://www.rfc-editor.org/rfc/rfc1812.txt.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/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70359" y="1450266"/>
            <a:ext cx="275771" cy="275771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</a:t>
            </a:r>
            <a:endParaRPr lang="en-US" altLang="zh-CN" b="1" dirty="0"/>
          </a:p>
        </p:txBody>
      </p:sp>
      <p:sp>
        <p:nvSpPr>
          <p:cNvPr id="4" name="椭圆 3"/>
          <p:cNvSpPr/>
          <p:nvPr/>
        </p:nvSpPr>
        <p:spPr>
          <a:xfrm>
            <a:off x="370994" y="2059231"/>
            <a:ext cx="275771" cy="275771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2</a:t>
            </a:r>
            <a:endParaRPr lang="en-US" altLang="zh-CN" b="1" dirty="0"/>
          </a:p>
        </p:txBody>
      </p:sp>
      <p:sp>
        <p:nvSpPr>
          <p:cNvPr id="5" name="椭圆 4"/>
          <p:cNvSpPr/>
          <p:nvPr/>
        </p:nvSpPr>
        <p:spPr>
          <a:xfrm>
            <a:off x="371629" y="2668196"/>
            <a:ext cx="275771" cy="275771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3</a:t>
            </a:r>
            <a:endParaRPr lang="en-US" altLang="zh-CN" b="1" dirty="0"/>
          </a:p>
        </p:txBody>
      </p:sp>
      <p:sp>
        <p:nvSpPr>
          <p:cNvPr id="6" name="椭圆 5"/>
          <p:cNvSpPr/>
          <p:nvPr/>
        </p:nvSpPr>
        <p:spPr>
          <a:xfrm>
            <a:off x="372264" y="3277161"/>
            <a:ext cx="275771" cy="275771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4</a:t>
            </a:r>
            <a:endParaRPr lang="en-US" altLang="zh-CN" b="1" dirty="0"/>
          </a:p>
        </p:txBody>
      </p:sp>
      <p:sp>
        <p:nvSpPr>
          <p:cNvPr id="7" name="椭圆 6"/>
          <p:cNvSpPr/>
          <p:nvPr/>
        </p:nvSpPr>
        <p:spPr>
          <a:xfrm>
            <a:off x="372899" y="3886126"/>
            <a:ext cx="275771" cy="275771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5</a:t>
            </a:r>
            <a:endParaRPr lang="en-US" altLang="zh-CN" b="1" dirty="0"/>
          </a:p>
        </p:txBody>
      </p:sp>
      <p:sp>
        <p:nvSpPr>
          <p:cNvPr id="8" name="椭圆 7"/>
          <p:cNvSpPr/>
          <p:nvPr/>
        </p:nvSpPr>
        <p:spPr>
          <a:xfrm>
            <a:off x="373534" y="4495091"/>
            <a:ext cx="275771" cy="275771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6</a:t>
            </a:r>
            <a:endParaRPr lang="en-US" altLang="zh-CN" b="1" dirty="0"/>
          </a:p>
        </p:txBody>
      </p:sp>
      <p:sp>
        <p:nvSpPr>
          <p:cNvPr id="9" name="椭圆 8"/>
          <p:cNvSpPr/>
          <p:nvPr/>
        </p:nvSpPr>
        <p:spPr>
          <a:xfrm>
            <a:off x="374169" y="5104056"/>
            <a:ext cx="275771" cy="275771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7</a:t>
            </a:r>
            <a:endParaRPr lang="en-US" altLang="zh-CN" b="1" dirty="0"/>
          </a:p>
        </p:txBody>
      </p:sp>
      <p:sp>
        <p:nvSpPr>
          <p:cNvPr id="10" name="椭圆 9"/>
          <p:cNvSpPr/>
          <p:nvPr/>
        </p:nvSpPr>
        <p:spPr>
          <a:xfrm>
            <a:off x="370359" y="5452671"/>
            <a:ext cx="275771" cy="275771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8</a:t>
            </a:r>
            <a:endParaRPr lang="en-US" altLang="zh-CN" b="1" dirty="0"/>
          </a:p>
        </p:txBody>
      </p:sp>
      <p:sp>
        <p:nvSpPr>
          <p:cNvPr id="11" name="椭圆 10"/>
          <p:cNvSpPr/>
          <p:nvPr/>
        </p:nvSpPr>
        <p:spPr>
          <a:xfrm>
            <a:off x="374804" y="6050206"/>
            <a:ext cx="275771" cy="275771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9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7"/>
            <a:ext cx="12192000" cy="2426618"/>
          </a:xfrm>
          <a:prstGeom prst="rect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32531" y="3942700"/>
            <a:ext cx="492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请老师指正</a:t>
            </a:r>
            <a:endParaRPr lang="zh-CN" altLang="en-US" sz="4800" b="1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3851" y="-24013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0800000">
              <a:off x="5253394" y="1176935"/>
              <a:ext cx="2052364" cy="2052365"/>
            </a:xfrm>
            <a:prstGeom prst="ellipse">
              <a:avLst/>
            </a:prstGeom>
            <a:blipFill dpi="0" rotWithShape="0">
              <a:blip r:embed="rId1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4830714" y="1181254"/>
            <a:ext cx="2490717" cy="24907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Picture 36" descr="59-南开大学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82" y="1213598"/>
            <a:ext cx="2426030" cy="2426030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2485130" y="5018177"/>
            <a:ext cx="735720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组长：巩岱松   成员：崔颖欣 梁朝阳</a:t>
            </a:r>
            <a:r>
              <a:rPr lang="en-US" altLang="zh-CN" sz="24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陈展</a:t>
            </a:r>
            <a:r>
              <a:rPr lang="en-US" altLang="zh-CN" sz="24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郭子涵</a:t>
            </a:r>
            <a:endParaRPr lang="zh-CN" altLang="en-US" sz="2400" b="1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b="1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144471" y="1487478"/>
            <a:ext cx="133112" cy="39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3995" y="1965960"/>
            <a:ext cx="11551285" cy="10134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1.</a:t>
            </a:r>
            <a:r>
              <a:rPr lang="zh-CN" altLang="en-US" sz="2000" b="1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AP(Access Point) </a:t>
            </a:r>
            <a:r>
              <a:rPr lang="zh-CN" altLang="en-US" sz="2000" b="1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 i="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无线接入点</a:t>
            </a:r>
            <a:r>
              <a:rPr lang="en-US" altLang="zh-CN" sz="2000" b="1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它是</a:t>
            </a:r>
            <a:r>
              <a:rPr lang="en-GB" altLang="zh-CN" sz="20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Wi-Fi</a:t>
            </a:r>
            <a:r>
              <a:rPr lang="zh-CN" altLang="en-US" sz="20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网络的“大门”，负责将你的设备（手机、电脑）连接到互联网。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3477895"/>
            <a:ext cx="11784965" cy="21920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0335" y="6168167"/>
            <a:ext cx="12119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互联网控制报文协议：</a:t>
            </a:r>
            <a:r>
              <a:rPr lang="zh-CN" altLang="en-US" sz="20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​</a:t>
            </a:r>
            <a:r>
              <a:rPr lang="en-GB" altLang="zh-CN" sz="2000" b="1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TCP/IP </a:t>
            </a:r>
            <a:r>
              <a:rPr lang="zh-CN" altLang="en-US" sz="2000" b="1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协议族</a:t>
            </a:r>
            <a:r>
              <a:rPr lang="zh-CN" altLang="en-US" sz="20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 的一部分，主要用于网络设备之间传递 ​</a:t>
            </a:r>
            <a:r>
              <a:rPr lang="zh-CN" altLang="en-US" sz="2000" b="1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错误信息</a:t>
            </a:r>
            <a:r>
              <a:rPr lang="zh-CN" altLang="en-US" sz="20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 和 ​</a:t>
            </a:r>
            <a:r>
              <a:rPr lang="zh-CN" altLang="en-US" sz="2000" b="1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控制消息</a:t>
            </a:r>
            <a:r>
              <a:rPr lang="zh-CN" altLang="en-US" sz="2000" b="0" i="0" u="none" strike="noStrike" dirty="0">
                <a:effectLst/>
                <a:latin typeface="-apple-system"/>
              </a:rPr>
              <a:t>。</a:t>
            </a:r>
            <a:endParaRPr kumimoji="1" lang="zh-CN" altLang="en-US" sz="2000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1570" y="13607"/>
            <a:ext cx="12436068" cy="1157551"/>
            <a:chOff x="21570" y="178938"/>
            <a:chExt cx="12436068" cy="1157551"/>
          </a:xfrm>
        </p:grpSpPr>
        <p:grpSp>
          <p:nvGrpSpPr>
            <p:cNvPr id="39" name="组合 38"/>
            <p:cNvGrpSpPr/>
            <p:nvPr/>
          </p:nvGrpSpPr>
          <p:grpSpPr>
            <a:xfrm>
              <a:off x="21570" y="178938"/>
              <a:ext cx="12204928" cy="1157551"/>
              <a:chOff x="1" y="177431"/>
              <a:chExt cx="12204928" cy="1157551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" y="177431"/>
                <a:ext cx="12204928" cy="1157551"/>
                <a:chOff x="1" y="177431"/>
                <a:chExt cx="12204928" cy="1157551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" y="418729"/>
                  <a:ext cx="12204928" cy="798953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57150">
                  <a:solidFill>
                    <a:srgbClr val="6B155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55" name="圆角矩形 3"/>
                <p:cNvSpPr/>
                <p:nvPr/>
              </p:nvSpPr>
              <p:spPr>
                <a:xfrm>
                  <a:off x="1" y="421437"/>
                  <a:ext cx="1442282" cy="7989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B1554">
                    <a:alpha val="74902"/>
                  </a:srgbClr>
                </a:solidFill>
                <a:ln w="57150">
                  <a:solidFill>
                    <a:srgbClr val="6B15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56" name="Picture 30" descr="59-南开大学-logo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441" y="177431"/>
                  <a:ext cx="1133235" cy="1133234"/>
                </a:xfrm>
                <a:prstGeom prst="rect">
                  <a:avLst/>
                </a:prstGeom>
              </p:spPr>
            </p:pic>
            <p:sp>
              <p:nvSpPr>
                <p:cNvPr id="60" name="圆角矩形 3"/>
                <p:cNvSpPr/>
                <p:nvPr/>
              </p:nvSpPr>
              <p:spPr>
                <a:xfrm>
                  <a:off x="1420856" y="460604"/>
                  <a:ext cx="3571356" cy="717136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600" b="1" dirty="0">
                      <a:solidFill>
                        <a:srgbClr val="6B155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专业名词与协议</a:t>
                  </a:r>
                  <a:endParaRPr lang="zh-CN" altLang="en-US" sz="3600" b="1" dirty="0">
                    <a:solidFill>
                      <a:srgbClr val="6B15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61" name="直接连接符 60"/>
                <p:cNvCxnSpPr/>
                <p:nvPr/>
              </p:nvCxnSpPr>
              <p:spPr>
                <a:xfrm>
                  <a:off x="9665198" y="440235"/>
                  <a:ext cx="0" cy="77218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1431814" y="434822"/>
                  <a:ext cx="0" cy="81643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 49"/>
              <p:cNvCxnSpPr/>
              <p:nvPr/>
            </p:nvCxnSpPr>
            <p:spPr>
              <a:xfrm>
                <a:off x="7179859" y="432114"/>
                <a:ext cx="0" cy="77218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圆角矩形 3"/>
            <p:cNvSpPr/>
            <p:nvPr/>
          </p:nvSpPr>
          <p:spPr>
            <a:xfrm>
              <a:off x="5024739" y="428356"/>
              <a:ext cx="7143963" cy="798953"/>
            </a:xfrm>
            <a:prstGeom prst="roundRect">
              <a:avLst>
                <a:gd name="adj" fmla="val 0"/>
              </a:avLst>
            </a:prstGeom>
            <a:solidFill>
              <a:srgbClr val="6B1554">
                <a:alpha val="74902"/>
              </a:srgbClr>
            </a:solidFill>
            <a:ln w="57150"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圆角矩形 3"/>
            <p:cNvSpPr/>
            <p:nvPr/>
          </p:nvSpPr>
          <p:spPr>
            <a:xfrm>
              <a:off x="7215325" y="461144"/>
              <a:ext cx="2489601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成果与防护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3"/>
            <p:cNvSpPr/>
            <p:nvPr/>
          </p:nvSpPr>
          <p:spPr>
            <a:xfrm>
              <a:off x="9402973" y="451555"/>
              <a:ext cx="305466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创新与思考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圆角矩形 3"/>
            <p:cNvSpPr/>
            <p:nvPr/>
          </p:nvSpPr>
          <p:spPr>
            <a:xfrm>
              <a:off x="4854368" y="482651"/>
              <a:ext cx="229029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攻击流程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0355" y="2979420"/>
            <a:ext cx="8274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WPA(Wi-Fi Protected Acess)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675" y="1424305"/>
            <a:ext cx="5192395" cy="459105"/>
          </a:xfrm>
          <a:prstGeom prst="rect">
            <a:avLst/>
          </a:prstGeom>
          <a:solidFill>
            <a:srgbClr val="6B1554"/>
          </a:solidFill>
        </p:spPr>
        <p:txBody>
          <a:bodyPr wrap="square" lIns="91436" tIns="45718" rIns="91436" bIns="45718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专业名词与相关背景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355" y="5769610"/>
            <a:ext cx="8274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ICMP(Internet Control Message Protocol)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6045" y="1150620"/>
            <a:ext cx="812800" cy="861060"/>
          </a:xfrm>
          <a:prstGeom prst="rect">
            <a:avLst/>
          </a:prstGeom>
        </p:spPr>
      </p:pic>
      <p:pic>
        <p:nvPicPr>
          <p:cNvPr id="39" name="图片 38"/>
          <p:cNvPicPr/>
          <p:nvPr/>
        </p:nvPicPr>
        <p:blipFill>
          <a:blip r:embed="rId2"/>
          <a:srcRect l="13793" t="12033" r="12857" b="9396"/>
          <a:stretch>
            <a:fillRect/>
          </a:stretch>
        </p:blipFill>
        <p:spPr>
          <a:xfrm>
            <a:off x="11412220" y="1505585"/>
            <a:ext cx="287655" cy="43370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69875" y="2092960"/>
            <a:ext cx="6263640" cy="1238250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 indent="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WPA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协议的主要作用是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通过加密机制来防止未经授权的用户接入无线网络，并确保传输数据的安全性。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9875" y="2933700"/>
            <a:ext cx="6482715" cy="397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indent="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</a:t>
            </a:r>
            <a:r>
              <a: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WPA2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中，</a:t>
            </a:r>
            <a:r>
              <a:rPr lang="zh-CN" altLang="en-GB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加密方法为</a:t>
            </a:r>
            <a:r>
              <a:rPr lang="en-GB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AES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，提供更强的安全性。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表格 31"/>
          <p:cNvGraphicFramePr/>
          <p:nvPr>
            <p:custDataLst>
              <p:tags r:id="rId3"/>
            </p:custDataLst>
          </p:nvPr>
        </p:nvGraphicFramePr>
        <p:xfrm>
          <a:off x="266700" y="3429000"/>
          <a:ext cx="6485890" cy="306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2731770"/>
                <a:gridCol w="2661920"/>
              </a:tblGrid>
              <a:tr h="3340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企业模式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个人模式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</a:tr>
              <a:tr h="643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身份验证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使用 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RADIUS 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服务器，每个用户独立账号密码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使用预共享密钥（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PSK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/>
                    </a:solidFill>
                  </a:tcPr>
                </a:tc>
              </a:tr>
              <a:tr h="596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密钥管理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每用户独立密钥，机制复杂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所有设备共享同一个密码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/>
                    </a:solidFill>
                  </a:tcPr>
                </a:tc>
              </a:tr>
              <a:tr h="590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安全性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安全性更强，支持用户管理与审计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安全性较弱，易受密码泄露攻击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适用场景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企业、大型网络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家庭、小型网络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配置复杂，需额外部署 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RADIUS 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服务器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 anchorCtr="0"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管理不便，密码一旦泄露全网受影响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7601585" y="2282825"/>
            <a:ext cx="28575" cy="4037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7" name="图片 36"/>
          <p:cNvPicPr/>
          <p:nvPr/>
        </p:nvPicPr>
        <p:blipFill>
          <a:blip r:embed="rId4"/>
          <a:stretch>
            <a:fillRect/>
          </a:stretch>
        </p:blipFill>
        <p:spPr>
          <a:xfrm>
            <a:off x="10832950" y="1432410"/>
            <a:ext cx="579421" cy="57942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565" y="1362710"/>
            <a:ext cx="762000" cy="73025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9486265" y="2409190"/>
            <a:ext cx="22860" cy="3910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162030" y="2272030"/>
            <a:ext cx="57150" cy="4044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193915" y="1985010"/>
            <a:ext cx="95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847455" y="1976755"/>
            <a:ext cx="138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431145" y="1985010"/>
            <a:ext cx="189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安全认证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638415" y="2738755"/>
            <a:ext cx="1820545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841615" y="2459355"/>
            <a:ext cx="1405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发送连接请求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9488805" y="3002280"/>
            <a:ext cx="1671955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565640" y="2680970"/>
            <a:ext cx="1653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验证客户端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7630160" y="3746500"/>
            <a:ext cx="1828800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790815" y="3162935"/>
            <a:ext cx="1405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发送加密密钥（通过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WPA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9476105" y="3356610"/>
            <a:ext cx="1701800" cy="889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9632315" y="3028315"/>
            <a:ext cx="1405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7638415" y="4279900"/>
            <a:ext cx="18459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658735" y="3942715"/>
            <a:ext cx="1891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使用密钥加密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7655560" y="4787900"/>
            <a:ext cx="1837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841615" y="4450715"/>
            <a:ext cx="1405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发送加密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7655560" y="5304155"/>
            <a:ext cx="1845945" cy="825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841615" y="4975225"/>
            <a:ext cx="1405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通过加密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7638415" y="6201410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658735" y="5617845"/>
            <a:ext cx="18503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确保数据的机密性与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完整性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9509125" y="4279900"/>
            <a:ext cx="347345" cy="2019300"/>
          </a:xfrm>
          <a:custGeom>
            <a:avLst/>
            <a:gdLst>
              <a:gd name="connisteX0" fmla="*/ 0 w 347657"/>
              <a:gd name="connsiteY0" fmla="*/ 0 h 2019442"/>
              <a:gd name="connisteX1" fmla="*/ 347345 w 347657"/>
              <a:gd name="connsiteY1" fmla="*/ 923290 h 2019442"/>
              <a:gd name="connisteX2" fmla="*/ 50800 w 347657"/>
              <a:gd name="connsiteY2" fmla="*/ 1930400 h 2019442"/>
              <a:gd name="connisteX3" fmla="*/ 17145 w 347657"/>
              <a:gd name="connsiteY3" fmla="*/ 1930400 h 2019442"/>
              <a:gd name="connisteX4" fmla="*/ 17145 w 347657"/>
              <a:gd name="connsiteY4" fmla="*/ 1939290 h 2019442"/>
              <a:gd name="connisteX5" fmla="*/ 17145 w 347657"/>
              <a:gd name="connsiteY5" fmla="*/ 1922145 h 20194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47657" h="2019443">
                <a:moveTo>
                  <a:pt x="0" y="0"/>
                </a:moveTo>
                <a:cubicBezTo>
                  <a:pt x="75565" y="164465"/>
                  <a:pt x="337185" y="537210"/>
                  <a:pt x="347345" y="923290"/>
                </a:cubicBezTo>
                <a:cubicBezTo>
                  <a:pt x="357505" y="1309370"/>
                  <a:pt x="116840" y="1729105"/>
                  <a:pt x="50800" y="1930400"/>
                </a:cubicBezTo>
                <a:cubicBezTo>
                  <a:pt x="-15240" y="2131695"/>
                  <a:pt x="24130" y="1928495"/>
                  <a:pt x="17145" y="1930400"/>
                </a:cubicBezTo>
                <a:cubicBezTo>
                  <a:pt x="10160" y="1932305"/>
                  <a:pt x="17145" y="1941195"/>
                  <a:pt x="17145" y="1939290"/>
                </a:cubicBezTo>
                <a:cubicBezTo>
                  <a:pt x="17145" y="1937385"/>
                  <a:pt x="17145" y="1925955"/>
                  <a:pt x="17145" y="1922145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11177905" y="2993390"/>
            <a:ext cx="168910" cy="372745"/>
          </a:xfrm>
          <a:custGeom>
            <a:avLst/>
            <a:gdLst>
              <a:gd name="connisteX0" fmla="*/ 0 w 347657"/>
              <a:gd name="connsiteY0" fmla="*/ 0 h 2019442"/>
              <a:gd name="connisteX1" fmla="*/ 347345 w 347657"/>
              <a:gd name="connsiteY1" fmla="*/ 923290 h 2019442"/>
              <a:gd name="connisteX2" fmla="*/ 50800 w 347657"/>
              <a:gd name="connsiteY2" fmla="*/ 1930400 h 2019442"/>
              <a:gd name="connisteX3" fmla="*/ 17145 w 347657"/>
              <a:gd name="connsiteY3" fmla="*/ 1930400 h 2019442"/>
              <a:gd name="connisteX4" fmla="*/ 17145 w 347657"/>
              <a:gd name="connsiteY4" fmla="*/ 1939290 h 2019442"/>
              <a:gd name="connisteX5" fmla="*/ 17145 w 347657"/>
              <a:gd name="connsiteY5" fmla="*/ 1922145 h 20194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47657" h="2019443">
                <a:moveTo>
                  <a:pt x="0" y="0"/>
                </a:moveTo>
                <a:cubicBezTo>
                  <a:pt x="75565" y="164465"/>
                  <a:pt x="337185" y="537210"/>
                  <a:pt x="347345" y="923290"/>
                </a:cubicBezTo>
                <a:cubicBezTo>
                  <a:pt x="357505" y="1309370"/>
                  <a:pt x="116840" y="1729105"/>
                  <a:pt x="50800" y="1930400"/>
                </a:cubicBezTo>
                <a:cubicBezTo>
                  <a:pt x="-15240" y="2131695"/>
                  <a:pt x="24130" y="1928495"/>
                  <a:pt x="17145" y="1930400"/>
                </a:cubicBezTo>
                <a:cubicBezTo>
                  <a:pt x="10160" y="1932305"/>
                  <a:pt x="17145" y="1941195"/>
                  <a:pt x="17145" y="1939290"/>
                </a:cubicBezTo>
                <a:cubicBezTo>
                  <a:pt x="17145" y="1937385"/>
                  <a:pt x="17145" y="1925955"/>
                  <a:pt x="17145" y="1922145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 flipH="1">
            <a:off x="7433945" y="4279900"/>
            <a:ext cx="185420" cy="508000"/>
          </a:xfrm>
          <a:custGeom>
            <a:avLst/>
            <a:gdLst>
              <a:gd name="connisteX0" fmla="*/ 0 w 347657"/>
              <a:gd name="connsiteY0" fmla="*/ 0 h 2019442"/>
              <a:gd name="connisteX1" fmla="*/ 347345 w 347657"/>
              <a:gd name="connsiteY1" fmla="*/ 923290 h 2019442"/>
              <a:gd name="connisteX2" fmla="*/ 50800 w 347657"/>
              <a:gd name="connsiteY2" fmla="*/ 1930400 h 2019442"/>
              <a:gd name="connisteX3" fmla="*/ 17145 w 347657"/>
              <a:gd name="connsiteY3" fmla="*/ 1930400 h 2019442"/>
              <a:gd name="connisteX4" fmla="*/ 17145 w 347657"/>
              <a:gd name="connsiteY4" fmla="*/ 1939290 h 2019442"/>
              <a:gd name="connisteX5" fmla="*/ 17145 w 347657"/>
              <a:gd name="connsiteY5" fmla="*/ 1922145 h 20194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47657" h="2019443">
                <a:moveTo>
                  <a:pt x="0" y="0"/>
                </a:moveTo>
                <a:cubicBezTo>
                  <a:pt x="75565" y="164465"/>
                  <a:pt x="337185" y="537210"/>
                  <a:pt x="347345" y="923290"/>
                </a:cubicBezTo>
                <a:cubicBezTo>
                  <a:pt x="357505" y="1309370"/>
                  <a:pt x="116840" y="1729105"/>
                  <a:pt x="50800" y="1930400"/>
                </a:cubicBezTo>
                <a:cubicBezTo>
                  <a:pt x="-15240" y="2131695"/>
                  <a:pt x="24130" y="1928495"/>
                  <a:pt x="17145" y="1930400"/>
                </a:cubicBezTo>
                <a:cubicBezTo>
                  <a:pt x="10160" y="1932305"/>
                  <a:pt x="17145" y="1941195"/>
                  <a:pt x="17145" y="1939290"/>
                </a:cubicBezTo>
                <a:cubicBezTo>
                  <a:pt x="17145" y="1937385"/>
                  <a:pt x="17145" y="1925955"/>
                  <a:pt x="17145" y="1922145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447675" y="1424305"/>
            <a:ext cx="5192395" cy="459105"/>
          </a:xfrm>
          <a:prstGeom prst="rect">
            <a:avLst/>
          </a:prstGeom>
          <a:solidFill>
            <a:srgbClr val="6B1554"/>
          </a:solidFill>
        </p:spPr>
        <p:txBody>
          <a:bodyPr wrap="square" lIns="91436" tIns="45718" rIns="91436" bIns="45718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WPA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1570" y="13607"/>
            <a:ext cx="12436068" cy="1157551"/>
            <a:chOff x="21570" y="178938"/>
            <a:chExt cx="12436068" cy="1157551"/>
          </a:xfrm>
        </p:grpSpPr>
        <p:grpSp>
          <p:nvGrpSpPr>
            <p:cNvPr id="93" name="组合 92"/>
            <p:cNvGrpSpPr/>
            <p:nvPr/>
          </p:nvGrpSpPr>
          <p:grpSpPr>
            <a:xfrm>
              <a:off x="21570" y="178938"/>
              <a:ext cx="12204928" cy="1157551"/>
              <a:chOff x="1" y="177431"/>
              <a:chExt cx="12204928" cy="115755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1" y="177431"/>
                <a:ext cx="12204928" cy="1157551"/>
                <a:chOff x="1" y="177431"/>
                <a:chExt cx="12204928" cy="1157551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1" y="418729"/>
                  <a:ext cx="12204928" cy="798953"/>
                </a:xfrm>
                <a:prstGeom prst="rect">
                  <a:avLst/>
                </a:prstGeom>
                <a:blipFill>
                  <a:blip r:embed="rId6"/>
                  <a:tile tx="0" ty="0" sx="100000" sy="100000" flip="none" algn="tl"/>
                </a:blipFill>
                <a:ln w="57150">
                  <a:solidFill>
                    <a:srgbClr val="6B1554"/>
                  </a:solidFill>
                </a:ln>
              </p:spPr>
              <p:txBody>
                <a:bodyPr wrap="square" rtlCol="0">
                  <a:spAutoFit/>
                </a:bodyPr>
                <a:p>
                  <a:endParaRPr lang="zh-CN" altLang="en-US" dirty="0"/>
                </a:p>
              </p:txBody>
            </p:sp>
            <p:sp>
              <p:nvSpPr>
                <p:cNvPr id="98" name="圆角矩形 3"/>
                <p:cNvSpPr/>
                <p:nvPr/>
              </p:nvSpPr>
              <p:spPr>
                <a:xfrm>
                  <a:off x="1" y="421437"/>
                  <a:ext cx="1442282" cy="7989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B1554">
                    <a:alpha val="74902"/>
                  </a:srgbClr>
                </a:solidFill>
                <a:ln w="57150">
                  <a:solidFill>
                    <a:srgbClr val="6B15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99" name="Picture 30" descr="59-南开大学-logo.png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441" y="177431"/>
                  <a:ext cx="1133235" cy="1133234"/>
                </a:xfrm>
                <a:prstGeom prst="rect">
                  <a:avLst/>
                </a:prstGeom>
              </p:spPr>
            </p:pic>
            <p:sp>
              <p:nvSpPr>
                <p:cNvPr id="100" name="圆角矩形 3"/>
                <p:cNvSpPr/>
                <p:nvPr/>
              </p:nvSpPr>
              <p:spPr>
                <a:xfrm>
                  <a:off x="1420856" y="460604"/>
                  <a:ext cx="3571356" cy="717136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3600" b="1" dirty="0">
                      <a:solidFill>
                        <a:srgbClr val="6B155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专业名词与协议</a:t>
                  </a:r>
                  <a:endParaRPr lang="zh-CN" altLang="en-US" sz="3600" b="1" dirty="0">
                    <a:solidFill>
                      <a:srgbClr val="6B15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9665198" y="440235"/>
                  <a:ext cx="0" cy="77218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1431814" y="434822"/>
                  <a:ext cx="0" cy="81643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直接连接符 102"/>
              <p:cNvCxnSpPr/>
              <p:nvPr/>
            </p:nvCxnSpPr>
            <p:spPr>
              <a:xfrm>
                <a:off x="7179859" y="432114"/>
                <a:ext cx="0" cy="77218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圆角矩形 3"/>
            <p:cNvSpPr/>
            <p:nvPr/>
          </p:nvSpPr>
          <p:spPr>
            <a:xfrm>
              <a:off x="5024739" y="428356"/>
              <a:ext cx="7143963" cy="798953"/>
            </a:xfrm>
            <a:prstGeom prst="roundRect">
              <a:avLst>
                <a:gd name="adj" fmla="val 0"/>
              </a:avLst>
            </a:prstGeom>
            <a:solidFill>
              <a:srgbClr val="6B1554">
                <a:alpha val="74902"/>
              </a:srgbClr>
            </a:solidFill>
            <a:ln w="57150"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05" name="圆角矩形 3"/>
            <p:cNvSpPr/>
            <p:nvPr/>
          </p:nvSpPr>
          <p:spPr>
            <a:xfrm>
              <a:off x="7215325" y="461144"/>
              <a:ext cx="2489601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成果与防护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圆角矩形 3"/>
            <p:cNvSpPr/>
            <p:nvPr/>
          </p:nvSpPr>
          <p:spPr>
            <a:xfrm>
              <a:off x="9402973" y="451555"/>
              <a:ext cx="305466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创新与思考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圆角矩形 3"/>
            <p:cNvSpPr/>
            <p:nvPr/>
          </p:nvSpPr>
          <p:spPr>
            <a:xfrm>
              <a:off x="4854368" y="482651"/>
              <a:ext cx="229029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攻击流程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185111" y="858357"/>
            <a:ext cx="133112" cy="39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59535" y="3230245"/>
            <a:ext cx="2280920" cy="1514475"/>
          </a:xfrm>
          <a:prstGeom prst="roundRect">
            <a:avLst/>
          </a:prstGeom>
          <a:noFill/>
          <a:ln w="38100">
            <a:solidFill>
              <a:srgbClr val="6B1554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04970" y="3230245"/>
            <a:ext cx="2294890" cy="1511300"/>
          </a:xfrm>
          <a:prstGeom prst="roundRect">
            <a:avLst/>
          </a:prstGeom>
          <a:noFill/>
          <a:ln w="38100">
            <a:solidFill>
              <a:srgbClr val="6B1554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3495" y="3516630"/>
            <a:ext cx="2413000" cy="589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ICMP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头部和载荷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ICMP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校验和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04970" y="3295651"/>
            <a:ext cx="2205990" cy="1242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ICMP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报文封装在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数据包中：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：发送方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：接收方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协议字段：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箭头: 下 6"/>
          <p:cNvSpPr/>
          <p:nvPr/>
        </p:nvSpPr>
        <p:spPr>
          <a:xfrm rot="16200000">
            <a:off x="3854409" y="3797328"/>
            <a:ext cx="204470" cy="275590"/>
          </a:xfrm>
          <a:prstGeom prst="downArrow">
            <a:avLst/>
          </a:prstGeom>
          <a:solidFill>
            <a:srgbClr val="F0EAF5"/>
          </a:solidFill>
          <a:ln w="38100">
            <a:solidFill>
              <a:srgbClr val="681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49770" y="3229610"/>
            <a:ext cx="4707890" cy="1515110"/>
          </a:xfrm>
          <a:prstGeom prst="roundRect">
            <a:avLst/>
          </a:prstGeom>
          <a:noFill/>
          <a:ln w="38100">
            <a:solidFill>
              <a:srgbClr val="6B1554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41210" y="3355340"/>
            <a:ext cx="2222500" cy="1194435"/>
          </a:xfrm>
          <a:prstGeom prst="roundRect">
            <a:avLst/>
          </a:prstGeom>
          <a:solidFill>
            <a:schemeClr val="bg2"/>
          </a:solidFill>
          <a:ln w="38100">
            <a:noFill/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74222" y="3720275"/>
            <a:ext cx="17573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解析目标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址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54455" y="5255895"/>
            <a:ext cx="2280920" cy="1162685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6B1554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54455" y="5227320"/>
            <a:ext cx="2412365" cy="129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目标主机收到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数据包检查协议字段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，解封装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传递给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ICMP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18305" y="5227320"/>
            <a:ext cx="2280920" cy="1215390"/>
          </a:xfrm>
          <a:prstGeom prst="roundRect">
            <a:avLst/>
          </a:prstGeom>
          <a:noFill/>
          <a:ln w="38100">
            <a:solidFill>
              <a:srgbClr val="6B1554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542145" y="3355340"/>
            <a:ext cx="2120900" cy="1193800"/>
          </a:xfrm>
          <a:prstGeom prst="roundRect">
            <a:avLst/>
          </a:prstGeom>
          <a:solidFill>
            <a:schemeClr val="bg2"/>
          </a:solidFill>
          <a:ln w="38100">
            <a:noFill/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18522" y="5343525"/>
            <a:ext cx="2346325" cy="1235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验证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ICMP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校验和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若无效，则丢弃报文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044690" y="5187950"/>
            <a:ext cx="4751705" cy="1275715"/>
          </a:xfrm>
          <a:prstGeom prst="roundRect">
            <a:avLst/>
          </a:prstGeom>
          <a:noFill/>
          <a:ln w="38100">
            <a:solidFill>
              <a:srgbClr val="6B1554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4" name="箭头: 下 6"/>
          <p:cNvSpPr/>
          <p:nvPr/>
        </p:nvSpPr>
        <p:spPr>
          <a:xfrm rot="16200000">
            <a:off x="3849329" y="5524528"/>
            <a:ext cx="204470" cy="275590"/>
          </a:xfrm>
          <a:prstGeom prst="downArrow">
            <a:avLst/>
          </a:prstGeom>
          <a:solidFill>
            <a:srgbClr val="F0EAF5"/>
          </a:solidFill>
          <a:ln w="38100">
            <a:solidFill>
              <a:srgbClr val="681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5" name="箭头: 下 6"/>
          <p:cNvSpPr/>
          <p:nvPr/>
        </p:nvSpPr>
        <p:spPr>
          <a:xfrm rot="16200000">
            <a:off x="6650314" y="5524528"/>
            <a:ext cx="204470" cy="275590"/>
          </a:xfrm>
          <a:prstGeom prst="downArrow">
            <a:avLst/>
          </a:prstGeom>
          <a:solidFill>
            <a:srgbClr val="F0EAF5"/>
          </a:solidFill>
          <a:ln w="38100">
            <a:solidFill>
              <a:srgbClr val="681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箭头: 下 6"/>
          <p:cNvSpPr/>
          <p:nvPr/>
        </p:nvSpPr>
        <p:spPr>
          <a:xfrm rot="16200000">
            <a:off x="6635709" y="3858288"/>
            <a:ext cx="204470" cy="275590"/>
          </a:xfrm>
          <a:prstGeom prst="downArrow">
            <a:avLst/>
          </a:prstGeom>
          <a:solidFill>
            <a:srgbClr val="F0EAF5"/>
          </a:solidFill>
          <a:ln w="38100">
            <a:solidFill>
              <a:srgbClr val="681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矩形: 圆角 10"/>
          <p:cNvSpPr/>
          <p:nvPr/>
        </p:nvSpPr>
        <p:spPr>
          <a:xfrm>
            <a:off x="1671320" y="2959735"/>
            <a:ext cx="1687830" cy="395605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封装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ICMP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报文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矩形: 圆角 10"/>
          <p:cNvSpPr/>
          <p:nvPr/>
        </p:nvSpPr>
        <p:spPr>
          <a:xfrm>
            <a:off x="4464685" y="2959735"/>
            <a:ext cx="1687830" cy="395605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封装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IP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头部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601835" y="3530600"/>
            <a:ext cx="2150745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经过路由器逐跳转发，最终到达目标主机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141210" y="5306060"/>
            <a:ext cx="2308860" cy="10680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46925" y="5354955"/>
            <a:ext cx="2308225" cy="10191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Echo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Reply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Type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交换源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发回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592945" y="5306695"/>
            <a:ext cx="2165350" cy="1111885"/>
          </a:xfrm>
          <a:prstGeom prst="roundRect">
            <a:avLst/>
          </a:prstGeom>
          <a:solidFill>
            <a:schemeClr val="bg2"/>
          </a:solidFill>
          <a:ln w="38100">
            <a:noFill/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12237" y="5354320"/>
            <a:ext cx="1829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传递给上层协议，如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TCP/UDP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，或用户程序处理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: 圆角 10"/>
          <p:cNvSpPr/>
          <p:nvPr/>
        </p:nvSpPr>
        <p:spPr>
          <a:xfrm>
            <a:off x="7444105" y="2959735"/>
            <a:ext cx="1617980" cy="395605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同一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子网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1" name="矩形: 圆角 10"/>
          <p:cNvSpPr/>
          <p:nvPr/>
        </p:nvSpPr>
        <p:spPr>
          <a:xfrm>
            <a:off x="9776460" y="2959735"/>
            <a:ext cx="1579880" cy="395605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跨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子网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2" name="矩形: 圆角 10"/>
          <p:cNvSpPr/>
          <p:nvPr/>
        </p:nvSpPr>
        <p:spPr>
          <a:xfrm>
            <a:off x="1671320" y="4886325"/>
            <a:ext cx="1687830" cy="377825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IP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层接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收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矩形: 圆角 10"/>
          <p:cNvSpPr/>
          <p:nvPr/>
        </p:nvSpPr>
        <p:spPr>
          <a:xfrm>
            <a:off x="4502150" y="4886960"/>
            <a:ext cx="1687830" cy="368935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校验和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处理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4" name="矩形: 圆角 10"/>
          <p:cNvSpPr/>
          <p:nvPr/>
        </p:nvSpPr>
        <p:spPr>
          <a:xfrm>
            <a:off x="7374255" y="4886960"/>
            <a:ext cx="1687830" cy="377190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请求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信息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5" name="矩形: 圆角 10"/>
          <p:cNvSpPr/>
          <p:nvPr/>
        </p:nvSpPr>
        <p:spPr>
          <a:xfrm>
            <a:off x="9776460" y="4885690"/>
            <a:ext cx="1687830" cy="370205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错误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报告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6" name="矩形: 圆角 10"/>
          <p:cNvSpPr/>
          <p:nvPr/>
        </p:nvSpPr>
        <p:spPr>
          <a:xfrm>
            <a:off x="581025" y="3229610"/>
            <a:ext cx="640080" cy="1369060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发送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7" name="矩形: 圆角 10"/>
          <p:cNvSpPr/>
          <p:nvPr/>
        </p:nvSpPr>
        <p:spPr>
          <a:xfrm>
            <a:off x="581025" y="5005070"/>
            <a:ext cx="640080" cy="1369060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收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2110" y="2901315"/>
            <a:ext cx="11518900" cy="193738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72110" y="4838700"/>
            <a:ext cx="11518900" cy="174053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72110" y="2018665"/>
            <a:ext cx="11649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面向无连接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的协议，用于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传输出错报告控制信息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fontAlgn="auto"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网络层协议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，主要用于在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主机与路由器之间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传递控制信息，包括报告错误、交换受限控制和状态信息等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/>
          </a:p>
        </p:txBody>
      </p:sp>
      <p:sp>
        <p:nvSpPr>
          <p:cNvPr id="52" name="文本框 51"/>
          <p:cNvSpPr txBox="1"/>
          <p:nvPr/>
        </p:nvSpPr>
        <p:spPr>
          <a:xfrm>
            <a:off x="447675" y="1424305"/>
            <a:ext cx="5192395" cy="459105"/>
          </a:xfrm>
          <a:prstGeom prst="rect">
            <a:avLst/>
          </a:prstGeom>
          <a:solidFill>
            <a:srgbClr val="6B1554"/>
          </a:solidFill>
        </p:spPr>
        <p:txBody>
          <a:bodyPr wrap="square" lIns="91436" tIns="45718" rIns="91436" bIns="45718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2/2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ICMP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1570" y="13607"/>
            <a:ext cx="12436068" cy="1157551"/>
            <a:chOff x="21570" y="178938"/>
            <a:chExt cx="12436068" cy="1157551"/>
          </a:xfrm>
        </p:grpSpPr>
        <p:grpSp>
          <p:nvGrpSpPr>
            <p:cNvPr id="57" name="组合 56"/>
            <p:cNvGrpSpPr/>
            <p:nvPr/>
          </p:nvGrpSpPr>
          <p:grpSpPr>
            <a:xfrm>
              <a:off x="21570" y="178938"/>
              <a:ext cx="12204928" cy="1157551"/>
              <a:chOff x="1" y="177431"/>
              <a:chExt cx="12204928" cy="1157551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" y="177431"/>
                <a:ext cx="12204928" cy="1157551"/>
                <a:chOff x="1" y="177431"/>
                <a:chExt cx="12204928" cy="1157551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" y="418729"/>
                  <a:ext cx="12204928" cy="798953"/>
                </a:xfrm>
                <a:prstGeom prst="rect">
                  <a:avLst/>
                </a:prstGeom>
                <a:blipFill>
                  <a:blip r:embed="rId1"/>
                  <a:tile tx="0" ty="0" sx="100000" sy="100000" flip="none" algn="tl"/>
                </a:blipFill>
                <a:ln w="57150">
                  <a:solidFill>
                    <a:srgbClr val="6B155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78" name="圆角矩形 3"/>
                <p:cNvSpPr/>
                <p:nvPr/>
              </p:nvSpPr>
              <p:spPr>
                <a:xfrm>
                  <a:off x="1" y="421437"/>
                  <a:ext cx="1442282" cy="7989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B1554">
                    <a:alpha val="74902"/>
                  </a:srgbClr>
                </a:solidFill>
                <a:ln w="57150">
                  <a:solidFill>
                    <a:srgbClr val="6B15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81" name="Picture 30" descr="59-南开大学-logo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441" y="177431"/>
                  <a:ext cx="1133235" cy="1133234"/>
                </a:xfrm>
                <a:prstGeom prst="rect">
                  <a:avLst/>
                </a:prstGeom>
              </p:spPr>
            </p:pic>
            <p:sp>
              <p:nvSpPr>
                <p:cNvPr id="83" name="圆角矩形 3"/>
                <p:cNvSpPr/>
                <p:nvPr/>
              </p:nvSpPr>
              <p:spPr>
                <a:xfrm>
                  <a:off x="1420856" y="460604"/>
                  <a:ext cx="3571356" cy="717136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600" b="1" dirty="0">
                      <a:solidFill>
                        <a:srgbClr val="6B155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专业名词与协议</a:t>
                  </a:r>
                  <a:endParaRPr lang="zh-CN" altLang="en-US" sz="3600" b="1" dirty="0">
                    <a:solidFill>
                      <a:srgbClr val="6B15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85" name="直接连接符 84"/>
                <p:cNvCxnSpPr/>
                <p:nvPr/>
              </p:nvCxnSpPr>
              <p:spPr>
                <a:xfrm>
                  <a:off x="9665198" y="440235"/>
                  <a:ext cx="0" cy="77218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1431814" y="434822"/>
                  <a:ext cx="0" cy="81643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直接连接符 86"/>
              <p:cNvCxnSpPr/>
              <p:nvPr/>
            </p:nvCxnSpPr>
            <p:spPr>
              <a:xfrm>
                <a:off x="7179859" y="432114"/>
                <a:ext cx="0" cy="77218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圆角矩形 3"/>
            <p:cNvSpPr/>
            <p:nvPr/>
          </p:nvSpPr>
          <p:spPr>
            <a:xfrm>
              <a:off x="5024739" y="428356"/>
              <a:ext cx="7143963" cy="798953"/>
            </a:xfrm>
            <a:prstGeom prst="roundRect">
              <a:avLst>
                <a:gd name="adj" fmla="val 0"/>
              </a:avLst>
            </a:prstGeom>
            <a:solidFill>
              <a:srgbClr val="6B1554">
                <a:alpha val="74902"/>
              </a:srgbClr>
            </a:solidFill>
            <a:ln w="57150"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圆角矩形 3"/>
            <p:cNvSpPr/>
            <p:nvPr/>
          </p:nvSpPr>
          <p:spPr>
            <a:xfrm>
              <a:off x="7215325" y="461144"/>
              <a:ext cx="2489601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成果与防护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圆角矩形 3"/>
            <p:cNvSpPr/>
            <p:nvPr/>
          </p:nvSpPr>
          <p:spPr>
            <a:xfrm>
              <a:off x="9402973" y="451555"/>
              <a:ext cx="305466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创新与思考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圆角矩形 3"/>
            <p:cNvSpPr/>
            <p:nvPr/>
          </p:nvSpPr>
          <p:spPr>
            <a:xfrm>
              <a:off x="4854368" y="482651"/>
              <a:ext cx="229029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攻击流程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9" name="矩形 108"/>
          <p:cNvSpPr/>
          <p:nvPr/>
        </p:nvSpPr>
        <p:spPr>
          <a:xfrm>
            <a:off x="9018270" y="1861185"/>
            <a:ext cx="2206625" cy="445135"/>
          </a:xfrm>
          <a:prstGeom prst="rect">
            <a:avLst/>
          </a:prstGeom>
          <a:solidFill>
            <a:srgbClr val="8E4F7C"/>
          </a:solidFill>
          <a:ln>
            <a:solidFill>
              <a:srgbClr val="8E4F7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Ping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0" name="直角上箭头 109"/>
          <p:cNvSpPr/>
          <p:nvPr/>
        </p:nvSpPr>
        <p:spPr>
          <a:xfrm rot="16200000">
            <a:off x="11108690" y="2224405"/>
            <a:ext cx="849630" cy="437515"/>
          </a:xfrm>
          <a:prstGeom prst="bentUpArrow">
            <a:avLst/>
          </a:prstGeom>
          <a:solidFill>
            <a:srgbClr val="8E4F7C"/>
          </a:solidFill>
          <a:ln>
            <a:solidFill>
              <a:srgbClr val="8E4F7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8" grpId="0"/>
      <p:bldP spid="9" grpId="0"/>
      <p:bldP spid="12" grpId="0" bldLvl="0" animBg="1"/>
      <p:bldP spid="13" grpId="0" bldLvl="0" animBg="1"/>
      <p:bldP spid="17" grpId="0" bldLvl="0" animBg="1"/>
      <p:bldP spid="18" grpId="0"/>
      <p:bldP spid="19" grpId="0" bldLvl="0" animBg="1"/>
      <p:bldP spid="21" grpId="0"/>
      <p:bldP spid="22" grpId="0" bldLvl="0" animBg="1"/>
      <p:bldP spid="20" grpId="0" bldLvl="0" animBg="1"/>
      <p:bldP spid="34" grpId="0" bldLvl="0" animBg="1"/>
      <p:bldP spid="3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8793" y="5317423"/>
            <a:ext cx="1580867" cy="1146040"/>
          </a:xfrm>
          <a:prstGeom prst="rect">
            <a:avLst/>
          </a:prstGeom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398066" y="2001405"/>
            <a:ext cx="10709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路由器就发出一条 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 Redirect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，告诉主机下次直接发给那个“更优”的网关</a:t>
            </a:r>
            <a:endParaRPr lang="zh-CN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14"/>
          <p:cNvSpPr/>
          <p:nvPr/>
        </p:nvSpPr>
        <p:spPr>
          <a:xfrm>
            <a:off x="347173" y="3008281"/>
            <a:ext cx="5660408" cy="1133234"/>
          </a:xfrm>
          <a:prstGeom prst="roundRect">
            <a:avLst/>
          </a:prstGeom>
          <a:noFill/>
          <a:ln w="38100">
            <a:solidFill>
              <a:srgbClr val="4B1136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599208" y="3107805"/>
            <a:ext cx="54083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目标地址仍在该主机的子网中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接口相同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路由器发现数据包应该发往另一个更合适的网关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路由器收到数据包并决定转发给另一个路由器时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61663" y="2538278"/>
            <a:ext cx="1790217" cy="417624"/>
          </a:xfrm>
          <a:prstGeom prst="rect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路由器发现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14"/>
          <p:cNvSpPr/>
          <p:nvPr/>
        </p:nvSpPr>
        <p:spPr>
          <a:xfrm>
            <a:off x="6184420" y="3008282"/>
            <a:ext cx="5643513" cy="1133234"/>
          </a:xfrm>
          <a:prstGeom prst="roundRect">
            <a:avLst/>
          </a:prstGeom>
          <a:noFill/>
          <a:ln w="38100">
            <a:solidFill>
              <a:srgbClr val="4B1136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6308997" y="3105538"/>
            <a:ext cx="54083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这个Redirect消息是不是路由器发的？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这个消息引用的数据包，是不是刚刚真的发出过的？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目标地址和下一跳地址是否合理？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00587" y="2524513"/>
            <a:ext cx="2180611" cy="417624"/>
          </a:xfrm>
          <a:prstGeom prst="rect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主机安全验证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20970" y="4906660"/>
            <a:ext cx="308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主动探测开放的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箭头: 直角上 42"/>
          <p:cNvSpPr/>
          <p:nvPr/>
        </p:nvSpPr>
        <p:spPr>
          <a:xfrm rot="5400000">
            <a:off x="-124598" y="4765134"/>
            <a:ext cx="1527743" cy="584200"/>
          </a:xfrm>
          <a:prstGeom prst="bent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14"/>
          <p:cNvSpPr/>
          <p:nvPr/>
        </p:nvSpPr>
        <p:spPr>
          <a:xfrm>
            <a:off x="1046940" y="4814707"/>
            <a:ext cx="3266995" cy="175035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033910" y="4294587"/>
            <a:ext cx="1325231" cy="417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1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14"/>
          <p:cNvSpPr/>
          <p:nvPr/>
        </p:nvSpPr>
        <p:spPr>
          <a:xfrm>
            <a:off x="4436622" y="4817157"/>
            <a:ext cx="3338513" cy="17479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14"/>
          <p:cNvSpPr/>
          <p:nvPr/>
        </p:nvSpPr>
        <p:spPr>
          <a:xfrm>
            <a:off x="7871354" y="4814707"/>
            <a:ext cx="3338513" cy="17479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379620" y="4311732"/>
            <a:ext cx="1325231" cy="417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2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50192" y="4293362"/>
            <a:ext cx="1325231" cy="417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3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直角上 50"/>
          <p:cNvSpPr/>
          <p:nvPr/>
        </p:nvSpPr>
        <p:spPr>
          <a:xfrm>
            <a:off x="11311333" y="4293362"/>
            <a:ext cx="584201" cy="1671391"/>
          </a:xfrm>
          <a:prstGeom prst="bent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/>
          <p:cNvSpPr/>
          <p:nvPr/>
        </p:nvSpPr>
        <p:spPr>
          <a:xfrm>
            <a:off x="4157133" y="2618901"/>
            <a:ext cx="3516206" cy="244900"/>
          </a:xfrm>
          <a:prstGeom prst="rightArrow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673108" y="4900472"/>
            <a:ext cx="317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 Redirect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026808" y="4907211"/>
            <a:ext cx="303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伪装成路由器 修改路由缓存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rcRect l="6606" t="39816" r="46154" b="42392"/>
          <a:stretch>
            <a:fillRect/>
          </a:stretch>
        </p:blipFill>
        <p:spPr>
          <a:xfrm>
            <a:off x="1359484" y="5291381"/>
            <a:ext cx="2643782" cy="122015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50" y="5291381"/>
            <a:ext cx="2723519" cy="1144857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9680" y="5324176"/>
            <a:ext cx="1580867" cy="1146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7675" y="1424305"/>
            <a:ext cx="5192395" cy="459105"/>
          </a:xfrm>
          <a:prstGeom prst="rect">
            <a:avLst/>
          </a:prstGeom>
          <a:solidFill>
            <a:srgbClr val="6B1554"/>
          </a:solidFill>
        </p:spPr>
        <p:txBody>
          <a:bodyPr wrap="square" lIns="91436" tIns="45718" rIns="91436" bIns="45718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网络控制消息：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46071" y="624257"/>
            <a:ext cx="133112" cy="395948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21570" y="13607"/>
            <a:ext cx="12204928" cy="1157551"/>
            <a:chOff x="21570" y="178938"/>
            <a:chExt cx="12204928" cy="1157551"/>
          </a:xfrm>
        </p:grpSpPr>
        <p:grpSp>
          <p:nvGrpSpPr>
            <p:cNvPr id="76" name="组合 75"/>
            <p:cNvGrpSpPr/>
            <p:nvPr/>
          </p:nvGrpSpPr>
          <p:grpSpPr>
            <a:xfrm>
              <a:off x="21570" y="178938"/>
              <a:ext cx="12204928" cy="1157551"/>
              <a:chOff x="1" y="177431"/>
              <a:chExt cx="12204928" cy="1157551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1" y="177431"/>
                <a:ext cx="12204928" cy="1157551"/>
                <a:chOff x="1" y="177431"/>
                <a:chExt cx="12204928" cy="1157551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1" y="418729"/>
                  <a:ext cx="12204928" cy="798953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57150">
                  <a:solidFill>
                    <a:srgbClr val="6B1554"/>
                  </a:solidFill>
                </a:ln>
              </p:spPr>
              <p:txBody>
                <a:bodyPr wrap="square" rtlCol="0">
                  <a:spAutoFit/>
                </a:bodyPr>
                <a:p>
                  <a:endParaRPr lang="zh-CN" altLang="en-US" dirty="0"/>
                </a:p>
              </p:txBody>
            </p:sp>
            <p:sp>
              <p:nvSpPr>
                <p:cNvPr id="81" name="圆角矩形 3"/>
                <p:cNvSpPr/>
                <p:nvPr/>
              </p:nvSpPr>
              <p:spPr>
                <a:xfrm>
                  <a:off x="1" y="421437"/>
                  <a:ext cx="1442282" cy="7989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B1554">
                    <a:alpha val="74902"/>
                  </a:srgbClr>
                </a:solidFill>
                <a:ln w="57150">
                  <a:solidFill>
                    <a:srgbClr val="6B15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82" name="Picture 30" descr="59-南开大学-logo.pn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441" y="177431"/>
                  <a:ext cx="1133235" cy="1133234"/>
                </a:xfrm>
                <a:prstGeom prst="rect">
                  <a:avLst/>
                </a:prstGeom>
              </p:spPr>
            </p:pic>
            <p:cxnSp>
              <p:nvCxnSpPr>
                <p:cNvPr id="84" name="直接连接符 83"/>
                <p:cNvCxnSpPr/>
                <p:nvPr/>
              </p:nvCxnSpPr>
              <p:spPr>
                <a:xfrm>
                  <a:off x="9665198" y="440235"/>
                  <a:ext cx="0" cy="77218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1431814" y="434822"/>
                  <a:ext cx="0" cy="81643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连接符 85"/>
              <p:cNvCxnSpPr/>
              <p:nvPr/>
            </p:nvCxnSpPr>
            <p:spPr>
              <a:xfrm>
                <a:off x="7179859" y="432114"/>
                <a:ext cx="0" cy="77218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圆角矩形 3"/>
            <p:cNvSpPr/>
            <p:nvPr/>
          </p:nvSpPr>
          <p:spPr>
            <a:xfrm>
              <a:off x="7187545" y="428041"/>
              <a:ext cx="4980940" cy="798830"/>
            </a:xfrm>
            <a:prstGeom prst="roundRect">
              <a:avLst>
                <a:gd name="adj" fmla="val 0"/>
              </a:avLst>
            </a:prstGeom>
            <a:solidFill>
              <a:srgbClr val="6B1554">
                <a:alpha val="74902"/>
              </a:srgbClr>
            </a:solidFill>
            <a:ln w="57150"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88" name="圆角矩形 3"/>
            <p:cNvSpPr/>
            <p:nvPr/>
          </p:nvSpPr>
          <p:spPr>
            <a:xfrm>
              <a:off x="7215325" y="461144"/>
              <a:ext cx="2489601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成果与防护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圆角矩形 3"/>
            <p:cNvSpPr/>
            <p:nvPr/>
          </p:nvSpPr>
          <p:spPr>
            <a:xfrm>
              <a:off x="4818173" y="461061"/>
              <a:ext cx="229029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8E4F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攻击流程</a:t>
              </a:r>
              <a:endParaRPr lang="zh-CN" altLang="en-US" sz="3600" b="1" dirty="0">
                <a:solidFill>
                  <a:srgbClr val="8E4F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圆角矩形 3"/>
          <p:cNvSpPr/>
          <p:nvPr/>
        </p:nvSpPr>
        <p:spPr>
          <a:xfrm>
            <a:off x="1463675" y="262890"/>
            <a:ext cx="3550920" cy="7988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专业名词与协议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3"/>
          <p:cNvSpPr/>
          <p:nvPr/>
        </p:nvSpPr>
        <p:spPr>
          <a:xfrm>
            <a:off x="9402973" y="286224"/>
            <a:ext cx="3054665" cy="717136"/>
          </a:xfrm>
          <a:prstGeom prst="roundRect">
            <a:avLst>
              <a:gd name="adj" fmla="val 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创新与思考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58" y="2860363"/>
            <a:ext cx="5965354" cy="362721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44788" y="1901835"/>
            <a:ext cx="11180502" cy="4589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利用了</a:t>
            </a:r>
            <a:r>
              <a:rPr lang="en-US" altLang="zh-CN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WPA</a:t>
            </a:r>
            <a:r>
              <a:rPr lang="zh-CN" altLang="en-US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之间跨层交互造成的漏洞，允许攻击者在没有伪造</a:t>
            </a:r>
            <a:r>
              <a:rPr lang="en-US" altLang="zh-CN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的情况下，秘密劫持受害者的流量</a:t>
            </a:r>
            <a:endParaRPr lang="en-US" altLang="zh-CN" b="1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16012" y="2539771"/>
            <a:ext cx="5085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Wi-Fi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的“逐跳加密”机制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latin typeface="Arial" panose="020B0604020202020204" pitchFamily="34" charset="0"/>
              </a:rPr>
              <a:t>WPA2/WPA3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31804" y="2360741"/>
            <a:ext cx="1403061" cy="4996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个人模式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9592" y="2360741"/>
            <a:ext cx="1403061" cy="4996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企业模式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6116012" y="3011015"/>
          <a:ext cx="5814238" cy="21618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110671"/>
                <a:gridCol w="3703567"/>
              </a:tblGrid>
              <a:tr h="432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数据流向</a:t>
                      </a:r>
                      <a:endParaRPr lang="zh-CN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加密方式</a:t>
                      </a:r>
                      <a:endParaRPr lang="zh-CN" altLang="en-US" b="1" dirty="0"/>
                    </a:p>
                  </a:txBody>
                  <a:tcPr anchor="ctr">
                    <a:noFill/>
                  </a:tcPr>
                </a:tc>
              </a:tr>
              <a:tr h="432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👤 设备 → 📡 </a:t>
                      </a:r>
                      <a:r>
                        <a:rPr lang="en-US" dirty="0"/>
                        <a:t>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用设备和</a:t>
                      </a:r>
                      <a:r>
                        <a:rPr lang="en-US" altLang="zh-CN" dirty="0"/>
                        <a:t>AP</a:t>
                      </a:r>
                      <a:r>
                        <a:rPr lang="zh-CN" altLang="en-US" dirty="0"/>
                        <a:t>之间协商的密钥加密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32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📡 </a:t>
                      </a:r>
                      <a:r>
                        <a:rPr lang="en-US" dirty="0"/>
                        <a:t>AP → </a:t>
                      </a:r>
                      <a:r>
                        <a:rPr lang="zh-CN" altLang="en-US" dirty="0"/>
                        <a:t>🌐 外网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明文或</a:t>
                      </a:r>
                      <a:r>
                        <a:rPr lang="en-US" altLang="zh-CN" dirty="0"/>
                        <a:t>TLS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3236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🌐 外网 → 📡 </a:t>
                      </a:r>
                      <a:r>
                        <a:rPr lang="en-US"/>
                        <a:t>AP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明文或</a:t>
                      </a:r>
                      <a:r>
                        <a:rPr lang="en-US" dirty="0"/>
                        <a:t>TLS</a:t>
                      </a:r>
                      <a:endParaRPr lang="en-US" dirty="0"/>
                    </a:p>
                  </a:txBody>
                  <a:tcPr anchor="ctr"/>
                </a:tc>
              </a:tr>
              <a:tr h="432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📡 </a:t>
                      </a:r>
                      <a:r>
                        <a:rPr lang="en-US" dirty="0"/>
                        <a:t>AP → </a:t>
                      </a:r>
                      <a:r>
                        <a:rPr lang="zh-CN" altLang="en-US" dirty="0"/>
                        <a:t>👤 设备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用设备自己的密钥重新加密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3546867" y="5094228"/>
            <a:ext cx="2713880" cy="4996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不破解加密协议本身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46867" y="5554817"/>
            <a:ext cx="2662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操纵“网络层的路由”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上弧形 45"/>
          <p:cNvSpPr/>
          <p:nvPr/>
        </p:nvSpPr>
        <p:spPr>
          <a:xfrm>
            <a:off x="1488271" y="5122918"/>
            <a:ext cx="1497724" cy="638504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62302" y="5199741"/>
            <a:ext cx="834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62302" y="4754082"/>
            <a:ext cx="834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266999" y="5205815"/>
            <a:ext cx="5832074" cy="1289903"/>
            <a:chOff x="6037405" y="2521776"/>
            <a:chExt cx="5832074" cy="1289903"/>
          </a:xfrm>
        </p:grpSpPr>
        <p:sp>
          <p:nvSpPr>
            <p:cNvPr id="54" name="矩形 53"/>
            <p:cNvSpPr/>
            <p:nvPr/>
          </p:nvSpPr>
          <p:spPr>
            <a:xfrm>
              <a:off x="6374581" y="2521776"/>
              <a:ext cx="5494898" cy="1289903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攻击者让受害者“以为攻击者是服务器”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受害者主动发包给攻击者（以为是给服务器）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用攻击者和自己之间的密钥重新加密 发给攻击者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049556" y="2642892"/>
              <a:ext cx="275771" cy="275771"/>
            </a:xfrm>
            <a:prstGeom prst="ellipse">
              <a:avLst/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TextBox 76"/>
            <p:cNvSpPr txBox="1"/>
            <p:nvPr/>
          </p:nvSpPr>
          <p:spPr>
            <a:xfrm>
              <a:off x="6037405" y="2625790"/>
              <a:ext cx="295266" cy="307773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047153" y="3057626"/>
              <a:ext cx="275771" cy="275771"/>
            </a:xfrm>
            <a:prstGeom prst="ellipse">
              <a:avLst/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TextBox 76"/>
            <p:cNvSpPr txBox="1"/>
            <p:nvPr/>
          </p:nvSpPr>
          <p:spPr>
            <a:xfrm>
              <a:off x="6037405" y="3041624"/>
              <a:ext cx="295266" cy="307773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6047153" y="3466769"/>
              <a:ext cx="275771" cy="275771"/>
            </a:xfrm>
            <a:prstGeom prst="ellipse">
              <a:avLst/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TextBox 76"/>
            <p:cNvSpPr txBox="1"/>
            <p:nvPr/>
          </p:nvSpPr>
          <p:spPr>
            <a:xfrm>
              <a:off x="6037405" y="3450767"/>
              <a:ext cx="295266" cy="307773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bg1"/>
                  </a:solidFill>
                </a:rPr>
                <a:t>3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246071" y="624257"/>
            <a:ext cx="133112" cy="395948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21570" y="13607"/>
            <a:ext cx="12204928" cy="1157551"/>
            <a:chOff x="21570" y="178938"/>
            <a:chExt cx="12204928" cy="1157551"/>
          </a:xfrm>
        </p:grpSpPr>
        <p:grpSp>
          <p:nvGrpSpPr>
            <p:cNvPr id="76" name="组合 75"/>
            <p:cNvGrpSpPr/>
            <p:nvPr/>
          </p:nvGrpSpPr>
          <p:grpSpPr>
            <a:xfrm>
              <a:off x="21570" y="178938"/>
              <a:ext cx="12204928" cy="1157551"/>
              <a:chOff x="1" y="177431"/>
              <a:chExt cx="12204928" cy="1157551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1" y="177431"/>
                <a:ext cx="12204928" cy="1157551"/>
                <a:chOff x="1" y="177431"/>
                <a:chExt cx="12204928" cy="1157551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1" y="418729"/>
                  <a:ext cx="12204928" cy="798953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57150">
                  <a:solidFill>
                    <a:srgbClr val="6B1554"/>
                  </a:solidFill>
                </a:ln>
              </p:spPr>
              <p:txBody>
                <a:bodyPr wrap="square" rtlCol="0">
                  <a:spAutoFit/>
                </a:bodyPr>
                <a:p>
                  <a:endParaRPr lang="zh-CN" altLang="en-US" dirty="0"/>
                </a:p>
              </p:txBody>
            </p:sp>
            <p:sp>
              <p:nvSpPr>
                <p:cNvPr id="81" name="圆角矩形 3"/>
                <p:cNvSpPr/>
                <p:nvPr/>
              </p:nvSpPr>
              <p:spPr>
                <a:xfrm>
                  <a:off x="1" y="421437"/>
                  <a:ext cx="1442282" cy="7989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B1554">
                    <a:alpha val="74902"/>
                  </a:srgbClr>
                </a:solidFill>
                <a:ln w="57150">
                  <a:solidFill>
                    <a:srgbClr val="6B15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82" name="Picture 30" descr="59-南开大学-logo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441" y="177431"/>
                  <a:ext cx="1133235" cy="1133234"/>
                </a:xfrm>
                <a:prstGeom prst="rect">
                  <a:avLst/>
                </a:prstGeom>
              </p:spPr>
            </p:pic>
            <p:cxnSp>
              <p:nvCxnSpPr>
                <p:cNvPr id="84" name="直接连接符 83"/>
                <p:cNvCxnSpPr/>
                <p:nvPr/>
              </p:nvCxnSpPr>
              <p:spPr>
                <a:xfrm>
                  <a:off x="9665198" y="440235"/>
                  <a:ext cx="0" cy="77218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1431814" y="434822"/>
                  <a:ext cx="0" cy="81643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连接符 85"/>
              <p:cNvCxnSpPr/>
              <p:nvPr/>
            </p:nvCxnSpPr>
            <p:spPr>
              <a:xfrm>
                <a:off x="7179859" y="432114"/>
                <a:ext cx="0" cy="77218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圆角矩形 3"/>
            <p:cNvSpPr/>
            <p:nvPr/>
          </p:nvSpPr>
          <p:spPr>
            <a:xfrm>
              <a:off x="7187545" y="428041"/>
              <a:ext cx="4980940" cy="798830"/>
            </a:xfrm>
            <a:prstGeom prst="roundRect">
              <a:avLst>
                <a:gd name="adj" fmla="val 0"/>
              </a:avLst>
            </a:prstGeom>
            <a:solidFill>
              <a:srgbClr val="6B1554">
                <a:alpha val="74902"/>
              </a:srgbClr>
            </a:solidFill>
            <a:ln w="57150"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88" name="圆角矩形 3"/>
            <p:cNvSpPr/>
            <p:nvPr/>
          </p:nvSpPr>
          <p:spPr>
            <a:xfrm>
              <a:off x="7215325" y="461144"/>
              <a:ext cx="2489601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成果与防护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圆角矩形 3"/>
            <p:cNvSpPr/>
            <p:nvPr/>
          </p:nvSpPr>
          <p:spPr>
            <a:xfrm>
              <a:off x="4818173" y="461061"/>
              <a:ext cx="229029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8E4F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攻击流程</a:t>
              </a:r>
              <a:endParaRPr lang="zh-CN" altLang="en-US" sz="3600" b="1" dirty="0">
                <a:solidFill>
                  <a:srgbClr val="8E4F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圆角矩形 3"/>
          <p:cNvSpPr/>
          <p:nvPr/>
        </p:nvSpPr>
        <p:spPr>
          <a:xfrm>
            <a:off x="1463675" y="262890"/>
            <a:ext cx="3550920" cy="7988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专业名词与协议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675" y="1424305"/>
            <a:ext cx="7760970" cy="459105"/>
          </a:xfrm>
          <a:prstGeom prst="rect">
            <a:avLst/>
          </a:prstGeom>
          <a:solidFill>
            <a:srgbClr val="6B1554"/>
          </a:solidFill>
        </p:spPr>
        <p:txBody>
          <a:bodyPr wrap="square" lIns="91436" tIns="45718" rIns="91436" bIns="45718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MITM (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man-in-the-middle) Attack Threat Model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3"/>
          <p:cNvSpPr/>
          <p:nvPr/>
        </p:nvSpPr>
        <p:spPr>
          <a:xfrm>
            <a:off x="9402973" y="286224"/>
            <a:ext cx="3054665" cy="717136"/>
          </a:xfrm>
          <a:prstGeom prst="roundRect">
            <a:avLst>
              <a:gd name="adj" fmla="val 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创新与思考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6401" y="2015924"/>
            <a:ext cx="4879282" cy="128990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利用了</a:t>
            </a:r>
            <a:r>
              <a:rPr lang="en-US" altLang="zh-CN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WPA</a:t>
            </a:r>
            <a:r>
              <a:rPr lang="zh-CN" altLang="en-US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之间跨层交互造成的漏洞，允许攻击者在没有伪造</a:t>
            </a:r>
            <a:r>
              <a:rPr lang="en-US" altLang="zh-CN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1" dirty="0">
                <a:solidFill>
                  <a:srgbClr val="6B15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的情况下，秘密劫持受害者的流量</a:t>
            </a:r>
            <a:endParaRPr lang="en-US" altLang="zh-CN" b="1" dirty="0">
              <a:solidFill>
                <a:srgbClr val="6B15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977" y="1438949"/>
            <a:ext cx="4867623" cy="527473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01" y="3552174"/>
            <a:ext cx="3866942" cy="2826008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031679" y="3808838"/>
            <a:ext cx="2171700" cy="5810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273192" y="2539573"/>
            <a:ext cx="1403061" cy="58105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正常情况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81298" y="3158375"/>
            <a:ext cx="173990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攻击者伪造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251519" y="3525341"/>
            <a:ext cx="3395406" cy="10310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源IP​​ = AP的IP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目的IP​​ = Victim的IP</a:t>
            </a:r>
            <a:endParaRPr lang="zh-CN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网关地址​​ = 攻击者IP</a:t>
            </a:r>
            <a:endParaRPr lang="zh-CN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9191550" y="3614264"/>
            <a:ext cx="305410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伪造包经 AP 转发给 Victim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234419" y="3962450"/>
            <a:ext cx="19565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 ​​NPU漏洞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CVE-2022-25667​​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AP不验证源IP真实性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绕过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WPA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的加密机制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进行注入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ingFang SC"/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8869857" y="6131961"/>
            <a:ext cx="4008252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目标服务器的下一跳设为攻击者IP </a:t>
            </a:r>
            <a:endParaRPr lang="zh-CN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16793" y="5199989"/>
            <a:ext cx="2171700" cy="5810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75780" y="4682067"/>
            <a:ext cx="1695087" cy="1075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47675" y="1424305"/>
            <a:ext cx="5192395" cy="459105"/>
          </a:xfrm>
          <a:prstGeom prst="rect">
            <a:avLst/>
          </a:prstGeom>
          <a:solidFill>
            <a:srgbClr val="6B1554"/>
          </a:solidFill>
        </p:spPr>
        <p:txBody>
          <a:bodyPr wrap="square" lIns="91436" tIns="45718" rIns="91436" bIns="45718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hreat Model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46071" y="624257"/>
            <a:ext cx="133112" cy="395948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21570" y="13607"/>
            <a:ext cx="12204928" cy="1157551"/>
            <a:chOff x="21570" y="178938"/>
            <a:chExt cx="12204928" cy="1157551"/>
          </a:xfrm>
        </p:grpSpPr>
        <p:grpSp>
          <p:nvGrpSpPr>
            <p:cNvPr id="76" name="组合 75"/>
            <p:cNvGrpSpPr/>
            <p:nvPr/>
          </p:nvGrpSpPr>
          <p:grpSpPr>
            <a:xfrm>
              <a:off x="21570" y="178938"/>
              <a:ext cx="12204928" cy="1157551"/>
              <a:chOff x="1" y="177431"/>
              <a:chExt cx="12204928" cy="1157551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1" y="177431"/>
                <a:ext cx="12204928" cy="1157551"/>
                <a:chOff x="1" y="177431"/>
                <a:chExt cx="12204928" cy="1157551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1" y="418729"/>
                  <a:ext cx="12204928" cy="798953"/>
                </a:xfrm>
                <a:prstGeom prst="rect">
                  <a:avLst/>
                </a:prstGeom>
                <a:blipFill>
                  <a:blip r:embed="rId3"/>
                  <a:tile tx="0" ty="0" sx="100000" sy="100000" flip="none" algn="tl"/>
                </a:blipFill>
                <a:ln w="57150">
                  <a:solidFill>
                    <a:srgbClr val="6B1554"/>
                  </a:solidFill>
                </a:ln>
              </p:spPr>
              <p:txBody>
                <a:bodyPr wrap="square" rtlCol="0">
                  <a:spAutoFit/>
                </a:bodyPr>
                <a:p>
                  <a:endParaRPr lang="zh-CN" altLang="en-US" dirty="0"/>
                </a:p>
              </p:txBody>
            </p:sp>
            <p:sp>
              <p:nvSpPr>
                <p:cNvPr id="81" name="圆角矩形 3"/>
                <p:cNvSpPr/>
                <p:nvPr/>
              </p:nvSpPr>
              <p:spPr>
                <a:xfrm>
                  <a:off x="1" y="421437"/>
                  <a:ext cx="1442282" cy="7989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B1554">
                    <a:alpha val="74902"/>
                  </a:srgbClr>
                </a:solidFill>
                <a:ln w="57150">
                  <a:solidFill>
                    <a:srgbClr val="6B15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82" name="Picture 30" descr="59-南开大学-logo.png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441" y="177431"/>
                  <a:ext cx="1133235" cy="1133234"/>
                </a:xfrm>
                <a:prstGeom prst="rect">
                  <a:avLst/>
                </a:prstGeom>
              </p:spPr>
            </p:pic>
            <p:cxnSp>
              <p:nvCxnSpPr>
                <p:cNvPr id="84" name="直接连接符 83"/>
                <p:cNvCxnSpPr/>
                <p:nvPr/>
              </p:nvCxnSpPr>
              <p:spPr>
                <a:xfrm>
                  <a:off x="9665198" y="440235"/>
                  <a:ext cx="0" cy="77218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1431814" y="434822"/>
                  <a:ext cx="0" cy="81643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连接符 85"/>
              <p:cNvCxnSpPr/>
              <p:nvPr/>
            </p:nvCxnSpPr>
            <p:spPr>
              <a:xfrm>
                <a:off x="7179859" y="432114"/>
                <a:ext cx="0" cy="77218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圆角矩形 3"/>
            <p:cNvSpPr/>
            <p:nvPr/>
          </p:nvSpPr>
          <p:spPr>
            <a:xfrm>
              <a:off x="7187545" y="428041"/>
              <a:ext cx="4980940" cy="798830"/>
            </a:xfrm>
            <a:prstGeom prst="roundRect">
              <a:avLst>
                <a:gd name="adj" fmla="val 0"/>
              </a:avLst>
            </a:prstGeom>
            <a:solidFill>
              <a:srgbClr val="6B1554">
                <a:alpha val="74902"/>
              </a:srgbClr>
            </a:solidFill>
            <a:ln w="57150"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88" name="圆角矩形 3"/>
            <p:cNvSpPr/>
            <p:nvPr/>
          </p:nvSpPr>
          <p:spPr>
            <a:xfrm>
              <a:off x="7215325" y="461144"/>
              <a:ext cx="2489601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成果与防护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圆角矩形 3"/>
            <p:cNvSpPr/>
            <p:nvPr/>
          </p:nvSpPr>
          <p:spPr>
            <a:xfrm>
              <a:off x="4818173" y="461061"/>
              <a:ext cx="229029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8E4F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攻击流程</a:t>
              </a:r>
              <a:endParaRPr lang="zh-CN" altLang="en-US" sz="3600" b="1" dirty="0">
                <a:solidFill>
                  <a:srgbClr val="8E4F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圆角矩形 3"/>
          <p:cNvSpPr/>
          <p:nvPr/>
        </p:nvSpPr>
        <p:spPr>
          <a:xfrm>
            <a:off x="1463675" y="262890"/>
            <a:ext cx="3550920" cy="7988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专业名词与协议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3"/>
          <p:cNvSpPr/>
          <p:nvPr/>
        </p:nvSpPr>
        <p:spPr>
          <a:xfrm>
            <a:off x="9402973" y="286224"/>
            <a:ext cx="3054665" cy="717136"/>
          </a:xfrm>
          <a:prstGeom prst="roundRect">
            <a:avLst>
              <a:gd name="adj" fmla="val 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创新与思考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76" y="2136645"/>
            <a:ext cx="6075968" cy="42420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0165" y="4038600"/>
            <a:ext cx="5182235" cy="3051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✎ 论文在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个真实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网络（包含多种采用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WPA2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WPA3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加密的公共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网络）中实施了攻击测试。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✎ 攻击成功率超过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89%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个网络中成功渗透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个），失败案例主要源于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隔离等特定网络策略的防护。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379210" y="1631315"/>
            <a:ext cx="5503545" cy="2407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base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处理器存在设计缺陷（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CVE-2022-25667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），导致设备无法有效识别和过滤攻击者伪造的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重定向报文。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✎ 针对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款主流无线路由器的测试证实：当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重定向报文的源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被伪造成路由器自身地址时，所有受测设备均未能阻断此类恶意报文。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47675" y="1424305"/>
            <a:ext cx="5192395" cy="459105"/>
          </a:xfrm>
          <a:prstGeom prst="rect">
            <a:avLst/>
          </a:prstGeom>
          <a:solidFill>
            <a:srgbClr val="6B1554"/>
          </a:solidFill>
        </p:spPr>
        <p:txBody>
          <a:bodyPr wrap="square" lIns="91436" tIns="45718" rIns="91436" bIns="45718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46071" y="624257"/>
            <a:ext cx="133112" cy="395948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570" y="13607"/>
            <a:ext cx="12204928" cy="1157551"/>
            <a:chOff x="21570" y="178938"/>
            <a:chExt cx="12204928" cy="1157551"/>
          </a:xfrm>
        </p:grpSpPr>
        <p:grpSp>
          <p:nvGrpSpPr>
            <p:cNvPr id="23" name="组合 22"/>
            <p:cNvGrpSpPr/>
            <p:nvPr/>
          </p:nvGrpSpPr>
          <p:grpSpPr>
            <a:xfrm>
              <a:off x="21570" y="178938"/>
              <a:ext cx="12204928" cy="1157551"/>
              <a:chOff x="1" y="177431"/>
              <a:chExt cx="12204928" cy="115755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" y="177431"/>
                <a:ext cx="12204928" cy="1157551"/>
                <a:chOff x="1" y="177431"/>
                <a:chExt cx="12204928" cy="1157551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" y="418729"/>
                  <a:ext cx="12204928" cy="798953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57150">
                  <a:solidFill>
                    <a:srgbClr val="6B1554"/>
                  </a:solidFill>
                </a:ln>
              </p:spPr>
              <p:txBody>
                <a:bodyPr wrap="square" rtlCol="0">
                  <a:spAutoFit/>
                </a:bodyPr>
                <a:p>
                  <a:endParaRPr lang="zh-CN" altLang="en-US" dirty="0"/>
                </a:p>
              </p:txBody>
            </p:sp>
            <p:sp>
              <p:nvSpPr>
                <p:cNvPr id="28" name="圆角矩形 3"/>
                <p:cNvSpPr/>
                <p:nvPr/>
              </p:nvSpPr>
              <p:spPr>
                <a:xfrm>
                  <a:off x="1" y="421437"/>
                  <a:ext cx="1442282" cy="7989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B1554">
                    <a:alpha val="74902"/>
                  </a:srgbClr>
                </a:solidFill>
                <a:ln w="57150">
                  <a:solidFill>
                    <a:srgbClr val="6B15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29" name="Picture 30" descr="59-南开大学-logo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441" y="177431"/>
                  <a:ext cx="1133235" cy="1133234"/>
                </a:xfrm>
                <a:prstGeom prst="rect">
                  <a:avLst/>
                </a:prstGeom>
              </p:spPr>
            </p:pic>
            <p:cxnSp>
              <p:nvCxnSpPr>
                <p:cNvPr id="30" name="直接连接符 29"/>
                <p:cNvCxnSpPr/>
                <p:nvPr/>
              </p:nvCxnSpPr>
              <p:spPr>
                <a:xfrm>
                  <a:off x="9665198" y="440235"/>
                  <a:ext cx="0" cy="77218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1431814" y="434822"/>
                  <a:ext cx="0" cy="81643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7179859" y="432114"/>
                <a:ext cx="0" cy="77218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圆角矩形 3"/>
            <p:cNvSpPr/>
            <p:nvPr/>
          </p:nvSpPr>
          <p:spPr>
            <a:xfrm>
              <a:off x="5026005" y="427858"/>
              <a:ext cx="2148205" cy="798830"/>
            </a:xfrm>
            <a:prstGeom prst="roundRect">
              <a:avLst>
                <a:gd name="adj" fmla="val 0"/>
              </a:avLst>
            </a:prstGeom>
            <a:solidFill>
              <a:srgbClr val="6B1554">
                <a:alpha val="74902"/>
              </a:srgbClr>
            </a:solidFill>
            <a:ln w="57150"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5" name="圆角矩形 3"/>
            <p:cNvSpPr/>
            <p:nvPr/>
          </p:nvSpPr>
          <p:spPr>
            <a:xfrm>
              <a:off x="7228660" y="468764"/>
              <a:ext cx="2489601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8E4F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成果与防护</a:t>
              </a:r>
              <a:endParaRPr lang="zh-CN" altLang="en-US" sz="3600" b="1" dirty="0">
                <a:solidFill>
                  <a:srgbClr val="8E4F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3"/>
            <p:cNvSpPr/>
            <p:nvPr/>
          </p:nvSpPr>
          <p:spPr>
            <a:xfrm>
              <a:off x="4818173" y="461061"/>
              <a:ext cx="229029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8E4F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攻击流程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圆角矩形 3"/>
          <p:cNvSpPr/>
          <p:nvPr/>
        </p:nvSpPr>
        <p:spPr>
          <a:xfrm>
            <a:off x="1463675" y="262890"/>
            <a:ext cx="3550920" cy="7988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专业名词与协议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3"/>
          <p:cNvSpPr/>
          <p:nvPr/>
        </p:nvSpPr>
        <p:spPr>
          <a:xfrm>
            <a:off x="9686925" y="254635"/>
            <a:ext cx="2539365" cy="7861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创新与思考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圆角矩形 24"/>
          <p:cNvSpPr/>
          <p:nvPr/>
        </p:nvSpPr>
        <p:spPr>
          <a:xfrm>
            <a:off x="418465" y="2233930"/>
            <a:ext cx="11110595" cy="1314450"/>
          </a:xfrm>
          <a:prstGeom prst="roundRect">
            <a:avLst/>
          </a:prstGeom>
          <a:noFill/>
          <a:ln w="38100">
            <a:solidFill>
              <a:srgbClr val="6B1554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42950" y="2320290"/>
            <a:ext cx="4752340" cy="114109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需部署恶意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需广播伪造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SSID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需诱导用户重连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06770" y="2588260"/>
            <a:ext cx="81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en-US" altLang="zh-CN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108825" y="2320290"/>
            <a:ext cx="4114165" cy="114109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无需部署虚假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无需仿冒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SSID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直接劫持现有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7675" y="3637915"/>
            <a:ext cx="11110595" cy="1374775"/>
          </a:xfrm>
          <a:prstGeom prst="roundRect">
            <a:avLst/>
          </a:prstGeom>
          <a:noFill/>
          <a:ln w="38100">
            <a:solidFill>
              <a:srgbClr val="6B1554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80415" y="3710940"/>
            <a:ext cx="4752340" cy="125031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需持续发送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污染包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易被流量监控发现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仅限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38520" y="4090670"/>
            <a:ext cx="81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en-US" altLang="zh-CN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108825" y="3710940"/>
            <a:ext cx="4168775" cy="125031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单次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利用合法链路层转发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v4/IPv6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7675" y="5124450"/>
            <a:ext cx="11110595" cy="1461135"/>
          </a:xfrm>
          <a:prstGeom prst="roundRect">
            <a:avLst/>
          </a:prstGeom>
          <a:noFill/>
          <a:ln w="38100">
            <a:solidFill>
              <a:srgbClr val="6B1554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772160" y="5236210"/>
            <a:ext cx="4752340" cy="125031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依赖未加密网络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无法绕过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受限于网络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48680" y="5552440"/>
            <a:ext cx="81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en-US" altLang="zh-CN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107555" y="5230495"/>
            <a:ext cx="4170045" cy="125031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突破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主动探测开放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10"/>
          <p:cNvSpPr/>
          <p:nvPr/>
        </p:nvSpPr>
        <p:spPr>
          <a:xfrm>
            <a:off x="447675" y="2330450"/>
            <a:ext cx="1147445" cy="1105535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vil Twins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7" name="矩形: 圆角 10"/>
          <p:cNvSpPr/>
          <p:nvPr/>
        </p:nvSpPr>
        <p:spPr>
          <a:xfrm>
            <a:off x="447675" y="3783330"/>
            <a:ext cx="1147445" cy="1105535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ARP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欺骗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8" name="矩形: 圆角 10"/>
          <p:cNvSpPr/>
          <p:nvPr/>
        </p:nvSpPr>
        <p:spPr>
          <a:xfrm>
            <a:off x="447675" y="5236210"/>
            <a:ext cx="1198245" cy="1105535"/>
          </a:xfrm>
          <a:prstGeom prst="roundRect">
            <a:avLst/>
          </a:prstGeom>
          <a:solidFill>
            <a:srgbClr val="FFF2CC"/>
          </a:solidFill>
          <a:ln w="19050">
            <a:solidFill>
              <a:srgbClr val="7C315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传统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ICMP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劫持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47675" y="1424305"/>
            <a:ext cx="5192395" cy="459105"/>
          </a:xfrm>
          <a:prstGeom prst="rect">
            <a:avLst/>
          </a:prstGeom>
          <a:solidFill>
            <a:srgbClr val="6B1554"/>
          </a:solidFill>
        </p:spPr>
        <p:txBody>
          <a:bodyPr wrap="square" lIns="91436" tIns="45718" rIns="91436" bIns="45718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与已有技术的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246071" y="624257"/>
            <a:ext cx="133112" cy="395948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21570" y="13607"/>
            <a:ext cx="12204928" cy="1157551"/>
            <a:chOff x="21570" y="178938"/>
            <a:chExt cx="12204928" cy="1157551"/>
          </a:xfrm>
        </p:grpSpPr>
        <p:grpSp>
          <p:nvGrpSpPr>
            <p:cNvPr id="142" name="组合 141"/>
            <p:cNvGrpSpPr/>
            <p:nvPr/>
          </p:nvGrpSpPr>
          <p:grpSpPr>
            <a:xfrm>
              <a:off x="21570" y="178938"/>
              <a:ext cx="12204928" cy="1157551"/>
              <a:chOff x="1" y="177431"/>
              <a:chExt cx="12204928" cy="1157551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1" y="177431"/>
                <a:ext cx="12204928" cy="1157551"/>
                <a:chOff x="1" y="177431"/>
                <a:chExt cx="12204928" cy="1157551"/>
              </a:xfrm>
            </p:grpSpPr>
            <p:sp>
              <p:nvSpPr>
                <p:cNvPr id="144" name="矩形 143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>
                  <a:off x="1066437" y="939034"/>
                  <a:ext cx="133112" cy="395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/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6" name="文本框 145"/>
                <p:cNvSpPr txBox="1"/>
                <p:nvPr/>
              </p:nvSpPr>
              <p:spPr>
                <a:xfrm>
                  <a:off x="1" y="418729"/>
                  <a:ext cx="12204928" cy="798953"/>
                </a:xfrm>
                <a:prstGeom prst="rect">
                  <a:avLst/>
                </a:prstGeom>
                <a:blipFill>
                  <a:blip r:embed="rId1"/>
                  <a:tile tx="0" ty="0" sx="100000" sy="100000" flip="none" algn="tl"/>
                </a:blipFill>
                <a:ln w="57150">
                  <a:solidFill>
                    <a:srgbClr val="6B1554"/>
                  </a:solidFill>
                </a:ln>
              </p:spPr>
              <p:txBody>
                <a:bodyPr wrap="square" rtlCol="0">
                  <a:spAutoFit/>
                </a:bodyPr>
                <a:p>
                  <a:endParaRPr lang="zh-CN" altLang="en-US" dirty="0"/>
                </a:p>
              </p:txBody>
            </p:sp>
            <p:sp>
              <p:nvSpPr>
                <p:cNvPr id="147" name="圆角矩形 3"/>
                <p:cNvSpPr/>
                <p:nvPr/>
              </p:nvSpPr>
              <p:spPr>
                <a:xfrm>
                  <a:off x="1" y="421437"/>
                  <a:ext cx="1442282" cy="79895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B1554">
                    <a:alpha val="74902"/>
                  </a:srgbClr>
                </a:solidFill>
                <a:ln w="57150">
                  <a:solidFill>
                    <a:srgbClr val="6B15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48" name="Picture 30" descr="59-南开大学-logo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441" y="177431"/>
                  <a:ext cx="1133235" cy="1133234"/>
                </a:xfrm>
                <a:prstGeom prst="rect">
                  <a:avLst/>
                </a:prstGeom>
              </p:spPr>
            </p:pic>
            <p:cxnSp>
              <p:nvCxnSpPr>
                <p:cNvPr id="149" name="直接连接符 148"/>
                <p:cNvCxnSpPr/>
                <p:nvPr/>
              </p:nvCxnSpPr>
              <p:spPr>
                <a:xfrm>
                  <a:off x="9665198" y="440235"/>
                  <a:ext cx="0" cy="77218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/>
                <p:cNvCxnSpPr/>
                <p:nvPr/>
              </p:nvCxnSpPr>
              <p:spPr>
                <a:xfrm>
                  <a:off x="1431814" y="434822"/>
                  <a:ext cx="0" cy="816432"/>
                </a:xfrm>
                <a:prstGeom prst="line">
                  <a:avLst/>
                </a:prstGeom>
                <a:ln w="57150">
                  <a:solidFill>
                    <a:srgbClr val="6B15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直接连接符 150"/>
              <p:cNvCxnSpPr/>
              <p:nvPr/>
            </p:nvCxnSpPr>
            <p:spPr>
              <a:xfrm>
                <a:off x="7179859" y="432114"/>
                <a:ext cx="0" cy="772182"/>
              </a:xfrm>
              <a:prstGeom prst="line">
                <a:avLst/>
              </a:prstGeom>
              <a:ln w="57150">
                <a:solidFill>
                  <a:srgbClr val="6B1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圆角矩形 3"/>
            <p:cNvSpPr/>
            <p:nvPr/>
          </p:nvSpPr>
          <p:spPr>
            <a:xfrm>
              <a:off x="5026005" y="427858"/>
              <a:ext cx="2148205" cy="798830"/>
            </a:xfrm>
            <a:prstGeom prst="roundRect">
              <a:avLst>
                <a:gd name="adj" fmla="val 0"/>
              </a:avLst>
            </a:prstGeom>
            <a:solidFill>
              <a:srgbClr val="6B1554">
                <a:alpha val="74902"/>
              </a:srgbClr>
            </a:solidFill>
            <a:ln w="57150"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53" name="圆角矩形 3"/>
            <p:cNvSpPr/>
            <p:nvPr/>
          </p:nvSpPr>
          <p:spPr>
            <a:xfrm>
              <a:off x="7228660" y="468764"/>
              <a:ext cx="2489601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8E4F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成果与防护</a:t>
              </a:r>
              <a:endParaRPr lang="zh-CN" altLang="en-US" sz="3600" b="1" dirty="0">
                <a:solidFill>
                  <a:srgbClr val="8E4F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圆角矩形 3"/>
            <p:cNvSpPr/>
            <p:nvPr/>
          </p:nvSpPr>
          <p:spPr>
            <a:xfrm>
              <a:off x="4818173" y="461061"/>
              <a:ext cx="2290295" cy="717136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b="1" dirty="0">
                  <a:solidFill>
                    <a:srgbClr val="8E4F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600" b="1" dirty="0">
                  <a:solidFill>
                    <a:srgbClr val="B2B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攻击流程</a:t>
              </a:r>
              <a:endPara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5" name="圆角矩形 3"/>
          <p:cNvSpPr/>
          <p:nvPr/>
        </p:nvSpPr>
        <p:spPr>
          <a:xfrm>
            <a:off x="1463675" y="262890"/>
            <a:ext cx="3550920" cy="7988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专业名词与协议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3"/>
          <p:cNvSpPr/>
          <p:nvPr/>
        </p:nvSpPr>
        <p:spPr>
          <a:xfrm>
            <a:off x="9686925" y="254635"/>
            <a:ext cx="2539365" cy="786130"/>
          </a:xfrm>
          <a:prstGeom prst="roundRect">
            <a:avLst>
              <a:gd name="adj" fmla="val 0"/>
            </a:avLst>
          </a:prstGeom>
          <a:solidFill>
            <a:srgbClr val="6B1554">
              <a:alpha val="74902"/>
            </a:srgbClr>
          </a:solidFill>
          <a:ln w="57150">
            <a:solidFill>
              <a:srgbClr val="6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创新与思考</a:t>
            </a:r>
            <a:endParaRPr lang="zh-CN" altLang="en-US" sz="3600" b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TABLE_ENDDRAG_ORIGIN_RECT" val="510*241"/>
  <p:tag name="TABLE_ENDDRAG_RECT" val="21*276*510*241"/>
</p:tagLst>
</file>

<file path=ppt/tags/tag10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ags/tag11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ags/tag12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ags/tag13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ags/tag14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ags/tag18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ags/tag19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ags/tag2.xml><?xml version="1.0" encoding="utf-8"?>
<p:tagLst xmlns:p="http://schemas.openxmlformats.org/presentationml/2006/main">
  <p:tag name="KSO_WM_DIAGRAM_VIRTUALLY_FRAME" val="{&quot;height&quot;:456.6,&quot;left&quot;:14.35,&quot;top&quot;:65.05,&quot;width&quot;:927.5}"/>
</p:tagLst>
</file>

<file path=ppt/tags/tag20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ags/tag3.xml><?xml version="1.0" encoding="utf-8"?>
<p:tagLst xmlns:p="http://schemas.openxmlformats.org/presentationml/2006/main">
  <p:tag name="KSO_WM_DIAGRAM_VIRTUALLY_FRAME" val="{&quot;height&quot;:456.6,&quot;left&quot;:14.35,&quot;top&quot;:65.05,&quot;width&quot;:927.5}"/>
</p:tagLst>
</file>

<file path=ppt/tags/tag4.xml><?xml version="1.0" encoding="utf-8"?>
<p:tagLst xmlns:p="http://schemas.openxmlformats.org/presentationml/2006/main">
  <p:tag name="KSO_WM_DIAGRAM_VIRTUALLY_FRAME" val="{&quot;height&quot;:456.6,&quot;left&quot;:14.35,&quot;top&quot;:65.05,&quot;width&quot;:927.5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ags/tag8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ags/tag9.xml><?xml version="1.0" encoding="utf-8"?>
<p:tagLst xmlns:p="http://schemas.openxmlformats.org/presentationml/2006/main">
  <p:tag name="KSO_WM_DIAGRAM_VIRTUALLY_FRAME" val="{&quot;height&quot;:261.16047459839973,&quot;left&quot;:48.264803149606294,&quot;top&quot;:118.33293307086615,&quot;width&quot;:623.470393700787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5116</Words>
  <Application>WPS 演示</Application>
  <PresentationFormat>宽屏</PresentationFormat>
  <Paragraphs>509</Paragraphs>
  <Slides>15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Times New Roman</vt:lpstr>
      <vt:lpstr>-apple-system</vt:lpstr>
      <vt:lpstr>Segoe Print</vt:lpstr>
      <vt:lpstr>Helvetica Neue</vt:lpstr>
      <vt:lpstr>PingFang SC</vt:lpstr>
      <vt:lpstr>Cambria Math</vt:lpstr>
      <vt:lpstr>华文楷体</vt:lpstr>
      <vt:lpstr>PingFang SC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 崔</dc:creator>
  <cp:lastModifiedBy>WPS_1691498065</cp:lastModifiedBy>
  <cp:revision>14</cp:revision>
  <dcterms:created xsi:type="dcterms:W3CDTF">2025-05-30T09:11:00Z</dcterms:created>
  <dcterms:modified xsi:type="dcterms:W3CDTF">2025-07-04T15:21:18Z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1599C5B244E641D4A4BB777EBD3B6D3F_12</vt:lpwstr>
  </property>
  <property fmtid="{D5CDD505-2E9C-101B-9397-08002B2CF9AE}" pid="3" name="KSOProductBuildVer">
    <vt:lpwstr>2052-12.1.0.21915</vt:lpwstr>
  </property>
</Properties>
</file>