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Incrementals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Tier #1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Sheet4!$B$3:$B$27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1.8011674488907378E-2</c:v>
                </c:pt>
                <c:pt idx="10">
                  <c:v>1.1373332635340289E-2</c:v>
                </c:pt>
                <c:pt idx="11">
                  <c:v>1.0313537089887391E-3</c:v>
                </c:pt>
                <c:pt idx="12">
                  <c:v>1.7423912583656798E-3</c:v>
                </c:pt>
                <c:pt idx="13">
                  <c:v>2.3764295984775746E-3</c:v>
                </c:pt>
                <c:pt idx="14">
                  <c:v>2.7686596467692906E-3</c:v>
                </c:pt>
                <c:pt idx="15">
                  <c:v>3.1710686332165204E-3</c:v>
                </c:pt>
                <c:pt idx="16">
                  <c:v>3.6301990120183761E-3</c:v>
                </c:pt>
                <c:pt idx="17">
                  <c:v>3.5602861899283462E-3</c:v>
                </c:pt>
                <c:pt idx="18">
                  <c:v>3.4918731972930525E-3</c:v>
                </c:pt>
                <c:pt idx="19">
                  <c:v>3.424923749463544E-3</c:v>
                </c:pt>
                <c:pt idx="20">
                  <c:v>3.0859733632737684E-3</c:v>
                </c:pt>
                <c:pt idx="21">
                  <c:v>2.751754230324711E-3</c:v>
                </c:pt>
                <c:pt idx="22">
                  <c:v>2.4217907360150775E-3</c:v>
                </c:pt>
                <c:pt idx="23">
                  <c:v>2.0956138762169168E-3</c:v>
                </c:pt>
                <c:pt idx="24">
                  <c:v>2.0349030925212348E-3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06-4B4D-9137-487A3202F8AB}"/>
            </c:ext>
          </c:extLst>
        </c:ser>
        <c:ser>
          <c:idx val="1"/>
          <c:order val="1"/>
          <c:tx>
            <c:strRef>
              <c:f>Sheet4!$C$2</c:f>
              <c:strCache>
                <c:ptCount val="1"/>
                <c:pt idx="0">
                  <c:v>Tier #2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Sheet4!$C$3:$C$27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2.6155470006977398E-2</c:v>
                </c:pt>
                <c:pt idx="10">
                  <c:v>1.6532423010820314E-2</c:v>
                </c:pt>
                <c:pt idx="11">
                  <c:v>1.8221046369489285E-3</c:v>
                </c:pt>
                <c:pt idx="12">
                  <c:v>2.7889420839542389E-3</c:v>
                </c:pt>
                <c:pt idx="13">
                  <c:v>3.6605415692963919E-3</c:v>
                </c:pt>
                <c:pt idx="14">
                  <c:v>4.1961441357606204E-3</c:v>
                </c:pt>
                <c:pt idx="15">
                  <c:v>4.7414240251389388E-3</c:v>
                </c:pt>
                <c:pt idx="16">
                  <c:v>5.3751387204308545E-3</c:v>
                </c:pt>
                <c:pt idx="17">
                  <c:v>5.262878425473968E-3</c:v>
                </c:pt>
                <c:pt idx="18">
                  <c:v>5.1533011058969612E-3</c:v>
                </c:pt>
                <c:pt idx="19">
                  <c:v>5.0463333220189081E-3</c:v>
                </c:pt>
                <c:pt idx="20">
                  <c:v>4.5599326904439538E-3</c:v>
                </c:pt>
                <c:pt idx="21">
                  <c:v>4.0825293449038231E-3</c:v>
                </c:pt>
                <c:pt idx="22">
                  <c:v>3.6131894957165856E-3</c:v>
                </c:pt>
                <c:pt idx="23">
                  <c:v>3.1509984235942655E-3</c:v>
                </c:pt>
                <c:pt idx="24">
                  <c:v>3.0595379830771112E-3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6-4B4D-9137-487A3202F8AB}"/>
            </c:ext>
          </c:extLst>
        </c:ser>
        <c:ser>
          <c:idx val="2"/>
          <c:order val="2"/>
          <c:tx>
            <c:strRef>
              <c:f>Sheet4!$D$2</c:f>
              <c:strCache>
                <c:ptCount val="1"/>
                <c:pt idx="0">
                  <c:v>Tier #3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Sheet4!$D$3:$D$27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3.3015777090552013E-2</c:v>
                </c:pt>
                <c:pt idx="10">
                  <c:v>2.0808677104648794E-2</c:v>
                </c:pt>
                <c:pt idx="11">
                  <c:v>3.0651487095887712E-3</c:v>
                </c:pt>
                <c:pt idx="12">
                  <c:v>4.1077205082538015E-3</c:v>
                </c:pt>
                <c:pt idx="13">
                  <c:v>5.0643230586421102E-3</c:v>
                </c:pt>
                <c:pt idx="14">
                  <c:v>5.4286328445477946E-3</c:v>
                </c:pt>
                <c:pt idx="15">
                  <c:v>5.9741676317488779E-3</c:v>
                </c:pt>
                <c:pt idx="16">
                  <c:v>6.6376229957200846E-3</c:v>
                </c:pt>
                <c:pt idx="17">
                  <c:v>6.4632297977576421E-3</c:v>
                </c:pt>
                <c:pt idx="18">
                  <c:v>6.2939904043329839E-3</c:v>
                </c:pt>
                <c:pt idx="19">
                  <c:v>6.1297338879681426E-3</c:v>
                </c:pt>
                <c:pt idx="20">
                  <c:v>5.552757819578015E-3</c:v>
                </c:pt>
                <c:pt idx="21">
                  <c:v>4.9929343121447615E-3</c:v>
                </c:pt>
                <c:pt idx="22">
                  <c:v>4.4487778126731988E-3</c:v>
                </c:pt>
                <c:pt idx="23">
                  <c:v>3.91886005980812E-3</c:v>
                </c:pt>
                <c:pt idx="24">
                  <c:v>3.792218020989209E-3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06-4B4D-9137-487A3202F8AB}"/>
            </c:ext>
          </c:extLst>
        </c:ser>
        <c:ser>
          <c:idx val="3"/>
          <c:order val="3"/>
          <c:tx>
            <c:strRef>
              <c:f>Sheet4!$E$2</c:f>
              <c:strCache>
                <c:ptCount val="1"/>
                <c:pt idx="0">
                  <c:v>Tier #4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Sheet4!$E$3:$E$27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4.0526373759978071E-2</c:v>
                </c:pt>
                <c:pt idx="10">
                  <c:v>2.5596387570486705E-2</c:v>
                </c:pt>
                <c:pt idx="11">
                  <c:v>4.2209145551810731E-3</c:v>
                </c:pt>
                <c:pt idx="12">
                  <c:v>5.4108245208044333E-3</c:v>
                </c:pt>
                <c:pt idx="13">
                  <c:v>6.5196425624017727E-3</c:v>
                </c:pt>
                <c:pt idx="14">
                  <c:v>6.9740842944835514E-3</c:v>
                </c:pt>
                <c:pt idx="15">
                  <c:v>7.5995965389369742E-3</c:v>
                </c:pt>
                <c:pt idx="16">
                  <c:v>8.3814723282891728E-3</c:v>
                </c:pt>
                <c:pt idx="17">
                  <c:v>8.1533682499773993E-3</c:v>
                </c:pt>
                <c:pt idx="18">
                  <c:v>7.9323712221385269E-3</c:v>
                </c:pt>
                <c:pt idx="19">
                  <c:v>7.7182303346831497E-3</c:v>
                </c:pt>
                <c:pt idx="20">
                  <c:v>7.0103159183129947E-3</c:v>
                </c:pt>
                <c:pt idx="21">
                  <c:v>6.3255608166713478E-3</c:v>
                </c:pt>
                <c:pt idx="22">
                  <c:v>5.6618376388463797E-3</c:v>
                </c:pt>
                <c:pt idx="23">
                  <c:v>5.0171093699757615E-3</c:v>
                </c:pt>
                <c:pt idx="24">
                  <c:v>4.8562596370782182E-3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06-4B4D-9137-487A3202F8AB}"/>
            </c:ext>
          </c:extLst>
        </c:ser>
        <c:ser>
          <c:idx val="4"/>
          <c:order val="4"/>
          <c:tx>
            <c:strRef>
              <c:f>Sheet4!$F$2</c:f>
              <c:strCache>
                <c:ptCount val="1"/>
                <c:pt idx="0">
                  <c:v>Tier #5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Sheet4!$F$3:$F$27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5.2459034280825982E-2</c:v>
                </c:pt>
                <c:pt idx="10">
                  <c:v>3.2966220292368065E-2</c:v>
                </c:pt>
                <c:pt idx="11">
                  <c:v>5.9657554247133076E-3</c:v>
                </c:pt>
                <c:pt idx="12">
                  <c:v>7.3599410222656954E-3</c:v>
                </c:pt>
                <c:pt idx="13">
                  <c:v>8.6736667459327791E-3</c:v>
                </c:pt>
                <c:pt idx="14">
                  <c:v>9.1364190551631811E-3</c:v>
                </c:pt>
                <c:pt idx="15">
                  <c:v>9.8406167225926922E-3</c:v>
                </c:pt>
                <c:pt idx="16">
                  <c:v>1.0749652974517543E-2</c:v>
                </c:pt>
                <c:pt idx="17">
                  <c:v>1.0417834462175977E-2</c:v>
                </c:pt>
                <c:pt idx="18">
                  <c:v>1.0097787841841678E-2</c:v>
                </c:pt>
                <c:pt idx="19">
                  <c:v>9.7890409489751942E-3</c:v>
                </c:pt>
                <c:pt idx="20">
                  <c:v>8.8882323506760674E-3</c:v>
                </c:pt>
                <c:pt idx="21">
                  <c:v>8.0242311651694195E-3</c:v>
                </c:pt>
                <c:pt idx="22">
                  <c:v>7.1935323597319949E-3</c:v>
                </c:pt>
                <c:pt idx="23">
                  <c:v>6.3928196212296269E-3</c:v>
                </c:pt>
                <c:pt idx="24">
                  <c:v>6.174595648188624E-3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06-4B4D-9137-487A3202F8AB}"/>
            </c:ext>
          </c:extLst>
        </c:ser>
        <c:ser>
          <c:idx val="5"/>
          <c:order val="5"/>
          <c:tx>
            <c:strRef>
              <c:f>Sheet4!$G$2</c:f>
              <c:strCache>
                <c:ptCount val="1"/>
                <c:pt idx="0">
                  <c:v>Tier #6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Sheet4!$G$3:$G$27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5.4819727746668906E-2</c:v>
                </c:pt>
                <c:pt idx="10">
                  <c:v>3.441039135689361E-2</c:v>
                </c:pt>
                <c:pt idx="11">
                  <c:v>6.7628658644221214E-3</c:v>
                </c:pt>
                <c:pt idx="12">
                  <c:v>8.0541536369090529E-3</c:v>
                </c:pt>
                <c:pt idx="13">
                  <c:v>9.2806625533172343E-3</c:v>
                </c:pt>
                <c:pt idx="14">
                  <c:v>9.2603187803206241E-3</c:v>
                </c:pt>
                <c:pt idx="15">
                  <c:v>9.8426858460629908E-3</c:v>
                </c:pt>
                <c:pt idx="16">
                  <c:v>1.0631378278655965E-2</c:v>
                </c:pt>
                <c:pt idx="17">
                  <c:v>1.0245083666978351E-2</c:v>
                </c:pt>
                <c:pt idx="18">
                  <c:v>9.8745090095875704E-3</c:v>
                </c:pt>
                <c:pt idx="19">
                  <c:v>9.5189450773998981E-3</c:v>
                </c:pt>
                <c:pt idx="20">
                  <c:v>8.6213987188202626E-3</c:v>
                </c:pt>
                <c:pt idx="21">
                  <c:v>7.768863777195139E-3</c:v>
                </c:pt>
                <c:pt idx="22">
                  <c:v>6.9572238302420836E-3</c:v>
                </c:pt>
                <c:pt idx="23">
                  <c:v>6.1826355084166843E-3</c:v>
                </c:pt>
                <c:pt idx="24">
                  <c:v>5.943291315857897E-3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06-4B4D-9137-487A3202F8AB}"/>
            </c:ext>
          </c:extLst>
        </c:ser>
        <c:ser>
          <c:idx val="6"/>
          <c:order val="6"/>
          <c:tx>
            <c:strRef>
              <c:f>Sheet4!$H$2</c:f>
              <c:strCache>
                <c:ptCount val="1"/>
                <c:pt idx="0">
                  <c:v>Grand Total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Sheet4!$H$3:$H$27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3.7498009562318295E-2</c:v>
                </c:pt>
                <c:pt idx="10">
                  <c:v>2.3614571995092964E-2</c:v>
                </c:pt>
                <c:pt idx="11">
                  <c:v>3.8113571499738233E-3</c:v>
                </c:pt>
                <c:pt idx="12">
                  <c:v>4.910662171758816E-3</c:v>
                </c:pt>
                <c:pt idx="13">
                  <c:v>5.9292110146779778E-3</c:v>
                </c:pt>
                <c:pt idx="14">
                  <c:v>6.294043126174177E-3</c:v>
                </c:pt>
                <c:pt idx="15">
                  <c:v>6.8615932329494991E-3</c:v>
                </c:pt>
                <c:pt idx="16">
                  <c:v>7.5675773849386658E-3</c:v>
                </c:pt>
                <c:pt idx="17">
                  <c:v>7.3504467987152806E-3</c:v>
                </c:pt>
                <c:pt idx="18">
                  <c:v>7.1406387968484626E-3</c:v>
                </c:pt>
                <c:pt idx="19">
                  <c:v>6.9378678867514721E-3</c:v>
                </c:pt>
                <c:pt idx="20">
                  <c:v>6.2864351435175103E-3</c:v>
                </c:pt>
                <c:pt idx="21">
                  <c:v>5.6576456077348678E-3</c:v>
                </c:pt>
                <c:pt idx="22">
                  <c:v>5.0493919788708866E-3</c:v>
                </c:pt>
                <c:pt idx="23">
                  <c:v>4.4596728098735628E-3</c:v>
                </c:pt>
                <c:pt idx="24">
                  <c:v>4.31013428295205E-3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B06-4B4D-9137-487A3202F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516160"/>
        <c:axId val="696932608"/>
      </c:lineChart>
      <c:catAx>
        <c:axId val="6895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932608"/>
        <c:crosses val="autoZero"/>
        <c:auto val="1"/>
        <c:lblAlgn val="ctr"/>
        <c:lblOffset val="100"/>
        <c:noMultiLvlLbl val="0"/>
      </c:catAx>
      <c:valAx>
        <c:axId val="69693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51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/>
              <a:t>Cumulatives</a:t>
            </a:r>
            <a:endParaRPr lang="en-US" sz="2400" dirty="0"/>
          </a:p>
        </c:rich>
      </c:tx>
      <c:layout>
        <c:manualLayout>
          <c:xMode val="edge"/>
          <c:yMode val="edge"/>
          <c:x val="0.427502303979608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Sheet4!$I$2</c:f>
              <c:strCache>
                <c:ptCount val="1"/>
                <c:pt idx="0">
                  <c:v>Tier #1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Sheet4!$I$3:$I$27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1.8011674488907378E-2</c:v>
                </c:pt>
                <c:pt idx="10">
                  <c:v>2.9385007124247665E-2</c:v>
                </c:pt>
                <c:pt idx="11">
                  <c:v>3.0416360833236403E-2</c:v>
                </c:pt>
                <c:pt idx="12">
                  <c:v>3.2158752091602086E-2</c:v>
                </c:pt>
                <c:pt idx="13">
                  <c:v>3.4535181690079658E-2</c:v>
                </c:pt>
                <c:pt idx="14">
                  <c:v>3.7303841336848949E-2</c:v>
                </c:pt>
                <c:pt idx="15">
                  <c:v>4.0474909970065469E-2</c:v>
                </c:pt>
                <c:pt idx="16">
                  <c:v>4.4105108982083842E-2</c:v>
                </c:pt>
                <c:pt idx="17">
                  <c:v>4.7665395172012189E-2</c:v>
                </c:pt>
                <c:pt idx="18">
                  <c:v>5.1157268369305238E-2</c:v>
                </c:pt>
                <c:pt idx="19">
                  <c:v>5.4582192118768781E-2</c:v>
                </c:pt>
                <c:pt idx="20">
                  <c:v>5.7668165482042552E-2</c:v>
                </c:pt>
                <c:pt idx="21">
                  <c:v>6.0419919712367265E-2</c:v>
                </c:pt>
                <c:pt idx="22">
                  <c:v>6.284171044838234E-2</c:v>
                </c:pt>
                <c:pt idx="23">
                  <c:v>6.4937324324599255E-2</c:v>
                </c:pt>
                <c:pt idx="24">
                  <c:v>6.6972227417120486E-2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1F-4AA9-9D97-EFF3E3BC5CAD}"/>
            </c:ext>
          </c:extLst>
        </c:ser>
        <c:ser>
          <c:idx val="1"/>
          <c:order val="1"/>
          <c:tx>
            <c:strRef>
              <c:f>Sheet4!$J$2</c:f>
              <c:strCache>
                <c:ptCount val="1"/>
                <c:pt idx="0">
                  <c:v>Tier #2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Sheet4!$J$3:$J$27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2.6155470006977398E-2</c:v>
                </c:pt>
                <c:pt idx="10">
                  <c:v>4.2687893017797712E-2</c:v>
                </c:pt>
                <c:pt idx="11">
                  <c:v>4.4509997654746641E-2</c:v>
                </c:pt>
                <c:pt idx="12">
                  <c:v>4.7298939738700883E-2</c:v>
                </c:pt>
                <c:pt idx="13">
                  <c:v>5.0959481307997274E-2</c:v>
                </c:pt>
                <c:pt idx="14">
                  <c:v>5.5155625443757891E-2</c:v>
                </c:pt>
                <c:pt idx="15">
                  <c:v>5.9897049468896832E-2</c:v>
                </c:pt>
                <c:pt idx="16">
                  <c:v>6.5272188189327687E-2</c:v>
                </c:pt>
                <c:pt idx="17">
                  <c:v>7.0535066614801661E-2</c:v>
                </c:pt>
                <c:pt idx="18">
                  <c:v>7.5688367720698618E-2</c:v>
                </c:pt>
                <c:pt idx="19">
                  <c:v>8.073470104271753E-2</c:v>
                </c:pt>
                <c:pt idx="20">
                  <c:v>8.5294633733161485E-2</c:v>
                </c:pt>
                <c:pt idx="21">
                  <c:v>8.9377163078065314E-2</c:v>
                </c:pt>
                <c:pt idx="22">
                  <c:v>9.2990352573781895E-2</c:v>
                </c:pt>
                <c:pt idx="23">
                  <c:v>9.6141350997376154E-2</c:v>
                </c:pt>
                <c:pt idx="24">
                  <c:v>9.9200888980453261E-2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1F-4AA9-9D97-EFF3E3BC5CAD}"/>
            </c:ext>
          </c:extLst>
        </c:ser>
        <c:ser>
          <c:idx val="2"/>
          <c:order val="2"/>
          <c:tx>
            <c:strRef>
              <c:f>Sheet4!$K$2</c:f>
              <c:strCache>
                <c:ptCount val="1"/>
                <c:pt idx="0">
                  <c:v>Tier #3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Sheet4!$K$3:$K$27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3.3015777090552013E-2</c:v>
                </c:pt>
                <c:pt idx="10">
                  <c:v>5.3824454195200808E-2</c:v>
                </c:pt>
                <c:pt idx="11">
                  <c:v>5.6889602904789581E-2</c:v>
                </c:pt>
                <c:pt idx="12">
                  <c:v>6.0997323413043383E-2</c:v>
                </c:pt>
                <c:pt idx="13">
                  <c:v>6.6061646471685498E-2</c:v>
                </c:pt>
                <c:pt idx="14">
                  <c:v>7.1490279316233293E-2</c:v>
                </c:pt>
                <c:pt idx="15">
                  <c:v>7.7464446947982171E-2</c:v>
                </c:pt>
                <c:pt idx="16">
                  <c:v>8.4102069943702257E-2</c:v>
                </c:pt>
                <c:pt idx="17">
                  <c:v>9.0565299741459895E-2</c:v>
                </c:pt>
                <c:pt idx="18">
                  <c:v>9.6859290145792878E-2</c:v>
                </c:pt>
                <c:pt idx="19">
                  <c:v>0.10298902403376102</c:v>
                </c:pt>
                <c:pt idx="20">
                  <c:v>0.10854178185333904</c:v>
                </c:pt>
                <c:pt idx="21">
                  <c:v>0.1135347161654838</c:v>
                </c:pt>
                <c:pt idx="22">
                  <c:v>0.11798349397815699</c:v>
                </c:pt>
                <c:pt idx="23">
                  <c:v>0.12190235403796512</c:v>
                </c:pt>
                <c:pt idx="24">
                  <c:v>0.12569457205895432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1F-4AA9-9D97-EFF3E3BC5CAD}"/>
            </c:ext>
          </c:extLst>
        </c:ser>
        <c:ser>
          <c:idx val="3"/>
          <c:order val="3"/>
          <c:tx>
            <c:strRef>
              <c:f>Sheet4!$L$2</c:f>
              <c:strCache>
                <c:ptCount val="1"/>
                <c:pt idx="0">
                  <c:v>Tier #4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Sheet4!$L$3:$L$27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4.0526373759978071E-2</c:v>
                </c:pt>
                <c:pt idx="10">
                  <c:v>6.6122761330464769E-2</c:v>
                </c:pt>
                <c:pt idx="11">
                  <c:v>7.0343675885645843E-2</c:v>
                </c:pt>
                <c:pt idx="12">
                  <c:v>7.5754500406450279E-2</c:v>
                </c:pt>
                <c:pt idx="13">
                  <c:v>8.2274142968852049E-2</c:v>
                </c:pt>
                <c:pt idx="14">
                  <c:v>8.9248227263335603E-2</c:v>
                </c:pt>
                <c:pt idx="15">
                  <c:v>9.6847823802272581E-2</c:v>
                </c:pt>
                <c:pt idx="16">
                  <c:v>0.10522929613056176</c:v>
                </c:pt>
                <c:pt idx="17">
                  <c:v>0.11338266438053915</c:v>
                </c:pt>
                <c:pt idx="18">
                  <c:v>0.12131503560267767</c:v>
                </c:pt>
                <c:pt idx="19">
                  <c:v>0.12903326593736084</c:v>
                </c:pt>
                <c:pt idx="20">
                  <c:v>0.13604358185567383</c:v>
                </c:pt>
                <c:pt idx="21">
                  <c:v>0.14236914267234518</c:v>
                </c:pt>
                <c:pt idx="22">
                  <c:v>0.14803098031119155</c:v>
                </c:pt>
                <c:pt idx="23">
                  <c:v>0.15304808968116732</c:v>
                </c:pt>
                <c:pt idx="24">
                  <c:v>0.15790434931824554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41F-4AA9-9D97-EFF3E3BC5CAD}"/>
            </c:ext>
          </c:extLst>
        </c:ser>
        <c:ser>
          <c:idx val="4"/>
          <c:order val="4"/>
          <c:tx>
            <c:strRef>
              <c:f>Sheet4!$M$2</c:f>
              <c:strCache>
                <c:ptCount val="1"/>
                <c:pt idx="0">
                  <c:v>Tier #5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Sheet4!$M$3:$M$27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5.2459034280825982E-2</c:v>
                </c:pt>
                <c:pt idx="10">
                  <c:v>8.5425254573194054E-2</c:v>
                </c:pt>
                <c:pt idx="11">
                  <c:v>9.1391009997907363E-2</c:v>
                </c:pt>
                <c:pt idx="12">
                  <c:v>9.8750951020173061E-2</c:v>
                </c:pt>
                <c:pt idx="13">
                  <c:v>0.10742461776610585</c:v>
                </c:pt>
                <c:pt idx="14">
                  <c:v>0.11656103682126903</c:v>
                </c:pt>
                <c:pt idx="15">
                  <c:v>0.12640165354386174</c:v>
                </c:pt>
                <c:pt idx="16">
                  <c:v>0.13715130651837928</c:v>
                </c:pt>
                <c:pt idx="17">
                  <c:v>0.14756914098055526</c:v>
                </c:pt>
                <c:pt idx="18">
                  <c:v>0.15766692882239694</c:v>
                </c:pt>
                <c:pt idx="19">
                  <c:v>0.16745596977137214</c:v>
                </c:pt>
                <c:pt idx="20">
                  <c:v>0.17634420212204821</c:v>
                </c:pt>
                <c:pt idx="21">
                  <c:v>0.18436843328721764</c:v>
                </c:pt>
                <c:pt idx="22">
                  <c:v>0.19156196564694963</c:v>
                </c:pt>
                <c:pt idx="23">
                  <c:v>0.19795478526817925</c:v>
                </c:pt>
                <c:pt idx="24">
                  <c:v>0.20412938091636787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41F-4AA9-9D97-EFF3E3BC5CAD}"/>
            </c:ext>
          </c:extLst>
        </c:ser>
        <c:ser>
          <c:idx val="5"/>
          <c:order val="5"/>
          <c:tx>
            <c:strRef>
              <c:f>Sheet4!$N$2</c:f>
              <c:strCache>
                <c:ptCount val="1"/>
                <c:pt idx="0">
                  <c:v>Tier #6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Sheet4!$N$3:$N$27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5.4819727746668906E-2</c:v>
                </c:pt>
                <c:pt idx="10">
                  <c:v>8.9230119103562516E-2</c:v>
                </c:pt>
                <c:pt idx="11">
                  <c:v>9.599298496798464E-2</c:v>
                </c:pt>
                <c:pt idx="12">
                  <c:v>0.10404713860489369</c:v>
                </c:pt>
                <c:pt idx="13">
                  <c:v>0.11332780115821092</c:v>
                </c:pt>
                <c:pt idx="14">
                  <c:v>0.12258811993853155</c:v>
                </c:pt>
                <c:pt idx="15">
                  <c:v>0.13243080578459454</c:v>
                </c:pt>
                <c:pt idx="16">
                  <c:v>0.1430621840632505</c:v>
                </c:pt>
                <c:pt idx="17">
                  <c:v>0.15330726773022885</c:v>
                </c:pt>
                <c:pt idx="18">
                  <c:v>0.16318177673981643</c:v>
                </c:pt>
                <c:pt idx="19">
                  <c:v>0.17270072181721632</c:v>
                </c:pt>
                <c:pt idx="20">
                  <c:v>0.18132212053603658</c:v>
                </c:pt>
                <c:pt idx="21">
                  <c:v>0.18909098431323171</c:v>
                </c:pt>
                <c:pt idx="22">
                  <c:v>0.19604820814347379</c:v>
                </c:pt>
                <c:pt idx="23">
                  <c:v>0.20223084365189048</c:v>
                </c:pt>
                <c:pt idx="24">
                  <c:v>0.20817413496774836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41F-4AA9-9D97-EFF3E3BC5CAD}"/>
            </c:ext>
          </c:extLst>
        </c:ser>
        <c:ser>
          <c:idx val="6"/>
          <c:order val="6"/>
          <c:tx>
            <c:strRef>
              <c:f>Sheet4!$O$2</c:f>
              <c:strCache>
                <c:ptCount val="1"/>
                <c:pt idx="0">
                  <c:v>Grand Total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Sheet4!$A$3:$A$27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</c:numCache>
            </c:numRef>
          </c:cat>
          <c:val>
            <c:numRef>
              <c:f>Sheet4!$O$3:$O$27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3.7498009562318295E-2</c:v>
                </c:pt>
                <c:pt idx="10">
                  <c:v>6.1112581557411255E-2</c:v>
                </c:pt>
                <c:pt idx="11">
                  <c:v>6.4923938707385082E-2</c:v>
                </c:pt>
                <c:pt idx="12">
                  <c:v>6.9834600879143893E-2</c:v>
                </c:pt>
                <c:pt idx="13">
                  <c:v>7.5763811893821864E-2</c:v>
                </c:pt>
                <c:pt idx="14">
                  <c:v>8.2057855019996045E-2</c:v>
                </c:pt>
                <c:pt idx="15">
                  <c:v>8.8919448252945538E-2</c:v>
                </c:pt>
                <c:pt idx="16">
                  <c:v>9.6487025637884208E-2</c:v>
                </c:pt>
                <c:pt idx="17">
                  <c:v>0.10383747243659949</c:v>
                </c:pt>
                <c:pt idx="18">
                  <c:v>0.11097811123344796</c:v>
                </c:pt>
                <c:pt idx="19">
                  <c:v>0.11791597912019944</c:v>
                </c:pt>
                <c:pt idx="20">
                  <c:v>0.12420241426371695</c:v>
                </c:pt>
                <c:pt idx="21">
                  <c:v>0.12986005987145183</c:v>
                </c:pt>
                <c:pt idx="22">
                  <c:v>0.13490945185032271</c:v>
                </c:pt>
                <c:pt idx="23">
                  <c:v>0.13936912466019627</c:v>
                </c:pt>
                <c:pt idx="24">
                  <c:v>0.14367925894314831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41F-4AA9-9D97-EFF3E3BC5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600176"/>
        <c:axId val="342002384"/>
      </c:lineChart>
      <c:catAx>
        <c:axId val="69260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002384"/>
        <c:crosses val="autoZero"/>
        <c:auto val="1"/>
        <c:lblAlgn val="ctr"/>
        <c:lblOffset val="100"/>
        <c:noMultiLvlLbl val="0"/>
      </c:catAx>
      <c:valAx>
        <c:axId val="34200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60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2FFD-49E4-420D-95D2-36A8262611B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4524-492B-4491-8AC6-7ED347E82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Policy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Executive Edition</a:t>
            </a:r>
          </a:p>
        </p:txBody>
      </p:sp>
    </p:spTree>
    <p:extLst>
      <p:ext uri="{BB962C8B-B14F-4D97-AF65-F5344CB8AC3E}">
        <p14:creationId xmlns:p14="http://schemas.microsoft.com/office/powerpoint/2010/main" val="32229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similar to loans</a:t>
            </a:r>
          </a:p>
          <a:p>
            <a:r>
              <a:rPr lang="en-US" dirty="0"/>
              <a:t>SMS / phone verification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98656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344980"/>
              </p:ext>
            </p:extLst>
          </p:nvPr>
        </p:nvGraphicFramePr>
        <p:xfrm>
          <a:off x="1164396" y="2181605"/>
          <a:ext cx="5251450" cy="1333500"/>
        </p:xfrm>
        <a:graphic>
          <a:graphicData uri="http://schemas.openxmlformats.org/drawingml/2006/table">
            <a:tbl>
              <a:tblPr firstRow="1" firstCol="1" bandRow="1"/>
              <a:tblGrid>
                <a:gridCol w="5251450">
                  <a:extLst>
                    <a:ext uri="{9D8B030D-6E8A-4147-A177-3AD203B41FA5}">
                      <a16:colId xmlns:a16="http://schemas.microsoft.com/office/drawing/2014/main" val="767087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that has been closed or charged-off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47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flagged for evaluation of fraudulent activity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5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currently past due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705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in Bankruptcy proceedings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148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currently paying under modified terms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5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0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Overlimit</a:t>
            </a:r>
            <a:r>
              <a:rPr lang="en-US" dirty="0"/>
              <a:t> authorizations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784960"/>
              </p:ext>
            </p:extLst>
          </p:nvPr>
        </p:nvGraphicFramePr>
        <p:xfrm>
          <a:off x="1140543" y="1690688"/>
          <a:ext cx="5251450" cy="1312926"/>
        </p:xfrm>
        <a:graphic>
          <a:graphicData uri="http://schemas.openxmlformats.org/drawingml/2006/table">
            <a:tbl>
              <a:tblPr firstRow="1" firstCol="1" bandRow="1"/>
              <a:tblGrid>
                <a:gridCol w="5251450">
                  <a:extLst>
                    <a:ext uri="{9D8B030D-6E8A-4147-A177-3AD203B41FA5}">
                      <a16:colId xmlns:a16="http://schemas.microsoft.com/office/drawing/2014/main" val="2195330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ineligibility checks in Authorizations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54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with an Adaptive Control Behavior Score (ACS) less than 650.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5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that that has been open less than 2 cycles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218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that has been restructured in the past 12 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1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that was continuously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Overlimit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for the past 60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120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0543" y="3143182"/>
            <a:ext cx="808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Overall, </a:t>
            </a:r>
            <a:r>
              <a:rPr lang="en-US" dirty="0" err="1"/>
              <a:t>overlimit</a:t>
            </a:r>
            <a:r>
              <a:rPr lang="en-US" dirty="0"/>
              <a:t> authorization depends on behavior score, not line</a:t>
            </a:r>
          </a:p>
          <a:p>
            <a:r>
              <a:rPr lang="en-US" dirty="0"/>
              <a:t>Multiple </a:t>
            </a:r>
            <a:r>
              <a:rPr lang="en-US" dirty="0" err="1"/>
              <a:t>overlimtis</a:t>
            </a:r>
            <a:r>
              <a:rPr lang="en-US" dirty="0"/>
              <a:t> allowed as long as no other ineligibility is hit such as delinquency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54172"/>
              </p:ext>
            </p:extLst>
          </p:nvPr>
        </p:nvGraphicFramePr>
        <p:xfrm>
          <a:off x="1390623" y="4640774"/>
          <a:ext cx="5318125" cy="1384300"/>
        </p:xfrm>
        <a:graphic>
          <a:graphicData uri="http://schemas.openxmlformats.org/drawingml/2006/table">
            <a:tbl>
              <a:tblPr firstRow="1" firstCol="1" bandRow="1"/>
              <a:tblGrid>
                <a:gridCol w="1687830">
                  <a:extLst>
                    <a:ext uri="{9D8B030D-6E8A-4147-A177-3AD203B41FA5}">
                      <a16:colId xmlns:a16="http://schemas.microsoft.com/office/drawing/2014/main" val="1751649421"/>
                    </a:ext>
                  </a:extLst>
                </a:gridCol>
                <a:gridCol w="3630295">
                  <a:extLst>
                    <a:ext uri="{9D8B030D-6E8A-4147-A177-3AD203B41FA5}">
                      <a16:colId xmlns:a16="http://schemas.microsoft.com/office/drawing/2014/main" val="259886638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&gt;=700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15% of the Credit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0670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680 - 700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15% of the Credit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92981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660 – 680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10% of the Credit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357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650 – 660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5% of the Credit 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20816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&lt;650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$0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8890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65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9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line increases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Eligbility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Four criteria: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Utilization (&gt;50%)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Behavior score (&gt;650)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FICO 9 Score (&gt;600)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Ability to Pay</a:t>
            </a:r>
          </a:p>
          <a:p>
            <a:r>
              <a:rPr lang="en-US" dirty="0"/>
              <a:t>All criteria will determine amount of line increase which will be in discrete tiers and a maximum of 2 tiers</a:t>
            </a:r>
          </a:p>
          <a:p>
            <a:r>
              <a:rPr lang="en-US" dirty="0"/>
              <a:t>Credit line increases can only happen after six months since last change of 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00578"/>
              </p:ext>
            </p:extLst>
          </p:nvPr>
        </p:nvGraphicFramePr>
        <p:xfrm>
          <a:off x="2714901" y="1690688"/>
          <a:ext cx="5251450" cy="1312926"/>
        </p:xfrm>
        <a:graphic>
          <a:graphicData uri="http://schemas.openxmlformats.org/drawingml/2006/table">
            <a:tbl>
              <a:tblPr firstRow="1" firstCol="1" bandRow="1"/>
              <a:tblGrid>
                <a:gridCol w="5251450">
                  <a:extLst>
                    <a:ext uri="{9D8B030D-6E8A-4147-A177-3AD203B41FA5}">
                      <a16:colId xmlns:a16="http://schemas.microsoft.com/office/drawing/2014/main" val="139075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ineligibility checks in authorizations AND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overlimit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57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that has been open for less than 6 cycles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Delinquent in the past 3 cycles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5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that had a Credit Line change in the past 6 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4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Any account with a Valid FICO score less than 600 or an Invalid FICO score.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4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6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line decreases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automatic line decrease unless the world ends</a:t>
            </a:r>
          </a:p>
          <a:p>
            <a:r>
              <a:rPr lang="en-US" dirty="0"/>
              <a:t>Customer can request decrease, will no decrease below $300</a:t>
            </a:r>
          </a:p>
        </p:txBody>
      </p:sp>
    </p:spTree>
    <p:extLst>
      <p:ext uri="{BB962C8B-B14F-4D97-AF65-F5344CB8AC3E}">
        <p14:creationId xmlns:p14="http://schemas.microsoft.com/office/powerpoint/2010/main" val="23047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Credit assignment</a:t>
            </a:r>
          </a:p>
          <a:p>
            <a:r>
              <a:rPr lang="en-US" dirty="0"/>
              <a:t>Verifications</a:t>
            </a:r>
          </a:p>
          <a:p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06539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Credit line Assignment: APRs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3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constraints from </a:t>
            </a:r>
            <a:r>
              <a:rPr lang="en-US" dirty="0" err="1"/>
              <a:t>Webbank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 cost of credit to not exceed 36%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Ongoing APR to not exceed 29.99%</a:t>
            </a:r>
          </a:p>
          <a:p>
            <a:r>
              <a:rPr lang="en-US" dirty="0"/>
              <a:t>Random groups for price testing independent of risk</a:t>
            </a:r>
          </a:p>
          <a:p>
            <a:pPr lvl="1"/>
            <a:r>
              <a:rPr lang="en-US" dirty="0"/>
              <a:t>APR= Prime plus fixed spread</a:t>
            </a:r>
          </a:p>
          <a:p>
            <a:pPr lvl="1"/>
            <a:r>
              <a:rPr lang="en-US" dirty="0"/>
              <a:t>Spread will stay unless cap is hit if prime moves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15960"/>
              </p:ext>
            </p:extLst>
          </p:nvPr>
        </p:nvGraphicFramePr>
        <p:xfrm>
          <a:off x="1228918" y="4369314"/>
          <a:ext cx="99744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4158269030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18195772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9462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67364256"/>
                    </a:ext>
                  </a:extLst>
                </a:gridCol>
                <a:gridCol w="3472070">
                  <a:extLst>
                    <a:ext uri="{9D8B030D-6E8A-4147-A177-3AD203B41FA5}">
                      <a16:colId xmlns:a16="http://schemas.microsoft.com/office/drawing/2014/main" val="87239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Membership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Spread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APR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credit</a:t>
                      </a:r>
                      <a:r>
                        <a:rPr lang="en-US" baseline="0" dirty="0"/>
                        <a:t> on lowest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9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56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69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511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46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9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4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business rules for extending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be currently in bankruptcy</a:t>
            </a:r>
          </a:p>
          <a:p>
            <a:r>
              <a:rPr lang="en-US" dirty="0"/>
              <a:t>Must have 1 account active in last 6 months</a:t>
            </a:r>
          </a:p>
          <a:p>
            <a:r>
              <a:rPr lang="en-US" dirty="0"/>
              <a:t>Segmentation : </a:t>
            </a:r>
          </a:p>
          <a:p>
            <a:pPr lvl="1"/>
            <a:r>
              <a:rPr lang="en-US" dirty="0"/>
              <a:t>Valid FICO and two satisfactory trades = established</a:t>
            </a:r>
          </a:p>
          <a:p>
            <a:pPr lvl="1"/>
            <a:r>
              <a:rPr lang="en-US" dirty="0"/>
              <a:t>All else = emerging</a:t>
            </a:r>
          </a:p>
          <a:p>
            <a:r>
              <a:rPr lang="en-US" dirty="0"/>
              <a:t>Must have model score under 0.16</a:t>
            </a:r>
          </a:p>
          <a:p>
            <a:r>
              <a:rPr lang="en-US" dirty="0"/>
              <a:t>Minimum of valid credit scores (FICO 9, Vantage 3) must be larger than 550</a:t>
            </a:r>
          </a:p>
          <a:p>
            <a:r>
              <a:rPr lang="en-US" dirty="0"/>
              <a:t>Max line for emerging is $500, emerging segment must have 1 valid score and no more than 1 30DPD+ event in last six months as well as no open collections or </a:t>
            </a:r>
            <a:r>
              <a:rPr lang="en-US" dirty="0" err="1"/>
              <a:t>derog</a:t>
            </a:r>
            <a:r>
              <a:rPr lang="en-US" dirty="0"/>
              <a:t> public records</a:t>
            </a:r>
          </a:p>
        </p:txBody>
      </p:sp>
    </p:spTree>
    <p:extLst>
      <p:ext uri="{BB962C8B-B14F-4D97-AF65-F5344CB8AC3E}">
        <p14:creationId xmlns:p14="http://schemas.microsoft.com/office/powerpoint/2010/main" val="11843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Credit line Assignment (Limits)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287114"/>
              </p:ext>
            </p:extLst>
          </p:nvPr>
        </p:nvGraphicFramePr>
        <p:xfrm>
          <a:off x="753140" y="3919057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60657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75997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38168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84934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6560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Established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Emerging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3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Score 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Fico 9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Score 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Bureau Score 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6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1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145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690688"/>
            <a:ext cx="103153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 limit assignment will depend on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 assignment follows a model score / bureau score matrix similar to loans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FICO score used will be FICO 9 for consistency with account management where it is significantly better than FICO 8 (FICO 9 has a card specific score card)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905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Credit line assignment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Ability to Pay</a:t>
            </a:r>
          </a:p>
          <a:p>
            <a:pPr lvl="1"/>
            <a:r>
              <a:rPr lang="en-US" dirty="0"/>
              <a:t>Customer’s Debt &amp; Housing Payment to Income ratio (DTI) post Card Issuance &lt;= 70%</a:t>
            </a:r>
          </a:p>
          <a:p>
            <a:pPr lvl="1"/>
            <a:r>
              <a:rPr lang="en-US" dirty="0"/>
              <a:t>Min pay: </a:t>
            </a:r>
          </a:p>
          <a:p>
            <a:pPr lvl="2"/>
            <a:r>
              <a:rPr lang="en-US" dirty="0"/>
              <a:t>If balance &lt;$25, then balance</a:t>
            </a:r>
          </a:p>
          <a:p>
            <a:pPr lvl="2"/>
            <a:r>
              <a:rPr lang="en-US" dirty="0"/>
              <a:t>Otherwise min of $25 or 1% of balance + interest in period + any late fees</a:t>
            </a:r>
          </a:p>
          <a:p>
            <a:r>
              <a:rPr lang="en-US" dirty="0"/>
              <a:t>Merchandise (purchase) APR = Cash Apr</a:t>
            </a:r>
          </a:p>
          <a:p>
            <a:r>
              <a:rPr lang="en-US" dirty="0"/>
              <a:t>Cash transactions have a $5 / 3% fee, whatever is more</a:t>
            </a:r>
          </a:p>
          <a:p>
            <a:r>
              <a:rPr lang="en-US" dirty="0"/>
              <a:t>Cash limited to 25% of line</a:t>
            </a:r>
          </a:p>
          <a:p>
            <a:r>
              <a:rPr lang="en-US" dirty="0"/>
              <a:t>No penalty APR, no </a:t>
            </a:r>
            <a:r>
              <a:rPr lang="en-US" dirty="0" err="1"/>
              <a:t>overlimit</a:t>
            </a:r>
            <a:r>
              <a:rPr lang="en-US" dirty="0"/>
              <a:t> fees</a:t>
            </a:r>
          </a:p>
          <a:p>
            <a:r>
              <a:rPr lang="en-US" dirty="0"/>
              <a:t>Late fee $25 for first offence in 6 cycles, $35 for consecutive offence, charged each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Credit line Assignment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97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 has been created using Innovation Lab data from Transunion, overall AUC ~79%, 125 variables, KS ~42% which is all really exciting</a:t>
            </a:r>
          </a:p>
          <a:p>
            <a:r>
              <a:rPr lang="en-US" dirty="0"/>
              <a:t>Number of usable data points ~ 680k in model training, 800k+ overall including validation</a:t>
            </a:r>
          </a:p>
          <a:p>
            <a:r>
              <a:rPr lang="en-US" dirty="0"/>
              <a:t>Target (dependent) Variable: 60 DPD within 12 MOB</a:t>
            </a:r>
          </a:p>
          <a:p>
            <a:r>
              <a:rPr lang="en-US" dirty="0"/>
              <a:t>All variables are STANDARD </a:t>
            </a:r>
            <a:r>
              <a:rPr lang="en-US" dirty="0" err="1"/>
              <a:t>creditvision</a:t>
            </a:r>
            <a:r>
              <a:rPr lang="en-US" dirty="0"/>
              <a:t>, plus State, but NO scores or parsed</a:t>
            </a:r>
          </a:p>
          <a:p>
            <a:r>
              <a:rPr lang="en-US" dirty="0"/>
              <a:t>Top Variables:</a:t>
            </a:r>
          </a:p>
          <a:p>
            <a:pPr lvl="1"/>
            <a:r>
              <a:rPr lang="en-US" sz="1900" dirty="0">
                <a:effectLst/>
              </a:rPr>
              <a:t>Total open to buy of open trades verified in past 3 months (excluding installments and mortgages)</a:t>
            </a:r>
          </a:p>
          <a:p>
            <a:pPr lvl="1"/>
            <a:r>
              <a:rPr lang="en-US" sz="1900" dirty="0">
                <a:effectLst/>
              </a:rPr>
              <a:t>Number of payments in last 12 months</a:t>
            </a:r>
          </a:p>
          <a:p>
            <a:pPr lvl="1"/>
            <a:r>
              <a:rPr lang="en-US" sz="1900" dirty="0">
                <a:effectLst/>
              </a:rPr>
              <a:t>Total open to buy of open trades verified in past 12 months (excluding installments and mortgages)</a:t>
            </a:r>
          </a:p>
          <a:p>
            <a:pPr lvl="1"/>
            <a:r>
              <a:rPr lang="en-US" sz="1900" dirty="0">
                <a:effectLst/>
              </a:rPr>
              <a:t>Highest balance of non-medical third party collections verified in 24 months</a:t>
            </a:r>
          </a:p>
          <a:p>
            <a:pPr lvl="1"/>
            <a:r>
              <a:rPr lang="en-US" sz="1900" dirty="0">
                <a:effectLst/>
              </a:rPr>
              <a:t>Number of 30 days past due or worse items in the past 12 months (excluding medical collection items)</a:t>
            </a:r>
          </a:p>
          <a:p>
            <a:pPr lvl="1"/>
            <a:r>
              <a:rPr lang="en-US" sz="1900" dirty="0">
                <a:effectLst/>
              </a:rPr>
              <a:t>Number of payments in last 3 months</a:t>
            </a:r>
          </a:p>
          <a:p>
            <a:pPr lvl="1"/>
            <a:r>
              <a:rPr lang="en-US" sz="1900" dirty="0">
                <a:effectLst/>
              </a:rPr>
              <a:t>Total open to buy of open credit cards verified in past 3 months</a:t>
            </a:r>
          </a:p>
          <a:p>
            <a:pPr lvl="1"/>
            <a:r>
              <a:rPr lang="en-US" sz="1900" dirty="0"/>
              <a:t>S</a:t>
            </a:r>
            <a:r>
              <a:rPr lang="en-US" sz="1900" dirty="0">
                <a:effectLst/>
              </a:rPr>
              <a:t>tate the customer lives in</a:t>
            </a:r>
          </a:p>
          <a:p>
            <a:pPr lvl="1"/>
            <a:endParaRPr lang="en-US" sz="700" dirty="0">
              <a:effectLst/>
            </a:endParaRPr>
          </a:p>
          <a:p>
            <a:pPr lvl="1"/>
            <a:endParaRPr lang="en-US" sz="700" dirty="0">
              <a:effectLst/>
            </a:endParaRPr>
          </a:p>
          <a:p>
            <a:pPr lvl="1"/>
            <a:endParaRPr lang="en-US" sz="700" dirty="0">
              <a:effectLst/>
            </a:endParaRPr>
          </a:p>
          <a:p>
            <a:pPr lvl="1"/>
            <a:endParaRPr lang="en-US" sz="700" dirty="0">
              <a:effectLst/>
            </a:endParaRPr>
          </a:p>
          <a:p>
            <a:pPr lvl="1"/>
            <a:endParaRPr lang="en-US" sz="700" dirty="0">
              <a:effectLst/>
            </a:endParaRPr>
          </a:p>
          <a:p>
            <a:pPr lvl="1"/>
            <a:endParaRPr lang="en-US" sz="8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Credit Line assignment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Cutoffs derived from Unit Economics </a:t>
            </a:r>
            <a:r>
              <a:rPr lang="en-US" dirty="0" err="1"/>
              <a:t>Chargeoff</a:t>
            </a:r>
            <a:r>
              <a:rPr lang="en-US" dirty="0"/>
              <a:t> Curves, backed into model score allowances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AB1444-BD0C-4642-9D9D-28C3D646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67164"/>
              </p:ext>
            </p:extLst>
          </p:nvPr>
        </p:nvGraphicFramePr>
        <p:xfrm>
          <a:off x="733648" y="2806995"/>
          <a:ext cx="5061096" cy="377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790B83-5F43-469E-AF2E-9FBFB53B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23682"/>
              </p:ext>
            </p:extLst>
          </p:nvPr>
        </p:nvGraphicFramePr>
        <p:xfrm>
          <a:off x="6298660" y="2814748"/>
          <a:ext cx="5055140" cy="376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231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Cutoffs vs.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92477"/>
              </p:ext>
            </p:extLst>
          </p:nvPr>
        </p:nvGraphicFramePr>
        <p:xfrm>
          <a:off x="1189075" y="4575827"/>
          <a:ext cx="86868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206">
                  <a:extLst>
                    <a:ext uri="{9D8B030D-6E8A-4147-A177-3AD203B41FA5}">
                      <a16:colId xmlns:a16="http://schemas.microsoft.com/office/drawing/2014/main" val="1456183406"/>
                    </a:ext>
                  </a:extLst>
                </a:gridCol>
                <a:gridCol w="710680">
                  <a:extLst>
                    <a:ext uri="{9D8B030D-6E8A-4147-A177-3AD203B41FA5}">
                      <a16:colId xmlns:a16="http://schemas.microsoft.com/office/drawing/2014/main" val="3398159840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2754711975"/>
                    </a:ext>
                  </a:extLst>
                </a:gridCol>
                <a:gridCol w="1548268">
                  <a:extLst>
                    <a:ext uri="{9D8B030D-6E8A-4147-A177-3AD203B41FA5}">
                      <a16:colId xmlns:a16="http://schemas.microsoft.com/office/drawing/2014/main" val="155027528"/>
                    </a:ext>
                  </a:extLst>
                </a:gridCol>
                <a:gridCol w="1475297">
                  <a:extLst>
                    <a:ext uri="{9D8B030D-6E8A-4147-A177-3AD203B41FA5}">
                      <a16:colId xmlns:a16="http://schemas.microsoft.com/office/drawing/2014/main" val="195381806"/>
                    </a:ext>
                  </a:extLst>
                </a:gridCol>
                <a:gridCol w="1764011">
                  <a:extLst>
                    <a:ext uri="{9D8B030D-6E8A-4147-A177-3AD203B41FA5}">
                      <a16:colId xmlns:a16="http://schemas.microsoft.com/office/drawing/2014/main" val="3016664594"/>
                    </a:ext>
                  </a:extLst>
                </a:gridCol>
                <a:gridCol w="1437224">
                  <a:extLst>
                    <a:ext uri="{9D8B030D-6E8A-4147-A177-3AD203B41FA5}">
                      <a16:colId xmlns:a16="http://schemas.microsoft.com/office/drawing/2014/main" val="37175993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Limit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UE cutoff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FICO 9 based performance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FICO based volume Ilab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Vantage based performance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Vantage based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525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Tier #1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1,000.00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4.39%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22.8%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11.6%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279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Tier #3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750.00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8.41%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11.6%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10.8%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142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Tier #4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500.00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10.50%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13.4%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799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Tier #6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300.00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14.42%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11.3%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14.7%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11.6%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845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30.2%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38.4%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26.7%</a:t>
                      </a:r>
                      <a:endParaRPr lang="en-US" sz="11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46.5%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9430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              400.87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                370.29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9032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371600"/>
            <a:ext cx="10222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Cutoffs are chosen so at marginal model score / bureau score combination expected performance is below expectation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we have a bit of buffer in the performance expectation, however, this performance not clipped by fico ceiling as we do not expect high FICOs to be interested in this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Detailed FICO clip analysis not possible due to vantage clip, assume largely similar performance 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model based on Experian upcoming, policy is bureau neutral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55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1105</Words>
  <Application>Microsoft Office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Mincho</vt:lpstr>
      <vt:lpstr>Arial</vt:lpstr>
      <vt:lpstr>Calibri</vt:lpstr>
      <vt:lpstr>Calibri Light</vt:lpstr>
      <vt:lpstr>Times New Roman</vt:lpstr>
      <vt:lpstr>Office Theme</vt:lpstr>
      <vt:lpstr>Credit Card Policy</vt:lpstr>
      <vt:lpstr>Credit Card Policy</vt:lpstr>
      <vt:lpstr>Initial Credit line Assignment: APRs</vt:lpstr>
      <vt:lpstr>Overall business rules for extending credit</vt:lpstr>
      <vt:lpstr>Initial Credit line Assignment (Limits)</vt:lpstr>
      <vt:lpstr>Initial Credit line assignment (continued)</vt:lpstr>
      <vt:lpstr>Initial Credit line Assignment (continued)</vt:lpstr>
      <vt:lpstr>Initial Credit Line assignment (Continued)</vt:lpstr>
      <vt:lpstr>Cutoffs vs. Data</vt:lpstr>
      <vt:lpstr>Verifications</vt:lpstr>
      <vt:lpstr>Authorizations</vt:lpstr>
      <vt:lpstr>Overlimit authorizations</vt:lpstr>
      <vt:lpstr>Credit line increases</vt:lpstr>
      <vt:lpstr>Credit line decreases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Policy</dc:title>
  <dc:creator>Stefan Hansel</dc:creator>
  <cp:lastModifiedBy>Stefan Hansel</cp:lastModifiedBy>
  <cp:revision>12</cp:revision>
  <dcterms:created xsi:type="dcterms:W3CDTF">2017-08-25T13:14:35Z</dcterms:created>
  <dcterms:modified xsi:type="dcterms:W3CDTF">2017-08-25T18:52:04Z</dcterms:modified>
</cp:coreProperties>
</file>