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71" r:id="rId14"/>
    <p:sldId id="272" r:id="rId15"/>
    <p:sldId id="278" r:id="rId16"/>
    <p:sldId id="279" r:id="rId17"/>
    <p:sldId id="277" r:id="rId18"/>
    <p:sldId id="280" r:id="rId19"/>
    <p:sldId id="274" r:id="rId20"/>
    <p:sldId id="275" r:id="rId21"/>
    <p:sldId id="276" r:id="rId22"/>
    <p:sldId id="281" r:id="rId23"/>
    <p:sldId id="265" r:id="rId24"/>
    <p:sldId id="26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6EE6FA-AF77-468B-833F-0C8EE4208FE0}">
          <p14:sldIdLst>
            <p14:sldId id="256"/>
            <p14:sldId id="257"/>
            <p14:sldId id="258"/>
            <p14:sldId id="260"/>
            <p14:sldId id="267"/>
            <p14:sldId id="261"/>
            <p14:sldId id="262"/>
            <p14:sldId id="263"/>
            <p14:sldId id="266"/>
            <p14:sldId id="268"/>
            <p14:sldId id="269"/>
            <p14:sldId id="270"/>
            <p14:sldId id="271"/>
            <p14:sldId id="272"/>
            <p14:sldId id="278"/>
            <p14:sldId id="279"/>
            <p14:sldId id="277"/>
            <p14:sldId id="280"/>
            <p14:sldId id="274"/>
            <p14:sldId id="275"/>
            <p14:sldId id="276"/>
            <p14:sldId id="281"/>
            <p14:sldId id="265"/>
            <p14:sldId id="264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2536-55BE-0014-E95B-C86B8898D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9003AF-5CE9-A382-DBF0-7B9A28AA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3D37E-CD89-687D-3A9F-3BFBE80F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83718-4262-B3C2-55B4-2A62FE8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F01FF-054B-D6D1-0955-22C1D42C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80729-8E23-3870-EE7D-51F96374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48654-7EEB-F0C4-1CF4-882B3BAEC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7E2E1-FB01-7B70-C585-6827F370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85078-5147-BA8E-E07F-5C3B62FE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DA5C1-6742-A32A-93CD-4A0F30A0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5A0443-2DBC-B41F-6A72-6D045FC7E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1320C-612B-B1BB-6E7D-DD2B5156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9BCBF-C9FA-112E-6AA3-1C288E2E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FEE44-4E0A-599C-09B5-E2B38470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E9AFE-2D36-7A84-49CF-CA2E84C7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D6FC8-FBC9-DCD0-7FB9-FAB9993E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F28A7-4B3A-FDC8-FC87-F805AFE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3D2B-CE17-B9C6-246A-D8D99D5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67FC6-07E5-CE39-602F-2491EE75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3D379-3A85-BC36-AC01-8A300FCD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0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69159-A1E8-4D38-8759-66C2A87A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6A08C-5EAF-B7A4-B786-5C4975B97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CEA9-2BDA-4C63-39D0-D1C7AB4D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EFC24-F4C2-9C68-72F5-9BD1AAF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E614A-7284-5740-4D40-18E5A2D5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F130-4A50-39E4-C88B-3EA8D240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AD75F-A5A4-729B-6420-417EE64E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2C4D9-64E4-D99E-8B23-FA631A41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5A4D9-696F-8653-7D25-2D10C71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B5E8E-FAF7-42B5-4937-861C962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72C46-0C4C-7DA6-8CF2-9336C536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FCA64-9136-CE37-E8E7-83C46BFC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D61BFE-3372-2305-8E9D-021F76CE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ACFFA-C152-1A57-FE08-AE4115C5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7E2D4-0873-780B-E840-DE33A6AD1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96DC38-D713-2CF2-9F57-BBA21BD50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1D58C-E98D-EE89-0DA3-8EBAF500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FA686-6402-0706-CE1E-7A8135FD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3820F-4DC3-01BE-8872-8A0CE00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1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109C5-A23E-7AB9-A8EF-4A522916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1EF6F-9E06-CD73-F4B9-3659E861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A18D4-9349-8799-2761-527D128C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1F60F-C2F5-280E-5028-412F12AF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2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14986E-BC58-73D5-0903-FDB8D0E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57D9E-0F4C-076F-0391-782D8B14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7FDB-A542-7D6F-4CD3-7D7356D1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BB55-3919-50B2-86DC-0FE7A6A2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E7475-DF76-12D3-9BDB-03A7AE16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4899BD-8D99-9C35-1080-A777C800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246C34-576B-C9A8-C9EE-2F42DAB3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6A9C3-30E1-C730-68B5-CF55B674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A56FC-88EE-B859-F4A8-5BFD0399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2684-3A0C-8537-5FB8-0D46F378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8F6A9D-84ED-BDFA-27F7-8C9F01624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BBDF3D-2EFE-4E31-88CF-24977667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070BF-54C8-8E6A-0D9A-98B5CD8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66B278-DDAD-554E-61C8-48BEFBD0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4B805-E31D-4CBC-1BF1-8BD09533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A64325-F656-7065-08B9-77DC3466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979A9-A41D-EFC8-ED43-B938CB9D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0BCF6-985C-9879-FA7F-223AABD08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E5B54-82A6-489C-89BA-C67A0CDCE08A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B105D-92A7-5586-6F3C-FD2791F86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3B370-373D-AA04-28EC-970994668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33333-99AD-4312-8E8A-21DAFA06C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F591-2A0B-FD1D-6E12-7864C262A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5" y="1122363"/>
            <a:ext cx="11464412" cy="2387600"/>
          </a:xfrm>
        </p:spPr>
        <p:txBody>
          <a:bodyPr>
            <a:normAutofit/>
          </a:bodyPr>
          <a:lstStyle/>
          <a:p>
            <a:r>
              <a:rPr lang="zh-CN" altLang="en-US" sz="4400" i="0" dirty="0">
                <a:effectLst/>
                <a:latin typeface="PingFang SC"/>
              </a:rPr>
              <a:t>从辐射度量到全局光照：光线的真实感渲染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0D0A8E-11CA-83B3-3B9A-3E8D2C95F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1806"/>
            <a:ext cx="9144000" cy="1655762"/>
          </a:xfrm>
        </p:spPr>
        <p:txBody>
          <a:bodyPr/>
          <a:lstStyle/>
          <a:p>
            <a:r>
              <a:rPr lang="zh-CN" altLang="en-US" dirty="0"/>
              <a:t>姜景哲 胡兆杨</a:t>
            </a:r>
          </a:p>
        </p:txBody>
      </p:sp>
    </p:spTree>
    <p:extLst>
      <p:ext uri="{BB962C8B-B14F-4D97-AF65-F5344CB8AC3E}">
        <p14:creationId xmlns:p14="http://schemas.microsoft.com/office/powerpoint/2010/main" val="101110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5F3FF-3705-BB5B-58B3-EE158C51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A49BF-AD83-3FAE-6F54-7F14140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7C67C-B4FE-5689-8C11-113D94A1D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/>
              <a:t>物理渲染基础知识</a:t>
            </a:r>
            <a:endParaRPr lang="en-US" altLang="zh-CN" dirty="0"/>
          </a:p>
          <a:p>
            <a:pPr lvl="1"/>
            <a:r>
              <a:rPr lang="zh-CN" altLang="en-US" dirty="0"/>
              <a:t>辐射度量学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BRDF</a:t>
            </a:r>
            <a:r>
              <a:rPr lang="zh-CN" altLang="en-US" dirty="0">
                <a:solidFill>
                  <a:srgbClr val="FF0000"/>
                </a:solidFill>
              </a:rPr>
              <a:t>与渲染方程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全局光照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lvl="1"/>
            <a:r>
              <a:rPr lang="zh-CN" altLang="en-US" dirty="0"/>
              <a:t>路径追踪实现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/>
              <a:t>走样与反走样</a:t>
            </a:r>
            <a:endParaRPr lang="en-US" altLang="zh-CN" dirty="0"/>
          </a:p>
          <a:p>
            <a:pPr lvl="1"/>
            <a:r>
              <a:rPr lang="zh-CN" altLang="en-US" dirty="0"/>
              <a:t>超级采样（</a:t>
            </a:r>
            <a:r>
              <a:rPr lang="en-US" altLang="zh-CN" dirty="0"/>
              <a:t>SSAA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90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47B6-9618-55B8-B785-BFCCCDA8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重新理解光的反射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70CB-E0A6-1888-991A-A1B2BC3E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3991"/>
            <a:ext cx="5448772" cy="37729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i="0" dirty="0">
                <a:solidFill>
                  <a:srgbClr val="191B1F"/>
                </a:solidFill>
                <a:effectLst/>
                <a:latin typeface="+mn-ea"/>
              </a:rPr>
              <a:t>一个点在接受到光照之后，</a:t>
            </a:r>
            <a:endParaRPr lang="en-US" altLang="zh-CN" sz="2400" i="0" dirty="0">
              <a:solidFill>
                <a:srgbClr val="191B1F"/>
              </a:solidFill>
              <a:effectLst/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i="0" dirty="0">
                <a:solidFill>
                  <a:srgbClr val="191B1F"/>
                </a:solidFill>
                <a:effectLst/>
                <a:latin typeface="+mn-ea"/>
              </a:rPr>
              <a:t>  再把能量辐射出去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21FEB7-8117-4503-824C-CF9BA48C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74" y="2403992"/>
            <a:ext cx="544877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2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3DCC-C3F5-0225-2198-8A02BE98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AB5F-8D37-0788-BA51-723F6E11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双向反射分布函数</a:t>
            </a:r>
            <a:r>
              <a:rPr lang="en-US" altLang="zh-CN" dirty="0"/>
              <a:t>(BRDF)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632F78-C34E-7934-1D52-64A34366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37" y="1822092"/>
            <a:ext cx="8269966" cy="47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9606-E87B-51C2-6420-197CB6C3F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B776-915A-D887-E973-B3D595F8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双向反射分布函数 </a:t>
            </a:r>
            <a:r>
              <a:rPr lang="en-US" altLang="zh-CN" dirty="0"/>
              <a:t>(BRDF)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137AC-2992-3ED0-D4C6-595A5049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函数值</a:t>
            </a:r>
            <a:r>
              <a:rPr lang="zh-CN" altLang="en-US" sz="2400" dirty="0"/>
              <a:t>为反射光的</a:t>
            </a:r>
            <a:r>
              <a:rPr lang="zh-CN" altLang="en-US" sz="2400" b="1" dirty="0"/>
              <a:t>辐射亮度</a:t>
            </a:r>
            <a:r>
              <a:rPr lang="zh-CN" altLang="en-US" sz="2400" dirty="0"/>
              <a:t>与入射光的</a:t>
            </a:r>
            <a:r>
              <a:rPr lang="zh-CN" altLang="en-US" sz="2400" b="1" dirty="0"/>
              <a:t>辐照度</a:t>
            </a:r>
            <a:r>
              <a:rPr lang="zh-CN" altLang="en-US" sz="2400" dirty="0"/>
              <a:t>的比值</a:t>
            </a:r>
            <a:endParaRPr lang="en-US" altLang="zh-CN" sz="2400" dirty="0"/>
          </a:p>
          <a:p>
            <a:r>
              <a:rPr lang="zh-CN" altLang="en-US" sz="2400" b="1" dirty="0"/>
              <a:t>物理意义</a:t>
            </a:r>
            <a:r>
              <a:rPr lang="zh-CN" altLang="en-US" sz="2400" dirty="0"/>
              <a:t>：单位辐照度入射时，沿出射方向的辐射亮度变化率。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直观理解</a:t>
            </a:r>
            <a:r>
              <a:rPr lang="zh-CN" altLang="en-US" sz="2400" dirty="0"/>
              <a:t>：不同的表面材质对反射的影响不同</a:t>
            </a:r>
          </a:p>
        </p:txBody>
      </p:sp>
      <p:pic>
        <p:nvPicPr>
          <p:cNvPr id="1028" name="Picture 4" descr="漫反射和镜面反射">
            <a:extLst>
              <a:ext uri="{FF2B5EF4-FFF2-40B4-BE49-F238E27FC236}">
                <a16:creationId xmlns:a16="http://schemas.microsoft.com/office/drawing/2014/main" id="{CA9D1A11-C4F6-5641-8421-42003F331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342" y="3719513"/>
            <a:ext cx="6096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11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B233-0C3C-2BA3-CCF8-B1C328E08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911F9-1C1D-3F5C-31C4-731FABA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5DA2D7-6032-55EA-5614-E4112D725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5412" y="1825625"/>
                <a:ext cx="4198387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摄像机所接受到的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方向上的反射光，是由所有不同方向上入射光线的</a:t>
                </a:r>
                <a:r>
                  <a:rPr lang="zh-CN" altLang="en-US" sz="2400" dirty="0"/>
                  <a:t>辐照度</a:t>
                </a: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贡献得到的</a:t>
                </a:r>
                <a:endParaRPr lang="en-US" altLang="zh-CN" sz="2400" b="0" i="0" dirty="0">
                  <a:solidFill>
                    <a:srgbClr val="191B1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b="0" i="0" dirty="0">
                  <a:solidFill>
                    <a:srgbClr val="191B1F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不同方向入射光线的</a:t>
                </a:r>
                <a:r>
                  <a:rPr lang="zh-CN" altLang="en-US" sz="2400" dirty="0"/>
                  <a:t>辐照度</a:t>
                </a: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对反射方向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191B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的贡献程度则由物体表面材质决定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5DA2D7-6032-55EA-5614-E4112D725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412" y="1825625"/>
                <a:ext cx="4198387" cy="4351338"/>
              </a:xfrm>
              <a:blipFill>
                <a:blip r:embed="rId2"/>
                <a:stretch>
                  <a:fillRect l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167ECB5-62F4-2D87-9EDD-CD880352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4658"/>
            <a:ext cx="6317213" cy="44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0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903142-F91B-3F24-8C3A-1D4720DC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27" y="1106324"/>
            <a:ext cx="8769145" cy="38347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27D379-66B8-5E22-9259-6EA62225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BD874-619E-7EE5-11E6-0884CBBD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在反射方程的基础之上添加了一个自发光项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38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B09A6-E8FB-A6FC-8040-1A572979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渲染方程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74179-102D-5CB0-2A48-3165DFE8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485671" cy="381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4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7CC5A-46EE-ED37-B5FE-A7DD7227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DDF64-E3B7-A38F-6779-BC95581C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F032-964C-9706-09BF-8EDDB4FF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/>
              <a:t>物理渲染基础知识</a:t>
            </a:r>
            <a:endParaRPr lang="en-US" altLang="zh-CN" dirty="0"/>
          </a:p>
          <a:p>
            <a:pPr lvl="1"/>
            <a:r>
              <a:rPr lang="zh-CN" altLang="en-US" dirty="0"/>
              <a:t>辐射度量学</a:t>
            </a:r>
            <a:endParaRPr lang="en-US" altLang="zh-CN" dirty="0"/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全局光照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lvl="1"/>
            <a:r>
              <a:rPr lang="zh-CN" altLang="en-US" dirty="0"/>
              <a:t>路径追踪实现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/>
              <a:t>走样与反走样</a:t>
            </a:r>
            <a:endParaRPr lang="en-US" altLang="zh-CN" dirty="0"/>
          </a:p>
          <a:p>
            <a:pPr lvl="1"/>
            <a:r>
              <a:rPr lang="zh-CN" altLang="en-US" dirty="0"/>
              <a:t>超级采样（</a:t>
            </a:r>
            <a:r>
              <a:rPr lang="en-US" altLang="zh-CN" dirty="0"/>
              <a:t>SSAA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157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025FB-9BB7-0143-929E-0CEF3EF7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40BC4-52B2-0108-6046-B3CB7957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88BA0-0EED-1E1A-07C1-6AC60F46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/>
              <a:t>物理渲染基础知识</a:t>
            </a:r>
            <a:endParaRPr lang="en-US" altLang="zh-CN" dirty="0"/>
          </a:p>
          <a:p>
            <a:pPr lvl="1"/>
            <a:r>
              <a:rPr lang="zh-CN" altLang="en-US" dirty="0"/>
              <a:t>辐射度量学</a:t>
            </a:r>
            <a:endParaRPr lang="en-US" altLang="zh-CN" dirty="0"/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全局光照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蒙特卡洛积分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路径追踪实现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/>
              <a:t>走样与反走样</a:t>
            </a:r>
            <a:endParaRPr lang="en-US" altLang="zh-CN" dirty="0"/>
          </a:p>
          <a:p>
            <a:pPr lvl="1"/>
            <a:r>
              <a:rPr lang="zh-CN" altLang="en-US" dirty="0"/>
              <a:t>超级采样（</a:t>
            </a:r>
            <a:r>
              <a:rPr lang="en-US" altLang="zh-CN" dirty="0"/>
              <a:t>SSAA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902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FA21-09C7-B746-A750-7286F6316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44551-8564-92DB-4039-11832BAA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蒙特卡洛积分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D591A-43EF-8FC1-0E1A-52F3FA75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可以从渲染方程中看出，最关键的部分是在半球面上积分的部分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入射方向可以有无穷多个，并且该积分很难找到解析解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我们需要一种方法能够用有限次的计算近似替代无限的积分结果，这就需要用到统计学的知识。</a:t>
            </a:r>
          </a:p>
        </p:txBody>
      </p:sp>
    </p:spTree>
    <p:extLst>
      <p:ext uri="{BB962C8B-B14F-4D97-AF65-F5344CB8AC3E}">
        <p14:creationId xmlns:p14="http://schemas.microsoft.com/office/powerpoint/2010/main" val="158310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9A7F-8F57-54FE-D715-216CDE61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6070A-4669-5BFC-F192-89FEB89A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物理渲染基础知识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辐射度量学</a:t>
            </a:r>
            <a:endParaRPr lang="en-US" altLang="zh-CN" dirty="0"/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全局光照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lvl="1"/>
            <a:r>
              <a:rPr lang="zh-CN" altLang="en-US" dirty="0"/>
              <a:t>路径追踪实现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/>
              <a:t>走样与反走样</a:t>
            </a:r>
            <a:endParaRPr lang="en-US" altLang="zh-CN" dirty="0"/>
          </a:p>
          <a:p>
            <a:pPr lvl="1"/>
            <a:r>
              <a:rPr lang="zh-CN" altLang="en-US" dirty="0"/>
              <a:t>超级采样（</a:t>
            </a:r>
            <a:r>
              <a:rPr lang="en-US" altLang="zh-CN" dirty="0"/>
              <a:t>SSAA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70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8D00-3D54-4967-DD4D-112058ABB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36FD4-8E3D-C0C1-67ED-57A38411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蒙特卡洛积分公式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71570E-7BBD-2A89-2FB1-ABD68DAC4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305" y="1569405"/>
            <a:ext cx="5375389" cy="185959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49C9D-4679-F0D3-8D27-59699F18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04" y="3800138"/>
            <a:ext cx="4374776" cy="164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7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EC98-E537-6750-2990-80AEEEE3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5F099-FD01-1190-20AA-9D9C987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蒙特卡洛积分公式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1E9B6F-B7A8-DB30-3CED-506AD77E6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将蒙特卡洛方法代入渲染方程的积分项：</a:t>
                </a:r>
                <a:endParaRPr lang="en-US" altLang="zh-CN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如果在半球面上均匀采样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次立体角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1F2328"/>
                    </a:solidFill>
                    <a:latin typeface="-apple-system"/>
                  </a:rPr>
                  <a:t>,</a:t>
                </a:r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我们有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1E9B6F-B7A8-DB30-3CED-506AD77E6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ED4C71C-88D0-BB0B-D336-D0DCF8B0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302"/>
            <a:ext cx="12264587" cy="12609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D4C090-2A86-7CE6-9096-7FBAFBC34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66" y="5039571"/>
            <a:ext cx="3108868" cy="11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A31C0-0DCC-AAA6-BD4A-D6FDF6A2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6532A-22BB-8382-656B-3F650D60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C52F4-251B-51D8-BD36-1542AFB0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/>
              <a:t>物理渲染基础知识</a:t>
            </a:r>
            <a:endParaRPr lang="en-US" altLang="zh-CN" dirty="0"/>
          </a:p>
          <a:p>
            <a:pPr lvl="1"/>
            <a:r>
              <a:rPr lang="zh-CN" altLang="en-US" dirty="0"/>
              <a:t>辐射度量学</a:t>
            </a:r>
            <a:endParaRPr lang="en-US" altLang="zh-CN" dirty="0"/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全局光照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路径追踪实现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sz="2800" dirty="0"/>
          </a:p>
          <a:p>
            <a:r>
              <a:rPr lang="zh-CN" altLang="en-US" dirty="0"/>
              <a:t>走样与反走样</a:t>
            </a:r>
            <a:endParaRPr lang="en-US" altLang="zh-CN" dirty="0"/>
          </a:p>
          <a:p>
            <a:pPr lvl="1"/>
            <a:r>
              <a:rPr lang="zh-CN" altLang="en-US" dirty="0"/>
              <a:t>超级采样（</a:t>
            </a:r>
            <a:r>
              <a:rPr lang="en-US" altLang="zh-CN" dirty="0"/>
              <a:t>SSAA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57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4DA79-AF20-F2E5-C3BC-C5910DD2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路径追踪实现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586AB-461C-A19C-B3AA-9887DB89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跟据上面公式我们得到路径追踪的代码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424F0-7075-9E31-DB3D-CE60E760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06" y="2430880"/>
            <a:ext cx="9100854" cy="41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C1424-BFFA-EE44-0F91-C350C09F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路径追踪实现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2BC05-5A70-5118-3F49-DBF6CA8CD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上面代码有两个问题：</a:t>
                </a:r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1F2328"/>
                    </a:solidFill>
                    <a:latin typeface="-apple-system"/>
                  </a:rPr>
                  <a:t>1. </a:t>
                </a:r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如果每一次递归都打出 </a:t>
                </a:r>
                <a:r>
                  <a:rPr lang="en-US" altLang="zh-CN" sz="2400" dirty="0">
                    <a:solidFill>
                      <a:srgbClr val="1F2328"/>
                    </a:solidFill>
                    <a:latin typeface="-apple-system"/>
                  </a:rPr>
                  <a:t>N</a:t>
                </a:r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 条光线，那么递归 </a:t>
                </a:r>
                <a:r>
                  <a:rPr lang="en-US" altLang="zh-CN" sz="2400" dirty="0">
                    <a:solidFill>
                      <a:srgbClr val="1F2328"/>
                    </a:solidFill>
                    <a:latin typeface="-apple-system"/>
                  </a:rPr>
                  <a:t>n</a:t>
                </a:r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 次之后，光线一共膨胀成了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条，如果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，那么其呈指数增长趋势，这种计算量是爆炸的，唯一的解决方法是取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，即每次只取一条光线。</a:t>
                </a:r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rgbClr val="1F2328"/>
                  </a:solidFill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1F2328"/>
                    </a:solidFill>
                    <a:latin typeface="-apple-system"/>
                  </a:rPr>
                  <a:t>但是这就有问题了，本来是一个采样统计的方法，结果现在只取一条光线，那么结果肯定是不准确的。所以在这里就需要在一个像素内进行多条路径采样，将每条路径得到的结果按照一定方式取平均，得到最终该像素的亮度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12BC05-5A70-5118-3F49-DBF6CA8CD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0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AADFA-F86C-9397-899F-ED94263A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路径追踪实现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085EDC-85A7-1B73-B6A5-8DE8244EA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算法如下，多了生成光线的过程，在一个像素中随机取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条路径，再代入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𝑠h𝑎𝑑𝑒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𝐷𝑖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计算，将</a:t>
                </a:r>
                <a:r>
                  <a:rPr lang="en-US" altLang="zh-CN" sz="2000" dirty="0"/>
                  <a:t>N</a:t>
                </a:r>
                <a:r>
                  <a:rPr lang="zh-CN" alt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条路径得到的结果取平均作为该像素最终的值。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085EDC-85A7-1B73-B6A5-8DE8244EA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515600" cy="4652963"/>
              </a:xfrm>
              <a:blipFill>
                <a:blip r:embed="rId2"/>
                <a:stretch>
                  <a:fillRect l="-522" r="-2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4A123F0-70B1-C238-1E31-73BC488F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60" y="2647457"/>
            <a:ext cx="7936869" cy="36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EC051-F8ED-EF09-8D67-6F547408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2A38-531B-ED96-8C22-10752AB6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路径追踪实现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0FBFB3-2F54-DA14-5889-B502A691C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2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2.</a:t>
                </a:r>
                <a:r>
                  <a:rPr lang="zh-CN" altLang="en-US" sz="22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在前面的 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𝑠h𝑎𝑑𝑒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𝐷𝑣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中，我们并没有设置递归什么时候结束。</a:t>
                </a:r>
                <a:endParaRPr lang="en-US" altLang="zh-CN" sz="22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虽然在现实中光线确实可以通过无限次弹射，但是在程序中我们需要考虑为其设置停止条件，</a:t>
                </a:r>
                <a:endParaRPr lang="en-US" altLang="zh-CN" sz="22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这里用到的方法是俄罗斯轮盘赌，同样也是一个概率方法，它是说在每次递归中，生成一个随机数，如果该随机数小于我们设定的概率值，那么递归可以继续进行，否则就可以结束递归返回了。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0FBFB3-2F54-DA14-5889-B502A691C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223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83C6C-17CC-2EE3-E8D0-FE3A1DE41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CA62-C8C6-2E97-92EF-C3CB68E6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路径追踪实现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F13EE-D3A6-25ED-8DDF-A850A829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61"/>
            <a:ext cx="10515600" cy="4603802"/>
          </a:xfrm>
        </p:spPr>
        <p:txBody>
          <a:bodyPr>
            <a:normAutofit/>
          </a:bodyPr>
          <a:lstStyle/>
          <a:p>
            <a:r>
              <a:rPr lang="zh-CN" altLang="en-US" sz="2200" b="0" i="0" dirty="0">
                <a:solidFill>
                  <a:srgbClr val="1F2328"/>
                </a:solidFill>
                <a:effectLst/>
                <a:latin typeface="-apple-system"/>
              </a:rPr>
              <a:t>最终我们的代码如下：</a:t>
            </a:r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0A315E-6E70-D68F-5C13-D9A925A3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15" y="1432972"/>
            <a:ext cx="7311151" cy="52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DC43-9E56-D03C-8EE8-370CAED2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6D957-98AD-A8C4-BCAE-1E49FFEF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补充：伽马矫正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6AFC06-BAA3-62CF-84BD-5E6AE64D96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通过路径追踪算法计算得到的值为一系列没有边界的颜色值</a:t>
                </a:r>
                <a:endParaRPr lang="en-US" altLang="zh-CN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endParaRPr lang="en-US" altLang="zh-CN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我们需要将其转化为人眼能够感知到的亮度，将颜色值转入 </a:t>
                </a:r>
                <a:r>
                  <a:rPr lang="en-US" altLang="zh-CN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0 </a:t>
                </a:r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到 </a:t>
                </a:r>
                <a:r>
                  <a:rPr lang="en-US" altLang="zh-CN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255 </a:t>
                </a:r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之间</a:t>
                </a:r>
                <a:endParaRPr lang="en-US" altLang="zh-CN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endParaRPr lang="en-US" altLang="zh-CN" sz="24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在这里使用的伽马值为 </a:t>
                </a:r>
                <a:r>
                  <a:rPr lang="en-US" altLang="zh-CN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2.2</a:t>
                </a:r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，计算公式为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2.2</m:t>
                            </m:r>
                          </m:den>
                        </m:f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∗255+0.5</m:t>
                    </m:r>
                  </m:oMath>
                </a14:m>
                <a:r>
                  <a:rPr lang="zh-CN" altLang="en-US" sz="24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6AFC06-BAA3-62CF-84BD-5E6AE64D9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4CAA659-C404-A6AE-040D-6BD7C42DA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85" y="4519717"/>
            <a:ext cx="7240830" cy="17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0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88FF6-50A3-5393-9C7E-BF3FD1B83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1028-1FDE-1FF2-3A36-802A7632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E34CC-0344-21BA-5FAB-9202C5D8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9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CFE54-F3EB-1461-5762-D5BA424D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引言：早期模型的局限性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DB438B-87DE-928D-92A8-8F8F7A283686}"/>
              </a:ext>
            </a:extLst>
          </p:cNvPr>
          <p:cNvSpPr txBox="1"/>
          <p:nvPr/>
        </p:nvSpPr>
        <p:spPr>
          <a:xfrm>
            <a:off x="1179871" y="1809135"/>
            <a:ext cx="103926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早期模型对光的描述：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只是简单的用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3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维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(R,G,B)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向量来描述，没有单位</a:t>
            </a:r>
            <a:endParaRPr lang="en-US" altLang="zh-CN" sz="24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91B1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PingFang SC"/>
              </a:rPr>
              <a:t>光在三维空间中的传播是能量、方向、波长三者的复杂耦合</a:t>
            </a:r>
            <a:endParaRPr lang="en-US" altLang="zh-CN" sz="2400" dirty="0">
              <a:solidFill>
                <a:srgbClr val="191B1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91B1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91B1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91B1F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191B1F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91B1F"/>
                </a:solidFill>
                <a:latin typeface="-apple-system"/>
              </a:rPr>
              <a:t>今天讨论的范围仅限几何光学，不考虑光的波动性及多次散射（大气层）等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C85D0E-3E36-32CB-7C25-B9BE208C8506}"/>
              </a:ext>
            </a:extLst>
          </p:cNvPr>
          <p:cNvSpPr/>
          <p:nvPr/>
        </p:nvSpPr>
        <p:spPr>
          <a:xfrm>
            <a:off x="1264676" y="3193026"/>
            <a:ext cx="1321210" cy="13298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几何</a:t>
            </a:r>
            <a:endParaRPr lang="en-US" altLang="zh-CN" sz="2800" dirty="0"/>
          </a:p>
          <a:p>
            <a:pPr algn="ctr"/>
            <a:r>
              <a:rPr lang="zh-CN" altLang="en-US" sz="2800" dirty="0"/>
              <a:t>光学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C997870-F31A-71E5-B77B-5CE904FD5BAB}"/>
              </a:ext>
            </a:extLst>
          </p:cNvPr>
          <p:cNvSpPr/>
          <p:nvPr/>
        </p:nvSpPr>
        <p:spPr>
          <a:xfrm>
            <a:off x="5405899" y="3170411"/>
            <a:ext cx="1321210" cy="13298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波动</a:t>
            </a:r>
            <a:endParaRPr lang="en-US" altLang="zh-CN" sz="2800" dirty="0"/>
          </a:p>
          <a:p>
            <a:pPr algn="ctr"/>
            <a:r>
              <a:rPr lang="zh-CN" altLang="en-US" sz="2800" dirty="0"/>
              <a:t>光学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2C85D0E-3E36-32CB-7C25-B9BE208C8506}"/>
              </a:ext>
            </a:extLst>
          </p:cNvPr>
          <p:cNvSpPr/>
          <p:nvPr/>
        </p:nvSpPr>
        <p:spPr>
          <a:xfrm>
            <a:off x="9547122" y="3193025"/>
            <a:ext cx="1321210" cy="13298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量子</a:t>
            </a:r>
            <a:endParaRPr lang="en-US" altLang="zh-CN" sz="2800" dirty="0"/>
          </a:p>
          <a:p>
            <a:pPr algn="ctr"/>
            <a:r>
              <a:rPr lang="zh-CN" altLang="en-US" sz="2800" dirty="0"/>
              <a:t>光学</a:t>
            </a:r>
          </a:p>
        </p:txBody>
      </p:sp>
    </p:spTree>
    <p:extLst>
      <p:ext uri="{BB962C8B-B14F-4D97-AF65-F5344CB8AC3E}">
        <p14:creationId xmlns:p14="http://schemas.microsoft.com/office/powerpoint/2010/main" val="2725225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4BDDD-A442-43F5-052B-9237B10A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CCDD8-54E5-4A79-BB67-65FFA823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41E1A-1AC2-6977-34F3-0BB95CFC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91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4239-EAB8-71FA-4579-B34BD3DA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31B9B-C994-1F66-4A46-11145384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27506-33AE-7982-3978-07D48CB9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09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4178F-084F-E9DF-C915-A240184FA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7B31D-3028-D075-41FD-0508AD0B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CDFF3-C0C2-39BA-428B-EB33E1D3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6F729-5057-D930-C609-EEDB9129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EF362-4031-554C-3116-0E9A2CA5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B494F-512D-3794-B389-86FAB8B4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C43DD-90DD-E474-B045-40540F59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引言：太阳</a:t>
            </a:r>
            <a:r>
              <a:rPr lang="zh-CN" altLang="en-US" b="0" i="0" dirty="0">
                <a:effectLst/>
                <a:latin typeface="PingFang SC"/>
              </a:rPr>
              <a:t>光的能量分布示意图</a:t>
            </a:r>
            <a:endParaRPr lang="zh-CN" altLang="en-US" dirty="0"/>
          </a:p>
        </p:txBody>
      </p:sp>
      <p:pic>
        <p:nvPicPr>
          <p:cNvPr id="1026" name="Picture 2" descr="全波段光谱分布图">
            <a:extLst>
              <a:ext uri="{FF2B5EF4-FFF2-40B4-BE49-F238E27FC236}">
                <a16:creationId xmlns:a16="http://schemas.microsoft.com/office/drawing/2014/main" id="{A99A8A31-40B6-27BF-8695-04480D2EF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83594"/>
            <a:ext cx="76200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8CB331-2B05-5DE4-2388-2688DF914483}"/>
              </a:ext>
            </a:extLst>
          </p:cNvPr>
          <p:cNvSpPr txBox="1"/>
          <p:nvPr/>
        </p:nvSpPr>
        <p:spPr>
          <a:xfrm>
            <a:off x="2286000" y="6263148"/>
            <a:ext cx="816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纵坐标为相对能量值</a:t>
            </a:r>
            <a:r>
              <a:rPr lang="en-US" altLang="zh-CN" dirty="0"/>
              <a:t>(</a:t>
            </a:r>
            <a:r>
              <a:rPr lang="zh-CN" altLang="en-US" dirty="0"/>
              <a:t>单位</a:t>
            </a:r>
            <a:r>
              <a:rPr lang="en-US" altLang="zh-CN" dirty="0"/>
              <a:t>%)</a:t>
            </a:r>
            <a:r>
              <a:rPr lang="zh-CN" altLang="en-US" dirty="0"/>
              <a:t>，横坐标为波长</a:t>
            </a:r>
            <a:r>
              <a:rPr lang="en-US" altLang="zh-CN" dirty="0"/>
              <a:t>(nm)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43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D6B0-DE4D-3B97-54D4-DF88D5516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ADACE-CA72-7BB8-039D-1558367F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09568" cy="5576946"/>
          </a:xfrm>
        </p:spPr>
        <p:txBody>
          <a:bodyPr/>
          <a:lstStyle/>
          <a:p>
            <a:pPr algn="ctr"/>
            <a:r>
              <a:rPr lang="zh-CN" altLang="en-US" dirty="0"/>
              <a:t>目 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8C0F2-D0D6-BD74-9CAD-496CF86B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2" y="1356852"/>
            <a:ext cx="6339348" cy="4585219"/>
          </a:xfrm>
        </p:spPr>
        <p:txBody>
          <a:bodyPr>
            <a:normAutofit/>
          </a:bodyPr>
          <a:lstStyle/>
          <a:p>
            <a:r>
              <a:rPr lang="zh-CN" altLang="en-US" dirty="0"/>
              <a:t>物理渲染基础知识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辐射度量学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BRDF</a:t>
            </a:r>
            <a:r>
              <a:rPr lang="zh-CN" altLang="en-US" dirty="0"/>
              <a:t>与渲染方程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全局光照</a:t>
            </a:r>
            <a:endParaRPr lang="en-US" altLang="zh-CN" dirty="0"/>
          </a:p>
          <a:p>
            <a:pPr lvl="1"/>
            <a:r>
              <a:rPr lang="zh-CN" altLang="en-US" dirty="0"/>
              <a:t>蒙特卡洛积分</a:t>
            </a:r>
            <a:endParaRPr lang="en-US" altLang="zh-CN" dirty="0"/>
          </a:p>
          <a:p>
            <a:pPr lvl="1"/>
            <a:r>
              <a:rPr lang="zh-CN" altLang="en-US" dirty="0"/>
              <a:t>路径追踪实现</a:t>
            </a:r>
            <a:endParaRPr lang="en-US" altLang="zh-CN" dirty="0"/>
          </a:p>
          <a:p>
            <a:pPr lvl="1"/>
            <a:endParaRPr lang="en-US" altLang="zh-CN" sz="2800" dirty="0"/>
          </a:p>
          <a:p>
            <a:r>
              <a:rPr lang="zh-CN" altLang="en-US" dirty="0"/>
              <a:t>走样与反走样</a:t>
            </a:r>
            <a:endParaRPr lang="en-US" altLang="zh-CN" dirty="0"/>
          </a:p>
          <a:p>
            <a:pPr lvl="1"/>
            <a:r>
              <a:rPr lang="zh-CN" altLang="en-US" dirty="0"/>
              <a:t>超级采样（</a:t>
            </a:r>
            <a:r>
              <a:rPr lang="en-US" altLang="zh-CN" dirty="0"/>
              <a:t>SSAA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11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5C26C-A814-852B-48E3-213915ED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辐射度量学基本概念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E784DD-F152-3661-7B4C-DDD25A8AA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512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辐射能量</a:t>
                </a:r>
                <a:r>
                  <a:rPr lang="en-US" altLang="zh-CN" sz="2400" dirty="0"/>
                  <a:t>(Radiant energy)</a:t>
                </a:r>
                <a:r>
                  <a:rPr lang="zh-CN" altLang="en-US" sz="2400" dirty="0"/>
                  <a:t>：</a:t>
                </a:r>
                <a:r>
                  <a:rPr lang="zh-CN" altLang="en-US" sz="2400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辐射出来的电磁能量（焦耳）</a:t>
                </a:r>
                <a:endParaRPr lang="en-US" altLang="zh-CN" sz="2400" b="0" i="0" dirty="0">
                  <a:solidFill>
                    <a:srgbClr val="191B1F"/>
                  </a:solidFill>
                  <a:effectLst/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191B1F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>
                  <a:solidFill>
                    <a:srgbClr val="191B1F"/>
                  </a:solidFill>
                  <a:latin typeface="-apple-system"/>
                </a:endParaRPr>
              </a:p>
              <a:p>
                <a:endParaRPr lang="en-US" altLang="zh-CN" sz="2400" dirty="0">
                  <a:solidFill>
                    <a:srgbClr val="191B1F"/>
                  </a:solidFill>
                  <a:latin typeface="-apple-system"/>
                </a:endParaRPr>
              </a:p>
              <a:p>
                <a:r>
                  <a:rPr lang="zh-CN" altLang="en-US" sz="2400" dirty="0"/>
                  <a:t>辐射通量</a:t>
                </a:r>
                <a:r>
                  <a:rPr lang="en-US" altLang="zh-CN" sz="2400" dirty="0"/>
                  <a:t>(Radiant flux)</a:t>
                </a:r>
                <a:r>
                  <a:rPr lang="zh-CN" altLang="en-US" sz="2400" dirty="0"/>
                  <a:t>：</a:t>
                </a:r>
                <a:r>
                  <a:rPr lang="zh-CN" altLang="en-US" sz="2400" b="0" i="0" dirty="0">
                    <a:effectLst/>
                    <a:latin typeface="PingFang SC"/>
                  </a:rPr>
                  <a:t>单位时间的光能量（瓦特）</a:t>
                </a:r>
                <a:endParaRPr lang="en-US" altLang="zh-CN" sz="2400" b="0" i="0" dirty="0">
                  <a:effectLst/>
                  <a:latin typeface="PingFang SC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2400" dirty="0">
                  <a:latin typeface="PingFang SC"/>
                </a:endParaRPr>
              </a:p>
              <a:p>
                <a:endParaRPr lang="en-US" altLang="zh-CN" sz="2400" dirty="0">
                  <a:latin typeface="PingFang SC"/>
                </a:endParaRPr>
              </a:p>
              <a:p>
                <a:r>
                  <a:rPr lang="zh-CN" altLang="en-US" sz="2400" dirty="0"/>
                  <a:t>辐射强度</a:t>
                </a:r>
                <a:r>
                  <a:rPr lang="en-US" altLang="zh-CN" sz="2400" dirty="0"/>
                  <a:t>(Radiant intensity)</a:t>
                </a:r>
                <a:r>
                  <a:rPr lang="zh-CN" altLang="en-US" sz="2400" dirty="0"/>
                  <a:t>：从光源发出的每单位立体角上的功率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E784DD-F152-3661-7B4C-DDD25A8AA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5122"/>
                <a:ext cx="10515600" cy="4351338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4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9EA4-BF22-2D97-9956-9B17EDAB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补充：立体角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677F45-C5A8-29D6-916B-8D026431B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572" y="1825625"/>
            <a:ext cx="7456856" cy="4351338"/>
          </a:xfrm>
        </p:spPr>
      </p:pic>
    </p:spTree>
    <p:extLst>
      <p:ext uri="{BB962C8B-B14F-4D97-AF65-F5344CB8AC3E}">
        <p14:creationId xmlns:p14="http://schemas.microsoft.com/office/powerpoint/2010/main" val="39972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94549-BAA3-5871-75AD-68613DE5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辐射度量学基本概念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B2D2F1-A1B9-2E5B-4037-EC6615555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​辐照度（</a:t>
                </a:r>
                <a:r>
                  <a:rPr lang="en-US" altLang="zh-CN" sz="2400" dirty="0"/>
                  <a:t>Irradiance</a:t>
                </a:r>
                <a:r>
                  <a:rPr lang="zh-CN" altLang="en-US" sz="2400" dirty="0"/>
                  <a:t>）​：单位面积接收的辐射通量（</a:t>
                </a:r>
                <a:r>
                  <a:rPr lang="en-US" altLang="zh-CN" sz="2400" dirty="0"/>
                  <a:t>W/m²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</m:oMath>
                </a14:m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表示点</a:t>
                </a:r>
                <a:endParaRPr lang="en-US" altLang="zh-CN" b="0" dirty="0"/>
              </a:p>
              <a:p>
                <a:r>
                  <a:rPr lang="zh-CN" altLang="en-US" sz="2400" dirty="0"/>
                  <a:t>辐射亮度（</a:t>
                </a:r>
                <a:r>
                  <a:rPr lang="en-US" altLang="zh-CN" sz="2400" dirty="0"/>
                  <a:t>Radiance</a:t>
                </a:r>
                <a:r>
                  <a:rPr lang="zh-CN" altLang="en-US" sz="2400" dirty="0"/>
                  <a:t>）​：单位立体角、单位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投影</a:t>
                </a:r>
                <a:r>
                  <a:rPr lang="zh-CN" altLang="en-US" sz="2400" dirty="0"/>
                  <a:t>面积的辐射通量（</a:t>
                </a:r>
                <a:r>
                  <a:rPr lang="en-US" altLang="zh-CN" sz="2400" dirty="0"/>
                  <a:t>W/(sr·m²)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B2D2F1-A1B9-2E5B-4037-EC6615555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E28086D-C003-1986-E948-8B2EA6857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627" y="3415871"/>
            <a:ext cx="605874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9C4EC-3596-8212-7060-06B3DBAA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辐射度量学基本概念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6FB53-61C3-46B4-3816-9A2C8E09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由定义可得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42DEF7-1895-BE3E-731B-7002BEAF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47" y="2105536"/>
            <a:ext cx="2842506" cy="975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F8B252-7909-AEEF-BDC5-3C01B9B00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78" y="3215918"/>
            <a:ext cx="2941575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980</Words>
  <Application>Microsoft Office PowerPoint</Application>
  <PresentationFormat>宽屏</PresentationFormat>
  <Paragraphs>160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-apple-system</vt:lpstr>
      <vt:lpstr>PingFang SC</vt:lpstr>
      <vt:lpstr>等线</vt:lpstr>
      <vt:lpstr>等线 Light</vt:lpstr>
      <vt:lpstr>Arial</vt:lpstr>
      <vt:lpstr>Cambria Math</vt:lpstr>
      <vt:lpstr>Office 主题​​</vt:lpstr>
      <vt:lpstr>从辐射度量到全局光照：光线的真实感渲染</vt:lpstr>
      <vt:lpstr>目 录</vt:lpstr>
      <vt:lpstr>引言：早期模型的局限性</vt:lpstr>
      <vt:lpstr>引言：太阳光的能量分布示意图</vt:lpstr>
      <vt:lpstr>目 录</vt:lpstr>
      <vt:lpstr>辐射度量学基本概念</vt:lpstr>
      <vt:lpstr>补充：立体角</vt:lpstr>
      <vt:lpstr>辐射度量学基本概念</vt:lpstr>
      <vt:lpstr>辐射度量学基本概念</vt:lpstr>
      <vt:lpstr>目 录</vt:lpstr>
      <vt:lpstr>重新理解光的反射</vt:lpstr>
      <vt:lpstr>双向反射分布函数(BRDF)</vt:lpstr>
      <vt:lpstr>双向反射分布函数 (BRDF)</vt:lpstr>
      <vt:lpstr>反射方程</vt:lpstr>
      <vt:lpstr>渲染方程</vt:lpstr>
      <vt:lpstr>渲染方程</vt:lpstr>
      <vt:lpstr>目 录</vt:lpstr>
      <vt:lpstr>目 录</vt:lpstr>
      <vt:lpstr>蒙特卡洛积分</vt:lpstr>
      <vt:lpstr>蒙特卡洛积分公式</vt:lpstr>
      <vt:lpstr>蒙特卡洛积分公式</vt:lpstr>
      <vt:lpstr>目 录</vt:lpstr>
      <vt:lpstr>路径追踪实现</vt:lpstr>
      <vt:lpstr>路径追踪实现</vt:lpstr>
      <vt:lpstr>路径追踪实现</vt:lpstr>
      <vt:lpstr>路径追踪实现</vt:lpstr>
      <vt:lpstr>路径追踪实现</vt:lpstr>
      <vt:lpstr>补充：伽马矫正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兆杨 胡</dc:creator>
  <cp:lastModifiedBy>兆杨 胡</cp:lastModifiedBy>
  <cp:revision>10</cp:revision>
  <dcterms:created xsi:type="dcterms:W3CDTF">2025-03-29T04:21:47Z</dcterms:created>
  <dcterms:modified xsi:type="dcterms:W3CDTF">2025-03-30T06:20:44Z</dcterms:modified>
</cp:coreProperties>
</file>