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8" r:id="rId9"/>
    <p:sldId id="275" r:id="rId10"/>
    <p:sldId id="276" r:id="rId11"/>
    <p:sldId id="291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3" r:id="rId27"/>
    <p:sldId id="307" r:id="rId28"/>
    <p:sldId id="302" r:id="rId29"/>
    <p:sldId id="308" r:id="rId30"/>
    <p:sldId id="304" r:id="rId31"/>
    <p:sldId id="305" r:id="rId32"/>
    <p:sldId id="306" r:id="rId33"/>
    <p:sldId id="309" r:id="rId34"/>
    <p:sldId id="310" r:id="rId35"/>
    <p:sldId id="313" r:id="rId36"/>
    <p:sldId id="311" r:id="rId37"/>
    <p:sldId id="31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6EE6FA-AF77-468B-833F-0C8EE4208FE0}">
          <p14:sldIdLst>
            <p14:sldId id="256"/>
            <p14:sldId id="257"/>
            <p14:sldId id="263"/>
            <p14:sldId id="269"/>
            <p14:sldId id="270"/>
            <p14:sldId id="271"/>
            <p14:sldId id="272"/>
            <p14:sldId id="278"/>
            <p14:sldId id="275"/>
            <p14:sldId id="276"/>
            <p14:sldId id="291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3"/>
            <p14:sldId id="307"/>
            <p14:sldId id="302"/>
            <p14:sldId id="308"/>
            <p14:sldId id="304"/>
            <p14:sldId id="305"/>
            <p14:sldId id="306"/>
            <p14:sldId id="309"/>
            <p14:sldId id="310"/>
            <p14:sldId id="313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2536-55BE-0014-E95B-C86B8898D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003AF-5CE9-A382-DBF0-7B9A28AA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3D37E-CD89-687D-3A9F-3BFBE80F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83718-4262-B3C2-55B4-2A62FE8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F01FF-054B-D6D1-0955-22C1D42C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0729-8E23-3870-EE7D-51F96374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48654-7EEB-F0C4-1CF4-882B3BAE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7E2E1-FB01-7B70-C585-6827F37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85078-5147-BA8E-E07F-5C3B62F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DA5C1-6742-A32A-93CD-4A0F30A0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A0443-2DBC-B41F-6A72-6D045FC7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1320C-612B-B1BB-6E7D-DD2B5156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BCBF-C9FA-112E-6AA3-1C288E2E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FEE44-4E0A-599C-09B5-E2B38470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E9AFE-2D36-7A84-49CF-CA2E84C7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D6FC8-FBC9-DCD0-7FB9-FAB9993E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F28A7-4B3A-FDC8-FC87-F805AFE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3D2B-CE17-B9C6-246A-D8D99D5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67FC6-07E5-CE39-602F-2491EE75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3D379-3A85-BC36-AC01-8A300FC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69159-A1E8-4D38-8759-66C2A87A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6A08C-5EAF-B7A4-B786-5C4975B9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CEA9-2BDA-4C63-39D0-D1C7AB4D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FC24-F4C2-9C68-72F5-9BD1AAF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E614A-7284-5740-4D40-18E5A2D5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F130-4A50-39E4-C88B-3EA8D24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D75F-A5A4-729B-6420-417EE64E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2C4D9-64E4-D99E-8B23-FA631A41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5A4D9-696F-8653-7D25-2D10C71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B5E8E-FAF7-42B5-4937-861C96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72C46-0C4C-7DA6-8CF2-9336C536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CA64-9136-CE37-E8E7-83C46BFC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61BFE-3372-2305-8E9D-021F76CE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ACFFA-C152-1A57-FE08-AE4115C5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7E2D4-0873-780B-E840-DE33A6AD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6DC38-D713-2CF2-9F57-BBA21BD5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1D58C-E98D-EE89-0DA3-8EBAF50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FA686-6402-0706-CE1E-7A8135FD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3820F-4DC3-01BE-8872-8A0CE0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09C5-A23E-7AB9-A8EF-4A52291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1EF6F-9E06-CD73-F4B9-3659E861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A18D4-9349-8799-2761-527D128C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1F60F-C2F5-280E-5028-412F12A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4986E-BC58-73D5-0903-FDB8D0E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57D9E-0F4C-076F-0391-782D8B14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7FDB-A542-7D6F-4CD3-7D7356D1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BB55-3919-50B2-86DC-0FE7A6A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E7475-DF76-12D3-9BDB-03A7AE1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899BD-8D99-9C35-1080-A777C800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46C34-576B-C9A8-C9EE-2F42DAB3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A9C3-30E1-C730-68B5-CF55B674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A56FC-88EE-B859-F4A8-5BFD039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2684-3A0C-8537-5FB8-0D46F37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8F6A9D-84ED-BDFA-27F7-8C9F01624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BDF3D-2EFE-4E31-88CF-24977667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070BF-54C8-8E6A-0D9A-98B5CD8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6B278-DDAD-554E-61C8-48BEFBD0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B805-E31D-4CBC-1BF1-8BD09533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64325-F656-7065-08B9-77DC3466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979A9-A41D-EFC8-ED43-B938CB9D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BCF6-985C-9879-FA7F-223AABD08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E5B54-82A6-489C-89BA-C67A0CDCE08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105D-92A7-5586-6F3C-FD2791F86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3B370-373D-AA04-28EC-97099466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591-2A0B-FD1D-6E12-7864C262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464412" cy="2387600"/>
          </a:xfrm>
        </p:spPr>
        <p:txBody>
          <a:bodyPr>
            <a:normAutofit/>
          </a:bodyPr>
          <a:lstStyle/>
          <a:p>
            <a:r>
              <a:rPr lang="zh-CN" altLang="en-US" sz="4400" i="0" dirty="0">
                <a:effectLst/>
                <a:latin typeface="PingFang SC"/>
              </a:rPr>
              <a:t>全局光照的代码实现细节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D0A8E-11CA-83B3-3B9A-3E8D2C95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1806"/>
            <a:ext cx="9144000" cy="1655762"/>
          </a:xfrm>
        </p:spPr>
        <p:txBody>
          <a:bodyPr/>
          <a:lstStyle/>
          <a:p>
            <a:r>
              <a:rPr lang="zh-CN" altLang="en-US" dirty="0"/>
              <a:t>姜景哲 胡兆杨</a:t>
            </a:r>
          </a:p>
        </p:txBody>
      </p:sp>
    </p:spTree>
    <p:extLst>
      <p:ext uri="{BB962C8B-B14F-4D97-AF65-F5344CB8AC3E}">
        <p14:creationId xmlns:p14="http://schemas.microsoft.com/office/powerpoint/2010/main" val="10111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EC98-E537-6750-2990-80AEEEE3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F099-FD01-1190-20AA-9D9C987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蒙特卡洛积分公式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E9B6F-B7A8-DB30-3CED-506AD77E6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将蒙特卡洛方法代入渲染方程的积分项：</a:t>
                </a:r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如果在半球面上均匀采样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次立体角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F2328"/>
                    </a:solidFill>
                    <a:latin typeface="-apple-system"/>
                  </a:rPr>
                  <a:t>,</a:t>
                </a: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我们有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E9B6F-B7A8-DB30-3CED-506AD77E6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D4C71C-88D0-BB0B-D336-D0DCF8B0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302"/>
            <a:ext cx="12264587" cy="1260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D4C090-2A86-7CE6-9096-7FBAFBC34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66" y="5039571"/>
            <a:ext cx="3108868" cy="11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98C2-5CFF-D855-D2CC-F37B0250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181A9-0B8E-BC6C-1FF7-29CB56A8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8B78-DCB4-7CE4-5C0B-AEB2086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知识回顾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程序实现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OpenGL</a:t>
            </a:r>
          </a:p>
          <a:p>
            <a:pPr lvl="1"/>
            <a:r>
              <a:rPr lang="zh-CN" altLang="en-US" dirty="0"/>
              <a:t>渲染方程的实现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实时渲染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38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88FF6-50A3-5393-9C7E-BF3FD1B8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1028-1FDE-1FF2-3A36-802A763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E34CC-0344-21BA-5FAB-9202C5D8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782D4B-20C4-7E5E-352B-DB542229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1825625"/>
            <a:ext cx="6156054" cy="36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BDDD-A442-43F5-052B-9237B10A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CCDD8-54E5-4A79-BB67-65FFA823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1E1A-1AC2-6977-34F3-0BB95CFC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None/>
            </a:pPr>
            <a:r>
              <a:rPr lang="en-US" altLang="zh-CN" b="0" i="0" dirty="0">
                <a:effectLst/>
                <a:latin typeface="PingFang SC"/>
              </a:rPr>
              <a:t>GLFW3:</a:t>
            </a:r>
          </a:p>
          <a:p>
            <a:pPr algn="l" fontAlgn="base">
              <a:buNone/>
            </a:pPr>
            <a:r>
              <a:rPr lang="en-US" altLang="zh-CN" b="0" i="0" dirty="0">
                <a:effectLst/>
                <a:latin typeface="PingFang SC"/>
              </a:rPr>
              <a:t>	</a:t>
            </a:r>
            <a:r>
              <a:rPr lang="zh-CN" altLang="en-US" sz="2400" b="0" i="0" dirty="0">
                <a:effectLst/>
                <a:latin typeface="PingFang SC"/>
              </a:rPr>
              <a:t>现代跨平台窗口管理库，提供以下功能</a:t>
            </a:r>
            <a:r>
              <a:rPr lang="en-US" altLang="zh-CN" sz="2400" b="0" i="0" dirty="0">
                <a:effectLst/>
                <a:latin typeface="PingFang SC"/>
              </a:rPr>
              <a:t>	</a:t>
            </a:r>
            <a:r>
              <a:rPr lang="zh-CN" altLang="en-US" sz="2400" b="0" i="0" dirty="0">
                <a:effectLst/>
                <a:latin typeface="PingFang SC"/>
              </a:rPr>
              <a:t>：</a:t>
            </a:r>
          </a:p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0" i="0" dirty="0">
                <a:effectLst/>
                <a:latin typeface="PingFang SC"/>
              </a:rPr>
              <a:t>创建 </a:t>
            </a:r>
            <a:r>
              <a:rPr lang="en-US" altLang="zh-CN" sz="2000" b="0" i="0" dirty="0">
                <a:effectLst/>
                <a:latin typeface="PingFang SC"/>
              </a:rPr>
              <a:t>OpenGL </a:t>
            </a:r>
            <a:r>
              <a:rPr lang="zh-CN" altLang="en-US" sz="2000" b="0" i="0" dirty="0">
                <a:effectLst/>
                <a:latin typeface="PingFang SC"/>
              </a:rPr>
              <a:t>上下文（支持多版本和核心模式）。</a:t>
            </a:r>
          </a:p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0" i="0" dirty="0">
                <a:effectLst/>
                <a:latin typeface="PingFang SC"/>
              </a:rPr>
              <a:t>处理窗口事件（尺寸调整、关闭等）。</a:t>
            </a:r>
          </a:p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0" i="0" dirty="0">
                <a:effectLst/>
                <a:latin typeface="PingFang SC"/>
              </a:rPr>
              <a:t>管理输入设备（键盘、鼠标、游戏手柄）。</a:t>
            </a:r>
          </a:p>
          <a:p>
            <a:pPr algn="l" fontAlgn="base">
              <a:buNone/>
            </a:pPr>
            <a:r>
              <a:rPr lang="en-US" altLang="zh-CN" b="0" i="0" dirty="0">
                <a:effectLst/>
                <a:latin typeface="PingFang SC"/>
              </a:rPr>
              <a:t>GLAD:</a:t>
            </a:r>
          </a:p>
          <a:p>
            <a:pPr fontAlgn="base">
              <a:buNone/>
            </a:pPr>
            <a:r>
              <a:rPr lang="en-US" altLang="zh-CN" sz="2400" dirty="0">
                <a:latin typeface="PingFang SC"/>
              </a:rPr>
              <a:t>OpenGL </a:t>
            </a:r>
            <a:r>
              <a:rPr lang="zh-CN" altLang="en-US" sz="2400" dirty="0">
                <a:latin typeface="PingFang SC"/>
              </a:rPr>
              <a:t>扩展加载器（</a:t>
            </a:r>
            <a:r>
              <a:rPr lang="en-US" altLang="zh-CN" sz="2400" dirty="0">
                <a:latin typeface="PingFang SC"/>
              </a:rPr>
              <a:t>OpenGL Loader</a:t>
            </a:r>
            <a:r>
              <a:rPr lang="zh-CN" altLang="en-US" sz="2400" dirty="0">
                <a:latin typeface="PingFang SC"/>
              </a:rPr>
              <a:t>），用于动态加载 </a:t>
            </a:r>
            <a:r>
              <a:rPr lang="en-US" altLang="zh-CN" sz="2400" dirty="0">
                <a:latin typeface="PingFang SC"/>
              </a:rPr>
              <a:t>OpenGL </a:t>
            </a:r>
            <a:r>
              <a:rPr lang="zh-CN" altLang="en-US" sz="2400" dirty="0">
                <a:latin typeface="PingFang SC"/>
              </a:rPr>
              <a:t>函数指针。</a:t>
            </a:r>
          </a:p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latin typeface="PingFang SC"/>
              </a:rPr>
              <a:t>OpenGL </a:t>
            </a:r>
            <a:r>
              <a:rPr lang="zh-CN" altLang="en-US" sz="2000" dirty="0">
                <a:latin typeface="PingFang SC"/>
              </a:rPr>
              <a:t>的函数（如 </a:t>
            </a:r>
            <a:r>
              <a:rPr lang="en-US" altLang="zh-CN" sz="2000" dirty="0" err="1">
                <a:latin typeface="PingFang SC"/>
              </a:rPr>
              <a:t>glGenBuffers</a:t>
            </a:r>
            <a:r>
              <a:rPr lang="zh-CN" altLang="en-US" sz="2000" dirty="0">
                <a:latin typeface="PingFang SC"/>
              </a:rPr>
              <a:t>）需要根据显卡驱动动态加载，</a:t>
            </a:r>
            <a:r>
              <a:rPr lang="en-US" altLang="zh-CN" sz="2000" dirty="0">
                <a:latin typeface="PingFang SC"/>
              </a:rPr>
              <a:t>GLAD </a:t>
            </a:r>
            <a:r>
              <a:rPr lang="zh-CN" altLang="en-US" sz="2000" dirty="0">
                <a:latin typeface="PingFang SC"/>
              </a:rPr>
              <a:t>自动完成这一过程。</a:t>
            </a:r>
          </a:p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>
                <a:latin typeface="PingFang SC"/>
              </a:rPr>
              <a:t>支持 </a:t>
            </a:r>
            <a:r>
              <a:rPr lang="en-US" altLang="zh-CN" sz="2000" dirty="0">
                <a:latin typeface="PingFang SC"/>
              </a:rPr>
              <a:t>OpenGL</a:t>
            </a:r>
            <a:r>
              <a:rPr lang="zh-CN" altLang="en-US" sz="2000" dirty="0">
                <a:latin typeface="PingFang SC"/>
              </a:rPr>
              <a:t>、</a:t>
            </a:r>
            <a:r>
              <a:rPr lang="en-US" altLang="zh-CN" sz="2000" dirty="0">
                <a:latin typeface="PingFang SC"/>
              </a:rPr>
              <a:t>OpenGL ES </a:t>
            </a:r>
            <a:r>
              <a:rPr lang="zh-CN" altLang="en-US" sz="2000" dirty="0">
                <a:latin typeface="PingFang SC"/>
              </a:rPr>
              <a:t>和 </a:t>
            </a:r>
            <a:r>
              <a:rPr lang="en-US" altLang="zh-CN" sz="2000" dirty="0">
                <a:latin typeface="PingFang SC"/>
              </a:rPr>
              <a:t>Vulkan </a:t>
            </a:r>
            <a:r>
              <a:rPr lang="zh-CN" altLang="en-US" sz="2000" dirty="0">
                <a:latin typeface="PingFang SC"/>
              </a:rPr>
              <a:t>的函数加载。</a:t>
            </a:r>
            <a:endParaRPr lang="en-US" altLang="zh-CN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5976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4239-EAB8-71FA-4579-B34BD3DA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31B9B-C994-1F66-4A46-11145384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27506-33AE-7982-3978-07D48CB9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为什么不使用</a:t>
            </a:r>
            <a:r>
              <a:rPr lang="en-US" altLang="zh-CN" dirty="0"/>
              <a:t>GLUT</a:t>
            </a:r>
          </a:p>
          <a:p>
            <a:pPr lvl="1"/>
            <a:r>
              <a:rPr lang="zh-CN" altLang="en-US" b="0" i="0" dirty="0">
                <a:effectLst/>
                <a:latin typeface="PingFang SC"/>
              </a:rPr>
              <a:t>过时的教学工具库</a:t>
            </a:r>
            <a:r>
              <a:rPr lang="zh-CN" altLang="en-US" dirty="0">
                <a:latin typeface="PingFang SC"/>
              </a:rPr>
              <a:t>，</a:t>
            </a:r>
            <a:r>
              <a:rPr lang="zh-CN" altLang="en-US" b="0" i="0" dirty="0">
                <a:effectLst/>
                <a:latin typeface="PingFang SC"/>
              </a:rPr>
              <a:t>仅兼容旧版固定管线（</a:t>
            </a:r>
            <a:r>
              <a:rPr lang="en-US" altLang="zh-CN" b="0" i="0" dirty="0">
                <a:effectLst/>
                <a:latin typeface="PingFang SC"/>
              </a:rPr>
              <a:t>&lt;= OpenGL 2.1</a:t>
            </a:r>
            <a:r>
              <a:rPr lang="zh-CN" altLang="en-US" b="0" i="0" dirty="0">
                <a:effectLst/>
                <a:latin typeface="PingFang SC"/>
              </a:rPr>
              <a:t>）</a:t>
            </a:r>
            <a:endParaRPr lang="en-US" altLang="zh-CN" b="0" i="0" dirty="0">
              <a:effectLst/>
              <a:latin typeface="PingFang SC"/>
            </a:endParaRPr>
          </a:p>
          <a:p>
            <a:pPr lvl="1"/>
            <a:r>
              <a:rPr lang="zh-CN" altLang="en-US" b="0" i="0" dirty="0">
                <a:effectLst/>
                <a:latin typeface="PingFang SC"/>
              </a:rPr>
              <a:t>阻塞式循环（</a:t>
            </a:r>
            <a:r>
              <a:rPr lang="en-US" altLang="zh-CN" b="0" i="0" dirty="0" err="1">
                <a:effectLst/>
                <a:latin typeface="PingFang SC"/>
              </a:rPr>
              <a:t>glutMainLoop</a:t>
            </a:r>
            <a:r>
              <a:rPr lang="zh-CN" altLang="en-US" b="0" i="0" dirty="0">
                <a:effectLst/>
                <a:latin typeface="PingFang SC"/>
              </a:rPr>
              <a:t>）</a:t>
            </a:r>
            <a:endParaRPr lang="en-US" altLang="zh-CN" b="0" i="0" dirty="0">
              <a:effectLst/>
              <a:latin typeface="PingFang SC"/>
            </a:endParaRPr>
          </a:p>
          <a:p>
            <a:pPr lvl="1"/>
            <a:r>
              <a:rPr lang="zh-CN" altLang="en-US" b="0" i="0" dirty="0">
                <a:effectLst/>
                <a:latin typeface="PingFang SC"/>
              </a:rPr>
              <a:t>最后更新于 </a:t>
            </a:r>
            <a:r>
              <a:rPr lang="en-US" altLang="zh-CN" b="0" i="0" dirty="0">
                <a:effectLst/>
                <a:latin typeface="PingFang SC"/>
              </a:rPr>
              <a:t>1998 </a:t>
            </a:r>
            <a:r>
              <a:rPr lang="zh-CN" altLang="en-US" b="0" i="0" dirty="0">
                <a:effectLst/>
                <a:latin typeface="PingFang SC"/>
              </a:rPr>
              <a:t>年，</a:t>
            </a:r>
            <a:r>
              <a:rPr lang="zh-CN" altLang="en-US" i="0" dirty="0">
                <a:effectLst/>
                <a:latin typeface="PingFang SC"/>
              </a:rPr>
              <a:t>已停止维护​​</a:t>
            </a:r>
            <a:r>
              <a:rPr lang="en-US" altLang="zh-CN" i="0" dirty="0">
                <a:effectLst/>
                <a:latin typeface="PingFang SC"/>
              </a:rPr>
              <a:t>: </a:t>
            </a:r>
            <a:r>
              <a:rPr lang="zh-CN" altLang="en-US" i="0" dirty="0">
                <a:effectLst/>
                <a:latin typeface="PingFang SC"/>
              </a:rPr>
              <a:t>​</a:t>
            </a:r>
            <a:r>
              <a:rPr lang="en-US" altLang="zh-CN" i="0" dirty="0">
                <a:effectLst/>
                <a:latin typeface="PingFang SC"/>
              </a:rPr>
              <a:t> </a:t>
            </a:r>
            <a:r>
              <a:rPr lang="zh-CN" altLang="en-US" b="0" i="0" dirty="0">
                <a:effectLst/>
                <a:latin typeface="PingFang SC"/>
              </a:rPr>
              <a:t>，不支持现代 </a:t>
            </a:r>
            <a:r>
              <a:rPr lang="en-US" altLang="zh-CN" b="0" i="0" dirty="0">
                <a:effectLst/>
                <a:latin typeface="PingFang SC"/>
              </a:rPr>
              <a:t>OpenGL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0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4178F-084F-E9DF-C915-A240184F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B31D-3028-D075-41FD-0508AD0B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​​相机系统初始化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DCDFF3-C0C2-39BA-428B-EB33E1D37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水平基向量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垂直基向量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dirty="0"/>
                  <a:t>s=0.5135</a:t>
                </a:r>
                <a:r>
                  <a:rPr lang="zh-CN" altLang="en-US" dirty="0"/>
                  <a:t>，对应视场角（</a:t>
                </a:r>
                <a:r>
                  <a:rPr lang="en-US" altLang="zh-CN" dirty="0"/>
                  <a:t>FOV</a:t>
                </a:r>
                <a:r>
                  <a:rPr lang="zh-CN" altLang="en-US" dirty="0"/>
                  <a:t>）的缩放因子。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DCDFF3-C0C2-39BA-428B-EB33E1D37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F6D11B1-4466-D949-9478-87987B99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54" y="1551305"/>
            <a:ext cx="7388848" cy="7926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DA4683-A947-9106-68B9-76FA5017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48" y="2457820"/>
            <a:ext cx="3120475" cy="10722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D3F803-81F4-4DA3-0392-5C31744E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548" y="3530107"/>
            <a:ext cx="4309303" cy="12023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413B5B-933B-5ECB-2C36-C31811F53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548" y="5489617"/>
            <a:ext cx="2041112" cy="10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6F729-5057-D930-C609-EEDB9129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EF362-4031-554C-3116-0E9A2CA5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主渲染循环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B494F-512D-3794-B389-86FAB8B4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​​分层抖动采样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dx </a:t>
            </a:r>
            <a:r>
              <a:rPr lang="zh-CN" altLang="en-US" dirty="0"/>
              <a:t>和 </a:t>
            </a:r>
            <a:r>
              <a:rPr lang="en-US" altLang="zh-CN" dirty="0" err="1"/>
              <a:t>dy</a:t>
            </a:r>
            <a:r>
              <a:rPr lang="en-US" altLang="zh-CN" dirty="0"/>
              <a:t> </a:t>
            </a:r>
            <a:r>
              <a:rPr lang="zh-CN" altLang="en-US" dirty="0"/>
              <a:t>对像素坐标进行微偏移，生成子像素级采样位置：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06D9E-66E9-346A-28CE-C98F4DF0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92" y="2379408"/>
            <a:ext cx="7416847" cy="1377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63CF0-354B-5611-DD7D-6942F8BB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72" y="4310605"/>
            <a:ext cx="4051193" cy="8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D8D9-C3DD-66AE-CC62-3F52DF97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36E2-324F-DC6C-43FF-43926AC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主渲染循环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5BA2C-F601-428B-3EAF-930473E3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/>
          <a:lstStyle/>
          <a:p>
            <a:r>
              <a:rPr lang="zh-CN" altLang="en-US" dirty="0"/>
              <a:t>​​三角形分布</a:t>
            </a:r>
            <a:endParaRPr lang="en-US" altLang="zh-CN" dirty="0"/>
          </a:p>
          <a:p>
            <a:pPr lvl="1"/>
            <a:r>
              <a:rPr lang="zh-CN" altLang="en-US" dirty="0"/>
              <a:t>对于 </a:t>
            </a:r>
            <a:r>
              <a:rPr lang="en-US" altLang="zh-CN" dirty="0"/>
              <a:t>r∈[0,1)​​ </a:t>
            </a:r>
            <a:r>
              <a:rPr lang="zh-CN" altLang="en-US" dirty="0"/>
              <a:t>，有</a:t>
            </a:r>
            <a:endParaRPr lang="en-US" altLang="zh-CN" dirty="0"/>
          </a:p>
          <a:p>
            <a:pPr lvl="1"/>
            <a:endParaRPr lang="en-US" altLang="zh-CN" b="0" i="0" dirty="0">
              <a:effectLst/>
              <a:latin typeface="PingFang SC"/>
            </a:endParaRPr>
          </a:p>
          <a:p>
            <a:pPr lvl="1"/>
            <a:r>
              <a:rPr lang="en-US" altLang="zh-CN" b="0" i="0" dirty="0">
                <a:effectLst/>
                <a:latin typeface="PingFang SC"/>
              </a:rPr>
              <a:t>PDF </a:t>
            </a:r>
            <a:r>
              <a:rPr lang="zh-CN" altLang="en-US" b="0" i="0" dirty="0">
                <a:effectLst/>
                <a:latin typeface="PingFang SC"/>
              </a:rPr>
              <a:t>变换为：</a:t>
            </a:r>
            <a:endParaRPr lang="en-US" altLang="zh-CN" b="0" i="0" dirty="0">
              <a:effectLst/>
              <a:latin typeface="PingFang SC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对于 </a:t>
            </a:r>
            <a:r>
              <a:rPr lang="en-US" altLang="zh-CN" dirty="0"/>
              <a:t>r∈[1,2)​​</a:t>
            </a:r>
            <a:r>
              <a:rPr lang="zh-CN" altLang="en-US" dirty="0"/>
              <a:t>， 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0" i="0" dirty="0">
                <a:effectLst/>
                <a:latin typeface="PingFang SC"/>
              </a:rPr>
              <a:t>PDF </a:t>
            </a:r>
            <a:r>
              <a:rPr lang="zh-CN" altLang="en-US" b="0" i="0" dirty="0">
                <a:effectLst/>
                <a:latin typeface="PingFang SC"/>
              </a:rPr>
              <a:t>变换为：</a:t>
            </a:r>
            <a:endParaRPr lang="en-US" altLang="zh-CN" b="0" i="0" dirty="0">
              <a:effectLst/>
              <a:latin typeface="PingFang SC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最终分布：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PingFang SC"/>
              </a:rPr>
              <a:t>中心密度最高，边缘密度最低。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1F8CF6-29AF-1BA3-01A2-E4DD53FB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66" y="2163098"/>
            <a:ext cx="4138518" cy="6784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0D8AAA-E9A1-9021-2F9C-18F439396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66" y="3739010"/>
            <a:ext cx="4830384" cy="524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95CAC8-E951-8543-D43F-DB41D2C1A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66" y="2674753"/>
            <a:ext cx="5701974" cy="8884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16F9C0-1BE4-3348-366E-95B22762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767" y="4398514"/>
            <a:ext cx="4385924" cy="874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5DAA76-12F6-C82D-AAF6-001EFA97F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766" y="5216210"/>
            <a:ext cx="3936164" cy="9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8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6A1A-B127-F4C7-5486-3EFDFDEB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55E6-436D-B7CC-C30E-9F6C76FF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主渲染循环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340F6-A685-9D86-0752-88A5F5FE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光线方向向量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归一化坐标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PingFang SC"/>
              </a:rPr>
              <a:t>从相机位置出发，穿过成像平面像素点的方向</a:t>
            </a:r>
            <a:endParaRPr lang="en-US" altLang="zh-CN" b="0" i="0" dirty="0">
              <a:effectLst/>
              <a:latin typeface="PingFang SC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lvl="1"/>
            <a:endParaRPr lang="en-US" altLang="zh-CN" dirty="0"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1F491-775A-4349-7E14-7A4E8683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2" y="1477510"/>
            <a:ext cx="9821172" cy="347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312439-E4AD-E4D5-11EA-AB0614BA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54" y="2516915"/>
            <a:ext cx="5076851" cy="725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A46ED4-029F-BD4A-EAC0-C3F462104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50" y="3377117"/>
            <a:ext cx="5175524" cy="630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8C97CF-853C-56CE-A532-0150DC132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366" y="4888051"/>
            <a:ext cx="8217488" cy="3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86CB4-E36C-D884-0D25-3A245375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48D5-948F-AB82-A782-569A8D68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C6F2-AE02-15D1-F05B-37C33C04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​​直接光照计算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34B109-C8F8-EE53-3A75-B8776629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39" y="2296885"/>
            <a:ext cx="5148122" cy="1032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2BEA60-866C-48DE-F12D-1DB088FB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1" y="3329418"/>
            <a:ext cx="5148122" cy="12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9A7F-8F57-54FE-D715-216CDE6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6070A-4669-5BFC-F192-89FEB89A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知识回顾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程序实现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实时渲染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70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F713A-2ABC-09C1-5A84-BF47F97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直接光照计算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1638D-92C2-14C6-C6B6-0156818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002D2-93FB-A99D-93AC-544AFAB5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27" y="1690688"/>
            <a:ext cx="9522004" cy="4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9261B-B0AD-57E7-B493-20C11292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922F6-2A47-C359-480B-1F751069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843A78-25AC-A12C-0610-79935B7B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99" y="171167"/>
            <a:ext cx="8337002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4B85BA-B8AC-6473-5EAE-F7CBC700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3" y="1769342"/>
            <a:ext cx="4711158" cy="832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1AFAD-734F-DE97-77DE-ADD9C0B1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36" y="2396856"/>
            <a:ext cx="2557678" cy="15216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2026DC-A57E-98BD-6795-DA97DF3E5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37" y="3609350"/>
            <a:ext cx="2775392" cy="581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6233CC-0183-4516-EA72-BD179EE0F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89" y="1726235"/>
            <a:ext cx="4221798" cy="448240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DC52B84-E360-D1C7-BC5B-EFAE7EF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直接光照计算</a:t>
            </a:r>
          </a:p>
        </p:txBody>
      </p:sp>
    </p:spTree>
    <p:extLst>
      <p:ext uri="{BB962C8B-B14F-4D97-AF65-F5344CB8AC3E}">
        <p14:creationId xmlns:p14="http://schemas.microsoft.com/office/powerpoint/2010/main" val="124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1E8E1-0D30-3BB0-0EE8-91EF650E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613B-247B-1700-674C-61BFE97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间接光照计算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A2CE-735A-4342-70C0-6BBFDF4C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漫反射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effectLst/>
                <a:latin typeface="PingFang SC"/>
              </a:rPr>
              <a:t>Lambertian</a:t>
            </a:r>
            <a:r>
              <a:rPr lang="zh-CN" altLang="en-US" b="0" i="0" dirty="0">
                <a:effectLst/>
                <a:latin typeface="PingFang SC"/>
              </a:rPr>
              <a:t>反射，光线均匀散射至半球空间</a:t>
            </a:r>
            <a:endParaRPr lang="en-US" altLang="zh-CN" b="0" i="0" dirty="0">
              <a:effectLst/>
              <a:latin typeface="PingFang SC"/>
            </a:endParaRPr>
          </a:p>
          <a:p>
            <a:pPr marL="0" indent="0">
              <a:buNone/>
            </a:pPr>
            <a:endParaRPr lang="en-US" altLang="zh-CN" b="1" i="0" dirty="0">
              <a:effectLst/>
              <a:latin typeface="inherit"/>
            </a:endParaRPr>
          </a:p>
          <a:p>
            <a:r>
              <a:rPr lang="zh-CN" altLang="en-US" i="0" dirty="0">
                <a:effectLst/>
                <a:latin typeface="inherit"/>
              </a:rPr>
              <a:t>余弦权重采样</a:t>
            </a:r>
            <a:endParaRPr lang="zh-CN" altLang="en-US" i="0" dirty="0"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7D1CE-259D-CD9C-E2DA-1598BB3E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50" y="1925465"/>
            <a:ext cx="4848097" cy="926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528B4-9EBD-E14F-9299-0C2899B5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80" y="3271386"/>
            <a:ext cx="6349036" cy="729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59C9A4-F1A9-A31A-9D29-362F7B8D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43" y="3746839"/>
            <a:ext cx="2333713" cy="9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807F-FF93-BEA3-B68F-E8E2A1AF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EB5F-78EC-7EE8-232B-B6588C8E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漫反射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ED128-CFAA-F3EC-713F-BFFCB2F4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434E1-EBE4-9B6E-A4EB-E63B9FF1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17" y="1558706"/>
            <a:ext cx="7934565" cy="39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3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A917C-332C-9A9F-8CDF-37986FD0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08538-E0E3-25C6-FA7A-D589688C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镜面反射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3D57F-35AA-93F1-3C21-46DC4ECA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AD839B-D4F8-589F-42DF-1DA01B5E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36" y="4388538"/>
            <a:ext cx="9899928" cy="132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E82462-D614-3B9C-956B-70A3E4AE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65" y="2701292"/>
            <a:ext cx="3903870" cy="6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7FBE7-06BA-9F1D-FF64-1B334C99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5EF9-68B0-E29D-4973-D99ADF98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5637E-8126-92AD-C526-47A75750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PingFang SC"/>
              </a:rPr>
              <a:t>Snell</a:t>
            </a:r>
            <a:r>
              <a:rPr lang="zh-CN" altLang="en-US" b="0" i="0" dirty="0">
                <a:effectLst/>
                <a:latin typeface="PingFang SC"/>
              </a:rPr>
              <a:t>定律 </a:t>
            </a:r>
            <a:r>
              <a:rPr lang="en-US" altLang="zh-CN" b="0" i="0" dirty="0">
                <a:effectLst/>
                <a:latin typeface="PingFang SC"/>
              </a:rPr>
              <a:t>+ </a:t>
            </a:r>
            <a:r>
              <a:rPr lang="zh-CN" altLang="en-US" b="0" i="0" dirty="0">
                <a:effectLst/>
                <a:latin typeface="PingFang SC"/>
              </a:rPr>
              <a:t>菲涅尔反射</a:t>
            </a:r>
            <a:endParaRPr lang="en-US" altLang="zh-CN" b="0" i="0" dirty="0"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1B8FC-E92D-B53B-7B81-71C2F95B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74" y="4865880"/>
            <a:ext cx="6275252" cy="1143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72309-406F-D122-3861-3C1C5498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30" y="2682241"/>
            <a:ext cx="6451540" cy="11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2E16-EC7D-7A24-27E3-4761DC92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1C5DE-241F-BB44-2F6A-FDB1BC25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C23BC2-8301-548A-44AD-D5F79112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53" y="1690688"/>
            <a:ext cx="7649132" cy="38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9BE5-B370-C49C-D730-2258D58C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86ABD-6920-C96B-7E90-C1A178B5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5FABD-8667-4E84-EDD9-F5BFAFD8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50" y="190589"/>
            <a:ext cx="7498730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3273-6CB1-ED45-270F-074EFF1C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FD06-176E-8536-1851-728A4B0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0D640-33DB-DAA0-D7ED-892C966C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知识回顾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程序实现</a:t>
            </a:r>
            <a:endParaRPr lang="en-US" altLang="zh-CN" dirty="0"/>
          </a:p>
          <a:p>
            <a:pPr lvl="1"/>
            <a:r>
              <a:rPr lang="en-US" altLang="zh-CN" dirty="0"/>
              <a:t>OpenGL</a:t>
            </a:r>
          </a:p>
          <a:p>
            <a:pPr lvl="1"/>
            <a:r>
              <a:rPr lang="zh-CN" altLang="en-US" dirty="0"/>
              <a:t>渲染方程的实现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>
                <a:solidFill>
                  <a:srgbClr val="FF0000"/>
                </a:solidFill>
              </a:rPr>
              <a:t>实时渲染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4549-BAA3-5871-75AD-68613DE5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辐射度量学基本概念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2D2F1-A1B9-2E5B-4037-EC661555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​辐射亮度（</a:t>
            </a:r>
            <a:r>
              <a:rPr lang="en-US" altLang="zh-CN" sz="2400" dirty="0"/>
              <a:t>Radiance</a:t>
            </a:r>
            <a:r>
              <a:rPr lang="zh-CN" altLang="en-US" sz="2400" dirty="0"/>
              <a:t>）​：单位立体角、单位</a:t>
            </a:r>
            <a:r>
              <a:rPr lang="zh-CN" altLang="en-US" sz="2400" b="1" dirty="0">
                <a:solidFill>
                  <a:srgbClr val="FF0000"/>
                </a:solidFill>
              </a:rPr>
              <a:t>投影</a:t>
            </a:r>
            <a:r>
              <a:rPr lang="zh-CN" altLang="en-US" sz="2400" dirty="0"/>
              <a:t>面积的辐射通量（</a:t>
            </a:r>
            <a:r>
              <a:rPr lang="en-US" altLang="zh-CN" sz="2400" dirty="0"/>
              <a:t>W/(sr·m²)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b="0" i="1" dirty="0">
              <a:latin typeface="Cambria Math" panose="02040503050406030204" pitchFamily="18" charset="0"/>
            </a:endParaRP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8086D-C003-1986-E948-8B2EA685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3415871"/>
            <a:ext cx="605874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6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34121-796E-9993-66CD-D5905790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83C2-C7A0-DB52-28FE-F8158FF1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978F9-419B-6224-CB20-B1B41751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采用累积采样的方式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BE7ED-38FD-1779-0DBA-15A92D38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87" y="2216966"/>
            <a:ext cx="3746625" cy="1112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45AD7-0B87-15AF-03FA-033E51D3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5" y="3720883"/>
            <a:ext cx="7114194" cy="27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C282-1042-23E2-F96D-EAACB33F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F790-E6C5-BF58-EBA2-1495F08C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6A89-890C-BB9E-0C39-67960ED6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en-US" altLang="zh-CN" dirty="0"/>
              <a:t>“</a:t>
            </a:r>
            <a:r>
              <a:rPr lang="zh-CN" altLang="en-US" dirty="0"/>
              <a:t>帧</a:t>
            </a:r>
            <a:r>
              <a:rPr lang="en-US" altLang="zh-CN" dirty="0"/>
              <a:t>”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采样数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能否称为实时渲染？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01380-E267-E5A7-2620-1F901670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0542"/>
            <a:ext cx="10641239" cy="9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3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7B5F-3E00-67D2-6D6C-5F3A9966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4ECE-825C-1BBA-E49A-D251531D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PingFang SC"/>
              </a:rPr>
              <a:t>​</a:t>
            </a:r>
            <a:r>
              <a:rPr lang="zh-CN" altLang="en-US" i="0" dirty="0">
                <a:effectLst/>
                <a:latin typeface="inherit"/>
              </a:rPr>
              <a:t>​实时渲染（</a:t>
            </a:r>
            <a:r>
              <a:rPr lang="en-US" altLang="zh-CN" i="0" dirty="0">
                <a:effectLst/>
                <a:latin typeface="inherit"/>
              </a:rPr>
              <a:t>Real-Time Rendering</a:t>
            </a:r>
            <a:r>
              <a:rPr lang="zh-CN" altLang="en-US" i="0" dirty="0">
                <a:effectLst/>
                <a:latin typeface="inherit"/>
              </a:rPr>
              <a:t>）​</a:t>
            </a:r>
            <a:r>
              <a:rPr lang="zh-CN" altLang="en-US" i="0" dirty="0">
                <a:effectLst/>
                <a:latin typeface="PingFang SC"/>
              </a:rPr>
              <a:t>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8EC44-5638-C75A-6A45-258F5950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900"/>
              </a:spcAft>
            </a:pPr>
            <a:r>
              <a:rPr lang="zh-CN" altLang="en-US" b="0" i="0" dirty="0">
                <a:effectLst/>
                <a:latin typeface="PingFang SC"/>
              </a:rPr>
              <a:t>实时渲染是计算机图形学中的一个核心领域，指在 ​</a:t>
            </a:r>
            <a:r>
              <a:rPr lang="zh-CN" altLang="en-US" b="1" i="0" dirty="0">
                <a:effectLst/>
                <a:latin typeface="inherit"/>
              </a:rPr>
              <a:t>​极短时间（通常每帧</a:t>
            </a:r>
            <a:r>
              <a:rPr lang="en-US" altLang="zh-CN" b="1" i="0" dirty="0">
                <a:effectLst/>
                <a:latin typeface="inherit"/>
              </a:rPr>
              <a:t>16-33</a:t>
            </a:r>
            <a:r>
              <a:rPr lang="zh-CN" altLang="en-US" b="1" i="0" dirty="0">
                <a:effectLst/>
                <a:latin typeface="inherit"/>
              </a:rPr>
              <a:t>毫秒，对应</a:t>
            </a:r>
            <a:r>
              <a:rPr lang="en-US" altLang="zh-CN" b="1" i="0" dirty="0">
                <a:effectLst/>
                <a:latin typeface="inherit"/>
              </a:rPr>
              <a:t>30-60 FPS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r>
              <a:rPr lang="zh-CN" altLang="en-US" b="0" i="0" dirty="0">
                <a:effectLst/>
                <a:latin typeface="PingFang SC"/>
              </a:rPr>
              <a:t>​ 内生成动态图像的技术，广泛应用于游戏、虚拟现实（</a:t>
            </a:r>
            <a:r>
              <a:rPr lang="en-US" altLang="zh-CN" b="0" i="0" dirty="0">
                <a:effectLst/>
                <a:latin typeface="PingFang SC"/>
              </a:rPr>
              <a:t>VR</a:t>
            </a:r>
            <a:r>
              <a:rPr lang="zh-CN" altLang="en-US" b="0" i="0" dirty="0">
                <a:effectLst/>
                <a:latin typeface="PingFang SC"/>
              </a:rPr>
              <a:t>）、增强现实（</a:t>
            </a:r>
            <a:r>
              <a:rPr lang="en-US" altLang="zh-CN" b="0" i="0" dirty="0">
                <a:effectLst/>
                <a:latin typeface="PingFang SC"/>
              </a:rPr>
              <a:t>AR</a:t>
            </a:r>
            <a:r>
              <a:rPr lang="zh-CN" altLang="en-US" b="0" i="0" dirty="0">
                <a:effectLst/>
                <a:latin typeface="PingFang SC"/>
              </a:rPr>
              <a:t>）、模拟训练等场景。</a:t>
            </a:r>
            <a:endParaRPr lang="en-US" altLang="zh-CN" b="0" i="0" dirty="0">
              <a:effectLst/>
              <a:latin typeface="PingFang SC"/>
            </a:endParaRPr>
          </a:p>
          <a:p>
            <a:pPr algn="l" fontAlgn="base">
              <a:spcBef>
                <a:spcPts val="600"/>
              </a:spcBef>
              <a:spcAft>
                <a:spcPts val="900"/>
              </a:spcAft>
            </a:pPr>
            <a:r>
              <a:rPr lang="zh-CN" altLang="en-US" b="0" i="0" dirty="0">
                <a:effectLst/>
                <a:latin typeface="PingFang SC"/>
              </a:rPr>
              <a:t>与离线渲染（如电影特效）不同，实时渲染需在严格的时间限制内完成计算，因此依赖高度优化的算法和硬件加速。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925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2E284-8CA2-77F1-B047-A788A3B4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inherit"/>
              </a:rPr>
              <a:t>实时渲染技术概述​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12EAD-921A-ED25-8D99-B0B9868A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i="0" dirty="0">
                <a:effectLst/>
                <a:latin typeface="inherit"/>
              </a:rPr>
              <a:t>光栅化（</a:t>
            </a:r>
            <a:r>
              <a:rPr lang="en-US" altLang="zh-CN" b="1" i="0" dirty="0">
                <a:effectLst/>
                <a:latin typeface="inherit"/>
              </a:rPr>
              <a:t>Rasterization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r>
              <a:rPr lang="zh-CN" altLang="en-US" b="1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0" i="0" dirty="0">
                <a:effectLst/>
                <a:latin typeface="PingFang SC"/>
              </a:rPr>
              <a:t>实时渲染的核心技术是 ​</a:t>
            </a:r>
            <a:r>
              <a:rPr lang="zh-CN" altLang="en-US" b="1" i="0" dirty="0">
                <a:effectLst/>
                <a:latin typeface="inherit"/>
              </a:rPr>
              <a:t>​光栅化​</a:t>
            </a:r>
            <a:r>
              <a:rPr lang="zh-CN" altLang="en-US" b="0" i="0" dirty="0">
                <a:effectLst/>
                <a:latin typeface="PingFang SC"/>
              </a:rPr>
              <a:t>​，它将</a:t>
            </a:r>
            <a:r>
              <a:rPr lang="en-US" altLang="zh-CN" b="0" i="0" dirty="0">
                <a:effectLst/>
                <a:latin typeface="PingFang SC"/>
              </a:rPr>
              <a:t>3D</a:t>
            </a:r>
            <a:r>
              <a:rPr lang="zh-CN" altLang="en-US" b="0" i="0" dirty="0">
                <a:effectLst/>
                <a:latin typeface="PingFang SC"/>
              </a:rPr>
              <a:t>模型分解为屏幕空间的像素，并通过着色器计算颜色。相比光线追踪，光栅化效率极高，适合处理复杂场景。关键技术包括：</a:t>
            </a: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​深度缓冲（</a:t>
            </a:r>
            <a:r>
              <a:rPr lang="en-US" altLang="zh-CN" b="1" i="0" dirty="0">
                <a:effectLst/>
                <a:latin typeface="inherit"/>
              </a:rPr>
              <a:t>Z-Buffering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r>
              <a:rPr lang="zh-CN" altLang="en-US" b="0" i="0" dirty="0">
                <a:effectLst/>
                <a:latin typeface="PingFang SC"/>
              </a:rPr>
              <a:t>​：解决物体遮挡问题，仅渲染可见像素。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​三角形剔除（</a:t>
            </a:r>
            <a:r>
              <a:rPr lang="en-US" altLang="zh-CN" b="1" i="0" dirty="0">
                <a:effectLst/>
                <a:latin typeface="inherit"/>
              </a:rPr>
              <a:t>Culling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r>
              <a:rPr lang="zh-CN" altLang="en-US" b="0" i="0" dirty="0">
                <a:effectLst/>
                <a:latin typeface="PingFang SC"/>
              </a:rPr>
              <a:t>​：移除视野外的几何体（视锥剔除）和背面（背面剔除），减少计算量。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20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1F26-C208-EEAA-1E04-C8E3FE14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inherit"/>
              </a:rPr>
              <a:t>实时渲染技术概述​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B7F6F-3E66-0042-69BC-49F200C3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553482"/>
            <a:ext cx="10515600" cy="4351338"/>
          </a:xfrm>
        </p:spPr>
        <p:txBody>
          <a:bodyPr/>
          <a:lstStyle/>
          <a:p>
            <a:pPr algn="l" fontAlgn="base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i="0" dirty="0">
                <a:effectLst/>
                <a:latin typeface="inherit"/>
              </a:rPr>
              <a:t>阴影技术​</a:t>
            </a:r>
            <a:r>
              <a:rPr lang="zh-CN" altLang="en-US" b="1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0" i="0" dirty="0">
                <a:effectLst/>
                <a:latin typeface="PingFang SC"/>
              </a:rPr>
              <a:t>动态阴影通过 ​</a:t>
            </a:r>
            <a:r>
              <a:rPr lang="zh-CN" altLang="en-US" b="1" i="0" dirty="0">
                <a:effectLst/>
                <a:latin typeface="inherit"/>
              </a:rPr>
              <a:t>​</a:t>
            </a:r>
            <a:r>
              <a:rPr lang="en-US" altLang="zh-CN" b="1" i="0" dirty="0">
                <a:effectLst/>
                <a:latin typeface="inherit"/>
              </a:rPr>
              <a:t>Shadow Mapping​</a:t>
            </a:r>
            <a:r>
              <a:rPr lang="zh-CN" altLang="en-US" b="0" i="0" dirty="0">
                <a:effectLst/>
                <a:latin typeface="PingFang SC"/>
              </a:rPr>
              <a:t>​ 实现：</a:t>
            </a: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从光源视角生成深度图，比较像素深度判断阴影。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</a:t>
            </a:r>
            <a:r>
              <a:rPr lang="en-US" altLang="zh-CN" b="1" i="0" dirty="0">
                <a:effectLst/>
                <a:latin typeface="inherit"/>
              </a:rPr>
              <a:t>PCF</a:t>
            </a:r>
            <a:r>
              <a:rPr lang="zh-CN" altLang="en-US" b="1" i="0" dirty="0">
                <a:effectLst/>
                <a:latin typeface="inherit"/>
              </a:rPr>
              <a:t>（百分比渐进滤波）​</a:t>
            </a:r>
            <a:r>
              <a:rPr lang="zh-CN" altLang="en-US" b="0" i="0" dirty="0">
                <a:effectLst/>
                <a:latin typeface="PingFang SC"/>
              </a:rPr>
              <a:t>​ 软化边缘，减少锯齿。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​光线追踪阴影（</a:t>
            </a:r>
            <a:r>
              <a:rPr lang="en-US" altLang="zh-CN" b="1" i="0" dirty="0">
                <a:effectLst/>
                <a:latin typeface="inherit"/>
              </a:rPr>
              <a:t>RTX</a:t>
            </a:r>
            <a:r>
              <a:rPr lang="zh-CN" altLang="en-US" b="1" i="0" dirty="0">
                <a:effectLst/>
                <a:latin typeface="inherit"/>
              </a:rPr>
              <a:t>，</a:t>
            </a:r>
            <a:r>
              <a:rPr lang="en-US" altLang="zh-CN" b="0" i="0" dirty="0">
                <a:effectLst/>
                <a:latin typeface="PingFang SC"/>
              </a:rPr>
              <a:t>​</a:t>
            </a:r>
            <a:r>
              <a:rPr lang="en-US" altLang="zh-CN" b="1" i="0" dirty="0">
                <a:effectLst/>
                <a:latin typeface="PingFang SC"/>
              </a:rPr>
              <a:t>​Ray Tracing Texel </a:t>
            </a:r>
            <a:r>
              <a:rPr lang="en-US" altLang="zh-CN" b="1" i="0" dirty="0" err="1">
                <a:effectLst/>
                <a:latin typeface="PingFang SC"/>
              </a:rPr>
              <a:t>eXtreme</a:t>
            </a:r>
            <a:r>
              <a:rPr lang="en-US" altLang="zh-CN" b="1" i="0" dirty="0">
                <a:effectLst/>
                <a:latin typeface="PingFang SC"/>
              </a:rPr>
              <a:t>​</a:t>
            </a:r>
            <a:r>
              <a:rPr lang="en-US" altLang="zh-CN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r>
              <a:rPr lang="zh-CN" altLang="en-US" b="0" i="0" dirty="0">
                <a:effectLst/>
                <a:latin typeface="PingFang SC"/>
              </a:rPr>
              <a:t>​ 提供更精确的软阴影和接触阴影。</a:t>
            </a:r>
          </a:p>
          <a:p>
            <a:endParaRPr lang="zh-CN" altLang="en-US" dirty="0"/>
          </a:p>
        </p:txBody>
      </p:sp>
      <p:pic>
        <p:nvPicPr>
          <p:cNvPr id="4" name="Picture 2" descr="RTX光线追踪阴影- 古墓丽影中文站">
            <a:extLst>
              <a:ext uri="{FF2B5EF4-FFF2-40B4-BE49-F238E27FC236}">
                <a16:creationId xmlns:a16="http://schemas.microsoft.com/office/drawing/2014/main" id="{1D8B693F-EB84-E879-EE09-ABC5529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2" y="4001294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33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D93B-4AB5-D54A-2DBC-3E31CD7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5D4D6-F2A2-408A-70C9-1CB0CAA3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B72E49-C7E9-7E0F-68EA-00CBBF4C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5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40B6-0A76-A2B3-F631-24251B16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inherit"/>
              </a:rPr>
              <a:t>实时渲染技术概述​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21FC-E52E-915B-1C2C-E009779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en-US" b="0" i="0" dirty="0">
                <a:effectLst/>
                <a:latin typeface="PingFang SC"/>
              </a:rPr>
              <a:t>​​</a:t>
            </a:r>
            <a:r>
              <a:rPr lang="en-US" altLang="zh-CN" b="0" i="0" dirty="0">
                <a:effectLst/>
                <a:latin typeface="PingFang SC"/>
              </a:rPr>
              <a:t>DLSS</a:t>
            </a: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Deep Learning Super Sampling</a:t>
            </a:r>
            <a:r>
              <a:rPr lang="zh-CN" altLang="en-US" b="0" i="0" dirty="0">
                <a:effectLst/>
                <a:latin typeface="PingFang SC"/>
              </a:rPr>
              <a:t>）​​</a:t>
            </a: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​​原理​​：基于</a:t>
            </a:r>
            <a:r>
              <a:rPr lang="en-US" altLang="zh-CN" b="0" i="0" dirty="0">
                <a:effectLst/>
                <a:latin typeface="PingFang SC"/>
              </a:rPr>
              <a:t>AI</a:t>
            </a:r>
            <a:r>
              <a:rPr lang="zh-CN" altLang="en-US" b="0" i="0" dirty="0">
                <a:effectLst/>
                <a:latin typeface="PingFang SC"/>
              </a:rPr>
              <a:t>的超分辨率技术，用低分辨率渲染</a:t>
            </a:r>
            <a:r>
              <a:rPr lang="en-US" altLang="zh-CN" b="0" i="0" dirty="0">
                <a:effectLst/>
                <a:latin typeface="PingFang SC"/>
              </a:rPr>
              <a:t>+</a:t>
            </a:r>
            <a:r>
              <a:rPr lang="zh-CN" altLang="en-US" b="0" i="0" dirty="0">
                <a:effectLst/>
                <a:latin typeface="PingFang SC"/>
              </a:rPr>
              <a:t>神经网络升频，提升帧率。</a:t>
            </a: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​​硬件支持​​：依赖 ​​</a:t>
            </a:r>
            <a:r>
              <a:rPr lang="en-US" altLang="zh-CN" b="0" i="0" dirty="0">
                <a:effectLst/>
                <a:latin typeface="PingFang SC"/>
              </a:rPr>
              <a:t>Tensor Core​​</a:t>
            </a:r>
            <a:r>
              <a:rPr lang="zh-CN" altLang="en-US" b="0" i="0" dirty="0">
                <a:effectLst/>
                <a:latin typeface="PingFang SC"/>
              </a:rPr>
              <a:t>（</a:t>
            </a:r>
            <a:r>
              <a:rPr lang="en-US" altLang="zh-CN" b="0" i="0" dirty="0">
                <a:effectLst/>
                <a:latin typeface="PingFang SC"/>
              </a:rPr>
              <a:t>AI</a:t>
            </a:r>
            <a:r>
              <a:rPr lang="zh-CN" altLang="en-US" b="0" i="0" dirty="0">
                <a:effectLst/>
                <a:latin typeface="PingFang SC"/>
              </a:rPr>
              <a:t>加速核心）。</a:t>
            </a: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​​效果​​：</a:t>
            </a:r>
            <a:r>
              <a:rPr lang="en-US" altLang="zh-CN" b="0" i="0" dirty="0">
                <a:effectLst/>
                <a:latin typeface="PingFang SC"/>
              </a:rPr>
              <a:t>4K</a:t>
            </a:r>
            <a:r>
              <a:rPr lang="zh-CN" altLang="en-US" b="0" i="0" dirty="0">
                <a:effectLst/>
                <a:latin typeface="PingFang SC"/>
              </a:rPr>
              <a:t>画质下性能提升</a:t>
            </a:r>
            <a:r>
              <a:rPr lang="en-US" altLang="zh-CN" b="0" i="0" dirty="0">
                <a:effectLst/>
                <a:latin typeface="PingFang SC"/>
              </a:rPr>
              <a:t>2-3</a:t>
            </a:r>
            <a:r>
              <a:rPr lang="zh-CN" altLang="en-US" b="0" i="0" dirty="0">
                <a:effectLst/>
                <a:latin typeface="PingFang SC"/>
              </a:rPr>
              <a:t>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44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8344B-1124-7CEE-0B87-A473A01A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226105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034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47B6-9618-55B8-B785-BFCCCDA8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重新理解光的反射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70CB-E0A6-1888-991A-A1B2BC3E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991"/>
            <a:ext cx="5448772" cy="37729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i="0" dirty="0">
                <a:solidFill>
                  <a:srgbClr val="191B1F"/>
                </a:solidFill>
                <a:effectLst/>
                <a:latin typeface="+mn-ea"/>
              </a:rPr>
              <a:t>一个点在接受到光照之后，</a:t>
            </a:r>
            <a:endParaRPr lang="en-US" altLang="zh-CN" sz="2400" i="0" dirty="0">
              <a:solidFill>
                <a:srgbClr val="191B1F"/>
              </a:solidFill>
              <a:effectLst/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i="0" dirty="0">
                <a:solidFill>
                  <a:srgbClr val="191B1F"/>
                </a:solidFill>
                <a:effectLst/>
                <a:latin typeface="+mn-ea"/>
              </a:rPr>
              <a:t>  再把能量辐射出去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1FEB7-8117-4503-824C-CF9BA48C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74" y="2403992"/>
            <a:ext cx="544877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3DCC-C3F5-0225-2198-8A02BE9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AB5F-8D37-0788-BA51-723F6E11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双向反射分布函数</a:t>
            </a:r>
            <a:r>
              <a:rPr lang="en-US" altLang="zh-CN" dirty="0"/>
              <a:t>(BRDF)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32F78-C34E-7934-1D52-64A34366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37" y="1822092"/>
            <a:ext cx="8269966" cy="47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9606-E87B-51C2-6420-197CB6C3F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B776-915A-D887-E973-B3D595F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双向反射分布函数 </a:t>
            </a:r>
            <a:r>
              <a:rPr lang="en-US" altLang="zh-CN" dirty="0"/>
              <a:t>(BRDF)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137AC-2992-3ED0-D4C6-595A5049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函数值</a:t>
            </a:r>
            <a:r>
              <a:rPr lang="zh-CN" altLang="en-US" sz="2400" dirty="0"/>
              <a:t>为反射光的</a:t>
            </a:r>
            <a:r>
              <a:rPr lang="zh-CN" altLang="en-US" sz="2400" b="1" dirty="0"/>
              <a:t>辐射亮度</a:t>
            </a:r>
            <a:r>
              <a:rPr lang="zh-CN" altLang="en-US" sz="2400" dirty="0"/>
              <a:t>与入射光的</a:t>
            </a:r>
            <a:r>
              <a:rPr lang="zh-CN" altLang="en-US" sz="2400" b="1" dirty="0"/>
              <a:t>辐照度</a:t>
            </a:r>
            <a:r>
              <a:rPr lang="zh-CN" altLang="en-US" sz="2400" dirty="0"/>
              <a:t>的比值</a:t>
            </a:r>
            <a:endParaRPr lang="en-US" altLang="zh-CN" sz="2400" dirty="0"/>
          </a:p>
          <a:p>
            <a:r>
              <a:rPr lang="zh-CN" altLang="en-US" sz="2400" b="1" dirty="0"/>
              <a:t>物理意义</a:t>
            </a:r>
            <a:r>
              <a:rPr lang="zh-CN" altLang="en-US" sz="2400" dirty="0"/>
              <a:t>：单位辐照度入射时，沿出射方向的辐射亮度变化率。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直观理解</a:t>
            </a:r>
            <a:r>
              <a:rPr lang="zh-CN" altLang="en-US" sz="2400" dirty="0"/>
              <a:t>：不同的表面材质对反射的影响不同</a:t>
            </a:r>
          </a:p>
        </p:txBody>
      </p:sp>
      <p:pic>
        <p:nvPicPr>
          <p:cNvPr id="1028" name="Picture 4" descr="漫反射和镜面反射">
            <a:extLst>
              <a:ext uri="{FF2B5EF4-FFF2-40B4-BE49-F238E27FC236}">
                <a16:creationId xmlns:a16="http://schemas.microsoft.com/office/drawing/2014/main" id="{CA9D1A11-C4F6-5641-8421-42003F33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2" y="3719513"/>
            <a:ext cx="6096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B233-0C3C-2BA3-CCF8-B1C328E08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911F9-1C1D-3F5C-31C4-731FABA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5DA2D7-6032-55EA-5614-E4112D725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5412" y="1825625"/>
                <a:ext cx="4198387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摄像机所接受到的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方向上的反射光，是由所有不同方向上入射光线的</a:t>
                </a:r>
                <a:r>
                  <a:rPr lang="zh-CN" altLang="en-US" sz="2400" dirty="0"/>
                  <a:t>辐照度</a:t>
                </a: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贡献得到的</a:t>
                </a:r>
                <a:endParaRPr lang="en-US" altLang="zh-CN" sz="2400" b="0" i="0" dirty="0">
                  <a:solidFill>
                    <a:srgbClr val="191B1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i="0" dirty="0">
                  <a:solidFill>
                    <a:srgbClr val="191B1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不同方向入射光线的</a:t>
                </a:r>
                <a:r>
                  <a:rPr lang="zh-CN" altLang="en-US" sz="2400" dirty="0"/>
                  <a:t>辐照度</a:t>
                </a: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对反射方向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的贡献程度则由物体表面材质决定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5DA2D7-6032-55EA-5614-E4112D725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412" y="1825625"/>
                <a:ext cx="4198387" cy="4351338"/>
              </a:xfrm>
              <a:blipFill>
                <a:blip r:embed="rId2"/>
                <a:stretch>
                  <a:fillRect l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167ECB5-62F4-2D87-9EDD-CD880352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658"/>
            <a:ext cx="6317213" cy="44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D379-66B8-5E22-9259-6EA62225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D874-619E-7EE5-11E6-0884CBBD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在反射方程的基础之上添加了一个自发光项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9D4851-6DD9-63B0-6007-19724923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20" y="2103438"/>
            <a:ext cx="1011461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8D00-3D54-4967-DD4D-112058ABB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FD4-8E3D-C0C1-67ED-57A38411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蒙特卡洛积分公式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71570E-7BBD-2A89-2FB1-ABD68DAC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05" y="1569405"/>
            <a:ext cx="5375389" cy="18595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49C9D-4679-F0D3-8D27-59699F18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04" y="3800138"/>
            <a:ext cx="4374776" cy="16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913</Words>
  <Application>Microsoft Office PowerPoint</Application>
  <PresentationFormat>宽屏</PresentationFormat>
  <Paragraphs>158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-apple-system</vt:lpstr>
      <vt:lpstr>inherit</vt:lpstr>
      <vt:lpstr>PingFang SC</vt:lpstr>
      <vt:lpstr>等线</vt:lpstr>
      <vt:lpstr>等线 Light</vt:lpstr>
      <vt:lpstr>Arial</vt:lpstr>
      <vt:lpstr>Cambria Math</vt:lpstr>
      <vt:lpstr>Office 主题​​</vt:lpstr>
      <vt:lpstr>全局光照的代码实现细节</vt:lpstr>
      <vt:lpstr>目 录</vt:lpstr>
      <vt:lpstr>辐射度量学基本概念</vt:lpstr>
      <vt:lpstr>重新理解光的反射</vt:lpstr>
      <vt:lpstr>双向反射分布函数(BRDF)</vt:lpstr>
      <vt:lpstr>双向反射分布函数 (BRDF)</vt:lpstr>
      <vt:lpstr>反射方程</vt:lpstr>
      <vt:lpstr>渲染方程</vt:lpstr>
      <vt:lpstr>蒙特卡洛积分公式</vt:lpstr>
      <vt:lpstr>蒙特卡洛积分公式</vt:lpstr>
      <vt:lpstr>目 录</vt:lpstr>
      <vt:lpstr>程序结构</vt:lpstr>
      <vt:lpstr>OpenGL</vt:lpstr>
      <vt:lpstr>OpenGL</vt:lpstr>
      <vt:lpstr> ​​相机系统初始化</vt:lpstr>
      <vt:lpstr>主渲染循环</vt:lpstr>
      <vt:lpstr>主渲染循环</vt:lpstr>
      <vt:lpstr>主渲染循环</vt:lpstr>
      <vt:lpstr>路径追踪函数</vt:lpstr>
      <vt:lpstr>直接光照计算</vt:lpstr>
      <vt:lpstr>PowerPoint 演示文稿</vt:lpstr>
      <vt:lpstr>直接光照计算</vt:lpstr>
      <vt:lpstr>间接光照计算</vt:lpstr>
      <vt:lpstr>漫反射</vt:lpstr>
      <vt:lpstr>镜面反射</vt:lpstr>
      <vt:lpstr>折射</vt:lpstr>
      <vt:lpstr>折射</vt:lpstr>
      <vt:lpstr>折射</vt:lpstr>
      <vt:lpstr>目 录</vt:lpstr>
      <vt:lpstr>回顾</vt:lpstr>
      <vt:lpstr>思考</vt:lpstr>
      <vt:lpstr>​​实时渲染（Real-Time Rendering）​​</vt:lpstr>
      <vt:lpstr>实时渲染技术概述​</vt:lpstr>
      <vt:lpstr>实时渲染技术概述​</vt:lpstr>
      <vt:lpstr>PowerPoint 演示文稿</vt:lpstr>
      <vt:lpstr>实时渲染技术概述​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兆杨 胡</dc:creator>
  <cp:lastModifiedBy>兆杨 胡</cp:lastModifiedBy>
  <cp:revision>15</cp:revision>
  <dcterms:created xsi:type="dcterms:W3CDTF">2025-03-29T04:21:47Z</dcterms:created>
  <dcterms:modified xsi:type="dcterms:W3CDTF">2025-04-23T03:37:17Z</dcterms:modified>
</cp:coreProperties>
</file>