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5ED3CC7-B95D-4BD0-8FE7-F3B760B00890}">
          <p14:sldIdLst>
            <p14:sldId id="256"/>
            <p14:sldId id="265"/>
            <p14:sldId id="266"/>
            <p14:sldId id="257"/>
            <p14:sldId id="268"/>
            <p14:sldId id="258"/>
            <p14:sldId id="259"/>
            <p14:sldId id="260"/>
            <p14:sldId id="261"/>
            <p14:sldId id="262"/>
            <p14:sldId id="263"/>
            <p14:sldId id="267"/>
          </p14:sldIdLst>
        </p14:section>
        <p14:section name="无标题节" id="{DB490711-E281-4BED-B85A-8E81AF2AFE6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25953-05A7-0ABC-9403-7C71EC9C4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F7269C-46C6-901D-947C-0351E02C3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6C4BD4-BD5B-7842-0AA5-F4997099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86DE-C3CA-45EE-9CBB-80B6AF914830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B87148-DD7A-9A30-B61B-45675517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C91CF7-989A-B45B-61C0-5B315EC9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9116-7F90-4838-8C4B-A486464A8B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84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01663-0B00-0E90-A053-C3C80F6A3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67D1E2-5A2E-35BE-C426-C02D1F367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B101E3-C7B7-4B3B-1322-45D82F4D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86DE-C3CA-45EE-9CBB-80B6AF914830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404712-64B0-7802-596C-67BE42C73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0896A-3F8B-D3E5-C6AC-008E7713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9116-7F90-4838-8C4B-A486464A8B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67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0004BA-16BA-3037-BD17-FFF555297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AE4915-E229-B552-2C42-91A7F16F7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86476A-350E-0AD9-9624-BED5ABCE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86DE-C3CA-45EE-9CBB-80B6AF914830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A7CEA7-514A-0908-D2F8-4E4FA8A0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44339F-4570-5008-D37C-76E61B4B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9116-7F90-4838-8C4B-A486464A8B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82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90C87-53B9-0FC2-CC42-13BA3D2F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8CD70A-40AB-0841-93F4-74914A507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C8381-D5E5-59E0-604D-29F86724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86DE-C3CA-45EE-9CBB-80B6AF914830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941B4A-DE98-707D-37E2-06B6B532D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91A0BB-2D04-245A-43E6-A7953DF3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9116-7F90-4838-8C4B-A486464A8B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34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3E55A-31DB-8D26-9AE9-53B5A2BBE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C5BFBA-B631-5DFF-4F3D-6E631EC48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94B58-45CE-D3A0-22D4-F56431FDA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86DE-C3CA-45EE-9CBB-80B6AF914830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45E127-1245-E271-4434-C9A9F791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87640-A8E6-E88E-35CC-A6D118E0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9116-7F90-4838-8C4B-A486464A8B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23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5822A-79F8-FBCD-3A74-4D37DE60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6E3D0A-BFC2-2B29-2895-B1C75964E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A38B4C-E8CC-BC6C-272F-92CAD68A6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D24384-22AE-268C-3147-202C8AB8C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86DE-C3CA-45EE-9CBB-80B6AF914830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15B34-E79E-C85F-58C2-09787441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43D586-8D53-AAF6-8847-F3A45853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9116-7F90-4838-8C4B-A486464A8B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01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055BB-52FE-3D9E-7F35-51F8E090E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D63FD1-310D-6F36-6662-4A517448D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CE99A3-6C79-93ED-7D92-692C7638E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B0C325-7B40-AB39-DD8C-823708B3D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A6209C-B7F9-FFA0-E586-42F6EC5A80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AF1F29-893A-8679-E96B-6E0AA9D0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86DE-C3CA-45EE-9CBB-80B6AF914830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1EEA9F-52B4-10F7-5418-C04BBD73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C6FC04-9450-0261-AAFC-B206AF6C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9116-7F90-4838-8C4B-A486464A8B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8D4A0-EE99-83CE-19D9-9C690B5BC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1F29F5-534E-3818-A4FC-E3E0D94B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86DE-C3CA-45EE-9CBB-80B6AF914830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8DC386-F79B-EF62-B075-9DD99DF8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977720-EDF7-6206-C8BD-9176A7A7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9116-7F90-4838-8C4B-A486464A8B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7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386565-0209-12F6-9B77-71C00C67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86DE-C3CA-45EE-9CBB-80B6AF914830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8313A1-605E-4F3E-2CC7-358A9708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8F7945-AC09-134E-5454-DC490BF6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9116-7F90-4838-8C4B-A486464A8B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48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2E363-CAA1-C5B8-AACC-5242D1566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53629-9AC4-10C6-50AC-565E98D05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5FD52D-B65D-83E4-EB03-DA2332C2D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630585-7B05-13C9-DCC5-C4A4FAFD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86DE-C3CA-45EE-9CBB-80B6AF914830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C0CFB7-801C-967D-8D6A-B2243E7CF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84801D-B3F7-EA71-895F-ED32C5E3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9116-7F90-4838-8C4B-A486464A8B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61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2946D-0B4F-E07F-F534-04C4A55E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126A71-791E-D5CD-CCB7-CC927C761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7BD830-2796-5C60-143C-297D3A036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94BBA2-D322-3B9A-982F-BFFF4EB4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86DE-C3CA-45EE-9CBB-80B6AF914830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C3F5EA-024F-FE53-04D0-8C2EFE17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C7E689-C329-3281-6E95-4B453F3F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9116-7F90-4838-8C4B-A486464A8B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84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82F7D2-A569-9AD0-324A-6E6255C5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B865C6-5F6B-AE8F-DC09-0FE71CE3D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D15BA-0A45-57BD-6AB6-A3AB665F3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086DE-C3CA-45EE-9CBB-80B6AF914830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42722F-7C6A-4E98-88B1-6154A202D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2B62C8-9F78-D1C4-5B23-F37A98B9E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29116-7F90-4838-8C4B-A486464A8B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75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5B47E-ED37-7537-2C4C-7DC160219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017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面向</a:t>
            </a:r>
            <a:r>
              <a:rPr lang="en-US" altLang="zh-CN" dirty="0"/>
              <a:t>FPGA</a:t>
            </a:r>
            <a:r>
              <a:rPr lang="zh-CN" altLang="en-US" dirty="0"/>
              <a:t>的软硬件结合</a:t>
            </a:r>
            <a:br>
              <a:rPr lang="en-US" altLang="zh-CN" dirty="0"/>
            </a:br>
            <a:r>
              <a:rPr lang="zh-CN" altLang="en-US" dirty="0"/>
              <a:t>异步状态机接口设计与实现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DE862F-6CD0-9A14-3B94-743BBD1C2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中期报告</a:t>
            </a:r>
            <a:endParaRPr lang="en-US" altLang="zh-CN" dirty="0"/>
          </a:p>
          <a:p>
            <a:r>
              <a:rPr lang="zh-CN" altLang="en-US" dirty="0"/>
              <a:t>计</a:t>
            </a:r>
            <a:r>
              <a:rPr lang="en-US" altLang="zh-CN" dirty="0"/>
              <a:t>01 </a:t>
            </a:r>
            <a:r>
              <a:rPr lang="zh-CN" altLang="en-US"/>
              <a:t>蒋嘉铭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54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632B932-B572-37DD-9AC6-6590B7407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9185"/>
            <a:ext cx="9145276" cy="514421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E47594B-ACEF-1B21-1BF5-5F660241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系统的优化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E01003-A39A-7EF5-5CBC-876F3E546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为了充分发挥异步状态机的优势</a:t>
            </a:r>
            <a:r>
              <a:rPr lang="en-US" altLang="zh-CN" dirty="0"/>
              <a:t>, </a:t>
            </a:r>
            <a:r>
              <a:rPr lang="zh-CN" altLang="en-US" dirty="0"/>
              <a:t>可以设计流水线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6075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88838E0-B573-44CC-2AF4-4D9345A0C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013" y="3342495"/>
            <a:ext cx="4689987" cy="351550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CA89D5C-A3F8-D25D-B714-18DBD06E1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3981B9-7BC4-F9CE-370A-4391631A5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目前的测试用例是 </a:t>
            </a:r>
            <a:r>
              <a:rPr lang="en-US" altLang="zh-CN" dirty="0"/>
              <a:t>1024</a:t>
            </a:r>
            <a:r>
              <a:rPr lang="zh-CN" altLang="en-US" dirty="0"/>
              <a:t>*</a:t>
            </a:r>
            <a:r>
              <a:rPr lang="en-US" altLang="zh-CN" dirty="0"/>
              <a:t>1024</a:t>
            </a:r>
            <a:r>
              <a:rPr lang="zh-CN" altLang="en-US" dirty="0"/>
              <a:t> 的海明窗乘法</a:t>
            </a:r>
            <a:r>
              <a:rPr lang="en-US" altLang="zh-CN" dirty="0"/>
              <a:t>, </a:t>
            </a:r>
            <a:r>
              <a:rPr lang="zh-CN" altLang="en-US" dirty="0"/>
              <a:t>效果如图</a:t>
            </a:r>
            <a:endParaRPr lang="en-US" altLang="zh-CN" dirty="0"/>
          </a:p>
          <a:p>
            <a:r>
              <a:rPr lang="zh-CN" altLang="en-US" dirty="0"/>
              <a:t>可以看出</a:t>
            </a:r>
            <a:r>
              <a:rPr lang="en-US" altLang="zh-CN" dirty="0"/>
              <a:t>, FPGA </a:t>
            </a:r>
            <a:r>
              <a:rPr lang="zh-CN" altLang="en-US" dirty="0"/>
              <a:t>的运行极快</a:t>
            </a:r>
            <a:r>
              <a:rPr lang="en-US" altLang="zh-CN" dirty="0"/>
              <a:t>, </a:t>
            </a:r>
            <a:r>
              <a:rPr lang="zh-CN" altLang="en-US" dirty="0"/>
              <a:t>以数个数量级领先 </a:t>
            </a:r>
            <a:r>
              <a:rPr lang="en-US" altLang="zh-CN" dirty="0"/>
              <a:t>CPU</a:t>
            </a:r>
          </a:p>
          <a:p>
            <a:r>
              <a:rPr lang="zh-CN" altLang="en-US" dirty="0"/>
              <a:t>一个有趣的观察是</a:t>
            </a:r>
            <a:r>
              <a:rPr lang="en-US" altLang="zh-CN" dirty="0"/>
              <a:t>, </a:t>
            </a:r>
            <a:r>
              <a:rPr lang="zh-CN" altLang="en-US" dirty="0"/>
              <a:t>只要 </a:t>
            </a:r>
            <a:r>
              <a:rPr lang="en-US" altLang="zh-CN" dirty="0"/>
              <a:t>CPU </a:t>
            </a:r>
            <a:r>
              <a:rPr lang="zh-CN" altLang="en-US" dirty="0"/>
              <a:t>将数据发送到</a:t>
            </a:r>
            <a:r>
              <a:rPr lang="en-US" altLang="zh-CN"/>
              <a:t>DMA, </a:t>
            </a:r>
            <a:r>
              <a:rPr lang="zh-CN" altLang="en-US" dirty="0"/>
              <a:t>在函数调用返回之前</a:t>
            </a:r>
            <a:r>
              <a:rPr lang="en-US" altLang="zh-CN" dirty="0"/>
              <a:t>, FPGA</a:t>
            </a:r>
            <a:r>
              <a:rPr lang="zh-CN" altLang="en-US" dirty="0"/>
              <a:t> 计算已经完成</a:t>
            </a:r>
            <a:r>
              <a:rPr lang="en-US" altLang="zh-CN" dirty="0"/>
              <a:t>, </a:t>
            </a:r>
            <a:r>
              <a:rPr lang="zh-CN" altLang="en-US" dirty="0"/>
              <a:t>甚至不需要等待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进一步的实验可能会使用更大量的数据</a:t>
            </a:r>
            <a:endParaRPr lang="en-US" altLang="zh-CN" dirty="0"/>
          </a:p>
          <a:p>
            <a:r>
              <a:rPr lang="zh-CN" altLang="en-US" dirty="0"/>
              <a:t>例如更大规模矩阵乘法</a:t>
            </a:r>
            <a:r>
              <a:rPr lang="en-US" altLang="zh-CN" dirty="0"/>
              <a:t>, </a:t>
            </a:r>
            <a:r>
              <a:rPr lang="en-US" altLang="zh-CN" dirty="0" err="1"/>
              <a:t>fft</a:t>
            </a:r>
            <a:r>
              <a:rPr lang="zh-CN" altLang="en-US" dirty="0"/>
              <a:t>等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1607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69B925-9E7E-E525-4880-68B0595AC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935"/>
            <a:ext cx="10515600" cy="9733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000" dirty="0"/>
              <a:t>请各位老师同学批评指正</a:t>
            </a:r>
            <a:r>
              <a:rPr lang="en-US" altLang="zh-CN" sz="4000" dirty="0"/>
              <a:t>, </a:t>
            </a:r>
            <a:r>
              <a:rPr lang="zh-CN" altLang="en-US" sz="4000" dirty="0"/>
              <a:t>提出建议</a:t>
            </a:r>
            <a:r>
              <a:rPr lang="en-US" altLang="zh-CN" sz="4000" dirty="0"/>
              <a:t>, </a:t>
            </a:r>
            <a:r>
              <a:rPr lang="zh-CN" altLang="en-US" sz="4000" dirty="0"/>
              <a:t>谢谢</a:t>
            </a:r>
            <a:r>
              <a:rPr lang="en-US" altLang="zh-CN" sz="4000" dirty="0"/>
              <a:t>!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1674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9CDB5-5FEC-75DF-1E3A-CD6FB464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E0C670-14A7-D404-3252-1143EBF4A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不同的计算器件对应不同的使用场景</a:t>
            </a:r>
            <a:r>
              <a:rPr lang="en-US" altLang="zh-CN" dirty="0"/>
              <a:t>, </a:t>
            </a:r>
            <a:r>
              <a:rPr lang="zh-CN" altLang="en-US" dirty="0"/>
              <a:t>为了高效运算需要同时使用多种器件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所谓 </a:t>
            </a:r>
            <a:r>
              <a:rPr lang="en-US" altLang="zh-CN" dirty="0"/>
              <a:t>“</a:t>
            </a:r>
            <a:r>
              <a:rPr lang="zh-CN" altLang="en-US" dirty="0"/>
              <a:t>异构计算</a:t>
            </a:r>
            <a:r>
              <a:rPr lang="en-US" altLang="zh-CN" dirty="0"/>
              <a:t>”, </a:t>
            </a:r>
            <a:r>
              <a:rPr lang="zh-CN" altLang="en-US" dirty="0"/>
              <a:t>现有的 </a:t>
            </a:r>
            <a:r>
              <a:rPr lang="en-US" altLang="zh-CN" dirty="0" err="1"/>
              <a:t>opengl</a:t>
            </a:r>
            <a:r>
              <a:rPr lang="en-US" altLang="zh-CN" dirty="0"/>
              <a:t> </a:t>
            </a:r>
            <a:r>
              <a:rPr lang="zh-CN" altLang="en-US" dirty="0"/>
              <a:t>仅支持 </a:t>
            </a:r>
            <a:r>
              <a:rPr lang="en-US" altLang="zh-CN" dirty="0"/>
              <a:t>CPU+GPU </a:t>
            </a:r>
            <a:r>
              <a:rPr lang="zh-CN" altLang="en-US" dirty="0"/>
              <a:t>协作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 </a:t>
            </a:r>
            <a:r>
              <a:rPr lang="en-US" altLang="zh-CN" dirty="0"/>
              <a:t>CPU+FPGA </a:t>
            </a:r>
            <a:r>
              <a:rPr lang="zh-CN" altLang="en-US" dirty="0"/>
              <a:t>由于时序同步等问题</a:t>
            </a:r>
            <a:r>
              <a:rPr lang="en-US" altLang="zh-CN" dirty="0"/>
              <a:t>, </a:t>
            </a:r>
            <a:r>
              <a:rPr lang="zh-CN" altLang="en-US" dirty="0"/>
              <a:t>难度较大</a:t>
            </a:r>
            <a:r>
              <a:rPr lang="en-US" altLang="zh-CN" dirty="0"/>
              <a:t>, FPGA </a:t>
            </a:r>
            <a:r>
              <a:rPr lang="zh-CN" altLang="en-US" dirty="0"/>
              <a:t>中调用 </a:t>
            </a:r>
            <a:r>
              <a:rPr lang="en-US" altLang="zh-CN" dirty="0"/>
              <a:t>CPU </a:t>
            </a:r>
            <a:r>
              <a:rPr lang="zh-CN" altLang="en-US" dirty="0"/>
              <a:t>是一个创新方向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需要高效的</a:t>
            </a:r>
            <a:r>
              <a:rPr lang="en-US" altLang="zh-CN" dirty="0"/>
              <a:t>, </a:t>
            </a:r>
            <a:r>
              <a:rPr lang="zh-CN" altLang="en-US" dirty="0"/>
              <a:t>最好是对用户透明的上下文切换</a:t>
            </a:r>
            <a:r>
              <a:rPr lang="en-US" altLang="zh-CN" dirty="0"/>
              <a:t>, </a:t>
            </a:r>
            <a:r>
              <a:rPr lang="zh-CN" altLang="en-US" dirty="0"/>
              <a:t>解放开发者</a:t>
            </a:r>
          </a:p>
        </p:txBody>
      </p:sp>
    </p:spTree>
    <p:extLst>
      <p:ext uri="{BB962C8B-B14F-4D97-AF65-F5344CB8AC3E}">
        <p14:creationId xmlns:p14="http://schemas.microsoft.com/office/powerpoint/2010/main" val="272389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F71BA-17F8-1CA8-ECF3-F16F155AD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5424B-1631-2B22-74AB-677505F16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结合 </a:t>
            </a:r>
            <a:r>
              <a:rPr lang="en-US" altLang="zh-CN" dirty="0"/>
              <a:t>CPU </a:t>
            </a:r>
            <a:r>
              <a:rPr lang="zh-CN" altLang="en-US" dirty="0"/>
              <a:t>和 </a:t>
            </a:r>
            <a:r>
              <a:rPr lang="en-US" altLang="zh-CN" dirty="0"/>
              <a:t>FPGA </a:t>
            </a:r>
            <a:r>
              <a:rPr lang="zh-CN" altLang="en-US" dirty="0"/>
              <a:t>需要开发者同时了解两方面的机制</a:t>
            </a:r>
            <a:r>
              <a:rPr lang="en-US" altLang="zh-CN" dirty="0"/>
              <a:t>, </a:t>
            </a:r>
            <a:r>
              <a:rPr lang="zh-CN" altLang="en-US" dirty="0"/>
              <a:t>需要一个封装好的开源库来降低学习成本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现有成果对异步执行支持不强</a:t>
            </a:r>
            <a:r>
              <a:rPr lang="en-US" altLang="zh-CN" dirty="0"/>
              <a:t>, </a:t>
            </a:r>
            <a:r>
              <a:rPr lang="zh-CN" altLang="en-US" dirty="0"/>
              <a:t>难以并行</a:t>
            </a:r>
            <a:r>
              <a:rPr lang="en-US" altLang="zh-CN" dirty="0"/>
              <a:t>/</a:t>
            </a:r>
            <a:r>
              <a:rPr lang="zh-CN" altLang="en-US" dirty="0"/>
              <a:t>流水执行多种任务</a:t>
            </a:r>
            <a:r>
              <a:rPr lang="en-US" altLang="zh-CN" dirty="0"/>
              <a:t>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281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D1E9E-1D8F-0EF0-F139-65FB6507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3743CC-3A62-265C-D53C-A986E5CB6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zedboard</a:t>
            </a:r>
            <a:r>
              <a:rPr lang="en-US" altLang="zh-CN" dirty="0"/>
              <a:t> </a:t>
            </a:r>
            <a:r>
              <a:rPr lang="zh-CN" altLang="en-US" dirty="0"/>
              <a:t>以及其上的</a:t>
            </a:r>
            <a:r>
              <a:rPr lang="en-US" altLang="zh-CN" dirty="0" err="1"/>
              <a:t>zynq</a:t>
            </a:r>
            <a:r>
              <a:rPr lang="zh-CN" altLang="en-US" dirty="0"/>
              <a:t>硬核进行计算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硬核上目前是裸机</a:t>
            </a:r>
            <a:r>
              <a:rPr lang="en-US" altLang="zh-CN" dirty="0"/>
              <a:t>, </a:t>
            </a:r>
            <a:r>
              <a:rPr lang="zh-CN" altLang="en-US" dirty="0"/>
              <a:t>只能执行加减乘除运算</a:t>
            </a:r>
            <a:r>
              <a:rPr lang="en-US" altLang="zh-CN" dirty="0"/>
              <a:t>, </a:t>
            </a:r>
            <a:r>
              <a:rPr lang="zh-CN" altLang="en-US" dirty="0"/>
              <a:t>后续可以运行</a:t>
            </a:r>
            <a:r>
              <a:rPr lang="en-US" altLang="zh-CN" dirty="0" err="1"/>
              <a:t>petalinux</a:t>
            </a:r>
            <a:r>
              <a:rPr lang="en-US" altLang="zh-CN" dirty="0"/>
              <a:t>, </a:t>
            </a:r>
            <a:r>
              <a:rPr lang="zh-CN" altLang="en-US" dirty="0"/>
              <a:t>支持系统级操作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petalinux</a:t>
            </a:r>
            <a:r>
              <a:rPr lang="zh-CN" altLang="en-US" dirty="0"/>
              <a:t>上可以将调用</a:t>
            </a:r>
            <a:r>
              <a:rPr lang="en-US" altLang="zh-CN" dirty="0"/>
              <a:t>FPGA</a:t>
            </a:r>
            <a:r>
              <a:rPr lang="zh-CN" altLang="en-US" dirty="0"/>
              <a:t>操作视为系统调用</a:t>
            </a:r>
            <a:r>
              <a:rPr lang="en-US" altLang="zh-CN" dirty="0"/>
              <a:t>, </a:t>
            </a:r>
            <a:r>
              <a:rPr lang="zh-CN" altLang="en-US" dirty="0"/>
              <a:t>利用中断和特权级切换操作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645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67F37BC-5EE7-3351-5790-6191327DF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3068" y="973394"/>
            <a:ext cx="10426880" cy="586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DD11C78-5046-465C-5B7F-FA6583B9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系统结构示意图</a:t>
            </a:r>
          </a:p>
        </p:txBody>
      </p:sp>
    </p:spTree>
    <p:extLst>
      <p:ext uri="{BB962C8B-B14F-4D97-AF65-F5344CB8AC3E}">
        <p14:creationId xmlns:p14="http://schemas.microsoft.com/office/powerpoint/2010/main" val="240292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18742-700D-E2F4-4002-E9360C22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3B197C-B194-B673-7E39-69D16FAC7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目前以 </a:t>
            </a:r>
            <a:r>
              <a:rPr lang="en-US" altLang="zh-CN" dirty="0"/>
              <a:t>CPU </a:t>
            </a:r>
            <a:r>
              <a:rPr lang="zh-CN" altLang="en-US" dirty="0"/>
              <a:t>为主</a:t>
            </a:r>
            <a:r>
              <a:rPr lang="en-US" altLang="zh-CN" dirty="0"/>
              <a:t>, FPGA </a:t>
            </a:r>
            <a:r>
              <a:rPr lang="zh-CN" altLang="en-US" dirty="0"/>
              <a:t>为具备计算功能的外设</a:t>
            </a:r>
            <a:r>
              <a:rPr lang="en-US" altLang="zh-CN" dirty="0"/>
              <a:t>, </a:t>
            </a:r>
            <a:r>
              <a:rPr lang="zh-CN" altLang="en-US" dirty="0"/>
              <a:t>来实现 </a:t>
            </a:r>
            <a:r>
              <a:rPr lang="en-US" altLang="zh-CN" dirty="0"/>
              <a:t>FPGA-CPU </a:t>
            </a:r>
            <a:r>
              <a:rPr lang="zh-CN" altLang="en-US" dirty="0"/>
              <a:t>的异构计算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以一定格式向 </a:t>
            </a:r>
            <a:r>
              <a:rPr lang="en-US" altLang="zh-CN" dirty="0"/>
              <a:t>FPGA </a:t>
            </a:r>
            <a:r>
              <a:rPr lang="zh-CN" altLang="en-US" dirty="0"/>
              <a:t>进行数据交互</a:t>
            </a:r>
            <a:r>
              <a:rPr lang="en-US" altLang="zh-CN" dirty="0"/>
              <a:t>, </a:t>
            </a:r>
            <a:r>
              <a:rPr lang="zh-CN" altLang="en-US" dirty="0"/>
              <a:t>从而实现二者之间的通信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可以通过</a:t>
            </a:r>
            <a:r>
              <a:rPr lang="en-US" altLang="zh-CN" dirty="0"/>
              <a:t>: </a:t>
            </a:r>
            <a:r>
              <a:rPr lang="zh-CN" altLang="en-US" dirty="0"/>
              <a:t>中断</a:t>
            </a:r>
            <a:r>
              <a:rPr lang="en-US" altLang="zh-CN" dirty="0"/>
              <a:t>, </a:t>
            </a:r>
            <a:r>
              <a:rPr lang="zh-CN" altLang="en-US" dirty="0"/>
              <a:t>共享内存</a:t>
            </a:r>
            <a:r>
              <a:rPr lang="en-US" altLang="zh-CN" dirty="0"/>
              <a:t>, </a:t>
            </a:r>
            <a:r>
              <a:rPr lang="zh-CN" altLang="en-US" dirty="0"/>
              <a:t>串口等方式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693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37998-0776-E9FE-008F-87CE3DA7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数据传输及其协议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3BE1E7-F425-BCE4-3847-809023451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软硬件之间存在大量的数据交互</a:t>
            </a:r>
            <a:r>
              <a:rPr lang="en-US" altLang="zh-CN" dirty="0"/>
              <a:t>, </a:t>
            </a:r>
            <a:r>
              <a:rPr lang="zh-CN" altLang="en-US" dirty="0"/>
              <a:t>必须提供简单且高效的数据交互方式 </a:t>
            </a:r>
            <a:r>
              <a:rPr lang="en-US" altLang="zh-CN" dirty="0"/>
              <a:t>(</a:t>
            </a:r>
            <a:r>
              <a:rPr lang="zh-CN" altLang="en-US" dirty="0"/>
              <a:t>因为硬件不能处理复杂的信息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采用类似于系统调用传输信息的方式</a:t>
            </a:r>
            <a:r>
              <a:rPr lang="en-US" altLang="zh-CN" dirty="0"/>
              <a:t>, </a:t>
            </a:r>
            <a:r>
              <a:rPr lang="zh-CN" altLang="en-US" dirty="0"/>
              <a:t>在老式的 </a:t>
            </a:r>
            <a:r>
              <a:rPr lang="en-US" altLang="zh-CN" dirty="0"/>
              <a:t>x86 </a:t>
            </a:r>
            <a:r>
              <a:rPr lang="zh-CN" altLang="en-US" dirty="0"/>
              <a:t>系统中</a:t>
            </a:r>
            <a:r>
              <a:rPr lang="en-US" altLang="zh-CN" dirty="0"/>
              <a:t>, </a:t>
            </a:r>
            <a:r>
              <a:rPr lang="zh-CN" altLang="en-US" dirty="0"/>
              <a:t>如果参数多于</a:t>
            </a:r>
            <a:r>
              <a:rPr lang="en-US" altLang="zh-CN" dirty="0"/>
              <a:t>6</a:t>
            </a:r>
            <a:r>
              <a:rPr lang="zh-CN" altLang="en-US" dirty="0"/>
              <a:t>个</a:t>
            </a:r>
            <a:r>
              <a:rPr lang="en-US" altLang="zh-CN" dirty="0"/>
              <a:t>, </a:t>
            </a:r>
            <a:r>
              <a:rPr lang="zh-CN" altLang="en-US" dirty="0"/>
              <a:t>所有的参数都会放到栈里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我们可以用类似的方式</a:t>
            </a:r>
            <a:r>
              <a:rPr lang="en-US" altLang="zh-CN" dirty="0"/>
              <a:t>, </a:t>
            </a:r>
            <a:r>
              <a:rPr lang="zh-CN" altLang="en-US" dirty="0"/>
              <a:t>将所有的数据都放入共享内存中</a:t>
            </a:r>
            <a:r>
              <a:rPr lang="en-US" altLang="zh-CN" dirty="0"/>
              <a:t>, </a:t>
            </a:r>
            <a:r>
              <a:rPr lang="zh-CN" altLang="en-US" dirty="0"/>
              <a:t>由函数设计者负责处理参数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49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CCADB-8FD5-7ED9-740E-21AF6A78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数据协议具体实现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E0938-6C03-4CA6-EC11-F496264DA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以矩阵乘法为例</a:t>
            </a:r>
            <a:r>
              <a:rPr lang="en-US" altLang="zh-CN" dirty="0"/>
              <a:t>, </a:t>
            </a:r>
            <a:r>
              <a:rPr lang="zh-CN" altLang="en-US" dirty="0"/>
              <a:t>函数约定</a:t>
            </a:r>
            <a:r>
              <a:rPr lang="en-US" altLang="zh-CN" dirty="0"/>
              <a:t>, </a:t>
            </a:r>
            <a:r>
              <a:rPr lang="zh-CN" altLang="en-US" dirty="0"/>
              <a:t>第</a:t>
            </a:r>
            <a:r>
              <a:rPr lang="en-US" altLang="zh-CN" dirty="0"/>
              <a:t>1,2</a:t>
            </a:r>
            <a:r>
              <a:rPr lang="zh-CN" altLang="en-US" dirty="0"/>
              <a:t>个参数分别是矩阵行数列数</a:t>
            </a:r>
            <a:r>
              <a:rPr lang="en-US" altLang="zh-CN" dirty="0"/>
              <a:t>, </a:t>
            </a:r>
            <a:r>
              <a:rPr lang="zh-CN" altLang="en-US" dirty="0"/>
              <a:t>然后读取若干个整数</a:t>
            </a:r>
            <a:r>
              <a:rPr lang="en-US" altLang="zh-CN" dirty="0"/>
              <a:t>, </a:t>
            </a:r>
            <a:r>
              <a:rPr lang="zh-CN" altLang="en-US" dirty="0"/>
              <a:t>之后重复以上步骤</a:t>
            </a:r>
            <a:r>
              <a:rPr lang="en-US" altLang="zh-CN" dirty="0"/>
              <a:t>, </a:t>
            </a:r>
            <a:r>
              <a:rPr lang="zh-CN" altLang="en-US" dirty="0"/>
              <a:t>然后计算乘法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这样可以减少调用者的负担</a:t>
            </a:r>
            <a:r>
              <a:rPr lang="en-US" altLang="zh-CN" dirty="0"/>
              <a:t>, </a:t>
            </a:r>
            <a:r>
              <a:rPr lang="zh-CN" altLang="en-US" dirty="0"/>
              <a:t>直接发送字节流</a:t>
            </a:r>
            <a:r>
              <a:rPr lang="en-US" altLang="zh-CN" dirty="0"/>
              <a:t>, </a:t>
            </a:r>
            <a:r>
              <a:rPr lang="zh-CN" altLang="en-US" dirty="0"/>
              <a:t>按照约定解读这些字节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8893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4A152-8DD4-0BBD-B8EF-50BCB7E1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数据交互器的设计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52880A-72C5-2D64-C33B-1C5DE4348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由于存在大量的异步读写</a:t>
            </a:r>
            <a:r>
              <a:rPr lang="en-US" altLang="zh-CN" dirty="0"/>
              <a:t>, </a:t>
            </a:r>
            <a:r>
              <a:rPr lang="zh-CN" altLang="en-US" dirty="0"/>
              <a:t>因此我们需要一个专门的内存调度器来处理大量的数据</a:t>
            </a:r>
            <a:r>
              <a:rPr lang="en-US" altLang="zh-CN" dirty="0"/>
              <a:t>IO</a:t>
            </a:r>
          </a:p>
          <a:p>
            <a:endParaRPr lang="en-US" altLang="zh-CN" dirty="0"/>
          </a:p>
          <a:p>
            <a:r>
              <a:rPr lang="zh-CN" altLang="en-US" dirty="0"/>
              <a:t>设计参考了</a:t>
            </a:r>
            <a:r>
              <a:rPr lang="en-US" altLang="zh-CN" dirty="0" err="1"/>
              <a:t>linux</a:t>
            </a:r>
            <a:r>
              <a:rPr lang="zh-CN" altLang="en-US" dirty="0"/>
              <a:t>内核中经典的</a:t>
            </a:r>
            <a:r>
              <a:rPr lang="en-US" altLang="zh-CN" dirty="0" err="1"/>
              <a:t>io_uring</a:t>
            </a:r>
            <a:r>
              <a:rPr lang="zh-CN" altLang="en-US" dirty="0"/>
              <a:t>模型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将所有异步操作视为事务</a:t>
            </a:r>
            <a:r>
              <a:rPr lang="en-US" altLang="zh-CN" dirty="0"/>
              <a:t>, </a:t>
            </a:r>
            <a:r>
              <a:rPr lang="zh-CN" altLang="en-US" dirty="0"/>
              <a:t>这样可以最小化等待时间</a:t>
            </a:r>
          </a:p>
        </p:txBody>
      </p:sp>
    </p:spTree>
    <p:extLst>
      <p:ext uri="{BB962C8B-B14F-4D97-AF65-F5344CB8AC3E}">
        <p14:creationId xmlns:p14="http://schemas.microsoft.com/office/powerpoint/2010/main" val="52697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542</Words>
  <Application>Microsoft Office PowerPoint</Application>
  <PresentationFormat>宽屏</PresentationFormat>
  <Paragraphs>54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面向FPGA的软硬件结合 异步状态机接口设计与实现 </vt:lpstr>
      <vt:lpstr>问题背景</vt:lpstr>
      <vt:lpstr>应用场景</vt:lpstr>
      <vt:lpstr>实验环境</vt:lpstr>
      <vt:lpstr>系统结构示意图</vt:lpstr>
      <vt:lpstr>系统架构</vt:lpstr>
      <vt:lpstr>数据传输及其协议</vt:lpstr>
      <vt:lpstr>数据协议具体实现</vt:lpstr>
      <vt:lpstr>数据交互器的设计</vt:lpstr>
      <vt:lpstr>系统的优化</vt:lpstr>
      <vt:lpstr>运行效果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面向FPGA的软硬件结合 异步状态机接口设计与实现 </dc:title>
  <dc:creator>蒋 嘉铭</dc:creator>
  <cp:lastModifiedBy>蒋 嘉铭</cp:lastModifiedBy>
  <cp:revision>19</cp:revision>
  <dcterms:created xsi:type="dcterms:W3CDTF">2024-03-28T15:37:07Z</dcterms:created>
  <dcterms:modified xsi:type="dcterms:W3CDTF">2024-03-28T23:41:23Z</dcterms:modified>
</cp:coreProperties>
</file>