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28"/>
  </p:notesMasterIdLst>
  <p:handoutMasterIdLst>
    <p:handoutMasterId r:id="rId29"/>
  </p:handoutMasterIdLst>
  <p:sldIdLst>
    <p:sldId id="360" r:id="rId4"/>
    <p:sldId id="519" r:id="rId5"/>
    <p:sldId id="518" r:id="rId6"/>
    <p:sldId id="570" r:id="rId7"/>
    <p:sldId id="575" r:id="rId8"/>
    <p:sldId id="607" r:id="rId9"/>
    <p:sldId id="579" r:id="rId10"/>
    <p:sldId id="581" r:id="rId11"/>
    <p:sldId id="571" r:id="rId12"/>
    <p:sldId id="582" r:id="rId13"/>
    <p:sldId id="583" r:id="rId14"/>
    <p:sldId id="608" r:id="rId15"/>
    <p:sldId id="601" r:id="rId16"/>
    <p:sldId id="600" r:id="rId17"/>
    <p:sldId id="602" r:id="rId18"/>
    <p:sldId id="610" r:id="rId19"/>
    <p:sldId id="611" r:id="rId20"/>
    <p:sldId id="612" r:id="rId21"/>
    <p:sldId id="613" r:id="rId22"/>
    <p:sldId id="573" r:id="rId23"/>
    <p:sldId id="597" r:id="rId24"/>
    <p:sldId id="574" r:id="rId25"/>
    <p:sldId id="590" r:id="rId26"/>
    <p:sldId id="281" r:id="rId27"/>
  </p:sldIdLst>
  <p:sldSz cx="9144000" cy="6858000" type="screen4x3"/>
  <p:notesSz cx="6858000" cy="9144000"/>
  <p:defaultTextStyle>
    <a:defPPr>
      <a:defRPr lang="zh-CN"/>
    </a:defPPr>
    <a:lvl1pPr algn="l" rtl="0" fontAlgn="base">
      <a:spcBef>
        <a:spcPct val="0"/>
      </a:spcBef>
      <a:spcAft>
        <a:spcPct val="0"/>
      </a:spcAft>
      <a:defRPr sz="1200" b="1" kern="1200">
        <a:solidFill>
          <a:schemeClr val="tx1"/>
        </a:solidFill>
        <a:latin typeface="Arial" charset="0"/>
        <a:ea typeface="宋体" charset="-122"/>
        <a:cs typeface="+mn-cs"/>
      </a:defRPr>
    </a:lvl1pPr>
    <a:lvl2pPr marL="457200" algn="l" rtl="0" fontAlgn="base">
      <a:spcBef>
        <a:spcPct val="0"/>
      </a:spcBef>
      <a:spcAft>
        <a:spcPct val="0"/>
      </a:spcAft>
      <a:defRPr sz="1200" b="1" kern="1200">
        <a:solidFill>
          <a:schemeClr val="tx1"/>
        </a:solidFill>
        <a:latin typeface="Arial" charset="0"/>
        <a:ea typeface="宋体" charset="-122"/>
        <a:cs typeface="+mn-cs"/>
      </a:defRPr>
    </a:lvl2pPr>
    <a:lvl3pPr marL="914400" algn="l" rtl="0" fontAlgn="base">
      <a:spcBef>
        <a:spcPct val="0"/>
      </a:spcBef>
      <a:spcAft>
        <a:spcPct val="0"/>
      </a:spcAft>
      <a:defRPr sz="1200" b="1" kern="1200">
        <a:solidFill>
          <a:schemeClr val="tx1"/>
        </a:solidFill>
        <a:latin typeface="Arial" charset="0"/>
        <a:ea typeface="宋体" charset="-122"/>
        <a:cs typeface="+mn-cs"/>
      </a:defRPr>
    </a:lvl3pPr>
    <a:lvl4pPr marL="1371600" algn="l" rtl="0" fontAlgn="base">
      <a:spcBef>
        <a:spcPct val="0"/>
      </a:spcBef>
      <a:spcAft>
        <a:spcPct val="0"/>
      </a:spcAft>
      <a:defRPr sz="1200" b="1" kern="1200">
        <a:solidFill>
          <a:schemeClr val="tx1"/>
        </a:solidFill>
        <a:latin typeface="Arial" charset="0"/>
        <a:ea typeface="宋体" charset="-122"/>
        <a:cs typeface="+mn-cs"/>
      </a:defRPr>
    </a:lvl4pPr>
    <a:lvl5pPr marL="1828800" algn="l" rtl="0" fontAlgn="base">
      <a:spcBef>
        <a:spcPct val="0"/>
      </a:spcBef>
      <a:spcAft>
        <a:spcPct val="0"/>
      </a:spcAft>
      <a:defRPr sz="1200" b="1" kern="1200">
        <a:solidFill>
          <a:schemeClr val="tx1"/>
        </a:solidFill>
        <a:latin typeface="Arial" charset="0"/>
        <a:ea typeface="宋体" charset="-122"/>
        <a:cs typeface="+mn-cs"/>
      </a:defRPr>
    </a:lvl5pPr>
    <a:lvl6pPr marL="2286000" algn="l" defTabSz="914400" rtl="0" eaLnBrk="1" latinLnBrk="0" hangingPunct="1">
      <a:defRPr sz="1200" b="1" kern="1200">
        <a:solidFill>
          <a:schemeClr val="tx1"/>
        </a:solidFill>
        <a:latin typeface="Arial" charset="0"/>
        <a:ea typeface="宋体" charset="-122"/>
        <a:cs typeface="+mn-cs"/>
      </a:defRPr>
    </a:lvl6pPr>
    <a:lvl7pPr marL="2743200" algn="l" defTabSz="914400" rtl="0" eaLnBrk="1" latinLnBrk="0" hangingPunct="1">
      <a:defRPr sz="1200" b="1" kern="1200">
        <a:solidFill>
          <a:schemeClr val="tx1"/>
        </a:solidFill>
        <a:latin typeface="Arial" charset="0"/>
        <a:ea typeface="宋体" charset="-122"/>
        <a:cs typeface="+mn-cs"/>
      </a:defRPr>
    </a:lvl7pPr>
    <a:lvl8pPr marL="3200400" algn="l" defTabSz="914400" rtl="0" eaLnBrk="1" latinLnBrk="0" hangingPunct="1">
      <a:defRPr sz="1200" b="1" kern="1200">
        <a:solidFill>
          <a:schemeClr val="tx1"/>
        </a:solidFill>
        <a:latin typeface="Arial" charset="0"/>
        <a:ea typeface="宋体" charset="-122"/>
        <a:cs typeface="+mn-cs"/>
      </a:defRPr>
    </a:lvl8pPr>
    <a:lvl9pPr marL="3657600" algn="l" defTabSz="914400" rtl="0" eaLnBrk="1" latinLnBrk="0" hangingPunct="1">
      <a:defRPr sz="12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FF9966"/>
    <a:srgbClr val="99CC00"/>
    <a:srgbClr val="FFCCFF"/>
    <a:srgbClr val="FFCC66"/>
    <a:srgbClr val="FF8C19"/>
    <a:srgbClr val="CCFF66"/>
    <a:srgbClr val="CCECFF"/>
    <a:srgbClr val="FFCC00"/>
    <a:srgbClr val="7A8137"/>
    <a:srgbClr val="FF33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472" autoAdjust="0"/>
    <p:restoredTop sz="84310" autoAdjust="0"/>
  </p:normalViewPr>
  <p:slideViewPr>
    <p:cSldViewPr>
      <p:cViewPr varScale="1">
        <p:scale>
          <a:sx n="75" d="100"/>
          <a:sy n="75" d="100"/>
        </p:scale>
        <p:origin x="-12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pPr>
              <a:defRPr/>
            </a:pPr>
            <a:endParaRPr lang="zh-CN" altLang="en-US"/>
          </a:p>
        </p:txBody>
      </p:sp>
      <p:sp>
        <p:nvSpPr>
          <p:cNvPr id="1925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pPr>
              <a:defRPr/>
            </a:pPr>
            <a:endParaRPr lang="en-US" altLang="zh-CN"/>
          </a:p>
        </p:txBody>
      </p:sp>
      <p:sp>
        <p:nvSpPr>
          <p:cNvPr id="1925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b="0"/>
            </a:lvl1pPr>
          </a:lstStyle>
          <a:p>
            <a:pPr>
              <a:defRPr/>
            </a:pPr>
            <a:endParaRPr lang="en-US" altLang="zh-CN"/>
          </a:p>
        </p:txBody>
      </p:sp>
      <p:sp>
        <p:nvSpPr>
          <p:cNvPr id="1925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b="0"/>
            </a:lvl1pPr>
          </a:lstStyle>
          <a:p>
            <a:pPr>
              <a:defRPr/>
            </a:pPr>
            <a:fld id="{905E27F6-3EC3-4E78-B472-4580F4D555D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pPr>
              <a:defRPr/>
            </a:pPr>
            <a:endParaRPr lang="en-US" altLang="zh-CN"/>
          </a:p>
        </p:txBody>
      </p:sp>
      <p:sp>
        <p:nvSpPr>
          <p:cNvPr id="8806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b="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b="0"/>
            </a:lvl1pPr>
          </a:lstStyle>
          <a:p>
            <a:pPr>
              <a:defRPr/>
            </a:pPr>
            <a:fld id="{EB5DA628-4EFC-4A51-9F3A-47FC3C04E73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B5DA628-4EFC-4A51-9F3A-47FC3C04E731}" type="slidenum">
              <a:rPr lang="zh-CN" altLang="en-US"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B5DA628-4EFC-4A51-9F3A-47FC3C04E731}" type="slidenum">
              <a:rPr lang="zh-CN" altLang="en-US" smtClean="0"/>
              <a:pPr>
                <a:defRPr/>
              </a:pPr>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zh-CN" altLang="en-US"/>
              <a:t>第 </a:t>
            </a:r>
            <a:fld id="{4A8E3486-F811-4DB6-B355-F4D0100B1B4D}" type="slidenum">
              <a:rPr lang="zh-CN" altLang="en-US"/>
              <a:pPr>
                <a:defRPr/>
              </a:pPr>
              <a:t>‹#›</a:t>
            </a:fld>
            <a:r>
              <a:rPr lang="en-US" altLang="zh-CN"/>
              <a:t> </a:t>
            </a:r>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zh-CN" altLang="en-US"/>
              <a:t>第 </a:t>
            </a:r>
            <a:fld id="{FC4DE513-3B95-4BC6-A746-A30661264C44}" type="slidenum">
              <a:rPr lang="zh-CN" altLang="en-US"/>
              <a:pPr>
                <a:defRPr/>
              </a:pPr>
              <a:t>‹#›</a:t>
            </a:fld>
            <a:r>
              <a:rPr lang="en-US" altLang="zh-CN"/>
              <a:t> </a:t>
            </a:r>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57150"/>
            <a:ext cx="2111375" cy="60991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57150"/>
            <a:ext cx="6181725" cy="60991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zh-CN" altLang="en-US"/>
              <a:t>第 </a:t>
            </a:r>
            <a:fld id="{CAE3CB33-DB5D-4423-80AB-73EFC0927C50}" type="slidenum">
              <a:rPr lang="zh-CN" altLang="en-US"/>
              <a:pPr>
                <a:defRPr/>
              </a:pPr>
              <a:t>‹#›</a:t>
            </a:fld>
            <a:r>
              <a:rPr lang="en-US" altLang="zh-CN"/>
              <a:t> </a:t>
            </a:r>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606D16-ECE8-428F-B4E5-FA4772AE265B}"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AA081EB-538F-485A-8DB5-F964656519F1}"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0E97A9A-B0D3-4691-98DA-F8D1B3B35620}"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3840A27-AF6A-4871-BCAF-F3F4F0365FF9}"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BDA8407-D791-4883-95D4-68E802ED4E8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C78D8F9-1505-44CE-83CC-47301998446F}"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67B9B80-965D-4606-AE7A-AC715C634CE3}"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66E62CC-4852-42DA-BE24-7FC7DE6AC9CF}"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zh-CN" altLang="en-US"/>
              <a:t>第 </a:t>
            </a:r>
            <a:fld id="{C777FA5F-BAB8-464C-9CCC-C6D59725C2F0}" type="slidenum">
              <a:rPr lang="zh-CN" altLang="en-US"/>
              <a:pPr>
                <a:defRPr/>
              </a:pPr>
              <a:t>‹#›</a:t>
            </a:fld>
            <a:r>
              <a:rPr lang="en-US" altLang="zh-CN"/>
              <a:t> </a:t>
            </a:r>
            <a:r>
              <a:rPr lang="zh-CN" altLang="en-US"/>
              <a:t>页</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4ECBFC-4A1D-4F58-AB4E-864A29BB5754}"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C7FDA2-EBAB-49C0-BDB9-7027FA92DFC7}"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52B1CB-8E12-473C-8506-B9A66A7979CB}"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7DA6AD-ECD0-4D51-9195-094C31E1433A}"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99349A4-220C-4345-BFA6-D67FA800F129}"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1D7203-E432-42E6-B8B1-E010F7F5659A}"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2E01E7E-3302-43F3-BDA1-6BE21E4BE830}"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C02F6BF-CD33-4DED-B5E0-395A0FBC1B7D}"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B146F0C-2F85-43C4-A39D-1381988A867C}" type="slidenum">
              <a:rPr lang="zh-CN" altLang="en-US"/>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2A2AC59-0853-43EF-A898-26772061744B}"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r>
              <a:rPr lang="zh-CN" altLang="en-US"/>
              <a:t>第 </a:t>
            </a:r>
            <a:fld id="{CA36306B-968F-4107-A94C-A3BF89CAAEB3}" type="slidenum">
              <a:rPr lang="zh-CN" altLang="en-US"/>
              <a:pPr>
                <a:defRPr/>
              </a:pPr>
              <a:t>‹#›</a:t>
            </a:fld>
            <a:r>
              <a:rPr lang="en-US" altLang="zh-CN"/>
              <a:t> </a:t>
            </a:r>
            <a:r>
              <a:rPr lang="zh-CN" altLang="en-US"/>
              <a:t>页</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CCFB13C-037E-4159-BD63-4490F986C766}" type="slidenum">
              <a:rPr lang="zh-CN" altLang="en-US"/>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C08C16-2879-4C4D-9A36-C5FAFE5A9985}" type="slidenum">
              <a:rPr lang="zh-CN" altLang="en-US"/>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766C3-10A3-4817-BCFD-BFCA447F28DA}"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D0411F-CDF9-4160-90AF-67D877C29100}"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90805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86288" y="90805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r>
              <a:rPr lang="zh-CN" altLang="en-US"/>
              <a:t>第 </a:t>
            </a:r>
            <a:fld id="{8FD9A145-7A13-41C9-A34E-A8F4CF930EC5}" type="slidenum">
              <a:rPr lang="zh-CN" altLang="en-US"/>
              <a:pPr>
                <a:defRPr/>
              </a:pPr>
              <a:t>‹#›</a:t>
            </a:fld>
            <a:r>
              <a:rPr lang="en-US" altLang="zh-CN"/>
              <a:t> </a:t>
            </a:r>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a:ln/>
        </p:spPr>
        <p:txBody>
          <a:bodyPr/>
          <a:lstStyle>
            <a:lvl1pPr>
              <a:defRPr/>
            </a:lvl1pPr>
          </a:lstStyle>
          <a:p>
            <a:pPr>
              <a:defRPr/>
            </a:pPr>
            <a:r>
              <a:rPr lang="zh-CN" altLang="en-US"/>
              <a:t>第 </a:t>
            </a:r>
            <a:fld id="{8A918846-062B-483E-8285-3695156B9065}" type="slidenum">
              <a:rPr lang="zh-CN" altLang="en-US"/>
              <a:pPr>
                <a:defRPr/>
              </a:pPr>
              <a:t>‹#›</a:t>
            </a:fld>
            <a:r>
              <a:rPr lang="en-US" altLang="zh-CN"/>
              <a:t> </a:t>
            </a:r>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r>
              <a:rPr lang="zh-CN" altLang="en-US"/>
              <a:t>第 </a:t>
            </a:r>
            <a:fld id="{B073D99A-7C3E-4054-9D44-D238DBAF67BB}" type="slidenum">
              <a:rPr lang="zh-CN" altLang="en-US"/>
              <a:pPr>
                <a:defRPr/>
              </a:pPr>
              <a:t>‹#›</a:t>
            </a:fld>
            <a:r>
              <a:rPr lang="en-US" altLang="zh-CN"/>
              <a:t> </a:t>
            </a:r>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zh-CN" altLang="en-US"/>
              <a:t>第 </a:t>
            </a:r>
            <a:fld id="{35F18023-6ABC-4582-956D-2BB70639A57B}" type="slidenum">
              <a:rPr lang="zh-CN" altLang="en-US"/>
              <a:pPr>
                <a:defRPr/>
              </a:pPr>
              <a:t>‹#›</a:t>
            </a:fld>
            <a:r>
              <a:rPr lang="en-US" altLang="zh-CN"/>
              <a:t> </a:t>
            </a:r>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r>
              <a:rPr lang="zh-CN" altLang="en-US"/>
              <a:t>第 </a:t>
            </a:r>
            <a:fld id="{48D2FF28-0256-4779-A877-0785DB27B57F}" type="slidenum">
              <a:rPr lang="zh-CN" altLang="en-US"/>
              <a:pPr>
                <a:defRPr/>
              </a:pPr>
              <a:t>‹#›</a:t>
            </a:fld>
            <a:r>
              <a:rPr lang="en-US" altLang="zh-CN"/>
              <a:t> </a:t>
            </a:r>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r>
              <a:rPr lang="zh-CN" altLang="en-US"/>
              <a:t>第 </a:t>
            </a:r>
            <a:fld id="{211FCF59-5C61-480D-8FA0-2426DD2715B6}" type="slidenum">
              <a:rPr lang="zh-CN" altLang="en-US"/>
              <a:pPr>
                <a:defRPr/>
              </a:pPr>
              <a:t>‹#›</a:t>
            </a:fld>
            <a:r>
              <a:rPr lang="en-US" altLang="zh-CN"/>
              <a:t> </a:t>
            </a:r>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5288" y="908050"/>
            <a:ext cx="8229600" cy="5248275"/>
          </a:xfrm>
          <a:prstGeom prst="rect">
            <a:avLst/>
          </a:prstGeom>
          <a:noFill/>
          <a:ln w="9525">
            <a:noFill/>
            <a:miter lim="800000"/>
            <a:headEnd/>
            <a:tailEnd/>
          </a:ln>
        </p:spPr>
        <p:txBody>
          <a:bodyPr vert="horz" wrap="square" lIns="95782" tIns="47891" rIns="95782" bIns="4789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7" name="Rectangle 4"/>
          <p:cNvSpPr>
            <a:spLocks noGrp="1" noChangeArrowheads="1"/>
          </p:cNvSpPr>
          <p:nvPr>
            <p:ph type="title"/>
          </p:nvPr>
        </p:nvSpPr>
        <p:spPr bwMode="auto">
          <a:xfrm>
            <a:off x="179388" y="57150"/>
            <a:ext cx="7392987" cy="563563"/>
          </a:xfrm>
          <a:prstGeom prst="rect">
            <a:avLst/>
          </a:prstGeom>
          <a:noFill/>
          <a:ln w="9525">
            <a:noFill/>
            <a:miter lim="800000"/>
            <a:headEnd/>
            <a:tailEnd/>
          </a:ln>
        </p:spPr>
        <p:txBody>
          <a:bodyPr vert="horz" wrap="square" lIns="95782" tIns="47891" rIns="95782" bIns="47891"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5"/>
          <p:cNvSpPr>
            <a:spLocks noGrp="1" noChangeArrowheads="1"/>
          </p:cNvSpPr>
          <p:nvPr>
            <p:ph type="sldNum" sz="quarter" idx="4"/>
          </p:nvPr>
        </p:nvSpPr>
        <p:spPr bwMode="auto">
          <a:xfrm>
            <a:off x="8037513" y="6573838"/>
            <a:ext cx="927100" cy="239712"/>
          </a:xfrm>
          <a:prstGeom prst="rect">
            <a:avLst/>
          </a:prstGeom>
          <a:noFill/>
          <a:ln w="9525">
            <a:noFill/>
            <a:miter lim="800000"/>
            <a:headEnd/>
            <a:tailEnd/>
          </a:ln>
          <a:effectLst/>
        </p:spPr>
        <p:txBody>
          <a:bodyPr vert="horz" wrap="square" lIns="95782" tIns="47891" rIns="95782" bIns="47891" numCol="1" anchor="t" anchorCtr="0" compatLnSpc="1">
            <a:prstTxWarp prst="textNoShape">
              <a:avLst/>
            </a:prstTxWarp>
          </a:bodyPr>
          <a:lstStyle>
            <a:lvl1pPr algn="ctr">
              <a:defRPr b="0">
                <a:latin typeface="宋体" charset="-122"/>
              </a:defRPr>
            </a:lvl1pPr>
          </a:lstStyle>
          <a:p>
            <a:pPr>
              <a:defRPr/>
            </a:pPr>
            <a:r>
              <a:rPr lang="zh-CN" altLang="en-US"/>
              <a:t>第 </a:t>
            </a:r>
            <a:fld id="{C0F8582D-287F-499B-AD13-9BADE65CC50A}" type="slidenum">
              <a:rPr lang="zh-CN" altLang="en-US"/>
              <a:pPr>
                <a:defRPr/>
              </a:pPr>
              <a:t>‹#›</a:t>
            </a:fld>
            <a:r>
              <a:rPr lang="en-US" altLang="zh-CN"/>
              <a:t> </a:t>
            </a:r>
            <a:r>
              <a:rPr lang="zh-CN" altLang="en-US"/>
              <a:t>页</a:t>
            </a:r>
          </a:p>
        </p:txBody>
      </p:sp>
      <p:pic>
        <p:nvPicPr>
          <p:cNvPr id="2" name="Picture 9" descr="图片1"/>
          <p:cNvPicPr>
            <a:picLocks noChangeAspect="1" noChangeArrowheads="1"/>
          </p:cNvPicPr>
          <p:nvPr/>
        </p:nvPicPr>
        <p:blipFill>
          <a:blip r:embed="rId14"/>
          <a:srcRect/>
          <a:stretch>
            <a:fillRect/>
          </a:stretch>
        </p:blipFill>
        <p:spPr bwMode="auto">
          <a:xfrm>
            <a:off x="-14288" y="0"/>
            <a:ext cx="9172576"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defTabSz="957263" rtl="0" eaLnBrk="0" fontAlgn="base" hangingPunct="0">
        <a:spcBef>
          <a:spcPct val="0"/>
        </a:spcBef>
        <a:spcAft>
          <a:spcPct val="0"/>
        </a:spcAft>
        <a:defRPr sz="3400" b="1">
          <a:solidFill>
            <a:schemeClr val="bg1"/>
          </a:solidFill>
          <a:latin typeface="+mj-lt"/>
          <a:ea typeface="+mj-ea"/>
          <a:cs typeface="+mj-cs"/>
        </a:defRPr>
      </a:lvl1pPr>
      <a:lvl2pPr algn="l" defTabSz="957263" rtl="0" eaLnBrk="0" fontAlgn="base" hangingPunct="0">
        <a:spcBef>
          <a:spcPct val="0"/>
        </a:spcBef>
        <a:spcAft>
          <a:spcPct val="0"/>
        </a:spcAft>
        <a:defRPr sz="3400" b="1">
          <a:solidFill>
            <a:schemeClr val="bg1"/>
          </a:solidFill>
          <a:latin typeface="楷体_GB2312" pitchFamily="49" charset="-122"/>
          <a:ea typeface="楷体_GB2312" pitchFamily="49" charset="-122"/>
        </a:defRPr>
      </a:lvl2pPr>
      <a:lvl3pPr algn="l" defTabSz="957263" rtl="0" eaLnBrk="0" fontAlgn="base" hangingPunct="0">
        <a:spcBef>
          <a:spcPct val="0"/>
        </a:spcBef>
        <a:spcAft>
          <a:spcPct val="0"/>
        </a:spcAft>
        <a:defRPr sz="3400" b="1">
          <a:solidFill>
            <a:schemeClr val="bg1"/>
          </a:solidFill>
          <a:latin typeface="楷体_GB2312" pitchFamily="49" charset="-122"/>
          <a:ea typeface="楷体_GB2312" pitchFamily="49" charset="-122"/>
        </a:defRPr>
      </a:lvl3pPr>
      <a:lvl4pPr algn="l" defTabSz="957263" rtl="0" eaLnBrk="0" fontAlgn="base" hangingPunct="0">
        <a:spcBef>
          <a:spcPct val="0"/>
        </a:spcBef>
        <a:spcAft>
          <a:spcPct val="0"/>
        </a:spcAft>
        <a:defRPr sz="3400" b="1">
          <a:solidFill>
            <a:schemeClr val="bg1"/>
          </a:solidFill>
          <a:latin typeface="楷体_GB2312" pitchFamily="49" charset="-122"/>
          <a:ea typeface="楷体_GB2312" pitchFamily="49" charset="-122"/>
        </a:defRPr>
      </a:lvl4pPr>
      <a:lvl5pPr algn="l" defTabSz="957263" rtl="0" eaLnBrk="0" fontAlgn="base" hangingPunct="0">
        <a:spcBef>
          <a:spcPct val="0"/>
        </a:spcBef>
        <a:spcAft>
          <a:spcPct val="0"/>
        </a:spcAft>
        <a:defRPr sz="3400" b="1">
          <a:solidFill>
            <a:schemeClr val="bg1"/>
          </a:solidFill>
          <a:latin typeface="楷体_GB2312" pitchFamily="49" charset="-122"/>
          <a:ea typeface="楷体_GB2312" pitchFamily="49" charset="-122"/>
        </a:defRPr>
      </a:lvl5pPr>
      <a:lvl6pPr marL="457200" algn="l" defTabSz="957263" rtl="0" eaLnBrk="1" fontAlgn="base" hangingPunct="1">
        <a:spcBef>
          <a:spcPct val="0"/>
        </a:spcBef>
        <a:spcAft>
          <a:spcPct val="0"/>
        </a:spcAft>
        <a:defRPr sz="3400" b="1">
          <a:solidFill>
            <a:schemeClr val="bg1"/>
          </a:solidFill>
          <a:latin typeface="楷体_GB2312" pitchFamily="49" charset="-122"/>
          <a:ea typeface="楷体_GB2312" pitchFamily="49" charset="-122"/>
        </a:defRPr>
      </a:lvl6pPr>
      <a:lvl7pPr marL="914400" algn="l" defTabSz="957263" rtl="0" eaLnBrk="1" fontAlgn="base" hangingPunct="1">
        <a:spcBef>
          <a:spcPct val="0"/>
        </a:spcBef>
        <a:spcAft>
          <a:spcPct val="0"/>
        </a:spcAft>
        <a:defRPr sz="3400" b="1">
          <a:solidFill>
            <a:schemeClr val="bg1"/>
          </a:solidFill>
          <a:latin typeface="楷体_GB2312" pitchFamily="49" charset="-122"/>
          <a:ea typeface="楷体_GB2312" pitchFamily="49" charset="-122"/>
        </a:defRPr>
      </a:lvl7pPr>
      <a:lvl8pPr marL="1371600" algn="l" defTabSz="957263" rtl="0" eaLnBrk="1" fontAlgn="base" hangingPunct="1">
        <a:spcBef>
          <a:spcPct val="0"/>
        </a:spcBef>
        <a:spcAft>
          <a:spcPct val="0"/>
        </a:spcAft>
        <a:defRPr sz="3400" b="1">
          <a:solidFill>
            <a:schemeClr val="bg1"/>
          </a:solidFill>
          <a:latin typeface="楷体_GB2312" pitchFamily="49" charset="-122"/>
          <a:ea typeface="楷体_GB2312" pitchFamily="49" charset="-122"/>
        </a:defRPr>
      </a:lvl8pPr>
      <a:lvl9pPr marL="1828800" algn="l" defTabSz="957263" rtl="0" eaLnBrk="1" fontAlgn="base" hangingPunct="1">
        <a:spcBef>
          <a:spcPct val="0"/>
        </a:spcBef>
        <a:spcAft>
          <a:spcPct val="0"/>
        </a:spcAft>
        <a:defRPr sz="3400" b="1">
          <a:solidFill>
            <a:schemeClr val="bg1"/>
          </a:solidFill>
          <a:latin typeface="楷体_GB2312" pitchFamily="49" charset="-122"/>
          <a:ea typeface="楷体_GB2312" pitchFamily="49" charset="-122"/>
        </a:defRPr>
      </a:lvl9pPr>
    </p:titleStyle>
    <p:bodyStyle>
      <a:lvl1pPr marL="358775" indent="-358775" algn="l" defTabSz="957263"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itchFamily="2" charset="2"/>
        <a:buChar char="§"/>
        <a:defRPr sz="2100">
          <a:solidFill>
            <a:schemeClr val="tx1"/>
          </a:solidFill>
          <a:latin typeface="+mn-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n-lt"/>
          <a:ea typeface="+mn-ea"/>
        </a:defRPr>
      </a:lvl3pPr>
      <a:lvl4pPr marL="1676400" indent="-239713" algn="l" defTabSz="957263" rtl="0" eaLnBrk="0" fontAlgn="base" hangingPunct="0">
        <a:spcBef>
          <a:spcPct val="20000"/>
        </a:spcBef>
        <a:spcAft>
          <a:spcPct val="0"/>
        </a:spcAft>
        <a:buChar char="–"/>
        <a:defRPr sz="2100">
          <a:solidFill>
            <a:schemeClr val="tx1"/>
          </a:solidFill>
          <a:latin typeface="+mn-lt"/>
          <a:ea typeface="+mn-ea"/>
        </a:defRPr>
      </a:lvl4pPr>
      <a:lvl5pPr marL="2154238" indent="-238125" algn="l" defTabSz="957263" rtl="0" eaLnBrk="0" fontAlgn="base" hangingPunct="0">
        <a:spcBef>
          <a:spcPct val="20000"/>
        </a:spcBef>
        <a:spcAft>
          <a:spcPct val="0"/>
        </a:spcAft>
        <a:buChar char="»"/>
        <a:defRPr sz="2100">
          <a:solidFill>
            <a:schemeClr val="tx1"/>
          </a:solidFill>
          <a:latin typeface="+mn-lt"/>
          <a:ea typeface="+mn-ea"/>
        </a:defRPr>
      </a:lvl5pPr>
      <a:lvl6pPr marL="2611438" indent="-238125" algn="l" defTabSz="957263" rtl="0" eaLnBrk="1" fontAlgn="base" hangingPunct="1">
        <a:spcBef>
          <a:spcPct val="20000"/>
        </a:spcBef>
        <a:spcAft>
          <a:spcPct val="0"/>
        </a:spcAft>
        <a:buChar char="»"/>
        <a:defRPr sz="2100">
          <a:solidFill>
            <a:schemeClr val="tx1"/>
          </a:solidFill>
          <a:latin typeface="+mn-lt"/>
          <a:ea typeface="+mn-ea"/>
        </a:defRPr>
      </a:lvl6pPr>
      <a:lvl7pPr marL="3068638" indent="-238125" algn="l" defTabSz="957263" rtl="0" eaLnBrk="1" fontAlgn="base" hangingPunct="1">
        <a:spcBef>
          <a:spcPct val="20000"/>
        </a:spcBef>
        <a:spcAft>
          <a:spcPct val="0"/>
        </a:spcAft>
        <a:buChar char="»"/>
        <a:defRPr sz="2100">
          <a:solidFill>
            <a:schemeClr val="tx1"/>
          </a:solidFill>
          <a:latin typeface="+mn-lt"/>
          <a:ea typeface="+mn-ea"/>
        </a:defRPr>
      </a:lvl7pPr>
      <a:lvl8pPr marL="3525838" indent="-238125" algn="l" defTabSz="957263" rtl="0" eaLnBrk="1" fontAlgn="base" hangingPunct="1">
        <a:spcBef>
          <a:spcPct val="20000"/>
        </a:spcBef>
        <a:spcAft>
          <a:spcPct val="0"/>
        </a:spcAft>
        <a:buChar char="»"/>
        <a:defRPr sz="2100">
          <a:solidFill>
            <a:schemeClr val="tx1"/>
          </a:solidFill>
          <a:latin typeface="+mn-lt"/>
          <a:ea typeface="+mn-ea"/>
        </a:defRPr>
      </a:lvl8pPr>
      <a:lvl9pPr marL="3983038" indent="-238125" algn="l" defTabSz="957263" rtl="0" eaLnBrk="1" fontAlgn="base" hangingPunct="1">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A76AFDCB-53CE-41BE-BB1A-30AD0CEC36C7}" type="slidenum">
              <a:rPr lang="zh-CN" altLang="en-US"/>
              <a:pPr>
                <a:defRPr/>
              </a:pPr>
              <a:t>‹#›</a:t>
            </a:fld>
            <a:endParaRPr lang="en-US" altLang="zh-CN"/>
          </a:p>
        </p:txBody>
      </p:sp>
      <p:sp>
        <p:nvSpPr>
          <p:cNvPr id="2055" name="未知" descr="29641"/>
          <p:cNvSpPr>
            <a:spLocks/>
          </p:cNvSpPr>
          <p:nvPr/>
        </p:nvSpPr>
        <p:spPr bwMode="auto">
          <a:xfrm>
            <a:off x="36513" y="44450"/>
            <a:ext cx="9077325" cy="1595438"/>
          </a:xfrm>
          <a:custGeom>
            <a:avLst/>
            <a:gdLst/>
            <a:ahLst/>
            <a:cxnLst>
              <a:cxn ang="0">
                <a:pos x="0" y="756"/>
              </a:cxn>
              <a:cxn ang="0">
                <a:pos x="576" y="560"/>
              </a:cxn>
              <a:cxn ang="0">
                <a:pos x="1403" y="390"/>
              </a:cxn>
              <a:cxn ang="0">
                <a:pos x="2452" y="314"/>
              </a:cxn>
              <a:cxn ang="0">
                <a:pos x="3102" y="326"/>
              </a:cxn>
              <a:cxn ang="0">
                <a:pos x="4043" y="434"/>
              </a:cxn>
              <a:cxn ang="0">
                <a:pos x="4944" y="668"/>
              </a:cxn>
              <a:cxn ang="0">
                <a:pos x="5691" y="971"/>
              </a:cxn>
              <a:cxn ang="0">
                <a:pos x="5718" y="19"/>
              </a:cxn>
              <a:cxn ang="0">
                <a:pos x="9" y="0"/>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4"/>
            <a:srcRect/>
            <a:stretch>
              <a:fillRect/>
            </a:stretch>
          </a:blipFill>
          <a:ln w="9525">
            <a:no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2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ltLang="zh-CN"/>
          </a:p>
        </p:txBody>
      </p:sp>
      <p:sp>
        <p:nvSpPr>
          <p:cNvPr id="162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ltLang="zh-CN"/>
          </a:p>
        </p:txBody>
      </p:sp>
      <p:sp>
        <p:nvSpPr>
          <p:cNvPr id="162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EB45EDD7-56A2-4A38-9F7A-597B5B4FB5FC}" type="slidenum">
              <a:rPr lang="zh-CN" altLang="en-US"/>
              <a:pPr>
                <a:defRPr/>
              </a:pPr>
              <a:t>‹#›</a:t>
            </a:fld>
            <a:endParaRPr lang="en-US" altLang="zh-CN"/>
          </a:p>
        </p:txBody>
      </p:sp>
      <p:pic>
        <p:nvPicPr>
          <p:cNvPr id="3079" name="Picture 11" descr="图片2"/>
          <p:cNvPicPr>
            <a:picLocks noChangeAspect="1" noChangeArrowheads="1"/>
          </p:cNvPicPr>
          <p:nvPr/>
        </p:nvPicPr>
        <p:blipFill>
          <a:blip r:embed="rId13"/>
          <a:srcRect/>
          <a:stretch>
            <a:fillRect/>
          </a:stretch>
        </p:blipFill>
        <p:spPr bwMode="auto">
          <a:xfrm>
            <a:off x="-14288" y="0"/>
            <a:ext cx="9172576"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13.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22.xml"/><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6.png"/><Relationship Id="rId7"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slide" Target="slide22.xml"/><Relationship Id="rId4" Type="http://schemas.openxmlformats.org/officeDocument/2006/relationships/slide" Target="slid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22.xml"/><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slide" Target="slide20.xml"/><Relationship Id="rId5" Type="http://schemas.openxmlformats.org/officeDocument/2006/relationships/slide" Target="slide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p>
            <a:fld id="{31CF929D-39BA-49FA-89AD-DF57A7371B99}" type="slidenum">
              <a:rPr lang="zh-CN" altLang="en-US" smtClean="0"/>
              <a:pPr/>
              <a:t>1</a:t>
            </a:fld>
            <a:endParaRPr lang="en-US" altLang="zh-CN" smtClean="0"/>
          </a:p>
        </p:txBody>
      </p:sp>
      <p:sp>
        <p:nvSpPr>
          <p:cNvPr id="4099" name="Rectangle 2"/>
          <p:cNvSpPr>
            <a:spLocks noChangeArrowheads="1"/>
          </p:cNvSpPr>
          <p:nvPr/>
        </p:nvSpPr>
        <p:spPr bwMode="auto">
          <a:xfrm>
            <a:off x="142875" y="1989138"/>
            <a:ext cx="8893175" cy="1815882"/>
          </a:xfrm>
          <a:prstGeom prst="rect">
            <a:avLst/>
          </a:prstGeom>
          <a:noFill/>
          <a:ln w="9525">
            <a:noFill/>
            <a:miter lim="800000"/>
            <a:headEnd/>
            <a:tailEnd/>
          </a:ln>
        </p:spPr>
        <p:txBody>
          <a:bodyPr>
            <a:spAutoFit/>
          </a:bodyPr>
          <a:lstStyle/>
          <a:p>
            <a:pPr algn="ctr">
              <a:lnSpc>
                <a:spcPct val="140000"/>
              </a:lnSpc>
            </a:pPr>
            <a:r>
              <a:rPr lang="zh-CN" altLang="en-US" sz="4000" dirty="0" smtClean="0"/>
              <a:t>东方支付清算平台</a:t>
            </a:r>
            <a:endParaRPr lang="en-US" altLang="zh-CN" sz="4000" dirty="0" smtClean="0"/>
          </a:p>
          <a:p>
            <a:pPr algn="ctr">
              <a:lnSpc>
                <a:spcPct val="140000"/>
              </a:lnSpc>
            </a:pPr>
            <a:r>
              <a:rPr lang="zh-CN" altLang="en-US" sz="4000" dirty="0" smtClean="0"/>
              <a:t>总体技术方案</a:t>
            </a:r>
            <a:endParaRPr lang="zh-CN" altLang="en-US" sz="4000" dirty="0">
              <a:latin typeface="华文中宋" pitchFamily="2" charset="-122"/>
              <a:ea typeface="华文中宋" pitchFamily="2" charset="-122"/>
            </a:endParaRPr>
          </a:p>
        </p:txBody>
      </p:sp>
      <p:pic>
        <p:nvPicPr>
          <p:cNvPr id="4100" name="Picture 3"/>
          <p:cNvPicPr>
            <a:picLocks noChangeAspect="1" noChangeArrowheads="1"/>
          </p:cNvPicPr>
          <p:nvPr/>
        </p:nvPicPr>
        <p:blipFill>
          <a:blip r:embed="rId3"/>
          <a:srcRect/>
          <a:stretch>
            <a:fillRect/>
          </a:stretch>
        </p:blipFill>
        <p:spPr bwMode="auto">
          <a:xfrm>
            <a:off x="0" y="6240463"/>
            <a:ext cx="9180513" cy="644525"/>
          </a:xfrm>
          <a:prstGeom prst="rect">
            <a:avLst/>
          </a:prstGeom>
          <a:noFill/>
          <a:ln w="9525">
            <a:noFill/>
            <a:miter lim="800000"/>
            <a:headEnd/>
            <a:tailEnd/>
          </a:ln>
        </p:spPr>
      </p:pic>
      <p:sp>
        <p:nvSpPr>
          <p:cNvPr id="2" name="Rectangle 9"/>
          <p:cNvSpPr>
            <a:spLocks noChangeArrowheads="1"/>
          </p:cNvSpPr>
          <p:nvPr/>
        </p:nvSpPr>
        <p:spPr bwMode="auto">
          <a:xfrm>
            <a:off x="4427538" y="5516563"/>
            <a:ext cx="4500562" cy="504825"/>
          </a:xfrm>
          <a:prstGeom prst="rect">
            <a:avLst/>
          </a:prstGeom>
          <a:noFill/>
          <a:ln w="9525">
            <a:noFill/>
            <a:miter lim="800000"/>
            <a:headEnd/>
            <a:tailEnd/>
          </a:ln>
          <a:effectLst/>
        </p:spPr>
        <p:txBody>
          <a:bodyPr anchor="ctr"/>
          <a:lstStyle/>
          <a:p>
            <a:pPr algn="r" fontAlgn="ctr">
              <a:lnSpc>
                <a:spcPct val="150000"/>
              </a:lnSpc>
            </a:pPr>
            <a:r>
              <a:rPr lang="zh-CN" altLang="en-US" sz="2000" b="0" dirty="0" smtClean="0">
                <a:latin typeface="华文中宋" pitchFamily="2" charset="-122"/>
                <a:ea typeface="华文中宋" pitchFamily="2" charset="-122"/>
              </a:rPr>
              <a:t>上海东方电子支付有限公司</a:t>
            </a:r>
            <a:endParaRPr lang="zh-CN" altLang="en-US" sz="2000" b="0" dirty="0">
              <a:latin typeface="华文中宋" pitchFamily="2" charset="-122"/>
              <a:ea typeface="华文中宋" pitchFamily="2" charset="-122"/>
            </a:endParaRPr>
          </a:p>
        </p:txBody>
      </p:sp>
      <p:sp>
        <p:nvSpPr>
          <p:cNvPr id="4107" name="Text Box 4"/>
          <p:cNvSpPr txBox="1">
            <a:spLocks noChangeArrowheads="1"/>
          </p:cNvSpPr>
          <p:nvPr/>
        </p:nvSpPr>
        <p:spPr bwMode="auto">
          <a:xfrm>
            <a:off x="3276600" y="4221163"/>
            <a:ext cx="2592388" cy="1077218"/>
          </a:xfrm>
          <a:prstGeom prst="rect">
            <a:avLst/>
          </a:prstGeom>
          <a:noFill/>
          <a:ln w="9525" algn="ctr">
            <a:noFill/>
            <a:miter lim="800000"/>
            <a:headEnd/>
            <a:tailEnd/>
          </a:ln>
        </p:spPr>
        <p:txBody>
          <a:bodyPr>
            <a:spAutoFit/>
          </a:bodyPr>
          <a:lstStyle/>
          <a:p>
            <a:pPr algn="ctr">
              <a:spcBef>
                <a:spcPct val="50000"/>
              </a:spcBef>
            </a:pPr>
            <a:r>
              <a:rPr lang="en-US" altLang="zh-CN" sz="1600" dirty="0" smtClean="0">
                <a:latin typeface="华文中宋" pitchFamily="2" charset="-122"/>
                <a:ea typeface="华文中宋" pitchFamily="2" charset="-122"/>
              </a:rPr>
              <a:t>2015-04</a:t>
            </a:r>
            <a:endParaRPr lang="en-US" altLang="zh-CN" sz="1600" dirty="0">
              <a:latin typeface="华文中宋" pitchFamily="2" charset="-122"/>
              <a:ea typeface="华文中宋" pitchFamily="2" charset="-122"/>
            </a:endParaRPr>
          </a:p>
          <a:p>
            <a:pPr algn="ctr">
              <a:spcBef>
                <a:spcPct val="50000"/>
              </a:spcBef>
            </a:pPr>
            <a:r>
              <a:rPr lang="en-US" altLang="zh-CN" sz="1600" dirty="0" smtClean="0">
                <a:latin typeface="华文中宋" pitchFamily="2" charset="-122"/>
                <a:ea typeface="华文中宋" pitchFamily="2" charset="-122"/>
              </a:rPr>
              <a:t>V1.0.0</a:t>
            </a:r>
          </a:p>
          <a:p>
            <a:pPr algn="ctr">
              <a:spcBef>
                <a:spcPct val="50000"/>
              </a:spcBef>
            </a:pPr>
            <a:r>
              <a:rPr lang="zh-CN" altLang="en-US" sz="1600" dirty="0" smtClean="0">
                <a:latin typeface="华文中宋" pitchFamily="2" charset="-122"/>
                <a:ea typeface="华文中宋" pitchFamily="2" charset="-122"/>
              </a:rPr>
              <a:t>阳政</a:t>
            </a:r>
            <a:endParaRPr lang="en-US" altLang="zh-CN" sz="1600" dirty="0">
              <a:latin typeface="华文中宋" pitchFamily="2" charset="-122"/>
              <a:ea typeface="华文中宋"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应用架构</a:t>
            </a:r>
            <a:endParaRPr lang="en-US" altLang="zh-CN" sz="3000" b="1" dirty="0" smtClean="0">
              <a:latin typeface="华文中宋" pitchFamily="2" charset="-122"/>
              <a:ea typeface="华文中宋" pitchFamily="2" charset="-122"/>
            </a:endParaRPr>
          </a:p>
        </p:txBody>
      </p:sp>
      <p:sp>
        <p:nvSpPr>
          <p:cNvPr id="15363" name="Rectangle 11"/>
          <p:cNvSpPr>
            <a:spLocks noGrp="1" noChangeArrowheads="1"/>
          </p:cNvSpPr>
          <p:nvPr>
            <p:ph type="body" idx="1"/>
          </p:nvPr>
        </p:nvSpPr>
        <p:spPr>
          <a:xfrm>
            <a:off x="1500166" y="1125538"/>
            <a:ext cx="5964250" cy="4660916"/>
          </a:xfrm>
        </p:spPr>
        <p:txBody>
          <a:bodyPr lIns="95782" tIns="47891" rIns="95782" bIns="47891"/>
          <a:lstStyle/>
          <a:p>
            <a:pPr>
              <a:buFont typeface="Arial" pitchFamily="34" charset="0"/>
              <a:buNone/>
              <a:defRPr/>
            </a:pPr>
            <a:r>
              <a:rPr lang="zh-CN" altLang="en-US" sz="2400" dirty="0" smtClean="0">
                <a:latin typeface="微软雅黑" pitchFamily="34" charset="-122"/>
                <a:ea typeface="微软雅黑" pitchFamily="34" charset="-122"/>
              </a:rPr>
              <a:t>整个清算平台由以下个部分组成：</a:t>
            </a:r>
            <a:endParaRPr lang="en-US" altLang="zh-CN" sz="2400" dirty="0" smtClean="0">
              <a:latin typeface="微软雅黑" pitchFamily="34" charset="-122"/>
              <a:ea typeface="微软雅黑" pitchFamily="34" charset="-122"/>
            </a:endParaRPr>
          </a:p>
          <a:p>
            <a:pPr>
              <a:buFont typeface="Arial" pitchFamily="34" charset="0"/>
              <a:buNone/>
              <a:defRPr/>
            </a:pPr>
            <a:endParaRPr lang="en-US" altLang="zh-CN" sz="2400" dirty="0" smtClean="0">
              <a:latin typeface="微软雅黑" pitchFamily="34" charset="-122"/>
              <a:ea typeface="微软雅黑" pitchFamily="34" charset="-122"/>
            </a:endParaRPr>
          </a:p>
          <a:p>
            <a:pPr>
              <a:buFont typeface="Wingdings" pitchFamily="2" charset="2"/>
              <a:buChar char="Ø"/>
              <a:defRPr/>
            </a:pPr>
            <a:r>
              <a:rPr lang="zh-CN" altLang="en-US" sz="1600" dirty="0" smtClean="0">
                <a:latin typeface="微软雅黑" pitchFamily="34" charset="-122"/>
                <a:ea typeface="微软雅黑" pitchFamily="34" charset="-122"/>
              </a:rPr>
              <a:t>前端展示</a:t>
            </a:r>
            <a:endParaRPr lang="en-US" altLang="zh-CN" sz="1600" dirty="0" smtClean="0">
              <a:latin typeface="微软雅黑" pitchFamily="34" charset="-122"/>
              <a:ea typeface="微软雅黑" pitchFamily="34" charset="-122"/>
            </a:endParaRPr>
          </a:p>
          <a:p>
            <a:pPr>
              <a:buNone/>
              <a:defRPr/>
            </a:pPr>
            <a:endParaRPr lang="en-US" altLang="zh-CN" sz="1600" dirty="0" smtClean="0">
              <a:latin typeface="微软雅黑" pitchFamily="34" charset="-122"/>
              <a:ea typeface="微软雅黑" pitchFamily="34" charset="-122"/>
            </a:endParaRPr>
          </a:p>
          <a:p>
            <a:pPr>
              <a:buFont typeface="Wingdings" pitchFamily="2" charset="2"/>
              <a:buChar char="Ø"/>
              <a:defRPr/>
            </a:pPr>
            <a:r>
              <a:rPr lang="zh-CN" altLang="en-US" sz="1600" dirty="0" smtClean="0">
                <a:latin typeface="微软雅黑" pitchFamily="34" charset="-122"/>
                <a:ea typeface="微软雅黑" pitchFamily="34" charset="-122"/>
              </a:rPr>
              <a:t>业务系统接入</a:t>
            </a:r>
            <a:endParaRPr lang="en-US" altLang="zh-CN" sz="1600" dirty="0" smtClean="0">
              <a:latin typeface="微软雅黑" pitchFamily="34" charset="-122"/>
              <a:ea typeface="微软雅黑" pitchFamily="34" charset="-122"/>
            </a:endParaRPr>
          </a:p>
          <a:p>
            <a:pPr>
              <a:buFont typeface="Wingdings" pitchFamily="2" charset="2"/>
              <a:buChar char="Ø"/>
              <a:defRPr/>
            </a:pPr>
            <a:endParaRPr lang="en-US" altLang="zh-CN" sz="1600" dirty="0" smtClean="0">
              <a:latin typeface="微软雅黑" pitchFamily="34" charset="-122"/>
              <a:ea typeface="微软雅黑" pitchFamily="34" charset="-122"/>
            </a:endParaRPr>
          </a:p>
          <a:p>
            <a:pPr>
              <a:buFont typeface="Wingdings" pitchFamily="2" charset="2"/>
              <a:buChar char="Ø"/>
              <a:defRPr/>
            </a:pPr>
            <a:r>
              <a:rPr lang="zh-CN" altLang="en-US" sz="1600" dirty="0" smtClean="0">
                <a:latin typeface="微软雅黑" pitchFamily="34" charset="-122"/>
                <a:ea typeface="微软雅黑" pitchFamily="34" charset="-122"/>
              </a:rPr>
              <a:t>账户管理</a:t>
            </a:r>
            <a:endParaRPr lang="en-US" altLang="zh-CN" sz="1600" dirty="0" smtClean="0">
              <a:latin typeface="微软雅黑" pitchFamily="34" charset="-122"/>
              <a:ea typeface="微软雅黑" pitchFamily="34" charset="-122"/>
            </a:endParaRPr>
          </a:p>
          <a:p>
            <a:pPr>
              <a:buFont typeface="Wingdings" pitchFamily="2" charset="2"/>
              <a:buChar char="Ø"/>
              <a:defRPr/>
            </a:pPr>
            <a:endParaRPr lang="en-US" altLang="zh-CN" sz="1600" dirty="0" smtClean="0">
              <a:latin typeface="微软雅黑" pitchFamily="34" charset="-122"/>
              <a:ea typeface="微软雅黑" pitchFamily="34" charset="-122"/>
            </a:endParaRPr>
          </a:p>
          <a:p>
            <a:pPr>
              <a:buFont typeface="Wingdings" pitchFamily="2" charset="2"/>
              <a:buChar char="Ø"/>
              <a:defRPr/>
            </a:pPr>
            <a:r>
              <a:rPr lang="zh-CN" altLang="en-US" sz="1600" dirty="0" smtClean="0">
                <a:latin typeface="微软雅黑" pitchFamily="34" charset="-122"/>
                <a:ea typeface="微软雅黑" pitchFamily="34" charset="-122"/>
              </a:rPr>
              <a:t>清结算业务</a:t>
            </a:r>
            <a:endParaRPr lang="en-US" altLang="zh-CN" sz="1600" dirty="0" smtClean="0">
              <a:latin typeface="微软雅黑" pitchFamily="34" charset="-122"/>
              <a:ea typeface="微软雅黑" pitchFamily="34" charset="-122"/>
            </a:endParaRPr>
          </a:p>
          <a:p>
            <a:pPr>
              <a:buFont typeface="Wingdings" pitchFamily="2" charset="2"/>
              <a:buChar char="Ø"/>
              <a:defRPr/>
            </a:pPr>
            <a:endParaRPr lang="en-US" altLang="zh-CN" sz="1600" dirty="0" smtClean="0">
              <a:latin typeface="微软雅黑" pitchFamily="34" charset="-122"/>
              <a:ea typeface="微软雅黑" pitchFamily="34" charset="-122"/>
            </a:endParaRPr>
          </a:p>
          <a:p>
            <a:pPr>
              <a:buFont typeface="Wingdings" pitchFamily="2" charset="2"/>
              <a:buChar char="Ø"/>
              <a:defRPr/>
            </a:pPr>
            <a:r>
              <a:rPr lang="zh-CN" altLang="en-US" sz="1600" dirty="0" smtClean="0">
                <a:latin typeface="微软雅黑" pitchFamily="34" charset="-122"/>
                <a:ea typeface="微软雅黑" pitchFamily="34" charset="-122"/>
              </a:rPr>
              <a:t>运营管理</a:t>
            </a:r>
            <a:endParaRPr lang="en-US" altLang="zh-CN" sz="1600" dirty="0" smtClean="0">
              <a:latin typeface="微软雅黑" pitchFamily="34" charset="-122"/>
              <a:ea typeface="微软雅黑" pitchFamily="34" charset="-122"/>
            </a:endParaRPr>
          </a:p>
          <a:p>
            <a:pPr>
              <a:buFont typeface="Wingdings" pitchFamily="2" charset="2"/>
              <a:buChar char="Ø"/>
              <a:defRPr/>
            </a:pPr>
            <a:endParaRPr lang="en-US" altLang="zh-CN" sz="1600" dirty="0" smtClean="0">
              <a:latin typeface="微软雅黑" pitchFamily="34" charset="-122"/>
              <a:ea typeface="微软雅黑" pitchFamily="34" charset="-122"/>
            </a:endParaRPr>
          </a:p>
          <a:p>
            <a:pPr>
              <a:buFont typeface="Wingdings" pitchFamily="2" charset="2"/>
              <a:buChar char="Ø"/>
              <a:defRPr/>
            </a:pPr>
            <a:r>
              <a:rPr lang="zh-CN" altLang="en-US" sz="1600" dirty="0" smtClean="0">
                <a:latin typeface="微软雅黑" pitchFamily="34" charset="-122"/>
                <a:ea typeface="微软雅黑" pitchFamily="34" charset="-122"/>
              </a:rPr>
              <a:t>总账系统</a:t>
            </a:r>
            <a:endParaRPr lang="en-US" altLang="zh-CN" sz="1600" dirty="0" smtClean="0">
              <a:latin typeface="微软雅黑" pitchFamily="34" charset="-122"/>
              <a:ea typeface="微软雅黑" pitchFamily="34" charset="-122"/>
            </a:endParaRPr>
          </a:p>
          <a:p>
            <a:pPr>
              <a:buFont typeface="Wingdings" pitchFamily="2" charset="2"/>
              <a:buChar char="Ø"/>
              <a:defRPr/>
            </a:pPr>
            <a:endParaRPr lang="en-US" altLang="zh-CN" sz="1600" dirty="0" smtClean="0">
              <a:latin typeface="微软雅黑" pitchFamily="34" charset="-122"/>
              <a:ea typeface="微软雅黑" pitchFamily="34" charset="-122"/>
            </a:endParaRPr>
          </a:p>
          <a:p>
            <a:pPr>
              <a:buFont typeface="Wingdings" pitchFamily="2" charset="2"/>
              <a:buChar char="Ø"/>
              <a:defRPr/>
            </a:pPr>
            <a:r>
              <a:rPr lang="zh-CN" altLang="en-US" sz="1600" dirty="0" smtClean="0">
                <a:latin typeface="微软雅黑" pitchFamily="34" charset="-122"/>
                <a:ea typeface="微软雅黑" pitchFamily="34" charset="-122"/>
              </a:rPr>
              <a:t>备付金系统</a:t>
            </a:r>
            <a:endParaRPr lang="en-US" altLang="zh-CN" sz="1600" dirty="0" smtClean="0">
              <a:latin typeface="微软雅黑" pitchFamily="34" charset="-122"/>
              <a:ea typeface="微软雅黑" pitchFamily="34" charset="-122"/>
            </a:endParaRPr>
          </a:p>
          <a:p>
            <a:pPr>
              <a:buFont typeface="Arial" pitchFamily="34" charset="0"/>
              <a:buNone/>
              <a:defRPr/>
            </a:pPr>
            <a:endParaRPr lang="en-US" altLang="zh-CN" sz="2400" dirty="0" smtClean="0">
              <a:latin typeface="微软雅黑" pitchFamily="34" charset="-122"/>
              <a:ea typeface="微软雅黑" pitchFamily="34"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10</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应用总体逻辑结构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11</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8" name="圆角矩形 7"/>
          <p:cNvSpPr/>
          <p:nvPr/>
        </p:nvSpPr>
        <p:spPr bwMode="auto">
          <a:xfrm>
            <a:off x="2143108" y="1214422"/>
            <a:ext cx="4786346" cy="714380"/>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tx1"/>
              </a:solidFill>
              <a:latin typeface="Arial" charset="0"/>
              <a:ea typeface="宋体" charset="-122"/>
            </a:endParaRPr>
          </a:p>
        </p:txBody>
      </p:sp>
      <p:sp>
        <p:nvSpPr>
          <p:cNvPr id="10" name="圆角矩形 9"/>
          <p:cNvSpPr/>
          <p:nvPr/>
        </p:nvSpPr>
        <p:spPr bwMode="auto">
          <a:xfrm>
            <a:off x="2143108" y="2143116"/>
            <a:ext cx="4786346" cy="785818"/>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sz="1800" dirty="0" smtClean="0">
              <a:solidFill>
                <a:schemeClr val="tx1"/>
              </a:solidFill>
              <a:latin typeface="Arial" charset="0"/>
              <a:ea typeface="宋体" charset="-122"/>
            </a:endParaRPr>
          </a:p>
        </p:txBody>
      </p:sp>
      <p:sp>
        <p:nvSpPr>
          <p:cNvPr id="15" name="圆角矩形 14"/>
          <p:cNvSpPr/>
          <p:nvPr/>
        </p:nvSpPr>
        <p:spPr bwMode="auto">
          <a:xfrm>
            <a:off x="2143108" y="3143248"/>
            <a:ext cx="4786346" cy="2286016"/>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sz="1800" dirty="0" smtClean="0">
              <a:solidFill>
                <a:schemeClr val="tx1"/>
              </a:solidFill>
              <a:latin typeface="Arial" charset="0"/>
              <a:ea typeface="宋体" charset="-122"/>
            </a:endParaRPr>
          </a:p>
        </p:txBody>
      </p:sp>
      <p:sp>
        <p:nvSpPr>
          <p:cNvPr id="19" name="圆角矩形 18"/>
          <p:cNvSpPr/>
          <p:nvPr/>
        </p:nvSpPr>
        <p:spPr bwMode="auto">
          <a:xfrm>
            <a:off x="2285984" y="4143380"/>
            <a:ext cx="1214446"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对账</a:t>
            </a:r>
          </a:p>
        </p:txBody>
      </p:sp>
      <p:sp>
        <p:nvSpPr>
          <p:cNvPr id="22" name="圆角矩形 21"/>
          <p:cNvSpPr/>
          <p:nvPr/>
        </p:nvSpPr>
        <p:spPr bwMode="auto">
          <a:xfrm>
            <a:off x="785786" y="1214422"/>
            <a:ext cx="1276360" cy="4286280"/>
          </a:xfrm>
          <a:prstGeom prst="roundRect">
            <a:avLst/>
          </a:prstGeom>
          <a:solidFill>
            <a:schemeClr val="bg2">
              <a:lumMod val="40000"/>
              <a:lumOff val="6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tx1"/>
              </a:solidFill>
              <a:latin typeface="Arial" charset="0"/>
              <a:ea typeface="宋体" charset="-122"/>
            </a:endParaRPr>
          </a:p>
        </p:txBody>
      </p:sp>
      <p:sp>
        <p:nvSpPr>
          <p:cNvPr id="23" name="圆角矩形 22"/>
          <p:cNvSpPr/>
          <p:nvPr/>
        </p:nvSpPr>
        <p:spPr bwMode="auto">
          <a:xfrm>
            <a:off x="7000892" y="1214422"/>
            <a:ext cx="1276360" cy="4286280"/>
          </a:xfrm>
          <a:prstGeom prst="roundRect">
            <a:avLst/>
          </a:prstGeom>
          <a:solidFill>
            <a:schemeClr val="bg2">
              <a:lumMod val="40000"/>
              <a:lumOff val="6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tx1"/>
              </a:solidFill>
              <a:latin typeface="Arial" charset="0"/>
              <a:ea typeface="宋体" charset="-122"/>
            </a:endParaRPr>
          </a:p>
        </p:txBody>
      </p:sp>
      <p:sp>
        <p:nvSpPr>
          <p:cNvPr id="24" name="圆角矩形 23"/>
          <p:cNvSpPr/>
          <p:nvPr/>
        </p:nvSpPr>
        <p:spPr bwMode="auto">
          <a:xfrm>
            <a:off x="7000892" y="1357298"/>
            <a:ext cx="1285884" cy="571504"/>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基础支撑</a:t>
            </a:r>
          </a:p>
        </p:txBody>
      </p:sp>
      <p:sp>
        <p:nvSpPr>
          <p:cNvPr id="25" name="圆角矩形 24"/>
          <p:cNvSpPr/>
          <p:nvPr/>
        </p:nvSpPr>
        <p:spPr bwMode="auto">
          <a:xfrm>
            <a:off x="785786" y="1357298"/>
            <a:ext cx="1285884" cy="500066"/>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业务支撑</a:t>
            </a:r>
          </a:p>
        </p:txBody>
      </p:sp>
      <p:sp>
        <p:nvSpPr>
          <p:cNvPr id="34" name="圆角矩形 33"/>
          <p:cNvSpPr/>
          <p:nvPr/>
        </p:nvSpPr>
        <p:spPr bwMode="auto">
          <a:xfrm>
            <a:off x="3929058" y="4143380"/>
            <a:ext cx="1214446"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清分</a:t>
            </a:r>
          </a:p>
        </p:txBody>
      </p:sp>
      <p:sp>
        <p:nvSpPr>
          <p:cNvPr id="35" name="圆角矩形 34"/>
          <p:cNvSpPr/>
          <p:nvPr/>
        </p:nvSpPr>
        <p:spPr bwMode="auto">
          <a:xfrm>
            <a:off x="2285984" y="4786322"/>
            <a:ext cx="4500594"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smtClean="0">
                <a:solidFill>
                  <a:schemeClr val="tx1"/>
                </a:solidFill>
                <a:latin typeface="Arial" charset="0"/>
                <a:ea typeface="宋体" charset="-122"/>
              </a:rPr>
              <a:t>会计核算系统</a:t>
            </a:r>
            <a:endParaRPr lang="zh-CN" altLang="en-US" dirty="0" smtClean="0">
              <a:solidFill>
                <a:schemeClr val="tx1"/>
              </a:solidFill>
              <a:latin typeface="Arial" charset="0"/>
              <a:ea typeface="宋体" charset="-122"/>
            </a:endParaRPr>
          </a:p>
        </p:txBody>
      </p:sp>
      <p:sp>
        <p:nvSpPr>
          <p:cNvPr id="36" name="圆角矩形 35"/>
          <p:cNvSpPr/>
          <p:nvPr/>
        </p:nvSpPr>
        <p:spPr bwMode="auto">
          <a:xfrm>
            <a:off x="2285984" y="3500438"/>
            <a:ext cx="4500594"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smtClean="0">
                <a:solidFill>
                  <a:schemeClr val="tx1"/>
                </a:solidFill>
                <a:latin typeface="Arial" charset="0"/>
                <a:ea typeface="宋体" charset="-122"/>
              </a:rPr>
              <a:t>账务</a:t>
            </a:r>
            <a:r>
              <a:rPr lang="zh-CN" altLang="en-US" smtClean="0">
                <a:solidFill>
                  <a:schemeClr val="tx1"/>
                </a:solidFill>
                <a:latin typeface="Arial" charset="0"/>
                <a:ea typeface="宋体" charset="-122"/>
              </a:rPr>
              <a:t>系统</a:t>
            </a:r>
            <a:endParaRPr lang="zh-CN" altLang="en-US" dirty="0" smtClean="0">
              <a:solidFill>
                <a:schemeClr val="tx1"/>
              </a:solidFill>
              <a:latin typeface="Arial" charset="0"/>
              <a:ea typeface="宋体" charset="-122"/>
            </a:endParaRPr>
          </a:p>
        </p:txBody>
      </p:sp>
      <p:sp>
        <p:nvSpPr>
          <p:cNvPr id="37" name="圆角矩形 36"/>
          <p:cNvSpPr/>
          <p:nvPr/>
        </p:nvSpPr>
        <p:spPr bwMode="auto">
          <a:xfrm>
            <a:off x="3929058" y="3214686"/>
            <a:ext cx="1000132" cy="357190"/>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清结算平台</a:t>
            </a:r>
          </a:p>
        </p:txBody>
      </p:sp>
      <p:sp>
        <p:nvSpPr>
          <p:cNvPr id="40" name="圆角矩形 39"/>
          <p:cNvSpPr/>
          <p:nvPr/>
        </p:nvSpPr>
        <p:spPr bwMode="auto">
          <a:xfrm>
            <a:off x="3929058" y="1214422"/>
            <a:ext cx="1143008" cy="357190"/>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清结算入口</a:t>
            </a:r>
          </a:p>
        </p:txBody>
      </p:sp>
      <p:sp>
        <p:nvSpPr>
          <p:cNvPr id="41" name="圆角矩形 40"/>
          <p:cNvSpPr/>
          <p:nvPr/>
        </p:nvSpPr>
        <p:spPr bwMode="auto">
          <a:xfrm>
            <a:off x="2500298" y="150017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个人用户入口</a:t>
            </a:r>
          </a:p>
        </p:txBody>
      </p:sp>
      <p:sp>
        <p:nvSpPr>
          <p:cNvPr id="42" name="圆角矩形 41"/>
          <p:cNvSpPr/>
          <p:nvPr/>
        </p:nvSpPr>
        <p:spPr bwMode="auto">
          <a:xfrm>
            <a:off x="3857620" y="1500174"/>
            <a:ext cx="1285884"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商户、企业入口</a:t>
            </a:r>
          </a:p>
        </p:txBody>
      </p:sp>
      <p:sp>
        <p:nvSpPr>
          <p:cNvPr id="43" name="圆角矩形 42"/>
          <p:cNvSpPr/>
          <p:nvPr/>
        </p:nvSpPr>
        <p:spPr bwMode="auto">
          <a:xfrm>
            <a:off x="5357818" y="150017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移动端入口</a:t>
            </a:r>
          </a:p>
        </p:txBody>
      </p:sp>
      <p:sp>
        <p:nvSpPr>
          <p:cNvPr id="44" name="圆角矩形 43"/>
          <p:cNvSpPr/>
          <p:nvPr/>
        </p:nvSpPr>
        <p:spPr bwMode="auto">
          <a:xfrm>
            <a:off x="4000496" y="2143116"/>
            <a:ext cx="857256" cy="357190"/>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业务系统</a:t>
            </a:r>
          </a:p>
        </p:txBody>
      </p:sp>
      <p:sp>
        <p:nvSpPr>
          <p:cNvPr id="45" name="圆角矩形 44"/>
          <p:cNvSpPr/>
          <p:nvPr/>
        </p:nvSpPr>
        <p:spPr bwMode="auto">
          <a:xfrm>
            <a:off x="2143108" y="2500306"/>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人民币收单</a:t>
            </a:r>
          </a:p>
        </p:txBody>
      </p:sp>
      <p:sp>
        <p:nvSpPr>
          <p:cNvPr id="46" name="圆角矩形 45"/>
          <p:cNvSpPr/>
          <p:nvPr/>
        </p:nvSpPr>
        <p:spPr bwMode="auto">
          <a:xfrm>
            <a:off x="2928926" y="2500306"/>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外汇通</a:t>
            </a:r>
          </a:p>
        </p:txBody>
      </p:sp>
      <p:sp>
        <p:nvSpPr>
          <p:cNvPr id="47" name="圆角矩形 46"/>
          <p:cNvSpPr/>
          <p:nvPr/>
        </p:nvSpPr>
        <p:spPr bwMode="auto">
          <a:xfrm>
            <a:off x="3786182" y="2500306"/>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购付汇</a:t>
            </a:r>
          </a:p>
        </p:txBody>
      </p:sp>
      <p:sp>
        <p:nvSpPr>
          <p:cNvPr id="53" name="圆角矩形 52"/>
          <p:cNvSpPr/>
          <p:nvPr/>
        </p:nvSpPr>
        <p:spPr bwMode="auto">
          <a:xfrm>
            <a:off x="857224" y="4929198"/>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运营管理</a:t>
            </a:r>
          </a:p>
        </p:txBody>
      </p:sp>
      <p:sp>
        <p:nvSpPr>
          <p:cNvPr id="54" name="圆角矩形 53"/>
          <p:cNvSpPr/>
          <p:nvPr/>
        </p:nvSpPr>
        <p:spPr bwMode="auto">
          <a:xfrm>
            <a:off x="857224" y="3071810"/>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系统对账</a:t>
            </a:r>
          </a:p>
        </p:txBody>
      </p:sp>
      <p:sp>
        <p:nvSpPr>
          <p:cNvPr id="56" name="圆角矩形 55"/>
          <p:cNvSpPr/>
          <p:nvPr/>
        </p:nvSpPr>
        <p:spPr bwMode="auto">
          <a:xfrm>
            <a:off x="857224" y="2071678"/>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用户中心</a:t>
            </a:r>
          </a:p>
        </p:txBody>
      </p:sp>
      <p:sp>
        <p:nvSpPr>
          <p:cNvPr id="57" name="圆角矩形 56"/>
          <p:cNvSpPr/>
          <p:nvPr/>
        </p:nvSpPr>
        <p:spPr bwMode="auto">
          <a:xfrm>
            <a:off x="7072330" y="3214686"/>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统一授权</a:t>
            </a:r>
          </a:p>
        </p:txBody>
      </p:sp>
      <p:sp>
        <p:nvSpPr>
          <p:cNvPr id="58" name="圆角矩形 57"/>
          <p:cNvSpPr/>
          <p:nvPr/>
        </p:nvSpPr>
        <p:spPr bwMode="auto">
          <a:xfrm>
            <a:off x="7072330" y="2643182"/>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统一认证</a:t>
            </a:r>
          </a:p>
        </p:txBody>
      </p:sp>
      <p:sp>
        <p:nvSpPr>
          <p:cNvPr id="60" name="圆角矩形 59"/>
          <p:cNvSpPr/>
          <p:nvPr/>
        </p:nvSpPr>
        <p:spPr bwMode="auto">
          <a:xfrm>
            <a:off x="7072330" y="2071678"/>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单点登录</a:t>
            </a:r>
          </a:p>
        </p:txBody>
      </p:sp>
      <p:sp>
        <p:nvSpPr>
          <p:cNvPr id="63" name="圆角矩形 62"/>
          <p:cNvSpPr/>
          <p:nvPr/>
        </p:nvSpPr>
        <p:spPr bwMode="auto">
          <a:xfrm>
            <a:off x="7072330" y="435769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短信平台</a:t>
            </a:r>
          </a:p>
        </p:txBody>
      </p:sp>
      <p:sp>
        <p:nvSpPr>
          <p:cNvPr id="64" name="圆角矩形 63"/>
          <p:cNvSpPr/>
          <p:nvPr/>
        </p:nvSpPr>
        <p:spPr bwMode="auto">
          <a:xfrm>
            <a:off x="7072330" y="4929198"/>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邮件服务</a:t>
            </a:r>
          </a:p>
        </p:txBody>
      </p:sp>
      <p:sp>
        <p:nvSpPr>
          <p:cNvPr id="66" name="圆角矩形 65"/>
          <p:cNvSpPr/>
          <p:nvPr/>
        </p:nvSpPr>
        <p:spPr bwMode="auto">
          <a:xfrm>
            <a:off x="857224" y="400050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批处理业务</a:t>
            </a:r>
          </a:p>
        </p:txBody>
      </p:sp>
      <p:sp>
        <p:nvSpPr>
          <p:cNvPr id="67" name="圆角矩形 66"/>
          <p:cNvSpPr/>
          <p:nvPr/>
        </p:nvSpPr>
        <p:spPr bwMode="auto">
          <a:xfrm>
            <a:off x="7072330" y="3786190"/>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服务框架</a:t>
            </a:r>
          </a:p>
        </p:txBody>
      </p:sp>
      <p:sp>
        <p:nvSpPr>
          <p:cNvPr id="49" name="圆角矩形 48"/>
          <p:cNvSpPr/>
          <p:nvPr/>
        </p:nvSpPr>
        <p:spPr bwMode="auto">
          <a:xfrm>
            <a:off x="5500694" y="4143380"/>
            <a:ext cx="1285884"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结算</a:t>
            </a:r>
          </a:p>
        </p:txBody>
      </p:sp>
      <p:sp>
        <p:nvSpPr>
          <p:cNvPr id="69" name="圆角矩形 68"/>
          <p:cNvSpPr/>
          <p:nvPr/>
        </p:nvSpPr>
        <p:spPr bwMode="auto">
          <a:xfrm>
            <a:off x="4572000" y="2500306"/>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收结汇</a:t>
            </a:r>
          </a:p>
        </p:txBody>
      </p:sp>
      <p:sp>
        <p:nvSpPr>
          <p:cNvPr id="70" name="圆角矩形 69"/>
          <p:cNvSpPr/>
          <p:nvPr/>
        </p:nvSpPr>
        <p:spPr bwMode="auto">
          <a:xfrm>
            <a:off x="6215074" y="2500306"/>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航付通</a:t>
            </a:r>
          </a:p>
        </p:txBody>
      </p:sp>
      <p:sp>
        <p:nvSpPr>
          <p:cNvPr id="38" name="圆角矩形 37"/>
          <p:cNvSpPr/>
          <p:nvPr/>
        </p:nvSpPr>
        <p:spPr bwMode="auto">
          <a:xfrm>
            <a:off x="5357818" y="2500306"/>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行邮税</a:t>
            </a:r>
          </a:p>
        </p:txBody>
      </p:sp>
      <p:sp>
        <p:nvSpPr>
          <p:cNvPr id="39" name="圆角矩形 38"/>
          <p:cNvSpPr/>
          <p:nvPr/>
        </p:nvSpPr>
        <p:spPr bwMode="auto">
          <a:xfrm>
            <a:off x="3643306" y="4857760"/>
            <a:ext cx="857256" cy="214314"/>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sz="1200" b="1" kern="1200">
                <a:solidFill>
                  <a:schemeClr val="lt1"/>
                </a:solidFill>
                <a:latin typeface="+mn-lt"/>
                <a:ea typeface="+mn-ea"/>
                <a:cs typeface="+mn-cs"/>
              </a:defRPr>
            </a:lvl1pPr>
            <a:lvl2pPr marL="457200" algn="l" rtl="0" fontAlgn="base">
              <a:spcBef>
                <a:spcPct val="0"/>
              </a:spcBef>
              <a:spcAft>
                <a:spcPct val="0"/>
              </a:spcAft>
              <a:defRPr sz="1200" b="1" kern="1200">
                <a:solidFill>
                  <a:schemeClr val="lt1"/>
                </a:solidFill>
                <a:latin typeface="+mn-lt"/>
                <a:ea typeface="+mn-ea"/>
                <a:cs typeface="+mn-cs"/>
              </a:defRPr>
            </a:lvl2pPr>
            <a:lvl3pPr marL="914400" algn="l" rtl="0" fontAlgn="base">
              <a:spcBef>
                <a:spcPct val="0"/>
              </a:spcBef>
              <a:spcAft>
                <a:spcPct val="0"/>
              </a:spcAft>
              <a:defRPr sz="1200" b="1" kern="1200">
                <a:solidFill>
                  <a:schemeClr val="lt1"/>
                </a:solidFill>
                <a:latin typeface="+mn-lt"/>
                <a:ea typeface="+mn-ea"/>
                <a:cs typeface="+mn-cs"/>
              </a:defRPr>
            </a:lvl3pPr>
            <a:lvl4pPr marL="1371600" algn="l" rtl="0" fontAlgn="base">
              <a:spcBef>
                <a:spcPct val="0"/>
              </a:spcBef>
              <a:spcAft>
                <a:spcPct val="0"/>
              </a:spcAft>
              <a:defRPr sz="1200" b="1" kern="1200">
                <a:solidFill>
                  <a:schemeClr val="lt1"/>
                </a:solidFill>
                <a:latin typeface="+mn-lt"/>
                <a:ea typeface="+mn-ea"/>
                <a:cs typeface="+mn-cs"/>
              </a:defRPr>
            </a:lvl4pPr>
            <a:lvl5pPr marL="1828800" algn="l" rtl="0" fontAlgn="base">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algn="ctr"/>
            <a:r>
              <a:rPr lang="zh-CN" altLang="en-US" dirty="0" smtClean="0">
                <a:solidFill>
                  <a:schemeClr val="tx1"/>
                </a:solidFill>
                <a:latin typeface="Arial" charset="0"/>
                <a:ea typeface="宋体" charset="-122"/>
              </a:rPr>
              <a:t>账户管理</a:t>
            </a:r>
          </a:p>
        </p:txBody>
      </p:sp>
      <p:sp>
        <p:nvSpPr>
          <p:cNvPr id="48" name="圆角矩形 47"/>
          <p:cNvSpPr/>
          <p:nvPr/>
        </p:nvSpPr>
        <p:spPr bwMode="auto">
          <a:xfrm>
            <a:off x="5072066" y="4857760"/>
            <a:ext cx="1000132" cy="214314"/>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sz="1200" b="1" kern="1200">
                <a:solidFill>
                  <a:schemeClr val="lt1"/>
                </a:solidFill>
                <a:latin typeface="+mn-lt"/>
                <a:ea typeface="+mn-ea"/>
                <a:cs typeface="+mn-cs"/>
              </a:defRPr>
            </a:lvl1pPr>
            <a:lvl2pPr marL="457200" algn="l" rtl="0" fontAlgn="base">
              <a:spcBef>
                <a:spcPct val="0"/>
              </a:spcBef>
              <a:spcAft>
                <a:spcPct val="0"/>
              </a:spcAft>
              <a:defRPr sz="1200" b="1" kern="1200">
                <a:solidFill>
                  <a:schemeClr val="lt1"/>
                </a:solidFill>
                <a:latin typeface="+mn-lt"/>
                <a:ea typeface="+mn-ea"/>
                <a:cs typeface="+mn-cs"/>
              </a:defRPr>
            </a:lvl2pPr>
            <a:lvl3pPr marL="914400" algn="l" rtl="0" fontAlgn="base">
              <a:spcBef>
                <a:spcPct val="0"/>
              </a:spcBef>
              <a:spcAft>
                <a:spcPct val="0"/>
              </a:spcAft>
              <a:defRPr sz="1200" b="1" kern="1200">
                <a:solidFill>
                  <a:schemeClr val="lt1"/>
                </a:solidFill>
                <a:latin typeface="+mn-lt"/>
                <a:ea typeface="+mn-ea"/>
                <a:cs typeface="+mn-cs"/>
              </a:defRPr>
            </a:lvl3pPr>
            <a:lvl4pPr marL="1371600" algn="l" rtl="0" fontAlgn="base">
              <a:spcBef>
                <a:spcPct val="0"/>
              </a:spcBef>
              <a:spcAft>
                <a:spcPct val="0"/>
              </a:spcAft>
              <a:defRPr sz="1200" b="1" kern="1200">
                <a:solidFill>
                  <a:schemeClr val="lt1"/>
                </a:solidFill>
                <a:latin typeface="+mn-lt"/>
                <a:ea typeface="+mn-ea"/>
                <a:cs typeface="+mn-cs"/>
              </a:defRPr>
            </a:lvl4pPr>
            <a:lvl5pPr marL="1828800" algn="l" rtl="0" fontAlgn="base">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algn="ctr"/>
            <a:r>
              <a:rPr lang="zh-CN" altLang="en-US" dirty="0" smtClean="0">
                <a:solidFill>
                  <a:schemeClr val="tx1"/>
                </a:solidFill>
                <a:latin typeface="Arial" charset="0"/>
                <a:ea typeface="宋体" charset="-122"/>
              </a:rPr>
              <a:t>会计账管理</a:t>
            </a:r>
            <a:endParaRPr lang="zh-CN" altLang="en-US" dirty="0" smtClean="0">
              <a:solidFill>
                <a:schemeClr val="tx1"/>
              </a:solidFill>
              <a:latin typeface="Arial" charset="0"/>
              <a:ea typeface="宋体" charset="-122"/>
            </a:endParaRPr>
          </a:p>
        </p:txBody>
      </p:sp>
      <p:sp>
        <p:nvSpPr>
          <p:cNvPr id="51" name="圆角矩形 50"/>
          <p:cNvSpPr/>
          <p:nvPr/>
        </p:nvSpPr>
        <p:spPr bwMode="auto">
          <a:xfrm>
            <a:off x="5072066" y="3571876"/>
            <a:ext cx="1143008" cy="214314"/>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sz="1200" b="1" kern="1200">
                <a:solidFill>
                  <a:schemeClr val="lt1"/>
                </a:solidFill>
                <a:latin typeface="+mn-lt"/>
                <a:ea typeface="+mn-ea"/>
                <a:cs typeface="+mn-cs"/>
              </a:defRPr>
            </a:lvl1pPr>
            <a:lvl2pPr marL="457200" algn="l" rtl="0" fontAlgn="base">
              <a:spcBef>
                <a:spcPct val="0"/>
              </a:spcBef>
              <a:spcAft>
                <a:spcPct val="0"/>
              </a:spcAft>
              <a:defRPr sz="1200" b="1" kern="1200">
                <a:solidFill>
                  <a:schemeClr val="lt1"/>
                </a:solidFill>
                <a:latin typeface="+mn-lt"/>
                <a:ea typeface="+mn-ea"/>
                <a:cs typeface="+mn-cs"/>
              </a:defRPr>
            </a:lvl2pPr>
            <a:lvl3pPr marL="914400" algn="l" rtl="0" fontAlgn="base">
              <a:spcBef>
                <a:spcPct val="0"/>
              </a:spcBef>
              <a:spcAft>
                <a:spcPct val="0"/>
              </a:spcAft>
              <a:defRPr sz="1200" b="1" kern="1200">
                <a:solidFill>
                  <a:schemeClr val="lt1"/>
                </a:solidFill>
                <a:latin typeface="+mn-lt"/>
                <a:ea typeface="+mn-ea"/>
                <a:cs typeface="+mn-cs"/>
              </a:defRPr>
            </a:lvl3pPr>
            <a:lvl4pPr marL="1371600" algn="l" rtl="0" fontAlgn="base">
              <a:spcBef>
                <a:spcPct val="0"/>
              </a:spcBef>
              <a:spcAft>
                <a:spcPct val="0"/>
              </a:spcAft>
              <a:defRPr sz="1200" b="1" kern="1200">
                <a:solidFill>
                  <a:schemeClr val="lt1"/>
                </a:solidFill>
                <a:latin typeface="+mn-lt"/>
                <a:ea typeface="+mn-ea"/>
                <a:cs typeface="+mn-cs"/>
              </a:defRPr>
            </a:lvl4pPr>
            <a:lvl5pPr marL="1828800" algn="l" rtl="0" fontAlgn="base">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algn="ctr"/>
            <a:r>
              <a:rPr lang="zh-CN" altLang="en-US" smtClean="0">
                <a:solidFill>
                  <a:schemeClr val="tx1"/>
                </a:solidFill>
                <a:latin typeface="Arial" charset="0"/>
                <a:ea typeface="宋体" charset="-122"/>
              </a:rPr>
              <a:t>客户余额</a:t>
            </a:r>
            <a:r>
              <a:rPr lang="zh-CN" altLang="en-US" smtClean="0">
                <a:solidFill>
                  <a:schemeClr val="tx1"/>
                </a:solidFill>
                <a:latin typeface="Arial" charset="0"/>
                <a:ea typeface="宋体" charset="-122"/>
              </a:rPr>
              <a:t>管理</a:t>
            </a:r>
            <a:endParaRPr lang="zh-CN" altLang="en-US" dirty="0" smtClean="0">
              <a:solidFill>
                <a:schemeClr val="tx1"/>
              </a:solidFill>
              <a:latin typeface="Arial" charset="0"/>
              <a:ea typeface="宋体" charset="-122"/>
            </a:endParaRPr>
          </a:p>
        </p:txBody>
      </p:sp>
      <p:sp>
        <p:nvSpPr>
          <p:cNvPr id="52" name="圆角矩形 51"/>
          <p:cNvSpPr/>
          <p:nvPr/>
        </p:nvSpPr>
        <p:spPr bwMode="auto">
          <a:xfrm>
            <a:off x="3571868" y="3571876"/>
            <a:ext cx="1000132" cy="214314"/>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sz="1200" b="1" kern="1200">
                <a:solidFill>
                  <a:schemeClr val="lt1"/>
                </a:solidFill>
                <a:latin typeface="+mn-lt"/>
                <a:ea typeface="+mn-ea"/>
                <a:cs typeface="+mn-cs"/>
              </a:defRPr>
            </a:lvl1pPr>
            <a:lvl2pPr marL="457200" algn="l" rtl="0" fontAlgn="base">
              <a:spcBef>
                <a:spcPct val="0"/>
              </a:spcBef>
              <a:spcAft>
                <a:spcPct val="0"/>
              </a:spcAft>
              <a:defRPr sz="1200" b="1" kern="1200">
                <a:solidFill>
                  <a:schemeClr val="lt1"/>
                </a:solidFill>
                <a:latin typeface="+mn-lt"/>
                <a:ea typeface="+mn-ea"/>
                <a:cs typeface="+mn-cs"/>
              </a:defRPr>
            </a:lvl2pPr>
            <a:lvl3pPr marL="914400" algn="l" rtl="0" fontAlgn="base">
              <a:spcBef>
                <a:spcPct val="0"/>
              </a:spcBef>
              <a:spcAft>
                <a:spcPct val="0"/>
              </a:spcAft>
              <a:defRPr sz="1200" b="1" kern="1200">
                <a:solidFill>
                  <a:schemeClr val="lt1"/>
                </a:solidFill>
                <a:latin typeface="+mn-lt"/>
                <a:ea typeface="+mn-ea"/>
                <a:cs typeface="+mn-cs"/>
              </a:defRPr>
            </a:lvl3pPr>
            <a:lvl4pPr marL="1371600" algn="l" rtl="0" fontAlgn="base">
              <a:spcBef>
                <a:spcPct val="0"/>
              </a:spcBef>
              <a:spcAft>
                <a:spcPct val="0"/>
              </a:spcAft>
              <a:defRPr sz="1200" b="1" kern="1200">
                <a:solidFill>
                  <a:schemeClr val="lt1"/>
                </a:solidFill>
                <a:latin typeface="+mn-lt"/>
                <a:ea typeface="+mn-ea"/>
                <a:cs typeface="+mn-cs"/>
              </a:defRPr>
            </a:lvl4pPr>
            <a:lvl5pPr marL="1828800" algn="l" rtl="0" fontAlgn="base">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algn="ctr"/>
            <a:r>
              <a:rPr lang="zh-CN" altLang="en-US" dirty="0" smtClean="0">
                <a:solidFill>
                  <a:schemeClr val="tx1"/>
                </a:solidFill>
                <a:latin typeface="Arial" charset="0"/>
                <a:ea typeface="宋体" charset="-122"/>
              </a:rPr>
              <a:t>客户</a:t>
            </a:r>
            <a:r>
              <a:rPr lang="zh-CN" altLang="en-US" dirty="0" smtClean="0">
                <a:solidFill>
                  <a:schemeClr val="tx1"/>
                </a:solidFill>
                <a:latin typeface="Arial" charset="0"/>
                <a:ea typeface="宋体" charset="-122"/>
              </a:rPr>
              <a:t>账</a:t>
            </a:r>
            <a:r>
              <a:rPr lang="zh-CN" altLang="en-US" dirty="0" smtClean="0">
                <a:solidFill>
                  <a:schemeClr val="tx1"/>
                </a:solidFill>
                <a:latin typeface="Arial" charset="0"/>
                <a:ea typeface="宋体" charset="-122"/>
              </a:rPr>
              <a:t>管理</a:t>
            </a:r>
            <a:endParaRPr lang="zh-CN" altLang="en-US" dirty="0" smtClean="0">
              <a:solidFill>
                <a:schemeClr val="tx1"/>
              </a:solidFill>
              <a:latin typeface="Arial" charset="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应用总体技术架构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12</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59" name="矩形 58"/>
          <p:cNvSpPr/>
          <p:nvPr/>
        </p:nvSpPr>
        <p:spPr bwMode="auto">
          <a:xfrm>
            <a:off x="500034" y="714356"/>
            <a:ext cx="8215370" cy="914400"/>
          </a:xfrm>
          <a:prstGeom prst="rect">
            <a:avLst/>
          </a:prstGeom>
          <a:solidFill>
            <a:schemeClr val="bg1">
              <a:lumMod val="85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61" name="矩形 60"/>
          <p:cNvSpPr/>
          <p:nvPr/>
        </p:nvSpPr>
        <p:spPr bwMode="auto">
          <a:xfrm>
            <a:off x="500034" y="1643050"/>
            <a:ext cx="8215370" cy="928694"/>
          </a:xfrm>
          <a:prstGeom prst="rect">
            <a:avLst/>
          </a:prstGeom>
          <a:solidFill>
            <a:schemeClr val="accent1"/>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62" name="矩形 61"/>
          <p:cNvSpPr/>
          <p:nvPr/>
        </p:nvSpPr>
        <p:spPr bwMode="auto">
          <a:xfrm>
            <a:off x="500034" y="2571744"/>
            <a:ext cx="8215370" cy="2786082"/>
          </a:xfrm>
          <a:prstGeom prst="rect">
            <a:avLst/>
          </a:prstGeom>
          <a:solidFill>
            <a:schemeClr val="accent1">
              <a:lumMod val="75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b="0" dirty="0" smtClean="0">
              <a:solidFill>
                <a:schemeClr val="bg1"/>
              </a:solidFill>
              <a:latin typeface="Arial" charset="0"/>
              <a:ea typeface="宋体" charset="-122"/>
            </a:endParaRPr>
          </a:p>
        </p:txBody>
      </p:sp>
      <p:sp>
        <p:nvSpPr>
          <p:cNvPr id="65" name="矩形 64"/>
          <p:cNvSpPr/>
          <p:nvPr/>
        </p:nvSpPr>
        <p:spPr bwMode="auto">
          <a:xfrm>
            <a:off x="500034" y="5357826"/>
            <a:ext cx="8215370" cy="928694"/>
          </a:xfrm>
          <a:prstGeom prst="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68" name="矩形 67"/>
          <p:cNvSpPr/>
          <p:nvPr/>
        </p:nvSpPr>
        <p:spPr bwMode="auto">
          <a:xfrm>
            <a:off x="500034" y="714356"/>
            <a:ext cx="914400" cy="91440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用户层</a:t>
            </a:r>
          </a:p>
        </p:txBody>
      </p:sp>
      <p:sp>
        <p:nvSpPr>
          <p:cNvPr id="71" name="矩形 70"/>
          <p:cNvSpPr/>
          <p:nvPr/>
        </p:nvSpPr>
        <p:spPr bwMode="auto">
          <a:xfrm>
            <a:off x="500034" y="1643050"/>
            <a:ext cx="914400" cy="91440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接入层</a:t>
            </a:r>
          </a:p>
        </p:txBody>
      </p:sp>
      <p:sp>
        <p:nvSpPr>
          <p:cNvPr id="72" name="矩形 71"/>
          <p:cNvSpPr/>
          <p:nvPr/>
        </p:nvSpPr>
        <p:spPr bwMode="auto">
          <a:xfrm>
            <a:off x="500034" y="3357562"/>
            <a:ext cx="914400" cy="91440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应用层</a:t>
            </a:r>
          </a:p>
        </p:txBody>
      </p:sp>
      <p:sp>
        <p:nvSpPr>
          <p:cNvPr id="73" name="矩形 72"/>
          <p:cNvSpPr/>
          <p:nvPr/>
        </p:nvSpPr>
        <p:spPr bwMode="auto">
          <a:xfrm>
            <a:off x="500034" y="5357826"/>
            <a:ext cx="1357322" cy="91440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smtClean="0">
                <a:solidFill>
                  <a:schemeClr val="tx1"/>
                </a:solidFill>
                <a:latin typeface="Arial" charset="0"/>
                <a:ea typeface="宋体" charset="-122"/>
              </a:rPr>
              <a:t>公共服务层</a:t>
            </a:r>
            <a:endParaRPr lang="zh-CN" altLang="en-US" sz="1800" dirty="0" smtClean="0">
              <a:solidFill>
                <a:schemeClr val="tx1"/>
              </a:solidFill>
              <a:latin typeface="Arial" charset="0"/>
              <a:ea typeface="宋体" charset="-122"/>
            </a:endParaRPr>
          </a:p>
        </p:txBody>
      </p:sp>
      <p:sp>
        <p:nvSpPr>
          <p:cNvPr id="74" name="圆角矩形 73"/>
          <p:cNvSpPr/>
          <p:nvPr/>
        </p:nvSpPr>
        <p:spPr bwMode="auto">
          <a:xfrm>
            <a:off x="2214546" y="1000108"/>
            <a:ext cx="1214446" cy="357190"/>
          </a:xfrm>
          <a:prstGeom prst="roundRect">
            <a:avLst/>
          </a:prstGeom>
          <a:solidFill>
            <a:schemeClr val="accent1"/>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个人用户</a:t>
            </a:r>
          </a:p>
        </p:txBody>
      </p:sp>
      <p:sp>
        <p:nvSpPr>
          <p:cNvPr id="75" name="圆角矩形 74"/>
          <p:cNvSpPr/>
          <p:nvPr/>
        </p:nvSpPr>
        <p:spPr bwMode="auto">
          <a:xfrm>
            <a:off x="4071934" y="1000108"/>
            <a:ext cx="1214446" cy="357190"/>
          </a:xfrm>
          <a:prstGeom prst="roundRect">
            <a:avLst/>
          </a:prstGeom>
          <a:solidFill>
            <a:schemeClr val="accent1"/>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商户</a:t>
            </a:r>
            <a:r>
              <a:rPr lang="en-US" altLang="zh-CN" dirty="0" smtClean="0">
                <a:solidFill>
                  <a:schemeClr val="tx1"/>
                </a:solidFill>
                <a:latin typeface="Arial" charset="0"/>
                <a:ea typeface="宋体" charset="-122"/>
              </a:rPr>
              <a:t>/</a:t>
            </a:r>
            <a:r>
              <a:rPr lang="zh-CN" altLang="en-US" dirty="0" smtClean="0">
                <a:solidFill>
                  <a:schemeClr val="tx1"/>
                </a:solidFill>
                <a:latin typeface="Arial" charset="0"/>
                <a:ea typeface="宋体" charset="-122"/>
              </a:rPr>
              <a:t>企业</a:t>
            </a:r>
          </a:p>
        </p:txBody>
      </p:sp>
      <p:sp>
        <p:nvSpPr>
          <p:cNvPr id="76" name="圆角矩形 75"/>
          <p:cNvSpPr/>
          <p:nvPr/>
        </p:nvSpPr>
        <p:spPr bwMode="auto">
          <a:xfrm>
            <a:off x="5786446" y="1000108"/>
            <a:ext cx="1214446" cy="357190"/>
          </a:xfrm>
          <a:prstGeom prst="roundRect">
            <a:avLst/>
          </a:prstGeom>
          <a:solidFill>
            <a:schemeClr val="accent1"/>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银行</a:t>
            </a:r>
          </a:p>
        </p:txBody>
      </p:sp>
      <p:sp>
        <p:nvSpPr>
          <p:cNvPr id="77" name="圆角矩形 76"/>
          <p:cNvSpPr/>
          <p:nvPr/>
        </p:nvSpPr>
        <p:spPr bwMode="auto">
          <a:xfrm>
            <a:off x="2214546" y="1928802"/>
            <a:ext cx="6357982" cy="357190"/>
          </a:xfrm>
          <a:prstGeom prst="roundRect">
            <a:avLst/>
          </a:prstGeom>
          <a:solidFill>
            <a:schemeClr val="accent1">
              <a:lumMod val="75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设备网关</a:t>
            </a:r>
          </a:p>
        </p:txBody>
      </p:sp>
      <p:sp>
        <p:nvSpPr>
          <p:cNvPr id="78" name="圆角矩形 77"/>
          <p:cNvSpPr/>
          <p:nvPr/>
        </p:nvSpPr>
        <p:spPr bwMode="auto">
          <a:xfrm>
            <a:off x="2285984" y="4357694"/>
            <a:ext cx="42862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清结算系统</a:t>
            </a:r>
          </a:p>
        </p:txBody>
      </p:sp>
      <p:sp>
        <p:nvSpPr>
          <p:cNvPr id="79" name="圆角矩形 78"/>
          <p:cNvSpPr/>
          <p:nvPr/>
        </p:nvSpPr>
        <p:spPr bwMode="auto">
          <a:xfrm>
            <a:off x="2285984" y="4929198"/>
            <a:ext cx="42862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会计核算</a:t>
            </a:r>
            <a:r>
              <a:rPr lang="zh-CN" altLang="en-US" dirty="0" smtClean="0">
                <a:solidFill>
                  <a:schemeClr val="tx1"/>
                </a:solidFill>
                <a:latin typeface="Arial" charset="0"/>
                <a:ea typeface="宋体" charset="-122"/>
              </a:rPr>
              <a:t>系统</a:t>
            </a:r>
            <a:endParaRPr lang="zh-CN" altLang="en-US" dirty="0" smtClean="0">
              <a:solidFill>
                <a:schemeClr val="tx1"/>
              </a:solidFill>
              <a:latin typeface="Arial" charset="0"/>
              <a:ea typeface="宋体" charset="-122"/>
            </a:endParaRPr>
          </a:p>
        </p:txBody>
      </p:sp>
      <p:sp>
        <p:nvSpPr>
          <p:cNvPr id="80" name="圆角矩形 79"/>
          <p:cNvSpPr/>
          <p:nvPr/>
        </p:nvSpPr>
        <p:spPr bwMode="auto">
          <a:xfrm>
            <a:off x="2285984" y="3786190"/>
            <a:ext cx="42862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账</a:t>
            </a:r>
            <a:r>
              <a:rPr lang="zh-CN" altLang="en-US" dirty="0" smtClean="0">
                <a:solidFill>
                  <a:schemeClr val="tx1"/>
                </a:solidFill>
                <a:latin typeface="Arial" charset="0"/>
                <a:ea typeface="宋体" charset="-122"/>
              </a:rPr>
              <a:t>务</a:t>
            </a:r>
            <a:r>
              <a:rPr lang="zh-CN" altLang="en-US" dirty="0" smtClean="0">
                <a:solidFill>
                  <a:schemeClr val="tx1"/>
                </a:solidFill>
                <a:latin typeface="Arial" charset="0"/>
                <a:ea typeface="宋体" charset="-122"/>
              </a:rPr>
              <a:t>系统</a:t>
            </a:r>
            <a:endParaRPr lang="zh-CN" altLang="en-US" dirty="0" smtClean="0">
              <a:solidFill>
                <a:schemeClr val="tx1"/>
              </a:solidFill>
              <a:latin typeface="Arial" charset="0"/>
              <a:ea typeface="宋体" charset="-122"/>
            </a:endParaRPr>
          </a:p>
        </p:txBody>
      </p:sp>
      <p:sp>
        <p:nvSpPr>
          <p:cNvPr id="81" name="矩形 80"/>
          <p:cNvSpPr/>
          <p:nvPr/>
        </p:nvSpPr>
        <p:spPr bwMode="auto">
          <a:xfrm>
            <a:off x="2143108" y="3500438"/>
            <a:ext cx="4572032" cy="1785950"/>
          </a:xfrm>
          <a:prstGeom prst="rect">
            <a:avLst/>
          </a:prstGeom>
          <a:noFill/>
          <a:ln w="12700">
            <a:solidFill>
              <a:srgbClr val="FF0000"/>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82" name="矩形 81"/>
          <p:cNvSpPr/>
          <p:nvPr/>
        </p:nvSpPr>
        <p:spPr bwMode="auto">
          <a:xfrm>
            <a:off x="3500430" y="3500438"/>
            <a:ext cx="1785950"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tx1"/>
                </a:solidFill>
                <a:latin typeface="Arial" charset="0"/>
                <a:ea typeface="宋体" charset="-122"/>
              </a:rPr>
              <a:t>清结算平台</a:t>
            </a:r>
          </a:p>
        </p:txBody>
      </p:sp>
      <p:sp>
        <p:nvSpPr>
          <p:cNvPr id="83" name="上下箭头 82"/>
          <p:cNvSpPr/>
          <p:nvPr/>
        </p:nvSpPr>
        <p:spPr bwMode="auto">
          <a:xfrm>
            <a:off x="4357686" y="4714884"/>
            <a:ext cx="142876" cy="214314"/>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84" name="上下箭头 83"/>
          <p:cNvSpPr/>
          <p:nvPr/>
        </p:nvSpPr>
        <p:spPr bwMode="auto">
          <a:xfrm>
            <a:off x="4357686" y="4143380"/>
            <a:ext cx="142876" cy="214314"/>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85" name="圆角矩形 84"/>
          <p:cNvSpPr/>
          <p:nvPr/>
        </p:nvSpPr>
        <p:spPr bwMode="auto">
          <a:xfrm>
            <a:off x="2714612" y="5643578"/>
            <a:ext cx="1214446"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单点登录</a:t>
            </a:r>
          </a:p>
        </p:txBody>
      </p:sp>
      <p:sp>
        <p:nvSpPr>
          <p:cNvPr id="87" name="圆角矩形 86"/>
          <p:cNvSpPr/>
          <p:nvPr/>
        </p:nvSpPr>
        <p:spPr bwMode="auto">
          <a:xfrm>
            <a:off x="6429388" y="5643578"/>
            <a:ext cx="1285884"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用户中心</a:t>
            </a:r>
          </a:p>
        </p:txBody>
      </p:sp>
      <p:sp>
        <p:nvSpPr>
          <p:cNvPr id="88" name="上下箭头 87"/>
          <p:cNvSpPr/>
          <p:nvPr/>
        </p:nvSpPr>
        <p:spPr bwMode="auto">
          <a:xfrm>
            <a:off x="2786050" y="1357298"/>
            <a:ext cx="142876" cy="571504"/>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89" name="上下箭头 88"/>
          <p:cNvSpPr/>
          <p:nvPr/>
        </p:nvSpPr>
        <p:spPr bwMode="auto">
          <a:xfrm>
            <a:off x="4572000" y="1357298"/>
            <a:ext cx="142876" cy="571504"/>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90" name="上下箭头 89"/>
          <p:cNvSpPr/>
          <p:nvPr/>
        </p:nvSpPr>
        <p:spPr bwMode="auto">
          <a:xfrm>
            <a:off x="6286512" y="1357298"/>
            <a:ext cx="142876" cy="571504"/>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91" name="矩形 90"/>
          <p:cNvSpPr/>
          <p:nvPr/>
        </p:nvSpPr>
        <p:spPr bwMode="auto">
          <a:xfrm>
            <a:off x="2857488" y="1357298"/>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https</a:t>
            </a:r>
            <a:endParaRPr lang="zh-CN" altLang="en-US" dirty="0" smtClean="0">
              <a:solidFill>
                <a:schemeClr val="tx1"/>
              </a:solidFill>
              <a:latin typeface="Arial" charset="0"/>
              <a:ea typeface="宋体" charset="-122"/>
            </a:endParaRPr>
          </a:p>
        </p:txBody>
      </p:sp>
      <p:sp>
        <p:nvSpPr>
          <p:cNvPr id="92" name="矩形 91"/>
          <p:cNvSpPr/>
          <p:nvPr/>
        </p:nvSpPr>
        <p:spPr bwMode="auto">
          <a:xfrm>
            <a:off x="4643438" y="1357298"/>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https</a:t>
            </a:r>
            <a:endParaRPr lang="zh-CN" altLang="en-US" dirty="0" smtClean="0">
              <a:solidFill>
                <a:schemeClr val="tx1"/>
              </a:solidFill>
              <a:latin typeface="Arial" charset="0"/>
              <a:ea typeface="宋体" charset="-122"/>
            </a:endParaRPr>
          </a:p>
        </p:txBody>
      </p:sp>
      <p:sp>
        <p:nvSpPr>
          <p:cNvPr id="93" name="矩形 92"/>
          <p:cNvSpPr/>
          <p:nvPr/>
        </p:nvSpPr>
        <p:spPr bwMode="auto">
          <a:xfrm>
            <a:off x="6357950" y="1357298"/>
            <a:ext cx="92869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https/</a:t>
            </a:r>
            <a:r>
              <a:rPr lang="en-US" altLang="zh-CN" dirty="0" err="1" smtClean="0">
                <a:solidFill>
                  <a:schemeClr val="tx1"/>
                </a:solidFill>
                <a:latin typeface="Arial" charset="0"/>
                <a:ea typeface="宋体" charset="-122"/>
              </a:rPr>
              <a:t>sftp</a:t>
            </a:r>
            <a:endParaRPr lang="zh-CN" altLang="en-US" dirty="0" smtClean="0">
              <a:solidFill>
                <a:schemeClr val="tx1"/>
              </a:solidFill>
              <a:latin typeface="Arial" charset="0"/>
              <a:ea typeface="宋体" charset="-122"/>
            </a:endParaRPr>
          </a:p>
        </p:txBody>
      </p:sp>
      <p:sp>
        <p:nvSpPr>
          <p:cNvPr id="94" name="上下箭头 93"/>
          <p:cNvSpPr/>
          <p:nvPr/>
        </p:nvSpPr>
        <p:spPr bwMode="auto">
          <a:xfrm>
            <a:off x="5000628" y="2285992"/>
            <a:ext cx="142876" cy="285752"/>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95" name="矩形 94"/>
          <p:cNvSpPr/>
          <p:nvPr/>
        </p:nvSpPr>
        <p:spPr bwMode="auto">
          <a:xfrm>
            <a:off x="5072066" y="2214554"/>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sp>
        <p:nvSpPr>
          <p:cNvPr id="96" name="矩形 95"/>
          <p:cNvSpPr/>
          <p:nvPr/>
        </p:nvSpPr>
        <p:spPr bwMode="auto">
          <a:xfrm>
            <a:off x="4429124" y="4071942"/>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sp>
        <p:nvSpPr>
          <p:cNvPr id="97" name="矩形 96"/>
          <p:cNvSpPr/>
          <p:nvPr/>
        </p:nvSpPr>
        <p:spPr bwMode="auto">
          <a:xfrm>
            <a:off x="4429124" y="4643446"/>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sp>
        <p:nvSpPr>
          <p:cNvPr id="98" name="圆角矩形 97"/>
          <p:cNvSpPr/>
          <p:nvPr/>
        </p:nvSpPr>
        <p:spPr bwMode="auto">
          <a:xfrm>
            <a:off x="3428992" y="5000636"/>
            <a:ext cx="857256" cy="214314"/>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账户管理</a:t>
            </a:r>
          </a:p>
        </p:txBody>
      </p:sp>
      <p:sp>
        <p:nvSpPr>
          <p:cNvPr id="99" name="圆角矩形 98"/>
          <p:cNvSpPr/>
          <p:nvPr/>
        </p:nvSpPr>
        <p:spPr bwMode="auto">
          <a:xfrm>
            <a:off x="4429124" y="4429132"/>
            <a:ext cx="857256" cy="214314"/>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清分</a:t>
            </a:r>
          </a:p>
        </p:txBody>
      </p:sp>
      <p:sp>
        <p:nvSpPr>
          <p:cNvPr id="100" name="圆角矩形 99"/>
          <p:cNvSpPr/>
          <p:nvPr/>
        </p:nvSpPr>
        <p:spPr bwMode="auto">
          <a:xfrm>
            <a:off x="5572132" y="4429132"/>
            <a:ext cx="857256" cy="214314"/>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结算</a:t>
            </a:r>
          </a:p>
        </p:txBody>
      </p:sp>
      <p:sp>
        <p:nvSpPr>
          <p:cNvPr id="101" name="上下箭头 100"/>
          <p:cNvSpPr/>
          <p:nvPr/>
        </p:nvSpPr>
        <p:spPr bwMode="auto">
          <a:xfrm>
            <a:off x="3214678" y="5357826"/>
            <a:ext cx="142876" cy="285752"/>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103" name="矩形 102"/>
          <p:cNvSpPr/>
          <p:nvPr/>
        </p:nvSpPr>
        <p:spPr bwMode="auto">
          <a:xfrm>
            <a:off x="3286116" y="5286388"/>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https</a:t>
            </a:r>
            <a:endParaRPr lang="zh-CN" altLang="en-US" dirty="0" smtClean="0">
              <a:solidFill>
                <a:schemeClr val="tx1"/>
              </a:solidFill>
              <a:latin typeface="Arial" charset="0"/>
              <a:ea typeface="宋体" charset="-122"/>
            </a:endParaRPr>
          </a:p>
        </p:txBody>
      </p:sp>
      <p:sp>
        <p:nvSpPr>
          <p:cNvPr id="105" name="圆角矩形 104"/>
          <p:cNvSpPr/>
          <p:nvPr/>
        </p:nvSpPr>
        <p:spPr bwMode="auto">
          <a:xfrm>
            <a:off x="2143108" y="3071810"/>
            <a:ext cx="6357982" cy="285752"/>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分布式服务框架</a:t>
            </a:r>
          </a:p>
        </p:txBody>
      </p:sp>
      <p:sp>
        <p:nvSpPr>
          <p:cNvPr id="106" name="圆角矩形 105"/>
          <p:cNvSpPr/>
          <p:nvPr/>
        </p:nvSpPr>
        <p:spPr bwMode="auto">
          <a:xfrm>
            <a:off x="2143108" y="2571744"/>
            <a:ext cx="7143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人民币收单</a:t>
            </a:r>
          </a:p>
        </p:txBody>
      </p:sp>
      <p:sp>
        <p:nvSpPr>
          <p:cNvPr id="107" name="圆角矩形 106"/>
          <p:cNvSpPr/>
          <p:nvPr/>
        </p:nvSpPr>
        <p:spPr bwMode="auto">
          <a:xfrm>
            <a:off x="1285852" y="2571744"/>
            <a:ext cx="857256" cy="357190"/>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业务系统</a:t>
            </a:r>
          </a:p>
        </p:txBody>
      </p:sp>
      <p:sp>
        <p:nvSpPr>
          <p:cNvPr id="108" name="圆角矩形 107"/>
          <p:cNvSpPr/>
          <p:nvPr/>
        </p:nvSpPr>
        <p:spPr bwMode="auto">
          <a:xfrm>
            <a:off x="2928926" y="2571744"/>
            <a:ext cx="7143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外汇通</a:t>
            </a:r>
          </a:p>
        </p:txBody>
      </p:sp>
      <p:sp>
        <p:nvSpPr>
          <p:cNvPr id="109" name="圆角矩形 108"/>
          <p:cNvSpPr/>
          <p:nvPr/>
        </p:nvSpPr>
        <p:spPr bwMode="auto">
          <a:xfrm>
            <a:off x="3714744" y="2571744"/>
            <a:ext cx="7143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购付汇</a:t>
            </a:r>
          </a:p>
        </p:txBody>
      </p:sp>
      <p:sp>
        <p:nvSpPr>
          <p:cNvPr id="110" name="圆角矩形 109"/>
          <p:cNvSpPr/>
          <p:nvPr/>
        </p:nvSpPr>
        <p:spPr bwMode="auto">
          <a:xfrm>
            <a:off x="4500562" y="2571744"/>
            <a:ext cx="7143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收结汇</a:t>
            </a:r>
          </a:p>
        </p:txBody>
      </p:sp>
      <p:sp>
        <p:nvSpPr>
          <p:cNvPr id="111" name="圆角矩形 110"/>
          <p:cNvSpPr/>
          <p:nvPr/>
        </p:nvSpPr>
        <p:spPr bwMode="auto">
          <a:xfrm>
            <a:off x="6072198" y="2571744"/>
            <a:ext cx="7143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航付通</a:t>
            </a:r>
          </a:p>
        </p:txBody>
      </p:sp>
      <p:sp>
        <p:nvSpPr>
          <p:cNvPr id="112" name="圆角矩形 111"/>
          <p:cNvSpPr/>
          <p:nvPr/>
        </p:nvSpPr>
        <p:spPr bwMode="auto">
          <a:xfrm>
            <a:off x="5286380" y="2571744"/>
            <a:ext cx="714380"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行邮税</a:t>
            </a:r>
          </a:p>
        </p:txBody>
      </p:sp>
      <p:sp>
        <p:nvSpPr>
          <p:cNvPr id="113" name="上下箭头 112"/>
          <p:cNvSpPr/>
          <p:nvPr/>
        </p:nvSpPr>
        <p:spPr bwMode="auto">
          <a:xfrm>
            <a:off x="4429124" y="2928934"/>
            <a:ext cx="71438" cy="142876"/>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114" name="上下箭头 113"/>
          <p:cNvSpPr/>
          <p:nvPr/>
        </p:nvSpPr>
        <p:spPr bwMode="auto">
          <a:xfrm>
            <a:off x="4429124" y="3357562"/>
            <a:ext cx="71438" cy="142876"/>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115" name="矩形 114"/>
          <p:cNvSpPr/>
          <p:nvPr/>
        </p:nvSpPr>
        <p:spPr bwMode="auto">
          <a:xfrm>
            <a:off x="4429124" y="2857496"/>
            <a:ext cx="571504" cy="214314"/>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sp>
        <p:nvSpPr>
          <p:cNvPr id="116" name="矩形 115"/>
          <p:cNvSpPr/>
          <p:nvPr/>
        </p:nvSpPr>
        <p:spPr bwMode="auto">
          <a:xfrm>
            <a:off x="4429124" y="3286124"/>
            <a:ext cx="571504" cy="214314"/>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cxnSp>
        <p:nvCxnSpPr>
          <p:cNvPr id="118" name="直接连接符 117"/>
          <p:cNvCxnSpPr/>
          <p:nvPr/>
        </p:nvCxnSpPr>
        <p:spPr bwMode="auto">
          <a:xfrm>
            <a:off x="2143108" y="2928934"/>
            <a:ext cx="4643470" cy="1588"/>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119" name="圆角矩形 118"/>
          <p:cNvSpPr/>
          <p:nvPr/>
        </p:nvSpPr>
        <p:spPr bwMode="auto">
          <a:xfrm>
            <a:off x="7143768" y="3714752"/>
            <a:ext cx="1214446"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运营系统</a:t>
            </a:r>
          </a:p>
        </p:txBody>
      </p:sp>
      <p:sp>
        <p:nvSpPr>
          <p:cNvPr id="120" name="圆角矩形 119"/>
          <p:cNvSpPr/>
          <p:nvPr/>
        </p:nvSpPr>
        <p:spPr bwMode="auto">
          <a:xfrm>
            <a:off x="7143768" y="4500570"/>
            <a:ext cx="1214446" cy="357190"/>
          </a:xfrm>
          <a:prstGeom prst="roundRect">
            <a:avLst/>
          </a:prstGeom>
          <a:solidFill>
            <a:schemeClr val="accent6">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客服系统</a:t>
            </a:r>
          </a:p>
        </p:txBody>
      </p:sp>
      <p:sp>
        <p:nvSpPr>
          <p:cNvPr id="121" name="圆角矩形 120"/>
          <p:cNvSpPr/>
          <p:nvPr/>
        </p:nvSpPr>
        <p:spPr bwMode="auto">
          <a:xfrm>
            <a:off x="7358082" y="1000108"/>
            <a:ext cx="1214446" cy="357190"/>
          </a:xfrm>
          <a:prstGeom prst="roundRect">
            <a:avLst/>
          </a:prstGeom>
          <a:solidFill>
            <a:schemeClr val="accent1"/>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dirty="0" smtClean="0">
                <a:solidFill>
                  <a:schemeClr val="tx1"/>
                </a:solidFill>
                <a:latin typeface="Arial" charset="0"/>
                <a:ea typeface="宋体" charset="-122"/>
              </a:rPr>
              <a:t>公司内部用户</a:t>
            </a:r>
          </a:p>
        </p:txBody>
      </p:sp>
      <p:sp>
        <p:nvSpPr>
          <p:cNvPr id="122" name="上下箭头 121"/>
          <p:cNvSpPr/>
          <p:nvPr/>
        </p:nvSpPr>
        <p:spPr bwMode="auto">
          <a:xfrm>
            <a:off x="7929586" y="1357298"/>
            <a:ext cx="142876" cy="571504"/>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123" name="矩形 122"/>
          <p:cNvSpPr/>
          <p:nvPr/>
        </p:nvSpPr>
        <p:spPr bwMode="auto">
          <a:xfrm>
            <a:off x="8072462" y="1357298"/>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https</a:t>
            </a:r>
            <a:endParaRPr lang="zh-CN" altLang="en-US" dirty="0" smtClean="0">
              <a:solidFill>
                <a:schemeClr val="tx1"/>
              </a:solidFill>
              <a:latin typeface="Arial" charset="0"/>
              <a:ea typeface="宋体" charset="-122"/>
            </a:endParaRPr>
          </a:p>
        </p:txBody>
      </p:sp>
      <p:sp>
        <p:nvSpPr>
          <p:cNvPr id="124" name="矩形 123"/>
          <p:cNvSpPr/>
          <p:nvPr/>
        </p:nvSpPr>
        <p:spPr bwMode="auto">
          <a:xfrm>
            <a:off x="7000892" y="3500438"/>
            <a:ext cx="1500198" cy="1785950"/>
          </a:xfrm>
          <a:prstGeom prst="rect">
            <a:avLst/>
          </a:prstGeom>
          <a:noFill/>
          <a:ln w="12700">
            <a:solidFill>
              <a:srgbClr val="FF0000"/>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125" name="矩形 124"/>
          <p:cNvSpPr/>
          <p:nvPr/>
        </p:nvSpPr>
        <p:spPr bwMode="auto">
          <a:xfrm>
            <a:off x="8001024" y="2571744"/>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sp>
        <p:nvSpPr>
          <p:cNvPr id="126" name="上下箭头 125"/>
          <p:cNvSpPr/>
          <p:nvPr/>
        </p:nvSpPr>
        <p:spPr bwMode="auto">
          <a:xfrm>
            <a:off x="7929586" y="2285992"/>
            <a:ext cx="142876" cy="785818"/>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127" name="矩形 126"/>
          <p:cNvSpPr/>
          <p:nvPr/>
        </p:nvSpPr>
        <p:spPr bwMode="auto">
          <a:xfrm>
            <a:off x="7643834" y="3286124"/>
            <a:ext cx="571504" cy="214314"/>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sp>
        <p:nvSpPr>
          <p:cNvPr id="128" name="上下箭头 127"/>
          <p:cNvSpPr/>
          <p:nvPr/>
        </p:nvSpPr>
        <p:spPr bwMode="auto">
          <a:xfrm>
            <a:off x="7643834" y="3357562"/>
            <a:ext cx="71438" cy="142876"/>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132" name="左右箭头 131"/>
          <p:cNvSpPr/>
          <p:nvPr/>
        </p:nvSpPr>
        <p:spPr bwMode="auto">
          <a:xfrm>
            <a:off x="6715140" y="4357694"/>
            <a:ext cx="285752" cy="142876"/>
          </a:xfrm>
          <a:prstGeom prst="leftRight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endParaRPr lang="zh-CN" altLang="en-US" sz="1800" dirty="0" smtClean="0">
              <a:solidFill>
                <a:schemeClr val="bg1"/>
              </a:solidFill>
              <a:latin typeface="Arial" charset="0"/>
              <a:ea typeface="宋体" charset="-122"/>
            </a:endParaRPr>
          </a:p>
        </p:txBody>
      </p:sp>
      <p:cxnSp>
        <p:nvCxnSpPr>
          <p:cNvPr id="133" name="直接连接符 132"/>
          <p:cNvCxnSpPr/>
          <p:nvPr/>
        </p:nvCxnSpPr>
        <p:spPr bwMode="auto">
          <a:xfrm>
            <a:off x="2143108" y="5357826"/>
            <a:ext cx="6357982" cy="1588"/>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135" name="矩形 134"/>
          <p:cNvSpPr/>
          <p:nvPr/>
        </p:nvSpPr>
        <p:spPr bwMode="auto">
          <a:xfrm>
            <a:off x="7143768" y="5286388"/>
            <a:ext cx="571504" cy="357190"/>
          </a:xfrm>
          <a:prstGeom prst="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http</a:t>
            </a:r>
            <a:endParaRPr lang="zh-CN" altLang="en-US" dirty="0" smtClean="0">
              <a:solidFill>
                <a:schemeClr val="tx1"/>
              </a:solidFill>
              <a:latin typeface="Arial" charset="0"/>
              <a:ea typeface="宋体" charset="-122"/>
            </a:endParaRPr>
          </a:p>
        </p:txBody>
      </p:sp>
      <p:sp>
        <p:nvSpPr>
          <p:cNvPr id="136" name="上下箭头 135"/>
          <p:cNvSpPr/>
          <p:nvPr/>
        </p:nvSpPr>
        <p:spPr bwMode="auto">
          <a:xfrm>
            <a:off x="7072330" y="5357826"/>
            <a:ext cx="142876" cy="285752"/>
          </a:xfrm>
          <a:prstGeom prst="upDownArrow">
            <a:avLst/>
          </a:prstGeom>
          <a:solidFill>
            <a:srgbClr val="FF99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cxnSp>
        <p:nvCxnSpPr>
          <p:cNvPr id="137" name="直接连接符 136"/>
          <p:cNvCxnSpPr/>
          <p:nvPr/>
        </p:nvCxnSpPr>
        <p:spPr bwMode="auto">
          <a:xfrm>
            <a:off x="2143108" y="2571744"/>
            <a:ext cx="4643470" cy="1588"/>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69" name="圆角矩形 68"/>
          <p:cNvSpPr/>
          <p:nvPr/>
        </p:nvSpPr>
        <p:spPr bwMode="auto">
          <a:xfrm>
            <a:off x="5143504" y="5000636"/>
            <a:ext cx="857256" cy="214314"/>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账务管理</a:t>
            </a:r>
          </a:p>
        </p:txBody>
      </p:sp>
      <p:sp>
        <p:nvSpPr>
          <p:cNvPr id="70" name="圆角矩形 69"/>
          <p:cNvSpPr/>
          <p:nvPr/>
        </p:nvSpPr>
        <p:spPr bwMode="auto">
          <a:xfrm>
            <a:off x="3357554" y="4429132"/>
            <a:ext cx="857256" cy="214314"/>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对账</a:t>
            </a:r>
          </a:p>
        </p:txBody>
      </p:sp>
      <p:sp>
        <p:nvSpPr>
          <p:cNvPr id="86" name="圆角矩形 85"/>
          <p:cNvSpPr/>
          <p:nvPr/>
        </p:nvSpPr>
        <p:spPr bwMode="auto">
          <a:xfrm>
            <a:off x="3357554" y="3857628"/>
            <a:ext cx="1071570" cy="214314"/>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dirty="0" smtClean="0">
                <a:solidFill>
                  <a:schemeClr val="tx1"/>
                </a:solidFill>
                <a:latin typeface="Arial" charset="0"/>
                <a:ea typeface="宋体" charset="-122"/>
              </a:rPr>
              <a:t>客户账管理</a:t>
            </a:r>
            <a:endParaRPr lang="zh-CN" altLang="en-US" dirty="0" smtClean="0">
              <a:solidFill>
                <a:schemeClr val="tx1"/>
              </a:solidFill>
              <a:latin typeface="Arial" charset="0"/>
              <a:ea typeface="宋体" charset="-122"/>
            </a:endParaRPr>
          </a:p>
        </p:txBody>
      </p:sp>
      <p:sp>
        <p:nvSpPr>
          <p:cNvPr id="102" name="圆角矩形 101"/>
          <p:cNvSpPr/>
          <p:nvPr/>
        </p:nvSpPr>
        <p:spPr bwMode="auto">
          <a:xfrm>
            <a:off x="5072066" y="3857628"/>
            <a:ext cx="1143008" cy="214314"/>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mtClean="0">
                <a:solidFill>
                  <a:schemeClr val="tx1"/>
                </a:solidFill>
                <a:latin typeface="Arial" charset="0"/>
                <a:ea typeface="宋体" charset="-122"/>
              </a:rPr>
              <a:t>客户余额</a:t>
            </a:r>
            <a:r>
              <a:rPr lang="zh-CN" altLang="en-US" smtClean="0">
                <a:solidFill>
                  <a:schemeClr val="tx1"/>
                </a:solidFill>
                <a:latin typeface="Arial" charset="0"/>
                <a:ea typeface="宋体" charset="-122"/>
              </a:rPr>
              <a:t>管理</a:t>
            </a:r>
            <a:endParaRPr lang="zh-CN" altLang="en-US" dirty="0" smtClean="0">
              <a:solidFill>
                <a:schemeClr val="tx1"/>
              </a:solidFill>
              <a:latin typeface="Arial" charset="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基于分布式服务的架构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13</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7" name="圆角矩形 6"/>
          <p:cNvSpPr/>
          <p:nvPr/>
        </p:nvSpPr>
        <p:spPr bwMode="auto">
          <a:xfrm>
            <a:off x="928662" y="1071546"/>
            <a:ext cx="7000924" cy="1285884"/>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tx1"/>
              </a:solidFill>
              <a:latin typeface="Arial" charset="0"/>
              <a:ea typeface="宋体" charset="-122"/>
            </a:endParaRPr>
          </a:p>
        </p:txBody>
      </p:sp>
      <p:sp>
        <p:nvSpPr>
          <p:cNvPr id="8" name="圆角矩形 7"/>
          <p:cNvSpPr/>
          <p:nvPr/>
        </p:nvSpPr>
        <p:spPr bwMode="auto">
          <a:xfrm>
            <a:off x="928662" y="2786058"/>
            <a:ext cx="7072362" cy="1500198"/>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sz="1800" dirty="0" smtClean="0">
              <a:solidFill>
                <a:schemeClr val="tx1"/>
              </a:solidFill>
              <a:latin typeface="Arial" charset="0"/>
              <a:ea typeface="宋体" charset="-122"/>
            </a:endParaRPr>
          </a:p>
        </p:txBody>
      </p:sp>
      <p:sp>
        <p:nvSpPr>
          <p:cNvPr id="10" name="圆角矩形 9"/>
          <p:cNvSpPr/>
          <p:nvPr/>
        </p:nvSpPr>
        <p:spPr bwMode="auto">
          <a:xfrm>
            <a:off x="928662" y="4714884"/>
            <a:ext cx="7143800" cy="1143008"/>
          </a:xfrm>
          <a:prstGeom prst="roundRect">
            <a:avLst/>
          </a:prstGeom>
          <a:solidFill>
            <a:srgbClr val="FFCC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sz="1800" dirty="0" smtClean="0">
              <a:solidFill>
                <a:schemeClr val="tx1"/>
              </a:solidFill>
              <a:latin typeface="Arial" charset="0"/>
              <a:ea typeface="宋体" charset="-122"/>
            </a:endParaRPr>
          </a:p>
        </p:txBody>
      </p:sp>
      <p:sp>
        <p:nvSpPr>
          <p:cNvPr id="11" name="圆角矩形 10"/>
          <p:cNvSpPr/>
          <p:nvPr/>
        </p:nvSpPr>
        <p:spPr bwMode="auto">
          <a:xfrm>
            <a:off x="1714480" y="1285860"/>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个人业务</a:t>
            </a:r>
          </a:p>
        </p:txBody>
      </p:sp>
      <p:sp>
        <p:nvSpPr>
          <p:cNvPr id="12" name="圆角矩形 11"/>
          <p:cNvSpPr/>
          <p:nvPr/>
        </p:nvSpPr>
        <p:spPr bwMode="auto">
          <a:xfrm>
            <a:off x="3357554" y="1285860"/>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商户业务</a:t>
            </a:r>
          </a:p>
        </p:txBody>
      </p:sp>
      <p:sp>
        <p:nvSpPr>
          <p:cNvPr id="13" name="圆角矩形 12"/>
          <p:cNvSpPr/>
          <p:nvPr/>
        </p:nvSpPr>
        <p:spPr bwMode="auto">
          <a:xfrm>
            <a:off x="5000628" y="1285860"/>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无线业务</a:t>
            </a:r>
          </a:p>
        </p:txBody>
      </p:sp>
      <p:sp>
        <p:nvSpPr>
          <p:cNvPr id="14" name="圆角矩形 13"/>
          <p:cNvSpPr/>
          <p:nvPr/>
        </p:nvSpPr>
        <p:spPr bwMode="auto">
          <a:xfrm>
            <a:off x="1071538" y="292893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mtClean="0">
                <a:solidFill>
                  <a:schemeClr val="tx1"/>
                </a:solidFill>
                <a:latin typeface="Arial" charset="0"/>
                <a:ea typeface="宋体" charset="-122"/>
              </a:rPr>
              <a:t>订单服务</a:t>
            </a:r>
            <a:endParaRPr lang="zh-CN" altLang="en-US" dirty="0" smtClean="0">
              <a:solidFill>
                <a:schemeClr val="tx1"/>
              </a:solidFill>
              <a:latin typeface="Arial" charset="0"/>
              <a:ea typeface="宋体" charset="-122"/>
            </a:endParaRPr>
          </a:p>
        </p:txBody>
      </p:sp>
      <p:sp>
        <p:nvSpPr>
          <p:cNvPr id="15" name="圆角矩形 14"/>
          <p:cNvSpPr/>
          <p:nvPr/>
        </p:nvSpPr>
        <p:spPr bwMode="auto">
          <a:xfrm>
            <a:off x="2285984" y="292893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支付服务</a:t>
            </a:r>
          </a:p>
        </p:txBody>
      </p:sp>
      <p:sp>
        <p:nvSpPr>
          <p:cNvPr id="16" name="圆角矩形 15"/>
          <p:cNvSpPr/>
          <p:nvPr/>
        </p:nvSpPr>
        <p:spPr bwMode="auto">
          <a:xfrm>
            <a:off x="4714876" y="292893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结算服务</a:t>
            </a:r>
          </a:p>
        </p:txBody>
      </p:sp>
      <p:sp>
        <p:nvSpPr>
          <p:cNvPr id="19" name="圆角矩形 18"/>
          <p:cNvSpPr/>
          <p:nvPr/>
        </p:nvSpPr>
        <p:spPr bwMode="auto">
          <a:xfrm>
            <a:off x="3500430" y="292893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清分服务</a:t>
            </a:r>
          </a:p>
        </p:txBody>
      </p:sp>
      <p:sp>
        <p:nvSpPr>
          <p:cNvPr id="21" name="圆角矩形 20"/>
          <p:cNvSpPr/>
          <p:nvPr/>
        </p:nvSpPr>
        <p:spPr bwMode="auto">
          <a:xfrm>
            <a:off x="7143768" y="2928934"/>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a:t>
            </a:r>
            <a:endParaRPr lang="zh-CN" altLang="en-US" dirty="0" smtClean="0">
              <a:solidFill>
                <a:schemeClr val="tx1"/>
              </a:solidFill>
              <a:latin typeface="Arial" charset="0"/>
              <a:ea typeface="宋体" charset="-122"/>
            </a:endParaRPr>
          </a:p>
        </p:txBody>
      </p:sp>
      <p:sp>
        <p:nvSpPr>
          <p:cNvPr id="22" name="圆角矩形 21"/>
          <p:cNvSpPr/>
          <p:nvPr/>
        </p:nvSpPr>
        <p:spPr bwMode="auto">
          <a:xfrm>
            <a:off x="6643702" y="1285860"/>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a:t>
            </a:r>
            <a:endParaRPr lang="zh-CN" altLang="en-US" dirty="0" smtClean="0">
              <a:solidFill>
                <a:schemeClr val="tx1"/>
              </a:solidFill>
              <a:latin typeface="Arial" charset="0"/>
              <a:ea typeface="宋体" charset="-122"/>
            </a:endParaRPr>
          </a:p>
        </p:txBody>
      </p:sp>
      <p:sp>
        <p:nvSpPr>
          <p:cNvPr id="23" name="圆角矩形 22"/>
          <p:cNvSpPr/>
          <p:nvPr/>
        </p:nvSpPr>
        <p:spPr bwMode="auto">
          <a:xfrm>
            <a:off x="1428728" y="4857760"/>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注册服务</a:t>
            </a:r>
          </a:p>
        </p:txBody>
      </p:sp>
      <p:sp>
        <p:nvSpPr>
          <p:cNvPr id="24" name="圆角矩形 23"/>
          <p:cNvSpPr/>
          <p:nvPr/>
        </p:nvSpPr>
        <p:spPr bwMode="auto">
          <a:xfrm>
            <a:off x="2714612" y="4857760"/>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服务调用框架</a:t>
            </a:r>
          </a:p>
        </p:txBody>
      </p:sp>
      <p:sp>
        <p:nvSpPr>
          <p:cNvPr id="25" name="圆角矩形 24"/>
          <p:cNvSpPr/>
          <p:nvPr/>
        </p:nvSpPr>
        <p:spPr bwMode="auto">
          <a:xfrm>
            <a:off x="4000496" y="4857760"/>
            <a:ext cx="1285884"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分布式缓存服务</a:t>
            </a:r>
          </a:p>
        </p:txBody>
      </p:sp>
      <p:sp>
        <p:nvSpPr>
          <p:cNvPr id="26" name="圆角矩形 25"/>
          <p:cNvSpPr/>
          <p:nvPr/>
        </p:nvSpPr>
        <p:spPr bwMode="auto">
          <a:xfrm>
            <a:off x="5429256" y="4857760"/>
            <a:ext cx="1357322"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mtClean="0">
                <a:solidFill>
                  <a:schemeClr val="tx1"/>
                </a:solidFill>
                <a:latin typeface="Arial" charset="0"/>
                <a:ea typeface="宋体" charset="-122"/>
              </a:rPr>
              <a:t>分布式存储</a:t>
            </a:r>
            <a:r>
              <a:rPr lang="zh-CN" altLang="en-US" dirty="0" smtClean="0">
                <a:solidFill>
                  <a:schemeClr val="tx1"/>
                </a:solidFill>
                <a:latin typeface="Arial" charset="0"/>
                <a:ea typeface="宋体" charset="-122"/>
              </a:rPr>
              <a:t>服务</a:t>
            </a:r>
          </a:p>
        </p:txBody>
      </p:sp>
      <p:sp>
        <p:nvSpPr>
          <p:cNvPr id="27" name="圆角矩形 26"/>
          <p:cNvSpPr/>
          <p:nvPr/>
        </p:nvSpPr>
        <p:spPr bwMode="auto">
          <a:xfrm>
            <a:off x="6929454" y="4857760"/>
            <a:ext cx="714380"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Arial" charset="0"/>
                <a:ea typeface="宋体" charset="-122"/>
              </a:rPr>
              <a:t>……</a:t>
            </a:r>
            <a:endParaRPr lang="zh-CN" altLang="en-US" dirty="0" smtClean="0">
              <a:solidFill>
                <a:schemeClr val="tx1"/>
              </a:solidFill>
              <a:latin typeface="Arial" charset="0"/>
              <a:ea typeface="宋体" charset="-122"/>
            </a:endParaRPr>
          </a:p>
        </p:txBody>
      </p:sp>
      <p:sp>
        <p:nvSpPr>
          <p:cNvPr id="28" name="圆角矩形 27"/>
          <p:cNvSpPr/>
          <p:nvPr/>
        </p:nvSpPr>
        <p:spPr bwMode="auto">
          <a:xfrm>
            <a:off x="928662" y="1785926"/>
            <a:ext cx="7000924" cy="571504"/>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dirty="0" smtClean="0">
                <a:solidFill>
                  <a:srgbClr val="C00000"/>
                </a:solidFill>
                <a:latin typeface="Arial" charset="0"/>
                <a:ea typeface="宋体" charset="-122"/>
              </a:rPr>
              <a:t>前端系统</a:t>
            </a:r>
            <a:endParaRPr lang="en-US" altLang="zh-CN" dirty="0" smtClean="0">
              <a:solidFill>
                <a:srgbClr val="C00000"/>
              </a:solidFill>
              <a:latin typeface="Arial" charset="0"/>
              <a:ea typeface="宋体" charset="-122"/>
            </a:endParaRPr>
          </a:p>
          <a:p>
            <a:pPr marL="0" marR="0" indent="0" defTabSz="914400" rtl="0" eaLnBrk="1" fontAlgn="base" latinLnBrk="0" hangingPunct="1">
              <a:lnSpc>
                <a:spcPct val="100000"/>
              </a:lnSpc>
              <a:spcBef>
                <a:spcPct val="0"/>
              </a:spcBef>
              <a:spcAft>
                <a:spcPct val="0"/>
              </a:spcAft>
              <a:buClrTx/>
              <a:buSzTx/>
              <a:buFontTx/>
              <a:buNone/>
              <a:tabLst/>
            </a:pPr>
            <a:r>
              <a:rPr lang="zh-CN" altLang="en-US" b="0" dirty="0" smtClean="0">
                <a:solidFill>
                  <a:schemeClr val="tx1"/>
                </a:solidFill>
                <a:latin typeface="Arial" charset="0"/>
                <a:ea typeface="宋体" charset="-122"/>
              </a:rPr>
              <a:t>直接与用户打交道，它们依赖于各种核心业务中心提供的服务化接口，通过对业务流程的整理，组装服务化接口，将数据渲染到页面。</a:t>
            </a:r>
          </a:p>
        </p:txBody>
      </p:sp>
      <p:sp>
        <p:nvSpPr>
          <p:cNvPr id="29" name="圆角矩形 28"/>
          <p:cNvSpPr/>
          <p:nvPr/>
        </p:nvSpPr>
        <p:spPr bwMode="auto">
          <a:xfrm>
            <a:off x="928662" y="3429000"/>
            <a:ext cx="7072362" cy="857256"/>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r>
              <a:rPr lang="zh-CN" altLang="en-US" dirty="0" smtClean="0">
                <a:solidFill>
                  <a:srgbClr val="C00000"/>
                </a:solidFill>
                <a:latin typeface="Arial" charset="0"/>
                <a:ea typeface="宋体" charset="-122"/>
              </a:rPr>
              <a:t>核心业务服务</a:t>
            </a:r>
            <a:endParaRPr lang="en-US" altLang="zh-CN" dirty="0" smtClean="0">
              <a:solidFill>
                <a:srgbClr val="C00000"/>
              </a:solidFill>
              <a:latin typeface="Arial" charset="0"/>
              <a:ea typeface="宋体" charset="-122"/>
            </a:endParaRPr>
          </a:p>
          <a:p>
            <a:r>
              <a:rPr lang="zh-CN" altLang="en-US" b="0" dirty="0" smtClean="0">
                <a:solidFill>
                  <a:schemeClr val="tx1"/>
                </a:solidFill>
                <a:latin typeface="Arial" charset="0"/>
                <a:ea typeface="宋体" charset="-122"/>
              </a:rPr>
              <a:t>提供各种核心业务模块的服务化接口，接口的使用方式主要通过</a:t>
            </a:r>
            <a:r>
              <a:rPr lang="en-US" altLang="zh-CN" b="0" dirty="0" smtClean="0">
                <a:solidFill>
                  <a:schemeClr val="tx1"/>
                </a:solidFill>
                <a:latin typeface="Arial" charset="0"/>
                <a:ea typeface="宋体" charset="-122"/>
              </a:rPr>
              <a:t>hessian</a:t>
            </a:r>
            <a:r>
              <a:rPr lang="zh-CN" altLang="en-US" b="0" dirty="0" smtClean="0">
                <a:solidFill>
                  <a:schemeClr val="tx1"/>
                </a:solidFill>
                <a:latin typeface="Arial" charset="0"/>
                <a:ea typeface="宋体" charset="-122"/>
              </a:rPr>
              <a:t>实现远程调用。</a:t>
            </a:r>
          </a:p>
        </p:txBody>
      </p:sp>
      <p:sp>
        <p:nvSpPr>
          <p:cNvPr id="30" name="圆角矩形 29"/>
          <p:cNvSpPr/>
          <p:nvPr/>
        </p:nvSpPr>
        <p:spPr bwMode="auto">
          <a:xfrm>
            <a:off x="928662" y="5286388"/>
            <a:ext cx="7143800" cy="571504"/>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dirty="0" smtClean="0">
                <a:solidFill>
                  <a:srgbClr val="C00000"/>
                </a:solidFill>
                <a:latin typeface="Arial" charset="0"/>
                <a:ea typeface="宋体" charset="-122"/>
              </a:rPr>
              <a:t>基础服务</a:t>
            </a:r>
            <a:endParaRPr lang="en-US" altLang="zh-CN" dirty="0" smtClean="0">
              <a:solidFill>
                <a:srgbClr val="C00000"/>
              </a:solidFill>
              <a:latin typeface="Arial" charset="0"/>
              <a:ea typeface="宋体" charset="-122"/>
            </a:endParaRPr>
          </a:p>
          <a:p>
            <a:pPr marL="0" marR="0" indent="0" defTabSz="914400" rtl="0" eaLnBrk="1" fontAlgn="base" latinLnBrk="0" hangingPunct="1">
              <a:lnSpc>
                <a:spcPct val="100000"/>
              </a:lnSpc>
              <a:spcBef>
                <a:spcPct val="0"/>
              </a:spcBef>
              <a:spcAft>
                <a:spcPct val="0"/>
              </a:spcAft>
              <a:buClrTx/>
              <a:buSzTx/>
              <a:buFontTx/>
              <a:buNone/>
              <a:tabLst/>
            </a:pPr>
            <a:r>
              <a:rPr lang="zh-CN" altLang="en-US" b="0" dirty="0" smtClean="0">
                <a:solidFill>
                  <a:schemeClr val="tx1"/>
                </a:solidFill>
                <a:latin typeface="Arial" charset="0"/>
                <a:ea typeface="宋体" charset="-122"/>
              </a:rPr>
              <a:t>提供基础的共享服务，这些服务提供的功能与具体的业务无关。</a:t>
            </a:r>
          </a:p>
        </p:txBody>
      </p:sp>
      <p:sp>
        <p:nvSpPr>
          <p:cNvPr id="32" name="下箭头 31"/>
          <p:cNvSpPr/>
          <p:nvPr/>
        </p:nvSpPr>
        <p:spPr bwMode="auto">
          <a:xfrm>
            <a:off x="4143372" y="2357430"/>
            <a:ext cx="285752" cy="428628"/>
          </a:xfrm>
          <a:prstGeom prst="downArrow">
            <a:avLst/>
          </a:prstGeom>
          <a:solidFill>
            <a:srgbClr val="FF8C19"/>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34" name="下箭头 33"/>
          <p:cNvSpPr/>
          <p:nvPr/>
        </p:nvSpPr>
        <p:spPr bwMode="auto">
          <a:xfrm>
            <a:off x="4143372" y="4286256"/>
            <a:ext cx="285752" cy="428628"/>
          </a:xfrm>
          <a:prstGeom prst="downArrow">
            <a:avLst/>
          </a:prstGeom>
          <a:solidFill>
            <a:srgbClr val="FF8C19"/>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
        <p:nvSpPr>
          <p:cNvPr id="31" name="圆角矩形 30"/>
          <p:cNvSpPr/>
          <p:nvPr/>
        </p:nvSpPr>
        <p:spPr bwMode="auto">
          <a:xfrm>
            <a:off x="5929322" y="2928934"/>
            <a:ext cx="1143008" cy="357190"/>
          </a:xfrm>
          <a:prstGeom prst="roundRect">
            <a:avLst/>
          </a:prstGeom>
          <a:solidFill>
            <a:schemeClr val="bg2">
              <a:lumMod val="20000"/>
              <a:lumOff val="80000"/>
            </a:schemeClr>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charset="-122"/>
              </a:rPr>
              <a:t>账务服务</a:t>
            </a:r>
          </a:p>
        </p:txBody>
      </p:sp>
      <p:sp>
        <p:nvSpPr>
          <p:cNvPr id="33" name="矩形 32"/>
          <p:cNvSpPr/>
          <p:nvPr/>
        </p:nvSpPr>
        <p:spPr bwMode="auto">
          <a:xfrm>
            <a:off x="3428992" y="2786058"/>
            <a:ext cx="3714776" cy="642942"/>
          </a:xfrm>
          <a:prstGeom prst="rect">
            <a:avLst/>
          </a:prstGeom>
          <a:noFill/>
          <a:ln w="19050">
            <a:solidFill>
              <a:srgbClr val="FF0000"/>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zh-CN" altLang="en-US" sz="1800" dirty="0" smtClean="0">
              <a:solidFill>
                <a:schemeClr val="bg1"/>
              </a:solidFill>
              <a:latin typeface="Arial" charset="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基于分布式服务的架构</a:t>
            </a:r>
            <a:r>
              <a:rPr lang="en-US" altLang="zh-CN" sz="3000" b="1" dirty="0" smtClean="0">
                <a:latin typeface="华文中宋" pitchFamily="2" charset="-122"/>
                <a:ea typeface="华文中宋" pitchFamily="2" charset="-122"/>
              </a:rPr>
              <a:t>-</a:t>
            </a:r>
            <a:r>
              <a:rPr lang="zh-CN" altLang="en-US" sz="3000" b="1" dirty="0" smtClean="0">
                <a:latin typeface="华文中宋" pitchFamily="2" charset="-122"/>
                <a:ea typeface="华文中宋" pitchFamily="2" charset="-122"/>
              </a:rPr>
              <a:t>原理</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14</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11" name="圆角矩形 10"/>
          <p:cNvSpPr/>
          <p:nvPr/>
        </p:nvSpPr>
        <p:spPr bwMode="auto">
          <a:xfrm>
            <a:off x="7215206" y="2214554"/>
            <a:ext cx="1428760" cy="500066"/>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监控中心</a:t>
            </a:r>
          </a:p>
        </p:txBody>
      </p:sp>
      <p:sp>
        <p:nvSpPr>
          <p:cNvPr id="13" name="圆角矩形 12"/>
          <p:cNvSpPr/>
          <p:nvPr/>
        </p:nvSpPr>
        <p:spPr bwMode="auto">
          <a:xfrm>
            <a:off x="857224" y="1357298"/>
            <a:ext cx="5429288" cy="4357718"/>
          </a:xfrm>
          <a:prstGeom prst="roundRect">
            <a:avLst/>
          </a:prstGeom>
          <a:solidFill>
            <a:schemeClr val="accent5"/>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sz="1800" dirty="0" smtClean="0">
              <a:solidFill>
                <a:schemeClr val="tx1"/>
              </a:solidFill>
              <a:latin typeface="Arial" charset="0"/>
              <a:ea typeface="宋体" charset="-122"/>
            </a:endParaRPr>
          </a:p>
        </p:txBody>
      </p:sp>
      <p:sp>
        <p:nvSpPr>
          <p:cNvPr id="14" name="圆角矩形 13"/>
          <p:cNvSpPr/>
          <p:nvPr/>
        </p:nvSpPr>
        <p:spPr bwMode="auto">
          <a:xfrm>
            <a:off x="2928926" y="1571612"/>
            <a:ext cx="1428760" cy="500066"/>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注册中心</a:t>
            </a:r>
          </a:p>
        </p:txBody>
      </p:sp>
      <p:sp>
        <p:nvSpPr>
          <p:cNvPr id="15" name="圆角矩形 14"/>
          <p:cNvSpPr/>
          <p:nvPr/>
        </p:nvSpPr>
        <p:spPr bwMode="auto">
          <a:xfrm>
            <a:off x="2928926" y="4857760"/>
            <a:ext cx="1428760" cy="50006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日志中心</a:t>
            </a:r>
          </a:p>
        </p:txBody>
      </p:sp>
      <p:sp>
        <p:nvSpPr>
          <p:cNvPr id="16" name="圆角矩形 15"/>
          <p:cNvSpPr/>
          <p:nvPr/>
        </p:nvSpPr>
        <p:spPr bwMode="auto">
          <a:xfrm>
            <a:off x="1071538" y="3214686"/>
            <a:ext cx="1428760" cy="500066"/>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服务提供者</a:t>
            </a:r>
          </a:p>
        </p:txBody>
      </p:sp>
      <p:sp>
        <p:nvSpPr>
          <p:cNvPr id="17" name="圆角矩形 16"/>
          <p:cNvSpPr/>
          <p:nvPr/>
        </p:nvSpPr>
        <p:spPr bwMode="auto">
          <a:xfrm>
            <a:off x="4786314" y="3214686"/>
            <a:ext cx="1428760" cy="500066"/>
          </a:xfrm>
          <a:prstGeom prst="roundRect">
            <a:avLst/>
          </a:prstGeom>
          <a:solidFill>
            <a:srgbClr val="FFCC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服务消费者</a:t>
            </a:r>
          </a:p>
        </p:txBody>
      </p:sp>
      <p:cxnSp>
        <p:nvCxnSpPr>
          <p:cNvPr id="19" name="直接箭头连接符 18"/>
          <p:cNvCxnSpPr>
            <a:stCxn id="16" idx="0"/>
            <a:endCxn id="14" idx="2"/>
          </p:cNvCxnSpPr>
          <p:nvPr/>
        </p:nvCxnSpPr>
        <p:spPr bwMode="auto">
          <a:xfrm rot="5400000" flipH="1" flipV="1">
            <a:off x="2143108" y="1714488"/>
            <a:ext cx="1143008" cy="1857388"/>
          </a:xfrm>
          <a:prstGeom prst="straightConnector1">
            <a:avLst/>
          </a:prstGeom>
          <a:solidFill>
            <a:schemeClr val="accent1"/>
          </a:solidFill>
          <a:ln w="19050" cap="flat" cmpd="sng" algn="ctr">
            <a:solidFill>
              <a:srgbClr val="0070C0"/>
            </a:solidFill>
            <a:prstDash val="dash"/>
            <a:round/>
            <a:headEnd type="none" w="med" len="med"/>
            <a:tailEnd type="arrow"/>
          </a:ln>
          <a:effectLst/>
        </p:spPr>
      </p:cxnSp>
      <p:cxnSp>
        <p:nvCxnSpPr>
          <p:cNvPr id="23" name="直接箭头连接符 22"/>
          <p:cNvCxnSpPr/>
          <p:nvPr/>
        </p:nvCxnSpPr>
        <p:spPr bwMode="auto">
          <a:xfrm rot="10800000">
            <a:off x="3929058" y="2071678"/>
            <a:ext cx="1785950" cy="1143008"/>
          </a:xfrm>
          <a:prstGeom prst="straightConnector1">
            <a:avLst/>
          </a:prstGeom>
          <a:solidFill>
            <a:schemeClr val="accent1"/>
          </a:solidFill>
          <a:ln w="19050" cap="flat" cmpd="sng" algn="ctr">
            <a:solidFill>
              <a:srgbClr val="0070C0"/>
            </a:solidFill>
            <a:prstDash val="dash"/>
            <a:round/>
            <a:headEnd type="none" w="med" len="med"/>
            <a:tailEnd type="arrow"/>
          </a:ln>
          <a:effectLst/>
        </p:spPr>
      </p:cxnSp>
      <p:cxnSp>
        <p:nvCxnSpPr>
          <p:cNvPr id="24" name="直接箭头连接符 23"/>
          <p:cNvCxnSpPr>
            <a:stCxn id="14" idx="2"/>
          </p:cNvCxnSpPr>
          <p:nvPr/>
        </p:nvCxnSpPr>
        <p:spPr bwMode="auto">
          <a:xfrm rot="16200000" flipH="1">
            <a:off x="3964777" y="1750207"/>
            <a:ext cx="1143008" cy="1785950"/>
          </a:xfrm>
          <a:prstGeom prst="straightConnector1">
            <a:avLst/>
          </a:prstGeom>
          <a:solidFill>
            <a:schemeClr val="accent1"/>
          </a:solidFill>
          <a:ln w="19050" cap="flat" cmpd="sng" algn="ctr">
            <a:solidFill>
              <a:srgbClr val="C00000"/>
            </a:solidFill>
            <a:prstDash val="dash"/>
            <a:round/>
            <a:headEnd type="none" w="med" len="med"/>
            <a:tailEnd type="arrow"/>
          </a:ln>
          <a:effectLst/>
        </p:spPr>
      </p:cxnSp>
      <p:cxnSp>
        <p:nvCxnSpPr>
          <p:cNvPr id="25" name="直接箭头连接符 24"/>
          <p:cNvCxnSpPr>
            <a:stCxn id="17" idx="1"/>
            <a:endCxn id="16" idx="3"/>
          </p:cNvCxnSpPr>
          <p:nvPr/>
        </p:nvCxnSpPr>
        <p:spPr bwMode="auto">
          <a:xfrm rot="10800000">
            <a:off x="2500298" y="3464719"/>
            <a:ext cx="2286016" cy="1588"/>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34" name="直接箭头连接符 33"/>
          <p:cNvCxnSpPr>
            <a:endCxn id="15" idx="0"/>
          </p:cNvCxnSpPr>
          <p:nvPr/>
        </p:nvCxnSpPr>
        <p:spPr bwMode="auto">
          <a:xfrm rot="10800000" flipV="1">
            <a:off x="3643306" y="3714752"/>
            <a:ext cx="1857388" cy="1143008"/>
          </a:xfrm>
          <a:prstGeom prst="straightConnector1">
            <a:avLst/>
          </a:prstGeom>
          <a:solidFill>
            <a:schemeClr val="accent1"/>
          </a:solidFill>
          <a:ln w="19050" cap="flat" cmpd="sng" algn="ctr">
            <a:solidFill>
              <a:srgbClr val="C00000"/>
            </a:solidFill>
            <a:prstDash val="dash"/>
            <a:round/>
            <a:headEnd type="none" w="med" len="med"/>
            <a:tailEnd type="arrow"/>
          </a:ln>
          <a:effectLst/>
        </p:spPr>
      </p:cxnSp>
      <p:cxnSp>
        <p:nvCxnSpPr>
          <p:cNvPr id="35" name="直接箭头连接符 34"/>
          <p:cNvCxnSpPr/>
          <p:nvPr/>
        </p:nvCxnSpPr>
        <p:spPr bwMode="auto">
          <a:xfrm rot="16200000" flipH="1">
            <a:off x="2178827" y="3393281"/>
            <a:ext cx="1143008" cy="1785950"/>
          </a:xfrm>
          <a:prstGeom prst="straightConnector1">
            <a:avLst/>
          </a:prstGeom>
          <a:solidFill>
            <a:schemeClr val="accent1"/>
          </a:solidFill>
          <a:ln w="19050" cap="flat" cmpd="sng" algn="ctr">
            <a:solidFill>
              <a:srgbClr val="C00000"/>
            </a:solidFill>
            <a:prstDash val="dash"/>
            <a:round/>
            <a:headEnd type="none" w="med" len="med"/>
            <a:tailEnd type="arrow"/>
          </a:ln>
          <a:effectLst/>
        </p:spPr>
      </p:cxnSp>
      <p:cxnSp>
        <p:nvCxnSpPr>
          <p:cNvPr id="37" name="直接箭头连接符 36"/>
          <p:cNvCxnSpPr/>
          <p:nvPr/>
        </p:nvCxnSpPr>
        <p:spPr bwMode="auto">
          <a:xfrm rot="10800000">
            <a:off x="6286512" y="2500306"/>
            <a:ext cx="928694" cy="1588"/>
          </a:xfrm>
          <a:prstGeom prst="straightConnector1">
            <a:avLst/>
          </a:prstGeom>
          <a:solidFill>
            <a:schemeClr val="accent1"/>
          </a:solidFill>
          <a:ln w="19050" cap="flat" cmpd="sng" algn="ctr">
            <a:solidFill>
              <a:srgbClr val="C00000"/>
            </a:solidFill>
            <a:prstDash val="dash"/>
            <a:round/>
            <a:headEnd type="none" w="med" len="med"/>
            <a:tailEnd type="arrow"/>
          </a:ln>
          <a:effectLst/>
        </p:spPr>
      </p:cxnSp>
      <p:sp>
        <p:nvSpPr>
          <p:cNvPr id="47" name="圆角矩形 46"/>
          <p:cNvSpPr/>
          <p:nvPr/>
        </p:nvSpPr>
        <p:spPr bwMode="auto">
          <a:xfrm>
            <a:off x="2143108" y="2285992"/>
            <a:ext cx="714380" cy="500066"/>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zh-CN" b="0" dirty="0" smtClean="0">
                <a:solidFill>
                  <a:schemeClr val="tx1"/>
                </a:solidFill>
                <a:latin typeface="Arial" charset="0"/>
                <a:ea typeface="宋体" charset="-122"/>
              </a:rPr>
              <a:t>1. </a:t>
            </a:r>
            <a:r>
              <a:rPr lang="zh-CN" altLang="en-US" b="0" dirty="0" smtClean="0">
                <a:solidFill>
                  <a:schemeClr val="tx1"/>
                </a:solidFill>
                <a:latin typeface="Arial" charset="0"/>
                <a:ea typeface="宋体" charset="-122"/>
              </a:rPr>
              <a:t>注册</a:t>
            </a:r>
          </a:p>
        </p:txBody>
      </p:sp>
      <p:sp>
        <p:nvSpPr>
          <p:cNvPr id="48" name="圆角矩形 47"/>
          <p:cNvSpPr/>
          <p:nvPr/>
        </p:nvSpPr>
        <p:spPr bwMode="auto">
          <a:xfrm>
            <a:off x="3357554" y="3000372"/>
            <a:ext cx="714380" cy="500066"/>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zh-CN" b="0" dirty="0" smtClean="0">
                <a:solidFill>
                  <a:schemeClr val="tx1"/>
                </a:solidFill>
                <a:latin typeface="Arial" charset="0"/>
                <a:ea typeface="宋体" charset="-122"/>
              </a:rPr>
              <a:t>4. </a:t>
            </a:r>
            <a:r>
              <a:rPr lang="zh-CN" altLang="en-US" b="0" dirty="0" smtClean="0">
                <a:solidFill>
                  <a:schemeClr val="tx1"/>
                </a:solidFill>
                <a:latin typeface="Arial" charset="0"/>
                <a:ea typeface="宋体" charset="-122"/>
              </a:rPr>
              <a:t>消费</a:t>
            </a:r>
          </a:p>
        </p:txBody>
      </p:sp>
      <p:sp>
        <p:nvSpPr>
          <p:cNvPr id="49" name="圆角矩形 48"/>
          <p:cNvSpPr/>
          <p:nvPr/>
        </p:nvSpPr>
        <p:spPr bwMode="auto">
          <a:xfrm>
            <a:off x="4643438" y="2214554"/>
            <a:ext cx="714380" cy="500066"/>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zh-CN" b="0" dirty="0" smtClean="0">
                <a:solidFill>
                  <a:schemeClr val="tx1"/>
                </a:solidFill>
                <a:latin typeface="Arial" charset="0"/>
                <a:ea typeface="宋体" charset="-122"/>
              </a:rPr>
              <a:t>2. </a:t>
            </a:r>
            <a:r>
              <a:rPr lang="zh-CN" altLang="en-US" b="0" dirty="0" smtClean="0">
                <a:solidFill>
                  <a:schemeClr val="tx1"/>
                </a:solidFill>
                <a:latin typeface="Arial" charset="0"/>
                <a:ea typeface="宋体" charset="-122"/>
              </a:rPr>
              <a:t>订阅</a:t>
            </a:r>
          </a:p>
        </p:txBody>
      </p:sp>
      <p:sp>
        <p:nvSpPr>
          <p:cNvPr id="50" name="圆角矩形 49"/>
          <p:cNvSpPr/>
          <p:nvPr/>
        </p:nvSpPr>
        <p:spPr bwMode="auto">
          <a:xfrm>
            <a:off x="3929058" y="2571744"/>
            <a:ext cx="714380" cy="500066"/>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zh-CN" b="0" dirty="0" smtClean="0">
                <a:solidFill>
                  <a:schemeClr val="tx1"/>
                </a:solidFill>
                <a:latin typeface="Arial" charset="0"/>
                <a:ea typeface="宋体" charset="-122"/>
              </a:rPr>
              <a:t>3. </a:t>
            </a:r>
            <a:r>
              <a:rPr lang="zh-CN" altLang="en-US" b="0" dirty="0" smtClean="0">
                <a:solidFill>
                  <a:schemeClr val="tx1"/>
                </a:solidFill>
                <a:latin typeface="Arial" charset="0"/>
                <a:ea typeface="宋体" charset="-122"/>
              </a:rPr>
              <a:t>通知</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基于分布式服务的架构</a:t>
            </a:r>
            <a:r>
              <a:rPr lang="en-US" altLang="zh-CN" sz="3000" b="1" dirty="0" smtClean="0">
                <a:latin typeface="华文中宋" pitchFamily="2" charset="-122"/>
                <a:ea typeface="华文中宋" pitchFamily="2" charset="-122"/>
              </a:rPr>
              <a:t>-</a:t>
            </a:r>
            <a:r>
              <a:rPr lang="zh-CN" altLang="en-US" sz="3000" b="1" dirty="0" smtClean="0">
                <a:latin typeface="华文中宋" pitchFamily="2" charset="-122"/>
                <a:ea typeface="华文中宋" pitchFamily="2" charset="-122"/>
              </a:rPr>
              <a:t>服务框架</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15</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7" name="圆角矩形 6"/>
          <p:cNvSpPr/>
          <p:nvPr/>
        </p:nvSpPr>
        <p:spPr bwMode="auto">
          <a:xfrm>
            <a:off x="857224" y="1357298"/>
            <a:ext cx="7643866" cy="3929090"/>
          </a:xfrm>
          <a:prstGeom prst="roundRect">
            <a:avLst/>
          </a:prstGeom>
          <a:solidFill>
            <a:schemeClr val="accent5"/>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sz="1800" dirty="0" smtClean="0">
              <a:solidFill>
                <a:schemeClr val="tx1"/>
              </a:solidFill>
              <a:latin typeface="Arial" charset="0"/>
              <a:ea typeface="宋体" charset="-122"/>
            </a:endParaRPr>
          </a:p>
        </p:txBody>
      </p:sp>
      <p:sp>
        <p:nvSpPr>
          <p:cNvPr id="8" name="圆角矩形 7"/>
          <p:cNvSpPr/>
          <p:nvPr/>
        </p:nvSpPr>
        <p:spPr bwMode="auto">
          <a:xfrm>
            <a:off x="3214678" y="1643050"/>
            <a:ext cx="2428892" cy="500066"/>
          </a:xfrm>
          <a:prstGeom prst="roundRect">
            <a:avLst/>
          </a:prstGeom>
          <a:no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分布式服务框架</a:t>
            </a:r>
          </a:p>
        </p:txBody>
      </p:sp>
      <p:sp>
        <p:nvSpPr>
          <p:cNvPr id="10" name="圆角矩形 9"/>
          <p:cNvSpPr/>
          <p:nvPr/>
        </p:nvSpPr>
        <p:spPr bwMode="auto">
          <a:xfrm>
            <a:off x="928662" y="2357430"/>
            <a:ext cx="3786214" cy="428628"/>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服务治理</a:t>
            </a:r>
          </a:p>
        </p:txBody>
      </p:sp>
      <p:sp>
        <p:nvSpPr>
          <p:cNvPr id="11" name="圆角矩形 10"/>
          <p:cNvSpPr/>
          <p:nvPr/>
        </p:nvSpPr>
        <p:spPr bwMode="auto">
          <a:xfrm>
            <a:off x="4857752" y="2357430"/>
            <a:ext cx="1428760" cy="428628"/>
          </a:xfrm>
          <a:prstGeom prst="roundRect">
            <a:avLst/>
          </a:prstGeom>
          <a:solidFill>
            <a:srgbClr val="FFCC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sz="1800" dirty="0" smtClean="0">
                <a:solidFill>
                  <a:schemeClr val="tx1"/>
                </a:solidFill>
                <a:latin typeface="Arial" charset="0"/>
                <a:ea typeface="宋体" charset="-122"/>
              </a:rPr>
              <a:t>服务统计</a:t>
            </a:r>
          </a:p>
        </p:txBody>
      </p:sp>
      <p:sp>
        <p:nvSpPr>
          <p:cNvPr id="12" name="圆角矩形 11"/>
          <p:cNvSpPr/>
          <p:nvPr/>
        </p:nvSpPr>
        <p:spPr bwMode="auto">
          <a:xfrm>
            <a:off x="6429388" y="2357430"/>
            <a:ext cx="1928826" cy="428628"/>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sz="1800" dirty="0" smtClean="0">
                <a:solidFill>
                  <a:schemeClr val="tx1"/>
                </a:solidFill>
                <a:latin typeface="Arial" charset="0"/>
                <a:ea typeface="宋体" charset="-122"/>
              </a:rPr>
              <a:t>服务告警</a:t>
            </a:r>
          </a:p>
        </p:txBody>
      </p:sp>
      <p:sp>
        <p:nvSpPr>
          <p:cNvPr id="13" name="圆角矩形 12"/>
          <p:cNvSpPr/>
          <p:nvPr/>
        </p:nvSpPr>
        <p:spPr bwMode="auto">
          <a:xfrm>
            <a:off x="1071538" y="3214686"/>
            <a:ext cx="357190" cy="157163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Arial" charset="0"/>
                <a:ea typeface="宋体" charset="-122"/>
              </a:rPr>
              <a:t>服务注册</a:t>
            </a:r>
          </a:p>
        </p:txBody>
      </p:sp>
      <p:sp>
        <p:nvSpPr>
          <p:cNvPr id="14" name="圆角矩形 13"/>
          <p:cNvSpPr/>
          <p:nvPr/>
        </p:nvSpPr>
        <p:spPr bwMode="auto">
          <a:xfrm>
            <a:off x="1714480" y="3214686"/>
            <a:ext cx="357190" cy="157163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Arial" charset="0"/>
                <a:ea typeface="宋体" charset="-122"/>
              </a:rPr>
              <a:t>服务查找</a:t>
            </a:r>
          </a:p>
        </p:txBody>
      </p:sp>
      <p:sp>
        <p:nvSpPr>
          <p:cNvPr id="15" name="圆角矩形 14"/>
          <p:cNvSpPr/>
          <p:nvPr/>
        </p:nvSpPr>
        <p:spPr bwMode="auto">
          <a:xfrm>
            <a:off x="2928926" y="3214686"/>
            <a:ext cx="357190" cy="157163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Arial" charset="0"/>
                <a:ea typeface="宋体" charset="-122"/>
              </a:rPr>
              <a:t>服务路由</a:t>
            </a:r>
          </a:p>
        </p:txBody>
      </p:sp>
      <p:sp>
        <p:nvSpPr>
          <p:cNvPr id="16" name="圆角矩形 15"/>
          <p:cNvSpPr/>
          <p:nvPr/>
        </p:nvSpPr>
        <p:spPr bwMode="auto">
          <a:xfrm>
            <a:off x="3571868" y="3214686"/>
            <a:ext cx="357190" cy="157163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Arial" charset="0"/>
                <a:ea typeface="宋体" charset="-122"/>
              </a:rPr>
              <a:t>服务访问控制</a:t>
            </a:r>
          </a:p>
        </p:txBody>
      </p:sp>
      <p:sp>
        <p:nvSpPr>
          <p:cNvPr id="17" name="圆角矩形 16"/>
          <p:cNvSpPr/>
          <p:nvPr/>
        </p:nvSpPr>
        <p:spPr bwMode="auto">
          <a:xfrm>
            <a:off x="5072066" y="3214686"/>
            <a:ext cx="357190" cy="1571636"/>
          </a:xfrm>
          <a:prstGeom prst="roundRect">
            <a:avLst/>
          </a:prstGeom>
          <a:solidFill>
            <a:srgbClr val="FFCC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400" dirty="0" smtClean="0">
                <a:solidFill>
                  <a:schemeClr val="tx1"/>
                </a:solidFill>
                <a:latin typeface="Arial" charset="0"/>
                <a:ea typeface="宋体" charset="-122"/>
              </a:rPr>
              <a:t>调用计次</a:t>
            </a:r>
          </a:p>
        </p:txBody>
      </p:sp>
      <p:sp>
        <p:nvSpPr>
          <p:cNvPr id="18" name="圆角矩形 17"/>
          <p:cNvSpPr/>
          <p:nvPr/>
        </p:nvSpPr>
        <p:spPr bwMode="auto">
          <a:xfrm>
            <a:off x="5786446" y="3214686"/>
            <a:ext cx="357190" cy="1571636"/>
          </a:xfrm>
          <a:prstGeom prst="roundRect">
            <a:avLst/>
          </a:prstGeom>
          <a:solidFill>
            <a:srgbClr val="FFCC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sz="1400" dirty="0" smtClean="0">
                <a:solidFill>
                  <a:schemeClr val="tx1"/>
                </a:solidFill>
                <a:latin typeface="Arial" charset="0"/>
                <a:ea typeface="宋体" charset="-122"/>
              </a:rPr>
              <a:t>流量统计</a:t>
            </a:r>
          </a:p>
        </p:txBody>
      </p:sp>
      <p:sp>
        <p:nvSpPr>
          <p:cNvPr id="19" name="圆角矩形 18"/>
          <p:cNvSpPr/>
          <p:nvPr/>
        </p:nvSpPr>
        <p:spPr bwMode="auto">
          <a:xfrm>
            <a:off x="6643702" y="3214686"/>
            <a:ext cx="357190" cy="1571636"/>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400" dirty="0" smtClean="0">
                <a:solidFill>
                  <a:schemeClr val="tx1"/>
                </a:solidFill>
                <a:latin typeface="Arial" charset="0"/>
                <a:ea typeface="宋体" charset="-122"/>
              </a:rPr>
              <a:t>状态</a:t>
            </a:r>
            <a:endParaRPr lang="en-US" altLang="zh-CN" sz="1400" dirty="0" smtClean="0">
              <a:solidFill>
                <a:schemeClr val="tx1"/>
              </a:solidFill>
              <a:latin typeface="Arial" charset="0"/>
              <a:ea typeface="宋体" charset="-122"/>
            </a:endParaRPr>
          </a:p>
          <a:p>
            <a:pPr algn="ctr"/>
            <a:r>
              <a:rPr lang="zh-CN" altLang="en-US" sz="1400" dirty="0" smtClean="0">
                <a:solidFill>
                  <a:schemeClr val="tx1"/>
                </a:solidFill>
                <a:latin typeface="Arial" charset="0"/>
                <a:ea typeface="宋体" charset="-122"/>
              </a:rPr>
              <a:t>告警</a:t>
            </a:r>
          </a:p>
        </p:txBody>
      </p:sp>
      <p:sp>
        <p:nvSpPr>
          <p:cNvPr id="20" name="圆角矩形 19"/>
          <p:cNvSpPr/>
          <p:nvPr/>
        </p:nvSpPr>
        <p:spPr bwMode="auto">
          <a:xfrm>
            <a:off x="7786710" y="3214686"/>
            <a:ext cx="357190" cy="1571636"/>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endParaRPr lang="en-US" altLang="zh-CN" sz="1400" dirty="0" smtClean="0">
              <a:solidFill>
                <a:schemeClr val="tx1"/>
              </a:solidFill>
              <a:latin typeface="Arial" charset="0"/>
              <a:ea typeface="宋体" charset="-122"/>
            </a:endParaRPr>
          </a:p>
          <a:p>
            <a:pPr marL="0" marR="0" indent="0" algn="ctr" defTabSz="914400" eaLnBrk="1" latinLnBrk="0" hangingPunct="1">
              <a:lnSpc>
                <a:spcPct val="100000"/>
              </a:lnSpc>
              <a:buClrTx/>
              <a:buSzTx/>
              <a:buFontTx/>
              <a:buNone/>
              <a:tabLst/>
            </a:pPr>
            <a:r>
              <a:rPr lang="zh-CN" altLang="en-US" sz="1400" dirty="0" smtClean="0">
                <a:solidFill>
                  <a:schemeClr val="tx1"/>
                </a:solidFill>
                <a:latin typeface="Arial" charset="0"/>
                <a:ea typeface="宋体" charset="-122"/>
              </a:rPr>
              <a:t>流量</a:t>
            </a:r>
            <a:endParaRPr lang="en-US" altLang="zh-CN" sz="1400" dirty="0" smtClean="0">
              <a:solidFill>
                <a:schemeClr val="tx1"/>
              </a:solidFill>
              <a:latin typeface="Arial" charset="0"/>
              <a:ea typeface="宋体" charset="-122"/>
            </a:endParaRPr>
          </a:p>
          <a:p>
            <a:pPr algn="ctr"/>
            <a:r>
              <a:rPr lang="zh-CN" altLang="en-US" sz="1400" dirty="0" smtClean="0">
                <a:solidFill>
                  <a:schemeClr val="tx1"/>
                </a:solidFill>
                <a:latin typeface="Arial" charset="0"/>
                <a:ea typeface="宋体" charset="-122"/>
              </a:rPr>
              <a:t>告警</a:t>
            </a:r>
          </a:p>
          <a:p>
            <a:pPr marL="0" marR="0" indent="0" algn="ctr" defTabSz="914400" eaLnBrk="1" latinLnBrk="0" hangingPunct="1">
              <a:lnSpc>
                <a:spcPct val="100000"/>
              </a:lnSpc>
              <a:buClrTx/>
              <a:buSzTx/>
              <a:buFontTx/>
              <a:buNone/>
              <a:tabLst/>
            </a:pPr>
            <a:endParaRPr lang="zh-CN" altLang="en-US" sz="1400" dirty="0" smtClean="0">
              <a:solidFill>
                <a:schemeClr val="tx1"/>
              </a:solidFill>
              <a:latin typeface="Arial" charset="0"/>
              <a:ea typeface="宋体" charset="-122"/>
            </a:endParaRPr>
          </a:p>
        </p:txBody>
      </p:sp>
      <p:sp>
        <p:nvSpPr>
          <p:cNvPr id="21" name="圆角矩形 20"/>
          <p:cNvSpPr/>
          <p:nvPr/>
        </p:nvSpPr>
        <p:spPr bwMode="auto">
          <a:xfrm>
            <a:off x="7215206" y="3214686"/>
            <a:ext cx="357190" cy="1571636"/>
          </a:xfrm>
          <a:prstGeom prst="roundRect">
            <a:avLst/>
          </a:prstGeom>
          <a:solidFill>
            <a:srgbClr val="FFCCFF"/>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en-US" altLang="zh-CN" sz="1400" dirty="0" smtClean="0">
              <a:solidFill>
                <a:schemeClr val="tx1"/>
              </a:solidFill>
              <a:latin typeface="Arial" charset="0"/>
              <a:ea typeface="宋体" charset="-122"/>
            </a:endParaRPr>
          </a:p>
          <a:p>
            <a:pPr algn="ctr"/>
            <a:r>
              <a:rPr lang="zh-CN" altLang="en-US" sz="1400" dirty="0" smtClean="0">
                <a:solidFill>
                  <a:schemeClr val="tx1"/>
                </a:solidFill>
                <a:latin typeface="Arial" charset="0"/>
                <a:ea typeface="宋体" charset="-122"/>
              </a:rPr>
              <a:t>延时</a:t>
            </a:r>
            <a:endParaRPr lang="en-US" altLang="zh-CN" sz="1400" dirty="0" smtClean="0">
              <a:solidFill>
                <a:schemeClr val="tx1"/>
              </a:solidFill>
              <a:latin typeface="Arial" charset="0"/>
              <a:ea typeface="宋体" charset="-122"/>
            </a:endParaRPr>
          </a:p>
          <a:p>
            <a:pPr algn="ctr"/>
            <a:r>
              <a:rPr lang="zh-CN" altLang="en-US" sz="1400" dirty="0" smtClean="0">
                <a:solidFill>
                  <a:schemeClr val="tx1"/>
                </a:solidFill>
                <a:latin typeface="Arial" charset="0"/>
                <a:ea typeface="宋体" charset="-122"/>
              </a:rPr>
              <a:t>告警</a:t>
            </a:r>
          </a:p>
          <a:p>
            <a:pPr algn="ctr"/>
            <a:endParaRPr lang="zh-CN" altLang="en-US" sz="1400" dirty="0" smtClean="0">
              <a:solidFill>
                <a:schemeClr val="tx1"/>
              </a:solidFill>
              <a:latin typeface="Arial" charset="0"/>
              <a:ea typeface="宋体" charset="-122"/>
            </a:endParaRPr>
          </a:p>
        </p:txBody>
      </p:sp>
      <p:sp>
        <p:nvSpPr>
          <p:cNvPr id="22" name="圆角矩形 21"/>
          <p:cNvSpPr/>
          <p:nvPr/>
        </p:nvSpPr>
        <p:spPr bwMode="auto">
          <a:xfrm>
            <a:off x="2285984" y="3214686"/>
            <a:ext cx="357190" cy="157163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400" dirty="0" smtClean="0">
                <a:solidFill>
                  <a:schemeClr val="tx1"/>
                </a:solidFill>
                <a:latin typeface="Arial" charset="0"/>
                <a:ea typeface="宋体" charset="-122"/>
              </a:rPr>
              <a:t>统一</a:t>
            </a:r>
            <a:endParaRPr lang="en-US" altLang="zh-CN" sz="1400" dirty="0" smtClean="0">
              <a:solidFill>
                <a:schemeClr val="tx1"/>
              </a:solidFill>
              <a:latin typeface="Arial" charset="0"/>
              <a:ea typeface="宋体" charset="-122"/>
            </a:endParaRPr>
          </a:p>
          <a:p>
            <a:pPr algn="ctr"/>
            <a:r>
              <a:rPr lang="zh-CN" altLang="en-US" sz="1400" dirty="0" smtClean="0">
                <a:solidFill>
                  <a:schemeClr val="tx1"/>
                </a:solidFill>
                <a:latin typeface="Arial" charset="0"/>
                <a:ea typeface="宋体" charset="-122"/>
              </a:rPr>
              <a:t>参数配置</a:t>
            </a:r>
          </a:p>
        </p:txBody>
      </p:sp>
      <p:sp>
        <p:nvSpPr>
          <p:cNvPr id="23" name="圆角矩形 22"/>
          <p:cNvSpPr/>
          <p:nvPr/>
        </p:nvSpPr>
        <p:spPr bwMode="auto">
          <a:xfrm>
            <a:off x="4214810" y="3214686"/>
            <a:ext cx="357190" cy="157163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Arial" charset="0"/>
                <a:ea typeface="宋体" charset="-122"/>
              </a:rPr>
              <a:t>异常处理</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清算平台软硬件选型</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16</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graphicFrame>
        <p:nvGraphicFramePr>
          <p:cNvPr id="24" name="表格 23"/>
          <p:cNvGraphicFramePr>
            <a:graphicFrameLocks noGrp="1"/>
          </p:cNvGraphicFramePr>
          <p:nvPr/>
        </p:nvGraphicFramePr>
        <p:xfrm>
          <a:off x="-3" y="1212546"/>
          <a:ext cx="9144002" cy="4145280"/>
        </p:xfrm>
        <a:graphic>
          <a:graphicData uri="http://schemas.openxmlformats.org/drawingml/2006/table">
            <a:tbl>
              <a:tblPr firstRow="1" bandRow="1">
                <a:tableStyleId>{5C22544A-7EE6-4342-B048-85BDC9FD1C3A}</a:tableStyleId>
              </a:tblPr>
              <a:tblGrid>
                <a:gridCol w="2183182"/>
                <a:gridCol w="2103069"/>
                <a:gridCol w="1630435"/>
                <a:gridCol w="1613658"/>
                <a:gridCol w="1613658"/>
              </a:tblGrid>
              <a:tr h="370840">
                <a:tc>
                  <a:txBody>
                    <a:bodyPr/>
                    <a:lstStyle/>
                    <a:p>
                      <a:pPr algn="ctr"/>
                      <a:r>
                        <a:rPr lang="zh-CN" altLang="en-US" dirty="0" smtClean="0"/>
                        <a:t>类别</a:t>
                      </a:r>
                      <a:endParaRPr lang="zh-CN" altLang="en-US" dirty="0"/>
                    </a:p>
                  </a:txBody>
                  <a:tcPr/>
                </a:tc>
                <a:tc>
                  <a:txBody>
                    <a:bodyPr/>
                    <a:lstStyle/>
                    <a:p>
                      <a:pPr algn="ctr"/>
                      <a:r>
                        <a:rPr lang="zh-CN" altLang="en-US" dirty="0" smtClean="0"/>
                        <a:t>名称</a:t>
                      </a:r>
                      <a:endParaRPr lang="zh-CN" altLang="en-US" dirty="0"/>
                    </a:p>
                  </a:txBody>
                  <a:tcPr/>
                </a:tc>
                <a:tc>
                  <a:txBody>
                    <a:bodyPr/>
                    <a:lstStyle/>
                    <a:p>
                      <a:pPr algn="ctr"/>
                      <a:r>
                        <a:rPr lang="zh-CN" altLang="en-US" dirty="0" smtClean="0"/>
                        <a:t>版本</a:t>
                      </a:r>
                      <a:endParaRPr lang="zh-CN" altLang="en-US" dirty="0"/>
                    </a:p>
                  </a:txBody>
                  <a:tcPr/>
                </a:tc>
                <a:tc>
                  <a:txBody>
                    <a:bodyPr/>
                    <a:lstStyle/>
                    <a:p>
                      <a:pPr algn="ctr"/>
                      <a:r>
                        <a:rPr lang="zh-CN" altLang="en-US" dirty="0" smtClean="0"/>
                        <a:t>开源</a:t>
                      </a:r>
                      <a:r>
                        <a:rPr lang="en-US" altLang="zh-CN" dirty="0" smtClean="0"/>
                        <a:t>/</a:t>
                      </a:r>
                      <a:r>
                        <a:rPr lang="zh-CN" altLang="en-US" dirty="0" smtClean="0"/>
                        <a:t>商业</a:t>
                      </a:r>
                      <a:endParaRPr lang="zh-CN" altLang="en-US" dirty="0"/>
                    </a:p>
                  </a:txBody>
                  <a:tcPr/>
                </a:tc>
                <a:tc>
                  <a:txBody>
                    <a:bodyPr/>
                    <a:lstStyle/>
                    <a:p>
                      <a:pPr algn="ctr"/>
                      <a:r>
                        <a:rPr lang="zh-CN" altLang="en-US" dirty="0" smtClean="0"/>
                        <a:t>供应商</a:t>
                      </a:r>
                      <a:endParaRPr lang="zh-CN" altLang="en-US" dirty="0"/>
                    </a:p>
                  </a:txBody>
                  <a:tcPr/>
                </a:tc>
              </a:tr>
              <a:tr h="370840">
                <a:tc>
                  <a:txBody>
                    <a:bodyPr/>
                    <a:lstStyle/>
                    <a:p>
                      <a:r>
                        <a:rPr lang="zh-CN" altLang="en-US" dirty="0" smtClean="0"/>
                        <a:t>操作系统</a:t>
                      </a:r>
                      <a:endParaRPr lang="zh-CN" altLang="en-US" dirty="0"/>
                    </a:p>
                  </a:txBody>
                  <a:tcPr/>
                </a:tc>
                <a:tc>
                  <a:txBody>
                    <a:bodyPr/>
                    <a:lstStyle/>
                    <a:p>
                      <a:pPr algn="l"/>
                      <a:r>
                        <a:rPr lang="en-US" sz="1800" kern="1200" dirty="0" err="1" smtClean="0">
                          <a:solidFill>
                            <a:schemeClr val="dk1"/>
                          </a:solidFill>
                          <a:latin typeface="+mn-lt"/>
                          <a:ea typeface="+mn-ea"/>
                          <a:cs typeface="+mn-cs"/>
                        </a:rPr>
                        <a:t>redhat</a:t>
                      </a:r>
                      <a:r>
                        <a:rPr lang="en-US" altLang="zh-CN" dirty="0" err="1" smtClean="0"/>
                        <a:t>linux</a:t>
                      </a:r>
                      <a:endParaRPr lang="zh-CN" altLang="en-US" dirty="0"/>
                    </a:p>
                  </a:txBody>
                  <a:tcPr/>
                </a:tc>
                <a:tc>
                  <a:txBody>
                    <a:bodyPr/>
                    <a:lstStyle/>
                    <a:p>
                      <a:r>
                        <a:rPr lang="en-US" sz="1800" kern="1200" dirty="0" smtClean="0">
                          <a:solidFill>
                            <a:schemeClr val="dk1"/>
                          </a:solidFill>
                          <a:latin typeface="+mn-lt"/>
                          <a:ea typeface="+mn-ea"/>
                          <a:cs typeface="+mn-cs"/>
                        </a:rPr>
                        <a:t>5.7</a:t>
                      </a:r>
                      <a:endParaRPr lang="zh-CN" altLang="en-US" dirty="0"/>
                    </a:p>
                  </a:txBody>
                  <a:tcPr/>
                </a:tc>
                <a:tc>
                  <a:txBody>
                    <a:bodyPr/>
                    <a:lstStyle/>
                    <a:p>
                      <a:r>
                        <a:rPr lang="zh-CN" altLang="en-US" dirty="0" smtClean="0"/>
                        <a:t>开源</a:t>
                      </a:r>
                      <a:endParaRPr lang="zh-CN" altLang="en-US" dirty="0"/>
                    </a:p>
                  </a:txBody>
                  <a:tcPr/>
                </a:tc>
                <a:tc>
                  <a:txBody>
                    <a:bodyPr/>
                    <a:lstStyle/>
                    <a:p>
                      <a:r>
                        <a:rPr lang="en-US" dirty="0" smtClean="0"/>
                        <a:t>Red Hat</a:t>
                      </a:r>
                      <a:endParaRPr lang="zh-CN" altLang="en-US" dirty="0"/>
                    </a:p>
                  </a:txBody>
                  <a:tcPr/>
                </a:tc>
              </a:tr>
              <a:tr h="370840">
                <a:tc>
                  <a:txBody>
                    <a:bodyPr/>
                    <a:lstStyle/>
                    <a:p>
                      <a:r>
                        <a:rPr lang="zh-CN" altLang="en-US" dirty="0" smtClean="0"/>
                        <a:t>应用服务器</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tomcat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 7.0.52</a:t>
                      </a:r>
                      <a:endParaRPr kumimoji="0" lang="en-US" altLang="zh-CN" sz="1800" b="0" i="0" u="none" strike="noStrike" cap="none" normalizeH="0" baseline="0" dirty="0" smtClean="0">
                        <a:ln>
                          <a:noFill/>
                        </a:ln>
                        <a:solidFill>
                          <a:schemeClr val="tx1"/>
                        </a:solidFill>
                        <a:effectLst/>
                        <a:latin typeface="Arial" charset="0"/>
                        <a:ea typeface="华文中宋" pitchFamily="2" charset="-122"/>
                      </a:endParaRPr>
                    </a:p>
                  </a:txBody>
                  <a:tcPr/>
                </a:tc>
                <a:tc>
                  <a:txBody>
                    <a:bodyPr/>
                    <a:lstStyle/>
                    <a:p>
                      <a:r>
                        <a:rPr lang="zh-CN" altLang="en-US" dirty="0" smtClean="0"/>
                        <a:t>开源</a:t>
                      </a:r>
                      <a:endParaRPr lang="zh-CN" altLang="en-US" dirty="0"/>
                    </a:p>
                  </a:txBody>
                  <a:tcPr/>
                </a:tc>
                <a:tc>
                  <a:txBody>
                    <a:bodyPr/>
                    <a:lstStyle/>
                    <a:p>
                      <a:r>
                        <a:rPr lang="en-US" altLang="zh-CN" dirty="0" smtClean="0"/>
                        <a:t>apache</a:t>
                      </a:r>
                      <a:endParaRPr lang="zh-CN" altLang="en-US" dirty="0"/>
                    </a:p>
                  </a:txBody>
                  <a:tcPr/>
                </a:tc>
              </a:tr>
              <a:tr h="370840">
                <a:tc>
                  <a:txBody>
                    <a:bodyPr/>
                    <a:lstStyle/>
                    <a:p>
                      <a:r>
                        <a:rPr lang="en-US" altLang="zh-CN" dirty="0" smtClean="0"/>
                        <a:t>JDK</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JDK</a:t>
                      </a:r>
                      <a:endParaRPr lang="zh-CN" altLang="en-US" sz="18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1.7.0_17</a:t>
                      </a:r>
                      <a:endParaRPr lang="zh-CN" altLang="en-US" dirty="0" smtClean="0"/>
                    </a:p>
                  </a:txBody>
                  <a:tcPr/>
                </a:tc>
                <a:tc>
                  <a:txBody>
                    <a:bodyPr/>
                    <a:lstStyle/>
                    <a:p>
                      <a:r>
                        <a:rPr lang="zh-CN" altLang="en-US" dirty="0" smtClean="0"/>
                        <a:t>开源</a:t>
                      </a:r>
                      <a:endParaRPr lang="zh-CN" altLang="en-US" dirty="0"/>
                    </a:p>
                  </a:txBody>
                  <a:tcPr/>
                </a:tc>
                <a:tc>
                  <a:txBody>
                    <a:bodyPr/>
                    <a:lstStyle/>
                    <a:p>
                      <a:r>
                        <a:rPr lang="en-US" altLang="zh-CN" dirty="0" err="1" smtClean="0"/>
                        <a:t>oralce</a:t>
                      </a:r>
                      <a:endParaRPr lang="zh-CN" altLang="en-US" dirty="0"/>
                    </a:p>
                  </a:txBody>
                  <a:tcPr/>
                </a:tc>
              </a:tr>
              <a:tr h="370840">
                <a:tc>
                  <a:txBody>
                    <a:bodyPr/>
                    <a:lstStyle/>
                    <a:p>
                      <a:r>
                        <a:rPr lang="zh-CN" altLang="en-US" b="0" dirty="0" smtClean="0"/>
                        <a:t>数据库服务器</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latin typeface="+mn-lt"/>
                          <a:ea typeface="+mn-ea"/>
                          <a:cs typeface="+mn-cs"/>
                        </a:rPr>
                        <a:t>orcale</a:t>
                      </a:r>
                      <a:endParaRPr lang="en-US" altLang="zh-CN" sz="1800" kern="1200" dirty="0" smtClean="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10.2.0.4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商业</a:t>
                      </a:r>
                    </a:p>
                  </a:txBody>
                  <a:tcPr/>
                </a:tc>
                <a:tc>
                  <a:txBody>
                    <a:bodyPr/>
                    <a:lstStyle/>
                    <a:p>
                      <a:r>
                        <a:rPr lang="en-US" altLang="zh-CN" dirty="0" smtClean="0"/>
                        <a:t>oracle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硬件</a:t>
                      </a:r>
                      <a:r>
                        <a:rPr lang="zh-CN" altLang="en-US" sz="1800" kern="1200" dirty="0" smtClean="0">
                          <a:solidFill>
                            <a:schemeClr val="dk1"/>
                          </a:solidFill>
                          <a:latin typeface="+mn-lt"/>
                          <a:ea typeface="+mn-ea"/>
                          <a:cs typeface="+mn-cs"/>
                        </a:rPr>
                        <a:t>数据库服务器</a:t>
                      </a:r>
                      <a:endParaRPr lang="zh-CN" altLang="en-US" dirty="0" smtClean="0"/>
                    </a:p>
                    <a:p>
                      <a:endParaRPr lang="zh-CN" altLang="en-US" dirty="0"/>
                    </a:p>
                  </a:txBody>
                  <a:tcPr/>
                </a:tc>
                <a:tc>
                  <a:txBody>
                    <a:bodyPr/>
                    <a:lstStyle/>
                    <a:p>
                      <a:r>
                        <a:rPr lang="en-US" dirty="0" smtClean="0"/>
                        <a:t>IBM P740 16C 4GHz/64G/300G*6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商业（</a:t>
                      </a:r>
                      <a:r>
                        <a:rPr lang="en-US" altLang="zh-CN" dirty="0" smtClean="0"/>
                        <a:t>2</a:t>
                      </a:r>
                      <a:r>
                        <a:rPr lang="zh-CN" altLang="en-US" dirty="0" smtClean="0"/>
                        <a:t>台）</a:t>
                      </a:r>
                    </a:p>
                    <a:p>
                      <a:endParaRPr lang="zh-CN" altLang="en-US" dirty="0"/>
                    </a:p>
                  </a:txBody>
                  <a:tcPr/>
                </a:tc>
                <a:tc>
                  <a:txBody>
                    <a:bodyPr/>
                    <a:lstStyle/>
                    <a:p>
                      <a:r>
                        <a:rPr lang="en-US" dirty="0" smtClean="0"/>
                        <a:t>IBM</a:t>
                      </a:r>
                      <a:endParaRPr lang="zh-CN" altLang="en-US" dirty="0"/>
                    </a:p>
                  </a:txBody>
                  <a:tcPr/>
                </a:tc>
              </a:tr>
              <a:tr h="370840">
                <a:tc>
                  <a:txBody>
                    <a:bodyPr/>
                    <a:lstStyle/>
                    <a:p>
                      <a:r>
                        <a:rPr lang="zh-CN" altLang="en-US" dirty="0" smtClean="0"/>
                        <a:t>硬件应用服务器</a:t>
                      </a:r>
                      <a:endParaRPr lang="zh-CN" altLang="en-US" dirty="0"/>
                    </a:p>
                  </a:txBody>
                  <a:tcPr/>
                </a:tc>
                <a:tc>
                  <a:txBody>
                    <a:bodyPr/>
                    <a:lstStyle/>
                    <a:p>
                      <a:r>
                        <a:rPr lang="en-US" dirty="0" smtClean="0"/>
                        <a:t>DELL R730</a:t>
                      </a:r>
                      <a:r>
                        <a:rPr lang="en-US" baseline="0" dirty="0" smtClean="0"/>
                        <a:t> </a:t>
                      </a:r>
                      <a:r>
                        <a:rPr lang="en-US" dirty="0" smtClean="0"/>
                        <a:t>12C 2.6GHz/320G/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商业（</a:t>
                      </a:r>
                      <a:r>
                        <a:rPr lang="en-US" altLang="zh-CN" dirty="0" smtClean="0"/>
                        <a:t>2</a:t>
                      </a:r>
                      <a:r>
                        <a:rPr lang="zh-CN" altLang="en-US" dirty="0" smtClean="0"/>
                        <a:t>台）</a:t>
                      </a:r>
                    </a:p>
                    <a:p>
                      <a:endParaRPr lang="zh-CN" altLang="en-US" dirty="0"/>
                    </a:p>
                  </a:txBody>
                  <a:tcPr/>
                </a:tc>
                <a:tc>
                  <a:txBody>
                    <a:bodyPr/>
                    <a:lstStyle/>
                    <a:p>
                      <a:r>
                        <a:rPr lang="en-US" dirty="0" smtClean="0"/>
                        <a:t>DELL </a:t>
                      </a:r>
                      <a:endParaRPr lang="zh-CN" altLang="en-US" dirty="0"/>
                    </a:p>
                  </a:txBody>
                  <a:tcPr/>
                </a:tc>
              </a:tr>
              <a:tr h="370840">
                <a:tc>
                  <a:txBody>
                    <a:bodyPr/>
                    <a:lstStyle/>
                    <a:p>
                      <a:r>
                        <a:rPr lang="zh-CN" altLang="en-US" dirty="0" smtClean="0"/>
                        <a:t>硬件存储</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IBM V7000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商业（</a:t>
                      </a:r>
                      <a:r>
                        <a:rPr lang="en-US" altLang="zh-CN" dirty="0" smtClean="0"/>
                        <a:t>1</a:t>
                      </a:r>
                      <a:r>
                        <a:rPr lang="zh-CN" altLang="en-US" dirty="0" smtClean="0"/>
                        <a:t>台）</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IBM</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网络设备</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NetScaler</a:t>
                      </a:r>
                      <a:r>
                        <a:rPr lang="en-US" dirty="0" smtClean="0"/>
                        <a:t> MPX 820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商业（</a:t>
                      </a:r>
                      <a:r>
                        <a:rPr lang="en-US" altLang="zh-CN" dirty="0" smtClean="0"/>
                        <a:t>2</a:t>
                      </a:r>
                      <a:r>
                        <a:rPr lang="zh-CN" altLang="en-US" dirty="0" smtClean="0"/>
                        <a:t>台）</a:t>
                      </a:r>
                    </a:p>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思科</a:t>
                      </a:r>
                    </a:p>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清算</a:t>
            </a:r>
            <a:r>
              <a:rPr lang="zh-CN" altLang="en-US" sz="3000" b="1" smtClean="0">
                <a:latin typeface="华文中宋" pitchFamily="2" charset="-122"/>
                <a:ea typeface="华文中宋" pitchFamily="2" charset="-122"/>
              </a:rPr>
              <a:t>平台部署逻辑结构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17</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pic>
        <p:nvPicPr>
          <p:cNvPr id="62466" name="Picture 2"/>
          <p:cNvPicPr>
            <a:picLocks noChangeAspect="1" noChangeArrowheads="1"/>
          </p:cNvPicPr>
          <p:nvPr/>
        </p:nvPicPr>
        <p:blipFill>
          <a:blip r:embed="rId2"/>
          <a:srcRect/>
          <a:stretch>
            <a:fillRect/>
          </a:stretch>
        </p:blipFill>
        <p:spPr bwMode="auto">
          <a:xfrm>
            <a:off x="1285853" y="714356"/>
            <a:ext cx="6500857" cy="5564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清算平台部署网络物理结构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18</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pic>
        <p:nvPicPr>
          <p:cNvPr id="63491" name="Picture 3"/>
          <p:cNvPicPr>
            <a:picLocks noChangeAspect="1" noChangeArrowheads="1"/>
          </p:cNvPicPr>
          <p:nvPr/>
        </p:nvPicPr>
        <p:blipFill>
          <a:blip r:embed="rId2"/>
          <a:srcRect/>
          <a:stretch>
            <a:fillRect/>
          </a:stretch>
        </p:blipFill>
        <p:spPr bwMode="auto">
          <a:xfrm>
            <a:off x="733425" y="1319213"/>
            <a:ext cx="7677150" cy="421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清算平台高可用架构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19</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4513" name="Picture 2"/>
          <p:cNvGraphicFramePr>
            <a:graphicFrameLocks noChangeAspect="1"/>
          </p:cNvGraphicFramePr>
          <p:nvPr/>
        </p:nvGraphicFramePr>
        <p:xfrm>
          <a:off x="1071538" y="1142984"/>
          <a:ext cx="6786610" cy="4286280"/>
        </p:xfrm>
        <a:graphic>
          <a:graphicData uri="http://schemas.openxmlformats.org/presentationml/2006/ole">
            <p:oleObj spid="_x0000_s64513" name="Visio" r:id="rId3" imgW="8212681" imgH="5078260" progId="Visio.Drawing.11">
              <p:embed/>
            </p:oleObj>
          </a:graphicData>
        </a:graphic>
      </p:graphicFrame>
      <p:sp>
        <p:nvSpPr>
          <p:cNvPr id="8" name="Rectangle 2"/>
          <p:cNvSpPr>
            <a:spLocks noChangeArrowheads="1"/>
          </p:cNvSpPr>
          <p:nvPr/>
        </p:nvSpPr>
        <p:spPr bwMode="auto">
          <a:xfrm>
            <a:off x="0" y="785794"/>
            <a:ext cx="390683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1600" dirty="0" smtClean="0"/>
              <a:t>当前公司硬件与网络基础设施架构现状：</a:t>
            </a:r>
            <a:endParaRPr lang="zh-CN" altLang="en-US" sz="1600" dirty="0"/>
          </a:p>
        </p:txBody>
      </p:sp>
      <p:sp>
        <p:nvSpPr>
          <p:cNvPr id="10" name="Rectangle 2"/>
          <p:cNvSpPr>
            <a:spLocks noChangeArrowheads="1"/>
          </p:cNvSpPr>
          <p:nvPr/>
        </p:nvSpPr>
        <p:spPr bwMode="auto">
          <a:xfrm>
            <a:off x="357158" y="5572140"/>
            <a:ext cx="792961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b="0" dirty="0" smtClean="0">
                <a:solidFill>
                  <a:srgbClr val="C00000"/>
                </a:solidFill>
              </a:rPr>
              <a:t>       </a:t>
            </a:r>
            <a:r>
              <a:rPr lang="zh-CN" altLang="en-US" dirty="0" smtClean="0">
                <a:solidFill>
                  <a:srgbClr val="C00000"/>
                </a:solidFill>
              </a:rPr>
              <a:t>经与刘经理当面沟通，就清结算平台需求与公司目前的基础设施的状况，应用与数据库选择主备热切换这种方式最为合理。</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500034" y="79355"/>
            <a:ext cx="7392987" cy="563563"/>
          </a:xfrm>
        </p:spPr>
        <p:txBody>
          <a:bodyPr lIns="95782" tIns="47891" rIns="95782" bIns="47891"/>
          <a:lstStyle/>
          <a:p>
            <a:pPr eaLnBrk="1" hangingPunct="1"/>
            <a:r>
              <a:rPr lang="zh-CN" altLang="en-US" sz="3200" b="1" dirty="0" smtClean="0">
                <a:solidFill>
                  <a:srgbClr val="011B65"/>
                </a:solidFill>
                <a:latin typeface="华文中宋" pitchFamily="2" charset="-122"/>
                <a:ea typeface="华文中宋" pitchFamily="2" charset="-122"/>
              </a:rPr>
              <a:t>目 录</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2</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grpSp>
        <p:nvGrpSpPr>
          <p:cNvPr id="6" name="组合 125"/>
          <p:cNvGrpSpPr>
            <a:grpSpLocks/>
          </p:cNvGrpSpPr>
          <p:nvPr/>
        </p:nvGrpSpPr>
        <p:grpSpPr bwMode="auto">
          <a:xfrm>
            <a:off x="3368675" y="2316299"/>
            <a:ext cx="5489575" cy="1028700"/>
            <a:chOff x="3648090" y="1214422"/>
            <a:chExt cx="5489094" cy="1028700"/>
          </a:xfrm>
        </p:grpSpPr>
        <p:grpSp>
          <p:nvGrpSpPr>
            <p:cNvPr id="7" name="Group 3"/>
            <p:cNvGrpSpPr>
              <a:grpSpLocks/>
            </p:cNvGrpSpPr>
            <p:nvPr/>
          </p:nvGrpSpPr>
          <p:grpSpPr bwMode="auto">
            <a:xfrm>
              <a:off x="4338652" y="1477947"/>
              <a:ext cx="4798532" cy="650875"/>
              <a:chOff x="0" y="0"/>
              <a:chExt cx="4805" cy="410"/>
            </a:xfrm>
          </p:grpSpPr>
          <p:sp>
            <p:nvSpPr>
              <p:cNvPr id="11" name="AutoShape 4"/>
              <p:cNvSpPr>
                <a:spLocks noChangeArrowheads="1"/>
              </p:cNvSpPr>
              <p:nvPr/>
            </p:nvSpPr>
            <p:spPr bwMode="auto">
              <a:xfrm>
                <a:off x="76" y="328"/>
                <a:ext cx="4729" cy="82"/>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2" name="Group 5"/>
              <p:cNvGrpSpPr>
                <a:grpSpLocks/>
              </p:cNvGrpSpPr>
              <p:nvPr/>
            </p:nvGrpSpPr>
            <p:grpSpPr bwMode="auto">
              <a:xfrm>
                <a:off x="0" y="0"/>
                <a:ext cx="4805" cy="333"/>
                <a:chOff x="0" y="0"/>
                <a:chExt cx="4805" cy="333"/>
              </a:xfrm>
            </p:grpSpPr>
            <p:sp>
              <p:nvSpPr>
                <p:cNvPr id="13" name="AutoShape 6"/>
                <p:cNvSpPr>
                  <a:spLocks noChangeArrowheads="1"/>
                </p:cNvSpPr>
                <p:nvPr/>
              </p:nvSpPr>
              <p:spPr bwMode="auto">
                <a:xfrm>
                  <a:off x="0" y="0"/>
                  <a:ext cx="4805"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2" action="ppaction://hlinksldjump"/>
                    </a:rPr>
                    <a:t>业务架构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AutoShape 7"/>
                <p:cNvSpPr>
                  <a:spLocks noChangeArrowheads="1"/>
                </p:cNvSpPr>
                <p:nvPr/>
              </p:nvSpPr>
              <p:spPr bwMode="auto">
                <a:xfrm>
                  <a:off x="98" y="6"/>
                  <a:ext cx="4683" cy="55"/>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8" name="Picture 23"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10"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rgbClr val="FFFFFF"/>
                  </a:solidFill>
                  <a:latin typeface="Arial Black"/>
                </a:rPr>
                <a:t>02</a:t>
              </a:r>
              <a:endParaRPr lang="zh-CN" altLang="en-US" sz="1400" kern="10" spc="-70" dirty="0">
                <a:ln w="9525">
                  <a:noFill/>
                  <a:round/>
                  <a:headEnd/>
                  <a:tailEnd/>
                </a:ln>
                <a:solidFill>
                  <a:srgbClr val="FFFFFF"/>
                </a:solidFill>
                <a:latin typeface="Arial Black"/>
              </a:endParaRPr>
            </a:p>
          </p:txBody>
        </p:sp>
      </p:grpSp>
      <p:grpSp>
        <p:nvGrpSpPr>
          <p:cNvPr id="15" name="组合 133"/>
          <p:cNvGrpSpPr>
            <a:grpSpLocks/>
          </p:cNvGrpSpPr>
          <p:nvPr/>
        </p:nvGrpSpPr>
        <p:grpSpPr bwMode="auto">
          <a:xfrm>
            <a:off x="3382963" y="3149736"/>
            <a:ext cx="5475287" cy="1028700"/>
            <a:chOff x="3662377" y="2285992"/>
            <a:chExt cx="5475114" cy="1028700"/>
          </a:xfrm>
        </p:grpSpPr>
        <p:grpSp>
          <p:nvGrpSpPr>
            <p:cNvPr id="16" name="Group 8"/>
            <p:cNvGrpSpPr>
              <a:grpSpLocks/>
            </p:cNvGrpSpPr>
            <p:nvPr/>
          </p:nvGrpSpPr>
          <p:grpSpPr bwMode="auto">
            <a:xfrm>
              <a:off x="4352940" y="2549517"/>
              <a:ext cx="4784551" cy="674690"/>
              <a:chOff x="0" y="0"/>
              <a:chExt cx="4791" cy="425"/>
            </a:xfrm>
          </p:grpSpPr>
          <p:sp>
            <p:nvSpPr>
              <p:cNvPr id="19" name="AutoShape 9"/>
              <p:cNvSpPr>
                <a:spLocks noChangeArrowheads="1"/>
              </p:cNvSpPr>
              <p:nvPr/>
            </p:nvSpPr>
            <p:spPr bwMode="auto">
              <a:xfrm>
                <a:off x="67" y="334"/>
                <a:ext cx="4724" cy="91"/>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20" name="Group 10"/>
              <p:cNvGrpSpPr>
                <a:grpSpLocks/>
              </p:cNvGrpSpPr>
              <p:nvPr/>
            </p:nvGrpSpPr>
            <p:grpSpPr bwMode="auto">
              <a:xfrm>
                <a:off x="0" y="0"/>
                <a:ext cx="4791" cy="333"/>
                <a:chOff x="0" y="0"/>
                <a:chExt cx="4791" cy="333"/>
              </a:xfrm>
            </p:grpSpPr>
            <p:sp>
              <p:nvSpPr>
                <p:cNvPr id="21" name="AutoShape 11"/>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4" action="ppaction://hlinksldjump"/>
                    </a:rPr>
                    <a:t>技术架构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2" name="AutoShape 12"/>
                <p:cNvSpPr>
                  <a:spLocks noChangeArrowheads="1"/>
                </p:cNvSpPr>
                <p:nvPr/>
              </p:nvSpPr>
              <p:spPr bwMode="auto">
                <a:xfrm>
                  <a:off x="91" y="16"/>
                  <a:ext cx="4673" cy="79"/>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7" name="Picture 25"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62377" y="2285992"/>
              <a:ext cx="1028700" cy="1028700"/>
            </a:xfrm>
            <a:prstGeom prst="rect">
              <a:avLst/>
            </a:prstGeom>
            <a:noFill/>
            <a:ln w="9525">
              <a:noFill/>
              <a:miter lim="800000"/>
              <a:headEnd/>
              <a:tailEnd/>
            </a:ln>
          </p:spPr>
        </p:pic>
        <p:sp>
          <p:nvSpPr>
            <p:cNvPr id="18" name="WordArt 26"/>
            <p:cNvSpPr>
              <a:spLocks noChangeArrowheads="1" noChangeShapeType="1"/>
            </p:cNvSpPr>
            <p:nvPr/>
          </p:nvSpPr>
          <p:spPr bwMode="auto">
            <a:xfrm>
              <a:off x="3921140" y="2589205"/>
              <a:ext cx="504825" cy="254000"/>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rgbClr val="FFFFFF"/>
                  </a:solidFill>
                  <a:latin typeface="Arial Black"/>
                </a:rPr>
                <a:t>03</a:t>
              </a:r>
              <a:endParaRPr lang="zh-CN" altLang="en-US" sz="1400" kern="10" spc="-70" dirty="0">
                <a:ln w="9525">
                  <a:noFill/>
                  <a:round/>
                  <a:headEnd/>
                  <a:tailEnd/>
                </a:ln>
                <a:solidFill>
                  <a:srgbClr val="FFFFFF"/>
                </a:solidFill>
                <a:latin typeface="Arial Black"/>
              </a:endParaRPr>
            </a:p>
          </p:txBody>
        </p:sp>
      </p:grpSp>
      <p:grpSp>
        <p:nvGrpSpPr>
          <p:cNvPr id="23" name="组合 141"/>
          <p:cNvGrpSpPr>
            <a:grpSpLocks/>
          </p:cNvGrpSpPr>
          <p:nvPr/>
        </p:nvGrpSpPr>
        <p:grpSpPr bwMode="auto">
          <a:xfrm>
            <a:off x="3382963" y="3987936"/>
            <a:ext cx="5475287" cy="1028700"/>
            <a:chOff x="3662377" y="3357562"/>
            <a:chExt cx="5475114" cy="1028700"/>
          </a:xfrm>
        </p:grpSpPr>
        <p:grpSp>
          <p:nvGrpSpPr>
            <p:cNvPr id="24" name="Group 13"/>
            <p:cNvGrpSpPr>
              <a:grpSpLocks/>
            </p:cNvGrpSpPr>
            <p:nvPr/>
          </p:nvGrpSpPr>
          <p:grpSpPr bwMode="auto">
            <a:xfrm>
              <a:off x="4352940" y="3621087"/>
              <a:ext cx="4784551" cy="622300"/>
              <a:chOff x="0" y="0"/>
              <a:chExt cx="4791" cy="392"/>
            </a:xfrm>
          </p:grpSpPr>
          <p:sp>
            <p:nvSpPr>
              <p:cNvPr id="27" name="AutoShape 14"/>
              <p:cNvSpPr>
                <a:spLocks noChangeArrowheads="1"/>
              </p:cNvSpPr>
              <p:nvPr/>
            </p:nvSpPr>
            <p:spPr bwMode="auto">
              <a:xfrm>
                <a:off x="67" y="328"/>
                <a:ext cx="4724" cy="64"/>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28" name="Group 15"/>
              <p:cNvGrpSpPr>
                <a:grpSpLocks/>
              </p:cNvGrpSpPr>
              <p:nvPr/>
            </p:nvGrpSpPr>
            <p:grpSpPr bwMode="auto">
              <a:xfrm>
                <a:off x="0" y="0"/>
                <a:ext cx="4791" cy="333"/>
                <a:chOff x="0" y="0"/>
                <a:chExt cx="4791" cy="333"/>
              </a:xfrm>
            </p:grpSpPr>
            <p:sp>
              <p:nvSpPr>
                <p:cNvPr id="29"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5" action="ppaction://hlinksldjump"/>
                    </a:rPr>
                    <a:t>分系统列表</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0" name="AutoShape 17"/>
                <p:cNvSpPr>
                  <a:spLocks noChangeArrowheads="1"/>
                </p:cNvSpPr>
                <p:nvPr/>
              </p:nvSpPr>
              <p:spPr bwMode="auto">
                <a:xfrm>
                  <a:off x="91" y="16"/>
                  <a:ext cx="4673"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25" name="Picture 27"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26"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04</a:t>
              </a:r>
              <a:endParaRPr lang="zh-CN" altLang="en-US" sz="1400" kern="10" spc="-70">
                <a:ln w="9525">
                  <a:noFill/>
                  <a:round/>
                  <a:headEnd/>
                  <a:tailEnd/>
                </a:ln>
                <a:solidFill>
                  <a:srgbClr val="FFFFFF"/>
                </a:solidFill>
                <a:latin typeface="Arial Black"/>
              </a:endParaRPr>
            </a:p>
          </p:txBody>
        </p:sp>
      </p:grpSp>
      <p:cxnSp>
        <p:nvCxnSpPr>
          <p:cNvPr id="31" name="直接连接符 159"/>
          <p:cNvCxnSpPr>
            <a:cxnSpLocks noChangeShapeType="1"/>
          </p:cNvCxnSpPr>
          <p:nvPr/>
        </p:nvCxnSpPr>
        <p:spPr bwMode="auto">
          <a:xfrm rot="16200000" flipH="1">
            <a:off x="535770" y="3821926"/>
            <a:ext cx="4929187" cy="0"/>
          </a:xfrm>
          <a:prstGeom prst="line">
            <a:avLst/>
          </a:prstGeom>
          <a:noFill/>
          <a:ln w="22225" algn="ctr">
            <a:solidFill>
              <a:srgbClr val="0070C0"/>
            </a:solidFill>
            <a:prstDash val="dashDot"/>
            <a:round/>
            <a:headEnd/>
            <a:tailEnd/>
          </a:ln>
        </p:spPr>
      </p:cxnSp>
      <p:grpSp>
        <p:nvGrpSpPr>
          <p:cNvPr id="32" name="组合 34"/>
          <p:cNvGrpSpPr>
            <a:grpSpLocks/>
          </p:cNvGrpSpPr>
          <p:nvPr/>
        </p:nvGrpSpPr>
        <p:grpSpPr bwMode="auto">
          <a:xfrm>
            <a:off x="3382963" y="4845186"/>
            <a:ext cx="5475287" cy="1028700"/>
            <a:chOff x="3662377" y="3357562"/>
            <a:chExt cx="5475114" cy="1028700"/>
          </a:xfrm>
        </p:grpSpPr>
        <p:grpSp>
          <p:nvGrpSpPr>
            <p:cNvPr id="33" name="Group 13"/>
            <p:cNvGrpSpPr>
              <a:grpSpLocks/>
            </p:cNvGrpSpPr>
            <p:nvPr/>
          </p:nvGrpSpPr>
          <p:grpSpPr bwMode="auto">
            <a:xfrm>
              <a:off x="4352940" y="3621087"/>
              <a:ext cx="4784551" cy="622300"/>
              <a:chOff x="0" y="0"/>
              <a:chExt cx="4791" cy="392"/>
            </a:xfrm>
          </p:grpSpPr>
          <p:sp>
            <p:nvSpPr>
              <p:cNvPr id="36" name="AutoShape 14"/>
              <p:cNvSpPr>
                <a:spLocks noChangeArrowheads="1"/>
              </p:cNvSpPr>
              <p:nvPr/>
            </p:nvSpPr>
            <p:spPr bwMode="auto">
              <a:xfrm>
                <a:off x="67" y="328"/>
                <a:ext cx="4724" cy="64"/>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37" name="Group 15"/>
              <p:cNvGrpSpPr>
                <a:grpSpLocks/>
              </p:cNvGrpSpPr>
              <p:nvPr/>
            </p:nvGrpSpPr>
            <p:grpSpPr bwMode="auto">
              <a:xfrm>
                <a:off x="0" y="0"/>
                <a:ext cx="4791" cy="333"/>
                <a:chOff x="0" y="0"/>
                <a:chExt cx="4791" cy="333"/>
              </a:xfrm>
            </p:grpSpPr>
            <p:sp>
              <p:nvSpPr>
                <p:cNvPr id="38"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6" action="ppaction://hlinksldjump"/>
                    </a:rPr>
                    <a:t>问题描述</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9" name="AutoShape 17"/>
                <p:cNvSpPr>
                  <a:spLocks noChangeArrowheads="1"/>
                </p:cNvSpPr>
                <p:nvPr/>
              </p:nvSpPr>
              <p:spPr bwMode="auto">
                <a:xfrm>
                  <a:off x="91" y="16"/>
                  <a:ext cx="4673"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34" name="Picture 27"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35"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05</a:t>
              </a:r>
              <a:endParaRPr lang="zh-CN" altLang="en-US" sz="1400" kern="10" spc="-70">
                <a:ln w="9525">
                  <a:noFill/>
                  <a:round/>
                  <a:headEnd/>
                  <a:tailEnd/>
                </a:ln>
                <a:solidFill>
                  <a:srgbClr val="FFFFFF"/>
                </a:solidFill>
                <a:latin typeface="Arial Black"/>
              </a:endParaRPr>
            </a:p>
          </p:txBody>
        </p:sp>
      </p:grpSp>
      <p:grpSp>
        <p:nvGrpSpPr>
          <p:cNvPr id="40" name="组合 42"/>
          <p:cNvGrpSpPr>
            <a:grpSpLocks/>
          </p:cNvGrpSpPr>
          <p:nvPr/>
        </p:nvGrpSpPr>
        <p:grpSpPr bwMode="auto">
          <a:xfrm>
            <a:off x="3357554" y="1428770"/>
            <a:ext cx="5494337" cy="1028700"/>
            <a:chOff x="3648090" y="1214422"/>
            <a:chExt cx="5494087" cy="1028700"/>
          </a:xfrm>
        </p:grpSpPr>
        <p:grpSp>
          <p:nvGrpSpPr>
            <p:cNvPr id="41" name="Group 3"/>
            <p:cNvGrpSpPr>
              <a:grpSpLocks/>
            </p:cNvGrpSpPr>
            <p:nvPr/>
          </p:nvGrpSpPr>
          <p:grpSpPr bwMode="auto">
            <a:xfrm>
              <a:off x="4338652" y="1477947"/>
              <a:ext cx="4803525" cy="652465"/>
              <a:chOff x="0" y="0"/>
              <a:chExt cx="4810" cy="411"/>
            </a:xfrm>
          </p:grpSpPr>
          <p:sp>
            <p:nvSpPr>
              <p:cNvPr id="44" name="AutoShape 4"/>
              <p:cNvSpPr>
                <a:spLocks noChangeArrowheads="1"/>
              </p:cNvSpPr>
              <p:nvPr/>
            </p:nvSpPr>
            <p:spPr bwMode="auto">
              <a:xfrm>
                <a:off x="76" y="320"/>
                <a:ext cx="4734" cy="91"/>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45" name="Group 5"/>
              <p:cNvGrpSpPr>
                <a:grpSpLocks/>
              </p:cNvGrpSpPr>
              <p:nvPr/>
            </p:nvGrpSpPr>
            <p:grpSpPr bwMode="auto">
              <a:xfrm>
                <a:off x="0" y="0"/>
                <a:ext cx="4810" cy="333"/>
                <a:chOff x="0" y="0"/>
                <a:chExt cx="4810" cy="333"/>
              </a:xfrm>
            </p:grpSpPr>
            <p:sp>
              <p:nvSpPr>
                <p:cNvPr id="46" name="AutoShape 6"/>
                <p:cNvSpPr>
                  <a:spLocks noChangeArrowheads="1"/>
                </p:cNvSpPr>
                <p:nvPr/>
              </p:nvSpPr>
              <p:spPr bwMode="auto">
                <a:xfrm>
                  <a:off x="0" y="0"/>
                  <a:ext cx="4810"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hlinkClick r:id="rId7" action="ppaction://hlinksldjump"/>
                    </a:rPr>
                    <a:t>业务需求</a:t>
                  </a:r>
                  <a:endParaRPr lang="zh-CN" altLang="en-US" sz="2400" kern="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7" name="AutoShape 7"/>
                <p:cNvSpPr>
                  <a:spLocks noChangeArrowheads="1"/>
                </p:cNvSpPr>
                <p:nvPr/>
              </p:nvSpPr>
              <p:spPr bwMode="auto">
                <a:xfrm>
                  <a:off x="99" y="13"/>
                  <a:ext cx="4688" cy="61"/>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42" name="Picture 23"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43"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rgbClr val="FFFF00"/>
                  </a:solidFill>
                  <a:latin typeface="Arial Black"/>
                </a:rPr>
                <a:t>01</a:t>
              </a:r>
              <a:endParaRPr lang="zh-CN" altLang="en-US" sz="1400" kern="10" spc="-70" dirty="0">
                <a:ln w="9525">
                  <a:noFill/>
                  <a:round/>
                  <a:headEnd/>
                  <a:tailEnd/>
                </a:ln>
                <a:solidFill>
                  <a:srgbClr val="FFFF00"/>
                </a:solidFill>
                <a:latin typeface="Arial Black"/>
              </a:endParaRPr>
            </a:p>
          </p:txBody>
        </p:sp>
      </p:grpSp>
      <p:pic>
        <p:nvPicPr>
          <p:cNvPr id="48" name="图片 157" descr="目录.png"/>
          <p:cNvPicPr>
            <a:picLocks noChangeAspect="1"/>
          </p:cNvPicPr>
          <p:nvPr/>
        </p:nvPicPr>
        <p:blipFill>
          <a:blip r:embed="rId8" cstate="email">
            <a:extLst>
              <a:ext uri="{28A0092B-C50C-407E-A947-70E740481C1C}">
                <a14:useLocalDpi xmlns="" xmlns:a14="http://schemas.microsoft.com/office/drawing/2010/main"/>
              </a:ext>
            </a:extLst>
          </a:blip>
          <a:srcRect/>
          <a:stretch>
            <a:fillRect/>
          </a:stretch>
        </p:blipFill>
        <p:spPr bwMode="auto">
          <a:xfrm>
            <a:off x="0" y="3449674"/>
            <a:ext cx="2898775" cy="2611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ppt_x"/>
                                          </p:val>
                                        </p:tav>
                                      </p:tavLst>
                                    </p:anim>
                                    <p:anim calcmode="lin" valueType="num">
                                      <p:cBhvr additive="base">
                                        <p:cTn id="11" dur="500"/>
                                        <p:tgtEl>
                                          <p:spTgt spid="15"/>
                                        </p:tgtEl>
                                        <p:attrNameLst>
                                          <p:attrName>ppt_y</p:attrName>
                                        </p:attrNameLst>
                                      </p:cBhvr>
                                      <p:tavLst>
                                        <p:tav tm="0">
                                          <p:val>
                                            <p:strVal val="ppt_y"/>
                                          </p:val>
                                        </p:tav>
                                        <p:tav tm="100000">
                                          <p:val>
                                            <p:strVal val="1+ppt_h/2"/>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3"/>
                                        </p:tgtEl>
                                        <p:attrNameLst>
                                          <p:attrName>ppt_x</p:attrName>
                                        </p:attrNameLst>
                                      </p:cBhvr>
                                      <p:tavLst>
                                        <p:tav tm="0">
                                          <p:val>
                                            <p:strVal val="ppt_x"/>
                                          </p:val>
                                        </p:tav>
                                        <p:tav tm="100000">
                                          <p:val>
                                            <p:strVal val="ppt_x"/>
                                          </p:val>
                                        </p:tav>
                                      </p:tavLst>
                                    </p:anim>
                                    <p:anim calcmode="lin" valueType="num">
                                      <p:cBhvr additive="base">
                                        <p:cTn id="15" dur="500"/>
                                        <p:tgtEl>
                                          <p:spTgt spid="23"/>
                                        </p:tgtEl>
                                        <p:attrNameLst>
                                          <p:attrName>ppt_y</p:attrName>
                                        </p:attrNameLst>
                                      </p:cBhvr>
                                      <p:tavLst>
                                        <p:tav tm="0">
                                          <p:val>
                                            <p:strVal val="ppt_y"/>
                                          </p:val>
                                        </p:tav>
                                        <p:tav tm="100000">
                                          <p:val>
                                            <p:strVal val="1+ppt_h/2"/>
                                          </p:val>
                                        </p:tav>
                                      </p:tavLst>
                                    </p:anim>
                                    <p:set>
                                      <p:cBhvr>
                                        <p:cTn id="16" dur="1" fill="hold">
                                          <p:stCondLst>
                                            <p:cond delay="499"/>
                                          </p:stCondLst>
                                        </p:cTn>
                                        <p:tgtEl>
                                          <p:spTgt spid="23"/>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32"/>
                                        </p:tgtEl>
                                        <p:attrNameLst>
                                          <p:attrName>ppt_x</p:attrName>
                                        </p:attrNameLst>
                                      </p:cBhvr>
                                      <p:tavLst>
                                        <p:tav tm="0">
                                          <p:val>
                                            <p:strVal val="ppt_x"/>
                                          </p:val>
                                        </p:tav>
                                        <p:tav tm="100000">
                                          <p:val>
                                            <p:strVal val="ppt_x"/>
                                          </p:val>
                                        </p:tav>
                                      </p:tavLst>
                                    </p:anim>
                                    <p:anim calcmode="lin" valueType="num">
                                      <p:cBhvr additive="base">
                                        <p:cTn id="19" dur="500"/>
                                        <p:tgtEl>
                                          <p:spTgt spid="32"/>
                                        </p:tgtEl>
                                        <p:attrNameLst>
                                          <p:attrName>ppt_y</p:attrName>
                                        </p:attrNameLst>
                                      </p:cBhvr>
                                      <p:tavLst>
                                        <p:tav tm="0">
                                          <p:val>
                                            <p:strVal val="ppt_y"/>
                                          </p:val>
                                        </p:tav>
                                        <p:tav tm="100000">
                                          <p:val>
                                            <p:strVal val="1+ppt_h/2"/>
                                          </p:val>
                                        </p:tav>
                                      </p:tavLst>
                                    </p:anim>
                                    <p:set>
                                      <p:cBhvr>
                                        <p:cTn id="20" dur="1" fill="hold">
                                          <p:stCondLst>
                                            <p:cond delay="499"/>
                                          </p:stCondLst>
                                        </p:cTn>
                                        <p:tgtEl>
                                          <p:spTgt spid="32"/>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1.66667E-6 2.77556E-17 L -0.0007 0.30833 " pathEditMode="relative" rAng="0" ptsTypes="AA">
                                      <p:cBhvr>
                                        <p:cTn id="22" dur="1000" fill="hold"/>
                                        <p:tgtEl>
                                          <p:spTgt spid="40"/>
                                        </p:tgtEl>
                                        <p:attrNameLst>
                                          <p:attrName>ppt_x</p:attrName>
                                          <p:attrName>ppt_y</p:attrName>
                                        </p:attrNameLst>
                                      </p:cBhvr>
                                      <p:rCtr x="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500034" y="79355"/>
            <a:ext cx="7392987" cy="563563"/>
          </a:xfrm>
        </p:spPr>
        <p:txBody>
          <a:bodyPr lIns="95782" tIns="47891" rIns="95782" bIns="47891"/>
          <a:lstStyle/>
          <a:p>
            <a:pPr eaLnBrk="1" hangingPunct="1"/>
            <a:r>
              <a:rPr lang="zh-CN" altLang="en-US" sz="3200" b="1" dirty="0" smtClean="0">
                <a:solidFill>
                  <a:srgbClr val="011B65"/>
                </a:solidFill>
                <a:latin typeface="华文中宋" pitchFamily="2" charset="-122"/>
                <a:ea typeface="华文中宋" pitchFamily="2" charset="-122"/>
              </a:rPr>
              <a:t>目 录</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20</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cxnSp>
        <p:nvCxnSpPr>
          <p:cNvPr id="31" name="直接连接符 159"/>
          <p:cNvCxnSpPr>
            <a:cxnSpLocks noChangeShapeType="1"/>
          </p:cNvCxnSpPr>
          <p:nvPr/>
        </p:nvCxnSpPr>
        <p:spPr bwMode="auto">
          <a:xfrm rot="16200000" flipH="1">
            <a:off x="535770" y="3821926"/>
            <a:ext cx="4929187" cy="0"/>
          </a:xfrm>
          <a:prstGeom prst="line">
            <a:avLst/>
          </a:prstGeom>
          <a:noFill/>
          <a:ln w="22225" algn="ctr">
            <a:solidFill>
              <a:srgbClr val="0070C0"/>
            </a:solidFill>
            <a:prstDash val="dashDot"/>
            <a:round/>
            <a:headEnd/>
            <a:tailEnd/>
          </a:ln>
        </p:spPr>
      </p:cxnSp>
      <p:pic>
        <p:nvPicPr>
          <p:cNvPr id="48" name="图片 157" descr="目录.png"/>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0" y="3449674"/>
            <a:ext cx="2898775" cy="2611437"/>
          </a:xfrm>
          <a:prstGeom prst="rect">
            <a:avLst/>
          </a:prstGeom>
          <a:noFill/>
          <a:ln w="9525">
            <a:noFill/>
            <a:miter lim="800000"/>
            <a:headEnd/>
            <a:tailEnd/>
          </a:ln>
        </p:spPr>
      </p:pic>
      <p:grpSp>
        <p:nvGrpSpPr>
          <p:cNvPr id="98" name="组合 125"/>
          <p:cNvGrpSpPr>
            <a:grpSpLocks/>
          </p:cNvGrpSpPr>
          <p:nvPr/>
        </p:nvGrpSpPr>
        <p:grpSpPr bwMode="auto">
          <a:xfrm>
            <a:off x="3368675" y="2357424"/>
            <a:ext cx="5489575" cy="1028700"/>
            <a:chOff x="3648090" y="1214422"/>
            <a:chExt cx="5489094" cy="1028700"/>
          </a:xfrm>
        </p:grpSpPr>
        <p:grpSp>
          <p:nvGrpSpPr>
            <p:cNvPr id="99" name="Group 3"/>
            <p:cNvGrpSpPr>
              <a:grpSpLocks/>
            </p:cNvGrpSpPr>
            <p:nvPr/>
          </p:nvGrpSpPr>
          <p:grpSpPr bwMode="auto">
            <a:xfrm>
              <a:off x="4338652" y="1477947"/>
              <a:ext cx="4798532" cy="652465"/>
              <a:chOff x="0" y="0"/>
              <a:chExt cx="4805" cy="411"/>
            </a:xfrm>
          </p:grpSpPr>
          <p:sp>
            <p:nvSpPr>
              <p:cNvPr id="102" name="AutoShape 4"/>
              <p:cNvSpPr>
                <a:spLocks noChangeArrowheads="1"/>
              </p:cNvSpPr>
              <p:nvPr/>
            </p:nvSpPr>
            <p:spPr bwMode="auto">
              <a:xfrm>
                <a:off x="76" y="328"/>
                <a:ext cx="4711"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03" name="Group 5"/>
              <p:cNvGrpSpPr>
                <a:grpSpLocks/>
              </p:cNvGrpSpPr>
              <p:nvPr/>
            </p:nvGrpSpPr>
            <p:grpSpPr bwMode="auto">
              <a:xfrm>
                <a:off x="0" y="0"/>
                <a:ext cx="4805" cy="333"/>
                <a:chOff x="0" y="0"/>
                <a:chExt cx="4805" cy="333"/>
              </a:xfrm>
            </p:grpSpPr>
            <p:sp>
              <p:nvSpPr>
                <p:cNvPr id="104" name="AutoShape 6"/>
                <p:cNvSpPr>
                  <a:spLocks noChangeArrowheads="1"/>
                </p:cNvSpPr>
                <p:nvPr/>
              </p:nvSpPr>
              <p:spPr bwMode="auto">
                <a:xfrm>
                  <a:off x="0" y="0"/>
                  <a:ext cx="4805"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3" action="ppaction://hlinksldjump"/>
                    </a:rPr>
                    <a:t>业务架构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5" name="AutoShape 7"/>
                <p:cNvSpPr>
                  <a:spLocks noChangeArrowheads="1"/>
                </p:cNvSpPr>
                <p:nvPr/>
              </p:nvSpPr>
              <p:spPr bwMode="auto">
                <a:xfrm>
                  <a:off x="98" y="18"/>
                  <a:ext cx="4664"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00" name="Picture 23"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101"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02</a:t>
              </a:r>
              <a:endParaRPr lang="zh-CN" altLang="en-US" sz="1400" kern="10" spc="-70">
                <a:ln w="9525">
                  <a:noFill/>
                  <a:round/>
                  <a:headEnd/>
                  <a:tailEnd/>
                </a:ln>
                <a:solidFill>
                  <a:srgbClr val="FFFFFF"/>
                </a:solidFill>
                <a:latin typeface="Arial Black"/>
              </a:endParaRPr>
            </a:p>
          </p:txBody>
        </p:sp>
      </p:grpSp>
      <p:grpSp>
        <p:nvGrpSpPr>
          <p:cNvPr id="106" name="组合 133"/>
          <p:cNvGrpSpPr>
            <a:grpSpLocks/>
          </p:cNvGrpSpPr>
          <p:nvPr/>
        </p:nvGrpSpPr>
        <p:grpSpPr bwMode="auto">
          <a:xfrm>
            <a:off x="3382963" y="3190861"/>
            <a:ext cx="5475287" cy="1028700"/>
            <a:chOff x="3662377" y="2285992"/>
            <a:chExt cx="5475114" cy="1028700"/>
          </a:xfrm>
        </p:grpSpPr>
        <p:grpSp>
          <p:nvGrpSpPr>
            <p:cNvPr id="107" name="Group 8"/>
            <p:cNvGrpSpPr>
              <a:grpSpLocks/>
            </p:cNvGrpSpPr>
            <p:nvPr/>
          </p:nvGrpSpPr>
          <p:grpSpPr bwMode="auto">
            <a:xfrm>
              <a:off x="4352940" y="2549517"/>
              <a:ext cx="4784551" cy="661990"/>
              <a:chOff x="0" y="0"/>
              <a:chExt cx="4791" cy="417"/>
            </a:xfrm>
          </p:grpSpPr>
          <p:sp>
            <p:nvSpPr>
              <p:cNvPr id="110" name="AutoShape 9"/>
              <p:cNvSpPr>
                <a:spLocks noChangeArrowheads="1"/>
              </p:cNvSpPr>
              <p:nvPr/>
            </p:nvSpPr>
            <p:spPr bwMode="auto">
              <a:xfrm>
                <a:off x="67" y="334"/>
                <a:ext cx="469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11" name="Group 10"/>
              <p:cNvGrpSpPr>
                <a:grpSpLocks/>
              </p:cNvGrpSpPr>
              <p:nvPr/>
            </p:nvGrpSpPr>
            <p:grpSpPr bwMode="auto">
              <a:xfrm>
                <a:off x="0" y="0"/>
                <a:ext cx="4791" cy="333"/>
                <a:chOff x="0" y="0"/>
                <a:chExt cx="4791" cy="333"/>
              </a:xfrm>
            </p:grpSpPr>
            <p:sp>
              <p:nvSpPr>
                <p:cNvPr id="112" name="AutoShape 11"/>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5" action="ppaction://hlinksldjump"/>
                    </a:rPr>
                    <a:t>技术架构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3" name="AutoShape 12"/>
                <p:cNvSpPr>
                  <a:spLocks noChangeArrowheads="1"/>
                </p:cNvSpPr>
                <p:nvPr/>
              </p:nvSpPr>
              <p:spPr bwMode="auto">
                <a:xfrm>
                  <a:off x="91" y="16"/>
                  <a:ext cx="464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08" name="Picture 25"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2285992"/>
              <a:ext cx="1028700" cy="1028700"/>
            </a:xfrm>
            <a:prstGeom prst="rect">
              <a:avLst/>
            </a:prstGeom>
            <a:noFill/>
            <a:ln w="9525">
              <a:noFill/>
              <a:miter lim="800000"/>
              <a:headEnd/>
              <a:tailEnd/>
            </a:ln>
          </p:spPr>
        </p:pic>
        <p:sp>
          <p:nvSpPr>
            <p:cNvPr id="109" name="WordArt 26"/>
            <p:cNvSpPr>
              <a:spLocks noChangeArrowheads="1" noChangeShapeType="1"/>
            </p:cNvSpPr>
            <p:nvPr/>
          </p:nvSpPr>
          <p:spPr bwMode="auto">
            <a:xfrm>
              <a:off x="3921140" y="2589205"/>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03</a:t>
              </a:r>
              <a:endParaRPr lang="zh-CN" altLang="en-US" sz="1400" kern="10" spc="-70">
                <a:ln w="9525">
                  <a:noFill/>
                  <a:round/>
                  <a:headEnd/>
                  <a:tailEnd/>
                </a:ln>
                <a:solidFill>
                  <a:srgbClr val="FFFFFF"/>
                </a:solidFill>
                <a:latin typeface="Arial Black"/>
              </a:endParaRPr>
            </a:p>
          </p:txBody>
        </p:sp>
      </p:grpSp>
      <p:grpSp>
        <p:nvGrpSpPr>
          <p:cNvPr id="114" name="组合 141"/>
          <p:cNvGrpSpPr>
            <a:grpSpLocks/>
          </p:cNvGrpSpPr>
          <p:nvPr/>
        </p:nvGrpSpPr>
        <p:grpSpPr bwMode="auto">
          <a:xfrm>
            <a:off x="3382963" y="4029061"/>
            <a:ext cx="5475287" cy="1028700"/>
            <a:chOff x="3662377" y="3357562"/>
            <a:chExt cx="5475113" cy="1028700"/>
          </a:xfrm>
        </p:grpSpPr>
        <p:grpSp>
          <p:nvGrpSpPr>
            <p:cNvPr id="115" name="Group 13"/>
            <p:cNvGrpSpPr>
              <a:grpSpLocks/>
            </p:cNvGrpSpPr>
            <p:nvPr/>
          </p:nvGrpSpPr>
          <p:grpSpPr bwMode="auto">
            <a:xfrm>
              <a:off x="4352940" y="3621087"/>
              <a:ext cx="4784550" cy="652465"/>
              <a:chOff x="0" y="0"/>
              <a:chExt cx="4791" cy="411"/>
            </a:xfrm>
          </p:grpSpPr>
          <p:sp>
            <p:nvSpPr>
              <p:cNvPr id="118" name="AutoShape 14"/>
              <p:cNvSpPr>
                <a:spLocks noChangeArrowheads="1"/>
              </p:cNvSpPr>
              <p:nvPr/>
            </p:nvSpPr>
            <p:spPr bwMode="auto">
              <a:xfrm>
                <a:off x="67" y="328"/>
                <a:ext cx="469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19" name="Group 15"/>
              <p:cNvGrpSpPr>
                <a:grpSpLocks/>
              </p:cNvGrpSpPr>
              <p:nvPr/>
            </p:nvGrpSpPr>
            <p:grpSpPr bwMode="auto">
              <a:xfrm>
                <a:off x="0" y="0"/>
                <a:ext cx="4791" cy="333"/>
                <a:chOff x="0" y="0"/>
                <a:chExt cx="4791" cy="333"/>
              </a:xfrm>
            </p:grpSpPr>
            <p:sp>
              <p:nvSpPr>
                <p:cNvPr id="120"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defRPr/>
                  </a:pPr>
                  <a:r>
                    <a:rPr lang="zh-CN" altLang="en-US" sz="2400" kern="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hlinkClick r:id="rId6" action="ppaction://hlinksldjump"/>
                    </a:rPr>
                    <a:t>分系统列表</a:t>
                  </a:r>
                  <a:endParaRPr lang="zh-CN" altLang="en-US" sz="2400" kern="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1" name="AutoShape 17"/>
                <p:cNvSpPr>
                  <a:spLocks noChangeArrowheads="1"/>
                </p:cNvSpPr>
                <p:nvPr/>
              </p:nvSpPr>
              <p:spPr bwMode="auto">
                <a:xfrm>
                  <a:off x="91" y="16"/>
                  <a:ext cx="464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16" name="Picture 27"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117"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00"/>
                  </a:solidFill>
                  <a:latin typeface="Arial Black"/>
                </a:rPr>
                <a:t>04</a:t>
              </a:r>
              <a:endParaRPr lang="zh-CN" altLang="en-US" sz="1400" kern="10" spc="-70">
                <a:ln w="9525">
                  <a:noFill/>
                  <a:round/>
                  <a:headEnd/>
                  <a:tailEnd/>
                </a:ln>
                <a:solidFill>
                  <a:srgbClr val="FFFF00"/>
                </a:solidFill>
                <a:latin typeface="Arial Black"/>
              </a:endParaRPr>
            </a:p>
          </p:txBody>
        </p:sp>
      </p:grpSp>
      <p:grpSp>
        <p:nvGrpSpPr>
          <p:cNvPr id="122" name="组合 34"/>
          <p:cNvGrpSpPr>
            <a:grpSpLocks/>
          </p:cNvGrpSpPr>
          <p:nvPr/>
        </p:nvGrpSpPr>
        <p:grpSpPr bwMode="auto">
          <a:xfrm>
            <a:off x="3382963" y="4886311"/>
            <a:ext cx="5475287" cy="1028700"/>
            <a:chOff x="3662377" y="3357562"/>
            <a:chExt cx="5475113" cy="1028700"/>
          </a:xfrm>
        </p:grpSpPr>
        <p:grpSp>
          <p:nvGrpSpPr>
            <p:cNvPr id="123" name="Group 13"/>
            <p:cNvGrpSpPr>
              <a:grpSpLocks/>
            </p:cNvGrpSpPr>
            <p:nvPr/>
          </p:nvGrpSpPr>
          <p:grpSpPr bwMode="auto">
            <a:xfrm>
              <a:off x="4352940" y="3621087"/>
              <a:ext cx="4784550" cy="652465"/>
              <a:chOff x="0" y="0"/>
              <a:chExt cx="4791" cy="411"/>
            </a:xfrm>
          </p:grpSpPr>
          <p:sp>
            <p:nvSpPr>
              <p:cNvPr id="126" name="AutoShape 14"/>
              <p:cNvSpPr>
                <a:spLocks noChangeArrowheads="1"/>
              </p:cNvSpPr>
              <p:nvPr/>
            </p:nvSpPr>
            <p:spPr bwMode="auto">
              <a:xfrm>
                <a:off x="67" y="328"/>
                <a:ext cx="469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27" name="Group 15"/>
              <p:cNvGrpSpPr>
                <a:grpSpLocks/>
              </p:cNvGrpSpPr>
              <p:nvPr/>
            </p:nvGrpSpPr>
            <p:grpSpPr bwMode="auto">
              <a:xfrm>
                <a:off x="0" y="0"/>
                <a:ext cx="4791" cy="333"/>
                <a:chOff x="0" y="0"/>
                <a:chExt cx="4791" cy="333"/>
              </a:xfrm>
            </p:grpSpPr>
            <p:sp>
              <p:nvSpPr>
                <p:cNvPr id="128"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7" action="ppaction://hlinksldjump"/>
                    </a:rPr>
                    <a:t>问题描述</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9" name="AutoShape 17"/>
                <p:cNvSpPr>
                  <a:spLocks noChangeArrowheads="1"/>
                </p:cNvSpPr>
                <p:nvPr/>
              </p:nvSpPr>
              <p:spPr bwMode="auto">
                <a:xfrm>
                  <a:off x="91" y="16"/>
                  <a:ext cx="464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24" name="Picture 27"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125"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05</a:t>
              </a:r>
              <a:endParaRPr lang="zh-CN" altLang="en-US" sz="1400" kern="10" spc="-70">
                <a:ln w="9525">
                  <a:noFill/>
                  <a:round/>
                  <a:headEnd/>
                  <a:tailEnd/>
                </a:ln>
                <a:solidFill>
                  <a:srgbClr val="FFFFFF"/>
                </a:solidFill>
                <a:latin typeface="Arial Black"/>
              </a:endParaRPr>
            </a:p>
          </p:txBody>
        </p:sp>
      </p:grpSp>
      <p:grpSp>
        <p:nvGrpSpPr>
          <p:cNvPr id="130" name="组合 42"/>
          <p:cNvGrpSpPr>
            <a:grpSpLocks/>
          </p:cNvGrpSpPr>
          <p:nvPr/>
        </p:nvGrpSpPr>
        <p:grpSpPr bwMode="auto">
          <a:xfrm>
            <a:off x="3363913" y="1500174"/>
            <a:ext cx="5494337" cy="1028700"/>
            <a:chOff x="3648090" y="1214422"/>
            <a:chExt cx="5494087" cy="1028700"/>
          </a:xfrm>
        </p:grpSpPr>
        <p:grpSp>
          <p:nvGrpSpPr>
            <p:cNvPr id="131" name="Group 3"/>
            <p:cNvGrpSpPr>
              <a:grpSpLocks/>
            </p:cNvGrpSpPr>
            <p:nvPr/>
          </p:nvGrpSpPr>
          <p:grpSpPr bwMode="auto">
            <a:xfrm>
              <a:off x="4338652" y="1477947"/>
              <a:ext cx="4803525" cy="652465"/>
              <a:chOff x="0" y="0"/>
              <a:chExt cx="4810" cy="411"/>
            </a:xfrm>
          </p:grpSpPr>
          <p:sp>
            <p:nvSpPr>
              <p:cNvPr id="134" name="AutoShape 4"/>
              <p:cNvSpPr>
                <a:spLocks noChangeArrowheads="1"/>
              </p:cNvSpPr>
              <p:nvPr/>
            </p:nvSpPr>
            <p:spPr bwMode="auto">
              <a:xfrm>
                <a:off x="76" y="328"/>
                <a:ext cx="4715"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35" name="Group 5"/>
              <p:cNvGrpSpPr>
                <a:grpSpLocks/>
              </p:cNvGrpSpPr>
              <p:nvPr/>
            </p:nvGrpSpPr>
            <p:grpSpPr bwMode="auto">
              <a:xfrm>
                <a:off x="0" y="0"/>
                <a:ext cx="4810" cy="333"/>
                <a:chOff x="0" y="0"/>
                <a:chExt cx="4810" cy="333"/>
              </a:xfrm>
            </p:grpSpPr>
            <p:sp>
              <p:nvSpPr>
                <p:cNvPr id="136" name="AutoShape 6"/>
                <p:cNvSpPr>
                  <a:spLocks noChangeArrowheads="1"/>
                </p:cNvSpPr>
                <p:nvPr/>
              </p:nvSpPr>
              <p:spPr bwMode="auto">
                <a:xfrm>
                  <a:off x="0" y="0"/>
                  <a:ext cx="4810"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8" action="ppaction://hlinksldjump"/>
                    </a:rPr>
                    <a:t>业务需求</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7" name="AutoShape 7"/>
                <p:cNvSpPr>
                  <a:spLocks noChangeArrowheads="1"/>
                </p:cNvSpPr>
                <p:nvPr/>
              </p:nvSpPr>
              <p:spPr bwMode="auto">
                <a:xfrm>
                  <a:off x="99" y="18"/>
                  <a:ext cx="4669"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32" name="Picture 23"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133"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01</a:t>
              </a:r>
              <a:endParaRPr lang="zh-CN" altLang="en-US" sz="1400" kern="10" spc="-70">
                <a:ln w="9525">
                  <a:noFill/>
                  <a:round/>
                  <a:headEnd/>
                  <a:tailEnd/>
                </a:ln>
                <a:solidFill>
                  <a:srgbClr val="FFFFFF"/>
                </a:solidFill>
                <a:latin typeface="Arial Black"/>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98"/>
                                        </p:tgtEl>
                                        <p:attrNameLst>
                                          <p:attrName>ppt_x</p:attrName>
                                        </p:attrNameLst>
                                      </p:cBhvr>
                                      <p:tavLst>
                                        <p:tav tm="0">
                                          <p:val>
                                            <p:strVal val="ppt_x"/>
                                          </p:val>
                                        </p:tav>
                                        <p:tav tm="100000">
                                          <p:val>
                                            <p:strVal val="ppt_x"/>
                                          </p:val>
                                        </p:tav>
                                      </p:tavLst>
                                    </p:anim>
                                    <p:anim calcmode="lin" valueType="num">
                                      <p:cBhvr additive="base">
                                        <p:cTn id="7" dur="500"/>
                                        <p:tgtEl>
                                          <p:spTgt spid="98"/>
                                        </p:tgtEl>
                                        <p:attrNameLst>
                                          <p:attrName>ppt_y</p:attrName>
                                        </p:attrNameLst>
                                      </p:cBhvr>
                                      <p:tavLst>
                                        <p:tav tm="0">
                                          <p:val>
                                            <p:strVal val="ppt_y"/>
                                          </p:val>
                                        </p:tav>
                                        <p:tav tm="100000">
                                          <p:val>
                                            <p:strVal val="1+ppt_h/2"/>
                                          </p:val>
                                        </p:tav>
                                      </p:tavLst>
                                    </p:anim>
                                    <p:set>
                                      <p:cBhvr>
                                        <p:cTn id="8" dur="1" fill="hold">
                                          <p:stCondLst>
                                            <p:cond delay="499"/>
                                          </p:stCondLst>
                                        </p:cTn>
                                        <p:tgtEl>
                                          <p:spTgt spid="98"/>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06"/>
                                        </p:tgtEl>
                                        <p:attrNameLst>
                                          <p:attrName>ppt_x</p:attrName>
                                        </p:attrNameLst>
                                      </p:cBhvr>
                                      <p:tavLst>
                                        <p:tav tm="0">
                                          <p:val>
                                            <p:strVal val="ppt_x"/>
                                          </p:val>
                                        </p:tav>
                                        <p:tav tm="100000">
                                          <p:val>
                                            <p:strVal val="ppt_x"/>
                                          </p:val>
                                        </p:tav>
                                      </p:tavLst>
                                    </p:anim>
                                    <p:anim calcmode="lin" valueType="num">
                                      <p:cBhvr additive="base">
                                        <p:cTn id="11" dur="500"/>
                                        <p:tgtEl>
                                          <p:spTgt spid="106"/>
                                        </p:tgtEl>
                                        <p:attrNameLst>
                                          <p:attrName>ppt_y</p:attrName>
                                        </p:attrNameLst>
                                      </p:cBhvr>
                                      <p:tavLst>
                                        <p:tav tm="0">
                                          <p:val>
                                            <p:strVal val="ppt_y"/>
                                          </p:val>
                                        </p:tav>
                                        <p:tav tm="100000">
                                          <p:val>
                                            <p:strVal val="1+ppt_h/2"/>
                                          </p:val>
                                        </p:tav>
                                      </p:tavLst>
                                    </p:anim>
                                    <p:set>
                                      <p:cBhvr>
                                        <p:cTn id="12" dur="1" fill="hold">
                                          <p:stCondLst>
                                            <p:cond delay="499"/>
                                          </p:stCondLst>
                                        </p:cTn>
                                        <p:tgtEl>
                                          <p:spTgt spid="106"/>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22"/>
                                        </p:tgtEl>
                                        <p:attrNameLst>
                                          <p:attrName>ppt_x</p:attrName>
                                        </p:attrNameLst>
                                      </p:cBhvr>
                                      <p:tavLst>
                                        <p:tav tm="0">
                                          <p:val>
                                            <p:strVal val="ppt_x"/>
                                          </p:val>
                                        </p:tav>
                                        <p:tav tm="100000">
                                          <p:val>
                                            <p:strVal val="ppt_x"/>
                                          </p:val>
                                        </p:tav>
                                      </p:tavLst>
                                    </p:anim>
                                    <p:anim calcmode="lin" valueType="num">
                                      <p:cBhvr additive="base">
                                        <p:cTn id="15" dur="500"/>
                                        <p:tgtEl>
                                          <p:spTgt spid="122"/>
                                        </p:tgtEl>
                                        <p:attrNameLst>
                                          <p:attrName>ppt_y</p:attrName>
                                        </p:attrNameLst>
                                      </p:cBhvr>
                                      <p:tavLst>
                                        <p:tav tm="0">
                                          <p:val>
                                            <p:strVal val="ppt_y"/>
                                          </p:val>
                                        </p:tav>
                                        <p:tav tm="100000">
                                          <p:val>
                                            <p:strVal val="1+ppt_h/2"/>
                                          </p:val>
                                        </p:tav>
                                      </p:tavLst>
                                    </p:anim>
                                    <p:set>
                                      <p:cBhvr>
                                        <p:cTn id="16" dur="1" fill="hold">
                                          <p:stCondLst>
                                            <p:cond delay="499"/>
                                          </p:stCondLst>
                                        </p:cTn>
                                        <p:tgtEl>
                                          <p:spTgt spid="122"/>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30"/>
                                        </p:tgtEl>
                                        <p:attrNameLst>
                                          <p:attrName>ppt_x</p:attrName>
                                        </p:attrNameLst>
                                      </p:cBhvr>
                                      <p:tavLst>
                                        <p:tav tm="0">
                                          <p:val>
                                            <p:strVal val="ppt_x"/>
                                          </p:val>
                                        </p:tav>
                                        <p:tav tm="100000">
                                          <p:val>
                                            <p:strVal val="ppt_x"/>
                                          </p:val>
                                        </p:tav>
                                      </p:tavLst>
                                    </p:anim>
                                    <p:anim calcmode="lin" valueType="num">
                                      <p:cBhvr additive="base">
                                        <p:cTn id="19" dur="500"/>
                                        <p:tgtEl>
                                          <p:spTgt spid="130"/>
                                        </p:tgtEl>
                                        <p:attrNameLst>
                                          <p:attrName>ppt_y</p:attrName>
                                        </p:attrNameLst>
                                      </p:cBhvr>
                                      <p:tavLst>
                                        <p:tav tm="0">
                                          <p:val>
                                            <p:strVal val="ppt_y"/>
                                          </p:val>
                                        </p:tav>
                                        <p:tav tm="100000">
                                          <p:val>
                                            <p:strVal val="1+ppt_h/2"/>
                                          </p:val>
                                        </p:tav>
                                      </p:tavLst>
                                    </p:anim>
                                    <p:set>
                                      <p:cBhvr>
                                        <p:cTn id="20" dur="1" fill="hold">
                                          <p:stCondLst>
                                            <p:cond delay="499"/>
                                          </p:stCondLst>
                                        </p:cTn>
                                        <p:tgtEl>
                                          <p:spTgt spid="130"/>
                                        </p:tgtEl>
                                        <p:attrNameLst>
                                          <p:attrName>style.visibility</p:attrName>
                                        </p:attrNameLst>
                                      </p:cBhvr>
                                      <p:to>
                                        <p:strVal val="hidden"/>
                                      </p:to>
                                    </p:set>
                                  </p:childTnLst>
                                </p:cTn>
                              </p:par>
                            </p:childTnLst>
                          </p:cTn>
                        </p:par>
                        <p:par>
                          <p:cTn id="21" fill="hold">
                            <p:stCondLst>
                              <p:cond delay="500"/>
                            </p:stCondLst>
                            <p:childTnLst>
                              <p:par>
                                <p:cTn id="22" presetID="64" presetClass="path" presetSubtype="0" accel="50000" decel="50000" fill="hold" nodeType="afterEffect">
                                  <p:stCondLst>
                                    <p:cond delay="0"/>
                                  </p:stCondLst>
                                  <p:childTnLst>
                                    <p:animMotion origin="layout" path="M -1.66667E-6 0 L -0.00278 -0.10255 " pathEditMode="relative" rAng="0" ptsTypes="AA">
                                      <p:cBhvr>
                                        <p:cTn id="23" dur="500" fill="hold"/>
                                        <p:tgtEl>
                                          <p:spTgt spid="114"/>
                                        </p:tgtEl>
                                        <p:attrNameLst>
                                          <p:attrName>ppt_x</p:attrName>
                                          <p:attrName>ppt_y</p:attrName>
                                        </p:attrNameLst>
                                      </p:cBhvr>
                                      <p:rCtr x="-100" y="-5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核心应用</a:t>
            </a:r>
            <a:endParaRPr lang="en-US" altLang="zh-CN" sz="3000" b="1" dirty="0" smtClean="0">
              <a:latin typeface="华文中宋" pitchFamily="2" charset="-122"/>
              <a:ea typeface="华文中宋" pitchFamily="2" charset="-122"/>
            </a:endParaRPr>
          </a:p>
        </p:txBody>
      </p:sp>
      <p:sp>
        <p:nvSpPr>
          <p:cNvPr id="15363" name="Rectangle 11"/>
          <p:cNvSpPr>
            <a:spLocks noGrp="1" noChangeArrowheads="1"/>
          </p:cNvSpPr>
          <p:nvPr>
            <p:ph type="body" idx="1"/>
          </p:nvPr>
        </p:nvSpPr>
        <p:spPr>
          <a:xfrm>
            <a:off x="250825" y="1125538"/>
            <a:ext cx="8229600" cy="4660916"/>
          </a:xfrm>
        </p:spPr>
        <p:txBody>
          <a:bodyPr lIns="95782" tIns="47891" rIns="95782" bIns="47891"/>
          <a:lstStyle/>
          <a:p>
            <a:pPr eaLnBrk="1" hangingPunct="1">
              <a:buNone/>
            </a:pPr>
            <a:endParaRPr lang="zh-CN" altLang="en-US" dirty="0" smtClean="0">
              <a:latin typeface="华文中宋" pitchFamily="2" charset="-122"/>
              <a:ea typeface="华文中宋" pitchFamily="2" charset="-122"/>
            </a:endParaRPr>
          </a:p>
          <a:p>
            <a:pPr eaLnBrk="1" hangingPunct="1">
              <a:buFontTx/>
              <a:buNone/>
            </a:pPr>
            <a:endParaRPr lang="zh-CN" altLang="en-US" b="1" dirty="0" smtClean="0">
              <a:solidFill>
                <a:schemeClr val="accent2"/>
              </a:solidFill>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21</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graphicFrame>
        <p:nvGraphicFramePr>
          <p:cNvPr id="8" name="表格 7"/>
          <p:cNvGraphicFramePr>
            <a:graphicFrameLocks noGrp="1"/>
          </p:cNvGraphicFramePr>
          <p:nvPr/>
        </p:nvGraphicFramePr>
        <p:xfrm>
          <a:off x="1500165" y="1520200"/>
          <a:ext cx="6357983" cy="2966720"/>
        </p:xfrm>
        <a:graphic>
          <a:graphicData uri="http://schemas.openxmlformats.org/drawingml/2006/table">
            <a:tbl>
              <a:tblPr firstRow="1" bandRow="1">
                <a:tableStyleId>{5C22544A-7EE6-4342-B048-85BDC9FD1C3A}</a:tableStyleId>
              </a:tblPr>
              <a:tblGrid>
                <a:gridCol w="943747"/>
                <a:gridCol w="2235244"/>
                <a:gridCol w="1589496"/>
                <a:gridCol w="1589496"/>
              </a:tblGrid>
              <a:tr h="370840">
                <a:tc>
                  <a:txBody>
                    <a:bodyPr/>
                    <a:lstStyle/>
                    <a:p>
                      <a:pPr algn="ctr"/>
                      <a:r>
                        <a:rPr lang="zh-CN" altLang="en-US" dirty="0" smtClean="0">
                          <a:solidFill>
                            <a:schemeClr val="tx1"/>
                          </a:solidFill>
                        </a:rPr>
                        <a:t>序号</a:t>
                      </a:r>
                      <a:endParaRPr lang="zh-CN" altLang="en-US" dirty="0">
                        <a:solidFill>
                          <a:schemeClr val="tx1"/>
                        </a:solidFill>
                      </a:endParaRPr>
                    </a:p>
                  </a:txBody>
                  <a:tcPr/>
                </a:tc>
                <a:tc>
                  <a:txBody>
                    <a:bodyPr/>
                    <a:lstStyle/>
                    <a:p>
                      <a:pPr algn="ctr"/>
                      <a:r>
                        <a:rPr lang="zh-CN" altLang="en-US" dirty="0" smtClean="0">
                          <a:solidFill>
                            <a:schemeClr val="tx1"/>
                          </a:solidFill>
                        </a:rPr>
                        <a:t>系统名称</a:t>
                      </a:r>
                      <a:endParaRPr lang="zh-CN" altLang="en-US" dirty="0">
                        <a:solidFill>
                          <a:schemeClr val="tx1"/>
                        </a:solidFill>
                      </a:endParaRPr>
                    </a:p>
                  </a:txBody>
                  <a:tcPr/>
                </a:tc>
                <a:tc>
                  <a:txBody>
                    <a:bodyPr/>
                    <a:lstStyle/>
                    <a:p>
                      <a:pPr algn="ctr"/>
                      <a:r>
                        <a:rPr lang="zh-CN" altLang="en-US" dirty="0" smtClean="0">
                          <a:solidFill>
                            <a:schemeClr val="tx1"/>
                          </a:solidFill>
                        </a:rPr>
                        <a:t>虚机数量</a:t>
                      </a:r>
                      <a:endParaRPr lang="zh-CN" altLang="en-US" dirty="0">
                        <a:solidFill>
                          <a:schemeClr val="tx1"/>
                        </a:solidFill>
                      </a:endParaRPr>
                    </a:p>
                  </a:txBody>
                  <a:tcPr/>
                </a:tc>
                <a:tc>
                  <a:txBody>
                    <a:bodyPr/>
                    <a:lstStyle/>
                    <a:p>
                      <a:pPr algn="ctr"/>
                      <a:r>
                        <a:rPr lang="zh-CN" altLang="en-US" dirty="0" smtClean="0">
                          <a:solidFill>
                            <a:schemeClr val="tx1"/>
                          </a:solidFill>
                        </a:rPr>
                        <a:t>内存要求</a:t>
                      </a:r>
                      <a:endParaRPr lang="zh-CN" altLang="en-US" dirty="0">
                        <a:solidFill>
                          <a:schemeClr val="tx1"/>
                        </a:solidFill>
                      </a:endParaRPr>
                    </a:p>
                  </a:txBody>
                  <a:tcPr/>
                </a:tc>
              </a:tr>
              <a:tr h="370840">
                <a:tc>
                  <a:txBody>
                    <a:bodyPr/>
                    <a:lstStyle/>
                    <a:p>
                      <a:pPr marL="0" algn="ctr" defTabSz="914400" rtl="0" eaLnBrk="1" latinLnBrk="0" hangingPunct="1"/>
                      <a:r>
                        <a:rPr lang="en-US" altLang="zh-CN" sz="1200" b="1" kern="1200" dirty="0" smtClean="0">
                          <a:solidFill>
                            <a:schemeClr val="tx1"/>
                          </a:solidFill>
                          <a:latin typeface="+mn-lt"/>
                          <a:ea typeface="+mn-ea"/>
                          <a:cs typeface="+mn-cs"/>
                        </a:rPr>
                        <a:t>1</a:t>
                      </a:r>
                      <a:endParaRPr lang="zh-CN" altLang="en-US" sz="1200" b="1" kern="1200" dirty="0" smtClean="0">
                        <a:solidFill>
                          <a:schemeClr val="tx1"/>
                        </a:solidFill>
                        <a:latin typeface="+mn-lt"/>
                        <a:ea typeface="+mn-ea"/>
                        <a:cs typeface="+mn-cs"/>
                      </a:endParaRPr>
                    </a:p>
                  </a:txBody>
                  <a:tcPr/>
                </a:tc>
                <a:tc>
                  <a:txBody>
                    <a:bodyPr/>
                    <a:lstStyle/>
                    <a:p>
                      <a:pPr algn="ctr"/>
                      <a:r>
                        <a:rPr lang="zh-CN" altLang="en-US" sz="1200" dirty="0" smtClean="0"/>
                        <a:t>清结算模块</a:t>
                      </a:r>
                      <a:endParaRPr lang="zh-CN" altLang="en-US" sz="1200" dirty="0"/>
                    </a:p>
                  </a:txBody>
                  <a:tcPr/>
                </a:tc>
                <a:tc>
                  <a:txBody>
                    <a:bodyPr/>
                    <a:lstStyle/>
                    <a:p>
                      <a:pPr marL="0" algn="ctr" defTabSz="914400" rtl="0" eaLnBrk="1" latinLnBrk="0" hangingPunct="1"/>
                      <a:r>
                        <a:rPr lang="en-US" altLang="zh-CN" sz="1200" b="1" kern="1200" dirty="0" smtClean="0">
                          <a:solidFill>
                            <a:schemeClr val="tx1"/>
                          </a:solidFill>
                          <a:latin typeface="+mn-lt"/>
                          <a:ea typeface="+mn-ea"/>
                          <a:cs typeface="+mn-cs"/>
                        </a:rPr>
                        <a:t>2</a:t>
                      </a:r>
                      <a:endParaRPr lang="zh-CN" altLang="en-US" sz="1200" b="1" kern="1200" dirty="0" smtClean="0">
                        <a:solidFill>
                          <a:schemeClr val="tx1"/>
                        </a:solidFill>
                        <a:latin typeface="+mn-lt"/>
                        <a:ea typeface="+mn-ea"/>
                        <a:cs typeface="+mn-cs"/>
                      </a:endParaRPr>
                    </a:p>
                  </a:txBody>
                  <a:tcPr/>
                </a:tc>
                <a:tc>
                  <a:txBody>
                    <a:bodyPr/>
                    <a:lstStyle/>
                    <a:p>
                      <a:pPr marL="0" algn="ctr" defTabSz="914400" rtl="0" eaLnBrk="1" latinLnBrk="0" hangingPunct="1"/>
                      <a:endParaRPr lang="zh-CN" altLang="en-US" sz="1200" b="1" kern="1200" dirty="0" smtClean="0">
                        <a:solidFill>
                          <a:schemeClr val="tx1"/>
                        </a:solidFill>
                        <a:latin typeface="+mn-lt"/>
                        <a:ea typeface="+mn-ea"/>
                        <a:cs typeface="+mn-cs"/>
                      </a:endParaRPr>
                    </a:p>
                  </a:txBody>
                  <a:tcPr/>
                </a:tc>
              </a:tr>
              <a:tr h="370840">
                <a:tc>
                  <a:txBody>
                    <a:bodyPr/>
                    <a:lstStyle/>
                    <a:p>
                      <a:pPr marL="0" algn="ctr" defTabSz="914400" rtl="0" eaLnBrk="1" latinLnBrk="0" hangingPunct="1"/>
                      <a:r>
                        <a:rPr lang="en-US" altLang="zh-CN" sz="1200" b="1" kern="1200" dirty="0" smtClean="0">
                          <a:solidFill>
                            <a:schemeClr val="tx1"/>
                          </a:solidFill>
                          <a:latin typeface="+mn-lt"/>
                          <a:ea typeface="+mn-ea"/>
                          <a:cs typeface="+mn-cs"/>
                        </a:rPr>
                        <a:t>2</a:t>
                      </a:r>
                      <a:endParaRPr lang="zh-CN" altLang="en-US" sz="1200" b="1" kern="1200" dirty="0" smtClean="0">
                        <a:solidFill>
                          <a:schemeClr val="tx1"/>
                        </a:solidFill>
                        <a:latin typeface="+mn-lt"/>
                        <a:ea typeface="+mn-ea"/>
                        <a:cs typeface="+mn-cs"/>
                      </a:endParaRPr>
                    </a:p>
                  </a:txBody>
                  <a:tcPr/>
                </a:tc>
                <a:tc>
                  <a:txBody>
                    <a:bodyPr/>
                    <a:lstStyle/>
                    <a:p>
                      <a:pPr algn="ctr"/>
                      <a:r>
                        <a:rPr lang="zh-CN" altLang="en-US" sz="1200" dirty="0" smtClean="0"/>
                        <a:t>对账模块</a:t>
                      </a:r>
                      <a:endParaRPr lang="zh-CN" altLang="en-US" sz="1200" dirty="0"/>
                    </a:p>
                  </a:txBody>
                  <a:tcPr/>
                </a:tc>
                <a:tc>
                  <a:txBody>
                    <a:bodyPr/>
                    <a:lstStyle/>
                    <a:p>
                      <a:pPr marL="0" algn="ctr" defTabSz="914400" rtl="0" eaLnBrk="1" latinLnBrk="0" hangingPunct="1"/>
                      <a:r>
                        <a:rPr lang="en-US" altLang="zh-CN" sz="1200" b="1" kern="1200" dirty="0" smtClean="0">
                          <a:solidFill>
                            <a:schemeClr val="tx1"/>
                          </a:solidFill>
                          <a:latin typeface="+mn-lt"/>
                          <a:ea typeface="+mn-ea"/>
                          <a:cs typeface="+mn-cs"/>
                        </a:rPr>
                        <a:t>1</a:t>
                      </a:r>
                      <a:endParaRPr lang="zh-CN" altLang="en-US" sz="1200" b="1" kern="1200" dirty="0" smtClean="0">
                        <a:solidFill>
                          <a:schemeClr val="tx1"/>
                        </a:solidFill>
                        <a:latin typeface="+mn-lt"/>
                        <a:ea typeface="+mn-ea"/>
                        <a:cs typeface="+mn-cs"/>
                      </a:endParaRPr>
                    </a:p>
                  </a:txBody>
                  <a:tcPr/>
                </a:tc>
                <a:tc>
                  <a:txBody>
                    <a:bodyPr/>
                    <a:lstStyle/>
                    <a:p>
                      <a:pPr marL="0" algn="ctr" defTabSz="914400" rtl="0" eaLnBrk="1" latinLnBrk="0" hangingPunct="1"/>
                      <a:endParaRPr lang="zh-CN" altLang="en-US" sz="1200" b="1" kern="1200" dirty="0" smtClean="0">
                        <a:solidFill>
                          <a:schemeClr val="tx1"/>
                        </a:solidFill>
                        <a:latin typeface="+mn-lt"/>
                        <a:ea typeface="+mn-ea"/>
                        <a:cs typeface="+mn-cs"/>
                      </a:endParaRPr>
                    </a:p>
                  </a:txBody>
                  <a:tcPr/>
                </a:tc>
              </a:tr>
              <a:tr h="370840">
                <a:tc>
                  <a:txBody>
                    <a:bodyPr/>
                    <a:lstStyle/>
                    <a:p>
                      <a:pPr marL="0" algn="ctr" defTabSz="914400" rtl="0" eaLnBrk="1" latinLnBrk="0" hangingPunct="1"/>
                      <a:r>
                        <a:rPr lang="en-US" altLang="zh-CN" sz="1200" b="1" kern="1200" dirty="0" smtClean="0">
                          <a:solidFill>
                            <a:schemeClr val="tx1"/>
                          </a:solidFill>
                          <a:latin typeface="+mn-lt"/>
                          <a:ea typeface="+mn-ea"/>
                          <a:cs typeface="+mn-cs"/>
                        </a:rPr>
                        <a:t>3</a:t>
                      </a:r>
                      <a:endParaRPr lang="zh-CN" altLang="en-US" sz="1200" b="1" kern="1200" dirty="0" smtClean="0">
                        <a:solidFill>
                          <a:schemeClr val="tx1"/>
                        </a:solidFill>
                        <a:latin typeface="+mn-lt"/>
                        <a:ea typeface="+mn-ea"/>
                        <a:cs typeface="+mn-cs"/>
                      </a:endParaRPr>
                    </a:p>
                  </a:txBody>
                  <a:tcPr/>
                </a:tc>
                <a:tc>
                  <a:txBody>
                    <a:bodyPr/>
                    <a:lstStyle/>
                    <a:p>
                      <a:pPr marL="0" algn="ctr" defTabSz="914400" rtl="0" eaLnBrk="1" latinLnBrk="0" hangingPunct="1"/>
                      <a:r>
                        <a:rPr lang="zh-CN" altLang="en-US" sz="1200" kern="1200" dirty="0" smtClean="0">
                          <a:solidFill>
                            <a:schemeClr val="dk1"/>
                          </a:solidFill>
                          <a:latin typeface="+mn-lt"/>
                          <a:ea typeface="+mn-ea"/>
                          <a:cs typeface="+mn-cs"/>
                        </a:rPr>
                        <a:t>运营模块</a:t>
                      </a:r>
                    </a:p>
                  </a:txBody>
                  <a:tcPr/>
                </a:tc>
                <a:tc>
                  <a:txBody>
                    <a:bodyPr/>
                    <a:lstStyle/>
                    <a:p>
                      <a:pPr marL="0" algn="ctr" defTabSz="914400" rtl="0" eaLnBrk="1" latinLnBrk="0" hangingPunct="1"/>
                      <a:r>
                        <a:rPr lang="en-US" altLang="zh-CN" sz="1200" kern="1200" dirty="0" smtClean="0">
                          <a:solidFill>
                            <a:schemeClr val="dk1"/>
                          </a:solidFill>
                          <a:latin typeface="+mn-lt"/>
                          <a:ea typeface="+mn-ea"/>
                          <a:cs typeface="+mn-cs"/>
                        </a:rPr>
                        <a:t>2</a:t>
                      </a:r>
                      <a:endParaRPr lang="zh-CN" altLang="en-US" sz="1200" kern="1200" dirty="0" smtClean="0">
                        <a:solidFill>
                          <a:schemeClr val="dk1"/>
                        </a:solidFill>
                        <a:latin typeface="+mn-lt"/>
                        <a:ea typeface="+mn-ea"/>
                        <a:cs typeface="+mn-cs"/>
                      </a:endParaRPr>
                    </a:p>
                  </a:txBody>
                  <a:tcPr/>
                </a:tc>
                <a:tc>
                  <a:txBody>
                    <a:bodyPr/>
                    <a:lstStyle/>
                    <a:p>
                      <a:pPr marL="0" algn="ctr" defTabSz="914400" rtl="0" eaLnBrk="1" latinLnBrk="0" hangingPunct="1"/>
                      <a:endParaRPr lang="zh-CN" altLang="en-US" sz="1200" kern="1200" dirty="0" smtClean="0">
                        <a:solidFill>
                          <a:schemeClr val="dk1"/>
                        </a:solidFill>
                        <a:latin typeface="+mn-lt"/>
                        <a:ea typeface="+mn-ea"/>
                        <a:cs typeface="+mn-cs"/>
                      </a:endParaRPr>
                    </a:p>
                  </a:txBody>
                  <a:tcPr/>
                </a:tc>
              </a:tr>
              <a:tr h="370840">
                <a:tc>
                  <a:txBody>
                    <a:bodyPr/>
                    <a:lstStyle/>
                    <a:p>
                      <a:pPr marL="0" algn="ctr" defTabSz="914400" rtl="0" eaLnBrk="1" latinLnBrk="0" hangingPunct="1"/>
                      <a:r>
                        <a:rPr lang="en-US" altLang="zh-CN" sz="1200" b="1" kern="1200" dirty="0" smtClean="0">
                          <a:solidFill>
                            <a:schemeClr val="tx1"/>
                          </a:solidFill>
                          <a:latin typeface="+mn-lt"/>
                          <a:ea typeface="+mn-ea"/>
                          <a:cs typeface="+mn-cs"/>
                        </a:rPr>
                        <a:t>4</a:t>
                      </a:r>
                      <a:endParaRPr lang="zh-CN" altLang="en-US" sz="1200" b="1" kern="1200" dirty="0" smtClean="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账务系统</a:t>
                      </a:r>
                    </a:p>
                  </a:txBody>
                  <a:tcPr/>
                </a:tc>
                <a:tc>
                  <a:txBody>
                    <a:bodyPr/>
                    <a:lstStyle/>
                    <a:p>
                      <a:pPr marL="0" algn="ctr" defTabSz="914400" rtl="0" eaLnBrk="1" latinLnBrk="0" hangingPunct="1"/>
                      <a:r>
                        <a:rPr lang="en-US" altLang="zh-CN" sz="1200" b="1" kern="1200" dirty="0" smtClean="0">
                          <a:solidFill>
                            <a:schemeClr val="tx1"/>
                          </a:solidFill>
                          <a:latin typeface="+mn-lt"/>
                          <a:ea typeface="+mn-ea"/>
                          <a:cs typeface="+mn-cs"/>
                        </a:rPr>
                        <a:t>2</a:t>
                      </a:r>
                      <a:endParaRPr lang="zh-CN" altLang="en-US" sz="1200" b="1" kern="1200" dirty="0" smtClean="0">
                        <a:solidFill>
                          <a:schemeClr val="tx1"/>
                        </a:solidFill>
                        <a:latin typeface="+mn-lt"/>
                        <a:ea typeface="+mn-ea"/>
                        <a:cs typeface="+mn-cs"/>
                      </a:endParaRPr>
                    </a:p>
                  </a:txBody>
                  <a:tcPr/>
                </a:tc>
                <a:tc>
                  <a:txBody>
                    <a:bodyPr/>
                    <a:lstStyle/>
                    <a:p>
                      <a:pPr marL="0" algn="ctr" defTabSz="914400" rtl="0" eaLnBrk="1" latinLnBrk="0" hangingPunct="1"/>
                      <a:r>
                        <a:rPr lang="zh-CN" altLang="en-US" sz="1200" kern="1200" dirty="0" smtClean="0"/>
                        <a:t>虚机内存</a:t>
                      </a:r>
                      <a:r>
                        <a:rPr lang="en-US" altLang="zh-CN" sz="1200" kern="1200" dirty="0" smtClean="0"/>
                        <a:t>8G</a:t>
                      </a:r>
                      <a:r>
                        <a:rPr lang="zh-CN" altLang="en-US" sz="1200" kern="1200" dirty="0" smtClean="0"/>
                        <a:t>以上</a:t>
                      </a:r>
                      <a:endParaRPr lang="zh-CN" altLang="en-US" sz="1200" b="1" kern="1200" dirty="0" smtClean="0">
                        <a:solidFill>
                          <a:schemeClr val="tx1"/>
                        </a:solidFill>
                        <a:latin typeface="+mn-lt"/>
                        <a:ea typeface="+mn-ea"/>
                        <a:cs typeface="+mn-cs"/>
                      </a:endParaRPr>
                    </a:p>
                  </a:txBody>
                  <a:tcPr/>
                </a:tc>
              </a:tr>
              <a:tr h="370840">
                <a:tc>
                  <a:txBody>
                    <a:bodyPr/>
                    <a:lstStyle/>
                    <a:p>
                      <a:pPr marL="0" algn="ctr" defTabSz="914400" rtl="0" eaLnBrk="1" latinLnBrk="0" hangingPunct="1"/>
                      <a:r>
                        <a:rPr lang="en-US" altLang="zh-CN" sz="1200" b="1" kern="1200" dirty="0" smtClean="0">
                          <a:solidFill>
                            <a:schemeClr val="tx1"/>
                          </a:solidFill>
                          <a:latin typeface="+mn-lt"/>
                          <a:ea typeface="+mn-ea"/>
                          <a:cs typeface="+mn-cs"/>
                        </a:rPr>
                        <a:t>5</a:t>
                      </a:r>
                      <a:endParaRPr lang="zh-CN" altLang="en-US" sz="1200" b="1" kern="1200" dirty="0" smtClean="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会计核算系统</a:t>
                      </a:r>
                    </a:p>
                  </a:txBody>
                  <a:tcPr/>
                </a:tc>
                <a:tc>
                  <a:txBody>
                    <a:bodyPr/>
                    <a:lstStyle/>
                    <a:p>
                      <a:pPr marL="0" algn="ctr" defTabSz="914400" rtl="0" eaLnBrk="1" latinLnBrk="0" hangingPunct="1"/>
                      <a:r>
                        <a:rPr lang="en-US" altLang="zh-CN" sz="1200" b="1" kern="1200" dirty="0" smtClean="0">
                          <a:solidFill>
                            <a:schemeClr val="tx1"/>
                          </a:solidFill>
                          <a:latin typeface="+mn-lt"/>
                          <a:ea typeface="+mn-ea"/>
                          <a:cs typeface="+mn-cs"/>
                        </a:rPr>
                        <a:t>2</a:t>
                      </a:r>
                      <a:endParaRPr lang="zh-CN" altLang="en-US" sz="1200" b="1" kern="1200" dirty="0" smtClean="0">
                        <a:solidFill>
                          <a:schemeClr val="tx1"/>
                        </a:solidFill>
                        <a:latin typeface="+mn-lt"/>
                        <a:ea typeface="+mn-ea"/>
                        <a:cs typeface="+mn-cs"/>
                      </a:endParaRPr>
                    </a:p>
                  </a:txBody>
                  <a:tcPr/>
                </a:tc>
                <a:tc>
                  <a:txBody>
                    <a:bodyPr/>
                    <a:lstStyle/>
                    <a:p>
                      <a:pPr marL="0" algn="ctr" defTabSz="914400" rtl="0" eaLnBrk="1" latinLnBrk="0" hangingPunct="1"/>
                      <a:endParaRPr lang="zh-CN" altLang="en-US" sz="1200" b="1" kern="1200" dirty="0" smtClean="0">
                        <a:solidFill>
                          <a:schemeClr val="tx1"/>
                        </a:solidFill>
                        <a:latin typeface="+mn-lt"/>
                        <a:ea typeface="+mn-ea"/>
                        <a:cs typeface="+mn-cs"/>
                      </a:endParaRPr>
                    </a:p>
                  </a:txBody>
                  <a:tcPr/>
                </a:tc>
              </a:tr>
              <a:tr h="370840">
                <a:tc>
                  <a:txBody>
                    <a:bodyPr/>
                    <a:lstStyle/>
                    <a:p>
                      <a:pPr marL="0" algn="ctr" defTabSz="914400" rtl="0" eaLnBrk="1" latinLnBrk="0" hangingPunct="1"/>
                      <a:r>
                        <a:rPr lang="en-US" altLang="zh-CN" sz="1200" b="1" kern="1200" dirty="0" smtClean="0">
                          <a:solidFill>
                            <a:schemeClr val="tx1"/>
                          </a:solidFill>
                          <a:latin typeface="+mn-lt"/>
                          <a:ea typeface="+mn-ea"/>
                          <a:cs typeface="+mn-cs"/>
                        </a:rPr>
                        <a:t>6</a:t>
                      </a:r>
                      <a:endParaRPr lang="zh-CN" altLang="en-US" sz="1200" b="1" kern="1200" dirty="0" smtClean="0">
                        <a:solidFill>
                          <a:schemeClr val="tx1"/>
                        </a:solidFill>
                        <a:latin typeface="+mn-lt"/>
                        <a:ea typeface="+mn-ea"/>
                        <a:cs typeface="+mn-cs"/>
                      </a:endParaRPr>
                    </a:p>
                  </a:txBody>
                  <a:tcPr/>
                </a:tc>
                <a:tc>
                  <a:txBody>
                    <a:bodyPr/>
                    <a:lstStyle/>
                    <a:p>
                      <a:pPr algn="ctr"/>
                      <a:r>
                        <a:rPr lang="zh-CN" altLang="en-US" sz="1200" dirty="0" smtClean="0"/>
                        <a:t>单点登录</a:t>
                      </a:r>
                      <a:endParaRPr lang="zh-CN" altLang="en-US" sz="1200" dirty="0"/>
                    </a:p>
                  </a:txBody>
                  <a:tcPr/>
                </a:tc>
                <a:tc>
                  <a:txBody>
                    <a:bodyPr/>
                    <a:lstStyle/>
                    <a:p>
                      <a:pPr marL="0" algn="ctr" defTabSz="914400" rtl="0" eaLnBrk="1" latinLnBrk="0" hangingPunct="1"/>
                      <a:r>
                        <a:rPr lang="en-US" altLang="zh-CN" sz="1200" b="1" kern="1200" dirty="0" smtClean="0">
                          <a:solidFill>
                            <a:schemeClr val="tx1"/>
                          </a:solidFill>
                          <a:latin typeface="+mn-lt"/>
                          <a:ea typeface="+mn-ea"/>
                          <a:cs typeface="+mn-cs"/>
                        </a:rPr>
                        <a:t>2</a:t>
                      </a:r>
                      <a:endParaRPr lang="zh-CN" altLang="en-US" sz="1200" b="1" kern="1200" dirty="0" smtClean="0">
                        <a:solidFill>
                          <a:schemeClr val="tx1"/>
                        </a:solidFill>
                        <a:latin typeface="+mn-lt"/>
                        <a:ea typeface="+mn-ea"/>
                        <a:cs typeface="+mn-cs"/>
                      </a:endParaRPr>
                    </a:p>
                  </a:txBody>
                  <a:tcPr/>
                </a:tc>
                <a:tc>
                  <a:txBody>
                    <a:bodyPr/>
                    <a:lstStyle/>
                    <a:p>
                      <a:pPr marL="0" algn="ctr" defTabSz="914400" rtl="0" eaLnBrk="1" latinLnBrk="0" hangingPunct="1"/>
                      <a:endParaRPr lang="zh-CN" altLang="en-US" sz="1200" b="1" kern="1200" dirty="0" smtClean="0">
                        <a:solidFill>
                          <a:schemeClr val="tx1"/>
                        </a:solidFill>
                        <a:latin typeface="+mn-lt"/>
                        <a:ea typeface="+mn-ea"/>
                        <a:cs typeface="+mn-cs"/>
                      </a:endParaRPr>
                    </a:p>
                  </a:txBody>
                  <a:tcPr/>
                </a:tc>
              </a:tr>
              <a:tr h="370840">
                <a:tc>
                  <a:txBody>
                    <a:bodyPr/>
                    <a:lstStyle/>
                    <a:p>
                      <a:pPr marL="0" algn="ctr" defTabSz="914400" rtl="0" eaLnBrk="1" latinLnBrk="0" hangingPunct="1"/>
                      <a:r>
                        <a:rPr lang="en-US" altLang="zh-CN" sz="1200" b="1" kern="1200" dirty="0" smtClean="0">
                          <a:solidFill>
                            <a:schemeClr val="tx1"/>
                          </a:solidFill>
                          <a:latin typeface="+mn-lt"/>
                          <a:ea typeface="+mn-ea"/>
                          <a:cs typeface="+mn-cs"/>
                        </a:rPr>
                        <a:t>7</a:t>
                      </a:r>
                      <a:endParaRPr lang="zh-CN" altLang="en-US" sz="1200" b="1" kern="1200" dirty="0" smtClean="0">
                        <a:solidFill>
                          <a:schemeClr val="tx1"/>
                        </a:solidFill>
                        <a:latin typeface="+mn-lt"/>
                        <a:ea typeface="+mn-ea"/>
                        <a:cs typeface="+mn-cs"/>
                      </a:endParaRPr>
                    </a:p>
                  </a:txBody>
                  <a:tcPr/>
                </a:tc>
                <a:tc>
                  <a:txBody>
                    <a:bodyPr/>
                    <a:lstStyle/>
                    <a:p>
                      <a:pPr algn="ctr"/>
                      <a:r>
                        <a:rPr lang="zh-CN" altLang="en-US" sz="1200" dirty="0" smtClean="0"/>
                        <a:t>用户中心</a:t>
                      </a:r>
                      <a:endParaRPr lang="zh-CN" altLang="en-US" sz="1200" dirty="0"/>
                    </a:p>
                  </a:txBody>
                  <a:tcPr/>
                </a:tc>
                <a:tc>
                  <a:txBody>
                    <a:bodyPr/>
                    <a:lstStyle/>
                    <a:p>
                      <a:pPr marL="0" algn="ctr" defTabSz="914400" rtl="0" eaLnBrk="1" latinLnBrk="0" hangingPunct="1"/>
                      <a:r>
                        <a:rPr lang="en-US" altLang="zh-CN" sz="1200" b="1" kern="1200" dirty="0" smtClean="0">
                          <a:solidFill>
                            <a:schemeClr val="tx1"/>
                          </a:solidFill>
                          <a:latin typeface="+mn-lt"/>
                          <a:ea typeface="+mn-ea"/>
                          <a:cs typeface="+mn-cs"/>
                        </a:rPr>
                        <a:t>2</a:t>
                      </a:r>
                      <a:endParaRPr lang="zh-CN" altLang="en-US" sz="1200" b="1" kern="1200" dirty="0" smtClean="0">
                        <a:solidFill>
                          <a:schemeClr val="tx1"/>
                        </a:solidFill>
                        <a:latin typeface="+mn-lt"/>
                        <a:ea typeface="+mn-ea"/>
                        <a:cs typeface="+mn-cs"/>
                      </a:endParaRPr>
                    </a:p>
                  </a:txBody>
                  <a:tcPr/>
                </a:tc>
                <a:tc>
                  <a:txBody>
                    <a:bodyPr/>
                    <a:lstStyle/>
                    <a:p>
                      <a:pPr marL="0" algn="ctr" defTabSz="914400" rtl="0" eaLnBrk="1" latinLnBrk="0" hangingPunct="1"/>
                      <a:endParaRPr lang="zh-CN" altLang="en-US" sz="1200" b="1" kern="1200" dirty="0" smtClean="0">
                        <a:solidFill>
                          <a:schemeClr val="tx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500034" y="79355"/>
            <a:ext cx="7392987" cy="563563"/>
          </a:xfrm>
        </p:spPr>
        <p:txBody>
          <a:bodyPr lIns="95782" tIns="47891" rIns="95782" bIns="47891"/>
          <a:lstStyle/>
          <a:p>
            <a:pPr eaLnBrk="1" hangingPunct="1"/>
            <a:r>
              <a:rPr lang="zh-CN" altLang="en-US" sz="3200" b="1" dirty="0" smtClean="0">
                <a:solidFill>
                  <a:srgbClr val="011B65"/>
                </a:solidFill>
                <a:latin typeface="华文中宋" pitchFamily="2" charset="-122"/>
                <a:ea typeface="华文中宋" pitchFamily="2" charset="-122"/>
              </a:rPr>
              <a:t>目 录</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22</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cxnSp>
        <p:nvCxnSpPr>
          <p:cNvPr id="31" name="直接连接符 159"/>
          <p:cNvCxnSpPr>
            <a:cxnSpLocks noChangeShapeType="1"/>
          </p:cNvCxnSpPr>
          <p:nvPr/>
        </p:nvCxnSpPr>
        <p:spPr bwMode="auto">
          <a:xfrm rot="16200000" flipH="1">
            <a:off x="535770" y="3821926"/>
            <a:ext cx="4929187" cy="0"/>
          </a:xfrm>
          <a:prstGeom prst="line">
            <a:avLst/>
          </a:prstGeom>
          <a:noFill/>
          <a:ln w="22225" algn="ctr">
            <a:solidFill>
              <a:srgbClr val="0070C0"/>
            </a:solidFill>
            <a:prstDash val="dashDot"/>
            <a:round/>
            <a:headEnd/>
            <a:tailEnd/>
          </a:ln>
        </p:spPr>
      </p:cxnSp>
      <p:pic>
        <p:nvPicPr>
          <p:cNvPr id="48" name="图片 157" descr="目录.png"/>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0" y="3449674"/>
            <a:ext cx="2898775" cy="2611437"/>
          </a:xfrm>
          <a:prstGeom prst="rect">
            <a:avLst/>
          </a:prstGeom>
          <a:noFill/>
          <a:ln w="9525">
            <a:noFill/>
            <a:miter lim="800000"/>
            <a:headEnd/>
            <a:tailEnd/>
          </a:ln>
        </p:spPr>
      </p:pic>
      <p:grpSp>
        <p:nvGrpSpPr>
          <p:cNvPr id="56" name="组合 125"/>
          <p:cNvGrpSpPr>
            <a:grpSpLocks/>
          </p:cNvGrpSpPr>
          <p:nvPr/>
        </p:nvGrpSpPr>
        <p:grpSpPr bwMode="auto">
          <a:xfrm>
            <a:off x="3297238" y="2228867"/>
            <a:ext cx="5489575" cy="1028700"/>
            <a:chOff x="3648090" y="1214422"/>
            <a:chExt cx="5489094" cy="1028700"/>
          </a:xfrm>
        </p:grpSpPr>
        <p:grpSp>
          <p:nvGrpSpPr>
            <p:cNvPr id="57" name="Group 3"/>
            <p:cNvGrpSpPr>
              <a:grpSpLocks/>
            </p:cNvGrpSpPr>
            <p:nvPr/>
          </p:nvGrpSpPr>
          <p:grpSpPr bwMode="auto">
            <a:xfrm>
              <a:off x="4338652" y="1477947"/>
              <a:ext cx="4798532" cy="652465"/>
              <a:chOff x="0" y="0"/>
              <a:chExt cx="4805" cy="411"/>
            </a:xfrm>
          </p:grpSpPr>
          <p:sp>
            <p:nvSpPr>
              <p:cNvPr id="65" name="AutoShape 4"/>
              <p:cNvSpPr>
                <a:spLocks noChangeArrowheads="1"/>
              </p:cNvSpPr>
              <p:nvPr/>
            </p:nvSpPr>
            <p:spPr bwMode="auto">
              <a:xfrm>
                <a:off x="76" y="328"/>
                <a:ext cx="4711"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66" name="Group 5"/>
              <p:cNvGrpSpPr>
                <a:grpSpLocks/>
              </p:cNvGrpSpPr>
              <p:nvPr/>
            </p:nvGrpSpPr>
            <p:grpSpPr bwMode="auto">
              <a:xfrm>
                <a:off x="0" y="0"/>
                <a:ext cx="4805" cy="333"/>
                <a:chOff x="0" y="0"/>
                <a:chExt cx="4805" cy="333"/>
              </a:xfrm>
            </p:grpSpPr>
            <p:sp>
              <p:nvSpPr>
                <p:cNvPr id="67" name="AutoShape 6"/>
                <p:cNvSpPr>
                  <a:spLocks noChangeArrowheads="1"/>
                </p:cNvSpPr>
                <p:nvPr/>
              </p:nvSpPr>
              <p:spPr bwMode="auto">
                <a:xfrm>
                  <a:off x="0" y="0"/>
                  <a:ext cx="4805"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3" action="ppaction://hlinksldjump"/>
                    </a:rPr>
                    <a:t>业务架构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8" name="AutoShape 7"/>
                <p:cNvSpPr>
                  <a:spLocks noChangeArrowheads="1"/>
                </p:cNvSpPr>
                <p:nvPr/>
              </p:nvSpPr>
              <p:spPr bwMode="auto">
                <a:xfrm>
                  <a:off x="98" y="18"/>
                  <a:ext cx="4664"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58" name="Picture 23"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62"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rgbClr val="FFFFFF"/>
                  </a:solidFill>
                  <a:latin typeface="Arial Black"/>
                </a:rPr>
                <a:t>02</a:t>
              </a:r>
              <a:endParaRPr lang="zh-CN" altLang="en-US" sz="1400" kern="10" spc="-70" dirty="0">
                <a:ln w="9525">
                  <a:noFill/>
                  <a:round/>
                  <a:headEnd/>
                  <a:tailEnd/>
                </a:ln>
                <a:solidFill>
                  <a:srgbClr val="FFFFFF"/>
                </a:solidFill>
                <a:latin typeface="Arial Black"/>
              </a:endParaRPr>
            </a:p>
          </p:txBody>
        </p:sp>
      </p:grpSp>
      <p:grpSp>
        <p:nvGrpSpPr>
          <p:cNvPr id="69" name="组合 133"/>
          <p:cNvGrpSpPr>
            <a:grpSpLocks/>
          </p:cNvGrpSpPr>
          <p:nvPr/>
        </p:nvGrpSpPr>
        <p:grpSpPr bwMode="auto">
          <a:xfrm>
            <a:off x="3311525" y="3062304"/>
            <a:ext cx="5475288" cy="1028700"/>
            <a:chOff x="3662377" y="2285992"/>
            <a:chExt cx="5475113" cy="1028700"/>
          </a:xfrm>
        </p:grpSpPr>
        <p:grpSp>
          <p:nvGrpSpPr>
            <p:cNvPr id="70" name="Group 8"/>
            <p:cNvGrpSpPr>
              <a:grpSpLocks/>
            </p:cNvGrpSpPr>
            <p:nvPr/>
          </p:nvGrpSpPr>
          <p:grpSpPr bwMode="auto">
            <a:xfrm>
              <a:off x="4352940" y="2549517"/>
              <a:ext cx="4784550" cy="661990"/>
              <a:chOff x="0" y="0"/>
              <a:chExt cx="4791" cy="417"/>
            </a:xfrm>
          </p:grpSpPr>
          <p:sp>
            <p:nvSpPr>
              <p:cNvPr id="73" name="AutoShape 9"/>
              <p:cNvSpPr>
                <a:spLocks noChangeArrowheads="1"/>
              </p:cNvSpPr>
              <p:nvPr/>
            </p:nvSpPr>
            <p:spPr bwMode="auto">
              <a:xfrm>
                <a:off x="67" y="334"/>
                <a:ext cx="469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74" name="Group 10"/>
              <p:cNvGrpSpPr>
                <a:grpSpLocks/>
              </p:cNvGrpSpPr>
              <p:nvPr/>
            </p:nvGrpSpPr>
            <p:grpSpPr bwMode="auto">
              <a:xfrm>
                <a:off x="0" y="0"/>
                <a:ext cx="4791" cy="333"/>
                <a:chOff x="0" y="0"/>
                <a:chExt cx="4791" cy="333"/>
              </a:xfrm>
            </p:grpSpPr>
            <p:sp>
              <p:nvSpPr>
                <p:cNvPr id="75" name="AutoShape 11"/>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5" action="ppaction://hlinksldjump"/>
                    </a:rPr>
                    <a:t>技术架构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9" name="AutoShape 12"/>
                <p:cNvSpPr>
                  <a:spLocks noChangeArrowheads="1"/>
                </p:cNvSpPr>
                <p:nvPr/>
              </p:nvSpPr>
              <p:spPr bwMode="auto">
                <a:xfrm>
                  <a:off x="91" y="16"/>
                  <a:ext cx="464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71" name="Picture 25"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2285992"/>
              <a:ext cx="1028700" cy="1028700"/>
            </a:xfrm>
            <a:prstGeom prst="rect">
              <a:avLst/>
            </a:prstGeom>
            <a:noFill/>
            <a:ln w="9525">
              <a:noFill/>
              <a:miter lim="800000"/>
              <a:headEnd/>
              <a:tailEnd/>
            </a:ln>
          </p:spPr>
        </p:pic>
        <p:sp>
          <p:nvSpPr>
            <p:cNvPr id="72" name="WordArt 26"/>
            <p:cNvSpPr>
              <a:spLocks noChangeArrowheads="1" noChangeShapeType="1"/>
            </p:cNvSpPr>
            <p:nvPr/>
          </p:nvSpPr>
          <p:spPr bwMode="auto">
            <a:xfrm>
              <a:off x="3921140" y="2589205"/>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03</a:t>
              </a:r>
              <a:endParaRPr lang="zh-CN" altLang="en-US" sz="1400" kern="10" spc="-70">
                <a:ln w="9525">
                  <a:noFill/>
                  <a:round/>
                  <a:headEnd/>
                  <a:tailEnd/>
                </a:ln>
                <a:solidFill>
                  <a:srgbClr val="FFFFFF"/>
                </a:solidFill>
                <a:latin typeface="Arial Black"/>
              </a:endParaRPr>
            </a:p>
          </p:txBody>
        </p:sp>
      </p:grpSp>
      <p:grpSp>
        <p:nvGrpSpPr>
          <p:cNvPr id="82" name="组合 141"/>
          <p:cNvGrpSpPr>
            <a:grpSpLocks/>
          </p:cNvGrpSpPr>
          <p:nvPr/>
        </p:nvGrpSpPr>
        <p:grpSpPr bwMode="auto">
          <a:xfrm>
            <a:off x="3311525" y="3900504"/>
            <a:ext cx="5475288" cy="1028700"/>
            <a:chOff x="3662377" y="3357562"/>
            <a:chExt cx="5475113" cy="1028700"/>
          </a:xfrm>
        </p:grpSpPr>
        <p:grpSp>
          <p:nvGrpSpPr>
            <p:cNvPr id="83" name="Group 13"/>
            <p:cNvGrpSpPr>
              <a:grpSpLocks/>
            </p:cNvGrpSpPr>
            <p:nvPr/>
          </p:nvGrpSpPr>
          <p:grpSpPr bwMode="auto">
            <a:xfrm>
              <a:off x="4352940" y="3621087"/>
              <a:ext cx="4784550" cy="652465"/>
              <a:chOff x="0" y="0"/>
              <a:chExt cx="4791" cy="411"/>
            </a:xfrm>
          </p:grpSpPr>
          <p:sp>
            <p:nvSpPr>
              <p:cNvPr id="86" name="AutoShape 14"/>
              <p:cNvSpPr>
                <a:spLocks noChangeArrowheads="1"/>
              </p:cNvSpPr>
              <p:nvPr/>
            </p:nvSpPr>
            <p:spPr bwMode="auto">
              <a:xfrm>
                <a:off x="67" y="328"/>
                <a:ext cx="469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87" name="Group 15"/>
              <p:cNvGrpSpPr>
                <a:grpSpLocks/>
              </p:cNvGrpSpPr>
              <p:nvPr/>
            </p:nvGrpSpPr>
            <p:grpSpPr bwMode="auto">
              <a:xfrm>
                <a:off x="0" y="0"/>
                <a:ext cx="4791" cy="333"/>
                <a:chOff x="0" y="0"/>
                <a:chExt cx="4791" cy="333"/>
              </a:xfrm>
            </p:grpSpPr>
            <p:sp>
              <p:nvSpPr>
                <p:cNvPr id="88"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6" action="ppaction://hlinksldjump"/>
                    </a:rPr>
                    <a:t>分系统列表</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9" name="AutoShape 17"/>
                <p:cNvSpPr>
                  <a:spLocks noChangeArrowheads="1"/>
                </p:cNvSpPr>
                <p:nvPr/>
              </p:nvSpPr>
              <p:spPr bwMode="auto">
                <a:xfrm>
                  <a:off x="91" y="16"/>
                  <a:ext cx="464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84" name="Picture 27"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85"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04</a:t>
              </a:r>
              <a:endParaRPr lang="zh-CN" altLang="en-US" sz="1400" kern="10" spc="-70">
                <a:ln w="9525">
                  <a:noFill/>
                  <a:round/>
                  <a:headEnd/>
                  <a:tailEnd/>
                </a:ln>
                <a:solidFill>
                  <a:srgbClr val="FFFFFF"/>
                </a:solidFill>
                <a:latin typeface="Arial Black"/>
              </a:endParaRPr>
            </a:p>
          </p:txBody>
        </p:sp>
      </p:grpSp>
      <p:grpSp>
        <p:nvGrpSpPr>
          <p:cNvPr id="90" name="组合 34"/>
          <p:cNvGrpSpPr>
            <a:grpSpLocks/>
          </p:cNvGrpSpPr>
          <p:nvPr/>
        </p:nvGrpSpPr>
        <p:grpSpPr bwMode="auto">
          <a:xfrm>
            <a:off x="3311525" y="4757754"/>
            <a:ext cx="5475288" cy="1028700"/>
            <a:chOff x="3662377" y="3357562"/>
            <a:chExt cx="5475113" cy="1028700"/>
          </a:xfrm>
        </p:grpSpPr>
        <p:grpSp>
          <p:nvGrpSpPr>
            <p:cNvPr id="91" name="Group 13"/>
            <p:cNvGrpSpPr>
              <a:grpSpLocks/>
            </p:cNvGrpSpPr>
            <p:nvPr/>
          </p:nvGrpSpPr>
          <p:grpSpPr bwMode="auto">
            <a:xfrm>
              <a:off x="4352940" y="3621087"/>
              <a:ext cx="4784550" cy="652465"/>
              <a:chOff x="0" y="0"/>
              <a:chExt cx="4791" cy="411"/>
            </a:xfrm>
          </p:grpSpPr>
          <p:sp>
            <p:nvSpPr>
              <p:cNvPr id="94" name="AutoShape 14"/>
              <p:cNvSpPr>
                <a:spLocks noChangeArrowheads="1"/>
              </p:cNvSpPr>
              <p:nvPr/>
            </p:nvSpPr>
            <p:spPr bwMode="auto">
              <a:xfrm>
                <a:off x="67" y="328"/>
                <a:ext cx="469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95" name="Group 15"/>
              <p:cNvGrpSpPr>
                <a:grpSpLocks/>
              </p:cNvGrpSpPr>
              <p:nvPr/>
            </p:nvGrpSpPr>
            <p:grpSpPr bwMode="auto">
              <a:xfrm>
                <a:off x="0" y="0"/>
                <a:ext cx="4791" cy="333"/>
                <a:chOff x="0" y="0"/>
                <a:chExt cx="4791" cy="333"/>
              </a:xfrm>
            </p:grpSpPr>
            <p:sp>
              <p:nvSpPr>
                <p:cNvPr id="96"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hlinkClick r:id="rId7" action="ppaction://hlinksldjump"/>
                    </a:rPr>
                    <a:t>问题描述</a:t>
                  </a:r>
                  <a:endParaRPr lang="zh-CN" altLang="en-US" sz="2400" kern="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7" name="AutoShape 17"/>
                <p:cNvSpPr>
                  <a:spLocks noChangeArrowheads="1"/>
                </p:cNvSpPr>
                <p:nvPr/>
              </p:nvSpPr>
              <p:spPr bwMode="auto">
                <a:xfrm>
                  <a:off x="91" y="16"/>
                  <a:ext cx="464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92" name="Picture 27"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93"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00"/>
                  </a:solidFill>
                  <a:latin typeface="Arial Black"/>
                </a:rPr>
                <a:t>05</a:t>
              </a:r>
              <a:endParaRPr lang="zh-CN" altLang="en-US" sz="1400" kern="10" spc="-70">
                <a:ln w="9525">
                  <a:noFill/>
                  <a:round/>
                  <a:headEnd/>
                  <a:tailEnd/>
                </a:ln>
                <a:solidFill>
                  <a:srgbClr val="FFFF00"/>
                </a:solidFill>
                <a:latin typeface="Arial Black"/>
              </a:endParaRPr>
            </a:p>
          </p:txBody>
        </p:sp>
      </p:grpSp>
      <p:grpSp>
        <p:nvGrpSpPr>
          <p:cNvPr id="98" name="组合 42"/>
          <p:cNvGrpSpPr>
            <a:grpSpLocks/>
          </p:cNvGrpSpPr>
          <p:nvPr/>
        </p:nvGrpSpPr>
        <p:grpSpPr bwMode="auto">
          <a:xfrm>
            <a:off x="3292475" y="1371617"/>
            <a:ext cx="5494338" cy="1028700"/>
            <a:chOff x="3648090" y="1214422"/>
            <a:chExt cx="5494087" cy="1028700"/>
          </a:xfrm>
        </p:grpSpPr>
        <p:grpSp>
          <p:nvGrpSpPr>
            <p:cNvPr id="99" name="Group 3"/>
            <p:cNvGrpSpPr>
              <a:grpSpLocks/>
            </p:cNvGrpSpPr>
            <p:nvPr/>
          </p:nvGrpSpPr>
          <p:grpSpPr bwMode="auto">
            <a:xfrm>
              <a:off x="4338652" y="1477947"/>
              <a:ext cx="4803525" cy="652465"/>
              <a:chOff x="0" y="0"/>
              <a:chExt cx="4810" cy="411"/>
            </a:xfrm>
          </p:grpSpPr>
          <p:sp>
            <p:nvSpPr>
              <p:cNvPr id="102" name="AutoShape 4"/>
              <p:cNvSpPr>
                <a:spLocks noChangeArrowheads="1"/>
              </p:cNvSpPr>
              <p:nvPr/>
            </p:nvSpPr>
            <p:spPr bwMode="auto">
              <a:xfrm>
                <a:off x="76" y="328"/>
                <a:ext cx="4715"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03" name="Group 5"/>
              <p:cNvGrpSpPr>
                <a:grpSpLocks/>
              </p:cNvGrpSpPr>
              <p:nvPr/>
            </p:nvGrpSpPr>
            <p:grpSpPr bwMode="auto">
              <a:xfrm>
                <a:off x="0" y="0"/>
                <a:ext cx="4810" cy="333"/>
                <a:chOff x="0" y="0"/>
                <a:chExt cx="4810" cy="333"/>
              </a:xfrm>
            </p:grpSpPr>
            <p:sp>
              <p:nvSpPr>
                <p:cNvPr id="104" name="AutoShape 6"/>
                <p:cNvSpPr>
                  <a:spLocks noChangeArrowheads="1"/>
                </p:cNvSpPr>
                <p:nvPr/>
              </p:nvSpPr>
              <p:spPr bwMode="auto">
                <a:xfrm>
                  <a:off x="0" y="0"/>
                  <a:ext cx="4810"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8" action="ppaction://hlinksldjump"/>
                    </a:rPr>
                    <a:t>业务需求</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5" name="AutoShape 7"/>
                <p:cNvSpPr>
                  <a:spLocks noChangeArrowheads="1"/>
                </p:cNvSpPr>
                <p:nvPr/>
              </p:nvSpPr>
              <p:spPr bwMode="auto">
                <a:xfrm>
                  <a:off x="99" y="18"/>
                  <a:ext cx="4669"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00" name="Picture 23"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101"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rgbClr val="FFFFFF"/>
                  </a:solidFill>
                  <a:latin typeface="Arial Black"/>
                </a:rPr>
                <a:t>01</a:t>
              </a:r>
              <a:endParaRPr lang="zh-CN" altLang="en-US" sz="1400" kern="10" spc="-70" dirty="0">
                <a:ln w="9525">
                  <a:noFill/>
                  <a:round/>
                  <a:headEnd/>
                  <a:tailEnd/>
                </a:ln>
                <a:solidFill>
                  <a:srgbClr val="FFFFFF"/>
                </a:solidFill>
                <a:latin typeface="Arial Black"/>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6"/>
                                        </p:tgtEl>
                                        <p:attrNameLst>
                                          <p:attrName>ppt_x</p:attrName>
                                        </p:attrNameLst>
                                      </p:cBhvr>
                                      <p:tavLst>
                                        <p:tav tm="0">
                                          <p:val>
                                            <p:strVal val="ppt_x"/>
                                          </p:val>
                                        </p:tav>
                                        <p:tav tm="100000">
                                          <p:val>
                                            <p:strVal val="ppt_x"/>
                                          </p:val>
                                        </p:tav>
                                      </p:tavLst>
                                    </p:anim>
                                    <p:anim calcmode="lin" valueType="num">
                                      <p:cBhvr additive="base">
                                        <p:cTn id="7" dur="500"/>
                                        <p:tgtEl>
                                          <p:spTgt spid="56"/>
                                        </p:tgtEl>
                                        <p:attrNameLst>
                                          <p:attrName>ppt_y</p:attrName>
                                        </p:attrNameLst>
                                      </p:cBhvr>
                                      <p:tavLst>
                                        <p:tav tm="0">
                                          <p:val>
                                            <p:strVal val="ppt_y"/>
                                          </p:val>
                                        </p:tav>
                                        <p:tav tm="100000">
                                          <p:val>
                                            <p:strVal val="1+ppt_h/2"/>
                                          </p:val>
                                        </p:tav>
                                      </p:tavLst>
                                    </p:anim>
                                    <p:set>
                                      <p:cBhvr>
                                        <p:cTn id="8" dur="1" fill="hold">
                                          <p:stCondLst>
                                            <p:cond delay="499"/>
                                          </p:stCondLst>
                                        </p:cTn>
                                        <p:tgtEl>
                                          <p:spTgt spid="56"/>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69"/>
                                        </p:tgtEl>
                                        <p:attrNameLst>
                                          <p:attrName>ppt_x</p:attrName>
                                        </p:attrNameLst>
                                      </p:cBhvr>
                                      <p:tavLst>
                                        <p:tav tm="0">
                                          <p:val>
                                            <p:strVal val="ppt_x"/>
                                          </p:val>
                                        </p:tav>
                                        <p:tav tm="100000">
                                          <p:val>
                                            <p:strVal val="ppt_x"/>
                                          </p:val>
                                        </p:tav>
                                      </p:tavLst>
                                    </p:anim>
                                    <p:anim calcmode="lin" valueType="num">
                                      <p:cBhvr additive="base">
                                        <p:cTn id="11" dur="500"/>
                                        <p:tgtEl>
                                          <p:spTgt spid="69"/>
                                        </p:tgtEl>
                                        <p:attrNameLst>
                                          <p:attrName>ppt_y</p:attrName>
                                        </p:attrNameLst>
                                      </p:cBhvr>
                                      <p:tavLst>
                                        <p:tav tm="0">
                                          <p:val>
                                            <p:strVal val="ppt_y"/>
                                          </p:val>
                                        </p:tav>
                                        <p:tav tm="100000">
                                          <p:val>
                                            <p:strVal val="1+ppt_h/2"/>
                                          </p:val>
                                        </p:tav>
                                      </p:tavLst>
                                    </p:anim>
                                    <p:set>
                                      <p:cBhvr>
                                        <p:cTn id="12" dur="1" fill="hold">
                                          <p:stCondLst>
                                            <p:cond delay="499"/>
                                          </p:stCondLst>
                                        </p:cTn>
                                        <p:tgtEl>
                                          <p:spTgt spid="69"/>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82"/>
                                        </p:tgtEl>
                                        <p:attrNameLst>
                                          <p:attrName>ppt_x</p:attrName>
                                        </p:attrNameLst>
                                      </p:cBhvr>
                                      <p:tavLst>
                                        <p:tav tm="0">
                                          <p:val>
                                            <p:strVal val="ppt_x"/>
                                          </p:val>
                                        </p:tav>
                                        <p:tav tm="100000">
                                          <p:val>
                                            <p:strVal val="ppt_x"/>
                                          </p:val>
                                        </p:tav>
                                      </p:tavLst>
                                    </p:anim>
                                    <p:anim calcmode="lin" valueType="num">
                                      <p:cBhvr additive="base">
                                        <p:cTn id="15" dur="500"/>
                                        <p:tgtEl>
                                          <p:spTgt spid="82"/>
                                        </p:tgtEl>
                                        <p:attrNameLst>
                                          <p:attrName>ppt_y</p:attrName>
                                        </p:attrNameLst>
                                      </p:cBhvr>
                                      <p:tavLst>
                                        <p:tav tm="0">
                                          <p:val>
                                            <p:strVal val="ppt_y"/>
                                          </p:val>
                                        </p:tav>
                                        <p:tav tm="100000">
                                          <p:val>
                                            <p:strVal val="1+ppt_h/2"/>
                                          </p:val>
                                        </p:tav>
                                      </p:tavLst>
                                    </p:anim>
                                    <p:set>
                                      <p:cBhvr>
                                        <p:cTn id="16" dur="1" fill="hold">
                                          <p:stCondLst>
                                            <p:cond delay="499"/>
                                          </p:stCondLst>
                                        </p:cTn>
                                        <p:tgtEl>
                                          <p:spTgt spid="82"/>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98"/>
                                        </p:tgtEl>
                                        <p:attrNameLst>
                                          <p:attrName>ppt_x</p:attrName>
                                        </p:attrNameLst>
                                      </p:cBhvr>
                                      <p:tavLst>
                                        <p:tav tm="0">
                                          <p:val>
                                            <p:strVal val="ppt_x"/>
                                          </p:val>
                                        </p:tav>
                                        <p:tav tm="100000">
                                          <p:val>
                                            <p:strVal val="ppt_x"/>
                                          </p:val>
                                        </p:tav>
                                      </p:tavLst>
                                    </p:anim>
                                    <p:anim calcmode="lin" valueType="num">
                                      <p:cBhvr additive="base">
                                        <p:cTn id="19" dur="500"/>
                                        <p:tgtEl>
                                          <p:spTgt spid="98"/>
                                        </p:tgtEl>
                                        <p:attrNameLst>
                                          <p:attrName>ppt_y</p:attrName>
                                        </p:attrNameLst>
                                      </p:cBhvr>
                                      <p:tavLst>
                                        <p:tav tm="0">
                                          <p:val>
                                            <p:strVal val="ppt_y"/>
                                          </p:val>
                                        </p:tav>
                                        <p:tav tm="100000">
                                          <p:val>
                                            <p:strVal val="1+ppt_h/2"/>
                                          </p:val>
                                        </p:tav>
                                      </p:tavLst>
                                    </p:anim>
                                    <p:set>
                                      <p:cBhvr>
                                        <p:cTn id="20" dur="1" fill="hold">
                                          <p:stCondLst>
                                            <p:cond delay="499"/>
                                          </p:stCondLst>
                                        </p:cTn>
                                        <p:tgtEl>
                                          <p:spTgt spid="98"/>
                                        </p:tgtEl>
                                        <p:attrNameLst>
                                          <p:attrName>style.visibility</p:attrName>
                                        </p:attrNameLst>
                                      </p:cBhvr>
                                      <p:to>
                                        <p:strVal val="hidden"/>
                                      </p:to>
                                    </p:set>
                                  </p:childTnLst>
                                </p:cTn>
                              </p:par>
                            </p:childTnLst>
                          </p:cTn>
                        </p:par>
                        <p:par>
                          <p:cTn id="21" fill="hold">
                            <p:stCondLst>
                              <p:cond delay="500"/>
                            </p:stCondLst>
                            <p:childTnLst>
                              <p:par>
                                <p:cTn id="22" presetID="64" presetClass="path" presetSubtype="0" accel="50000" decel="50000" fill="hold" nodeType="afterEffect">
                                  <p:stCondLst>
                                    <p:cond delay="0"/>
                                  </p:stCondLst>
                                  <p:childTnLst>
                                    <p:animMotion origin="layout" path="M -1.66667E-6 1.11022E-16 L -0.00278 -0.23796 " pathEditMode="relative" rAng="0" ptsTypes="AA">
                                      <p:cBhvr>
                                        <p:cTn id="23" dur="500" fill="hold"/>
                                        <p:tgtEl>
                                          <p:spTgt spid="90"/>
                                        </p:tgtEl>
                                        <p:attrNameLst>
                                          <p:attrName>ppt_x</p:attrName>
                                          <p:attrName>ppt_y</p:attrName>
                                        </p:attrNameLst>
                                      </p:cBhvr>
                                      <p:rCtr x="-100" y="-11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风险</a:t>
            </a:r>
            <a:endParaRPr lang="en-US" altLang="zh-CN" sz="3000" b="1" dirty="0" smtClean="0">
              <a:latin typeface="华文中宋" pitchFamily="2" charset="-122"/>
              <a:ea typeface="华文中宋" pitchFamily="2" charset="-122"/>
            </a:endParaRPr>
          </a:p>
        </p:txBody>
      </p:sp>
      <p:sp>
        <p:nvSpPr>
          <p:cNvPr id="15363" name="Rectangle 11"/>
          <p:cNvSpPr>
            <a:spLocks noGrp="1" noChangeArrowheads="1"/>
          </p:cNvSpPr>
          <p:nvPr>
            <p:ph type="body" idx="1"/>
          </p:nvPr>
        </p:nvSpPr>
        <p:spPr>
          <a:xfrm>
            <a:off x="485804" y="1000108"/>
            <a:ext cx="8229600" cy="3429024"/>
          </a:xfrm>
        </p:spPr>
        <p:txBody>
          <a:bodyPr lIns="95782" tIns="47891" rIns="95782" bIns="47891"/>
          <a:lstStyle/>
          <a:p>
            <a:pPr eaLnBrk="1" hangingPunct="1">
              <a:buNone/>
            </a:pPr>
            <a:r>
              <a:rPr lang="zh-CN" altLang="en-US" sz="2400" dirty="0" smtClean="0">
                <a:latin typeface="华文中宋" pitchFamily="2" charset="-122"/>
                <a:ea typeface="华文中宋" pitchFamily="2" charset="-122"/>
              </a:rPr>
              <a:t>清结算平台目前面对的主要风险包括：</a:t>
            </a:r>
            <a:endParaRPr lang="en-US" altLang="zh-CN" sz="2400" dirty="0" smtClean="0">
              <a:latin typeface="华文中宋" pitchFamily="2" charset="-122"/>
              <a:ea typeface="华文中宋" pitchFamily="2" charset="-122"/>
            </a:endParaRPr>
          </a:p>
          <a:p>
            <a:pPr eaLnBrk="1" hangingPunct="1">
              <a:buNone/>
            </a:pPr>
            <a:endParaRPr lang="en-US" altLang="zh-CN" sz="1800" dirty="0" smtClean="0">
              <a:latin typeface="华文中宋" pitchFamily="2" charset="-122"/>
              <a:ea typeface="华文中宋" pitchFamily="2" charset="-122"/>
            </a:endParaRPr>
          </a:p>
          <a:p>
            <a:pPr eaLnBrk="1" hangingPunct="1">
              <a:buNone/>
            </a:pPr>
            <a:r>
              <a:rPr lang="en-US" altLang="zh-CN" sz="1800" dirty="0" smtClean="0">
                <a:latin typeface="华文中宋" pitchFamily="2" charset="-122"/>
                <a:ea typeface="华文中宋" pitchFamily="2" charset="-122"/>
              </a:rPr>
              <a:t>1</a:t>
            </a:r>
            <a:r>
              <a:rPr lang="zh-CN" altLang="en-US" sz="1800" dirty="0" smtClean="0">
                <a:latin typeface="华文中宋" pitchFamily="2" charset="-122"/>
                <a:ea typeface="华文中宋" pitchFamily="2" charset="-122"/>
              </a:rPr>
              <a:t>、各业务条线的业务梳理与业务模型的建立；</a:t>
            </a:r>
            <a:endParaRPr lang="en-US" altLang="zh-CN" sz="1800" dirty="0" smtClean="0">
              <a:latin typeface="华文中宋" pitchFamily="2" charset="-122"/>
              <a:ea typeface="华文中宋" pitchFamily="2" charset="-122"/>
            </a:endParaRPr>
          </a:p>
          <a:p>
            <a:pPr eaLnBrk="1" hangingPunct="1">
              <a:buNone/>
            </a:pPr>
            <a:endParaRPr lang="en-US" altLang="zh-CN" sz="1800" dirty="0" smtClean="0">
              <a:latin typeface="华文中宋" pitchFamily="2" charset="-122"/>
              <a:ea typeface="华文中宋" pitchFamily="2" charset="-122"/>
            </a:endParaRPr>
          </a:p>
          <a:p>
            <a:pPr eaLnBrk="1" hangingPunct="1">
              <a:buNone/>
            </a:pPr>
            <a:r>
              <a:rPr lang="en-US" altLang="zh-CN" sz="1800" dirty="0" smtClean="0">
                <a:latin typeface="华文中宋" pitchFamily="2" charset="-122"/>
                <a:ea typeface="华文中宋" pitchFamily="2" charset="-122"/>
              </a:rPr>
              <a:t>2、</a:t>
            </a:r>
            <a:r>
              <a:rPr lang="zh-CN" altLang="en-US" sz="1800" dirty="0" smtClean="0">
                <a:latin typeface="华文中宋" pitchFamily="2" charset="-122"/>
                <a:ea typeface="华文中宋" pitchFamily="2" charset="-122"/>
              </a:rPr>
              <a:t>数据的同步与汇集</a:t>
            </a:r>
            <a:r>
              <a:rPr lang="zh-CN" altLang="en-US" sz="1800" dirty="0" smtClean="0">
                <a:latin typeface="华文中宋" pitchFamily="2" charset="-122"/>
                <a:ea typeface="华文中宋" pitchFamily="2" charset="-122"/>
              </a:rPr>
              <a:t>；</a:t>
            </a:r>
            <a:endParaRPr lang="en-US" altLang="zh-CN" sz="1800" dirty="0" smtClean="0">
              <a:latin typeface="华文中宋" pitchFamily="2" charset="-122"/>
              <a:ea typeface="华文中宋" pitchFamily="2" charset="-122"/>
            </a:endParaRPr>
          </a:p>
          <a:p>
            <a:pPr eaLnBrk="1" hangingPunct="1">
              <a:buNone/>
            </a:pPr>
            <a:endParaRPr lang="en-US" altLang="zh-CN" sz="1800" dirty="0" smtClean="0">
              <a:latin typeface="华文中宋" pitchFamily="2" charset="-122"/>
              <a:ea typeface="华文中宋" pitchFamily="2" charset="-122"/>
            </a:endParaRPr>
          </a:p>
          <a:p>
            <a:pPr eaLnBrk="1" hangingPunct="1">
              <a:buNone/>
            </a:pPr>
            <a:r>
              <a:rPr lang="en-US" altLang="zh-CN" sz="1800" dirty="0" smtClean="0">
                <a:latin typeface="华文中宋" pitchFamily="2" charset="-122"/>
                <a:ea typeface="华文中宋" pitchFamily="2" charset="-122"/>
              </a:rPr>
              <a:t>3、</a:t>
            </a:r>
            <a:r>
              <a:rPr lang="zh-CN" altLang="en-US" sz="1800" dirty="0" smtClean="0">
                <a:latin typeface="华文中宋" pitchFamily="2" charset="-122"/>
                <a:ea typeface="华文中宋" pitchFamily="2" charset="-122"/>
              </a:rPr>
              <a:t>老数据的切换与过度；</a:t>
            </a:r>
            <a:endParaRPr lang="en-US" altLang="zh-CN" sz="1800" dirty="0" smtClean="0">
              <a:latin typeface="华文中宋" pitchFamily="2" charset="-122"/>
              <a:ea typeface="华文中宋" pitchFamily="2" charset="-122"/>
            </a:endParaRPr>
          </a:p>
          <a:p>
            <a:pPr eaLnBrk="1" hangingPunct="1">
              <a:buNone/>
            </a:pPr>
            <a:endParaRPr lang="en-US" altLang="zh-CN" sz="1800" dirty="0" smtClean="0">
              <a:latin typeface="华文中宋" pitchFamily="2" charset="-122"/>
              <a:ea typeface="华文中宋" pitchFamily="2" charset="-122"/>
            </a:endParaRPr>
          </a:p>
          <a:p>
            <a:pPr eaLnBrk="1" hangingPunct="1">
              <a:buNone/>
            </a:pPr>
            <a:r>
              <a:rPr lang="en-US" altLang="zh-CN" sz="1800" dirty="0" smtClean="0">
                <a:latin typeface="华文中宋" pitchFamily="2" charset="-122"/>
                <a:ea typeface="华文中宋" pitchFamily="2" charset="-122"/>
              </a:rPr>
              <a:t>4</a:t>
            </a:r>
            <a:r>
              <a:rPr lang="zh-CN" altLang="en-US" sz="1800" dirty="0" smtClean="0">
                <a:latin typeface="华文中宋" pitchFamily="2" charset="-122"/>
                <a:ea typeface="华文中宋" pitchFamily="2" charset="-122"/>
              </a:rPr>
              <a:t>、各部门的分工与合作机制、任务与责任。</a:t>
            </a:r>
          </a:p>
          <a:p>
            <a:pPr eaLnBrk="1" hangingPunct="1">
              <a:buFontTx/>
              <a:buNone/>
            </a:pPr>
            <a:endParaRPr lang="zh-CN" altLang="en-US" sz="1800" b="1" dirty="0" smtClean="0">
              <a:solidFill>
                <a:schemeClr val="accent2"/>
              </a:solidFill>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23</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p>
            <a:fld id="{65EF991E-2745-422E-B79E-69F34416FC42}" type="slidenum">
              <a:rPr lang="zh-CN" altLang="en-US" smtClean="0"/>
              <a:pPr/>
              <a:t>24</a:t>
            </a:fld>
            <a:endParaRPr lang="en-US" altLang="zh-CN" smtClean="0"/>
          </a:p>
        </p:txBody>
      </p:sp>
      <p:sp>
        <p:nvSpPr>
          <p:cNvPr id="87043" name="Rectangle 2"/>
          <p:cNvSpPr>
            <a:spLocks noGrp="1" noChangeArrowheads="1"/>
          </p:cNvSpPr>
          <p:nvPr>
            <p:ph type="ctrTitle"/>
          </p:nvPr>
        </p:nvSpPr>
        <p:spPr>
          <a:xfrm>
            <a:off x="3059113" y="2565400"/>
            <a:ext cx="2878137" cy="1470025"/>
          </a:xfrm>
        </p:spPr>
        <p:txBody>
          <a:bodyPr/>
          <a:lstStyle/>
          <a:p>
            <a:pPr eaLnBrk="1" hangingPunct="1"/>
            <a:r>
              <a:rPr lang="zh-CN" altLang="en-US" sz="5200" b="1" smtClean="0">
                <a:solidFill>
                  <a:srgbClr val="0000FF"/>
                </a:solidFill>
                <a:latin typeface="华文楷体" pitchFamily="2" charset="-122"/>
                <a:ea typeface="华文楷体" pitchFamily="2" charset="-122"/>
              </a:rPr>
              <a:t>谢 谢！</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总体需求描述</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3</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8" name="Rectangle 10"/>
          <p:cNvSpPr txBox="1">
            <a:spLocks noChangeArrowheads="1"/>
          </p:cNvSpPr>
          <p:nvPr/>
        </p:nvSpPr>
        <p:spPr bwMode="auto">
          <a:xfrm>
            <a:off x="0" y="785794"/>
            <a:ext cx="9144000" cy="4357718"/>
          </a:xfrm>
          <a:prstGeom prst="rect">
            <a:avLst/>
          </a:prstGeom>
          <a:noFill/>
          <a:ln w="9525">
            <a:noFill/>
            <a:miter lim="800000"/>
            <a:headEnd/>
            <a:tailEnd/>
          </a:ln>
        </p:spPr>
        <p:txBody>
          <a:bodyPr vert="horz" wrap="square" lIns="95782" tIns="47891" rIns="95782" bIns="47891"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800" b="0" kern="0" dirty="0" smtClean="0">
                <a:solidFill>
                  <a:schemeClr val="tx2"/>
                </a:solidFill>
                <a:latin typeface="华文中宋" pitchFamily="2" charset="-122"/>
                <a:ea typeface="华文中宋" pitchFamily="2" charset="-122"/>
                <a:cs typeface="+mj-cs"/>
              </a:rPr>
              <a:t>东方支付目前缺少真正意义上的清结算、财务总账与备付金系统，结果是当前业务上基本以手工操作的方式完成清分、结算与资金划拨工作。各个业务条线各自独立，没有从全公司的角度来规划对整个资金池的管理以及对各个业务条线整合。现在公司急需从全公司的角度出发考虑真正意义的清结算平台，他至少要满足如下几点需求：</a:t>
            </a: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kern="0" dirty="0" smtClean="0">
                <a:solidFill>
                  <a:schemeClr val="tx2"/>
                </a:solidFill>
                <a:latin typeface="华文中宋" pitchFamily="2" charset="-122"/>
                <a:ea typeface="华文中宋" pitchFamily="2" charset="-122"/>
                <a:cs typeface="+mj-cs"/>
              </a:rPr>
              <a:t>1. </a:t>
            </a:r>
            <a:r>
              <a:rPr lang="zh-CN" altLang="en-US" sz="1800" b="0" kern="0" dirty="0" smtClean="0">
                <a:solidFill>
                  <a:schemeClr val="tx2"/>
                </a:solidFill>
                <a:latin typeface="华文中宋" pitchFamily="2" charset="-122"/>
                <a:ea typeface="华文中宋" pitchFamily="2" charset="-122"/>
                <a:cs typeface="+mj-cs"/>
              </a:rPr>
              <a:t>各业务线只需要关心自身业务，无需关心自身资金的清分、结算、及资金划拨工作；</a:t>
            </a: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kern="0" dirty="0" smtClean="0">
                <a:solidFill>
                  <a:schemeClr val="tx2"/>
                </a:solidFill>
                <a:latin typeface="华文中宋" pitchFamily="2" charset="-122"/>
                <a:ea typeface="华文中宋" pitchFamily="2" charset="-122"/>
                <a:cs typeface="+mj-cs"/>
              </a:rPr>
              <a:t>2. </a:t>
            </a:r>
            <a:r>
              <a:rPr lang="zh-CN" altLang="en-US" sz="1800" b="0" kern="0" dirty="0" smtClean="0">
                <a:solidFill>
                  <a:schemeClr val="tx2"/>
                </a:solidFill>
                <a:latin typeface="华文中宋" pitchFamily="2" charset="-122"/>
                <a:ea typeface="华文中宋" pitchFamily="2" charset="-122"/>
                <a:cs typeface="+mj-cs"/>
              </a:rPr>
              <a:t>各业务线需要管理好自己的涉及到公司备金系统资金变化的相关业务交易数据；</a:t>
            </a: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kern="0" dirty="0" smtClean="0">
                <a:solidFill>
                  <a:schemeClr val="tx2"/>
                </a:solidFill>
                <a:latin typeface="华文中宋" pitchFamily="2" charset="-122"/>
                <a:ea typeface="华文中宋" pitchFamily="2" charset="-122"/>
                <a:cs typeface="+mj-cs"/>
              </a:rPr>
              <a:t>3.</a:t>
            </a:r>
            <a:r>
              <a:rPr lang="zh-CN" altLang="en-US" sz="1800" b="0" kern="0" dirty="0" smtClean="0">
                <a:solidFill>
                  <a:schemeClr val="tx2"/>
                </a:solidFill>
                <a:latin typeface="华文中宋" pitchFamily="2" charset="-122"/>
                <a:ea typeface="华文中宋" pitchFamily="2" charset="-122"/>
                <a:cs typeface="+mj-cs"/>
              </a:rPr>
              <a:t> 各业务条线将相关的交易数据按公司的清结算平台的规范要求发送给清结算平台，清 </a:t>
            </a: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kern="0" dirty="0" smtClean="0">
                <a:solidFill>
                  <a:schemeClr val="tx2"/>
                </a:solidFill>
                <a:latin typeface="华文中宋" pitchFamily="2" charset="-122"/>
                <a:ea typeface="华文中宋" pitchFamily="2" charset="-122"/>
                <a:cs typeface="+mj-cs"/>
              </a:rPr>
              <a:t>    </a:t>
            </a:r>
            <a:r>
              <a:rPr lang="zh-CN" altLang="en-US" sz="1800" b="0" kern="0" dirty="0" smtClean="0">
                <a:solidFill>
                  <a:schemeClr val="tx2"/>
                </a:solidFill>
                <a:latin typeface="华文中宋" pitchFamily="2" charset="-122"/>
                <a:ea typeface="华文中宋" pitchFamily="2" charset="-122"/>
                <a:cs typeface="+mj-cs"/>
              </a:rPr>
              <a:t>结算平台将根据各业务条线及公司本身的维度需求对交易按商户、企业、个人、银行、   </a:t>
            </a: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kern="0" dirty="0" smtClean="0">
                <a:solidFill>
                  <a:schemeClr val="tx2"/>
                </a:solidFill>
                <a:latin typeface="华文中宋" pitchFamily="2" charset="-122"/>
                <a:ea typeface="华文中宋" pitchFamily="2" charset="-122"/>
                <a:cs typeface="+mj-cs"/>
              </a:rPr>
              <a:t>    </a:t>
            </a:r>
            <a:r>
              <a:rPr lang="zh-CN" altLang="en-US" sz="1800" b="0" kern="0" dirty="0" smtClean="0">
                <a:solidFill>
                  <a:schemeClr val="tx2"/>
                </a:solidFill>
                <a:latin typeface="华文中宋" pitchFamily="2" charset="-122"/>
                <a:ea typeface="华文中宋" pitchFamily="2" charset="-122"/>
                <a:cs typeface="+mj-cs"/>
              </a:rPr>
              <a:t>币种等进行清分、结算、计账、资金划拨，并与银行进行资金对账。</a:t>
            </a:r>
            <a:endParaRPr lang="en-US" altLang="zh-CN" sz="1800" b="0" kern="0" dirty="0" smtClean="0">
              <a:solidFill>
                <a:schemeClr val="tx2"/>
              </a:solidFill>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chemeClr val="tx2"/>
              </a:solidFill>
              <a:effectLst/>
              <a:uLnTx/>
              <a:uFillTx/>
              <a:latin typeface="华文中宋" pitchFamily="2" charset="-122"/>
              <a:ea typeface="华文中宋" pitchFamily="2" charset="-122"/>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chemeClr val="tx2"/>
              </a:solidFill>
              <a:effectLst/>
              <a:uLnTx/>
              <a:uFillTx/>
              <a:latin typeface="华文中宋" pitchFamily="2" charset="-122"/>
              <a:ea typeface="华文中宋" pitchFamily="2" charset="-122"/>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500034" y="79355"/>
            <a:ext cx="7392987" cy="563563"/>
          </a:xfrm>
        </p:spPr>
        <p:txBody>
          <a:bodyPr lIns="95782" tIns="47891" rIns="95782" bIns="47891"/>
          <a:lstStyle/>
          <a:p>
            <a:pPr eaLnBrk="1" hangingPunct="1"/>
            <a:r>
              <a:rPr lang="zh-CN" altLang="en-US" sz="3200" b="1" dirty="0" smtClean="0">
                <a:solidFill>
                  <a:srgbClr val="011B65"/>
                </a:solidFill>
                <a:latin typeface="华文中宋" pitchFamily="2" charset="-122"/>
                <a:ea typeface="华文中宋" pitchFamily="2" charset="-122"/>
              </a:rPr>
              <a:t>目 录</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4</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grpSp>
        <p:nvGrpSpPr>
          <p:cNvPr id="5" name="组合 133"/>
          <p:cNvGrpSpPr>
            <a:grpSpLocks/>
          </p:cNvGrpSpPr>
          <p:nvPr/>
        </p:nvGrpSpPr>
        <p:grpSpPr bwMode="auto">
          <a:xfrm>
            <a:off x="3382993" y="3149736"/>
            <a:ext cx="5475287" cy="1028700"/>
            <a:chOff x="3662377" y="2285992"/>
            <a:chExt cx="5475114" cy="1028700"/>
          </a:xfrm>
        </p:grpSpPr>
        <p:grpSp>
          <p:nvGrpSpPr>
            <p:cNvPr id="6" name="Group 8"/>
            <p:cNvGrpSpPr>
              <a:grpSpLocks/>
            </p:cNvGrpSpPr>
            <p:nvPr/>
          </p:nvGrpSpPr>
          <p:grpSpPr bwMode="auto">
            <a:xfrm>
              <a:off x="4352940" y="2549517"/>
              <a:ext cx="4784551" cy="674690"/>
              <a:chOff x="0" y="0"/>
              <a:chExt cx="4791" cy="425"/>
            </a:xfrm>
          </p:grpSpPr>
          <p:sp>
            <p:nvSpPr>
              <p:cNvPr id="19" name="AutoShape 9"/>
              <p:cNvSpPr>
                <a:spLocks noChangeArrowheads="1"/>
              </p:cNvSpPr>
              <p:nvPr/>
            </p:nvSpPr>
            <p:spPr bwMode="auto">
              <a:xfrm>
                <a:off x="67" y="334"/>
                <a:ext cx="4724" cy="91"/>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7" name="Group 10"/>
              <p:cNvGrpSpPr>
                <a:grpSpLocks/>
              </p:cNvGrpSpPr>
              <p:nvPr/>
            </p:nvGrpSpPr>
            <p:grpSpPr bwMode="auto">
              <a:xfrm>
                <a:off x="0" y="0"/>
                <a:ext cx="4791" cy="333"/>
                <a:chOff x="0" y="0"/>
                <a:chExt cx="4791" cy="333"/>
              </a:xfrm>
            </p:grpSpPr>
            <p:sp>
              <p:nvSpPr>
                <p:cNvPr id="21" name="AutoShape 11"/>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2" action="ppaction://hlinksldjump"/>
                    </a:rPr>
                    <a:t>技术架构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2" name="AutoShape 12"/>
                <p:cNvSpPr>
                  <a:spLocks noChangeArrowheads="1"/>
                </p:cNvSpPr>
                <p:nvPr/>
              </p:nvSpPr>
              <p:spPr bwMode="auto">
                <a:xfrm>
                  <a:off x="91" y="16"/>
                  <a:ext cx="4673" cy="79"/>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7" name="Picture 25"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62377" y="2285992"/>
              <a:ext cx="1028700" cy="1028700"/>
            </a:xfrm>
            <a:prstGeom prst="rect">
              <a:avLst/>
            </a:prstGeom>
            <a:noFill/>
            <a:ln w="9525">
              <a:noFill/>
              <a:miter lim="800000"/>
              <a:headEnd/>
              <a:tailEnd/>
            </a:ln>
          </p:spPr>
        </p:pic>
        <p:sp>
          <p:nvSpPr>
            <p:cNvPr id="18" name="WordArt 26"/>
            <p:cNvSpPr>
              <a:spLocks noChangeArrowheads="1" noChangeShapeType="1"/>
            </p:cNvSpPr>
            <p:nvPr/>
          </p:nvSpPr>
          <p:spPr bwMode="auto">
            <a:xfrm>
              <a:off x="3921140" y="2589205"/>
              <a:ext cx="504825" cy="254000"/>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rgbClr val="FFFFFF"/>
                  </a:solidFill>
                  <a:latin typeface="Arial Black"/>
                </a:rPr>
                <a:t>03</a:t>
              </a:r>
              <a:endParaRPr lang="zh-CN" altLang="en-US" sz="1400" kern="10" spc="-70" dirty="0">
                <a:ln w="9525">
                  <a:noFill/>
                  <a:round/>
                  <a:headEnd/>
                  <a:tailEnd/>
                </a:ln>
                <a:solidFill>
                  <a:srgbClr val="FFFFFF"/>
                </a:solidFill>
                <a:latin typeface="Arial Black"/>
              </a:endParaRPr>
            </a:p>
          </p:txBody>
        </p:sp>
      </p:grpSp>
      <p:grpSp>
        <p:nvGrpSpPr>
          <p:cNvPr id="12" name="组合 141"/>
          <p:cNvGrpSpPr>
            <a:grpSpLocks/>
          </p:cNvGrpSpPr>
          <p:nvPr/>
        </p:nvGrpSpPr>
        <p:grpSpPr bwMode="auto">
          <a:xfrm>
            <a:off x="3382993" y="3987936"/>
            <a:ext cx="5475287" cy="1028700"/>
            <a:chOff x="3662377" y="3357562"/>
            <a:chExt cx="5475114" cy="1028700"/>
          </a:xfrm>
        </p:grpSpPr>
        <p:grpSp>
          <p:nvGrpSpPr>
            <p:cNvPr id="15" name="Group 13"/>
            <p:cNvGrpSpPr>
              <a:grpSpLocks/>
            </p:cNvGrpSpPr>
            <p:nvPr/>
          </p:nvGrpSpPr>
          <p:grpSpPr bwMode="auto">
            <a:xfrm>
              <a:off x="4352940" y="3621087"/>
              <a:ext cx="4784551" cy="622300"/>
              <a:chOff x="0" y="0"/>
              <a:chExt cx="4791" cy="392"/>
            </a:xfrm>
          </p:grpSpPr>
          <p:sp>
            <p:nvSpPr>
              <p:cNvPr id="27" name="AutoShape 14"/>
              <p:cNvSpPr>
                <a:spLocks noChangeArrowheads="1"/>
              </p:cNvSpPr>
              <p:nvPr/>
            </p:nvSpPr>
            <p:spPr bwMode="auto">
              <a:xfrm>
                <a:off x="67" y="328"/>
                <a:ext cx="4724" cy="64"/>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6" name="Group 15"/>
              <p:cNvGrpSpPr>
                <a:grpSpLocks/>
              </p:cNvGrpSpPr>
              <p:nvPr/>
            </p:nvGrpSpPr>
            <p:grpSpPr bwMode="auto">
              <a:xfrm>
                <a:off x="0" y="0"/>
                <a:ext cx="4791" cy="333"/>
                <a:chOff x="0" y="0"/>
                <a:chExt cx="4791" cy="333"/>
              </a:xfrm>
            </p:grpSpPr>
            <p:sp>
              <p:nvSpPr>
                <p:cNvPr id="29"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4" action="ppaction://hlinksldjump"/>
                    </a:rPr>
                    <a:t>分系统列表</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0" name="AutoShape 17"/>
                <p:cNvSpPr>
                  <a:spLocks noChangeArrowheads="1"/>
                </p:cNvSpPr>
                <p:nvPr/>
              </p:nvSpPr>
              <p:spPr bwMode="auto">
                <a:xfrm>
                  <a:off x="91" y="16"/>
                  <a:ext cx="4673"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25" name="Picture 27"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26"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04</a:t>
              </a:r>
              <a:endParaRPr lang="zh-CN" altLang="en-US" sz="1400" kern="10" spc="-70">
                <a:ln w="9525">
                  <a:noFill/>
                  <a:round/>
                  <a:headEnd/>
                  <a:tailEnd/>
                </a:ln>
                <a:solidFill>
                  <a:srgbClr val="FFFFFF"/>
                </a:solidFill>
                <a:latin typeface="Arial Black"/>
              </a:endParaRPr>
            </a:p>
          </p:txBody>
        </p:sp>
      </p:grpSp>
      <p:cxnSp>
        <p:nvCxnSpPr>
          <p:cNvPr id="31" name="直接连接符 159"/>
          <p:cNvCxnSpPr>
            <a:cxnSpLocks noChangeShapeType="1"/>
          </p:cNvCxnSpPr>
          <p:nvPr/>
        </p:nvCxnSpPr>
        <p:spPr bwMode="auto">
          <a:xfrm rot="16200000" flipH="1">
            <a:off x="535770" y="3821926"/>
            <a:ext cx="4929187" cy="0"/>
          </a:xfrm>
          <a:prstGeom prst="line">
            <a:avLst/>
          </a:prstGeom>
          <a:noFill/>
          <a:ln w="22225" algn="ctr">
            <a:solidFill>
              <a:srgbClr val="0070C0"/>
            </a:solidFill>
            <a:prstDash val="dashDot"/>
            <a:round/>
            <a:headEnd/>
            <a:tailEnd/>
          </a:ln>
        </p:spPr>
      </p:cxnSp>
      <p:grpSp>
        <p:nvGrpSpPr>
          <p:cNvPr id="20" name="组合 34"/>
          <p:cNvGrpSpPr>
            <a:grpSpLocks/>
          </p:cNvGrpSpPr>
          <p:nvPr/>
        </p:nvGrpSpPr>
        <p:grpSpPr bwMode="auto">
          <a:xfrm>
            <a:off x="3382993" y="4845186"/>
            <a:ext cx="5475287" cy="1028700"/>
            <a:chOff x="3662377" y="3357562"/>
            <a:chExt cx="5475114" cy="1028700"/>
          </a:xfrm>
        </p:grpSpPr>
        <p:grpSp>
          <p:nvGrpSpPr>
            <p:cNvPr id="23" name="Group 13"/>
            <p:cNvGrpSpPr>
              <a:grpSpLocks/>
            </p:cNvGrpSpPr>
            <p:nvPr/>
          </p:nvGrpSpPr>
          <p:grpSpPr bwMode="auto">
            <a:xfrm>
              <a:off x="4352940" y="3621087"/>
              <a:ext cx="4784551" cy="622300"/>
              <a:chOff x="0" y="0"/>
              <a:chExt cx="4791" cy="392"/>
            </a:xfrm>
          </p:grpSpPr>
          <p:sp>
            <p:nvSpPr>
              <p:cNvPr id="36" name="AutoShape 14"/>
              <p:cNvSpPr>
                <a:spLocks noChangeArrowheads="1"/>
              </p:cNvSpPr>
              <p:nvPr/>
            </p:nvSpPr>
            <p:spPr bwMode="auto">
              <a:xfrm>
                <a:off x="67" y="328"/>
                <a:ext cx="4724" cy="64"/>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24" name="Group 15"/>
              <p:cNvGrpSpPr>
                <a:grpSpLocks/>
              </p:cNvGrpSpPr>
              <p:nvPr/>
            </p:nvGrpSpPr>
            <p:grpSpPr bwMode="auto">
              <a:xfrm>
                <a:off x="0" y="0"/>
                <a:ext cx="4791" cy="333"/>
                <a:chOff x="0" y="0"/>
                <a:chExt cx="4791" cy="333"/>
              </a:xfrm>
            </p:grpSpPr>
            <p:sp>
              <p:nvSpPr>
                <p:cNvPr id="38" name="AutoShape 16"/>
                <p:cNvSpPr>
                  <a:spLocks noChangeArrowheads="1"/>
                </p:cNvSpPr>
                <p:nvPr/>
              </p:nvSpPr>
              <p:spPr bwMode="auto">
                <a:xfrm>
                  <a:off x="0" y="0"/>
                  <a:ext cx="4791"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5" action="ppaction://hlinksldjump"/>
                    </a:rPr>
                    <a:t>问题描述</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9" name="AutoShape 17"/>
                <p:cNvSpPr>
                  <a:spLocks noChangeArrowheads="1"/>
                </p:cNvSpPr>
                <p:nvPr/>
              </p:nvSpPr>
              <p:spPr bwMode="auto">
                <a:xfrm>
                  <a:off x="91" y="16"/>
                  <a:ext cx="4673"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34" name="Picture 27"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35"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05</a:t>
              </a:r>
              <a:endParaRPr lang="zh-CN" altLang="en-US" sz="1400" kern="10" spc="-70">
                <a:ln w="9525">
                  <a:noFill/>
                  <a:round/>
                  <a:headEnd/>
                  <a:tailEnd/>
                </a:ln>
                <a:solidFill>
                  <a:srgbClr val="FFFFFF"/>
                </a:solidFill>
                <a:latin typeface="Arial Black"/>
              </a:endParaRPr>
            </a:p>
          </p:txBody>
        </p:sp>
      </p:grpSp>
      <p:pic>
        <p:nvPicPr>
          <p:cNvPr id="48" name="图片 157" descr="目录.png"/>
          <p:cNvPicPr>
            <a:picLocks noChangeAspect="1"/>
          </p:cNvPicPr>
          <p:nvPr/>
        </p:nvPicPr>
        <p:blipFill>
          <a:blip r:embed="rId6" cstate="email">
            <a:extLst>
              <a:ext uri="{28A0092B-C50C-407E-A947-70E740481C1C}">
                <a14:useLocalDpi xmlns="" xmlns:a14="http://schemas.microsoft.com/office/drawing/2010/main"/>
              </a:ext>
            </a:extLst>
          </a:blip>
          <a:srcRect/>
          <a:stretch>
            <a:fillRect/>
          </a:stretch>
        </p:blipFill>
        <p:spPr bwMode="auto">
          <a:xfrm>
            <a:off x="0" y="3449674"/>
            <a:ext cx="2898775" cy="2611437"/>
          </a:xfrm>
          <a:prstGeom prst="rect">
            <a:avLst/>
          </a:prstGeom>
          <a:noFill/>
          <a:ln w="9525">
            <a:noFill/>
            <a:miter lim="800000"/>
            <a:headEnd/>
            <a:tailEnd/>
          </a:ln>
        </p:spPr>
      </p:pic>
      <p:grpSp>
        <p:nvGrpSpPr>
          <p:cNvPr id="49" name="组合 125"/>
          <p:cNvGrpSpPr>
            <a:grpSpLocks/>
          </p:cNvGrpSpPr>
          <p:nvPr/>
        </p:nvGrpSpPr>
        <p:grpSpPr bwMode="auto">
          <a:xfrm>
            <a:off x="3362347" y="2328862"/>
            <a:ext cx="5489575" cy="1028700"/>
            <a:chOff x="3648090" y="1214422"/>
            <a:chExt cx="5489094" cy="1028700"/>
          </a:xfrm>
        </p:grpSpPr>
        <p:grpSp>
          <p:nvGrpSpPr>
            <p:cNvPr id="50" name="Group 3"/>
            <p:cNvGrpSpPr>
              <a:grpSpLocks/>
            </p:cNvGrpSpPr>
            <p:nvPr/>
          </p:nvGrpSpPr>
          <p:grpSpPr bwMode="auto">
            <a:xfrm>
              <a:off x="4338652" y="1477947"/>
              <a:ext cx="4798532" cy="652465"/>
              <a:chOff x="0" y="0"/>
              <a:chExt cx="4805" cy="411"/>
            </a:xfrm>
          </p:grpSpPr>
          <p:sp>
            <p:nvSpPr>
              <p:cNvPr id="53" name="AutoShape 4"/>
              <p:cNvSpPr>
                <a:spLocks noChangeArrowheads="1"/>
              </p:cNvSpPr>
              <p:nvPr/>
            </p:nvSpPr>
            <p:spPr bwMode="auto">
              <a:xfrm>
                <a:off x="76" y="328"/>
                <a:ext cx="4711"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54" name="Group 5"/>
              <p:cNvGrpSpPr>
                <a:grpSpLocks/>
              </p:cNvGrpSpPr>
              <p:nvPr/>
            </p:nvGrpSpPr>
            <p:grpSpPr bwMode="auto">
              <a:xfrm>
                <a:off x="0" y="0"/>
                <a:ext cx="4805" cy="333"/>
                <a:chOff x="0" y="0"/>
                <a:chExt cx="4805" cy="333"/>
              </a:xfrm>
            </p:grpSpPr>
            <p:sp>
              <p:nvSpPr>
                <p:cNvPr id="55" name="AutoShape 6"/>
                <p:cNvSpPr>
                  <a:spLocks noChangeArrowheads="1"/>
                </p:cNvSpPr>
                <p:nvPr/>
              </p:nvSpPr>
              <p:spPr bwMode="auto">
                <a:xfrm>
                  <a:off x="0" y="0"/>
                  <a:ext cx="4805"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hlinkClick r:id="rId7" action="ppaction://hlinksldjump"/>
                    </a:rPr>
                    <a:t>业务架构</a:t>
                  </a:r>
                  <a:endParaRPr lang="zh-CN" altLang="en-US" sz="2400" kern="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6" name="AutoShape 7"/>
                <p:cNvSpPr>
                  <a:spLocks noChangeArrowheads="1"/>
                </p:cNvSpPr>
                <p:nvPr/>
              </p:nvSpPr>
              <p:spPr bwMode="auto">
                <a:xfrm>
                  <a:off x="98" y="18"/>
                  <a:ext cx="4664"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51" name="Picture 23"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52"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00"/>
                  </a:solidFill>
                  <a:latin typeface="Arial Black"/>
                </a:rPr>
                <a:t>02</a:t>
              </a:r>
              <a:endParaRPr lang="zh-CN" altLang="en-US" sz="1400" kern="10" spc="-70">
                <a:ln w="9525">
                  <a:noFill/>
                  <a:round/>
                  <a:headEnd/>
                  <a:tailEnd/>
                </a:ln>
                <a:solidFill>
                  <a:srgbClr val="FFFF00"/>
                </a:solidFill>
                <a:latin typeface="Arial Black"/>
              </a:endParaRPr>
            </a:p>
          </p:txBody>
        </p:sp>
      </p:grpSp>
      <p:grpSp>
        <p:nvGrpSpPr>
          <p:cNvPr id="57" name="组合 42"/>
          <p:cNvGrpSpPr>
            <a:grpSpLocks/>
          </p:cNvGrpSpPr>
          <p:nvPr/>
        </p:nvGrpSpPr>
        <p:grpSpPr bwMode="auto">
          <a:xfrm>
            <a:off x="3357584" y="1471612"/>
            <a:ext cx="5494338" cy="1028700"/>
            <a:chOff x="3648090" y="1214422"/>
            <a:chExt cx="5494087" cy="1028700"/>
          </a:xfrm>
        </p:grpSpPr>
        <p:grpSp>
          <p:nvGrpSpPr>
            <p:cNvPr id="58" name="Group 3"/>
            <p:cNvGrpSpPr>
              <a:grpSpLocks/>
            </p:cNvGrpSpPr>
            <p:nvPr/>
          </p:nvGrpSpPr>
          <p:grpSpPr bwMode="auto">
            <a:xfrm>
              <a:off x="4338652" y="1477947"/>
              <a:ext cx="4803525" cy="652465"/>
              <a:chOff x="0" y="0"/>
              <a:chExt cx="4810" cy="411"/>
            </a:xfrm>
          </p:grpSpPr>
          <p:sp>
            <p:nvSpPr>
              <p:cNvPr id="61" name="AutoShape 4"/>
              <p:cNvSpPr>
                <a:spLocks noChangeArrowheads="1"/>
              </p:cNvSpPr>
              <p:nvPr/>
            </p:nvSpPr>
            <p:spPr bwMode="auto">
              <a:xfrm>
                <a:off x="76" y="328"/>
                <a:ext cx="4715"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62" name="Group 5"/>
              <p:cNvGrpSpPr>
                <a:grpSpLocks/>
              </p:cNvGrpSpPr>
              <p:nvPr/>
            </p:nvGrpSpPr>
            <p:grpSpPr bwMode="auto">
              <a:xfrm>
                <a:off x="0" y="0"/>
                <a:ext cx="4810" cy="333"/>
                <a:chOff x="0" y="0"/>
                <a:chExt cx="4810" cy="333"/>
              </a:xfrm>
            </p:grpSpPr>
            <p:sp>
              <p:nvSpPr>
                <p:cNvPr id="63" name="AutoShape 6"/>
                <p:cNvSpPr>
                  <a:spLocks noChangeArrowheads="1"/>
                </p:cNvSpPr>
                <p:nvPr/>
              </p:nvSpPr>
              <p:spPr bwMode="auto">
                <a:xfrm>
                  <a:off x="0" y="0"/>
                  <a:ext cx="4810"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8" action="ppaction://hlinksldjump"/>
                    </a:rPr>
                    <a:t>业务需求</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4" name="AutoShape 7"/>
                <p:cNvSpPr>
                  <a:spLocks noChangeArrowheads="1"/>
                </p:cNvSpPr>
                <p:nvPr/>
              </p:nvSpPr>
              <p:spPr bwMode="auto">
                <a:xfrm>
                  <a:off x="99" y="18"/>
                  <a:ext cx="4669"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59" name="Picture 23" descr="显示器1"/>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60"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01</a:t>
              </a:r>
              <a:endParaRPr lang="zh-CN" altLang="en-US" sz="1400" kern="10" spc="-70">
                <a:ln w="9525">
                  <a:noFill/>
                  <a:round/>
                  <a:headEnd/>
                  <a:tailEnd/>
                </a:ln>
                <a:solidFill>
                  <a:srgbClr val="FFFFFF"/>
                </a:solidFill>
                <a:latin typeface="Arial Black"/>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0"/>
                                        </p:tgtEl>
                                        <p:attrNameLst>
                                          <p:attrName>ppt_x</p:attrName>
                                        </p:attrNameLst>
                                      </p:cBhvr>
                                      <p:tavLst>
                                        <p:tav tm="0">
                                          <p:val>
                                            <p:strVal val="ppt_x"/>
                                          </p:val>
                                        </p:tav>
                                        <p:tav tm="100000">
                                          <p:val>
                                            <p:strVal val="ppt_x"/>
                                          </p:val>
                                        </p:tav>
                                      </p:tavLst>
                                    </p:anim>
                                    <p:anim calcmode="lin" valueType="num">
                                      <p:cBhvr additive="base">
                                        <p:cTn id="15" dur="500"/>
                                        <p:tgtEl>
                                          <p:spTgt spid="20"/>
                                        </p:tgtEl>
                                        <p:attrNameLst>
                                          <p:attrName>ppt_y</p:attrName>
                                        </p:attrNameLst>
                                      </p:cBhvr>
                                      <p:tavLst>
                                        <p:tav tm="0">
                                          <p:val>
                                            <p:strVal val="ppt_y"/>
                                          </p:val>
                                        </p:tav>
                                        <p:tav tm="100000">
                                          <p:val>
                                            <p:strVal val="1+ppt_h/2"/>
                                          </p:val>
                                        </p:tav>
                                      </p:tavLst>
                                    </p:anim>
                                    <p:set>
                                      <p:cBhvr>
                                        <p:cTn id="16" dur="1" fill="hold">
                                          <p:stCondLst>
                                            <p:cond delay="499"/>
                                          </p:stCondLst>
                                        </p:cTn>
                                        <p:tgtEl>
                                          <p:spTgt spid="20"/>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57"/>
                                        </p:tgtEl>
                                        <p:attrNameLst>
                                          <p:attrName>ppt_x</p:attrName>
                                        </p:attrNameLst>
                                      </p:cBhvr>
                                      <p:tavLst>
                                        <p:tav tm="0">
                                          <p:val>
                                            <p:strVal val="ppt_x"/>
                                          </p:val>
                                        </p:tav>
                                        <p:tav tm="100000">
                                          <p:val>
                                            <p:strVal val="ppt_x"/>
                                          </p:val>
                                        </p:tav>
                                      </p:tavLst>
                                    </p:anim>
                                    <p:anim calcmode="lin" valueType="num">
                                      <p:cBhvr additive="base">
                                        <p:cTn id="19" dur="500"/>
                                        <p:tgtEl>
                                          <p:spTgt spid="57"/>
                                        </p:tgtEl>
                                        <p:attrNameLst>
                                          <p:attrName>ppt_y</p:attrName>
                                        </p:attrNameLst>
                                      </p:cBhvr>
                                      <p:tavLst>
                                        <p:tav tm="0">
                                          <p:val>
                                            <p:strVal val="ppt_y"/>
                                          </p:val>
                                        </p:tav>
                                        <p:tav tm="100000">
                                          <p:val>
                                            <p:strVal val="1+ppt_h/2"/>
                                          </p:val>
                                        </p:tav>
                                      </p:tavLst>
                                    </p:anim>
                                    <p:set>
                                      <p:cBhvr>
                                        <p:cTn id="20" dur="1" fill="hold">
                                          <p:stCondLst>
                                            <p:cond delay="499"/>
                                          </p:stCondLst>
                                        </p:cTn>
                                        <p:tgtEl>
                                          <p:spTgt spid="57"/>
                                        </p:tgtEl>
                                        <p:attrNameLst>
                                          <p:attrName>style.visibility</p:attrName>
                                        </p:attrNameLst>
                                      </p:cBhvr>
                                      <p:to>
                                        <p:strVal val="hidden"/>
                                      </p:to>
                                    </p:set>
                                  </p:childTnLst>
                                </p:cTn>
                              </p:par>
                            </p:childTnLst>
                          </p:cTn>
                        </p:par>
                        <p:par>
                          <p:cTn id="21" fill="hold">
                            <p:stCondLst>
                              <p:cond delay="500"/>
                            </p:stCondLst>
                            <p:childTnLst>
                              <p:par>
                                <p:cTn id="22" presetID="42" presetClass="path" presetSubtype="0" accel="50000" decel="50000" fill="hold" nodeType="afterEffect">
                                  <p:stCondLst>
                                    <p:cond delay="0"/>
                                  </p:stCondLst>
                                  <p:childTnLst>
                                    <p:animMotion origin="layout" path="M 8.33333E-7 0 L -0.00122 0.15185 " pathEditMode="relative" rAng="0" ptsTypes="AA">
                                      <p:cBhvr>
                                        <p:cTn id="23" dur="500" fill="hold"/>
                                        <p:tgtEl>
                                          <p:spTgt spid="49"/>
                                        </p:tgtEl>
                                        <p:attrNameLst>
                                          <p:attrName>ppt_x</p:attrName>
                                          <p:attrName>ppt_y</p:attrName>
                                        </p:attrNameLst>
                                      </p:cBhvr>
                                      <p:rCtr x="-100" y="7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清结算业务总体描述</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5</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6" name="云形 5"/>
          <p:cNvSpPr/>
          <p:nvPr/>
        </p:nvSpPr>
        <p:spPr>
          <a:xfrm>
            <a:off x="2357422" y="1285860"/>
            <a:ext cx="4286280" cy="622300"/>
          </a:xfrm>
          <a:prstGeom prst="cloud">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smtClean="0">
                <a:solidFill>
                  <a:schemeClr val="tx1"/>
                </a:solidFill>
              </a:rPr>
              <a:t>个人、商户、企业</a:t>
            </a:r>
            <a:endParaRPr lang="zh-CN" altLang="en-US" dirty="0">
              <a:solidFill>
                <a:schemeClr val="tx1"/>
              </a:solidFill>
            </a:endParaRPr>
          </a:p>
        </p:txBody>
      </p:sp>
      <p:sp>
        <p:nvSpPr>
          <p:cNvPr id="7" name="圆角矩形 6"/>
          <p:cNvSpPr/>
          <p:nvPr/>
        </p:nvSpPr>
        <p:spPr bwMode="auto">
          <a:xfrm>
            <a:off x="2143108" y="2479664"/>
            <a:ext cx="4643470" cy="500066"/>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        </a:t>
            </a:r>
            <a:r>
              <a:rPr lang="en-US" altLang="zh-CN" sz="1800" dirty="0" smtClean="0">
                <a:solidFill>
                  <a:schemeClr val="tx1"/>
                </a:solidFill>
                <a:latin typeface="Arial" charset="0"/>
                <a:ea typeface="宋体" charset="-122"/>
              </a:rPr>
              <a:t>PC  </a:t>
            </a:r>
            <a:r>
              <a:rPr lang="zh-CN" altLang="en-US" sz="1800" dirty="0" smtClean="0">
                <a:solidFill>
                  <a:schemeClr val="tx1"/>
                </a:solidFill>
                <a:latin typeface="Arial" charset="0"/>
                <a:ea typeface="宋体" charset="-122"/>
              </a:rPr>
              <a:t>移动端接入（各业务线业务系统）</a:t>
            </a:r>
          </a:p>
        </p:txBody>
      </p:sp>
      <p:sp>
        <p:nvSpPr>
          <p:cNvPr id="8" name="圆角矩形 7"/>
          <p:cNvSpPr/>
          <p:nvPr/>
        </p:nvSpPr>
        <p:spPr bwMode="auto">
          <a:xfrm>
            <a:off x="2143108" y="3622672"/>
            <a:ext cx="4857784" cy="500066"/>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清结算平台</a:t>
            </a:r>
          </a:p>
        </p:txBody>
      </p:sp>
      <p:sp>
        <p:nvSpPr>
          <p:cNvPr id="20" name="圆角矩形 19"/>
          <p:cNvSpPr/>
          <p:nvPr/>
        </p:nvSpPr>
        <p:spPr bwMode="auto">
          <a:xfrm>
            <a:off x="2714612" y="4786322"/>
            <a:ext cx="1071570" cy="500066"/>
          </a:xfrm>
          <a:prstGeom prst="roundRect">
            <a:avLst/>
          </a:prstGeom>
          <a:solidFill>
            <a:srgbClr val="FFC00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银行</a:t>
            </a:r>
          </a:p>
        </p:txBody>
      </p:sp>
      <p:sp>
        <p:nvSpPr>
          <p:cNvPr id="21" name="圆角矩形 20"/>
          <p:cNvSpPr/>
          <p:nvPr/>
        </p:nvSpPr>
        <p:spPr bwMode="auto">
          <a:xfrm>
            <a:off x="5715008" y="4786322"/>
            <a:ext cx="1071570" cy="500066"/>
          </a:xfrm>
          <a:prstGeom prst="roundRect">
            <a:avLst/>
          </a:prstGeom>
          <a:solidFill>
            <a:srgbClr val="FFC00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sz="1600" dirty="0" smtClean="0">
                <a:solidFill>
                  <a:schemeClr val="tx1"/>
                </a:solidFill>
                <a:latin typeface="Arial" charset="0"/>
                <a:ea typeface="宋体" charset="-122"/>
              </a:rPr>
              <a:t>国库</a:t>
            </a:r>
          </a:p>
        </p:txBody>
      </p:sp>
      <p:sp>
        <p:nvSpPr>
          <p:cNvPr id="35" name="上下箭头 34"/>
          <p:cNvSpPr/>
          <p:nvPr/>
        </p:nvSpPr>
        <p:spPr bwMode="auto">
          <a:xfrm>
            <a:off x="4357686" y="3000372"/>
            <a:ext cx="214314" cy="571504"/>
          </a:xfrm>
          <a:prstGeom prst="upDown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indent="0" algn="ctr" defTabSz="914400" eaLnBrk="1" latinLnBrk="0" hangingPunct="1">
              <a:lnSpc>
                <a:spcPct val="100000"/>
              </a:lnSpc>
              <a:buClrTx/>
              <a:buSzTx/>
              <a:buFontTx/>
              <a:buNone/>
              <a:tabLst/>
              <a:defRPr/>
            </a:pPr>
            <a:endParaRPr lang="zh-CN" altLang="en-US" dirty="0" smtClean="0">
              <a:solidFill>
                <a:schemeClr val="tx1"/>
              </a:solidFill>
            </a:endParaRPr>
          </a:p>
        </p:txBody>
      </p:sp>
      <p:sp>
        <p:nvSpPr>
          <p:cNvPr id="37" name="上下箭头 36"/>
          <p:cNvSpPr/>
          <p:nvPr/>
        </p:nvSpPr>
        <p:spPr bwMode="auto">
          <a:xfrm>
            <a:off x="3143240" y="4143380"/>
            <a:ext cx="214314" cy="642942"/>
          </a:xfrm>
          <a:prstGeom prst="upDown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smtClean="0">
              <a:solidFill>
                <a:schemeClr val="tx1"/>
              </a:solidFill>
            </a:endParaRPr>
          </a:p>
        </p:txBody>
      </p:sp>
      <p:sp>
        <p:nvSpPr>
          <p:cNvPr id="39" name="上下箭头 38"/>
          <p:cNvSpPr/>
          <p:nvPr/>
        </p:nvSpPr>
        <p:spPr bwMode="auto">
          <a:xfrm>
            <a:off x="6072198" y="4143380"/>
            <a:ext cx="214314" cy="642942"/>
          </a:xfrm>
          <a:prstGeom prst="upDown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indent="0" algn="ctr" defTabSz="914400" eaLnBrk="1" latinLnBrk="0" hangingPunct="1">
              <a:lnSpc>
                <a:spcPct val="100000"/>
              </a:lnSpc>
              <a:buClrTx/>
              <a:buSzTx/>
              <a:buFontTx/>
              <a:buNone/>
              <a:tabLst/>
              <a:defRPr/>
            </a:pPr>
            <a:endParaRPr lang="zh-CN" altLang="en-US" dirty="0" smtClean="0">
              <a:solidFill>
                <a:schemeClr val="tx1"/>
              </a:solidFill>
            </a:endParaRPr>
          </a:p>
        </p:txBody>
      </p:sp>
      <p:sp>
        <p:nvSpPr>
          <p:cNvPr id="41" name="上下箭头 40"/>
          <p:cNvSpPr/>
          <p:nvPr/>
        </p:nvSpPr>
        <p:spPr bwMode="auto">
          <a:xfrm>
            <a:off x="4357686" y="1928802"/>
            <a:ext cx="214314" cy="500066"/>
          </a:xfrm>
          <a:prstGeom prst="upDown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indent="0" algn="ctr" defTabSz="914400" eaLnBrk="1" latinLnBrk="0" hangingPunct="1">
              <a:lnSpc>
                <a:spcPct val="100000"/>
              </a:lnSpc>
              <a:buClrTx/>
              <a:buSzTx/>
              <a:buFontTx/>
              <a:buNone/>
              <a:tabLst/>
              <a:defRPr/>
            </a:pP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业务模型抽象（一）</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6</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sp>
        <p:nvSpPr>
          <p:cNvPr id="7" name="圆角矩形 6"/>
          <p:cNvSpPr/>
          <p:nvPr/>
        </p:nvSpPr>
        <p:spPr bwMode="auto">
          <a:xfrm>
            <a:off x="2143108" y="1857364"/>
            <a:ext cx="4857784" cy="1071570"/>
          </a:xfrm>
          <a:prstGeom prst="roundRect">
            <a:avLst/>
          </a:prstGeom>
          <a:solidFill>
            <a:srgbClr val="CCFF66"/>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tx1"/>
                </a:solidFill>
                <a:latin typeface="Arial" charset="0"/>
                <a:ea typeface="宋体" charset="-122"/>
              </a:rPr>
              <a:t>公司相关业务条线业务系统</a:t>
            </a:r>
          </a:p>
        </p:txBody>
      </p:sp>
      <p:sp>
        <p:nvSpPr>
          <p:cNvPr id="8" name="圆角矩形 7"/>
          <p:cNvSpPr/>
          <p:nvPr/>
        </p:nvSpPr>
        <p:spPr bwMode="auto">
          <a:xfrm>
            <a:off x="2143108" y="2928934"/>
            <a:ext cx="4857784" cy="1071570"/>
          </a:xfrm>
          <a:prstGeom prst="roundRect">
            <a:avLst/>
          </a:prstGeom>
          <a:solidFill>
            <a:srgbClr val="92D05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800" dirty="0" smtClean="0">
                <a:solidFill>
                  <a:schemeClr val="tx1"/>
                </a:solidFill>
                <a:latin typeface="Arial" charset="0"/>
                <a:ea typeface="宋体" charset="-122"/>
              </a:rPr>
              <a:t>公司清结算平台</a:t>
            </a:r>
          </a:p>
        </p:txBody>
      </p:sp>
      <p:sp>
        <p:nvSpPr>
          <p:cNvPr id="10" name="圆角矩形 9"/>
          <p:cNvSpPr/>
          <p:nvPr/>
        </p:nvSpPr>
        <p:spPr bwMode="auto">
          <a:xfrm>
            <a:off x="2143108" y="4000504"/>
            <a:ext cx="4857784" cy="1050928"/>
          </a:xfrm>
          <a:prstGeom prst="roundRect">
            <a:avLst/>
          </a:prstGeom>
          <a:solidFill>
            <a:srgbClr val="FFC000"/>
          </a:solidFill>
          <a:ln>
            <a:no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sz="1800" dirty="0" smtClean="0">
                <a:solidFill>
                  <a:schemeClr val="tx1"/>
                </a:solidFill>
                <a:latin typeface="Arial" charset="0"/>
                <a:ea typeface="宋体" charset="-122"/>
              </a:rPr>
              <a:t>金融及政府职能部门网络层</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业务平台架构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7</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pic>
        <p:nvPicPr>
          <p:cNvPr id="19457" name="Picture 1"/>
          <p:cNvPicPr>
            <a:picLocks noGrp="1" noChangeAspect="1" noChangeArrowheads="1"/>
          </p:cNvPicPr>
          <p:nvPr>
            <p:ph idx="1"/>
          </p:nvPr>
        </p:nvPicPr>
        <p:blipFill>
          <a:blip r:embed="rId2"/>
          <a:srcRect/>
          <a:stretch>
            <a:fillRect/>
          </a:stretch>
        </p:blipFill>
        <p:spPr bwMode="auto">
          <a:xfrm>
            <a:off x="500035" y="1285860"/>
            <a:ext cx="8215370"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750913" y="0"/>
            <a:ext cx="7392987" cy="563563"/>
          </a:xfrm>
        </p:spPr>
        <p:txBody>
          <a:bodyPr lIns="95782" tIns="47891" rIns="95782" bIns="47891"/>
          <a:lstStyle/>
          <a:p>
            <a:pPr eaLnBrk="1" hangingPunct="1"/>
            <a:r>
              <a:rPr lang="zh-CN" altLang="en-US" sz="3000" b="1" dirty="0" smtClean="0">
                <a:latin typeface="华文中宋" pitchFamily="2" charset="-122"/>
                <a:ea typeface="华文中宋" pitchFamily="2" charset="-122"/>
              </a:rPr>
              <a:t>数据平台架构</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8</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pic>
        <p:nvPicPr>
          <p:cNvPr id="17409" name="Picture 1"/>
          <p:cNvPicPr>
            <a:picLocks noChangeAspect="1" noChangeArrowheads="1"/>
          </p:cNvPicPr>
          <p:nvPr/>
        </p:nvPicPr>
        <p:blipFill>
          <a:blip r:embed="rId2"/>
          <a:srcRect/>
          <a:stretch>
            <a:fillRect/>
          </a:stretch>
        </p:blipFill>
        <p:spPr bwMode="auto">
          <a:xfrm>
            <a:off x="1000100" y="1500174"/>
            <a:ext cx="6929486"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title"/>
          </p:nvPr>
        </p:nvSpPr>
        <p:spPr>
          <a:xfrm>
            <a:off x="500034" y="79355"/>
            <a:ext cx="7392987" cy="563563"/>
          </a:xfrm>
        </p:spPr>
        <p:txBody>
          <a:bodyPr lIns="95782" tIns="47891" rIns="95782" bIns="47891"/>
          <a:lstStyle/>
          <a:p>
            <a:pPr eaLnBrk="1" hangingPunct="1"/>
            <a:r>
              <a:rPr lang="zh-CN" altLang="en-US" sz="3200" b="1" dirty="0" smtClean="0">
                <a:solidFill>
                  <a:srgbClr val="011B65"/>
                </a:solidFill>
                <a:latin typeface="华文中宋" pitchFamily="2" charset="-122"/>
                <a:ea typeface="华文中宋" pitchFamily="2" charset="-122"/>
              </a:rPr>
              <a:t>目 录</a:t>
            </a:r>
            <a:endParaRPr lang="en-US" altLang="zh-CN" sz="3000" b="1" dirty="0" smtClean="0">
              <a:latin typeface="华文中宋" pitchFamily="2" charset="-122"/>
              <a:ea typeface="华文中宋" pitchFamily="2" charset="-122"/>
            </a:endParaRPr>
          </a:p>
        </p:txBody>
      </p:sp>
      <p:sp>
        <p:nvSpPr>
          <p:cNvPr id="15364" name="灯片编号占位符 5"/>
          <p:cNvSpPr>
            <a:spLocks noGrp="1"/>
          </p:cNvSpPr>
          <p:nvPr>
            <p:ph type="sldNum" sz="quarter" idx="12"/>
          </p:nvPr>
        </p:nvSpPr>
        <p:spPr>
          <a:xfrm>
            <a:off x="8572500" y="6572250"/>
            <a:ext cx="571500" cy="327025"/>
          </a:xfrm>
          <a:noFill/>
        </p:spPr>
        <p:txBody>
          <a:bodyPr/>
          <a:lstStyle/>
          <a:p>
            <a:fld id="{C984E500-7053-4EE1-833C-771917AD0344}" type="slidenum">
              <a:rPr lang="zh-CN" altLang="en-US" smtClean="0"/>
              <a:pPr/>
              <a:t>9</a:t>
            </a:fld>
            <a:endParaRPr lang="en-US" altLang="zh-CN" smtClean="0"/>
          </a:p>
        </p:txBody>
      </p:sp>
      <p:sp>
        <p:nvSpPr>
          <p:cNvPr id="9" name="Rectangle 4"/>
          <p:cNvSpPr>
            <a:spLocks noChangeArrowheads="1"/>
          </p:cNvSpPr>
          <p:nvPr/>
        </p:nvSpPr>
        <p:spPr bwMode="auto">
          <a:xfrm>
            <a:off x="5857875" y="6357938"/>
            <a:ext cx="3286125" cy="500062"/>
          </a:xfrm>
          <a:prstGeom prst="rect">
            <a:avLst/>
          </a:prstGeom>
          <a:noFill/>
          <a:ln w="9525">
            <a:noFill/>
            <a:miter lim="800000"/>
            <a:headEnd/>
            <a:tailEnd/>
          </a:ln>
          <a:effectLst/>
        </p:spPr>
        <p:txBody>
          <a:bodyPr anchor="ctr"/>
          <a:lstStyle/>
          <a:p>
            <a:pPr algn="r" fontAlgn="ctr">
              <a:lnSpc>
                <a:spcPct val="150000"/>
              </a:lnSpc>
              <a:defRPr/>
            </a:pPr>
            <a:r>
              <a:rPr kumimoji="1" lang="zh-CN" altLang="en-US" sz="2000" dirty="0" smtClean="0">
                <a:effectLst>
                  <a:outerShdw blurRad="38100" dist="38100" dir="2700000" algn="tl">
                    <a:srgbClr val="C0C0C0"/>
                  </a:outerShdw>
                </a:effectLst>
                <a:ea typeface="华文中宋" pitchFamily="2" charset="-122"/>
              </a:rPr>
              <a:t>上海东方电子支付有限公司</a:t>
            </a:r>
            <a:endParaRPr kumimoji="1" lang="en-US" altLang="zh-CN" sz="2000" dirty="0">
              <a:effectLst>
                <a:outerShdw blurRad="38100" dist="38100" dir="2700000" algn="tl">
                  <a:srgbClr val="C0C0C0"/>
                </a:outerShdw>
              </a:effectLst>
              <a:ea typeface="华文中宋" pitchFamily="2" charset="-122"/>
            </a:endParaRPr>
          </a:p>
          <a:p>
            <a:pPr algn="r" fontAlgn="ctr">
              <a:lnSpc>
                <a:spcPct val="150000"/>
              </a:lnSpc>
              <a:defRPr/>
            </a:pPr>
            <a:endParaRPr lang="zh-CN" altLang="en-US" sz="2000" b="0" dirty="0">
              <a:latin typeface="华文中宋" pitchFamily="2" charset="-122"/>
              <a:ea typeface="华文中宋" pitchFamily="2" charset="-122"/>
            </a:endParaRPr>
          </a:p>
        </p:txBody>
      </p:sp>
      <p:cxnSp>
        <p:nvCxnSpPr>
          <p:cNvPr id="31" name="直接连接符 159"/>
          <p:cNvCxnSpPr>
            <a:cxnSpLocks noChangeShapeType="1"/>
          </p:cNvCxnSpPr>
          <p:nvPr/>
        </p:nvCxnSpPr>
        <p:spPr bwMode="auto">
          <a:xfrm rot="16200000" flipH="1">
            <a:off x="535770" y="3821926"/>
            <a:ext cx="4929187" cy="0"/>
          </a:xfrm>
          <a:prstGeom prst="line">
            <a:avLst/>
          </a:prstGeom>
          <a:noFill/>
          <a:ln w="22225" algn="ctr">
            <a:solidFill>
              <a:srgbClr val="0070C0"/>
            </a:solidFill>
            <a:prstDash val="dashDot"/>
            <a:round/>
            <a:headEnd/>
            <a:tailEnd/>
          </a:ln>
        </p:spPr>
      </p:cxnSp>
      <p:pic>
        <p:nvPicPr>
          <p:cNvPr id="48" name="图片 157" descr="目录.png"/>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0" y="3449674"/>
            <a:ext cx="2898775" cy="2611437"/>
          </a:xfrm>
          <a:prstGeom prst="rect">
            <a:avLst/>
          </a:prstGeom>
          <a:noFill/>
          <a:ln w="9525">
            <a:noFill/>
            <a:miter lim="800000"/>
            <a:headEnd/>
            <a:tailEnd/>
          </a:ln>
        </p:spPr>
      </p:pic>
      <p:grpSp>
        <p:nvGrpSpPr>
          <p:cNvPr id="74" name="组合 125"/>
          <p:cNvGrpSpPr>
            <a:grpSpLocks/>
          </p:cNvGrpSpPr>
          <p:nvPr/>
        </p:nvGrpSpPr>
        <p:grpSpPr bwMode="auto">
          <a:xfrm>
            <a:off x="3297238" y="2428862"/>
            <a:ext cx="5561012" cy="1028700"/>
            <a:chOff x="3648090" y="1214422"/>
            <a:chExt cx="5560997" cy="1028700"/>
          </a:xfrm>
        </p:grpSpPr>
        <p:grpSp>
          <p:nvGrpSpPr>
            <p:cNvPr id="75" name="Group 3"/>
            <p:cNvGrpSpPr>
              <a:grpSpLocks/>
            </p:cNvGrpSpPr>
            <p:nvPr/>
          </p:nvGrpSpPr>
          <p:grpSpPr bwMode="auto">
            <a:xfrm>
              <a:off x="4338652" y="1477947"/>
              <a:ext cx="4870435" cy="652465"/>
              <a:chOff x="0" y="0"/>
              <a:chExt cx="4877" cy="411"/>
            </a:xfrm>
          </p:grpSpPr>
          <p:sp>
            <p:nvSpPr>
              <p:cNvPr id="78" name="AutoShape 4"/>
              <p:cNvSpPr>
                <a:spLocks noChangeArrowheads="1"/>
              </p:cNvSpPr>
              <p:nvPr/>
            </p:nvSpPr>
            <p:spPr bwMode="auto">
              <a:xfrm>
                <a:off x="76" y="328"/>
                <a:ext cx="4780"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79" name="Group 5"/>
              <p:cNvGrpSpPr>
                <a:grpSpLocks/>
              </p:cNvGrpSpPr>
              <p:nvPr/>
            </p:nvGrpSpPr>
            <p:grpSpPr bwMode="auto">
              <a:xfrm>
                <a:off x="0" y="0"/>
                <a:ext cx="4877" cy="333"/>
                <a:chOff x="0" y="0"/>
                <a:chExt cx="4877" cy="333"/>
              </a:xfrm>
            </p:grpSpPr>
            <p:sp>
              <p:nvSpPr>
                <p:cNvPr id="80" name="AutoShape 6"/>
                <p:cNvSpPr>
                  <a:spLocks noChangeArrowheads="1"/>
                </p:cNvSpPr>
                <p:nvPr/>
              </p:nvSpPr>
              <p:spPr bwMode="auto">
                <a:xfrm>
                  <a:off x="0" y="0"/>
                  <a:ext cx="4877"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3" action="ppaction://hlinksldjump"/>
                    </a:rPr>
                    <a:t>业务架构</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1" name="AutoShape 7"/>
                <p:cNvSpPr>
                  <a:spLocks noChangeArrowheads="1"/>
                </p:cNvSpPr>
                <p:nvPr/>
              </p:nvSpPr>
              <p:spPr bwMode="auto">
                <a:xfrm>
                  <a:off x="99" y="18"/>
                  <a:ext cx="4734"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76" name="Picture 23"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77"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02</a:t>
              </a:r>
              <a:endParaRPr lang="zh-CN" altLang="en-US" sz="1400" kern="10" spc="-70">
                <a:ln w="9525">
                  <a:noFill/>
                  <a:round/>
                  <a:headEnd/>
                  <a:tailEnd/>
                </a:ln>
                <a:solidFill>
                  <a:srgbClr val="FFFFFF"/>
                </a:solidFill>
                <a:latin typeface="Arial Black"/>
              </a:endParaRPr>
            </a:p>
          </p:txBody>
        </p:sp>
      </p:grpSp>
      <p:grpSp>
        <p:nvGrpSpPr>
          <p:cNvPr id="82" name="组合 133"/>
          <p:cNvGrpSpPr>
            <a:grpSpLocks/>
          </p:cNvGrpSpPr>
          <p:nvPr/>
        </p:nvGrpSpPr>
        <p:grpSpPr bwMode="auto">
          <a:xfrm>
            <a:off x="3311525" y="3262299"/>
            <a:ext cx="5546725" cy="1028700"/>
            <a:chOff x="3662377" y="2285992"/>
            <a:chExt cx="5547017" cy="1028700"/>
          </a:xfrm>
        </p:grpSpPr>
        <p:grpSp>
          <p:nvGrpSpPr>
            <p:cNvPr id="83" name="Group 8"/>
            <p:cNvGrpSpPr>
              <a:grpSpLocks/>
            </p:cNvGrpSpPr>
            <p:nvPr/>
          </p:nvGrpSpPr>
          <p:grpSpPr bwMode="auto">
            <a:xfrm>
              <a:off x="4352940" y="2549517"/>
              <a:ext cx="4856454" cy="661990"/>
              <a:chOff x="0" y="0"/>
              <a:chExt cx="4863" cy="417"/>
            </a:xfrm>
          </p:grpSpPr>
          <p:sp>
            <p:nvSpPr>
              <p:cNvPr id="86" name="AutoShape 9"/>
              <p:cNvSpPr>
                <a:spLocks noChangeArrowheads="1"/>
              </p:cNvSpPr>
              <p:nvPr/>
            </p:nvSpPr>
            <p:spPr bwMode="auto">
              <a:xfrm>
                <a:off x="67" y="334"/>
                <a:ext cx="47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87" name="Group 10"/>
              <p:cNvGrpSpPr>
                <a:grpSpLocks/>
              </p:cNvGrpSpPr>
              <p:nvPr/>
            </p:nvGrpSpPr>
            <p:grpSpPr bwMode="auto">
              <a:xfrm>
                <a:off x="0" y="0"/>
                <a:ext cx="4863" cy="333"/>
                <a:chOff x="0" y="0"/>
                <a:chExt cx="4863" cy="333"/>
              </a:xfrm>
            </p:grpSpPr>
            <p:sp>
              <p:nvSpPr>
                <p:cNvPr id="88" name="AutoShape 11"/>
                <p:cNvSpPr>
                  <a:spLocks noChangeArrowheads="1"/>
                </p:cNvSpPr>
                <p:nvPr/>
              </p:nvSpPr>
              <p:spPr bwMode="auto">
                <a:xfrm>
                  <a:off x="0" y="0"/>
                  <a:ext cx="4863"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hlinkClick r:id="rId5" action="ppaction://hlinksldjump"/>
                    </a:rPr>
                    <a:t>技术架构</a:t>
                  </a:r>
                  <a:endParaRPr lang="zh-CN" altLang="en-US" sz="2400" kern="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9" name="AutoShape 12"/>
                <p:cNvSpPr>
                  <a:spLocks noChangeArrowheads="1"/>
                </p:cNvSpPr>
                <p:nvPr/>
              </p:nvSpPr>
              <p:spPr bwMode="auto">
                <a:xfrm>
                  <a:off x="91" y="16"/>
                  <a:ext cx="471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84" name="Picture 25"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2285992"/>
              <a:ext cx="1028700" cy="1028700"/>
            </a:xfrm>
            <a:prstGeom prst="rect">
              <a:avLst/>
            </a:prstGeom>
            <a:noFill/>
            <a:ln w="9525">
              <a:noFill/>
              <a:miter lim="800000"/>
              <a:headEnd/>
              <a:tailEnd/>
            </a:ln>
          </p:spPr>
        </p:pic>
        <p:sp>
          <p:nvSpPr>
            <p:cNvPr id="85" name="WordArt 26"/>
            <p:cNvSpPr>
              <a:spLocks noChangeArrowheads="1" noChangeShapeType="1"/>
            </p:cNvSpPr>
            <p:nvPr/>
          </p:nvSpPr>
          <p:spPr bwMode="auto">
            <a:xfrm>
              <a:off x="3921140" y="2589205"/>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00"/>
                  </a:solidFill>
                  <a:latin typeface="Arial Black"/>
                </a:rPr>
                <a:t>03</a:t>
              </a:r>
              <a:endParaRPr lang="zh-CN" altLang="en-US" sz="1400" kern="10" spc="-70">
                <a:ln w="9525">
                  <a:noFill/>
                  <a:round/>
                  <a:headEnd/>
                  <a:tailEnd/>
                </a:ln>
                <a:solidFill>
                  <a:srgbClr val="FFFF00"/>
                </a:solidFill>
                <a:latin typeface="Arial Black"/>
              </a:endParaRPr>
            </a:p>
          </p:txBody>
        </p:sp>
      </p:grpSp>
      <p:grpSp>
        <p:nvGrpSpPr>
          <p:cNvPr id="90" name="组合 141"/>
          <p:cNvGrpSpPr>
            <a:grpSpLocks/>
          </p:cNvGrpSpPr>
          <p:nvPr/>
        </p:nvGrpSpPr>
        <p:grpSpPr bwMode="auto">
          <a:xfrm>
            <a:off x="3311525" y="4100499"/>
            <a:ext cx="5546725" cy="1028700"/>
            <a:chOff x="3662377" y="3357562"/>
            <a:chExt cx="5547017" cy="1028700"/>
          </a:xfrm>
        </p:grpSpPr>
        <p:grpSp>
          <p:nvGrpSpPr>
            <p:cNvPr id="91" name="Group 13"/>
            <p:cNvGrpSpPr>
              <a:grpSpLocks/>
            </p:cNvGrpSpPr>
            <p:nvPr/>
          </p:nvGrpSpPr>
          <p:grpSpPr bwMode="auto">
            <a:xfrm>
              <a:off x="4352940" y="3621087"/>
              <a:ext cx="4856454" cy="652465"/>
              <a:chOff x="0" y="0"/>
              <a:chExt cx="4863" cy="411"/>
            </a:xfrm>
          </p:grpSpPr>
          <p:sp>
            <p:nvSpPr>
              <p:cNvPr id="94" name="AutoShape 14"/>
              <p:cNvSpPr>
                <a:spLocks noChangeArrowheads="1"/>
              </p:cNvSpPr>
              <p:nvPr/>
            </p:nvSpPr>
            <p:spPr bwMode="auto">
              <a:xfrm>
                <a:off x="67" y="328"/>
                <a:ext cx="47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95" name="Group 15"/>
              <p:cNvGrpSpPr>
                <a:grpSpLocks/>
              </p:cNvGrpSpPr>
              <p:nvPr/>
            </p:nvGrpSpPr>
            <p:grpSpPr bwMode="auto">
              <a:xfrm>
                <a:off x="0" y="0"/>
                <a:ext cx="4863" cy="333"/>
                <a:chOff x="0" y="0"/>
                <a:chExt cx="4863" cy="333"/>
              </a:xfrm>
            </p:grpSpPr>
            <p:sp>
              <p:nvSpPr>
                <p:cNvPr id="96" name="AutoShape 16"/>
                <p:cNvSpPr>
                  <a:spLocks noChangeArrowheads="1"/>
                </p:cNvSpPr>
                <p:nvPr/>
              </p:nvSpPr>
              <p:spPr bwMode="auto">
                <a:xfrm>
                  <a:off x="0" y="0"/>
                  <a:ext cx="4863"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6" action="ppaction://hlinksldjump"/>
                    </a:rPr>
                    <a:t>分系统列表</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7" name="AutoShape 17"/>
                <p:cNvSpPr>
                  <a:spLocks noChangeArrowheads="1"/>
                </p:cNvSpPr>
                <p:nvPr/>
              </p:nvSpPr>
              <p:spPr bwMode="auto">
                <a:xfrm>
                  <a:off x="91" y="16"/>
                  <a:ext cx="471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92" name="Picture 27"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93"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04</a:t>
              </a:r>
              <a:endParaRPr lang="zh-CN" altLang="en-US" sz="1400" kern="10" spc="-70">
                <a:ln w="9525">
                  <a:noFill/>
                  <a:round/>
                  <a:headEnd/>
                  <a:tailEnd/>
                </a:ln>
                <a:solidFill>
                  <a:srgbClr val="FFFFFF"/>
                </a:solidFill>
                <a:latin typeface="Arial Black"/>
              </a:endParaRPr>
            </a:p>
          </p:txBody>
        </p:sp>
      </p:grpSp>
      <p:grpSp>
        <p:nvGrpSpPr>
          <p:cNvPr id="98" name="组合 34"/>
          <p:cNvGrpSpPr>
            <a:grpSpLocks/>
          </p:cNvGrpSpPr>
          <p:nvPr/>
        </p:nvGrpSpPr>
        <p:grpSpPr bwMode="auto">
          <a:xfrm>
            <a:off x="3311525" y="4957749"/>
            <a:ext cx="5546725" cy="1028700"/>
            <a:chOff x="3662377" y="3357562"/>
            <a:chExt cx="5547017" cy="1028700"/>
          </a:xfrm>
        </p:grpSpPr>
        <p:grpSp>
          <p:nvGrpSpPr>
            <p:cNvPr id="99" name="Group 13"/>
            <p:cNvGrpSpPr>
              <a:grpSpLocks/>
            </p:cNvGrpSpPr>
            <p:nvPr/>
          </p:nvGrpSpPr>
          <p:grpSpPr bwMode="auto">
            <a:xfrm>
              <a:off x="4352940" y="3621087"/>
              <a:ext cx="4856454" cy="652465"/>
              <a:chOff x="0" y="0"/>
              <a:chExt cx="4863" cy="411"/>
            </a:xfrm>
          </p:grpSpPr>
          <p:sp>
            <p:nvSpPr>
              <p:cNvPr id="102" name="AutoShape 14"/>
              <p:cNvSpPr>
                <a:spLocks noChangeArrowheads="1"/>
              </p:cNvSpPr>
              <p:nvPr/>
            </p:nvSpPr>
            <p:spPr bwMode="auto">
              <a:xfrm>
                <a:off x="67" y="328"/>
                <a:ext cx="47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03" name="Group 15"/>
              <p:cNvGrpSpPr>
                <a:grpSpLocks/>
              </p:cNvGrpSpPr>
              <p:nvPr/>
            </p:nvGrpSpPr>
            <p:grpSpPr bwMode="auto">
              <a:xfrm>
                <a:off x="0" y="0"/>
                <a:ext cx="4863" cy="333"/>
                <a:chOff x="0" y="0"/>
                <a:chExt cx="4863" cy="333"/>
              </a:xfrm>
            </p:grpSpPr>
            <p:sp>
              <p:nvSpPr>
                <p:cNvPr id="104" name="AutoShape 16"/>
                <p:cNvSpPr>
                  <a:spLocks noChangeArrowheads="1"/>
                </p:cNvSpPr>
                <p:nvPr/>
              </p:nvSpPr>
              <p:spPr bwMode="auto">
                <a:xfrm>
                  <a:off x="0" y="0"/>
                  <a:ext cx="4863"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790700" indent="-1166813"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7" action="ppaction://hlinksldjump"/>
                    </a:rPr>
                    <a:t>问题描述</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5" name="AutoShape 17"/>
                <p:cNvSpPr>
                  <a:spLocks noChangeArrowheads="1"/>
                </p:cNvSpPr>
                <p:nvPr/>
              </p:nvSpPr>
              <p:spPr bwMode="auto">
                <a:xfrm>
                  <a:off x="91" y="16"/>
                  <a:ext cx="4718" cy="72"/>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00" name="Picture 27"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62377" y="3357562"/>
              <a:ext cx="1028700" cy="1028700"/>
            </a:xfrm>
            <a:prstGeom prst="rect">
              <a:avLst/>
            </a:prstGeom>
            <a:noFill/>
            <a:ln w="9525">
              <a:noFill/>
              <a:miter lim="800000"/>
              <a:headEnd/>
              <a:tailEnd/>
            </a:ln>
          </p:spPr>
        </p:pic>
        <p:sp>
          <p:nvSpPr>
            <p:cNvPr id="101" name="WordArt 28"/>
            <p:cNvSpPr>
              <a:spLocks noChangeArrowheads="1" noChangeShapeType="1"/>
            </p:cNvSpPr>
            <p:nvPr/>
          </p:nvSpPr>
          <p:spPr bwMode="auto">
            <a:xfrm>
              <a:off x="3921140" y="370046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05</a:t>
              </a:r>
              <a:endParaRPr lang="zh-CN" altLang="en-US" sz="1400" kern="10" spc="-70">
                <a:ln w="9525">
                  <a:noFill/>
                  <a:round/>
                  <a:headEnd/>
                  <a:tailEnd/>
                </a:ln>
                <a:solidFill>
                  <a:srgbClr val="FFFFFF"/>
                </a:solidFill>
                <a:latin typeface="Arial Black"/>
              </a:endParaRPr>
            </a:p>
          </p:txBody>
        </p:sp>
      </p:grpSp>
      <p:grpSp>
        <p:nvGrpSpPr>
          <p:cNvPr id="106" name="组合 42"/>
          <p:cNvGrpSpPr>
            <a:grpSpLocks/>
          </p:cNvGrpSpPr>
          <p:nvPr/>
        </p:nvGrpSpPr>
        <p:grpSpPr bwMode="auto">
          <a:xfrm>
            <a:off x="3292475" y="1571612"/>
            <a:ext cx="5565775" cy="1028700"/>
            <a:chOff x="3648090" y="1214422"/>
            <a:chExt cx="5565991" cy="1028700"/>
          </a:xfrm>
        </p:grpSpPr>
        <p:grpSp>
          <p:nvGrpSpPr>
            <p:cNvPr id="107" name="Group 3"/>
            <p:cNvGrpSpPr>
              <a:grpSpLocks/>
            </p:cNvGrpSpPr>
            <p:nvPr/>
          </p:nvGrpSpPr>
          <p:grpSpPr bwMode="auto">
            <a:xfrm>
              <a:off x="4338652" y="1477947"/>
              <a:ext cx="4875429" cy="652465"/>
              <a:chOff x="0" y="0"/>
              <a:chExt cx="4882" cy="411"/>
            </a:xfrm>
          </p:grpSpPr>
          <p:sp>
            <p:nvSpPr>
              <p:cNvPr id="110" name="AutoShape 4"/>
              <p:cNvSpPr>
                <a:spLocks noChangeArrowheads="1"/>
              </p:cNvSpPr>
              <p:nvPr/>
            </p:nvSpPr>
            <p:spPr bwMode="auto">
              <a:xfrm>
                <a:off x="76" y="328"/>
                <a:ext cx="4785"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rgbClr val="FFFFFF">
                      <a:alpha val="0"/>
                    </a:srgbClr>
                  </a:gs>
                </a:gsLst>
                <a:lin ang="5400000" scaled="1"/>
              </a:gradFill>
              <a:ln w="9525">
                <a:noFill/>
                <a:miter lim="800000"/>
                <a:headEnd/>
                <a:tailEnd/>
              </a:ln>
              <a:effectLst/>
            </p:spPr>
            <p:txBody>
              <a:bodyPr wrap="none" anchor="ctr"/>
              <a:lstStyle/>
              <a:p>
                <a:endParaRPr lang="zh-CN" altLang="en-US" b="0">
                  <a:solidFill>
                    <a:srgbClr val="000000"/>
                  </a:solidFill>
                </a:endParaRPr>
              </a:p>
            </p:txBody>
          </p:sp>
          <p:grpSp>
            <p:nvGrpSpPr>
              <p:cNvPr id="111" name="Group 5"/>
              <p:cNvGrpSpPr>
                <a:grpSpLocks/>
              </p:cNvGrpSpPr>
              <p:nvPr/>
            </p:nvGrpSpPr>
            <p:grpSpPr bwMode="auto">
              <a:xfrm>
                <a:off x="0" y="0"/>
                <a:ext cx="4882" cy="333"/>
                <a:chOff x="0" y="0"/>
                <a:chExt cx="4882" cy="333"/>
              </a:xfrm>
            </p:grpSpPr>
            <p:sp>
              <p:nvSpPr>
                <p:cNvPr id="112" name="AutoShape 6"/>
                <p:cNvSpPr>
                  <a:spLocks noChangeArrowheads="1"/>
                </p:cNvSpPr>
                <p:nvPr/>
              </p:nvSpPr>
              <p:spPr bwMode="auto">
                <a:xfrm>
                  <a:off x="0" y="0"/>
                  <a:ext cx="4882" cy="333"/>
                </a:xfrm>
                <a:prstGeom prst="roundRect">
                  <a:avLst>
                    <a:gd name="adj" fmla="val 5444"/>
                  </a:avLst>
                </a:prstGeom>
                <a:gradFill rotWithShape="1">
                  <a:gsLst>
                    <a:gs pos="0">
                      <a:srgbClr val="002060"/>
                    </a:gs>
                    <a:gs pos="100000">
                      <a:srgbClr val="4F81BD"/>
                    </a:gs>
                  </a:gsLst>
                  <a:lin ang="0" scaled="1"/>
                </a:gradFill>
                <a:ln w="6350" cmpd="sng">
                  <a:solidFill>
                    <a:srgbClr val="333333"/>
                  </a:solidFill>
                  <a:round/>
                  <a:headEnd/>
                  <a:tailEnd/>
                </a:ln>
                <a:effectLst/>
              </p:spPr>
              <p:txBody>
                <a:bodyPr wrap="none" anchor="ctr"/>
                <a:lstStyle/>
                <a:p>
                  <a:pPr marL="1262063" indent="-638175" fontAlgn="auto">
                    <a:spcBef>
                      <a:spcPct val="20000"/>
                    </a:spcBef>
                    <a:spcAft>
                      <a:spcPts val="0"/>
                    </a:spcAft>
                    <a:buClr>
                      <a:srgbClr val="E1B40C"/>
                    </a:buClr>
                    <a:buFont typeface="Wingdings" pitchFamily="2" charset="2"/>
                    <a:buNone/>
                    <a:defRPr/>
                  </a:pPr>
                  <a:r>
                    <a:rPr lang="zh-CN" altLang="en-US" sz="2400"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hlinkClick r:id="rId8" action="ppaction://hlinksldjump"/>
                    </a:rPr>
                    <a:t>业务需求</a:t>
                  </a:r>
                  <a:endParaRPr lang="zh-CN" altLang="en-US" sz="2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3" name="AutoShape 7"/>
                <p:cNvSpPr>
                  <a:spLocks noChangeArrowheads="1"/>
                </p:cNvSpPr>
                <p:nvPr/>
              </p:nvSpPr>
              <p:spPr bwMode="auto">
                <a:xfrm>
                  <a:off x="99" y="18"/>
                  <a:ext cx="4737" cy="56"/>
                </a:xfrm>
                <a:prstGeom prst="roundRect">
                  <a:avLst>
                    <a:gd name="adj" fmla="val 11273"/>
                  </a:avLst>
                </a:prstGeom>
                <a:gradFill rotWithShape="1">
                  <a:gsLst>
                    <a:gs pos="0">
                      <a:srgbClr val="FFFFFF">
                        <a:alpha val="75000"/>
                      </a:srgbClr>
                    </a:gs>
                    <a:gs pos="100000">
                      <a:srgbClr val="FFFFFF">
                        <a:gamma/>
                        <a:tint val="0"/>
                        <a:invGamma/>
                        <a:alpha val="0"/>
                      </a:srgbClr>
                    </a:gs>
                  </a:gsLst>
                  <a:lin ang="5400000" scaled="1"/>
                </a:gradFill>
                <a:ln w="9525">
                  <a:noFill/>
                  <a:round/>
                  <a:headEnd/>
                  <a:tailEnd/>
                </a:ln>
                <a:effectLst/>
              </p:spPr>
              <p:txBody>
                <a:bodyPr wrap="none" anchor="ctr"/>
                <a:lstStyle/>
                <a:p>
                  <a:endParaRPr lang="zh-CN" altLang="en-US" b="0">
                    <a:solidFill>
                      <a:srgbClr val="000000"/>
                    </a:solidFill>
                  </a:endParaRPr>
                </a:p>
              </p:txBody>
            </p:sp>
          </p:grpSp>
        </p:grpSp>
        <p:pic>
          <p:nvPicPr>
            <p:cNvPr id="108" name="Picture 23" descr="显示器1"/>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3648090" y="1214422"/>
              <a:ext cx="1028700" cy="1028700"/>
            </a:xfrm>
            <a:prstGeom prst="rect">
              <a:avLst/>
            </a:prstGeom>
            <a:noFill/>
            <a:ln w="9525">
              <a:noFill/>
              <a:miter lim="800000"/>
              <a:headEnd/>
              <a:tailEnd/>
            </a:ln>
          </p:spPr>
        </p:pic>
        <p:sp>
          <p:nvSpPr>
            <p:cNvPr id="109" name="WordArt 24"/>
            <p:cNvSpPr>
              <a:spLocks noChangeArrowheads="1" noChangeShapeType="1"/>
            </p:cNvSpPr>
            <p:nvPr/>
          </p:nvSpPr>
          <p:spPr bwMode="auto">
            <a:xfrm>
              <a:off x="3921140" y="1550972"/>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rgbClr val="FFFFFF"/>
                  </a:solidFill>
                  <a:latin typeface="Arial Black"/>
                </a:rPr>
                <a:t>01</a:t>
              </a:r>
              <a:endParaRPr lang="zh-CN" altLang="en-US" sz="1400" kern="10" spc="-70">
                <a:ln w="9525">
                  <a:noFill/>
                  <a:round/>
                  <a:headEnd/>
                  <a:tailEnd/>
                </a:ln>
                <a:solidFill>
                  <a:srgbClr val="FFFFFF"/>
                </a:solidFill>
                <a:latin typeface="Arial Black"/>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4"/>
                                        </p:tgtEl>
                                        <p:attrNameLst>
                                          <p:attrName>ppt_x</p:attrName>
                                        </p:attrNameLst>
                                      </p:cBhvr>
                                      <p:tavLst>
                                        <p:tav tm="0">
                                          <p:val>
                                            <p:strVal val="ppt_x"/>
                                          </p:val>
                                        </p:tav>
                                        <p:tav tm="100000">
                                          <p:val>
                                            <p:strVal val="ppt_x"/>
                                          </p:val>
                                        </p:tav>
                                      </p:tavLst>
                                    </p:anim>
                                    <p:anim calcmode="lin" valueType="num">
                                      <p:cBhvr additive="base">
                                        <p:cTn id="7" dur="500"/>
                                        <p:tgtEl>
                                          <p:spTgt spid="74"/>
                                        </p:tgtEl>
                                        <p:attrNameLst>
                                          <p:attrName>ppt_y</p:attrName>
                                        </p:attrNameLst>
                                      </p:cBhvr>
                                      <p:tavLst>
                                        <p:tav tm="0">
                                          <p:val>
                                            <p:strVal val="ppt_y"/>
                                          </p:val>
                                        </p:tav>
                                        <p:tav tm="100000">
                                          <p:val>
                                            <p:strVal val="1+ppt_h/2"/>
                                          </p:val>
                                        </p:tav>
                                      </p:tavLst>
                                    </p:anim>
                                    <p:set>
                                      <p:cBhvr>
                                        <p:cTn id="8" dur="1" fill="hold">
                                          <p:stCondLst>
                                            <p:cond delay="499"/>
                                          </p:stCondLst>
                                        </p:cTn>
                                        <p:tgtEl>
                                          <p:spTgt spid="74"/>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90"/>
                                        </p:tgtEl>
                                        <p:attrNameLst>
                                          <p:attrName>ppt_x</p:attrName>
                                        </p:attrNameLst>
                                      </p:cBhvr>
                                      <p:tavLst>
                                        <p:tav tm="0">
                                          <p:val>
                                            <p:strVal val="ppt_x"/>
                                          </p:val>
                                        </p:tav>
                                        <p:tav tm="100000">
                                          <p:val>
                                            <p:strVal val="ppt_x"/>
                                          </p:val>
                                        </p:tav>
                                      </p:tavLst>
                                    </p:anim>
                                    <p:anim calcmode="lin" valueType="num">
                                      <p:cBhvr additive="base">
                                        <p:cTn id="11" dur="500"/>
                                        <p:tgtEl>
                                          <p:spTgt spid="90"/>
                                        </p:tgtEl>
                                        <p:attrNameLst>
                                          <p:attrName>ppt_y</p:attrName>
                                        </p:attrNameLst>
                                      </p:cBhvr>
                                      <p:tavLst>
                                        <p:tav tm="0">
                                          <p:val>
                                            <p:strVal val="ppt_y"/>
                                          </p:val>
                                        </p:tav>
                                        <p:tav tm="100000">
                                          <p:val>
                                            <p:strVal val="1+ppt_h/2"/>
                                          </p:val>
                                        </p:tav>
                                      </p:tavLst>
                                    </p:anim>
                                    <p:set>
                                      <p:cBhvr>
                                        <p:cTn id="12" dur="1" fill="hold">
                                          <p:stCondLst>
                                            <p:cond delay="499"/>
                                          </p:stCondLst>
                                        </p:cTn>
                                        <p:tgtEl>
                                          <p:spTgt spid="90"/>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98"/>
                                        </p:tgtEl>
                                        <p:attrNameLst>
                                          <p:attrName>ppt_x</p:attrName>
                                        </p:attrNameLst>
                                      </p:cBhvr>
                                      <p:tavLst>
                                        <p:tav tm="0">
                                          <p:val>
                                            <p:strVal val="ppt_x"/>
                                          </p:val>
                                        </p:tav>
                                        <p:tav tm="100000">
                                          <p:val>
                                            <p:strVal val="ppt_x"/>
                                          </p:val>
                                        </p:tav>
                                      </p:tavLst>
                                    </p:anim>
                                    <p:anim calcmode="lin" valueType="num">
                                      <p:cBhvr additive="base">
                                        <p:cTn id="15" dur="500"/>
                                        <p:tgtEl>
                                          <p:spTgt spid="98"/>
                                        </p:tgtEl>
                                        <p:attrNameLst>
                                          <p:attrName>ppt_y</p:attrName>
                                        </p:attrNameLst>
                                      </p:cBhvr>
                                      <p:tavLst>
                                        <p:tav tm="0">
                                          <p:val>
                                            <p:strVal val="ppt_y"/>
                                          </p:val>
                                        </p:tav>
                                        <p:tav tm="100000">
                                          <p:val>
                                            <p:strVal val="1+ppt_h/2"/>
                                          </p:val>
                                        </p:tav>
                                      </p:tavLst>
                                    </p:anim>
                                    <p:set>
                                      <p:cBhvr>
                                        <p:cTn id="16" dur="1" fill="hold">
                                          <p:stCondLst>
                                            <p:cond delay="499"/>
                                          </p:stCondLst>
                                        </p:cTn>
                                        <p:tgtEl>
                                          <p:spTgt spid="98"/>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06"/>
                                        </p:tgtEl>
                                        <p:attrNameLst>
                                          <p:attrName>ppt_x</p:attrName>
                                        </p:attrNameLst>
                                      </p:cBhvr>
                                      <p:tavLst>
                                        <p:tav tm="0">
                                          <p:val>
                                            <p:strVal val="ppt_x"/>
                                          </p:val>
                                        </p:tav>
                                        <p:tav tm="100000">
                                          <p:val>
                                            <p:strVal val="ppt_x"/>
                                          </p:val>
                                        </p:tav>
                                      </p:tavLst>
                                    </p:anim>
                                    <p:anim calcmode="lin" valueType="num">
                                      <p:cBhvr additive="base">
                                        <p:cTn id="19" dur="500"/>
                                        <p:tgtEl>
                                          <p:spTgt spid="106"/>
                                        </p:tgtEl>
                                        <p:attrNameLst>
                                          <p:attrName>ppt_y</p:attrName>
                                        </p:attrNameLst>
                                      </p:cBhvr>
                                      <p:tavLst>
                                        <p:tav tm="0">
                                          <p:val>
                                            <p:strVal val="ppt_y"/>
                                          </p:val>
                                        </p:tav>
                                        <p:tav tm="100000">
                                          <p:val>
                                            <p:strVal val="1+ppt_h/2"/>
                                          </p:val>
                                        </p:tav>
                                      </p:tavLst>
                                    </p:anim>
                                    <p:set>
                                      <p:cBhvr>
                                        <p:cTn id="20" dur="1" fill="hold">
                                          <p:stCondLst>
                                            <p:cond delay="499"/>
                                          </p:stCondLst>
                                        </p:cTn>
                                        <p:tgtEl>
                                          <p:spTgt spid="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支付平台方案汇报模版">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楷体_GB2312"/>
        <a:ea typeface="楷体_GB2312"/>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2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2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2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2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sz="1800" dirty="0" smtClean="0">
            <a:solidFill>
              <a:schemeClr val="bg1"/>
            </a:solidFill>
            <a:latin typeface="Arial" charset="0"/>
            <a:ea typeface="宋体" charset="-122"/>
          </a:defRPr>
        </a:defPPr>
      </a:lstStyle>
      <a:style>
        <a:lnRef idx="1">
          <a:schemeClr val="dk1"/>
        </a:lnRef>
        <a:fillRef idx="3">
          <a:schemeClr val="dk1"/>
        </a:fillRef>
        <a:effectRef idx="2">
          <a:schemeClr val="dk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2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支付平台方案汇报模版</Template>
  <TotalTime>7013</TotalTime>
  <Pages>0</Pages>
  <Words>1157</Words>
  <Characters>0</Characters>
  <Application>Microsoft Office PowerPoint</Application>
  <DocSecurity>0</DocSecurity>
  <PresentationFormat>全屏显示(4:3)</PresentationFormat>
  <Lines>0</Lines>
  <Paragraphs>366</Paragraphs>
  <Slides>24</Slides>
  <Notes>2</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24</vt:i4>
      </vt:variant>
    </vt:vector>
  </HeadingPairs>
  <TitlesOfParts>
    <vt:vector size="28" baseType="lpstr">
      <vt:lpstr>支付平台方案汇报模版</vt:lpstr>
      <vt:lpstr>自定义设计方案</vt:lpstr>
      <vt:lpstr>1_自定义设计方案</vt:lpstr>
      <vt:lpstr>Visio</vt:lpstr>
      <vt:lpstr>幻灯片 1</vt:lpstr>
      <vt:lpstr>目 录</vt:lpstr>
      <vt:lpstr>总体需求描述</vt:lpstr>
      <vt:lpstr>目 录</vt:lpstr>
      <vt:lpstr>清结算业务总体描述</vt:lpstr>
      <vt:lpstr>业务模型抽象（一）</vt:lpstr>
      <vt:lpstr>业务平台架构</vt:lpstr>
      <vt:lpstr>数据平台架构</vt:lpstr>
      <vt:lpstr>目 录</vt:lpstr>
      <vt:lpstr>应用架构</vt:lpstr>
      <vt:lpstr>应用总体逻辑结构</vt:lpstr>
      <vt:lpstr>应用总体技术架构</vt:lpstr>
      <vt:lpstr>基于分布式服务的架构</vt:lpstr>
      <vt:lpstr>基于分布式服务的架构-原理</vt:lpstr>
      <vt:lpstr>基于分布式服务的架构-服务框架</vt:lpstr>
      <vt:lpstr>清算平台软硬件选型</vt:lpstr>
      <vt:lpstr>清算平台部署逻辑结构</vt:lpstr>
      <vt:lpstr>清算平台部署网络物理结构</vt:lpstr>
      <vt:lpstr>清算平台高可用架构</vt:lpstr>
      <vt:lpstr>目 录</vt:lpstr>
      <vt:lpstr>核心应用</vt:lpstr>
      <vt:lpstr>目 录</vt:lpstr>
      <vt:lpstr>风险</vt:lpstr>
      <vt:lpstr>谢 谢！</vt:lpstr>
    </vt:vector>
  </TitlesOfParts>
  <Manager/>
  <Company>EMA</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汇报</dc:subject>
  <dc:creator>ShanJing</dc:creator>
  <cp:keywords/>
  <dc:description/>
  <cp:lastModifiedBy>番茄花园</cp:lastModifiedBy>
  <cp:revision>443</cp:revision>
  <cp:lastPrinted>1899-12-30T00:00:00Z</cp:lastPrinted>
  <dcterms:created xsi:type="dcterms:W3CDTF">2010-01-06T08:52:58Z</dcterms:created>
  <dcterms:modified xsi:type="dcterms:W3CDTF">2015-06-16T08:01:40Z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2052-6.3.0.1817</vt:lpwstr>
  </property>
</Properties>
</file>