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14"/>
  </p:normalViewPr>
  <p:slideViewPr>
    <p:cSldViewPr snapToGrid="0" snapToObjects="1">
      <p:cViewPr>
        <p:scale>
          <a:sx n="105" d="100"/>
          <a:sy n="105" d="100"/>
        </p:scale>
        <p:origin x="840"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10/4/21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10/4/21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B7F2F2-D7A3-8449-8E43-C704793C9530}"/>
              </a:ext>
            </a:extLst>
          </p:cNvPr>
          <p:cNvSpPr>
            <a:spLocks noGrp="1"/>
          </p:cNvSpPr>
          <p:nvPr>
            <p:ph type="ctrTitle"/>
          </p:nvPr>
        </p:nvSpPr>
        <p:spPr/>
        <p:txBody>
          <a:bodyPr/>
          <a:lstStyle/>
          <a:p>
            <a:r>
              <a:rPr kumimoji="1" lang="zh-CN" altLang="en-US" dirty="0"/>
              <a:t>健全人民当家作主的制度体系</a:t>
            </a:r>
          </a:p>
        </p:txBody>
      </p:sp>
      <p:sp>
        <p:nvSpPr>
          <p:cNvPr id="3" name="副标题 2">
            <a:extLst>
              <a:ext uri="{FF2B5EF4-FFF2-40B4-BE49-F238E27FC236}">
                <a16:creationId xmlns:a16="http://schemas.microsoft.com/office/drawing/2014/main" id="{7F53EEA5-A481-D244-BBFF-F5A1228D366E}"/>
              </a:ext>
            </a:extLst>
          </p:cNvPr>
          <p:cNvSpPr>
            <a:spLocks noGrp="1"/>
          </p:cNvSpPr>
          <p:nvPr>
            <p:ph type="subTitle" idx="1"/>
          </p:nvPr>
        </p:nvSpPr>
        <p:spPr/>
        <p:txBody>
          <a:bodyPr/>
          <a:lstStyle/>
          <a:p>
            <a:pPr lvl="2" algn="r">
              <a:lnSpc>
                <a:spcPct val="300000"/>
              </a:lnSpc>
            </a:pPr>
            <a:r>
              <a:rPr kumimoji="1" lang="zh-CN" altLang="en-US" dirty="0">
                <a:solidFill>
                  <a:schemeClr val="tx1"/>
                </a:solidFill>
              </a:rPr>
              <a:t>研</a:t>
            </a:r>
            <a:r>
              <a:rPr kumimoji="1" lang="en-US" altLang="zh-CN" dirty="0">
                <a:solidFill>
                  <a:schemeClr val="tx1"/>
                </a:solidFill>
              </a:rPr>
              <a:t>19</a:t>
            </a:r>
            <a:r>
              <a:rPr kumimoji="1" lang="zh-CN" altLang="en-US" dirty="0">
                <a:solidFill>
                  <a:schemeClr val="tx1"/>
                </a:solidFill>
              </a:rPr>
              <a:t>班蒋凯杰</a:t>
            </a:r>
          </a:p>
        </p:txBody>
      </p:sp>
    </p:spTree>
    <p:extLst>
      <p:ext uri="{BB962C8B-B14F-4D97-AF65-F5344CB8AC3E}">
        <p14:creationId xmlns:p14="http://schemas.microsoft.com/office/powerpoint/2010/main" val="45778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716F9B-6DF8-724E-BEA7-7B24CDE72857}"/>
              </a:ext>
            </a:extLst>
          </p:cNvPr>
          <p:cNvSpPr>
            <a:spLocks noGrp="1"/>
          </p:cNvSpPr>
          <p:nvPr>
            <p:ph type="title"/>
          </p:nvPr>
        </p:nvSpPr>
        <p:spPr/>
        <p:txBody>
          <a:bodyPr>
            <a:normAutofit fontScale="90000"/>
          </a:bodyPr>
          <a:lstStyle/>
          <a:p>
            <a:r>
              <a:rPr kumimoji="1" lang="zh-CN" altLang="en-US" dirty="0"/>
              <a:t>首先梳理保障人民当家作主的制度体系</a:t>
            </a:r>
          </a:p>
        </p:txBody>
      </p:sp>
      <p:sp>
        <p:nvSpPr>
          <p:cNvPr id="3" name="内容占位符 2">
            <a:extLst>
              <a:ext uri="{FF2B5EF4-FFF2-40B4-BE49-F238E27FC236}">
                <a16:creationId xmlns:a16="http://schemas.microsoft.com/office/drawing/2014/main" id="{DA70662A-BF8A-904F-BA76-05F62A43A73D}"/>
              </a:ext>
            </a:extLst>
          </p:cNvPr>
          <p:cNvSpPr>
            <a:spLocks noGrp="1"/>
          </p:cNvSpPr>
          <p:nvPr>
            <p:ph idx="1"/>
          </p:nvPr>
        </p:nvSpPr>
        <p:spPr>
          <a:xfrm>
            <a:off x="1295401" y="2556931"/>
            <a:ext cx="9874169" cy="3635525"/>
          </a:xfrm>
        </p:spPr>
        <p:txBody>
          <a:bodyPr>
            <a:noAutofit/>
          </a:bodyPr>
          <a:lstStyle/>
          <a:p>
            <a:r>
              <a:rPr lang="zh-CN" altLang="en-US" sz="2800" dirty="0"/>
              <a:t>我国现行的保证人民当家作主的制度体系，主要由</a:t>
            </a:r>
            <a:endParaRPr lang="en-US" altLang="zh-CN" sz="2800" dirty="0"/>
          </a:p>
          <a:p>
            <a:r>
              <a:rPr lang="en-US" altLang="zh-CN" sz="2800" dirty="0"/>
              <a:t>1.</a:t>
            </a:r>
            <a:r>
              <a:rPr lang="zh-CN" altLang="en-US" sz="2800" dirty="0"/>
              <a:t>人民代表大会制度</a:t>
            </a:r>
            <a:endParaRPr lang="en-US" altLang="zh-CN" sz="2800" dirty="0"/>
          </a:p>
          <a:p>
            <a:r>
              <a:rPr lang="en-US" altLang="zh-CN" sz="2800" dirty="0"/>
              <a:t>2.</a:t>
            </a:r>
            <a:r>
              <a:rPr lang="zh-CN" altLang="en-US" sz="2800" dirty="0"/>
              <a:t>中国共产党领导的多党合作和政治协商制度</a:t>
            </a:r>
            <a:endParaRPr lang="en-US" altLang="zh-CN" sz="2800" dirty="0"/>
          </a:p>
          <a:p>
            <a:r>
              <a:rPr lang="en-US" altLang="zh-CN" sz="2800" dirty="0"/>
              <a:t>3.</a:t>
            </a:r>
            <a:r>
              <a:rPr lang="zh-CN" altLang="en-US" sz="2800" dirty="0"/>
              <a:t>民族区域自治制度</a:t>
            </a:r>
            <a:endParaRPr lang="en-US" altLang="zh-CN" sz="2800" dirty="0"/>
          </a:p>
          <a:p>
            <a:r>
              <a:rPr lang="en-US" altLang="zh-CN" sz="2800" dirty="0"/>
              <a:t>4.</a:t>
            </a:r>
            <a:r>
              <a:rPr lang="zh-CN" altLang="en-US" sz="2800" dirty="0"/>
              <a:t>基层群众自治制度构成。</a:t>
            </a:r>
            <a:endParaRPr kumimoji="1" lang="zh-CN" altLang="en-US" sz="2800" dirty="0"/>
          </a:p>
        </p:txBody>
      </p:sp>
    </p:spTree>
    <p:extLst>
      <p:ext uri="{BB962C8B-B14F-4D97-AF65-F5344CB8AC3E}">
        <p14:creationId xmlns:p14="http://schemas.microsoft.com/office/powerpoint/2010/main" val="1510486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AAADA0-E71F-6740-B3B2-E727C08917A7}"/>
              </a:ext>
            </a:extLst>
          </p:cNvPr>
          <p:cNvSpPr>
            <a:spLocks noGrp="1"/>
          </p:cNvSpPr>
          <p:nvPr>
            <p:ph type="title"/>
          </p:nvPr>
        </p:nvSpPr>
        <p:spPr/>
        <p:txBody>
          <a:bodyPr/>
          <a:lstStyle/>
          <a:p>
            <a:r>
              <a:rPr lang="zh-CN" altLang="en-US" dirty="0"/>
              <a:t>人民代表大会制度</a:t>
            </a:r>
            <a:endParaRPr kumimoji="1" lang="zh-CN" altLang="en-US" dirty="0"/>
          </a:p>
        </p:txBody>
      </p:sp>
      <p:sp>
        <p:nvSpPr>
          <p:cNvPr id="3" name="内容占位符 2">
            <a:extLst>
              <a:ext uri="{FF2B5EF4-FFF2-40B4-BE49-F238E27FC236}">
                <a16:creationId xmlns:a16="http://schemas.microsoft.com/office/drawing/2014/main" id="{117DE8BD-311C-BD4D-BD5A-B92F856D05D7}"/>
              </a:ext>
            </a:extLst>
          </p:cNvPr>
          <p:cNvSpPr>
            <a:spLocks noGrp="1"/>
          </p:cNvSpPr>
          <p:nvPr>
            <p:ph idx="1"/>
          </p:nvPr>
        </p:nvSpPr>
        <p:spPr/>
        <p:txBody>
          <a:bodyPr>
            <a:normAutofit fontScale="92500" lnSpcReduction="10000"/>
          </a:bodyPr>
          <a:lstStyle/>
          <a:p>
            <a:r>
              <a:rPr lang="zh-CN" altLang="en-US" dirty="0"/>
              <a:t>人民代表大会制度是保证人民当家作主的根本政治制度，也是支撑我国国家治理体系和治理能力的根本政治制度。</a:t>
            </a:r>
            <a:endParaRPr lang="en-US" altLang="zh-CN" dirty="0"/>
          </a:p>
          <a:p>
            <a:r>
              <a:rPr lang="zh-CN" altLang="en-US" dirty="0"/>
              <a:t>理由：</a:t>
            </a:r>
            <a:r>
              <a:rPr lang="en-US" altLang="zh-CN" dirty="0"/>
              <a:t>1.</a:t>
            </a:r>
            <a:r>
              <a:rPr lang="zh-CN" altLang="en-US" dirty="0"/>
              <a:t>全国人民代表大会和地方各级人民代表大会都由民主选举产生，对人民负责，受人民监督。</a:t>
            </a:r>
            <a:br>
              <a:rPr lang="zh-CN" altLang="en-US" dirty="0"/>
            </a:br>
            <a:r>
              <a:rPr lang="zh-CN" altLang="en-US" dirty="0"/>
              <a:t>　　</a:t>
            </a:r>
            <a:r>
              <a:rPr lang="en-US" altLang="zh-CN" dirty="0"/>
              <a:t>2. </a:t>
            </a:r>
            <a:r>
              <a:rPr lang="zh-CN" altLang="en-US" dirty="0"/>
              <a:t>按照民主集中制原则</a:t>
            </a:r>
            <a:r>
              <a:rPr lang="en-US" altLang="zh-CN" dirty="0"/>
              <a:t>,</a:t>
            </a:r>
            <a:r>
              <a:rPr lang="zh-CN" altLang="en-US" dirty="0"/>
              <a:t>由选民直接或间接选举代表组成人民代表大会作为国家权力机关</a:t>
            </a:r>
            <a:r>
              <a:rPr lang="en-US" altLang="zh-CN" dirty="0"/>
              <a:t>,</a:t>
            </a:r>
            <a:r>
              <a:rPr lang="zh-CN" altLang="en-US" dirty="0"/>
              <a:t>统一管理国家事务的政治制度。</a:t>
            </a:r>
            <a:br>
              <a:rPr lang="zh-CN" altLang="en-US" dirty="0"/>
            </a:br>
            <a:r>
              <a:rPr lang="zh-CN" altLang="en-US" dirty="0"/>
              <a:t>　　</a:t>
            </a:r>
            <a:r>
              <a:rPr lang="en-US" altLang="zh-CN" dirty="0"/>
              <a:t>3.</a:t>
            </a:r>
            <a:r>
              <a:rPr lang="zh-CN" altLang="en-US" dirty="0"/>
              <a:t>此制度有力保证了全国各族人民依法实行民主选举，民主决策，民主管理，民主监督，享有宪法和法律规定的广泛的民主权利，促进了人民民主专政国家的巩固和发展。</a:t>
            </a:r>
            <a:br>
              <a:rPr lang="zh-CN" altLang="en-US" dirty="0"/>
            </a:br>
            <a:r>
              <a:rPr lang="zh-CN" altLang="en-US" dirty="0"/>
              <a:t>　　</a:t>
            </a:r>
            <a:r>
              <a:rPr lang="en-US" altLang="zh-CN" dirty="0"/>
              <a:t>4.</a:t>
            </a:r>
            <a:r>
              <a:rPr lang="zh-CN" altLang="en-US" dirty="0"/>
              <a:t>其动员了全体人民以国家主人翁的姿态投身社会主义建设。</a:t>
            </a:r>
            <a:endParaRPr lang="en-US" altLang="zh-CN" dirty="0"/>
          </a:p>
        </p:txBody>
      </p:sp>
    </p:spTree>
    <p:extLst>
      <p:ext uri="{BB962C8B-B14F-4D97-AF65-F5344CB8AC3E}">
        <p14:creationId xmlns:p14="http://schemas.microsoft.com/office/powerpoint/2010/main" val="2554070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F188F4-AAD6-ED42-BF3F-64BCB5414677}"/>
              </a:ext>
            </a:extLst>
          </p:cNvPr>
          <p:cNvSpPr>
            <a:spLocks noGrp="1"/>
          </p:cNvSpPr>
          <p:nvPr>
            <p:ph type="title"/>
          </p:nvPr>
        </p:nvSpPr>
        <p:spPr>
          <a:xfrm>
            <a:off x="1197866" y="715914"/>
            <a:ext cx="9601196" cy="1303867"/>
          </a:xfrm>
        </p:spPr>
        <p:txBody>
          <a:bodyPr>
            <a:normAutofit/>
          </a:bodyPr>
          <a:lstStyle/>
          <a:p>
            <a:r>
              <a:rPr lang="zh-CN" altLang="en-US" sz="3600" dirty="0"/>
              <a:t>中国共产党领导的多党合作和政治协商制度</a:t>
            </a:r>
            <a:endParaRPr kumimoji="1" lang="zh-CN" altLang="en-US" sz="3600" dirty="0"/>
          </a:p>
        </p:txBody>
      </p:sp>
      <p:sp>
        <p:nvSpPr>
          <p:cNvPr id="3" name="内容占位符 2">
            <a:extLst>
              <a:ext uri="{FF2B5EF4-FFF2-40B4-BE49-F238E27FC236}">
                <a16:creationId xmlns:a16="http://schemas.microsoft.com/office/drawing/2014/main" id="{C8500500-879F-2E4B-83F4-42A720A82CBE}"/>
              </a:ext>
            </a:extLst>
          </p:cNvPr>
          <p:cNvSpPr>
            <a:spLocks noGrp="1"/>
          </p:cNvSpPr>
          <p:nvPr>
            <p:ph idx="1"/>
          </p:nvPr>
        </p:nvSpPr>
        <p:spPr>
          <a:xfrm>
            <a:off x="1295402" y="2414017"/>
            <a:ext cx="9601196" cy="3728070"/>
          </a:xfrm>
        </p:spPr>
        <p:txBody>
          <a:bodyPr>
            <a:normAutofit/>
          </a:bodyPr>
          <a:lstStyle/>
          <a:p>
            <a:r>
              <a:rPr lang="zh-CN" altLang="en-US" dirty="0"/>
              <a:t>为着共同目标而奋斗，通过制度化、程序化、规范化的安排集中各种意见和建议、推动决策科学化民主化，具有政治参与、利益表达、社会整合、民主监督、维护稳定等重要功能。</a:t>
            </a:r>
            <a:endParaRPr lang="en-US" altLang="zh-CN" dirty="0"/>
          </a:p>
          <a:p>
            <a:r>
              <a:rPr kumimoji="1" lang="zh-CN" altLang="en-US" dirty="0"/>
              <a:t>理由：协商民主这又一重要的民主形式</a:t>
            </a:r>
            <a:r>
              <a:rPr lang="zh-CN" altLang="en-US" dirty="0"/>
              <a:t>使各民主党派、无党派人士广泛参加国家和社会事务的管理，把人民内部不同阶层、不同社会群体的政治诉求纳入到政治体系之内得到充分表达，从而最大限度地保障了人民民主的实现。</a:t>
            </a:r>
            <a:endParaRPr lang="en-US" altLang="zh-CN" dirty="0"/>
          </a:p>
          <a:p>
            <a:r>
              <a:rPr kumimoji="1" lang="zh-CN" altLang="en-US" dirty="0"/>
              <a:t>多党执政在中国是否可行？：</a:t>
            </a:r>
            <a:r>
              <a:rPr lang="zh-CN" altLang="en-US" dirty="0"/>
              <a:t>宋的保守派司马光和革新派王安石；清末的保守派和维新派，洋务派，保皇党</a:t>
            </a:r>
            <a:r>
              <a:rPr lang="en-US" altLang="zh-CN" dirty="0"/>
              <a:t>……</a:t>
            </a:r>
            <a:endParaRPr kumimoji="1" lang="zh-CN" altLang="en-US" dirty="0"/>
          </a:p>
        </p:txBody>
      </p:sp>
    </p:spTree>
    <p:extLst>
      <p:ext uri="{BB962C8B-B14F-4D97-AF65-F5344CB8AC3E}">
        <p14:creationId xmlns:p14="http://schemas.microsoft.com/office/powerpoint/2010/main" val="2912111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945C9C-EA2B-4F44-BE01-01DE32CF7F48}"/>
              </a:ext>
            </a:extLst>
          </p:cNvPr>
          <p:cNvSpPr>
            <a:spLocks noGrp="1"/>
          </p:cNvSpPr>
          <p:nvPr>
            <p:ph type="title"/>
          </p:nvPr>
        </p:nvSpPr>
        <p:spPr/>
        <p:txBody>
          <a:bodyPr/>
          <a:lstStyle/>
          <a:p>
            <a:r>
              <a:rPr lang="zh-CN" altLang="en-US" dirty="0"/>
              <a:t>民族区域自治制度</a:t>
            </a:r>
            <a:endParaRPr kumimoji="1" lang="zh-CN" altLang="en-US" dirty="0"/>
          </a:p>
        </p:txBody>
      </p:sp>
      <p:sp>
        <p:nvSpPr>
          <p:cNvPr id="3" name="内容占位符 2">
            <a:extLst>
              <a:ext uri="{FF2B5EF4-FFF2-40B4-BE49-F238E27FC236}">
                <a16:creationId xmlns:a16="http://schemas.microsoft.com/office/drawing/2014/main" id="{8B072945-358F-C147-A1E3-E68030F1D134}"/>
              </a:ext>
            </a:extLst>
          </p:cNvPr>
          <p:cNvSpPr>
            <a:spLocks noGrp="1"/>
          </p:cNvSpPr>
          <p:nvPr>
            <p:ph idx="1"/>
          </p:nvPr>
        </p:nvSpPr>
        <p:spPr/>
        <p:txBody>
          <a:bodyPr>
            <a:normAutofit/>
          </a:bodyPr>
          <a:lstStyle/>
          <a:p>
            <a:r>
              <a:rPr lang="zh-CN" altLang="en-US" dirty="0"/>
              <a:t>它符合我国国情，在维护国家统一、领土完整，在加强民族平等团结、促进民族地区发展、增强中华民族凝聚力等方面起到了重要作用。我们坚持民族区域自治制度，形成并不断发展平等团结互助和谐的社会主义民族关系，开创并不断发展民族团结进步事业，确保各民族共同繁荣进步。</a:t>
            </a:r>
            <a:endParaRPr lang="en-US" altLang="zh-CN" dirty="0"/>
          </a:p>
          <a:p>
            <a:r>
              <a:rPr kumimoji="1" lang="zh-CN" altLang="en-US" dirty="0"/>
              <a:t>理由：例如</a:t>
            </a:r>
            <a:r>
              <a:rPr lang="zh-CN" altLang="en-US" dirty="0"/>
              <a:t>内蒙古自治区、广西壮族自治区、西藏自治区、宁夏回族自治区、新疆维吾尔自治区五个自治区。</a:t>
            </a:r>
            <a:r>
              <a:rPr kumimoji="1" lang="zh-CN" altLang="en-US" dirty="0"/>
              <a:t>调动了各族人民参加国家建设的积极性。</a:t>
            </a:r>
          </a:p>
        </p:txBody>
      </p:sp>
    </p:spTree>
    <p:extLst>
      <p:ext uri="{BB962C8B-B14F-4D97-AF65-F5344CB8AC3E}">
        <p14:creationId xmlns:p14="http://schemas.microsoft.com/office/powerpoint/2010/main" val="2636395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C6BA2E-B85D-FC49-9341-FEBB8D184EDF}"/>
              </a:ext>
            </a:extLst>
          </p:cNvPr>
          <p:cNvSpPr>
            <a:spLocks noGrp="1"/>
          </p:cNvSpPr>
          <p:nvPr>
            <p:ph type="title"/>
          </p:nvPr>
        </p:nvSpPr>
        <p:spPr/>
        <p:txBody>
          <a:bodyPr/>
          <a:lstStyle/>
          <a:p>
            <a:r>
              <a:rPr lang="zh-CN" altLang="en-US" dirty="0"/>
              <a:t>基层群众自治制度</a:t>
            </a:r>
            <a:endParaRPr kumimoji="1" lang="zh-CN" altLang="en-US" dirty="0"/>
          </a:p>
        </p:txBody>
      </p:sp>
      <p:sp>
        <p:nvSpPr>
          <p:cNvPr id="3" name="内容占位符 2">
            <a:extLst>
              <a:ext uri="{FF2B5EF4-FFF2-40B4-BE49-F238E27FC236}">
                <a16:creationId xmlns:a16="http://schemas.microsoft.com/office/drawing/2014/main" id="{3617CB98-9DFA-A34C-B7AE-29D8288A35FC}"/>
              </a:ext>
            </a:extLst>
          </p:cNvPr>
          <p:cNvSpPr>
            <a:spLocks noGrp="1"/>
          </p:cNvSpPr>
          <p:nvPr>
            <p:ph idx="1"/>
          </p:nvPr>
        </p:nvSpPr>
        <p:spPr/>
        <p:txBody>
          <a:bodyPr/>
          <a:lstStyle/>
          <a:p>
            <a:r>
              <a:rPr lang="zh-CN" altLang="en-US" dirty="0"/>
              <a:t>广大人民群众在城乡基层按照民主集中制原则，参与基层治理，依法保障自身权益，形成广泛、真实、生动的民主实践。基层群众自治为改革发展有效凝聚民智民力，有利于及时化解矛盾纠纷，促进社会和谐稳定，使人民当家作主具体地、现实地体现到国家治理、社会治理各个层面和环节，体现到人民对自身利益的实现和发展上来。</a:t>
            </a:r>
            <a:endParaRPr lang="en-US" altLang="zh-CN" dirty="0"/>
          </a:p>
          <a:p>
            <a:r>
              <a:rPr lang="zh-CN" altLang="en-US" dirty="0"/>
              <a:t>展望：为了能更好的完成基层群众自治，努力要提高群众自治的公民意识以及公民素质。</a:t>
            </a:r>
          </a:p>
          <a:p>
            <a:endParaRPr lang="zh-CN" altLang="en-US" dirty="0"/>
          </a:p>
        </p:txBody>
      </p:sp>
    </p:spTree>
    <p:extLst>
      <p:ext uri="{BB962C8B-B14F-4D97-AF65-F5344CB8AC3E}">
        <p14:creationId xmlns:p14="http://schemas.microsoft.com/office/powerpoint/2010/main" val="1111903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F5CC8F-6486-CC47-906E-2FC51F429A47}"/>
              </a:ext>
            </a:extLst>
          </p:cNvPr>
          <p:cNvSpPr>
            <a:spLocks noGrp="1"/>
          </p:cNvSpPr>
          <p:nvPr>
            <p:ph type="title"/>
          </p:nvPr>
        </p:nvSpPr>
        <p:spPr/>
        <p:txBody>
          <a:bodyPr>
            <a:normAutofit fontScale="90000"/>
          </a:bodyPr>
          <a:lstStyle/>
          <a:p>
            <a:r>
              <a:rPr kumimoji="1" lang="zh-CN" altLang="en-US" dirty="0"/>
              <a:t>那么</a:t>
            </a:r>
            <a:r>
              <a:rPr lang="zh-CN" altLang="en-US" dirty="0"/>
              <a:t>人民当家作主制度体系完美无缺了么？</a:t>
            </a:r>
            <a:endParaRPr kumimoji="1" lang="zh-CN" altLang="en-US" dirty="0"/>
          </a:p>
        </p:txBody>
      </p:sp>
      <p:sp>
        <p:nvSpPr>
          <p:cNvPr id="3" name="内容占位符 2">
            <a:extLst>
              <a:ext uri="{FF2B5EF4-FFF2-40B4-BE49-F238E27FC236}">
                <a16:creationId xmlns:a16="http://schemas.microsoft.com/office/drawing/2014/main" id="{DAFFC829-8FBE-8448-A0F3-53C1B0076F09}"/>
              </a:ext>
            </a:extLst>
          </p:cNvPr>
          <p:cNvSpPr>
            <a:spLocks noGrp="1"/>
          </p:cNvSpPr>
          <p:nvPr>
            <p:ph idx="1"/>
          </p:nvPr>
        </p:nvSpPr>
        <p:spPr/>
        <p:txBody>
          <a:bodyPr>
            <a:normAutofit fontScale="92500"/>
          </a:bodyPr>
          <a:lstStyle/>
          <a:p>
            <a:r>
              <a:rPr lang="zh-CN" altLang="en-US" dirty="0"/>
              <a:t>中国特色社会主义进入新时代，我国社会主要矛盾已经转化为人民日益增长的美好生活需要和不平衡不充分的发展之间的矛盾，人民群众在民主、法治、公平、正义、安全、环境等方面的要求日益增长。</a:t>
            </a:r>
            <a:endParaRPr lang="en-US" altLang="zh-CN" dirty="0"/>
          </a:p>
          <a:p>
            <a:r>
              <a:rPr lang="zh-CN" altLang="en-US" dirty="0"/>
              <a:t>需要适应时代发展和人民要求不断完善、不断健全，为满足人民日益增长的美好生活需要提供制度保障，为应对风险挑战提供强大制度支撑。</a:t>
            </a:r>
            <a:endParaRPr lang="en-US" altLang="zh-CN" dirty="0"/>
          </a:p>
          <a:p>
            <a:r>
              <a:rPr lang="zh-CN" altLang="en-US" dirty="0"/>
              <a:t>坚持国家一切权力属于人民，坚持加强社会各方面的合作协调，坚持民主集中制的制度和原则（</a:t>
            </a:r>
            <a:r>
              <a:rPr lang="zh-CN" altLang="en-US" dirty="0">
                <a:solidFill>
                  <a:srgbClr val="FF0000"/>
                </a:solidFill>
              </a:rPr>
              <a:t>关键在广泛听取建议，少数服从多数</a:t>
            </a:r>
            <a:r>
              <a:rPr lang="zh-CN" altLang="en-US" dirty="0"/>
              <a:t>）</a:t>
            </a:r>
            <a:endParaRPr kumimoji="1" lang="zh-CN" altLang="en-US" dirty="0"/>
          </a:p>
        </p:txBody>
      </p:sp>
    </p:spTree>
    <p:extLst>
      <p:ext uri="{BB962C8B-B14F-4D97-AF65-F5344CB8AC3E}">
        <p14:creationId xmlns:p14="http://schemas.microsoft.com/office/powerpoint/2010/main" val="2173120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E5D2EC-F2B8-6F49-A865-A47F50252461}"/>
              </a:ext>
            </a:extLst>
          </p:cNvPr>
          <p:cNvSpPr>
            <a:spLocks noGrp="1"/>
          </p:cNvSpPr>
          <p:nvPr>
            <p:ph type="title"/>
          </p:nvPr>
        </p:nvSpPr>
        <p:spPr/>
        <p:txBody>
          <a:bodyPr/>
          <a:lstStyle/>
          <a:p>
            <a:r>
              <a:rPr kumimoji="1" lang="zh-CN" altLang="en-US" dirty="0"/>
              <a:t>健全人民当家作主的制度体系的建议</a:t>
            </a:r>
          </a:p>
        </p:txBody>
      </p:sp>
      <p:sp>
        <p:nvSpPr>
          <p:cNvPr id="3" name="内容占位符 2">
            <a:extLst>
              <a:ext uri="{FF2B5EF4-FFF2-40B4-BE49-F238E27FC236}">
                <a16:creationId xmlns:a16="http://schemas.microsoft.com/office/drawing/2014/main" id="{E3CD0C89-0223-7B44-9BCB-758A9EA25DA6}"/>
              </a:ext>
            </a:extLst>
          </p:cNvPr>
          <p:cNvSpPr>
            <a:spLocks noGrp="1"/>
          </p:cNvSpPr>
          <p:nvPr>
            <p:ph idx="1"/>
          </p:nvPr>
        </p:nvSpPr>
        <p:spPr/>
        <p:txBody>
          <a:bodyPr>
            <a:normAutofit/>
          </a:bodyPr>
          <a:lstStyle/>
          <a:p>
            <a:r>
              <a:rPr lang="zh-CN" altLang="en-US" dirty="0"/>
              <a:t>密切与人民群众的联系，需要进一步制定并完善满足人民对美好生活新期待必备的制度。</a:t>
            </a:r>
            <a:endParaRPr lang="en-US" altLang="zh-CN" dirty="0"/>
          </a:p>
          <a:p>
            <a:r>
              <a:rPr lang="zh-CN" altLang="en-US" dirty="0"/>
              <a:t>坚持和完善共建共治共享的社会治理制度，完善党委领导、政府负责、民主协商、社会协同、公众参与、法治保障、科技支撑的社会治理体系，激发人民群众的积极性和创造力。保证人民在日常政治生活中有广泛持续深入参与的权利。</a:t>
            </a:r>
          </a:p>
        </p:txBody>
      </p:sp>
    </p:spTree>
    <p:extLst>
      <p:ext uri="{BB962C8B-B14F-4D97-AF65-F5344CB8AC3E}">
        <p14:creationId xmlns:p14="http://schemas.microsoft.com/office/powerpoint/2010/main" val="73643461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环保</Template>
  <TotalTime>258</TotalTime>
  <Words>805</Words>
  <Application>Microsoft Macintosh PowerPoint</Application>
  <PresentationFormat>宽屏</PresentationFormat>
  <Paragraphs>28</Paragraphs>
  <Slides>8</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8</vt:i4>
      </vt:variant>
    </vt:vector>
  </HeadingPairs>
  <TitlesOfParts>
    <vt:vector size="11" baseType="lpstr">
      <vt:lpstr>Arial</vt:lpstr>
      <vt:lpstr>Garamond</vt:lpstr>
      <vt:lpstr>环保</vt:lpstr>
      <vt:lpstr>健全人民当家作主的制度体系</vt:lpstr>
      <vt:lpstr>首先梳理保障人民当家作主的制度体系</vt:lpstr>
      <vt:lpstr>人民代表大会制度</vt:lpstr>
      <vt:lpstr>中国共产党领导的多党合作和政治协商制度</vt:lpstr>
      <vt:lpstr>民族区域自治制度</vt:lpstr>
      <vt:lpstr>基层群众自治制度</vt:lpstr>
      <vt:lpstr>那么人民当家作主制度体系完美无缺了么？</vt:lpstr>
      <vt:lpstr>健全人民当家作主的制度体系的建议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制造强国</dc:title>
  <dc:creator>3013563011@qq.com</dc:creator>
  <cp:lastModifiedBy>3013563011@qq.com</cp:lastModifiedBy>
  <cp:revision>3</cp:revision>
  <dcterms:created xsi:type="dcterms:W3CDTF">2021-09-28T03:10:14Z</dcterms:created>
  <dcterms:modified xsi:type="dcterms:W3CDTF">2021-10-04T00:55:52Z</dcterms:modified>
</cp:coreProperties>
</file>