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82" d="100"/>
          <a:sy n="82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D554-7F16-E447-8602-DF5004DA8915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47EBB-5199-9343-95D5-CF0A58FE03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4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0"/>
            </a:lvl3pPr>
            <a:lvl4pPr marL="1800225" indent="0" algn="ctr">
              <a:buNone/>
              <a:defRPr sz="2100"/>
            </a:lvl4pPr>
            <a:lvl5pPr marL="2399665" indent="0" algn="ctr">
              <a:buNone/>
              <a:defRPr sz="2100"/>
            </a:lvl5pPr>
            <a:lvl6pPr marL="2999740" indent="0" algn="ctr">
              <a:buNone/>
              <a:defRPr sz="2100"/>
            </a:lvl6pPr>
            <a:lvl7pPr marL="3599815" indent="0" algn="ctr">
              <a:buNone/>
              <a:defRPr sz="2100"/>
            </a:lvl7pPr>
            <a:lvl8pPr marL="4199890" indent="0" algn="ctr">
              <a:buNone/>
              <a:defRPr sz="2100"/>
            </a:lvl8pPr>
            <a:lvl9pPr marL="4799965" indent="0" algn="ctr">
              <a:buNone/>
              <a:defRPr sz="21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6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7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8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9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399665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399665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399665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399665" indent="0">
              <a:buNone/>
              <a:defRPr sz="2625"/>
            </a:lvl5pPr>
            <a:lvl6pPr marL="2999740" indent="0">
              <a:buNone/>
              <a:defRPr sz="2625"/>
            </a:lvl6pPr>
            <a:lvl7pPr marL="3599815" indent="0">
              <a:buNone/>
              <a:defRPr sz="2625"/>
            </a:lvl7pPr>
            <a:lvl8pPr marL="4199890" indent="0">
              <a:buNone/>
              <a:defRPr sz="2625"/>
            </a:lvl8pPr>
            <a:lvl9pPr marL="4799965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399665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99515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0" indent="-299720" algn="l" defTabSz="1199515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87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2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330009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7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49961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509968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39966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299974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59981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19989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479996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2.wmf"/><Relationship Id="rId9" Type="http://schemas.openxmlformats.org/officeDocument/2006/relationships/image" Target="../media/image14.png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04" y="79888"/>
            <a:ext cx="2631441" cy="1788160"/>
          </a:xfrm>
          <a:prstGeom prst="rect">
            <a:avLst/>
          </a:prstGeom>
        </p:spPr>
      </p:pic>
      <p:sp>
        <p:nvSpPr>
          <p:cNvPr id="11" name="箭头: 下 10"/>
          <p:cNvSpPr/>
          <p:nvPr/>
        </p:nvSpPr>
        <p:spPr>
          <a:xfrm rot="2073095">
            <a:off x="4498340" y="1385570"/>
            <a:ext cx="354965" cy="1147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546176" y="2435417"/>
            <a:ext cx="1508866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Part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箭头: 下 12"/>
          <p:cNvSpPr/>
          <p:nvPr/>
        </p:nvSpPr>
        <p:spPr>
          <a:xfrm>
            <a:off x="6293820" y="1868163"/>
            <a:ext cx="278872" cy="567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627123" y="2435417"/>
            <a:ext cx="1612954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Part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箭头: 下 14"/>
          <p:cNvSpPr/>
          <p:nvPr/>
        </p:nvSpPr>
        <p:spPr>
          <a:xfrm rot="19925171">
            <a:off x="7886700" y="1394460"/>
            <a:ext cx="267335" cy="1095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7706802" y="2435417"/>
            <a:ext cx="1612954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8260" y="3759200"/>
            <a:ext cx="3521710" cy="93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58638" y="3057724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Modeling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1330325" y="3770630"/>
            <a:ext cx="1954530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Models:</a:t>
            </a:r>
          </a:p>
          <a:p>
            <a:r>
              <a:rPr lang="en-US" altLang="zh-CN" dirty="0"/>
              <a:t>CTMC DTMC</a:t>
            </a:r>
          </a:p>
          <a:p>
            <a:r>
              <a:rPr lang="en-US" altLang="zh-CN" dirty="0"/>
              <a:t>MDP TA UML etc.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48635" y="3770630"/>
            <a:ext cx="1791970" cy="92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93510" y="3790918"/>
            <a:ext cx="154670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Tools: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14" y="4125217"/>
            <a:ext cx="501967" cy="4993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11" y="4126626"/>
            <a:ext cx="585554" cy="4953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35" y="4133215"/>
            <a:ext cx="504190" cy="488950"/>
          </a:xfrm>
          <a:prstGeom prst="rect">
            <a:avLst/>
          </a:prstGeom>
        </p:spPr>
      </p:pic>
      <p:sp>
        <p:nvSpPr>
          <p:cNvPr id="34" name="箭头: 下 33"/>
          <p:cNvSpPr/>
          <p:nvPr/>
        </p:nvSpPr>
        <p:spPr>
          <a:xfrm>
            <a:off x="6293485" y="3065145"/>
            <a:ext cx="279400" cy="669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062220" y="3759200"/>
            <a:ext cx="3242945" cy="93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098415" y="3770630"/>
            <a:ext cx="1675765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Models:</a:t>
            </a:r>
          </a:p>
          <a:p>
            <a:r>
              <a:rPr lang="en-US" altLang="zh-CN" dirty="0" err="1"/>
              <a:t>Modelica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Simulink etc.</a:t>
            </a:r>
          </a:p>
        </p:txBody>
      </p:sp>
      <p:sp>
        <p:nvSpPr>
          <p:cNvPr id="37" name="矩形 36"/>
          <p:cNvSpPr/>
          <p:nvPr/>
        </p:nvSpPr>
        <p:spPr>
          <a:xfrm>
            <a:off x="6774180" y="3770630"/>
            <a:ext cx="1567180" cy="92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794717" y="3790918"/>
            <a:ext cx="154670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Tools: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40" y="4160520"/>
            <a:ext cx="482600" cy="45402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80" y="4136390"/>
            <a:ext cx="506730" cy="49466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8601710" y="3747770"/>
            <a:ext cx="1892300" cy="93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11870" y="3759200"/>
            <a:ext cx="1882140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Property:</a:t>
            </a:r>
          </a:p>
          <a:p>
            <a:r>
              <a:rPr lang="en-US" altLang="zh-CN" dirty="0"/>
              <a:t>BLTL ALTL GSCL etc.</a:t>
            </a:r>
            <a:endParaRPr lang="zh-CN" altLang="en-US" dirty="0"/>
          </a:p>
        </p:txBody>
      </p:sp>
      <p:sp>
        <p:nvSpPr>
          <p:cNvPr id="56" name="箭头: 直角上 55"/>
          <p:cNvSpPr/>
          <p:nvPr/>
        </p:nvSpPr>
        <p:spPr>
          <a:xfrm rot="10800000" flipH="1">
            <a:off x="9326880" y="2677795"/>
            <a:ext cx="599440" cy="1082040"/>
          </a:xfrm>
          <a:prstGeom prst="bentUpArrow">
            <a:avLst>
              <a:gd name="adj1" fmla="val 25000"/>
              <a:gd name="adj2" fmla="val 387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/>
          <p:cNvSpPr/>
          <p:nvPr/>
        </p:nvSpPr>
        <p:spPr>
          <a:xfrm>
            <a:off x="905141" y="7476699"/>
            <a:ext cx="1508866" cy="629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	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80649" y="6568052"/>
            <a:ext cx="3705431" cy="3465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Simulator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箭头: 下 60"/>
          <p:cNvSpPr/>
          <p:nvPr/>
        </p:nvSpPr>
        <p:spPr>
          <a:xfrm>
            <a:off x="5038725" y="5844540"/>
            <a:ext cx="252095" cy="715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30991" y="6568054"/>
            <a:ext cx="2019416" cy="6291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133365" y="8106622"/>
            <a:ext cx="4524793" cy="3183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133362" y="7388449"/>
            <a:ext cx="0" cy="3407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48945" y="7714668"/>
            <a:ext cx="199775" cy="17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59" idx="3"/>
          </p:cNvCxnSpPr>
          <p:nvPr/>
        </p:nvCxnSpPr>
        <p:spPr>
          <a:xfrm>
            <a:off x="2413375" y="7791659"/>
            <a:ext cx="2630543" cy="132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48717" y="7804223"/>
            <a:ext cx="20353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3" idx="2"/>
          </p:cNvCxnSpPr>
          <p:nvPr/>
        </p:nvCxnSpPr>
        <p:spPr>
          <a:xfrm>
            <a:off x="9240699" y="7197238"/>
            <a:ext cx="0" cy="6003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303567" y="7714668"/>
            <a:ext cx="199775" cy="17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stCxn id="79" idx="3"/>
          </p:cNvCxnSpPr>
          <p:nvPr/>
        </p:nvCxnSpPr>
        <p:spPr>
          <a:xfrm flipV="1">
            <a:off x="7503974" y="7790964"/>
            <a:ext cx="1737360" cy="132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9" idx="2"/>
            <a:endCxn id="64" idx="0"/>
          </p:cNvCxnSpPr>
          <p:nvPr/>
        </p:nvCxnSpPr>
        <p:spPr>
          <a:xfrm flipH="1">
            <a:off x="7395835" y="7893785"/>
            <a:ext cx="8255" cy="2127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280649" y="6932597"/>
            <a:ext cx="3705431" cy="435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Simulation &amp; Co-simulation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133363" y="8460402"/>
            <a:ext cx="4524794" cy="435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Distributed Statistical Model Checking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箭头: 下 101"/>
          <p:cNvSpPr/>
          <p:nvPr/>
        </p:nvSpPr>
        <p:spPr>
          <a:xfrm>
            <a:off x="9514840" y="4681220"/>
            <a:ext cx="303530" cy="1878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5229669" y="3171451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Modeling</a:t>
            </a:r>
            <a:endParaRPr lang="zh-CN" altLang="en-US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9620432" y="2801819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Abstract</a:t>
            </a:r>
            <a:endParaRPr lang="zh-CN" altLang="en-US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200650" y="5835015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Verified Model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9766164" y="5085591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Properties</a:t>
            </a:r>
            <a:endParaRPr lang="zh-CN" altLang="en-US" b="1" dirty="0"/>
          </a:p>
        </p:txBody>
      </p:sp>
      <p:sp>
        <p:nvSpPr>
          <p:cNvPr id="108" name="箭头: 右 107"/>
          <p:cNvSpPr/>
          <p:nvPr/>
        </p:nvSpPr>
        <p:spPr>
          <a:xfrm>
            <a:off x="6986077" y="6805599"/>
            <a:ext cx="1244914" cy="223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7085390" y="6548467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Traces</a:t>
            </a:r>
            <a:endParaRPr lang="zh-CN" altLang="en-US" b="1" dirty="0"/>
          </a:p>
        </p:txBody>
      </p:sp>
      <p:sp>
        <p:nvSpPr>
          <p:cNvPr id="113" name="箭头: 右弧形 112"/>
          <p:cNvSpPr/>
          <p:nvPr/>
        </p:nvSpPr>
        <p:spPr>
          <a:xfrm>
            <a:off x="9677607" y="7181987"/>
            <a:ext cx="562669" cy="15458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558189" y="7614468"/>
            <a:ext cx="157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Observations</a:t>
            </a:r>
            <a:endParaRPr lang="zh-CN" altLang="en-US" b="1" dirty="0"/>
          </a:p>
        </p:txBody>
      </p:sp>
      <p:sp>
        <p:nvSpPr>
          <p:cNvPr id="115" name="箭头: 左 114"/>
          <p:cNvSpPr/>
          <p:nvPr/>
        </p:nvSpPr>
        <p:spPr>
          <a:xfrm>
            <a:off x="4487776" y="8348645"/>
            <a:ext cx="642449" cy="1933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34932" y="6138565"/>
            <a:ext cx="1769816" cy="43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Co-verification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96" y="8029666"/>
            <a:ext cx="1844714" cy="8309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4933" y="6114436"/>
            <a:ext cx="10992665" cy="281810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箭头: 直角上 55"/>
          <p:cNvSpPr/>
          <p:nvPr/>
        </p:nvSpPr>
        <p:spPr>
          <a:xfrm rot="10800000">
            <a:off x="2952750" y="2677160"/>
            <a:ext cx="593725" cy="1057275"/>
          </a:xfrm>
          <a:prstGeom prst="bentUpArrow">
            <a:avLst>
              <a:gd name="adj1" fmla="val 25000"/>
              <a:gd name="adj2" fmla="val 387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61"/>
          <p:cNvSpPr/>
          <p:nvPr/>
        </p:nvSpPr>
        <p:spPr>
          <a:xfrm>
            <a:off x="3372485" y="4692650"/>
            <a:ext cx="243840" cy="294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61"/>
          <p:cNvSpPr/>
          <p:nvPr/>
        </p:nvSpPr>
        <p:spPr>
          <a:xfrm>
            <a:off x="5248910" y="4692650"/>
            <a:ext cx="243840" cy="294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>
            <a:off x="2796540" y="4986655"/>
            <a:ext cx="1322705" cy="7397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FMUs</a:t>
            </a:r>
          </a:p>
        </p:txBody>
      </p:sp>
      <p:sp>
        <p:nvSpPr>
          <p:cNvPr id="7" name="流程图: 多文档 6"/>
          <p:cNvSpPr/>
          <p:nvPr/>
        </p:nvSpPr>
        <p:spPr>
          <a:xfrm>
            <a:off x="4592955" y="4986655"/>
            <a:ext cx="1358265" cy="6667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FMUs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46735" y="4796155"/>
            <a:ext cx="8693785" cy="104775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6997" y="4820305"/>
            <a:ext cx="1769816" cy="43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Coordination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6545580" y="5013325"/>
            <a:ext cx="2353310" cy="6127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coordination behavior verifier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46443" y="4691579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encode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11438" y="4691579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encode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04" y="79888"/>
            <a:ext cx="2631441" cy="1788160"/>
          </a:xfrm>
          <a:prstGeom prst="rect">
            <a:avLst/>
          </a:prstGeom>
        </p:spPr>
      </p:pic>
      <p:sp>
        <p:nvSpPr>
          <p:cNvPr id="11" name="箭头: 下 10"/>
          <p:cNvSpPr/>
          <p:nvPr/>
        </p:nvSpPr>
        <p:spPr>
          <a:xfrm rot="2073095">
            <a:off x="4654209" y="1434046"/>
            <a:ext cx="275577" cy="853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546176" y="2435417"/>
            <a:ext cx="1508866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Part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箭头: 下 12"/>
          <p:cNvSpPr/>
          <p:nvPr/>
        </p:nvSpPr>
        <p:spPr>
          <a:xfrm>
            <a:off x="6293485" y="1868163"/>
            <a:ext cx="279207" cy="421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627123" y="2435417"/>
            <a:ext cx="1612954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Part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箭头: 下 14"/>
          <p:cNvSpPr/>
          <p:nvPr/>
        </p:nvSpPr>
        <p:spPr>
          <a:xfrm rot="19925171">
            <a:off x="7823209" y="1419412"/>
            <a:ext cx="230430" cy="814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7706802" y="2435417"/>
            <a:ext cx="1612954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37008" y="3201968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Modeling</a:t>
            </a:r>
            <a:endParaRPr lang="zh-CN" altLang="en-US" b="1" dirty="0"/>
          </a:p>
        </p:txBody>
      </p:sp>
      <p:sp>
        <p:nvSpPr>
          <p:cNvPr id="47" name="矩形 46"/>
          <p:cNvSpPr/>
          <p:nvPr/>
        </p:nvSpPr>
        <p:spPr>
          <a:xfrm>
            <a:off x="8601710" y="3747770"/>
            <a:ext cx="1892300" cy="93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11870" y="3759200"/>
            <a:ext cx="1882140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Property:</a:t>
            </a:r>
          </a:p>
          <a:p>
            <a:r>
              <a:rPr lang="en-US" altLang="zh-CN" dirty="0"/>
              <a:t>BLTL ALTL GSCL etc.</a:t>
            </a:r>
            <a:endParaRPr lang="zh-CN" altLang="en-US" dirty="0"/>
          </a:p>
        </p:txBody>
      </p:sp>
      <p:sp>
        <p:nvSpPr>
          <p:cNvPr id="56" name="箭头: 直角上 55"/>
          <p:cNvSpPr/>
          <p:nvPr/>
        </p:nvSpPr>
        <p:spPr>
          <a:xfrm rot="10800000" flipH="1">
            <a:off x="9326880" y="2677795"/>
            <a:ext cx="599440" cy="1082040"/>
          </a:xfrm>
          <a:prstGeom prst="bentUpArrow">
            <a:avLst>
              <a:gd name="adj1" fmla="val 25000"/>
              <a:gd name="adj2" fmla="val 387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/>
          <p:cNvSpPr/>
          <p:nvPr/>
        </p:nvSpPr>
        <p:spPr>
          <a:xfrm>
            <a:off x="905141" y="7476699"/>
            <a:ext cx="1508866" cy="629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	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80649" y="6568052"/>
            <a:ext cx="3705431" cy="3465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Simulator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箭头: 下 60"/>
          <p:cNvSpPr/>
          <p:nvPr/>
        </p:nvSpPr>
        <p:spPr>
          <a:xfrm>
            <a:off x="5038725" y="5844540"/>
            <a:ext cx="252095" cy="715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30991" y="6568054"/>
            <a:ext cx="2019416" cy="6291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133365" y="8106622"/>
            <a:ext cx="4524793" cy="3183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133362" y="7388449"/>
            <a:ext cx="0" cy="3407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48945" y="7714668"/>
            <a:ext cx="199775" cy="17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59" idx="3"/>
          </p:cNvCxnSpPr>
          <p:nvPr/>
        </p:nvCxnSpPr>
        <p:spPr>
          <a:xfrm>
            <a:off x="2413375" y="7791659"/>
            <a:ext cx="2630543" cy="132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48717" y="7804223"/>
            <a:ext cx="20353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3" idx="2"/>
          </p:cNvCxnSpPr>
          <p:nvPr/>
        </p:nvCxnSpPr>
        <p:spPr>
          <a:xfrm>
            <a:off x="9240699" y="7197238"/>
            <a:ext cx="0" cy="6003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303567" y="7714668"/>
            <a:ext cx="199775" cy="17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stCxn id="79" idx="3"/>
          </p:cNvCxnSpPr>
          <p:nvPr/>
        </p:nvCxnSpPr>
        <p:spPr>
          <a:xfrm flipV="1">
            <a:off x="7503974" y="7790964"/>
            <a:ext cx="1737360" cy="132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9" idx="2"/>
            <a:endCxn id="64" idx="0"/>
          </p:cNvCxnSpPr>
          <p:nvPr/>
        </p:nvCxnSpPr>
        <p:spPr>
          <a:xfrm flipH="1">
            <a:off x="7395835" y="7893785"/>
            <a:ext cx="8255" cy="2127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280649" y="6932597"/>
            <a:ext cx="3705431" cy="435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Simulation &amp; Co-simulation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133363" y="8460402"/>
            <a:ext cx="4524794" cy="435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Distributed Statistical Model Checking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箭头: 下 101"/>
          <p:cNvSpPr/>
          <p:nvPr/>
        </p:nvSpPr>
        <p:spPr>
          <a:xfrm>
            <a:off x="9514840" y="4681220"/>
            <a:ext cx="303530" cy="1878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9620432" y="2801819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Abstract</a:t>
            </a:r>
            <a:endParaRPr lang="zh-CN" altLang="en-US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200650" y="5835015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Verified Model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9766164" y="5085591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Properties</a:t>
            </a:r>
            <a:endParaRPr lang="zh-CN" altLang="en-US" b="1" dirty="0"/>
          </a:p>
        </p:txBody>
      </p:sp>
      <p:sp>
        <p:nvSpPr>
          <p:cNvPr id="108" name="箭头: 右 107"/>
          <p:cNvSpPr/>
          <p:nvPr/>
        </p:nvSpPr>
        <p:spPr>
          <a:xfrm>
            <a:off x="6986077" y="6805599"/>
            <a:ext cx="1244914" cy="223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7085390" y="6548467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Traces</a:t>
            </a:r>
            <a:endParaRPr lang="zh-CN" altLang="en-US" b="1" dirty="0"/>
          </a:p>
        </p:txBody>
      </p:sp>
      <p:sp>
        <p:nvSpPr>
          <p:cNvPr id="113" name="箭头: 右弧形 112"/>
          <p:cNvSpPr/>
          <p:nvPr/>
        </p:nvSpPr>
        <p:spPr>
          <a:xfrm>
            <a:off x="9677607" y="7181987"/>
            <a:ext cx="562669" cy="15458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558189" y="7614468"/>
            <a:ext cx="157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Observations</a:t>
            </a:r>
            <a:endParaRPr lang="zh-CN" altLang="en-US" b="1" dirty="0"/>
          </a:p>
        </p:txBody>
      </p:sp>
      <p:sp>
        <p:nvSpPr>
          <p:cNvPr id="115" name="箭头: 左 114"/>
          <p:cNvSpPr/>
          <p:nvPr/>
        </p:nvSpPr>
        <p:spPr>
          <a:xfrm>
            <a:off x="4487776" y="8348645"/>
            <a:ext cx="642449" cy="1933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34932" y="6138565"/>
            <a:ext cx="1769816" cy="43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Co-verification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96" y="8029666"/>
            <a:ext cx="1844714" cy="8309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4933" y="6114436"/>
            <a:ext cx="10992665" cy="281810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箭头: 下 61"/>
          <p:cNvSpPr/>
          <p:nvPr/>
        </p:nvSpPr>
        <p:spPr>
          <a:xfrm>
            <a:off x="5300609" y="4489769"/>
            <a:ext cx="243840" cy="294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>
            <a:off x="2343900" y="5216073"/>
            <a:ext cx="1322705" cy="5725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FMUs</a:t>
            </a:r>
          </a:p>
        </p:txBody>
      </p:sp>
      <p:sp>
        <p:nvSpPr>
          <p:cNvPr id="8" name="矩形 7"/>
          <p:cNvSpPr/>
          <p:nvPr/>
        </p:nvSpPr>
        <p:spPr>
          <a:xfrm>
            <a:off x="546735" y="4796155"/>
            <a:ext cx="8693785" cy="104775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6997" y="4804807"/>
            <a:ext cx="1769816" cy="43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Coordination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7559572" y="4816952"/>
            <a:ext cx="1614775" cy="10046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coordination behavior verifier</a:t>
            </a:r>
          </a:p>
        </p:txBody>
      </p:sp>
      <p:sp>
        <p:nvSpPr>
          <p:cNvPr id="65" name="矩形 64"/>
          <p:cNvSpPr/>
          <p:nvPr/>
        </p:nvSpPr>
        <p:spPr>
          <a:xfrm>
            <a:off x="3153764" y="3788608"/>
            <a:ext cx="1731801" cy="5565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lang="zh-CN" altLang="en-US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BDDs</a:t>
            </a:r>
            <a:endParaRPr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767784" y="3783105"/>
            <a:ext cx="1731801" cy="549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IBD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372485" y="2321664"/>
            <a:ext cx="4031605" cy="841328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577152" y="3604165"/>
            <a:ext cx="5467028" cy="88959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箭头: 下 12"/>
          <p:cNvSpPr/>
          <p:nvPr/>
        </p:nvSpPr>
        <p:spPr>
          <a:xfrm>
            <a:off x="5290820" y="3182084"/>
            <a:ext cx="279207" cy="421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54010" y="5222279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Master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Algorithm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77" name="矩形 76"/>
          <p:cNvSpPr/>
          <p:nvPr/>
        </p:nvSpPr>
        <p:spPr>
          <a:xfrm>
            <a:off x="5706791" y="5222278"/>
            <a:ext cx="1731801" cy="54883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Connector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configuration</a:t>
            </a:r>
          </a:p>
        </p:txBody>
      </p:sp>
      <p:cxnSp>
        <p:nvCxnSpPr>
          <p:cNvPr id="80" name="直接连接符 65"/>
          <p:cNvCxnSpPr/>
          <p:nvPr/>
        </p:nvCxnSpPr>
        <p:spPr>
          <a:xfrm>
            <a:off x="3006671" y="4961040"/>
            <a:ext cx="840" cy="263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65"/>
          <p:cNvCxnSpPr/>
          <p:nvPr/>
        </p:nvCxnSpPr>
        <p:spPr>
          <a:xfrm>
            <a:off x="4724400" y="4973958"/>
            <a:ext cx="840" cy="263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65"/>
          <p:cNvCxnSpPr/>
          <p:nvPr/>
        </p:nvCxnSpPr>
        <p:spPr>
          <a:xfrm>
            <a:off x="6615188" y="4958459"/>
            <a:ext cx="840" cy="263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V="1">
            <a:off x="3006671" y="4957824"/>
            <a:ext cx="4552901" cy="3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280649" y="2196420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459132" y="3447239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34932" y="4588860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8488028" y="3564432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534932" y="5903040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7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6823" y="1330495"/>
            <a:ext cx="2292025" cy="4719007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0955" y="1330494"/>
            <a:ext cx="19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Modeling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675" y="1948985"/>
            <a:ext cx="1731801" cy="70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IBD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2675" y="3265390"/>
            <a:ext cx="1731801" cy="5565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BDD</a:t>
            </a:r>
            <a:endParaRPr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4991" y="4891228"/>
            <a:ext cx="1731801" cy="60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BDD</a:t>
            </a:r>
            <a:endParaRPr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034" y="4173809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panose="02020603050405020304" pitchFamily="18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0286" y="1298048"/>
            <a:ext cx="2292025" cy="4729085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3169260" y="3548600"/>
            <a:ext cx="501438" cy="214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41750" y="1941758"/>
            <a:ext cx="1731801" cy="70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Connector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29471" y="380538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panose="02020603050405020304" pitchFamily="18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9153" y="1303773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Architecture design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0044" y="1298047"/>
            <a:ext cx="4821471" cy="4753516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688222" y="2188540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9785" y="1936497"/>
            <a:ext cx="1731801" cy="6375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Channels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45709" y="1319954"/>
            <a:ext cx="21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Verification</a:t>
            </a:r>
            <a:r>
              <a:rPr kumimoji="1"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3959050" y="5359468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Master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Algorithm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39720" y="3762911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panose="02020603050405020304" pitchFamily="18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527908" y="2188539"/>
            <a:ext cx="697049" cy="3345509"/>
          </a:xfrm>
          <a:prstGeom prst="rightBrace">
            <a:avLst>
              <a:gd name="adj1" fmla="val 8333"/>
              <a:gd name="adj2" fmla="val 62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52933" y="5085186"/>
            <a:ext cx="1130219" cy="493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Verified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Property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27" y="3078810"/>
            <a:ext cx="1082418" cy="107686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699639" y="4060948"/>
            <a:ext cx="11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UPPAAL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10024044" y="2759172"/>
            <a:ext cx="247646" cy="40325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16015" y="1936496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26340" y="2856236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encode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06816" y="4264554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encode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06816" y="5225384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5" name="多文档 54"/>
          <p:cNvSpPr/>
          <p:nvPr/>
        </p:nvSpPr>
        <p:spPr>
          <a:xfrm>
            <a:off x="3959049" y="3034349"/>
            <a:ext cx="1744916" cy="63029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56" name="多文档 55"/>
          <p:cNvSpPr/>
          <p:nvPr/>
        </p:nvSpPr>
        <p:spPr>
          <a:xfrm>
            <a:off x="3952491" y="4400266"/>
            <a:ext cx="1744916" cy="63029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62" name="燕尾形箭头 61"/>
          <p:cNvSpPr/>
          <p:nvPr/>
        </p:nvSpPr>
        <p:spPr>
          <a:xfrm>
            <a:off x="5727719" y="3122999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燕尾形箭头 62"/>
          <p:cNvSpPr/>
          <p:nvPr/>
        </p:nvSpPr>
        <p:spPr>
          <a:xfrm>
            <a:off x="5710122" y="4546758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5706913" y="5534048"/>
            <a:ext cx="1060359" cy="28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30043" y="7058435"/>
            <a:ext cx="4737646" cy="386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Co-simulation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5365601" y="7198643"/>
            <a:ext cx="1164443" cy="246784"/>
          </a:xfrm>
          <a:prstGeom prst="leftArrow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折角形 81"/>
          <p:cNvSpPr/>
          <p:nvPr/>
        </p:nvSpPr>
        <p:spPr>
          <a:xfrm>
            <a:off x="3169260" y="7058435"/>
            <a:ext cx="2196340" cy="445082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traces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76823" y="6745692"/>
            <a:ext cx="10474691" cy="817161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33023" y="6664411"/>
            <a:ext cx="22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Co-simulation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" name="直角上箭头 4"/>
          <p:cNvSpPr/>
          <p:nvPr/>
        </p:nvSpPr>
        <p:spPr>
          <a:xfrm>
            <a:off x="8567633" y="4412197"/>
            <a:ext cx="1487142" cy="1422249"/>
          </a:xfrm>
          <a:prstGeom prst="bentUpArrow">
            <a:avLst>
              <a:gd name="adj1" fmla="val 10590"/>
              <a:gd name="adj2" fmla="val 11740"/>
              <a:gd name="adj3" fmla="val 180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10394302" y="4400266"/>
            <a:ext cx="314143" cy="68492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25229" y="693035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generate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224957" y="1912244"/>
            <a:ext cx="2013914" cy="8429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Network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6732569" y="3034349"/>
            <a:ext cx="1835065" cy="6302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  for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732569" y="4339105"/>
            <a:ext cx="1835065" cy="638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  for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6745497" y="5296031"/>
            <a:ext cx="1835065" cy="6584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  for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</a:t>
            </a:r>
          </a:p>
        </p:txBody>
      </p:sp>
      <p:sp>
        <p:nvSpPr>
          <p:cNvPr id="57" name="下箭头 12">
            <a:extLst>
              <a:ext uri="{FF2B5EF4-FFF2-40B4-BE49-F238E27FC236}">
                <a16:creationId xmlns="" xmlns:a16="http://schemas.microsoft.com/office/drawing/2014/main" id="{B8FBB82C-F281-4B07-9F58-1C63DD75AC40}"/>
              </a:ext>
            </a:extLst>
          </p:cNvPr>
          <p:cNvSpPr/>
          <p:nvPr/>
        </p:nvSpPr>
        <p:spPr>
          <a:xfrm flipH="1">
            <a:off x="6701498" y="6287564"/>
            <a:ext cx="215453" cy="438460"/>
          </a:xfrm>
          <a:prstGeom prst="downArrow">
            <a:avLst>
              <a:gd name="adj1" fmla="val 50000"/>
              <a:gd name="adj2" fmla="val 5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CC295189-C515-4E2F-874B-0D0D3E902C72}"/>
              </a:ext>
            </a:extLst>
          </p:cNvPr>
          <p:cNvSpPr/>
          <p:nvPr/>
        </p:nvSpPr>
        <p:spPr>
          <a:xfrm>
            <a:off x="4629471" y="6170068"/>
            <a:ext cx="4257355" cy="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441EFDFF-BCF4-415F-9F16-A6F7017F7DF3}"/>
              </a:ext>
            </a:extLst>
          </p:cNvPr>
          <p:cNvSpPr/>
          <p:nvPr/>
        </p:nvSpPr>
        <p:spPr>
          <a:xfrm>
            <a:off x="4629470" y="6027133"/>
            <a:ext cx="128268" cy="14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7D478DE5-A4BD-43D1-AE1D-00F65C5F09A8}"/>
              </a:ext>
            </a:extLst>
          </p:cNvPr>
          <p:cNvSpPr/>
          <p:nvPr/>
        </p:nvSpPr>
        <p:spPr>
          <a:xfrm>
            <a:off x="8751506" y="6049109"/>
            <a:ext cx="135319" cy="12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BD9A3CEF-1092-4ABD-9187-6AC71AB077FF}"/>
              </a:ext>
            </a:extLst>
          </p:cNvPr>
          <p:cNvSpPr txBox="1"/>
          <p:nvPr/>
        </p:nvSpPr>
        <p:spPr>
          <a:xfrm>
            <a:off x="6841596" y="6371457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Verified</a:t>
            </a:r>
            <a:r>
              <a:rPr kumimoji="1"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右 4"/>
          <p:cNvSpPr/>
          <p:nvPr/>
        </p:nvSpPr>
        <p:spPr>
          <a:xfrm>
            <a:off x="2042160" y="5906929"/>
            <a:ext cx="3484880" cy="5283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>
            <a:off x="2042160" y="3173889"/>
            <a:ext cx="3921760" cy="528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2042160" y="5124609"/>
            <a:ext cx="4643120" cy="5283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/>
          <p:cNvSpPr/>
          <p:nvPr/>
        </p:nvSpPr>
        <p:spPr>
          <a:xfrm>
            <a:off x="2042160" y="4194969"/>
            <a:ext cx="5415280" cy="528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4240" y="326532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4080" y="424068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83920" y="521604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4400" y="599836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27400" y="2788563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getMaxStepSize</a:t>
            </a:r>
            <a:r>
              <a:rPr lang="en-US" altLang="zh-CN" b="1" dirty="0"/>
              <a:t>()-&gt; 0.12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766820" y="3919617"/>
            <a:ext cx="287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getMaxStepSize</a:t>
            </a:r>
            <a:r>
              <a:rPr lang="en-US" altLang="zh-CN" b="1" dirty="0"/>
              <a:t>()-&gt;0.15</a:t>
            </a:r>
            <a:endParaRPr lang="zh-CN" altLang="en-US" b="1" dirty="0"/>
          </a:p>
        </p:txBody>
      </p:sp>
      <p:sp>
        <p:nvSpPr>
          <p:cNvPr id="15" name="椭圆 14"/>
          <p:cNvSpPr/>
          <p:nvPr/>
        </p:nvSpPr>
        <p:spPr>
          <a:xfrm>
            <a:off x="7914640" y="3438049"/>
            <a:ext cx="1859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0.12</a:t>
            </a:r>
            <a:endParaRPr lang="zh-CN" altLang="en-US" b="1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6160" y="2991009"/>
            <a:ext cx="192024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  <a:endCxn id="15" idx="2"/>
          </p:cNvCxnSpPr>
          <p:nvPr/>
        </p:nvCxnSpPr>
        <p:spPr>
          <a:xfrm flipV="1">
            <a:off x="6403340" y="3712369"/>
            <a:ext cx="1511300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86000" y="4816237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Learningandpredict</a:t>
            </a:r>
            <a:r>
              <a:rPr lang="en-US" altLang="zh-CN" b="1" dirty="0"/>
              <a:t>()-&gt;y1=f1(x)-&gt;  0.13</a:t>
            </a:r>
            <a:endParaRPr lang="zh-CN" altLang="en-US" b="1" dirty="0"/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>
            <a:off x="2042160" y="2411889"/>
            <a:ext cx="0" cy="43078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51710" y="5597049"/>
            <a:ext cx="45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Learningandpredict</a:t>
            </a:r>
            <a:r>
              <a:rPr lang="en-US" altLang="zh-CN" b="1" dirty="0"/>
              <a:t>()-&gt;y2=f2(x)-&gt;  0.08</a:t>
            </a:r>
            <a:endParaRPr lang="zh-CN" altLang="en-US" b="1" dirty="0"/>
          </a:p>
        </p:txBody>
      </p:sp>
      <p:sp>
        <p:nvSpPr>
          <p:cNvPr id="28" name="椭圆 27"/>
          <p:cNvSpPr/>
          <p:nvPr/>
        </p:nvSpPr>
        <p:spPr>
          <a:xfrm>
            <a:off x="7995920" y="4820285"/>
            <a:ext cx="1859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0.13</a:t>
            </a:r>
            <a:endParaRPr lang="zh-CN" altLang="en-US" b="1" dirty="0"/>
          </a:p>
        </p:txBody>
      </p:sp>
      <p:sp>
        <p:nvSpPr>
          <p:cNvPr id="29" name="椭圆 28"/>
          <p:cNvSpPr/>
          <p:nvPr/>
        </p:nvSpPr>
        <p:spPr>
          <a:xfrm>
            <a:off x="8026400" y="5966381"/>
            <a:ext cx="1859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0.08</a:t>
            </a:r>
            <a:endParaRPr lang="zh-CN" altLang="en-US" b="1" dirty="0"/>
          </a:p>
        </p:txBody>
      </p:sp>
      <p:cxnSp>
        <p:nvCxnSpPr>
          <p:cNvPr id="31" name="直接箭头连接符 30"/>
          <p:cNvCxnSpPr>
            <a:cxnSpLocks/>
          </p:cNvCxnSpPr>
          <p:nvPr/>
        </p:nvCxnSpPr>
        <p:spPr>
          <a:xfrm flipV="1">
            <a:off x="5204461" y="1741329"/>
            <a:ext cx="901699" cy="325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815840" y="4816237"/>
            <a:ext cx="924560" cy="31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795520" y="5607209"/>
            <a:ext cx="924560" cy="31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106158" y="1263809"/>
            <a:ext cx="4460242" cy="103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Data-&gt;(</a:t>
            </a:r>
            <a:r>
              <a:rPr lang="zh-CN" altLang="en-US" dirty="0"/>
              <a:t>高斯拟合，多项式拟合，线性拟合等</a:t>
            </a:r>
            <a:r>
              <a:rPr lang="en-US" altLang="zh-CN" dirty="0"/>
              <a:t>)-&gt;</a:t>
            </a:r>
            <a:r>
              <a:rPr lang="zh-CN" altLang="en-US" dirty="0"/>
              <a:t>择优（方差等）</a:t>
            </a:r>
            <a:r>
              <a:rPr lang="en-US" altLang="zh-CN" dirty="0"/>
              <a:t>-&gt;</a:t>
            </a:r>
            <a:r>
              <a:rPr lang="zh-CN" altLang="en-US" dirty="0"/>
              <a:t>输入</a:t>
            </a:r>
            <a:r>
              <a:rPr lang="en-US" altLang="zh-CN" dirty="0"/>
              <a:t>x</a:t>
            </a:r>
            <a:r>
              <a:rPr lang="zh-CN" altLang="en-US" dirty="0"/>
              <a:t>预测下一个步长  （拟合过程动态，即根据数据拟合函数动态改变）</a:t>
            </a:r>
          </a:p>
        </p:txBody>
      </p:sp>
      <p:cxnSp>
        <p:nvCxnSpPr>
          <p:cNvPr id="37" name="直接箭头连接符 36"/>
          <p:cNvCxnSpPr>
            <a:endCxn id="28" idx="2"/>
          </p:cNvCxnSpPr>
          <p:nvPr/>
        </p:nvCxnSpPr>
        <p:spPr>
          <a:xfrm>
            <a:off x="6642100" y="5000903"/>
            <a:ext cx="1353820" cy="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</p:cNvCxnSpPr>
          <p:nvPr/>
        </p:nvCxnSpPr>
        <p:spPr>
          <a:xfrm>
            <a:off x="6642100" y="5805329"/>
            <a:ext cx="149606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0566400" y="4820285"/>
            <a:ext cx="140716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0.08</a:t>
            </a:r>
            <a:endParaRPr lang="zh-CN" altLang="en-US" b="1" dirty="0"/>
          </a:p>
        </p:txBody>
      </p:sp>
      <p:cxnSp>
        <p:nvCxnSpPr>
          <p:cNvPr id="43" name="直接箭头连接符 42"/>
          <p:cNvCxnSpPr>
            <a:stCxn id="15" idx="6"/>
          </p:cNvCxnSpPr>
          <p:nvPr/>
        </p:nvCxnSpPr>
        <p:spPr>
          <a:xfrm>
            <a:off x="9773920" y="3712369"/>
            <a:ext cx="1178560" cy="117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8" idx="6"/>
            <a:endCxn id="41" idx="2"/>
          </p:cNvCxnSpPr>
          <p:nvPr/>
        </p:nvCxnSpPr>
        <p:spPr>
          <a:xfrm>
            <a:off x="9855200" y="5094605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cxnSpLocks/>
            <a:stCxn id="29" idx="6"/>
            <a:endCxn id="41" idx="3"/>
          </p:cNvCxnSpPr>
          <p:nvPr/>
        </p:nvCxnSpPr>
        <p:spPr>
          <a:xfrm flipV="1">
            <a:off x="9885680" y="5288579"/>
            <a:ext cx="886794" cy="95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</p:cNvCxnSpPr>
          <p:nvPr/>
        </p:nvCxnSpPr>
        <p:spPr>
          <a:xfrm>
            <a:off x="4795520" y="2411889"/>
            <a:ext cx="0" cy="43078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/>
          <p:cNvCxnSpPr>
            <a:cxnSpLocks/>
            <a:stCxn id="41" idx="4"/>
            <a:endCxn id="52" idx="3"/>
          </p:cNvCxnSpPr>
          <p:nvPr/>
        </p:nvCxnSpPr>
        <p:spPr>
          <a:xfrm rot="5400000">
            <a:off x="7425928" y="3089037"/>
            <a:ext cx="1564164" cy="6123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353560" y="676036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330960" y="1943021"/>
            <a:ext cx="1422400" cy="31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Save State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962400" y="1986717"/>
            <a:ext cx="1422400" cy="31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Save State</a:t>
            </a:r>
            <a:endParaRPr lang="zh-CN" altLang="en-US" dirty="0"/>
          </a:p>
        </p:txBody>
      </p:sp>
      <p:sp>
        <p:nvSpPr>
          <p:cNvPr id="56" name="箭头: 右 55"/>
          <p:cNvSpPr/>
          <p:nvPr/>
        </p:nvSpPr>
        <p:spPr>
          <a:xfrm>
            <a:off x="2042160" y="7159705"/>
            <a:ext cx="2311400" cy="5283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24560" y="7180025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fmu5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361180" y="7505145"/>
            <a:ext cx="2608580" cy="261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Reject </a:t>
            </a:r>
            <a:r>
              <a:rPr lang="en-US" altLang="zh-CN" dirty="0" err="1"/>
              <a:t>andreturn</a:t>
            </a:r>
            <a:r>
              <a:rPr lang="en-US" altLang="zh-CN" dirty="0"/>
              <a:t> step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V="1">
            <a:off x="6969760" y="7603650"/>
            <a:ext cx="772160" cy="3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754620" y="7472740"/>
            <a:ext cx="2608580" cy="261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Rollback and </a:t>
            </a:r>
            <a:r>
              <a:rPr lang="en-US" altLang="zh-CN" dirty="0" err="1"/>
              <a:t>dostep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599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33810" y="1732014"/>
            <a:ext cx="2867311" cy="2735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 checker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8420" y="2281232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7896" y="2280953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SMC algorithm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2770" y="2277017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checker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420" y="2860352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Traces generation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4540" y="3131675"/>
            <a:ext cx="62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489" y="4809331"/>
            <a:ext cx="3657600" cy="579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SMC (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BIE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distributed BHT, etc.)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7896" y="2857888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testing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6479" y="3151995"/>
            <a:ext cx="62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1616" y="3599844"/>
            <a:ext cx="3616960" cy="503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Abstraction &amp; Learning technique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02770" y="2861217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90" y="6896549"/>
            <a:ext cx="10544631" cy="468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SMC with Abstraction &amp; Learning 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箭头: 下 20"/>
          <p:cNvSpPr/>
          <p:nvPr/>
        </p:nvSpPr>
        <p:spPr>
          <a:xfrm>
            <a:off x="2584540" y="4183948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/>
          <p:cNvSpPr/>
          <p:nvPr/>
        </p:nvSpPr>
        <p:spPr>
          <a:xfrm>
            <a:off x="9349926" y="4177555"/>
            <a:ext cx="416560" cy="590347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6014" y="3599845"/>
            <a:ext cx="2672080" cy="4907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technology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31101" y="4814597"/>
            <a:ext cx="3970020" cy="579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SMC based on Abstraction &amp; Learning (AL-SMC)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箭头: 下 24"/>
          <p:cNvSpPr/>
          <p:nvPr/>
        </p:nvSpPr>
        <p:spPr>
          <a:xfrm rot="20405261">
            <a:off x="2961458" y="6085757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箭头: 下 25"/>
          <p:cNvSpPr/>
          <p:nvPr/>
        </p:nvSpPr>
        <p:spPr>
          <a:xfrm rot="936130">
            <a:off x="8590658" y="6057772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489" y="5389123"/>
            <a:ext cx="3657600" cy="48434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time for generating a single trace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31102" y="5388452"/>
            <a:ext cx="3970019" cy="48434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number of traces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91920" y="2222220"/>
            <a:ext cx="2976880" cy="193501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68741" y="2222220"/>
            <a:ext cx="3864848" cy="193501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490" y="1732013"/>
            <a:ext cx="10544631" cy="258995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62" y="2943177"/>
            <a:ext cx="1176638" cy="238801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="" xmlns:a16="http://schemas.microsoft.com/office/drawing/2014/main" id="{9B1A280B-D5A1-4D60-B849-F696BAECE230}"/>
              </a:ext>
            </a:extLst>
          </p:cNvPr>
          <p:cNvSpPr/>
          <p:nvPr/>
        </p:nvSpPr>
        <p:spPr>
          <a:xfrm>
            <a:off x="3900745" y="2650635"/>
            <a:ext cx="992350" cy="194769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="" xmlns:a16="http://schemas.microsoft.com/office/drawing/2014/main" id="{BA6EF1FD-7823-481A-8F15-7AEFB932AAB9}"/>
              </a:ext>
            </a:extLst>
          </p:cNvPr>
          <p:cNvSpPr/>
          <p:nvPr/>
        </p:nvSpPr>
        <p:spPr>
          <a:xfrm>
            <a:off x="6915421" y="2650635"/>
            <a:ext cx="1432475" cy="18693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ACE4282-7773-4A40-B271-474425975BA6}"/>
              </a:ext>
            </a:extLst>
          </p:cNvPr>
          <p:cNvSpPr txBox="1"/>
          <p:nvPr/>
        </p:nvSpPr>
        <p:spPr>
          <a:xfrm>
            <a:off x="3968679" y="2392098"/>
            <a:ext cx="83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traces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1AEB0A3E-123E-4FE1-9B89-DA049FA3C31E}"/>
              </a:ext>
            </a:extLst>
          </p:cNvPr>
          <p:cNvSpPr txBox="1"/>
          <p:nvPr/>
        </p:nvSpPr>
        <p:spPr>
          <a:xfrm>
            <a:off x="6902140" y="2386639"/>
            <a:ext cx="15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observations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593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843826" y="4034015"/>
            <a:ext cx="1155481" cy="69003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2" name="圆角矩形 31"/>
          <p:cNvSpPr/>
          <p:nvPr/>
        </p:nvSpPr>
        <p:spPr>
          <a:xfrm>
            <a:off x="7347755" y="4030194"/>
            <a:ext cx="1307139" cy="69003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3" name="圆角矩形 32"/>
          <p:cNvSpPr/>
          <p:nvPr/>
        </p:nvSpPr>
        <p:spPr>
          <a:xfrm>
            <a:off x="8397029" y="4906882"/>
            <a:ext cx="998747" cy="59442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6059628" y="4921540"/>
            <a:ext cx="1876373" cy="57976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右箭头 4"/>
          <p:cNvSpPr/>
          <p:nvPr/>
        </p:nvSpPr>
        <p:spPr>
          <a:xfrm rot="5400000">
            <a:off x="6542575" y="3667583"/>
            <a:ext cx="419804" cy="290033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6998395" y="4246597"/>
            <a:ext cx="357187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7946714" y="5098728"/>
            <a:ext cx="443409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右箭头 39"/>
          <p:cNvSpPr/>
          <p:nvPr/>
        </p:nvSpPr>
        <p:spPr>
          <a:xfrm rot="5400000">
            <a:off x="8518048" y="4439505"/>
            <a:ext cx="599263" cy="335491"/>
          </a:xfrm>
          <a:prstGeom prst="bentArrow">
            <a:avLst>
              <a:gd name="adj1" fmla="val 34363"/>
              <a:gd name="adj2" fmla="val 33918"/>
              <a:gd name="adj3" fmla="val 25000"/>
              <a:gd name="adj4" fmla="val 4375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 rot="10800000">
            <a:off x="5542501" y="5141223"/>
            <a:ext cx="506413" cy="210012"/>
          </a:xfrm>
          <a:prstGeom prst="rightArrow">
            <a:avLst>
              <a:gd name="adj1" fmla="val 44444"/>
              <a:gd name="adj2" fmla="val 50000"/>
            </a:avLst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/>
          </p:nvPr>
        </p:nvGraphicFramePr>
        <p:xfrm>
          <a:off x="7003802" y="4037731"/>
          <a:ext cx="2735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Equation" r:id="rId3" imgW="304560" imgH="241200" progId="Equation.DSMT4">
                  <p:embed/>
                </p:oleObj>
              </mc:Choice>
              <mc:Fallback>
                <p:oleObj name="Equation" r:id="rId3" imgW="304560" imgH="241200" progId="Equation.DSMT4">
                  <p:embed/>
                  <p:pic>
                    <p:nvPicPr>
                      <p:cNvPr id="65" name="对象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802" y="4037731"/>
                        <a:ext cx="27356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/>
          </p:nvPr>
        </p:nvGraphicFramePr>
        <p:xfrm>
          <a:off x="8930454" y="4461780"/>
          <a:ext cx="298246" cy="23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Equation" r:id="rId5" imgW="330120" imgH="241200" progId="Equation.DSMT4">
                  <p:embed/>
                </p:oleObj>
              </mc:Choice>
              <mc:Fallback>
                <p:oleObj name="Equation" r:id="rId5" imgW="330120" imgH="241200" progId="Equation.DSMT4">
                  <p:embed/>
                  <p:pic>
                    <p:nvPicPr>
                      <p:cNvPr id="66" name="对象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454" y="4461780"/>
                        <a:ext cx="298246" cy="23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/>
          </p:nvPr>
        </p:nvGraphicFramePr>
        <p:xfrm>
          <a:off x="8116230" y="4933366"/>
          <a:ext cx="287961" cy="23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name="Equation" r:id="rId7" imgW="317160" imgH="241200" progId="Equation.DSMT4">
                  <p:embed/>
                </p:oleObj>
              </mc:Choice>
              <mc:Fallback>
                <p:oleObj name="Equation" r:id="rId7" imgW="317160" imgH="241200" progId="Equation.DSMT4">
                  <p:embed/>
                  <p:pic>
                    <p:nvPicPr>
                      <p:cNvPr id="67" name="对象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230" y="4933366"/>
                        <a:ext cx="287961" cy="23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58302" y="4138396"/>
            <a:ext cx="13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Property-based</a:t>
            </a:r>
          </a:p>
          <a:p>
            <a:pPr algn="ctr"/>
            <a:r>
              <a:rPr lang="en-US" altLang="zh-CN" sz="1200" dirty="0"/>
              <a:t> Projection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465785" y="4969480"/>
            <a:ext cx="86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Key States Extraction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31692" y="4045908"/>
            <a:ext cx="133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PCA-based</a:t>
            </a:r>
          </a:p>
          <a:p>
            <a:pPr algn="ctr"/>
            <a:r>
              <a:rPr lang="en-US" altLang="zh-CN" sz="1200" dirty="0"/>
              <a:t>Dimension Reduction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950191" y="5002978"/>
            <a:ext cx="21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Building and Optimization </a:t>
            </a:r>
          </a:p>
          <a:p>
            <a:pPr algn="ctr"/>
            <a:r>
              <a:rPr lang="en-US" altLang="zh-CN" sz="1200" dirty="0"/>
              <a:t>of PFT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71180" y="5509288"/>
            <a:ext cx="149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Abstraction process</a:t>
            </a:r>
            <a:endParaRPr lang="zh-CN" altLang="en-US" sz="1200" b="1" dirty="0"/>
          </a:p>
          <a:p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91717" y="3603795"/>
            <a:ext cx="812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Property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955392" y="3602697"/>
            <a:ext cx="56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Trace</a:t>
            </a:r>
            <a:endParaRPr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4305228" y="4334561"/>
            <a:ext cx="1224394" cy="146808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6" name="TextBox 2"/>
          <p:cNvSpPr txBox="1"/>
          <p:nvPr/>
        </p:nvSpPr>
        <p:spPr>
          <a:xfrm>
            <a:off x="4284767" y="4392122"/>
            <a:ext cx="131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Probability Evaluation via Multi-BIEs</a:t>
            </a:r>
            <a:endParaRPr lang="zh-CN" altLang="en-US" sz="1000" dirty="0"/>
          </a:p>
        </p:txBody>
      </p:sp>
      <p:sp>
        <p:nvSpPr>
          <p:cNvPr id="47" name="圆角矩形 46"/>
          <p:cNvSpPr/>
          <p:nvPr/>
        </p:nvSpPr>
        <p:spPr>
          <a:xfrm>
            <a:off x="4338640" y="4829783"/>
            <a:ext cx="1155130" cy="24785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BIE analyzer 1</a:t>
            </a:r>
            <a:endParaRPr lang="zh-CN" altLang="en-US" sz="1100" dirty="0"/>
          </a:p>
        </p:txBody>
      </p:sp>
      <p:sp>
        <p:nvSpPr>
          <p:cNvPr id="54" name="TextBox 17"/>
          <p:cNvSpPr txBox="1"/>
          <p:nvPr/>
        </p:nvSpPr>
        <p:spPr>
          <a:xfrm>
            <a:off x="4744745" y="5083111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4346083" y="5340822"/>
            <a:ext cx="1155130" cy="24785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BIE analyzer m</a:t>
            </a:r>
          </a:p>
        </p:txBody>
      </p:sp>
      <p:sp>
        <p:nvSpPr>
          <p:cNvPr id="57" name="矩形 56"/>
          <p:cNvSpPr/>
          <p:nvPr/>
        </p:nvSpPr>
        <p:spPr>
          <a:xfrm>
            <a:off x="4192754" y="3552994"/>
            <a:ext cx="5438120" cy="23247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56086" y="3566683"/>
            <a:ext cx="862089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AL-SMC</a:t>
            </a:r>
            <a:endParaRPr lang="zh-CN" altLang="en-US" sz="1600" b="1" dirty="0"/>
          </a:p>
        </p:txBody>
      </p:sp>
      <p:sp>
        <p:nvSpPr>
          <p:cNvPr id="42" name="右箭头 41"/>
          <p:cNvSpPr/>
          <p:nvPr/>
        </p:nvSpPr>
        <p:spPr>
          <a:xfrm rot="16200000">
            <a:off x="4753506" y="4076593"/>
            <a:ext cx="300830" cy="164186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60" y="3596340"/>
            <a:ext cx="852125" cy="380807"/>
          </a:xfrm>
          <a:prstGeom prst="rect">
            <a:avLst/>
          </a:prstGeom>
        </p:spPr>
      </p:pic>
      <p:graphicFrame>
        <p:nvGraphicFramePr>
          <p:cNvPr id="43" name="对象 42"/>
          <p:cNvGraphicFramePr>
            <a:graphicFrameLocks noChangeAspect="1"/>
          </p:cNvGraphicFramePr>
          <p:nvPr>
            <p:extLst/>
          </p:nvPr>
        </p:nvGraphicFramePr>
        <p:xfrm>
          <a:off x="6390688" y="3614601"/>
          <a:ext cx="299356" cy="23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Equation" r:id="rId10" imgW="330120" imgH="241200" progId="Equation.DSMT4">
                  <p:embed/>
                </p:oleObj>
              </mc:Choice>
              <mc:Fallback>
                <p:oleObj name="Equation" r:id="rId10" imgW="330120" imgH="241200" progId="Equation.DSMT4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90688" y="3614601"/>
                        <a:ext cx="299356" cy="23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 形 2"/>
          <p:cNvSpPr/>
          <p:nvPr/>
        </p:nvSpPr>
        <p:spPr>
          <a:xfrm rot="10800000">
            <a:off x="5758302" y="3970171"/>
            <a:ext cx="3722508" cy="1832478"/>
          </a:xfrm>
          <a:prstGeom prst="corner">
            <a:avLst>
              <a:gd name="adj1" fmla="val 43839"/>
              <a:gd name="adj2" fmla="val 74961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636633" y="4934537"/>
            <a:ext cx="48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PFT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182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329</Words>
  <Application>Microsoft Macintosh PowerPoint</Application>
  <PresentationFormat>自定义</PresentationFormat>
  <Paragraphs>148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DengXian</vt:lpstr>
      <vt:lpstr>Times New Roman</vt:lpstr>
      <vt:lpstr>等线</vt:lpstr>
      <vt:lpstr>等线 Light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85</cp:revision>
  <cp:lastPrinted>2018-02-21T08:46:03Z</cp:lastPrinted>
  <dcterms:created xsi:type="dcterms:W3CDTF">2017-04-01T04:33:00Z</dcterms:created>
  <dcterms:modified xsi:type="dcterms:W3CDTF">2018-03-11T06:05:14Z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