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9"/>
  </p:normalViewPr>
  <p:slideViewPr>
    <p:cSldViewPr snapToGrid="0">
      <p:cViewPr varScale="1">
        <p:scale>
          <a:sx n="82" d="100"/>
          <a:sy n="82" d="100"/>
        </p:scale>
        <p:origin x="4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3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4" Type="http://schemas.openxmlformats.org/officeDocument/2006/relationships/image" Target="../media/image13.wmf"/><Relationship Id="rId1" Type="http://schemas.openxmlformats.org/officeDocument/2006/relationships/image" Target="../media/image10.wmf"/><Relationship Id="rId2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33D554-7F16-E447-8602-DF5004DA8915}" type="datetimeFigureOut">
              <a:rPr kumimoji="1" lang="zh-CN" altLang="en-US" smtClean="0"/>
              <a:t>2018/2/21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38263" y="1143000"/>
            <a:ext cx="4181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547EBB-5199-9343-95D5-CF0A58FE03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944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72842"/>
            <a:ext cx="10363200" cy="3133172"/>
          </a:xfrm>
        </p:spPr>
        <p:txBody>
          <a:bodyPr anchor="b"/>
          <a:lstStyle>
            <a:lvl1pPr algn="ctr">
              <a:defRPr sz="787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726842"/>
            <a:ext cx="9144000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600075" indent="0" algn="ctr">
              <a:buNone/>
              <a:defRPr sz="2625"/>
            </a:lvl2pPr>
            <a:lvl3pPr marL="1200150" indent="0" algn="ctr">
              <a:buNone/>
              <a:defRPr sz="2360"/>
            </a:lvl3pPr>
            <a:lvl4pPr marL="1800225" indent="0" algn="ctr">
              <a:buNone/>
              <a:defRPr sz="2100"/>
            </a:lvl4pPr>
            <a:lvl5pPr marL="2399665" indent="0" algn="ctr">
              <a:buNone/>
              <a:defRPr sz="2100"/>
            </a:lvl5pPr>
            <a:lvl6pPr marL="2999740" indent="0" algn="ctr">
              <a:buNone/>
              <a:defRPr sz="2100"/>
            </a:lvl6pPr>
            <a:lvl7pPr marL="3599815" indent="0" algn="ctr">
              <a:buNone/>
              <a:defRPr sz="2100"/>
            </a:lvl7pPr>
            <a:lvl8pPr marL="4199890" indent="0" algn="ctr">
              <a:buNone/>
              <a:defRPr sz="2100"/>
            </a:lvl8pPr>
            <a:lvl9pPr marL="4799965" indent="0" algn="ctr">
              <a:buNone/>
              <a:defRPr sz="21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950EA-792D-4620-8334-9CE0948FDFD2}" type="datetimeFigureOut">
              <a:rPr lang="zh-CN" altLang="en-US" smtClean="0"/>
              <a:t>2018/2/21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4212C-D35C-45FA-B656-AA0E410A3C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950EA-792D-4620-8334-9CE0948FDFD2}" type="datetimeFigureOut">
              <a:rPr lang="zh-CN" altLang="en-US" smtClean="0"/>
              <a:t>2018/2/21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4212C-D35C-45FA-B656-AA0E410A3C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79142"/>
            <a:ext cx="2628900" cy="762669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1" y="479142"/>
            <a:ext cx="7734300" cy="762669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950EA-792D-4620-8334-9CE0948FDFD2}" type="datetimeFigureOut">
              <a:rPr lang="zh-CN" altLang="en-US" smtClean="0"/>
              <a:t>2018/2/21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4212C-D35C-45FA-B656-AA0E410A3C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950EA-792D-4620-8334-9CE0948FDFD2}" type="datetimeFigureOut">
              <a:rPr lang="zh-CN" altLang="en-US" smtClean="0"/>
              <a:t>2018/2/21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4212C-D35C-45FA-B656-AA0E410A3C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43638"/>
            <a:ext cx="10515600" cy="3743557"/>
          </a:xfrm>
        </p:spPr>
        <p:txBody>
          <a:bodyPr anchor="b"/>
          <a:lstStyle>
            <a:lvl1pPr>
              <a:defRPr sz="787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1" y="6022610"/>
            <a:ext cx="10515600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/>
                </a:solidFill>
              </a:defRPr>
            </a:lvl1pPr>
            <a:lvl2pPr marL="600075" indent="0">
              <a:buNone/>
              <a:defRPr sz="2625">
                <a:solidFill>
                  <a:schemeClr val="tx1">
                    <a:tint val="75000"/>
                  </a:schemeClr>
                </a:solidFill>
              </a:defRPr>
            </a:lvl2pPr>
            <a:lvl3pPr marL="1200150" indent="0">
              <a:buNone/>
              <a:defRPr sz="2360">
                <a:solidFill>
                  <a:schemeClr val="tx1">
                    <a:tint val="75000"/>
                  </a:schemeClr>
                </a:solidFill>
              </a:defRPr>
            </a:lvl3pPr>
            <a:lvl4pPr marL="180022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39966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299974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59981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19989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79996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950EA-792D-4620-8334-9CE0948FDFD2}" type="datetimeFigureOut">
              <a:rPr lang="zh-CN" altLang="en-US" smtClean="0"/>
              <a:t>2018/2/21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4212C-D35C-45FA-B656-AA0E410A3C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2395710"/>
            <a:ext cx="5181600" cy="571012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2395710"/>
            <a:ext cx="5181600" cy="571012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950EA-792D-4620-8334-9CE0948FDFD2}" type="datetimeFigureOut">
              <a:rPr lang="zh-CN" altLang="en-US" smtClean="0"/>
              <a:t>2018/2/21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4212C-D35C-45FA-B656-AA0E410A3C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79144"/>
            <a:ext cx="10515600" cy="173949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9" y="2206137"/>
            <a:ext cx="5157787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600075" indent="0">
              <a:buNone/>
              <a:defRPr sz="2625" b="1"/>
            </a:lvl2pPr>
            <a:lvl3pPr marL="1200150" indent="0">
              <a:buNone/>
              <a:defRPr sz="2360" b="1"/>
            </a:lvl3pPr>
            <a:lvl4pPr marL="1800225" indent="0">
              <a:buNone/>
              <a:defRPr sz="2100" b="1"/>
            </a:lvl4pPr>
            <a:lvl5pPr marL="2399665" indent="0">
              <a:buNone/>
              <a:defRPr sz="2100" b="1"/>
            </a:lvl5pPr>
            <a:lvl6pPr marL="2999740" indent="0">
              <a:buNone/>
              <a:defRPr sz="2100" b="1"/>
            </a:lvl6pPr>
            <a:lvl7pPr marL="3599815" indent="0">
              <a:buNone/>
              <a:defRPr sz="2100" b="1"/>
            </a:lvl7pPr>
            <a:lvl8pPr marL="4199890" indent="0">
              <a:buNone/>
              <a:defRPr sz="2100" b="1"/>
            </a:lvl8pPr>
            <a:lvl9pPr marL="4799965" indent="0">
              <a:buNone/>
              <a:defRPr sz="21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9" y="3287331"/>
            <a:ext cx="5157787" cy="483516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1" y="2206137"/>
            <a:ext cx="5183188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600075" indent="0">
              <a:buNone/>
              <a:defRPr sz="2625" b="1"/>
            </a:lvl2pPr>
            <a:lvl3pPr marL="1200150" indent="0">
              <a:buNone/>
              <a:defRPr sz="2360" b="1"/>
            </a:lvl3pPr>
            <a:lvl4pPr marL="1800225" indent="0">
              <a:buNone/>
              <a:defRPr sz="2100" b="1"/>
            </a:lvl4pPr>
            <a:lvl5pPr marL="2399665" indent="0">
              <a:buNone/>
              <a:defRPr sz="2100" b="1"/>
            </a:lvl5pPr>
            <a:lvl6pPr marL="2999740" indent="0">
              <a:buNone/>
              <a:defRPr sz="2100" b="1"/>
            </a:lvl6pPr>
            <a:lvl7pPr marL="3599815" indent="0">
              <a:buNone/>
              <a:defRPr sz="2100" b="1"/>
            </a:lvl7pPr>
            <a:lvl8pPr marL="4199890" indent="0">
              <a:buNone/>
              <a:defRPr sz="2100" b="1"/>
            </a:lvl8pPr>
            <a:lvl9pPr marL="4799965" indent="0">
              <a:buNone/>
              <a:defRPr sz="21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1" y="3287331"/>
            <a:ext cx="5183188" cy="483516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950EA-792D-4620-8334-9CE0948FDFD2}" type="datetimeFigureOut">
              <a:rPr lang="zh-CN" altLang="en-US" smtClean="0"/>
              <a:t>2018/2/21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4212C-D35C-45FA-B656-AA0E410A3C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950EA-792D-4620-8334-9CE0948FDFD2}" type="datetimeFigureOut">
              <a:rPr lang="zh-CN" altLang="en-US" smtClean="0"/>
              <a:t>2018/2/21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4212C-D35C-45FA-B656-AA0E410A3C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950EA-792D-4620-8334-9CE0948FDFD2}" type="datetimeFigureOut">
              <a:rPr lang="zh-CN" altLang="en-US" smtClean="0"/>
              <a:t>2018/2/21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4212C-D35C-45FA-B656-AA0E410A3C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9969"/>
            <a:ext cx="3932237" cy="2099892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1295769"/>
            <a:ext cx="6172200" cy="6395505"/>
          </a:xfrm>
        </p:spPr>
        <p:txBody>
          <a:bodyPr/>
          <a:lstStyle>
            <a:lvl1pPr>
              <a:defRPr sz="4200"/>
            </a:lvl1pPr>
            <a:lvl2pPr>
              <a:defRPr sz="3675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699862"/>
            <a:ext cx="393223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600075" indent="0">
              <a:buNone/>
              <a:defRPr sz="1835"/>
            </a:lvl2pPr>
            <a:lvl3pPr marL="1200150" indent="0">
              <a:buNone/>
              <a:defRPr sz="1575"/>
            </a:lvl3pPr>
            <a:lvl4pPr marL="1800225" indent="0">
              <a:buNone/>
              <a:defRPr sz="1310"/>
            </a:lvl4pPr>
            <a:lvl5pPr marL="2399665" indent="0">
              <a:buNone/>
              <a:defRPr sz="1310"/>
            </a:lvl5pPr>
            <a:lvl6pPr marL="2999740" indent="0">
              <a:buNone/>
              <a:defRPr sz="1310"/>
            </a:lvl6pPr>
            <a:lvl7pPr marL="3599815" indent="0">
              <a:buNone/>
              <a:defRPr sz="1310"/>
            </a:lvl7pPr>
            <a:lvl8pPr marL="4199890" indent="0">
              <a:buNone/>
              <a:defRPr sz="1310"/>
            </a:lvl8pPr>
            <a:lvl9pPr marL="4799965" indent="0">
              <a:buNone/>
              <a:defRPr sz="131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950EA-792D-4620-8334-9CE0948FDFD2}" type="datetimeFigureOut">
              <a:rPr lang="zh-CN" altLang="en-US" smtClean="0"/>
              <a:t>2018/2/21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4212C-D35C-45FA-B656-AA0E410A3C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9969"/>
            <a:ext cx="3932237" cy="2099892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95769"/>
            <a:ext cx="6172200" cy="6395505"/>
          </a:xfrm>
        </p:spPr>
        <p:txBody>
          <a:bodyPr anchor="t"/>
          <a:lstStyle>
            <a:lvl1pPr marL="0" indent="0">
              <a:buNone/>
              <a:defRPr sz="4200"/>
            </a:lvl1pPr>
            <a:lvl2pPr marL="600075" indent="0">
              <a:buNone/>
              <a:defRPr sz="3675"/>
            </a:lvl2pPr>
            <a:lvl3pPr marL="1200150" indent="0">
              <a:buNone/>
              <a:defRPr sz="3150"/>
            </a:lvl3pPr>
            <a:lvl4pPr marL="1800225" indent="0">
              <a:buNone/>
              <a:defRPr sz="2625"/>
            </a:lvl4pPr>
            <a:lvl5pPr marL="2399665" indent="0">
              <a:buNone/>
              <a:defRPr sz="2625"/>
            </a:lvl5pPr>
            <a:lvl6pPr marL="2999740" indent="0">
              <a:buNone/>
              <a:defRPr sz="2625"/>
            </a:lvl6pPr>
            <a:lvl7pPr marL="3599815" indent="0">
              <a:buNone/>
              <a:defRPr sz="2625"/>
            </a:lvl7pPr>
            <a:lvl8pPr marL="4199890" indent="0">
              <a:buNone/>
              <a:defRPr sz="2625"/>
            </a:lvl8pPr>
            <a:lvl9pPr marL="4799965" indent="0">
              <a:buNone/>
              <a:defRPr sz="262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699862"/>
            <a:ext cx="393223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600075" indent="0">
              <a:buNone/>
              <a:defRPr sz="1835"/>
            </a:lvl2pPr>
            <a:lvl3pPr marL="1200150" indent="0">
              <a:buNone/>
              <a:defRPr sz="1575"/>
            </a:lvl3pPr>
            <a:lvl4pPr marL="1800225" indent="0">
              <a:buNone/>
              <a:defRPr sz="1310"/>
            </a:lvl4pPr>
            <a:lvl5pPr marL="2399665" indent="0">
              <a:buNone/>
              <a:defRPr sz="1310"/>
            </a:lvl5pPr>
            <a:lvl6pPr marL="2999740" indent="0">
              <a:buNone/>
              <a:defRPr sz="1310"/>
            </a:lvl6pPr>
            <a:lvl7pPr marL="3599815" indent="0">
              <a:buNone/>
              <a:defRPr sz="1310"/>
            </a:lvl7pPr>
            <a:lvl8pPr marL="4199890" indent="0">
              <a:buNone/>
              <a:defRPr sz="1310"/>
            </a:lvl8pPr>
            <a:lvl9pPr marL="4799965" indent="0">
              <a:buNone/>
              <a:defRPr sz="131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950EA-792D-4620-8334-9CE0948FDFD2}" type="datetimeFigureOut">
              <a:rPr lang="zh-CN" altLang="en-US" smtClean="0"/>
              <a:t>2018/2/21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4212C-D35C-45FA-B656-AA0E410A3C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79144"/>
            <a:ext cx="10515600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395710"/>
            <a:ext cx="10515600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341240"/>
            <a:ext cx="27432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950EA-792D-4620-8334-9CE0948FDFD2}" type="datetimeFigureOut">
              <a:rPr lang="zh-CN" altLang="en-US" smtClean="0"/>
              <a:t>2018/2/21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341240"/>
            <a:ext cx="41148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341240"/>
            <a:ext cx="27432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4212C-D35C-45FA-B656-AA0E410A3C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199515" rtl="0" eaLnBrk="1" latinLnBrk="0" hangingPunct="1">
        <a:lnSpc>
          <a:spcPct val="90000"/>
        </a:lnSpc>
        <a:spcBef>
          <a:spcPct val="0"/>
        </a:spcBef>
        <a:buNone/>
        <a:defRPr sz="57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720" indent="-299720" algn="l" defTabSz="1199515" rtl="0" eaLnBrk="1" latinLnBrk="0" hangingPunct="1">
        <a:lnSpc>
          <a:spcPct val="90000"/>
        </a:lnSpc>
        <a:spcBef>
          <a:spcPts val="1310"/>
        </a:spcBef>
        <a:buFont typeface="Arial" panose="020B0604020202020204" pitchFamily="34" charset="0"/>
        <a:buChar char="•"/>
        <a:defRPr sz="3675" kern="1200">
          <a:solidFill>
            <a:schemeClr val="tx1"/>
          </a:solidFill>
          <a:latin typeface="+mn-lt"/>
          <a:ea typeface="+mn-ea"/>
          <a:cs typeface="+mn-cs"/>
        </a:defRPr>
      </a:lvl1pPr>
      <a:lvl2pPr marL="899795" indent="-299720" algn="l" defTabSz="1199515" rtl="0" eaLnBrk="1" latinLnBrk="0" hangingPunct="1">
        <a:lnSpc>
          <a:spcPct val="90000"/>
        </a:lnSpc>
        <a:spcBef>
          <a:spcPts val="655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870" indent="-299720" algn="l" defTabSz="1199515" rtl="0" eaLnBrk="1" latinLnBrk="0" hangingPunct="1">
        <a:lnSpc>
          <a:spcPct val="90000"/>
        </a:lnSpc>
        <a:spcBef>
          <a:spcPts val="655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5" indent="-299720" algn="l" defTabSz="1199515" rtl="0" eaLnBrk="1" latinLnBrk="0" hangingPunct="1">
        <a:lnSpc>
          <a:spcPct val="90000"/>
        </a:lnSpc>
        <a:spcBef>
          <a:spcPts val="655"/>
        </a:spcBef>
        <a:buFont typeface="Arial" panose="020B0604020202020204" pitchFamily="34" charset="0"/>
        <a:buChar char="•"/>
        <a:defRPr sz="236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20" indent="-299720" algn="l" defTabSz="1199515" rtl="0" eaLnBrk="1" latinLnBrk="0" hangingPunct="1">
        <a:lnSpc>
          <a:spcPct val="90000"/>
        </a:lnSpc>
        <a:spcBef>
          <a:spcPts val="655"/>
        </a:spcBef>
        <a:buFont typeface="Arial" panose="020B0604020202020204" pitchFamily="34" charset="0"/>
        <a:buChar char="•"/>
        <a:defRPr sz="2360" kern="1200">
          <a:solidFill>
            <a:schemeClr val="tx1"/>
          </a:solidFill>
          <a:latin typeface="+mn-lt"/>
          <a:ea typeface="+mn-ea"/>
          <a:cs typeface="+mn-cs"/>
        </a:defRPr>
      </a:lvl5pPr>
      <a:lvl6pPr marL="3300095" indent="-299720" algn="l" defTabSz="1199515" rtl="0" eaLnBrk="1" latinLnBrk="0" hangingPunct="1">
        <a:lnSpc>
          <a:spcPct val="90000"/>
        </a:lnSpc>
        <a:spcBef>
          <a:spcPts val="655"/>
        </a:spcBef>
        <a:buFont typeface="Arial" panose="020B0604020202020204" pitchFamily="34" charset="0"/>
        <a:buChar char="•"/>
        <a:defRPr sz="2360" kern="1200">
          <a:solidFill>
            <a:schemeClr val="tx1"/>
          </a:solidFill>
          <a:latin typeface="+mn-lt"/>
          <a:ea typeface="+mn-ea"/>
          <a:cs typeface="+mn-cs"/>
        </a:defRPr>
      </a:lvl6pPr>
      <a:lvl7pPr marL="3900170" indent="-299720" algn="l" defTabSz="1199515" rtl="0" eaLnBrk="1" latinLnBrk="0" hangingPunct="1">
        <a:lnSpc>
          <a:spcPct val="90000"/>
        </a:lnSpc>
        <a:spcBef>
          <a:spcPts val="655"/>
        </a:spcBef>
        <a:buFont typeface="Arial" panose="020B0604020202020204" pitchFamily="34" charset="0"/>
        <a:buChar char="•"/>
        <a:defRPr sz="2360" kern="1200">
          <a:solidFill>
            <a:schemeClr val="tx1"/>
          </a:solidFill>
          <a:latin typeface="+mn-lt"/>
          <a:ea typeface="+mn-ea"/>
          <a:cs typeface="+mn-cs"/>
        </a:defRPr>
      </a:lvl7pPr>
      <a:lvl8pPr marL="4499610" indent="-299720" algn="l" defTabSz="1199515" rtl="0" eaLnBrk="1" latinLnBrk="0" hangingPunct="1">
        <a:lnSpc>
          <a:spcPct val="90000"/>
        </a:lnSpc>
        <a:spcBef>
          <a:spcPts val="655"/>
        </a:spcBef>
        <a:buFont typeface="Arial" panose="020B0604020202020204" pitchFamily="34" charset="0"/>
        <a:buChar char="•"/>
        <a:defRPr sz="2360" kern="1200">
          <a:solidFill>
            <a:schemeClr val="tx1"/>
          </a:solidFill>
          <a:latin typeface="+mn-lt"/>
          <a:ea typeface="+mn-ea"/>
          <a:cs typeface="+mn-cs"/>
        </a:defRPr>
      </a:lvl8pPr>
      <a:lvl9pPr marL="5099685" indent="-299720" algn="l" defTabSz="1199515" rtl="0" eaLnBrk="1" latinLnBrk="0" hangingPunct="1">
        <a:lnSpc>
          <a:spcPct val="90000"/>
        </a:lnSpc>
        <a:spcBef>
          <a:spcPts val="655"/>
        </a:spcBef>
        <a:buFont typeface="Arial" panose="020B0604020202020204" pitchFamily="34" charset="0"/>
        <a:buChar char="•"/>
        <a:defRPr sz="23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515" rtl="0" eaLnBrk="1" latinLnBrk="0" hangingPunct="1">
        <a:defRPr sz="2360" kern="1200">
          <a:solidFill>
            <a:schemeClr val="tx1"/>
          </a:solidFill>
          <a:latin typeface="+mn-lt"/>
          <a:ea typeface="+mn-ea"/>
          <a:cs typeface="+mn-cs"/>
        </a:defRPr>
      </a:lvl1pPr>
      <a:lvl2pPr marL="600075" algn="l" defTabSz="1199515" rtl="0" eaLnBrk="1" latinLnBrk="0" hangingPunct="1">
        <a:defRPr sz="236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algn="l" defTabSz="1199515" rtl="0" eaLnBrk="1" latinLnBrk="0" hangingPunct="1">
        <a:defRPr sz="2360" kern="1200">
          <a:solidFill>
            <a:schemeClr val="tx1"/>
          </a:solidFill>
          <a:latin typeface="+mn-lt"/>
          <a:ea typeface="+mn-ea"/>
          <a:cs typeface="+mn-cs"/>
        </a:defRPr>
      </a:lvl3pPr>
      <a:lvl4pPr marL="1800225" algn="l" defTabSz="1199515" rtl="0" eaLnBrk="1" latinLnBrk="0" hangingPunct="1">
        <a:defRPr sz="2360" kern="1200">
          <a:solidFill>
            <a:schemeClr val="tx1"/>
          </a:solidFill>
          <a:latin typeface="+mn-lt"/>
          <a:ea typeface="+mn-ea"/>
          <a:cs typeface="+mn-cs"/>
        </a:defRPr>
      </a:lvl4pPr>
      <a:lvl5pPr marL="2399665" algn="l" defTabSz="1199515" rtl="0" eaLnBrk="1" latinLnBrk="0" hangingPunct="1">
        <a:defRPr sz="2360" kern="1200">
          <a:solidFill>
            <a:schemeClr val="tx1"/>
          </a:solidFill>
          <a:latin typeface="+mn-lt"/>
          <a:ea typeface="+mn-ea"/>
          <a:cs typeface="+mn-cs"/>
        </a:defRPr>
      </a:lvl5pPr>
      <a:lvl6pPr marL="2999740" algn="l" defTabSz="1199515" rtl="0" eaLnBrk="1" latinLnBrk="0" hangingPunct="1">
        <a:defRPr sz="2360" kern="1200">
          <a:solidFill>
            <a:schemeClr val="tx1"/>
          </a:solidFill>
          <a:latin typeface="+mn-lt"/>
          <a:ea typeface="+mn-ea"/>
          <a:cs typeface="+mn-cs"/>
        </a:defRPr>
      </a:lvl6pPr>
      <a:lvl7pPr marL="3599815" algn="l" defTabSz="1199515" rtl="0" eaLnBrk="1" latinLnBrk="0" hangingPunct="1">
        <a:defRPr sz="2360" kern="1200">
          <a:solidFill>
            <a:schemeClr val="tx1"/>
          </a:solidFill>
          <a:latin typeface="+mn-lt"/>
          <a:ea typeface="+mn-ea"/>
          <a:cs typeface="+mn-cs"/>
        </a:defRPr>
      </a:lvl7pPr>
      <a:lvl8pPr marL="4199890" algn="l" defTabSz="1199515" rtl="0" eaLnBrk="1" latinLnBrk="0" hangingPunct="1">
        <a:defRPr sz="2360" kern="1200">
          <a:solidFill>
            <a:schemeClr val="tx1"/>
          </a:solidFill>
          <a:latin typeface="+mn-lt"/>
          <a:ea typeface="+mn-ea"/>
          <a:cs typeface="+mn-cs"/>
        </a:defRPr>
      </a:lvl8pPr>
      <a:lvl9pPr marL="4799965" algn="l" defTabSz="1199515" rtl="0" eaLnBrk="1" latinLnBrk="0" hangingPunct="1">
        <a:defRPr sz="23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jpe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0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11.w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12.wmf"/><Relationship Id="rId9" Type="http://schemas.openxmlformats.org/officeDocument/2006/relationships/image" Target="../media/image14.png"/><Relationship Id="rId10" Type="http://schemas.openxmlformats.org/officeDocument/2006/relationships/oleObject" Target="../embeddings/oleObject4.bin"/><Relationship Id="rId11" Type="http://schemas.openxmlformats.org/officeDocument/2006/relationships/image" Target="../media/image1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804" y="79888"/>
            <a:ext cx="2631441" cy="1788160"/>
          </a:xfrm>
          <a:prstGeom prst="rect">
            <a:avLst/>
          </a:prstGeom>
        </p:spPr>
      </p:pic>
      <p:sp>
        <p:nvSpPr>
          <p:cNvPr id="11" name="箭头: 下 10"/>
          <p:cNvSpPr/>
          <p:nvPr/>
        </p:nvSpPr>
        <p:spPr>
          <a:xfrm rot="2073095">
            <a:off x="4498340" y="1385570"/>
            <a:ext cx="354965" cy="11474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3546176" y="2435417"/>
            <a:ext cx="1508866" cy="6299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Cyber Part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箭头: 下 12"/>
          <p:cNvSpPr/>
          <p:nvPr/>
        </p:nvSpPr>
        <p:spPr>
          <a:xfrm>
            <a:off x="6293820" y="1868163"/>
            <a:ext cx="278872" cy="5672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矩形: 圆角 13"/>
          <p:cNvSpPr/>
          <p:nvPr/>
        </p:nvSpPr>
        <p:spPr>
          <a:xfrm>
            <a:off x="5627123" y="2435417"/>
            <a:ext cx="1612954" cy="6299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Physical Part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箭头: 下 14"/>
          <p:cNvSpPr/>
          <p:nvPr/>
        </p:nvSpPr>
        <p:spPr>
          <a:xfrm rot="19925171">
            <a:off x="7886700" y="1394460"/>
            <a:ext cx="267335" cy="10953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矩形: 圆角 15"/>
          <p:cNvSpPr/>
          <p:nvPr/>
        </p:nvSpPr>
        <p:spPr>
          <a:xfrm>
            <a:off x="7706802" y="2435417"/>
            <a:ext cx="1612954" cy="6299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Constraint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318260" y="3759200"/>
            <a:ext cx="3521710" cy="9328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2058638" y="3057724"/>
            <a:ext cx="131571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Modeling</a:t>
            </a:r>
            <a:endParaRPr lang="zh-CN" altLang="en-US" b="1" dirty="0"/>
          </a:p>
        </p:txBody>
      </p:sp>
      <p:sp>
        <p:nvSpPr>
          <p:cNvPr id="23" name="文本框 22"/>
          <p:cNvSpPr txBox="1"/>
          <p:nvPr/>
        </p:nvSpPr>
        <p:spPr>
          <a:xfrm>
            <a:off x="1330325" y="3770630"/>
            <a:ext cx="1954530" cy="9220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/>
              <a:t>Models:</a:t>
            </a:r>
          </a:p>
          <a:p>
            <a:r>
              <a:rPr lang="en-US" altLang="zh-CN" dirty="0"/>
              <a:t>CTMC DTMC</a:t>
            </a:r>
          </a:p>
          <a:p>
            <a:r>
              <a:rPr lang="en-US" altLang="zh-CN" dirty="0"/>
              <a:t>MDP TA UML etc.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048635" y="3770630"/>
            <a:ext cx="1791970" cy="92202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3293510" y="3790918"/>
            <a:ext cx="1546701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/>
              <a:t>Tools:</a:t>
            </a: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714" y="4125217"/>
            <a:ext cx="501967" cy="499393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011" y="4126626"/>
            <a:ext cx="585554" cy="495300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135" y="4133215"/>
            <a:ext cx="504190" cy="488950"/>
          </a:xfrm>
          <a:prstGeom prst="rect">
            <a:avLst/>
          </a:prstGeom>
        </p:spPr>
      </p:pic>
      <p:sp>
        <p:nvSpPr>
          <p:cNvPr id="34" name="箭头: 下 33"/>
          <p:cNvSpPr/>
          <p:nvPr/>
        </p:nvSpPr>
        <p:spPr>
          <a:xfrm>
            <a:off x="6293485" y="3065145"/>
            <a:ext cx="279400" cy="6699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5062220" y="3759200"/>
            <a:ext cx="3242945" cy="9328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5098415" y="3770630"/>
            <a:ext cx="1675765" cy="9220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/>
              <a:t>Models:</a:t>
            </a:r>
          </a:p>
          <a:p>
            <a:r>
              <a:rPr lang="en-US" altLang="zh-CN" dirty="0" err="1"/>
              <a:t>Modelica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Simulink etc.</a:t>
            </a:r>
          </a:p>
        </p:txBody>
      </p:sp>
      <p:sp>
        <p:nvSpPr>
          <p:cNvPr id="37" name="矩形 36"/>
          <p:cNvSpPr/>
          <p:nvPr/>
        </p:nvSpPr>
        <p:spPr>
          <a:xfrm>
            <a:off x="6774180" y="3770630"/>
            <a:ext cx="1567180" cy="92202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6794717" y="3790918"/>
            <a:ext cx="1546701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/>
              <a:t>Tools:</a:t>
            </a: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040" y="4160520"/>
            <a:ext cx="482600" cy="454025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080" y="4136390"/>
            <a:ext cx="506730" cy="494665"/>
          </a:xfrm>
          <a:prstGeom prst="rect">
            <a:avLst/>
          </a:prstGeom>
        </p:spPr>
      </p:pic>
      <p:sp>
        <p:nvSpPr>
          <p:cNvPr id="47" name="矩形 46"/>
          <p:cNvSpPr/>
          <p:nvPr/>
        </p:nvSpPr>
        <p:spPr>
          <a:xfrm>
            <a:off x="8601710" y="3747770"/>
            <a:ext cx="1892300" cy="9328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8611870" y="3759200"/>
            <a:ext cx="1882140" cy="9220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Property:</a:t>
            </a:r>
          </a:p>
          <a:p>
            <a:r>
              <a:rPr lang="en-US" altLang="zh-CN" dirty="0"/>
              <a:t>BLTL ALTL GSCL etc.</a:t>
            </a:r>
            <a:endParaRPr lang="zh-CN" altLang="en-US" dirty="0"/>
          </a:p>
        </p:txBody>
      </p:sp>
      <p:sp>
        <p:nvSpPr>
          <p:cNvPr id="56" name="箭头: 直角上 55"/>
          <p:cNvSpPr/>
          <p:nvPr/>
        </p:nvSpPr>
        <p:spPr>
          <a:xfrm rot="10800000" flipH="1">
            <a:off x="9326880" y="2677795"/>
            <a:ext cx="599440" cy="1082040"/>
          </a:xfrm>
          <a:prstGeom prst="bentUpArrow">
            <a:avLst>
              <a:gd name="adj1" fmla="val 25000"/>
              <a:gd name="adj2" fmla="val 38758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: 圆角 58"/>
          <p:cNvSpPr/>
          <p:nvPr/>
        </p:nvSpPr>
        <p:spPr>
          <a:xfrm>
            <a:off x="905141" y="7476699"/>
            <a:ext cx="1508866" cy="62992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	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280649" y="6568052"/>
            <a:ext cx="3705431" cy="34653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Simulator</a:t>
            </a:r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箭头: 下 60"/>
          <p:cNvSpPr/>
          <p:nvPr/>
        </p:nvSpPr>
        <p:spPr>
          <a:xfrm>
            <a:off x="5038725" y="5844540"/>
            <a:ext cx="252095" cy="7150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8230991" y="6568054"/>
            <a:ext cx="2019416" cy="6291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Checker</a:t>
            </a:r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133365" y="8106622"/>
            <a:ext cx="4524793" cy="31830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</a:t>
            </a:r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6" name="直接连接符 65"/>
          <p:cNvCxnSpPr/>
          <p:nvPr/>
        </p:nvCxnSpPr>
        <p:spPr>
          <a:xfrm>
            <a:off x="5133362" y="7388449"/>
            <a:ext cx="0" cy="340764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5048945" y="7714668"/>
            <a:ext cx="199775" cy="179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直接连接符 71"/>
          <p:cNvCxnSpPr>
            <a:stCxn id="59" idx="3"/>
          </p:cNvCxnSpPr>
          <p:nvPr/>
        </p:nvCxnSpPr>
        <p:spPr>
          <a:xfrm>
            <a:off x="2413375" y="7791659"/>
            <a:ext cx="2630543" cy="1326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5248717" y="7804223"/>
            <a:ext cx="2035398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63" idx="2"/>
          </p:cNvCxnSpPr>
          <p:nvPr/>
        </p:nvCxnSpPr>
        <p:spPr>
          <a:xfrm>
            <a:off x="9240699" y="7197238"/>
            <a:ext cx="0" cy="60035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7303567" y="7714668"/>
            <a:ext cx="199775" cy="179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1" name="直接连接符 80"/>
          <p:cNvCxnSpPr>
            <a:stCxn id="79" idx="3"/>
          </p:cNvCxnSpPr>
          <p:nvPr/>
        </p:nvCxnSpPr>
        <p:spPr>
          <a:xfrm flipV="1">
            <a:off x="7503974" y="7790964"/>
            <a:ext cx="1737360" cy="1326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79" idx="2"/>
            <a:endCxn id="64" idx="0"/>
          </p:cNvCxnSpPr>
          <p:nvPr/>
        </p:nvCxnSpPr>
        <p:spPr>
          <a:xfrm flipH="1">
            <a:off x="7395835" y="7893785"/>
            <a:ext cx="8255" cy="212725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3280649" y="6932597"/>
            <a:ext cx="3705431" cy="4355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Simulation &amp; Co-simulation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5133363" y="8460402"/>
            <a:ext cx="4524794" cy="4355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Distributed Statistical Model Checking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2" name="箭头: 下 101"/>
          <p:cNvSpPr/>
          <p:nvPr/>
        </p:nvSpPr>
        <p:spPr>
          <a:xfrm>
            <a:off x="9514840" y="4681220"/>
            <a:ext cx="303530" cy="18783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02"/>
          <p:cNvSpPr txBox="1"/>
          <p:nvPr/>
        </p:nvSpPr>
        <p:spPr>
          <a:xfrm>
            <a:off x="5229669" y="3171451"/>
            <a:ext cx="131571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Modeling</a:t>
            </a:r>
            <a:endParaRPr lang="zh-CN" altLang="en-US" b="1" dirty="0"/>
          </a:p>
        </p:txBody>
      </p:sp>
      <p:sp>
        <p:nvSpPr>
          <p:cNvPr id="104" name="文本框 103"/>
          <p:cNvSpPr txBox="1"/>
          <p:nvPr/>
        </p:nvSpPr>
        <p:spPr>
          <a:xfrm>
            <a:off x="9620432" y="2801819"/>
            <a:ext cx="131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Abstract</a:t>
            </a:r>
            <a:endParaRPr lang="zh-CN" altLang="en-US" b="1" dirty="0"/>
          </a:p>
        </p:txBody>
      </p:sp>
      <p:sp>
        <p:nvSpPr>
          <p:cNvPr id="105" name="文本框 104"/>
          <p:cNvSpPr txBox="1"/>
          <p:nvPr/>
        </p:nvSpPr>
        <p:spPr>
          <a:xfrm>
            <a:off x="5200650" y="5835015"/>
            <a:ext cx="1712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Verified Model</a:t>
            </a:r>
            <a:endParaRPr lang="zh-CN" altLang="en-US" b="1" dirty="0"/>
          </a:p>
        </p:txBody>
      </p:sp>
      <p:sp>
        <p:nvSpPr>
          <p:cNvPr id="107" name="文本框 106"/>
          <p:cNvSpPr txBox="1"/>
          <p:nvPr/>
        </p:nvSpPr>
        <p:spPr>
          <a:xfrm>
            <a:off x="9766164" y="5085591"/>
            <a:ext cx="131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Properties</a:t>
            </a:r>
            <a:endParaRPr lang="zh-CN" altLang="en-US" b="1" dirty="0"/>
          </a:p>
        </p:txBody>
      </p:sp>
      <p:sp>
        <p:nvSpPr>
          <p:cNvPr id="108" name="箭头: 右 107"/>
          <p:cNvSpPr/>
          <p:nvPr/>
        </p:nvSpPr>
        <p:spPr>
          <a:xfrm>
            <a:off x="6986077" y="6805599"/>
            <a:ext cx="1244914" cy="2234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文本框 108"/>
          <p:cNvSpPr txBox="1"/>
          <p:nvPr/>
        </p:nvSpPr>
        <p:spPr>
          <a:xfrm>
            <a:off x="7085390" y="6548467"/>
            <a:ext cx="131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Traces</a:t>
            </a:r>
            <a:endParaRPr lang="zh-CN" altLang="en-US" b="1" dirty="0"/>
          </a:p>
        </p:txBody>
      </p:sp>
      <p:sp>
        <p:nvSpPr>
          <p:cNvPr id="113" name="箭头: 右弧形 112"/>
          <p:cNvSpPr/>
          <p:nvPr/>
        </p:nvSpPr>
        <p:spPr>
          <a:xfrm>
            <a:off x="9677607" y="7181987"/>
            <a:ext cx="562669" cy="154581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9558189" y="7614468"/>
            <a:ext cx="157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Observations</a:t>
            </a:r>
            <a:endParaRPr lang="zh-CN" altLang="en-US" b="1" dirty="0"/>
          </a:p>
        </p:txBody>
      </p:sp>
      <p:sp>
        <p:nvSpPr>
          <p:cNvPr id="115" name="箭头: 左 114"/>
          <p:cNvSpPr/>
          <p:nvPr/>
        </p:nvSpPr>
        <p:spPr>
          <a:xfrm>
            <a:off x="4487776" y="8348645"/>
            <a:ext cx="642449" cy="19337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115"/>
          <p:cNvSpPr/>
          <p:nvPr/>
        </p:nvSpPr>
        <p:spPr>
          <a:xfrm>
            <a:off x="534932" y="6138565"/>
            <a:ext cx="1769816" cy="4387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Co-verification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pic>
        <p:nvPicPr>
          <p:cNvPr id="120" name="图片 1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896" y="8029666"/>
            <a:ext cx="1844714" cy="83092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534933" y="6114436"/>
            <a:ext cx="10992665" cy="2818103"/>
          </a:xfrm>
          <a:prstGeom prst="rect">
            <a:avLst/>
          </a:pr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箭头: 直角上 55"/>
          <p:cNvSpPr/>
          <p:nvPr/>
        </p:nvSpPr>
        <p:spPr>
          <a:xfrm rot="10800000">
            <a:off x="2952750" y="2677160"/>
            <a:ext cx="593725" cy="1057275"/>
          </a:xfrm>
          <a:prstGeom prst="bentUpArrow">
            <a:avLst>
              <a:gd name="adj1" fmla="val 25000"/>
              <a:gd name="adj2" fmla="val 38758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箭头: 下 61"/>
          <p:cNvSpPr/>
          <p:nvPr/>
        </p:nvSpPr>
        <p:spPr>
          <a:xfrm>
            <a:off x="3372485" y="4692650"/>
            <a:ext cx="243840" cy="2940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箭头: 下 61"/>
          <p:cNvSpPr/>
          <p:nvPr/>
        </p:nvSpPr>
        <p:spPr>
          <a:xfrm>
            <a:off x="5248910" y="4692650"/>
            <a:ext cx="243840" cy="2940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多文档 5"/>
          <p:cNvSpPr/>
          <p:nvPr/>
        </p:nvSpPr>
        <p:spPr>
          <a:xfrm>
            <a:off x="2796540" y="4986655"/>
            <a:ext cx="1322705" cy="73977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FMUs</a:t>
            </a:r>
          </a:p>
        </p:txBody>
      </p:sp>
      <p:sp>
        <p:nvSpPr>
          <p:cNvPr id="7" name="流程图: 多文档 6"/>
          <p:cNvSpPr/>
          <p:nvPr/>
        </p:nvSpPr>
        <p:spPr>
          <a:xfrm>
            <a:off x="4592955" y="4986655"/>
            <a:ext cx="1358265" cy="66675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FMUs</a:t>
            </a:r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546735" y="4796155"/>
            <a:ext cx="8693785" cy="1047750"/>
          </a:xfrm>
          <a:prstGeom prst="rect">
            <a:avLst/>
          </a:pr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46997" y="4820305"/>
            <a:ext cx="1769816" cy="4387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Coordination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7" name="流程图: 可选过程 16"/>
          <p:cNvSpPr/>
          <p:nvPr/>
        </p:nvSpPr>
        <p:spPr>
          <a:xfrm>
            <a:off x="6545580" y="5013325"/>
            <a:ext cx="2353310" cy="61277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coordination behavior verifier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3546443" y="4691579"/>
            <a:ext cx="131571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encode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5411438" y="4691579"/>
            <a:ext cx="131571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encode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804" y="79888"/>
            <a:ext cx="2631441" cy="1788160"/>
          </a:xfrm>
          <a:prstGeom prst="rect">
            <a:avLst/>
          </a:prstGeom>
        </p:spPr>
      </p:pic>
      <p:sp>
        <p:nvSpPr>
          <p:cNvPr id="11" name="箭头: 下 10"/>
          <p:cNvSpPr/>
          <p:nvPr/>
        </p:nvSpPr>
        <p:spPr>
          <a:xfrm rot="2073095">
            <a:off x="4654209" y="1434046"/>
            <a:ext cx="275577" cy="8530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3546176" y="2435417"/>
            <a:ext cx="1508866" cy="6299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Cyber Part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箭头: 下 12"/>
          <p:cNvSpPr/>
          <p:nvPr/>
        </p:nvSpPr>
        <p:spPr>
          <a:xfrm>
            <a:off x="6293485" y="1868163"/>
            <a:ext cx="279207" cy="4218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矩形: 圆角 13"/>
          <p:cNvSpPr/>
          <p:nvPr/>
        </p:nvSpPr>
        <p:spPr>
          <a:xfrm>
            <a:off x="5627123" y="2435417"/>
            <a:ext cx="1612954" cy="6299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Physical Part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箭头: 下 14"/>
          <p:cNvSpPr/>
          <p:nvPr/>
        </p:nvSpPr>
        <p:spPr>
          <a:xfrm rot="19925171">
            <a:off x="7823209" y="1419412"/>
            <a:ext cx="230430" cy="8149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矩形: 圆角 15"/>
          <p:cNvSpPr/>
          <p:nvPr/>
        </p:nvSpPr>
        <p:spPr>
          <a:xfrm>
            <a:off x="7706802" y="2435417"/>
            <a:ext cx="1612954" cy="6299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Constraint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537008" y="3201968"/>
            <a:ext cx="131571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Modeling</a:t>
            </a:r>
            <a:endParaRPr lang="zh-CN" altLang="en-US" b="1" dirty="0"/>
          </a:p>
        </p:txBody>
      </p:sp>
      <p:sp>
        <p:nvSpPr>
          <p:cNvPr id="47" name="矩形 46"/>
          <p:cNvSpPr/>
          <p:nvPr/>
        </p:nvSpPr>
        <p:spPr>
          <a:xfrm>
            <a:off x="8601710" y="3747770"/>
            <a:ext cx="1892300" cy="9328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8611870" y="3759200"/>
            <a:ext cx="1882140" cy="9220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Property:</a:t>
            </a:r>
          </a:p>
          <a:p>
            <a:r>
              <a:rPr lang="en-US" altLang="zh-CN" dirty="0"/>
              <a:t>BLTL ALTL GSCL etc.</a:t>
            </a:r>
            <a:endParaRPr lang="zh-CN" altLang="en-US" dirty="0"/>
          </a:p>
        </p:txBody>
      </p:sp>
      <p:sp>
        <p:nvSpPr>
          <p:cNvPr id="56" name="箭头: 直角上 55"/>
          <p:cNvSpPr/>
          <p:nvPr/>
        </p:nvSpPr>
        <p:spPr>
          <a:xfrm rot="10800000" flipH="1">
            <a:off x="9326880" y="2677795"/>
            <a:ext cx="599440" cy="1082040"/>
          </a:xfrm>
          <a:prstGeom prst="bentUpArrow">
            <a:avLst>
              <a:gd name="adj1" fmla="val 25000"/>
              <a:gd name="adj2" fmla="val 38758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: 圆角 58"/>
          <p:cNvSpPr/>
          <p:nvPr/>
        </p:nvSpPr>
        <p:spPr>
          <a:xfrm>
            <a:off x="905141" y="7476699"/>
            <a:ext cx="1508866" cy="62992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	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280649" y="6568052"/>
            <a:ext cx="3705431" cy="34653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Simulator</a:t>
            </a:r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箭头: 下 60"/>
          <p:cNvSpPr/>
          <p:nvPr/>
        </p:nvSpPr>
        <p:spPr>
          <a:xfrm>
            <a:off x="5038725" y="5844540"/>
            <a:ext cx="252095" cy="7150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8230991" y="6568054"/>
            <a:ext cx="2019416" cy="6291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Checker</a:t>
            </a:r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133365" y="8106622"/>
            <a:ext cx="4524793" cy="31830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</a:t>
            </a:r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6" name="直接连接符 65"/>
          <p:cNvCxnSpPr/>
          <p:nvPr/>
        </p:nvCxnSpPr>
        <p:spPr>
          <a:xfrm>
            <a:off x="5133362" y="7388449"/>
            <a:ext cx="0" cy="340764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5048945" y="7714668"/>
            <a:ext cx="199775" cy="179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直接连接符 71"/>
          <p:cNvCxnSpPr>
            <a:stCxn id="59" idx="3"/>
          </p:cNvCxnSpPr>
          <p:nvPr/>
        </p:nvCxnSpPr>
        <p:spPr>
          <a:xfrm>
            <a:off x="2413375" y="7791659"/>
            <a:ext cx="2630543" cy="1326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5248717" y="7804223"/>
            <a:ext cx="2035398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63" idx="2"/>
          </p:cNvCxnSpPr>
          <p:nvPr/>
        </p:nvCxnSpPr>
        <p:spPr>
          <a:xfrm>
            <a:off x="9240699" y="7197238"/>
            <a:ext cx="0" cy="60035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7303567" y="7714668"/>
            <a:ext cx="199775" cy="179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1" name="直接连接符 80"/>
          <p:cNvCxnSpPr>
            <a:stCxn id="79" idx="3"/>
          </p:cNvCxnSpPr>
          <p:nvPr/>
        </p:nvCxnSpPr>
        <p:spPr>
          <a:xfrm flipV="1">
            <a:off x="7503974" y="7790964"/>
            <a:ext cx="1737360" cy="1326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79" idx="2"/>
            <a:endCxn id="64" idx="0"/>
          </p:cNvCxnSpPr>
          <p:nvPr/>
        </p:nvCxnSpPr>
        <p:spPr>
          <a:xfrm flipH="1">
            <a:off x="7395835" y="7893785"/>
            <a:ext cx="8255" cy="212725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3280649" y="6932597"/>
            <a:ext cx="3705431" cy="4355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Simulation &amp; Co-simulation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5133363" y="8460402"/>
            <a:ext cx="4524794" cy="4355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Distributed Statistical Model Checking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2" name="箭头: 下 101"/>
          <p:cNvSpPr/>
          <p:nvPr/>
        </p:nvSpPr>
        <p:spPr>
          <a:xfrm>
            <a:off x="9514840" y="4681220"/>
            <a:ext cx="303530" cy="18783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文本框 103"/>
          <p:cNvSpPr txBox="1"/>
          <p:nvPr/>
        </p:nvSpPr>
        <p:spPr>
          <a:xfrm>
            <a:off x="9620432" y="2801819"/>
            <a:ext cx="131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Abstract</a:t>
            </a:r>
            <a:endParaRPr lang="zh-CN" altLang="en-US" b="1" dirty="0"/>
          </a:p>
        </p:txBody>
      </p:sp>
      <p:sp>
        <p:nvSpPr>
          <p:cNvPr id="105" name="文本框 104"/>
          <p:cNvSpPr txBox="1"/>
          <p:nvPr/>
        </p:nvSpPr>
        <p:spPr>
          <a:xfrm>
            <a:off x="5200650" y="5835015"/>
            <a:ext cx="1712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Verified Model</a:t>
            </a:r>
            <a:endParaRPr lang="zh-CN" altLang="en-US" b="1" dirty="0"/>
          </a:p>
        </p:txBody>
      </p:sp>
      <p:sp>
        <p:nvSpPr>
          <p:cNvPr id="107" name="文本框 106"/>
          <p:cNvSpPr txBox="1"/>
          <p:nvPr/>
        </p:nvSpPr>
        <p:spPr>
          <a:xfrm>
            <a:off x="9766164" y="5085591"/>
            <a:ext cx="131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Properties</a:t>
            </a:r>
            <a:endParaRPr lang="zh-CN" altLang="en-US" b="1" dirty="0"/>
          </a:p>
        </p:txBody>
      </p:sp>
      <p:sp>
        <p:nvSpPr>
          <p:cNvPr id="108" name="箭头: 右 107"/>
          <p:cNvSpPr/>
          <p:nvPr/>
        </p:nvSpPr>
        <p:spPr>
          <a:xfrm>
            <a:off x="6986077" y="6805599"/>
            <a:ext cx="1244914" cy="2234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文本框 108"/>
          <p:cNvSpPr txBox="1"/>
          <p:nvPr/>
        </p:nvSpPr>
        <p:spPr>
          <a:xfrm>
            <a:off x="7085390" y="6548467"/>
            <a:ext cx="131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Traces</a:t>
            </a:r>
            <a:endParaRPr lang="zh-CN" altLang="en-US" b="1" dirty="0"/>
          </a:p>
        </p:txBody>
      </p:sp>
      <p:sp>
        <p:nvSpPr>
          <p:cNvPr id="113" name="箭头: 右弧形 112"/>
          <p:cNvSpPr/>
          <p:nvPr/>
        </p:nvSpPr>
        <p:spPr>
          <a:xfrm>
            <a:off x="9677607" y="7181987"/>
            <a:ext cx="562669" cy="154581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9558189" y="7614468"/>
            <a:ext cx="157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Observations</a:t>
            </a:r>
            <a:endParaRPr lang="zh-CN" altLang="en-US" b="1" dirty="0"/>
          </a:p>
        </p:txBody>
      </p:sp>
      <p:sp>
        <p:nvSpPr>
          <p:cNvPr id="115" name="箭头: 左 114"/>
          <p:cNvSpPr/>
          <p:nvPr/>
        </p:nvSpPr>
        <p:spPr>
          <a:xfrm>
            <a:off x="4487776" y="8348645"/>
            <a:ext cx="642449" cy="19337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115"/>
          <p:cNvSpPr/>
          <p:nvPr/>
        </p:nvSpPr>
        <p:spPr>
          <a:xfrm>
            <a:off x="534932" y="6138565"/>
            <a:ext cx="1769816" cy="4387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Co-verification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pic>
        <p:nvPicPr>
          <p:cNvPr id="120" name="图片 1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896" y="8029666"/>
            <a:ext cx="1844714" cy="83092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534933" y="6114436"/>
            <a:ext cx="10992665" cy="2818103"/>
          </a:xfrm>
          <a:prstGeom prst="rect">
            <a:avLst/>
          </a:pr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箭头: 下 61"/>
          <p:cNvSpPr/>
          <p:nvPr/>
        </p:nvSpPr>
        <p:spPr>
          <a:xfrm>
            <a:off x="5300609" y="4489769"/>
            <a:ext cx="243840" cy="2940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多文档 5"/>
          <p:cNvSpPr/>
          <p:nvPr/>
        </p:nvSpPr>
        <p:spPr>
          <a:xfrm>
            <a:off x="2343900" y="5216073"/>
            <a:ext cx="1322705" cy="57255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FMUs</a:t>
            </a:r>
          </a:p>
        </p:txBody>
      </p:sp>
      <p:sp>
        <p:nvSpPr>
          <p:cNvPr id="8" name="矩形 7"/>
          <p:cNvSpPr/>
          <p:nvPr/>
        </p:nvSpPr>
        <p:spPr>
          <a:xfrm>
            <a:off x="546735" y="4796155"/>
            <a:ext cx="8693785" cy="1047750"/>
          </a:xfrm>
          <a:prstGeom prst="rect">
            <a:avLst/>
          </a:pr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46997" y="4804807"/>
            <a:ext cx="1769816" cy="4387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Coordination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7" name="流程图: 可选过程 16"/>
          <p:cNvSpPr/>
          <p:nvPr/>
        </p:nvSpPr>
        <p:spPr>
          <a:xfrm>
            <a:off x="7559572" y="4816952"/>
            <a:ext cx="1614775" cy="100467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coordination behavior verifier</a:t>
            </a:r>
          </a:p>
        </p:txBody>
      </p:sp>
      <p:sp>
        <p:nvSpPr>
          <p:cNvPr id="65" name="矩形 64"/>
          <p:cNvSpPr/>
          <p:nvPr/>
        </p:nvSpPr>
        <p:spPr>
          <a:xfrm>
            <a:off x="3153764" y="3788608"/>
            <a:ext cx="1731801" cy="5565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SysML</a:t>
            </a:r>
            <a:r>
              <a:rPr lang="zh-CN" altLang="en-US" b="1" dirty="0" smtClean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BDDs</a:t>
            </a:r>
            <a:endParaRPr lang="zh-CN" altLang="en-US" b="1" dirty="0"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767784" y="3783105"/>
            <a:ext cx="1731801" cy="54909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S</a:t>
            </a:r>
            <a:r>
              <a:rPr kumimoji="1" lang="en-US" altLang="zh-CN" b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ysML</a:t>
            </a:r>
            <a:r>
              <a:rPr kumimoji="1" lang="zh-CN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IBD</a:t>
            </a:r>
            <a:endParaRPr kumimoji="1"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3372485" y="2321664"/>
            <a:ext cx="4031605" cy="841328"/>
          </a:xfrm>
          <a:prstGeom prst="rect">
            <a:avLst/>
          </a:pr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2577152" y="3604165"/>
            <a:ext cx="5467028" cy="889592"/>
          </a:xfrm>
          <a:prstGeom prst="rect">
            <a:avLst/>
          </a:pr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4" name="箭头: 下 12"/>
          <p:cNvSpPr/>
          <p:nvPr/>
        </p:nvSpPr>
        <p:spPr>
          <a:xfrm>
            <a:off x="5290820" y="3182084"/>
            <a:ext cx="279207" cy="4218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3854010" y="5222279"/>
            <a:ext cx="1731801" cy="5483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Master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Algorithm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(MA)</a:t>
            </a:r>
          </a:p>
        </p:txBody>
      </p:sp>
      <p:sp>
        <p:nvSpPr>
          <p:cNvPr id="77" name="矩形 76"/>
          <p:cNvSpPr/>
          <p:nvPr/>
        </p:nvSpPr>
        <p:spPr>
          <a:xfrm>
            <a:off x="5706791" y="5222278"/>
            <a:ext cx="1731801" cy="54883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Connector</a:t>
            </a:r>
            <a:r>
              <a:rPr kumimoji="1"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configuration</a:t>
            </a:r>
          </a:p>
        </p:txBody>
      </p:sp>
      <p:cxnSp>
        <p:nvCxnSpPr>
          <p:cNvPr id="80" name="直接连接符 65"/>
          <p:cNvCxnSpPr/>
          <p:nvPr/>
        </p:nvCxnSpPr>
        <p:spPr>
          <a:xfrm>
            <a:off x="3006671" y="4961040"/>
            <a:ext cx="840" cy="26393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65"/>
          <p:cNvCxnSpPr/>
          <p:nvPr/>
        </p:nvCxnSpPr>
        <p:spPr>
          <a:xfrm>
            <a:off x="4724400" y="4973958"/>
            <a:ext cx="840" cy="26393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65"/>
          <p:cNvCxnSpPr/>
          <p:nvPr/>
        </p:nvCxnSpPr>
        <p:spPr>
          <a:xfrm>
            <a:off x="6615188" y="4958459"/>
            <a:ext cx="840" cy="26393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/>
          <p:nvPr/>
        </p:nvCxnSpPr>
        <p:spPr>
          <a:xfrm flipV="1">
            <a:off x="3006671" y="4957824"/>
            <a:ext cx="4552901" cy="32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/>
          <p:cNvSpPr/>
          <p:nvPr/>
        </p:nvSpPr>
        <p:spPr>
          <a:xfrm>
            <a:off x="3280649" y="2196420"/>
            <a:ext cx="265527" cy="3163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8" name="椭圆 87"/>
          <p:cNvSpPr/>
          <p:nvPr/>
        </p:nvSpPr>
        <p:spPr>
          <a:xfrm>
            <a:off x="2459132" y="3447239"/>
            <a:ext cx="265527" cy="3163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9" name="椭圆 88"/>
          <p:cNvSpPr/>
          <p:nvPr/>
        </p:nvSpPr>
        <p:spPr>
          <a:xfrm>
            <a:off x="534932" y="4588860"/>
            <a:ext cx="265527" cy="3163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3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0" name="椭圆 89"/>
          <p:cNvSpPr/>
          <p:nvPr/>
        </p:nvSpPr>
        <p:spPr>
          <a:xfrm>
            <a:off x="8488028" y="3564432"/>
            <a:ext cx="265527" cy="3163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4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1" name="椭圆 90"/>
          <p:cNvSpPr/>
          <p:nvPr/>
        </p:nvSpPr>
        <p:spPr>
          <a:xfrm>
            <a:off x="534932" y="5903040"/>
            <a:ext cx="265527" cy="3163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5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878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6823" y="1330495"/>
            <a:ext cx="2292025" cy="4719007"/>
          </a:xfrm>
          <a:prstGeom prst="rect">
            <a:avLst/>
          </a:prstGeom>
          <a:noFill/>
          <a:ln w="2222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60955" y="1330494"/>
            <a:ext cx="195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Modeling</a:t>
            </a:r>
            <a:endParaRPr kumimoji="1" lang="zh-CN" altLang="en-US" b="1" dirty="0"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52675" y="1948985"/>
            <a:ext cx="1731801" cy="70008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SysML</a:t>
            </a:r>
            <a:r>
              <a:rPr kumimoji="1"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connector</a:t>
            </a:r>
            <a:endParaRPr kumimoji="1"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52675" y="3265390"/>
            <a:ext cx="1731801" cy="5565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SysML</a:t>
            </a:r>
            <a:r>
              <a:rPr lang="zh-CN" altLang="en-US" b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BDD</a:t>
            </a:r>
            <a:endParaRPr lang="zh-CN" altLang="en-US" b="1" dirty="0"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64991" y="4891228"/>
            <a:ext cx="1731801" cy="6061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SysML</a:t>
            </a:r>
            <a:r>
              <a:rPr lang="zh-CN" altLang="en-US" b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BDD</a:t>
            </a:r>
            <a:endParaRPr lang="zh-CN" altLang="en-US" b="1" dirty="0"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765034" y="4173809"/>
            <a:ext cx="615553" cy="45243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mr-IN" altLang="zh-CN" sz="2800" b="1" dirty="0">
                <a:latin typeface="Times New Roman" panose="02020603050405020304" pitchFamily="18" charset="0"/>
                <a:ea typeface="Times New Roman" charset="0"/>
                <a:cs typeface="Times New Roman" charset="0"/>
              </a:rPr>
              <a:t>…</a:t>
            </a:r>
            <a:endParaRPr kumimoji="1" lang="zh-CN" altLang="en-US" sz="2800" b="1" dirty="0"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670286" y="1298048"/>
            <a:ext cx="2292025" cy="4729085"/>
          </a:xfrm>
          <a:prstGeom prst="rect">
            <a:avLst/>
          </a:prstGeom>
          <a:noFill/>
          <a:ln w="2222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15" name="虚尾箭头 14"/>
          <p:cNvSpPr/>
          <p:nvPr/>
        </p:nvSpPr>
        <p:spPr>
          <a:xfrm>
            <a:off x="3169260" y="3548600"/>
            <a:ext cx="501438" cy="21431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941750" y="1941758"/>
            <a:ext cx="1731801" cy="70008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Connector</a:t>
            </a:r>
            <a:r>
              <a:rPr kumimoji="1"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configuration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629471" y="3805388"/>
            <a:ext cx="615553" cy="45243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mr-IN" altLang="zh-CN" sz="2800" b="1" dirty="0">
                <a:latin typeface="Times New Roman" panose="02020603050405020304" pitchFamily="18" charset="0"/>
                <a:ea typeface="Times New Roman" charset="0"/>
                <a:cs typeface="Times New Roman" charset="0"/>
              </a:rPr>
              <a:t>…</a:t>
            </a:r>
            <a:endParaRPr kumimoji="1" lang="zh-CN" altLang="en-US" sz="2800" b="1" dirty="0"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789153" y="1303773"/>
            <a:ext cx="212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Architecture design</a:t>
            </a:r>
            <a:endParaRPr kumimoji="1" lang="zh-CN" altLang="en-US" b="1" dirty="0"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530044" y="1298047"/>
            <a:ext cx="4821471" cy="4753516"/>
          </a:xfrm>
          <a:prstGeom prst="rect">
            <a:avLst/>
          </a:prstGeom>
          <a:noFill/>
          <a:ln w="2222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25" name="虚尾箭头 24"/>
          <p:cNvSpPr/>
          <p:nvPr/>
        </p:nvSpPr>
        <p:spPr>
          <a:xfrm>
            <a:off x="5688222" y="2188540"/>
            <a:ext cx="1057275" cy="25717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759785" y="1936497"/>
            <a:ext cx="1731801" cy="63750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Channels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8245709" y="1319954"/>
            <a:ext cx="2183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Verification</a:t>
            </a:r>
            <a:r>
              <a:rPr kumimoji="1" lang="zh-CN" altLang="en-US" b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8" name="矩形 27"/>
          <p:cNvSpPr/>
          <p:nvPr/>
        </p:nvSpPr>
        <p:spPr>
          <a:xfrm>
            <a:off x="3959050" y="5359468"/>
            <a:ext cx="1731801" cy="5483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Master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Algorithm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(MA)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7439720" y="3762911"/>
            <a:ext cx="615553" cy="45243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mr-IN" altLang="zh-CN" sz="2800" b="1" dirty="0">
                <a:latin typeface="Times New Roman" panose="02020603050405020304" pitchFamily="18" charset="0"/>
                <a:ea typeface="Times New Roman" charset="0"/>
                <a:cs typeface="Times New Roman" charset="0"/>
              </a:rPr>
              <a:t>…</a:t>
            </a:r>
            <a:endParaRPr kumimoji="1" lang="zh-CN" altLang="en-US" sz="2800" b="1" dirty="0"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36" name="右大括号 35"/>
          <p:cNvSpPr/>
          <p:nvPr/>
        </p:nvSpPr>
        <p:spPr>
          <a:xfrm>
            <a:off x="8527908" y="2188539"/>
            <a:ext cx="697049" cy="3345509"/>
          </a:xfrm>
          <a:prstGeom prst="rightBrace">
            <a:avLst>
              <a:gd name="adj1" fmla="val 8333"/>
              <a:gd name="adj2" fmla="val 6262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0052933" y="5085186"/>
            <a:ext cx="1130219" cy="4938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Verified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Property</a:t>
            </a: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027" y="3078810"/>
            <a:ext cx="1082418" cy="1076867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9699639" y="4060948"/>
            <a:ext cx="1130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UPPAAL</a:t>
            </a:r>
            <a:endParaRPr kumimoji="1" lang="zh-CN" altLang="en-US" b="1" dirty="0"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41" name="下箭头 40"/>
          <p:cNvSpPr/>
          <p:nvPr/>
        </p:nvSpPr>
        <p:spPr>
          <a:xfrm>
            <a:off x="10024044" y="2759172"/>
            <a:ext cx="247646" cy="403258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5716015" y="1936496"/>
            <a:ext cx="1342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model</a:t>
            </a:r>
            <a:endParaRPr kumimoji="1" lang="zh-CN" altLang="en-US" b="1" dirty="0"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726340" y="2856236"/>
            <a:ext cx="1342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encode</a:t>
            </a:r>
            <a:endParaRPr kumimoji="1" lang="zh-CN" altLang="en-US" b="1" dirty="0"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5706816" y="4264554"/>
            <a:ext cx="1342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encode</a:t>
            </a:r>
            <a:endParaRPr kumimoji="1" lang="zh-CN" altLang="en-US" b="1" dirty="0"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5706816" y="5225384"/>
            <a:ext cx="1342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model</a:t>
            </a:r>
            <a:endParaRPr kumimoji="1" lang="zh-CN" altLang="en-US" b="1" dirty="0"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55" name="多文档 54"/>
          <p:cNvSpPr/>
          <p:nvPr/>
        </p:nvSpPr>
        <p:spPr>
          <a:xfrm>
            <a:off x="3959049" y="3034349"/>
            <a:ext cx="1744916" cy="630294"/>
          </a:xfrm>
          <a:prstGeom prst="flowChartMultidocumen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FMU</a:t>
            </a:r>
          </a:p>
        </p:txBody>
      </p:sp>
      <p:sp>
        <p:nvSpPr>
          <p:cNvPr id="56" name="多文档 55"/>
          <p:cNvSpPr/>
          <p:nvPr/>
        </p:nvSpPr>
        <p:spPr>
          <a:xfrm>
            <a:off x="3952491" y="4400266"/>
            <a:ext cx="1744916" cy="630294"/>
          </a:xfrm>
          <a:prstGeom prst="flowChartMultidocumen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FMU</a:t>
            </a:r>
          </a:p>
        </p:txBody>
      </p:sp>
      <p:sp>
        <p:nvSpPr>
          <p:cNvPr id="62" name="燕尾形箭头 61"/>
          <p:cNvSpPr/>
          <p:nvPr/>
        </p:nvSpPr>
        <p:spPr>
          <a:xfrm>
            <a:off x="5727719" y="3122999"/>
            <a:ext cx="1022446" cy="28478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燕尾形箭头 62"/>
          <p:cNvSpPr/>
          <p:nvPr/>
        </p:nvSpPr>
        <p:spPr>
          <a:xfrm>
            <a:off x="5710122" y="4546758"/>
            <a:ext cx="1022446" cy="28478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右箭头 63"/>
          <p:cNvSpPr/>
          <p:nvPr/>
        </p:nvSpPr>
        <p:spPr>
          <a:xfrm>
            <a:off x="5706913" y="5534048"/>
            <a:ext cx="1060359" cy="2884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6530043" y="7058435"/>
            <a:ext cx="4737646" cy="3869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Co-simulation</a:t>
            </a:r>
            <a:r>
              <a:rPr kumimoji="1"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</a:t>
            </a:r>
            <a:endParaRPr kumimoji="1"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左箭头 80"/>
          <p:cNvSpPr/>
          <p:nvPr/>
        </p:nvSpPr>
        <p:spPr>
          <a:xfrm>
            <a:off x="5365601" y="7198643"/>
            <a:ext cx="1164443" cy="246784"/>
          </a:xfrm>
          <a:prstGeom prst="leftArrow">
            <a:avLst/>
          </a:prstGeom>
          <a:noFill/>
          <a:ln>
            <a:solidFill>
              <a:schemeClr val="tx1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折角形 81"/>
          <p:cNvSpPr/>
          <p:nvPr/>
        </p:nvSpPr>
        <p:spPr>
          <a:xfrm>
            <a:off x="3169260" y="7058435"/>
            <a:ext cx="2196340" cy="445082"/>
          </a:xfrm>
          <a:prstGeom prst="foldedCorner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Simulation</a:t>
            </a:r>
            <a:r>
              <a:rPr kumimoji="1"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traces</a:t>
            </a:r>
            <a:endParaRPr kumimoji="1"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876823" y="6745692"/>
            <a:ext cx="10474691" cy="817161"/>
          </a:xfrm>
          <a:prstGeom prst="rect">
            <a:avLst/>
          </a:prstGeom>
          <a:noFill/>
          <a:ln w="2222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9033023" y="6664411"/>
            <a:ext cx="2224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Co-simulation</a:t>
            </a:r>
            <a:endParaRPr kumimoji="1" lang="zh-CN" altLang="en-US" b="1" dirty="0"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5" name="直角上箭头 4"/>
          <p:cNvSpPr/>
          <p:nvPr/>
        </p:nvSpPr>
        <p:spPr>
          <a:xfrm>
            <a:off x="8567633" y="4412197"/>
            <a:ext cx="1487142" cy="1422249"/>
          </a:xfrm>
          <a:prstGeom prst="bentUpArrow">
            <a:avLst>
              <a:gd name="adj1" fmla="val 10590"/>
              <a:gd name="adj2" fmla="val 11740"/>
              <a:gd name="adj3" fmla="val 1805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上箭头 10"/>
          <p:cNvSpPr/>
          <p:nvPr/>
        </p:nvSpPr>
        <p:spPr>
          <a:xfrm>
            <a:off x="10394302" y="4400266"/>
            <a:ext cx="314143" cy="684920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5425229" y="6930357"/>
            <a:ext cx="1342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generate</a:t>
            </a:r>
            <a:endParaRPr kumimoji="1" lang="zh-CN" altLang="en-US" b="1" dirty="0"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9224957" y="1912244"/>
            <a:ext cx="2013914" cy="84299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Network</a:t>
            </a:r>
            <a:r>
              <a:rPr lang="zh-CN" altLang="en-US" b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of</a:t>
            </a:r>
            <a:r>
              <a:rPr lang="zh-CN" altLang="en-US" b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 </a:t>
            </a:r>
            <a:r>
              <a:rPr lang="en-US" altLang="zh-CN" b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TA</a:t>
            </a:r>
          </a:p>
        </p:txBody>
      </p:sp>
      <p:sp>
        <p:nvSpPr>
          <p:cNvPr id="54" name="圆角矩形 53"/>
          <p:cNvSpPr/>
          <p:nvPr/>
        </p:nvSpPr>
        <p:spPr>
          <a:xfrm>
            <a:off x="6732569" y="3034349"/>
            <a:ext cx="1835065" cy="63029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TA  for</a:t>
            </a:r>
            <a:r>
              <a:rPr lang="zh-CN" altLang="en-US" b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FMU</a:t>
            </a:r>
          </a:p>
        </p:txBody>
      </p:sp>
      <p:sp>
        <p:nvSpPr>
          <p:cNvPr id="65" name="圆角矩形 64"/>
          <p:cNvSpPr/>
          <p:nvPr/>
        </p:nvSpPr>
        <p:spPr>
          <a:xfrm>
            <a:off x="6732569" y="4339105"/>
            <a:ext cx="1835065" cy="6384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TA  for</a:t>
            </a:r>
            <a:r>
              <a:rPr lang="zh-CN" altLang="en-US" b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FMU</a:t>
            </a:r>
          </a:p>
        </p:txBody>
      </p:sp>
      <p:sp>
        <p:nvSpPr>
          <p:cNvPr id="67" name="圆角矩形 66"/>
          <p:cNvSpPr/>
          <p:nvPr/>
        </p:nvSpPr>
        <p:spPr>
          <a:xfrm>
            <a:off x="6745497" y="5296031"/>
            <a:ext cx="1835065" cy="6584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TA  for</a:t>
            </a:r>
            <a:r>
              <a:rPr lang="zh-CN" altLang="en-US" b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MA</a:t>
            </a:r>
          </a:p>
        </p:txBody>
      </p:sp>
      <p:sp>
        <p:nvSpPr>
          <p:cNvPr id="57" name="下箭头 12">
            <a:extLst>
              <a:ext uri="{FF2B5EF4-FFF2-40B4-BE49-F238E27FC236}">
                <a16:creationId xmlns:a16="http://schemas.microsoft.com/office/drawing/2014/main" xmlns="" id="{B8FBB82C-F281-4B07-9F58-1C63DD75AC40}"/>
              </a:ext>
            </a:extLst>
          </p:cNvPr>
          <p:cNvSpPr/>
          <p:nvPr/>
        </p:nvSpPr>
        <p:spPr>
          <a:xfrm flipH="1">
            <a:off x="6701498" y="6287564"/>
            <a:ext cx="215453" cy="438460"/>
          </a:xfrm>
          <a:prstGeom prst="downArrow">
            <a:avLst>
              <a:gd name="adj1" fmla="val 50000"/>
              <a:gd name="adj2" fmla="val 538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xmlns="" id="{CC295189-C515-4E2F-874B-0D0D3E902C72}"/>
              </a:ext>
            </a:extLst>
          </p:cNvPr>
          <p:cNvSpPr/>
          <p:nvPr/>
        </p:nvSpPr>
        <p:spPr>
          <a:xfrm>
            <a:off x="4629471" y="6170068"/>
            <a:ext cx="4257355" cy="117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xmlns="" id="{441EFDFF-BCF4-415F-9F16-A6F7017F7DF3}"/>
              </a:ext>
            </a:extLst>
          </p:cNvPr>
          <p:cNvSpPr/>
          <p:nvPr/>
        </p:nvSpPr>
        <p:spPr>
          <a:xfrm>
            <a:off x="4629470" y="6027133"/>
            <a:ext cx="128268" cy="142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xmlns="" id="{7D478DE5-A4BD-43D1-AE1D-00F65C5F09A8}"/>
              </a:ext>
            </a:extLst>
          </p:cNvPr>
          <p:cNvSpPr/>
          <p:nvPr/>
        </p:nvSpPr>
        <p:spPr>
          <a:xfrm>
            <a:off x="8751506" y="6049109"/>
            <a:ext cx="135319" cy="125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xmlns="" id="{BD9A3CEF-1092-4ABD-9187-6AC71AB077FF}"/>
              </a:ext>
            </a:extLst>
          </p:cNvPr>
          <p:cNvSpPr txBox="1"/>
          <p:nvPr/>
        </p:nvSpPr>
        <p:spPr>
          <a:xfrm>
            <a:off x="6841596" y="6371457"/>
            <a:ext cx="212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Verified</a:t>
            </a:r>
            <a:r>
              <a:rPr kumimoji="1" lang="zh-CN" altLang="en-US" b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model</a:t>
            </a:r>
            <a:endParaRPr kumimoji="1" lang="zh-CN" altLang="en-US" b="1" dirty="0"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910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箭头: 右 4"/>
          <p:cNvSpPr/>
          <p:nvPr/>
        </p:nvSpPr>
        <p:spPr>
          <a:xfrm>
            <a:off x="2042160" y="5906929"/>
            <a:ext cx="3484880" cy="52832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箭头: 右 5"/>
          <p:cNvSpPr/>
          <p:nvPr/>
        </p:nvSpPr>
        <p:spPr>
          <a:xfrm>
            <a:off x="2042160" y="3173889"/>
            <a:ext cx="3921760" cy="528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右 6"/>
          <p:cNvSpPr/>
          <p:nvPr/>
        </p:nvSpPr>
        <p:spPr>
          <a:xfrm>
            <a:off x="2042160" y="5124609"/>
            <a:ext cx="4643120" cy="52832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右 7"/>
          <p:cNvSpPr/>
          <p:nvPr/>
        </p:nvSpPr>
        <p:spPr>
          <a:xfrm>
            <a:off x="2042160" y="4194969"/>
            <a:ext cx="5415280" cy="528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04240" y="3265329"/>
            <a:ext cx="792480" cy="34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fmu1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94080" y="4240689"/>
            <a:ext cx="792480" cy="34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fmu2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83920" y="5216049"/>
            <a:ext cx="792480" cy="34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fmu3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914400" y="5998369"/>
            <a:ext cx="792480" cy="34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fmu4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327400" y="2788563"/>
            <a:ext cx="284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getMaxStepSize</a:t>
            </a:r>
            <a:r>
              <a:rPr lang="en-US" altLang="zh-CN" b="1" dirty="0"/>
              <a:t>()-&gt; 0.12</a:t>
            </a:r>
            <a:endParaRPr lang="zh-CN" altLang="en-US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3766820" y="3919617"/>
            <a:ext cx="287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getMaxStepSize</a:t>
            </a:r>
            <a:r>
              <a:rPr lang="en-US" altLang="zh-CN" b="1" dirty="0"/>
              <a:t>()-&gt;0.15</a:t>
            </a:r>
            <a:endParaRPr lang="zh-CN" altLang="en-US" b="1" dirty="0"/>
          </a:p>
        </p:txBody>
      </p:sp>
      <p:sp>
        <p:nvSpPr>
          <p:cNvPr id="15" name="椭圆 14"/>
          <p:cNvSpPr/>
          <p:nvPr/>
        </p:nvSpPr>
        <p:spPr>
          <a:xfrm>
            <a:off x="7914640" y="3438049"/>
            <a:ext cx="185928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0.12</a:t>
            </a:r>
            <a:endParaRPr lang="zh-CN" altLang="en-US" b="1" dirty="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6106160" y="2991009"/>
            <a:ext cx="1920240" cy="619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cxnSpLocks/>
            <a:endCxn id="15" idx="2"/>
          </p:cNvCxnSpPr>
          <p:nvPr/>
        </p:nvCxnSpPr>
        <p:spPr>
          <a:xfrm flipV="1">
            <a:off x="6403340" y="3712369"/>
            <a:ext cx="1511300" cy="391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286000" y="4816237"/>
            <a:ext cx="452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Learningandpredict</a:t>
            </a:r>
            <a:r>
              <a:rPr lang="en-US" altLang="zh-CN" b="1" dirty="0"/>
              <a:t>()-&gt;y1=f1(x)-&gt;  0.13</a:t>
            </a:r>
            <a:endParaRPr lang="zh-CN" altLang="en-US" b="1" dirty="0"/>
          </a:p>
        </p:txBody>
      </p:sp>
      <p:cxnSp>
        <p:nvCxnSpPr>
          <p:cNvPr id="24" name="直接连接符 23"/>
          <p:cNvCxnSpPr>
            <a:cxnSpLocks/>
          </p:cNvCxnSpPr>
          <p:nvPr/>
        </p:nvCxnSpPr>
        <p:spPr>
          <a:xfrm>
            <a:off x="2042160" y="2411889"/>
            <a:ext cx="0" cy="430784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2251710" y="5597049"/>
            <a:ext cx="4555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Learningandpredict</a:t>
            </a:r>
            <a:r>
              <a:rPr lang="en-US" altLang="zh-CN" b="1" dirty="0"/>
              <a:t>()-&gt;y2=f2(x)-&gt;  0.08</a:t>
            </a:r>
            <a:endParaRPr lang="zh-CN" altLang="en-US" b="1" dirty="0"/>
          </a:p>
        </p:txBody>
      </p:sp>
      <p:sp>
        <p:nvSpPr>
          <p:cNvPr id="28" name="椭圆 27"/>
          <p:cNvSpPr/>
          <p:nvPr/>
        </p:nvSpPr>
        <p:spPr>
          <a:xfrm>
            <a:off x="7995920" y="4820285"/>
            <a:ext cx="185928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0.13</a:t>
            </a:r>
            <a:endParaRPr lang="zh-CN" altLang="en-US" b="1" dirty="0"/>
          </a:p>
        </p:txBody>
      </p:sp>
      <p:sp>
        <p:nvSpPr>
          <p:cNvPr id="29" name="椭圆 28"/>
          <p:cNvSpPr/>
          <p:nvPr/>
        </p:nvSpPr>
        <p:spPr>
          <a:xfrm>
            <a:off x="8026400" y="5966381"/>
            <a:ext cx="185928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0.08</a:t>
            </a:r>
            <a:endParaRPr lang="zh-CN" altLang="en-US" b="1" dirty="0"/>
          </a:p>
        </p:txBody>
      </p:sp>
      <p:cxnSp>
        <p:nvCxnSpPr>
          <p:cNvPr id="31" name="直接箭头连接符 30"/>
          <p:cNvCxnSpPr>
            <a:cxnSpLocks/>
          </p:cNvCxnSpPr>
          <p:nvPr/>
        </p:nvCxnSpPr>
        <p:spPr>
          <a:xfrm flipV="1">
            <a:off x="5204461" y="1741329"/>
            <a:ext cx="901699" cy="3259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815840" y="4816237"/>
            <a:ext cx="924560" cy="3185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4795520" y="5607209"/>
            <a:ext cx="924560" cy="3185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6106158" y="1263809"/>
            <a:ext cx="4460242" cy="1031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Data-&gt;(</a:t>
            </a:r>
            <a:r>
              <a:rPr lang="zh-CN" altLang="en-US" dirty="0"/>
              <a:t>高斯拟合，多项式拟合，线性拟合等</a:t>
            </a:r>
            <a:r>
              <a:rPr lang="en-US" altLang="zh-CN" dirty="0"/>
              <a:t>)-&gt;</a:t>
            </a:r>
            <a:r>
              <a:rPr lang="zh-CN" altLang="en-US" dirty="0"/>
              <a:t>择优（方差等）</a:t>
            </a:r>
            <a:r>
              <a:rPr lang="en-US" altLang="zh-CN" dirty="0"/>
              <a:t>-&gt;</a:t>
            </a:r>
            <a:r>
              <a:rPr lang="zh-CN" altLang="en-US" dirty="0"/>
              <a:t>输入</a:t>
            </a:r>
            <a:r>
              <a:rPr lang="en-US" altLang="zh-CN" dirty="0"/>
              <a:t>x</a:t>
            </a:r>
            <a:r>
              <a:rPr lang="zh-CN" altLang="en-US" dirty="0"/>
              <a:t>预测下一个步长  （拟合过程动态，即根据数据拟合函数动态改变）</a:t>
            </a:r>
          </a:p>
        </p:txBody>
      </p:sp>
      <p:cxnSp>
        <p:nvCxnSpPr>
          <p:cNvPr id="37" name="直接箭头连接符 36"/>
          <p:cNvCxnSpPr>
            <a:endCxn id="28" idx="2"/>
          </p:cNvCxnSpPr>
          <p:nvPr/>
        </p:nvCxnSpPr>
        <p:spPr>
          <a:xfrm>
            <a:off x="6642100" y="5000903"/>
            <a:ext cx="1353820" cy="93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cxnSpLocks/>
          </p:cNvCxnSpPr>
          <p:nvPr/>
        </p:nvCxnSpPr>
        <p:spPr>
          <a:xfrm>
            <a:off x="6642100" y="5805329"/>
            <a:ext cx="1496060" cy="35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/>
          <p:cNvSpPr/>
          <p:nvPr/>
        </p:nvSpPr>
        <p:spPr>
          <a:xfrm>
            <a:off x="10566400" y="4820285"/>
            <a:ext cx="140716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0.08</a:t>
            </a:r>
            <a:endParaRPr lang="zh-CN" altLang="en-US" b="1" dirty="0"/>
          </a:p>
        </p:txBody>
      </p:sp>
      <p:cxnSp>
        <p:nvCxnSpPr>
          <p:cNvPr id="43" name="直接箭头连接符 42"/>
          <p:cNvCxnSpPr>
            <a:stCxn id="15" idx="6"/>
          </p:cNvCxnSpPr>
          <p:nvPr/>
        </p:nvCxnSpPr>
        <p:spPr>
          <a:xfrm>
            <a:off x="9773920" y="3712369"/>
            <a:ext cx="1178560" cy="1178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28" idx="6"/>
            <a:endCxn id="41" idx="2"/>
          </p:cNvCxnSpPr>
          <p:nvPr/>
        </p:nvCxnSpPr>
        <p:spPr>
          <a:xfrm>
            <a:off x="9855200" y="5094605"/>
            <a:ext cx="711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cxnSpLocks/>
            <a:stCxn id="29" idx="6"/>
            <a:endCxn id="41" idx="3"/>
          </p:cNvCxnSpPr>
          <p:nvPr/>
        </p:nvCxnSpPr>
        <p:spPr>
          <a:xfrm flipV="1">
            <a:off x="9885680" y="5288579"/>
            <a:ext cx="886794" cy="952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cxnSpLocks/>
          </p:cNvCxnSpPr>
          <p:nvPr/>
        </p:nvCxnSpPr>
        <p:spPr>
          <a:xfrm>
            <a:off x="4795520" y="2411889"/>
            <a:ext cx="0" cy="430784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连接符: 肘形 50"/>
          <p:cNvCxnSpPr>
            <a:cxnSpLocks/>
            <a:stCxn id="41" idx="4"/>
            <a:endCxn id="52" idx="3"/>
          </p:cNvCxnSpPr>
          <p:nvPr/>
        </p:nvCxnSpPr>
        <p:spPr>
          <a:xfrm rot="5400000">
            <a:off x="7425928" y="3089037"/>
            <a:ext cx="1564164" cy="61239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4353560" y="6760369"/>
            <a:ext cx="792480" cy="34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0.08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1330960" y="1943021"/>
            <a:ext cx="1422400" cy="316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Save State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3962400" y="1986717"/>
            <a:ext cx="1422400" cy="316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Save State</a:t>
            </a:r>
            <a:endParaRPr lang="zh-CN" altLang="en-US" dirty="0"/>
          </a:p>
        </p:txBody>
      </p:sp>
      <p:sp>
        <p:nvSpPr>
          <p:cNvPr id="56" name="箭头: 右 55"/>
          <p:cNvSpPr/>
          <p:nvPr/>
        </p:nvSpPr>
        <p:spPr>
          <a:xfrm>
            <a:off x="2042160" y="7159705"/>
            <a:ext cx="2311400" cy="52832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924560" y="7180025"/>
            <a:ext cx="792480" cy="34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fmu5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4361180" y="7505145"/>
            <a:ext cx="2608580" cy="2618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Reject </a:t>
            </a:r>
            <a:r>
              <a:rPr lang="en-US" altLang="zh-CN" dirty="0" err="1"/>
              <a:t>andreturn</a:t>
            </a:r>
            <a:r>
              <a:rPr lang="en-US" altLang="zh-CN" dirty="0"/>
              <a:t> step</a:t>
            </a:r>
            <a:endParaRPr lang="zh-CN" altLang="en-US" dirty="0"/>
          </a:p>
        </p:txBody>
      </p:sp>
      <p:cxnSp>
        <p:nvCxnSpPr>
          <p:cNvPr id="60" name="直接箭头连接符 59"/>
          <p:cNvCxnSpPr>
            <a:stCxn id="58" idx="3"/>
          </p:cNvCxnSpPr>
          <p:nvPr/>
        </p:nvCxnSpPr>
        <p:spPr>
          <a:xfrm flipV="1">
            <a:off x="6969760" y="7603650"/>
            <a:ext cx="772160" cy="32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7754620" y="7472740"/>
            <a:ext cx="2608580" cy="2618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Rollback and </a:t>
            </a:r>
            <a:r>
              <a:rPr lang="en-US" altLang="zh-CN" dirty="0" err="1"/>
              <a:t>dostep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25991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633810" y="1732014"/>
            <a:ext cx="2867311" cy="273543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Statistical model checker</a:t>
            </a:r>
            <a:endParaRPr lang="zh-CN" altLang="en-US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78420" y="2281232"/>
            <a:ext cx="2032000" cy="57912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Simulator</a:t>
            </a:r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47896" y="2280953"/>
            <a:ext cx="2032000" cy="57912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SMC algorithm</a:t>
            </a:r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02770" y="2277017"/>
            <a:ext cx="2032000" cy="57912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Model checker</a:t>
            </a:r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78420" y="2860352"/>
            <a:ext cx="2032000" cy="355600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Traces generation</a:t>
            </a:r>
            <a:endParaRPr lang="zh-CN" altLang="en-US" b="1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584540" y="3131675"/>
            <a:ext cx="629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56489" y="4809331"/>
            <a:ext cx="3657600" cy="5791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Distributed SMC (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distributed BIE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distributed BHT, etc.)</a:t>
            </a:r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347896" y="2857888"/>
            <a:ext cx="2032000" cy="355600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Statistical testing</a:t>
            </a:r>
            <a:endParaRPr lang="zh-CN" altLang="en-US" b="1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276479" y="3151995"/>
            <a:ext cx="629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631616" y="3599844"/>
            <a:ext cx="3616960" cy="5034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Abstraction &amp; Learning technique</a:t>
            </a:r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902770" y="2861217"/>
            <a:ext cx="2032000" cy="355600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b="1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56490" y="6896549"/>
            <a:ext cx="10544631" cy="468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Distributed SMC with Abstraction &amp; Learning </a:t>
            </a:r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箭头: 下 20"/>
          <p:cNvSpPr/>
          <p:nvPr/>
        </p:nvSpPr>
        <p:spPr>
          <a:xfrm>
            <a:off x="2584540" y="4183948"/>
            <a:ext cx="401498" cy="595486"/>
          </a:xfrm>
          <a:prstGeom prst="down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箭头: 下 21"/>
          <p:cNvSpPr/>
          <p:nvPr/>
        </p:nvSpPr>
        <p:spPr>
          <a:xfrm>
            <a:off x="9349926" y="4177555"/>
            <a:ext cx="416560" cy="590347"/>
          </a:xfrm>
          <a:prstGeom prst="down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536014" y="3599845"/>
            <a:ext cx="2672080" cy="4907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Distributed technology</a:t>
            </a:r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531101" y="4814597"/>
            <a:ext cx="3970020" cy="5791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SMC based on Abstraction &amp; Learning (AL-SMC)</a:t>
            </a:r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箭头: 下 24"/>
          <p:cNvSpPr/>
          <p:nvPr/>
        </p:nvSpPr>
        <p:spPr>
          <a:xfrm rot="20405261">
            <a:off x="2961458" y="6085757"/>
            <a:ext cx="401498" cy="595486"/>
          </a:xfrm>
          <a:prstGeom prst="down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箭头: 下 25"/>
          <p:cNvSpPr/>
          <p:nvPr/>
        </p:nvSpPr>
        <p:spPr>
          <a:xfrm rot="936130">
            <a:off x="8590658" y="6057772"/>
            <a:ext cx="401498" cy="595486"/>
          </a:xfrm>
          <a:prstGeom prst="down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56489" y="5389123"/>
            <a:ext cx="3657600" cy="484347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 the time for generating a single trace</a:t>
            </a:r>
            <a:endParaRPr lang="zh-CN" altLang="en-US" b="1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531102" y="5388452"/>
            <a:ext cx="3970019" cy="484347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 the number of traces</a:t>
            </a:r>
            <a:endParaRPr lang="zh-CN" altLang="en-US" b="1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391920" y="2222220"/>
            <a:ext cx="2976880" cy="1935015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468741" y="2222220"/>
            <a:ext cx="3864848" cy="1935015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56490" y="1732013"/>
            <a:ext cx="10544631" cy="2589956"/>
          </a:xfrm>
          <a:prstGeom prst="rect">
            <a:avLst/>
          </a:prstGeom>
          <a:noFill/>
          <a:ln w="190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562" y="2943177"/>
            <a:ext cx="1176638" cy="238801"/>
          </a:xfrm>
          <a:prstGeom prst="rect">
            <a:avLst/>
          </a:prstGeom>
        </p:spPr>
      </p:pic>
      <p:sp>
        <p:nvSpPr>
          <p:cNvPr id="20" name="箭头: 右 19">
            <a:extLst>
              <a:ext uri="{FF2B5EF4-FFF2-40B4-BE49-F238E27FC236}">
                <a16:creationId xmlns:a16="http://schemas.microsoft.com/office/drawing/2014/main" xmlns="" id="{9B1A280B-D5A1-4D60-B849-F696BAECE230}"/>
              </a:ext>
            </a:extLst>
          </p:cNvPr>
          <p:cNvSpPr/>
          <p:nvPr/>
        </p:nvSpPr>
        <p:spPr>
          <a:xfrm>
            <a:off x="3900745" y="2650635"/>
            <a:ext cx="992350" cy="194769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xmlns="" id="{BA6EF1FD-7823-481A-8F15-7AEFB932AAB9}"/>
              </a:ext>
            </a:extLst>
          </p:cNvPr>
          <p:cNvSpPr/>
          <p:nvPr/>
        </p:nvSpPr>
        <p:spPr>
          <a:xfrm>
            <a:off x="6915421" y="2650635"/>
            <a:ext cx="1432475" cy="186933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CACE4282-7773-4A40-B271-474425975BA6}"/>
              </a:ext>
            </a:extLst>
          </p:cNvPr>
          <p:cNvSpPr txBox="1"/>
          <p:nvPr/>
        </p:nvSpPr>
        <p:spPr>
          <a:xfrm>
            <a:off x="3968679" y="2392098"/>
            <a:ext cx="837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traces</a:t>
            </a:r>
            <a:endParaRPr lang="zh-CN" altLang="en-US" b="1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xmlns="" id="{1AEB0A3E-123E-4FE1-9B89-DA049FA3C31E}"/>
              </a:ext>
            </a:extLst>
          </p:cNvPr>
          <p:cNvSpPr txBox="1"/>
          <p:nvPr/>
        </p:nvSpPr>
        <p:spPr>
          <a:xfrm>
            <a:off x="6902140" y="2386639"/>
            <a:ext cx="1584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observations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205934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843826" y="4034015"/>
            <a:ext cx="1155481" cy="690030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dirty="0"/>
          </a:p>
        </p:txBody>
      </p:sp>
      <p:sp>
        <p:nvSpPr>
          <p:cNvPr id="32" name="圆角矩形 31"/>
          <p:cNvSpPr/>
          <p:nvPr/>
        </p:nvSpPr>
        <p:spPr>
          <a:xfrm>
            <a:off x="7347755" y="4030194"/>
            <a:ext cx="1307139" cy="690031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33" name="圆角矩形 32"/>
          <p:cNvSpPr/>
          <p:nvPr/>
        </p:nvSpPr>
        <p:spPr>
          <a:xfrm>
            <a:off x="8397029" y="4906882"/>
            <a:ext cx="998747" cy="594423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34" name="圆角矩形 33"/>
          <p:cNvSpPr/>
          <p:nvPr/>
        </p:nvSpPr>
        <p:spPr>
          <a:xfrm>
            <a:off x="6059628" y="4921540"/>
            <a:ext cx="1876373" cy="579765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5" name="右箭头 4"/>
          <p:cNvSpPr/>
          <p:nvPr/>
        </p:nvSpPr>
        <p:spPr>
          <a:xfrm rot="5400000">
            <a:off x="6542575" y="3667583"/>
            <a:ext cx="419804" cy="290033"/>
          </a:xfrm>
          <a:prstGeom prst="rightArrow">
            <a:avLst/>
          </a:prstGeom>
          <a:solidFill>
            <a:schemeClr val="bg1"/>
          </a:solidFill>
          <a:ln w="9525"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右箭头 36"/>
          <p:cNvSpPr/>
          <p:nvPr/>
        </p:nvSpPr>
        <p:spPr>
          <a:xfrm>
            <a:off x="6998395" y="4246597"/>
            <a:ext cx="357187" cy="228600"/>
          </a:xfrm>
          <a:prstGeom prst="rightArrow">
            <a:avLst/>
          </a:prstGeom>
          <a:solidFill>
            <a:schemeClr val="bg1"/>
          </a:solidFill>
          <a:ln w="9525"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右箭头 37"/>
          <p:cNvSpPr/>
          <p:nvPr/>
        </p:nvSpPr>
        <p:spPr>
          <a:xfrm rot="10800000">
            <a:off x="7946714" y="5098728"/>
            <a:ext cx="443409" cy="228600"/>
          </a:xfrm>
          <a:prstGeom prst="rightArrow">
            <a:avLst/>
          </a:prstGeom>
          <a:solidFill>
            <a:schemeClr val="bg1"/>
          </a:solidFill>
          <a:ln w="9525"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圆角右箭头 39"/>
          <p:cNvSpPr/>
          <p:nvPr/>
        </p:nvSpPr>
        <p:spPr>
          <a:xfrm rot="5400000">
            <a:off x="8518048" y="4439505"/>
            <a:ext cx="599263" cy="335491"/>
          </a:xfrm>
          <a:prstGeom prst="bentArrow">
            <a:avLst>
              <a:gd name="adj1" fmla="val 34363"/>
              <a:gd name="adj2" fmla="val 33918"/>
              <a:gd name="adj3" fmla="val 25000"/>
              <a:gd name="adj4" fmla="val 43750"/>
            </a:avLst>
          </a:prstGeom>
          <a:solidFill>
            <a:schemeClr val="bg1"/>
          </a:solidFill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9" name="右箭头 48"/>
          <p:cNvSpPr/>
          <p:nvPr/>
        </p:nvSpPr>
        <p:spPr>
          <a:xfrm rot="10800000">
            <a:off x="5542501" y="5141223"/>
            <a:ext cx="506413" cy="210012"/>
          </a:xfrm>
          <a:prstGeom prst="rightArrow">
            <a:avLst>
              <a:gd name="adj1" fmla="val 44444"/>
              <a:gd name="adj2" fmla="val 50000"/>
            </a:avLst>
          </a:prstGeom>
          <a:solidFill>
            <a:schemeClr val="bg1"/>
          </a:solidFill>
          <a:ln w="9525"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5" name="对象 64"/>
          <p:cNvGraphicFramePr>
            <a:graphicFrameLocks noChangeAspect="1"/>
          </p:cNvGraphicFramePr>
          <p:nvPr>
            <p:extLst/>
          </p:nvPr>
        </p:nvGraphicFramePr>
        <p:xfrm>
          <a:off x="7003802" y="4037731"/>
          <a:ext cx="273563" cy="23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7" name="Equation" r:id="rId3" imgW="304560" imgH="241200" progId="Equation.DSMT4">
                  <p:embed/>
                </p:oleObj>
              </mc:Choice>
              <mc:Fallback>
                <p:oleObj name="Equation" r:id="rId3" imgW="304560" imgH="241200" progId="Equation.DSMT4">
                  <p:embed/>
                  <p:pic>
                    <p:nvPicPr>
                      <p:cNvPr id="65" name="对象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3802" y="4037731"/>
                        <a:ext cx="273563" cy="236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对象 65"/>
          <p:cNvGraphicFramePr>
            <a:graphicFrameLocks noChangeAspect="1"/>
          </p:cNvGraphicFramePr>
          <p:nvPr>
            <p:extLst/>
          </p:nvPr>
        </p:nvGraphicFramePr>
        <p:xfrm>
          <a:off x="8930454" y="4461780"/>
          <a:ext cx="298246" cy="236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8" name="Equation" r:id="rId5" imgW="330120" imgH="241200" progId="Equation.DSMT4">
                  <p:embed/>
                </p:oleObj>
              </mc:Choice>
              <mc:Fallback>
                <p:oleObj name="Equation" r:id="rId5" imgW="330120" imgH="241200" progId="Equation.DSMT4">
                  <p:embed/>
                  <p:pic>
                    <p:nvPicPr>
                      <p:cNvPr id="66" name="对象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30454" y="4461780"/>
                        <a:ext cx="298246" cy="2365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对象 66"/>
          <p:cNvGraphicFramePr>
            <a:graphicFrameLocks noChangeAspect="1"/>
          </p:cNvGraphicFramePr>
          <p:nvPr>
            <p:extLst/>
          </p:nvPr>
        </p:nvGraphicFramePr>
        <p:xfrm>
          <a:off x="8116230" y="4933366"/>
          <a:ext cx="287961" cy="236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" name="Equation" r:id="rId7" imgW="317160" imgH="241200" progId="Equation.DSMT4">
                  <p:embed/>
                </p:oleObj>
              </mc:Choice>
              <mc:Fallback>
                <p:oleObj name="Equation" r:id="rId7" imgW="317160" imgH="241200" progId="Equation.DSMT4">
                  <p:embed/>
                  <p:pic>
                    <p:nvPicPr>
                      <p:cNvPr id="67" name="对象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6230" y="4933366"/>
                        <a:ext cx="287961" cy="2365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5758302" y="4138396"/>
            <a:ext cx="1320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Property-based</a:t>
            </a:r>
          </a:p>
          <a:p>
            <a:pPr algn="ctr"/>
            <a:r>
              <a:rPr lang="en-US" altLang="zh-CN" sz="1200" dirty="0"/>
              <a:t> Projection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8465785" y="4969480"/>
            <a:ext cx="868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Key States Extraction</a:t>
            </a:r>
            <a:endParaRPr lang="zh-CN" altLang="en-US" sz="1200" dirty="0"/>
          </a:p>
        </p:txBody>
      </p:sp>
      <p:sp>
        <p:nvSpPr>
          <p:cNvPr id="25" name="文本框 24"/>
          <p:cNvSpPr txBox="1"/>
          <p:nvPr/>
        </p:nvSpPr>
        <p:spPr>
          <a:xfrm>
            <a:off x="7331692" y="4045908"/>
            <a:ext cx="1339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PCA-based</a:t>
            </a:r>
          </a:p>
          <a:p>
            <a:pPr algn="ctr"/>
            <a:r>
              <a:rPr lang="en-US" altLang="zh-CN" sz="1200" dirty="0"/>
              <a:t>Dimension Reduction</a:t>
            </a:r>
            <a:endParaRPr lang="zh-CN" altLang="en-US" sz="1200" dirty="0"/>
          </a:p>
        </p:txBody>
      </p:sp>
      <p:sp>
        <p:nvSpPr>
          <p:cNvPr id="27" name="文本框 26"/>
          <p:cNvSpPr txBox="1"/>
          <p:nvPr/>
        </p:nvSpPr>
        <p:spPr>
          <a:xfrm>
            <a:off x="5950191" y="5002978"/>
            <a:ext cx="2102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Building and Optimization </a:t>
            </a:r>
          </a:p>
          <a:p>
            <a:pPr algn="ctr"/>
            <a:r>
              <a:rPr lang="en-US" altLang="zh-CN" sz="1200" dirty="0"/>
              <a:t>of PFT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071180" y="5509288"/>
            <a:ext cx="1492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Abstraction process</a:t>
            </a:r>
            <a:endParaRPr lang="zh-CN" altLang="en-US" sz="1200" b="1" dirty="0"/>
          </a:p>
          <a:p>
            <a:endParaRPr lang="zh-CN" altLang="en-US" sz="1200" dirty="0"/>
          </a:p>
        </p:txBody>
      </p:sp>
      <p:sp>
        <p:nvSpPr>
          <p:cNvPr id="16" name="文本框 15"/>
          <p:cNvSpPr txBox="1"/>
          <p:nvPr/>
        </p:nvSpPr>
        <p:spPr>
          <a:xfrm>
            <a:off x="6791717" y="3603795"/>
            <a:ext cx="8128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Property</a:t>
            </a:r>
            <a:endParaRPr lang="zh-CN" altLang="en-US" sz="1200" dirty="0"/>
          </a:p>
        </p:txBody>
      </p:sp>
      <p:sp>
        <p:nvSpPr>
          <p:cNvPr id="21" name="文本框 20"/>
          <p:cNvSpPr txBox="1"/>
          <p:nvPr/>
        </p:nvSpPr>
        <p:spPr>
          <a:xfrm>
            <a:off x="5955392" y="3602697"/>
            <a:ext cx="560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Trace</a:t>
            </a:r>
            <a:endParaRPr lang="zh-CN" altLang="en-US" sz="1200" dirty="0"/>
          </a:p>
        </p:txBody>
      </p:sp>
      <p:sp>
        <p:nvSpPr>
          <p:cNvPr id="45" name="圆角矩形 44"/>
          <p:cNvSpPr/>
          <p:nvPr/>
        </p:nvSpPr>
        <p:spPr>
          <a:xfrm>
            <a:off x="4305228" y="4334561"/>
            <a:ext cx="1224394" cy="1468088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46" name="TextBox 2"/>
          <p:cNvSpPr txBox="1"/>
          <p:nvPr/>
        </p:nvSpPr>
        <p:spPr>
          <a:xfrm>
            <a:off x="4284767" y="4392122"/>
            <a:ext cx="1316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Probability Evaluation via Multi-BIEs</a:t>
            </a:r>
            <a:endParaRPr lang="zh-CN" altLang="en-US" sz="1000" dirty="0"/>
          </a:p>
        </p:txBody>
      </p:sp>
      <p:sp>
        <p:nvSpPr>
          <p:cNvPr id="47" name="圆角矩形 46"/>
          <p:cNvSpPr/>
          <p:nvPr/>
        </p:nvSpPr>
        <p:spPr>
          <a:xfrm>
            <a:off x="4338640" y="4829783"/>
            <a:ext cx="1155130" cy="247853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tx1"/>
            </a:solidFill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100" dirty="0"/>
              <a:t>BIE analyzer 1</a:t>
            </a:r>
            <a:endParaRPr lang="zh-CN" altLang="en-US" sz="1100" dirty="0"/>
          </a:p>
        </p:txBody>
      </p:sp>
      <p:sp>
        <p:nvSpPr>
          <p:cNvPr id="54" name="TextBox 17"/>
          <p:cNvSpPr txBox="1"/>
          <p:nvPr/>
        </p:nvSpPr>
        <p:spPr>
          <a:xfrm>
            <a:off x="4744745" y="5083111"/>
            <a:ext cx="461665" cy="25103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55" name="圆角矩形 54"/>
          <p:cNvSpPr/>
          <p:nvPr/>
        </p:nvSpPr>
        <p:spPr>
          <a:xfrm>
            <a:off x="4346083" y="5340822"/>
            <a:ext cx="1155130" cy="247853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tx1"/>
            </a:solidFill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100" dirty="0"/>
              <a:t>BIE analyzer m</a:t>
            </a:r>
          </a:p>
        </p:txBody>
      </p:sp>
      <p:sp>
        <p:nvSpPr>
          <p:cNvPr id="57" name="矩形 56"/>
          <p:cNvSpPr/>
          <p:nvPr/>
        </p:nvSpPr>
        <p:spPr>
          <a:xfrm>
            <a:off x="4192754" y="3552994"/>
            <a:ext cx="5438120" cy="2324725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756086" y="3566683"/>
            <a:ext cx="862089" cy="33855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AL-SMC</a:t>
            </a:r>
            <a:endParaRPr lang="zh-CN" altLang="en-US" sz="1600" b="1" dirty="0"/>
          </a:p>
        </p:txBody>
      </p:sp>
      <p:sp>
        <p:nvSpPr>
          <p:cNvPr id="42" name="右箭头 41"/>
          <p:cNvSpPr/>
          <p:nvPr/>
        </p:nvSpPr>
        <p:spPr>
          <a:xfrm rot="16200000">
            <a:off x="4753506" y="4076593"/>
            <a:ext cx="300830" cy="164186"/>
          </a:xfrm>
          <a:prstGeom prst="rightArrow">
            <a:avLst/>
          </a:prstGeom>
          <a:solidFill>
            <a:schemeClr val="bg1"/>
          </a:solidFill>
          <a:ln w="9525"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760" y="3596340"/>
            <a:ext cx="852125" cy="380807"/>
          </a:xfrm>
          <a:prstGeom prst="rect">
            <a:avLst/>
          </a:prstGeom>
        </p:spPr>
      </p:pic>
      <p:graphicFrame>
        <p:nvGraphicFramePr>
          <p:cNvPr id="43" name="对象 42"/>
          <p:cNvGraphicFramePr>
            <a:graphicFrameLocks noChangeAspect="1"/>
          </p:cNvGraphicFramePr>
          <p:nvPr>
            <p:extLst/>
          </p:nvPr>
        </p:nvGraphicFramePr>
        <p:xfrm>
          <a:off x="6390688" y="3614601"/>
          <a:ext cx="299356" cy="23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" name="Equation" r:id="rId10" imgW="330120" imgH="241200" progId="Equation.DSMT4">
                  <p:embed/>
                </p:oleObj>
              </mc:Choice>
              <mc:Fallback>
                <p:oleObj name="Equation" r:id="rId10" imgW="330120" imgH="241200" progId="Equation.DSMT4">
                  <p:embed/>
                  <p:pic>
                    <p:nvPicPr>
                      <p:cNvPr id="43" name="对象 4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390688" y="3614601"/>
                        <a:ext cx="299356" cy="236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L 形 2"/>
          <p:cNvSpPr/>
          <p:nvPr/>
        </p:nvSpPr>
        <p:spPr>
          <a:xfrm rot="10800000">
            <a:off x="5758302" y="3970171"/>
            <a:ext cx="3722508" cy="1832478"/>
          </a:xfrm>
          <a:prstGeom prst="corner">
            <a:avLst>
              <a:gd name="adj1" fmla="val 43839"/>
              <a:gd name="adj2" fmla="val 74961"/>
            </a:avLst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5636633" y="4934537"/>
            <a:ext cx="487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PFT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11822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1308</TotalTime>
  <Words>329</Words>
  <Application>Microsoft Macintosh PowerPoint</Application>
  <PresentationFormat>自定义</PresentationFormat>
  <Paragraphs>148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Calibri</vt:lpstr>
      <vt:lpstr>Calibri Light</vt:lpstr>
      <vt:lpstr>DengXian</vt:lpstr>
      <vt:lpstr>Times New Roman</vt:lpstr>
      <vt:lpstr>等线</vt:lpstr>
      <vt:lpstr>等线 Light</vt:lpstr>
      <vt:lpstr>Arial</vt:lpstr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姜凯强</dc:creator>
  <cp:lastModifiedBy>姜凯强</cp:lastModifiedBy>
  <cp:revision>84</cp:revision>
  <cp:lastPrinted>2018-02-21T08:46:03Z</cp:lastPrinted>
  <dcterms:created xsi:type="dcterms:W3CDTF">2017-04-01T04:33:00Z</dcterms:created>
  <dcterms:modified xsi:type="dcterms:W3CDTF">2018-02-22T06:08:53Z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