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2" r:id="rId2"/>
    <p:sldId id="256" r:id="rId3"/>
    <p:sldId id="263" r:id="rId4"/>
    <p:sldId id="257" r:id="rId5"/>
    <p:sldId id="264" r:id="rId6"/>
    <p:sldId id="258" r:id="rId7"/>
    <p:sldId id="259" r:id="rId8"/>
    <p:sldId id="260" r:id="rId9"/>
    <p:sldId id="266" r:id="rId10"/>
    <p:sldId id="267" r:id="rId11"/>
    <p:sldId id="269" r:id="rId12"/>
    <p:sldId id="270" r:id="rId13"/>
    <p:sldId id="271" r:id="rId14"/>
    <p:sldId id="273" r:id="rId15"/>
    <p:sldId id="274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C1A15-BBAC-45BF-8D2B-A93D6ADB9446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7C866-591A-4136-9D89-A3C04EF41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7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7C866-591A-4136-9D89-A3C04EF410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76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7C866-591A-4136-9D89-A3C04EF4107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17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F3553-DBC6-43E1-BEAF-FC37756D3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EFF119-B506-408E-8B5C-31AA0B4B8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4526B-9775-4537-BBE9-AD674887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18A0-9DA6-44BB-AD66-BC6159D34034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C149A-BA14-4979-9294-51D989D8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D8006-9A95-4EAA-919E-508F9BAC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3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22DDB-55FD-493E-81FC-D942B7A2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BD153E-DBE9-4F67-A166-4A7EB21E3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3FE88-0DAF-4C0B-AC09-203EEA09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18A0-9DA6-44BB-AD66-BC6159D34034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5E859-2EC5-447D-8A0F-EC77941B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4AE48-DA85-4D7C-AE1C-8E92A4A5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79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C3AF3B-7B05-4AC2-B40A-B06C96E04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4A92AA-47D3-43FB-B56B-D332DDC38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8C9F0-8826-480A-A337-DE5BE3C2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18A0-9DA6-44BB-AD66-BC6159D34034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8E7B5-DF77-4FCB-A1D0-CF4EFA94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B8476-1722-4521-9ABD-C875CCC1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88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CE788-BA20-4DC7-AE7C-1716B75A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A785E-92E4-4A0D-9635-2B834002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9BE0C-98D8-4FDE-A9E0-FDF22FDA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18A0-9DA6-44BB-AD66-BC6159D34034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96475-6A1F-4B60-A370-7470C295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18E17-A521-4C48-9D62-D1F72099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77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77D38-F823-4182-9777-618F0D2D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FE7C4-DD47-458B-AC14-01C4273D0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B2928-EA2D-42C7-89D2-63C4CBE3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18A0-9DA6-44BB-AD66-BC6159D34034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20315-A0E6-4774-81FF-EAF8600A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DC777-3630-4FFD-8A92-45607915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9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6BF95-8DCB-41D6-944D-DF7D4576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0536A-4707-4ABD-A46C-A1E913D48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7C4980-36EE-4AC4-8D1B-9390F491D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C18DB-FC46-4F42-9AD9-A310939D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18A0-9DA6-44BB-AD66-BC6159D34034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343088-91F7-4B56-9B83-C624517D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8DB45D-B504-40AD-83C1-CC273EF0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1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4A72E-337B-47D3-BC57-E6D4D6C1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DA84E1-9D42-40DB-970E-A7C60571F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F58A4A-52E5-4732-AD9F-C25E3EAC1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8CBBB5-041A-42B7-BE4C-9866A4E99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8FA0BF-BB25-4072-81F7-1939893A6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581A7E-5CA7-4359-B9D5-7C303A06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18A0-9DA6-44BB-AD66-BC6159D34034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DBB99E-9EFF-4817-A472-E4A329E2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03F381-0E5D-4B92-B861-D0C85B50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7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EF006-97E0-4E95-AF67-83969DC1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53BD4C-4A2D-4D8A-80B5-8B6A29A4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18A0-9DA6-44BB-AD66-BC6159D34034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89F42E-074B-4EB6-904E-D341B93D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B26301-2B2B-4CBF-81B3-3B8787B8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4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92E6EB-613D-48BE-B0A1-49A81EED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18A0-9DA6-44BB-AD66-BC6159D34034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90FA61-2C82-4FF1-8704-6A63C011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051BA-D0C6-4ECF-A2C3-F794DBB9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981C-A0D8-4891-B8A9-61B4CAAF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F6558-A5A9-44F8-8E98-AE09B5F9F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922A7D-9E4A-43CA-9589-D0F09F4F0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15977F-8D59-4D5B-898C-813CEAFF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18A0-9DA6-44BB-AD66-BC6159D34034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0E24F-2F59-4A64-8DE6-D20A585A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18BFC-41AE-43E0-B92E-53C7C6B2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6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37299-4ABD-4918-B140-92F14AF4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DB4F23-2212-45FA-B9CE-A4AE09227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A42E6-F87B-4AA8-83AA-D71E25847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D341D5-F992-47F5-BE6F-78BDBCA9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18A0-9DA6-44BB-AD66-BC6159D34034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C312F6-E62D-4A73-B0E0-00AC7A4D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3C831-408A-4AB5-9A3B-B7B4CB50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3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48C7C2-09F7-41E8-BC60-9A522AE1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78EBC-A054-46EC-80D6-7B23C3E61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22D95-B738-41EE-8717-A3E0B8B8D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918A0-9DA6-44BB-AD66-BC6159D34034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EBF5A-E33D-4B74-A89A-15665CF0E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FC434-AB3C-45F8-817F-DEC983B35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6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6BA91-33D1-47C6-BB51-67757C5F5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数据分析流程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7775A-DE7B-42F6-8B41-A1190623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1C96-292F-40DE-8D92-A0E1E186E664}" type="datetime1">
              <a:rPr lang="zh-CN" altLang="en-US" smtClean="0"/>
              <a:t>2020/1/20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07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2325A8-E700-428F-8E48-D4ED378D8A19}"/>
              </a:ext>
            </a:extLst>
          </p:cNvPr>
          <p:cNvSpPr txBox="1"/>
          <p:nvPr/>
        </p:nvSpPr>
        <p:spPr>
          <a:xfrm>
            <a:off x="1003876" y="1184988"/>
            <a:ext cx="8552341" cy="5555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/>
              <a:t>需要思考的问题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什么样的数据是必要的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这些必要的数据是否保存成分析师可以马上使用的形式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某些必要数据没有被保存，是否需要重新获取这些数据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某些必要的数据没有被保存，且重新获得的代价太大时，有没有可以替代的数据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zh-CN" altLang="en-US" b="1" dirty="0"/>
              <a:t>数据获取途径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从文件中读取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从数据库中获取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从</a:t>
            </a:r>
            <a:r>
              <a:rPr lang="en-US" altLang="zh-CN" dirty="0"/>
              <a:t>Hadoop</a:t>
            </a:r>
            <a:r>
              <a:rPr lang="zh-CN" altLang="en-US" dirty="0"/>
              <a:t>（</a:t>
            </a:r>
            <a:r>
              <a:rPr lang="en-US" altLang="zh-CN" dirty="0"/>
              <a:t>HDFS</a:t>
            </a:r>
            <a:r>
              <a:rPr lang="zh-CN" altLang="en-US" dirty="0"/>
              <a:t>）中读取数据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。。。。。。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973157-22C7-42BE-9EEB-855A2C0680B7}"/>
              </a:ext>
            </a:extLst>
          </p:cNvPr>
          <p:cNvSpPr/>
          <p:nvPr/>
        </p:nvSpPr>
        <p:spPr>
          <a:xfrm>
            <a:off x="1003876" y="477102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/>
              <a:t>数据的收集</a:t>
            </a:r>
          </a:p>
        </p:txBody>
      </p:sp>
    </p:spTree>
    <p:extLst>
      <p:ext uri="{BB962C8B-B14F-4D97-AF65-F5344CB8AC3E}">
        <p14:creationId xmlns:p14="http://schemas.microsoft.com/office/powerpoint/2010/main" val="164285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973157-22C7-42BE-9EEB-855A2C0680B7}"/>
              </a:ext>
            </a:extLst>
          </p:cNvPr>
          <p:cNvSpPr/>
          <p:nvPr/>
        </p:nvSpPr>
        <p:spPr>
          <a:xfrm>
            <a:off x="1003876" y="477102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/>
              <a:t>数据的加工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954363-A523-46AE-AB69-6C6A7C7FD1EC}"/>
              </a:ext>
            </a:extLst>
          </p:cNvPr>
          <p:cNvSpPr txBox="1"/>
          <p:nvPr/>
        </p:nvSpPr>
        <p:spPr>
          <a:xfrm>
            <a:off x="1003876" y="1734510"/>
            <a:ext cx="4756430" cy="2750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数据的整合</a:t>
            </a:r>
            <a:r>
              <a:rPr lang="en-US" altLang="zh-CN" b="1" dirty="0"/>
              <a:t>   SQL  Excel  R</a:t>
            </a:r>
          </a:p>
          <a:p>
            <a:pPr lvl="1">
              <a:lnSpc>
                <a:spcPct val="250000"/>
              </a:lnSpc>
            </a:pPr>
            <a:r>
              <a:rPr lang="zh-CN" altLang="en-US" dirty="0"/>
              <a:t>使用取数工具获取需要的数据</a:t>
            </a:r>
            <a:endParaRPr lang="en-US" altLang="zh-CN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生成用户判定的变量  消费率、人均收入等</a:t>
            </a:r>
            <a:endParaRPr lang="en-US" altLang="zh-CN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生成离散变量  定序数据 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3638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69EAC5-B3EC-4781-B735-BC18EF547B08}"/>
              </a:ext>
            </a:extLst>
          </p:cNvPr>
          <p:cNvSpPr txBox="1"/>
          <p:nvPr/>
        </p:nvSpPr>
        <p:spPr>
          <a:xfrm>
            <a:off x="4649931" y="2659559"/>
            <a:ext cx="28921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4 </a:t>
            </a:r>
            <a:r>
              <a:rPr lang="zh-CN" altLang="en-US" sz="4400" dirty="0"/>
              <a:t>数据分析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58808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7ACE304-D91B-4177-ACB2-E6F05B34C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25762"/>
              </p:ext>
            </p:extLst>
          </p:nvPr>
        </p:nvGraphicFramePr>
        <p:xfrm>
          <a:off x="1502576" y="752324"/>
          <a:ext cx="9186847" cy="2107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353">
                  <a:extLst>
                    <a:ext uri="{9D8B030D-6E8A-4147-A177-3AD203B41FA5}">
                      <a16:colId xmlns:a16="http://schemas.microsoft.com/office/drawing/2014/main" val="2173783416"/>
                    </a:ext>
                  </a:extLst>
                </a:gridCol>
                <a:gridCol w="3632318">
                  <a:extLst>
                    <a:ext uri="{9D8B030D-6E8A-4147-A177-3AD203B41FA5}">
                      <a16:colId xmlns:a16="http://schemas.microsoft.com/office/drawing/2014/main" val="538144536"/>
                    </a:ext>
                  </a:extLst>
                </a:gridCol>
                <a:gridCol w="4348176">
                  <a:extLst>
                    <a:ext uri="{9D8B030D-6E8A-4147-A177-3AD203B41FA5}">
                      <a16:colId xmlns:a16="http://schemas.microsoft.com/office/drawing/2014/main" val="836588163"/>
                    </a:ext>
                  </a:extLst>
                </a:gridCol>
              </a:tblGrid>
              <a:tr h="526877"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29915" marR="129915" marT="64957" marB="64957"/>
                </a:tc>
                <a:tc>
                  <a:txBody>
                    <a:bodyPr/>
                    <a:lstStyle/>
                    <a:p>
                      <a:r>
                        <a:rPr lang="zh-CN" altLang="en-US" sz="2600" dirty="0"/>
                        <a:t>决策支持</a:t>
                      </a:r>
                    </a:p>
                  </a:txBody>
                  <a:tcPr marL="129915" marR="129915" marT="64957" marB="64957"/>
                </a:tc>
                <a:tc>
                  <a:txBody>
                    <a:bodyPr/>
                    <a:lstStyle/>
                    <a:p>
                      <a:r>
                        <a:rPr lang="zh-CN" altLang="en-US" sz="2600" dirty="0"/>
                        <a:t>自动化 </a:t>
                      </a:r>
                      <a:r>
                        <a:rPr lang="en-US" altLang="zh-CN" sz="2600" dirty="0"/>
                        <a:t>· </a:t>
                      </a:r>
                      <a:r>
                        <a:rPr lang="zh-CN" altLang="en-US" sz="2600" dirty="0"/>
                        <a:t>最优化</a:t>
                      </a:r>
                    </a:p>
                  </a:txBody>
                  <a:tcPr marL="129915" marR="129915" marT="64957" marB="64957"/>
                </a:tc>
                <a:extLst>
                  <a:ext uri="{0D108BD9-81ED-4DB2-BD59-A6C34878D82A}">
                    <a16:rowId xmlns:a16="http://schemas.microsoft.com/office/drawing/2014/main" val="1395971024"/>
                  </a:ext>
                </a:extLst>
              </a:tr>
              <a:tr h="526877">
                <a:tc>
                  <a:txBody>
                    <a:bodyPr/>
                    <a:lstStyle/>
                    <a:p>
                      <a:r>
                        <a:rPr lang="zh-CN" altLang="en-US" sz="2600" dirty="0"/>
                        <a:t>目的</a:t>
                      </a:r>
                    </a:p>
                  </a:txBody>
                  <a:tcPr marL="129915" marR="129915" marT="64957" marB="64957"/>
                </a:tc>
                <a:tc>
                  <a:txBody>
                    <a:bodyPr/>
                    <a:lstStyle/>
                    <a:p>
                      <a:r>
                        <a:rPr lang="zh-CN" altLang="en-US" sz="2600" dirty="0"/>
                        <a:t>支持人们的行为决策</a:t>
                      </a:r>
                    </a:p>
                  </a:txBody>
                  <a:tcPr marL="129915" marR="129915" marT="64957" marB="64957"/>
                </a:tc>
                <a:tc>
                  <a:txBody>
                    <a:bodyPr/>
                    <a:lstStyle/>
                    <a:p>
                      <a:r>
                        <a:rPr lang="zh-CN" altLang="en-US" sz="2600" dirty="0"/>
                        <a:t>支持计算机的行为</a:t>
                      </a:r>
                    </a:p>
                  </a:txBody>
                  <a:tcPr marL="129915" marR="129915" marT="64957" marB="64957"/>
                </a:tc>
                <a:extLst>
                  <a:ext uri="{0D108BD9-81ED-4DB2-BD59-A6C34878D82A}">
                    <a16:rowId xmlns:a16="http://schemas.microsoft.com/office/drawing/2014/main" val="1626591912"/>
                  </a:ext>
                </a:extLst>
              </a:tr>
              <a:tr h="526877">
                <a:tc>
                  <a:txBody>
                    <a:bodyPr/>
                    <a:lstStyle/>
                    <a:p>
                      <a:r>
                        <a:rPr lang="zh-CN" altLang="en-US" sz="2600" dirty="0"/>
                        <a:t>目标</a:t>
                      </a:r>
                    </a:p>
                  </a:txBody>
                  <a:tcPr marL="129915" marR="129915" marT="64957" marB="64957"/>
                </a:tc>
                <a:tc>
                  <a:txBody>
                    <a:bodyPr/>
                    <a:lstStyle/>
                    <a:p>
                      <a:r>
                        <a:rPr lang="zh-CN" altLang="en-US" sz="2600" dirty="0"/>
                        <a:t>降低沟通成本</a:t>
                      </a:r>
                    </a:p>
                  </a:txBody>
                  <a:tcPr marL="129915" marR="129915" marT="64957" marB="64957"/>
                </a:tc>
                <a:tc>
                  <a:txBody>
                    <a:bodyPr/>
                    <a:lstStyle/>
                    <a:p>
                      <a:r>
                        <a:rPr lang="zh-CN" altLang="en-US" sz="2600" dirty="0"/>
                        <a:t>提高预估精度，降低计算量</a:t>
                      </a:r>
                    </a:p>
                  </a:txBody>
                  <a:tcPr marL="129915" marR="129915" marT="64957" marB="64957"/>
                </a:tc>
                <a:extLst>
                  <a:ext uri="{0D108BD9-81ED-4DB2-BD59-A6C34878D82A}">
                    <a16:rowId xmlns:a16="http://schemas.microsoft.com/office/drawing/2014/main" val="673128403"/>
                  </a:ext>
                </a:extLst>
              </a:tr>
              <a:tr h="526877">
                <a:tc>
                  <a:txBody>
                    <a:bodyPr/>
                    <a:lstStyle/>
                    <a:p>
                      <a:r>
                        <a:rPr lang="zh-CN" altLang="en-US" sz="2600" dirty="0"/>
                        <a:t>方法</a:t>
                      </a:r>
                    </a:p>
                  </a:txBody>
                  <a:tcPr marL="129915" marR="129915" marT="64957" marB="64957"/>
                </a:tc>
                <a:tc>
                  <a:txBody>
                    <a:bodyPr/>
                    <a:lstStyle/>
                    <a:p>
                      <a:r>
                        <a:rPr lang="zh-CN" altLang="en-US" sz="2600" dirty="0"/>
                        <a:t>简单求和、交叉列表</a:t>
                      </a:r>
                    </a:p>
                  </a:txBody>
                  <a:tcPr marL="129915" marR="129915" marT="64957" marB="64957"/>
                </a:tc>
                <a:tc>
                  <a:txBody>
                    <a:bodyPr/>
                    <a:lstStyle/>
                    <a:p>
                      <a:r>
                        <a:rPr lang="zh-CN" altLang="en-US" sz="2600" dirty="0"/>
                        <a:t>机器学习、构建算法</a:t>
                      </a:r>
                    </a:p>
                  </a:txBody>
                  <a:tcPr marL="129915" marR="129915" marT="64957" marB="64957"/>
                </a:tc>
                <a:extLst>
                  <a:ext uri="{0D108BD9-81ED-4DB2-BD59-A6C34878D82A}">
                    <a16:rowId xmlns:a16="http://schemas.microsoft.com/office/drawing/2014/main" val="3842889976"/>
                  </a:ext>
                </a:extLst>
              </a:tr>
            </a:tbl>
          </a:graphicData>
        </a:graphic>
      </p:graphicFrame>
      <p:sp>
        <p:nvSpPr>
          <p:cNvPr id="6" name="Freeform 763">
            <a:extLst>
              <a:ext uri="{FF2B5EF4-FFF2-40B4-BE49-F238E27FC236}">
                <a16:creationId xmlns:a16="http://schemas.microsoft.com/office/drawing/2014/main" id="{44C513E8-43E1-46A0-924C-70F265DFE5AF}"/>
              </a:ext>
            </a:extLst>
          </p:cNvPr>
          <p:cNvSpPr>
            <a:spLocks/>
          </p:cNvSpPr>
          <p:nvPr/>
        </p:nvSpPr>
        <p:spPr bwMode="auto">
          <a:xfrm>
            <a:off x="2560462" y="3183381"/>
            <a:ext cx="370845" cy="982740"/>
          </a:xfrm>
          <a:custGeom>
            <a:avLst/>
            <a:gdLst>
              <a:gd name="T0" fmla="*/ 184 w 200"/>
              <a:gd name="T1" fmla="*/ 330 h 530"/>
              <a:gd name="T2" fmla="*/ 178 w 200"/>
              <a:gd name="T3" fmla="*/ 263 h 530"/>
              <a:gd name="T4" fmla="*/ 126 w 200"/>
              <a:gd name="T5" fmla="*/ 212 h 530"/>
              <a:gd name="T6" fmla="*/ 123 w 200"/>
              <a:gd name="T7" fmla="*/ 208 h 530"/>
              <a:gd name="T8" fmla="*/ 129 w 200"/>
              <a:gd name="T9" fmla="*/ 195 h 530"/>
              <a:gd name="T10" fmla="*/ 200 w 200"/>
              <a:gd name="T11" fmla="*/ 100 h 530"/>
              <a:gd name="T12" fmla="*/ 100 w 200"/>
              <a:gd name="T13" fmla="*/ 0 h 530"/>
              <a:gd name="T14" fmla="*/ 0 w 200"/>
              <a:gd name="T15" fmla="*/ 100 h 530"/>
              <a:gd name="T16" fmla="*/ 72 w 200"/>
              <a:gd name="T17" fmla="*/ 195 h 530"/>
              <a:gd name="T18" fmla="*/ 74 w 200"/>
              <a:gd name="T19" fmla="*/ 212 h 530"/>
              <a:gd name="T20" fmla="*/ 22 w 200"/>
              <a:gd name="T21" fmla="*/ 263 h 530"/>
              <a:gd name="T22" fmla="*/ 17 w 200"/>
              <a:gd name="T23" fmla="*/ 330 h 530"/>
              <a:gd name="T24" fmla="*/ 16 w 200"/>
              <a:gd name="T25" fmla="*/ 378 h 530"/>
              <a:gd name="T26" fmla="*/ 34 w 200"/>
              <a:gd name="T27" fmla="*/ 420 h 530"/>
              <a:gd name="T28" fmla="*/ 30 w 200"/>
              <a:gd name="T29" fmla="*/ 395 h 530"/>
              <a:gd name="T30" fmla="*/ 30 w 200"/>
              <a:gd name="T31" fmla="*/ 374 h 530"/>
              <a:gd name="T32" fmla="*/ 35 w 200"/>
              <a:gd name="T33" fmla="*/ 387 h 530"/>
              <a:gd name="T34" fmla="*/ 38 w 200"/>
              <a:gd name="T35" fmla="*/ 354 h 530"/>
              <a:gd name="T36" fmla="*/ 41 w 200"/>
              <a:gd name="T37" fmla="*/ 323 h 530"/>
              <a:gd name="T38" fmla="*/ 48 w 200"/>
              <a:gd name="T39" fmla="*/ 276 h 530"/>
              <a:gd name="T40" fmla="*/ 50 w 200"/>
              <a:gd name="T41" fmla="*/ 306 h 530"/>
              <a:gd name="T42" fmla="*/ 43 w 200"/>
              <a:gd name="T43" fmla="*/ 368 h 530"/>
              <a:gd name="T44" fmla="*/ 48 w 200"/>
              <a:gd name="T45" fmla="*/ 446 h 530"/>
              <a:gd name="T46" fmla="*/ 54 w 200"/>
              <a:gd name="T47" fmla="*/ 504 h 530"/>
              <a:gd name="T48" fmla="*/ 45 w 200"/>
              <a:gd name="T49" fmla="*/ 522 h 530"/>
              <a:gd name="T50" fmla="*/ 74 w 200"/>
              <a:gd name="T51" fmla="*/ 528 h 530"/>
              <a:gd name="T52" fmla="*/ 96 w 200"/>
              <a:gd name="T53" fmla="*/ 522 h 530"/>
              <a:gd name="T54" fmla="*/ 90 w 200"/>
              <a:gd name="T55" fmla="*/ 496 h 530"/>
              <a:gd name="T56" fmla="*/ 97 w 200"/>
              <a:gd name="T57" fmla="*/ 449 h 530"/>
              <a:gd name="T58" fmla="*/ 100 w 200"/>
              <a:gd name="T59" fmla="*/ 400 h 530"/>
              <a:gd name="T60" fmla="*/ 104 w 200"/>
              <a:gd name="T61" fmla="*/ 449 h 530"/>
              <a:gd name="T62" fmla="*/ 111 w 200"/>
              <a:gd name="T63" fmla="*/ 496 h 530"/>
              <a:gd name="T64" fmla="*/ 105 w 200"/>
              <a:gd name="T65" fmla="*/ 522 h 530"/>
              <a:gd name="T66" fmla="*/ 127 w 200"/>
              <a:gd name="T67" fmla="*/ 528 h 530"/>
              <a:gd name="T68" fmla="*/ 155 w 200"/>
              <a:gd name="T69" fmla="*/ 522 h 530"/>
              <a:gd name="T70" fmla="*/ 147 w 200"/>
              <a:gd name="T71" fmla="*/ 504 h 530"/>
              <a:gd name="T72" fmla="*/ 153 w 200"/>
              <a:gd name="T73" fmla="*/ 446 h 530"/>
              <a:gd name="T74" fmla="*/ 158 w 200"/>
              <a:gd name="T75" fmla="*/ 368 h 530"/>
              <a:gd name="T76" fmla="*/ 151 w 200"/>
              <a:gd name="T77" fmla="*/ 306 h 530"/>
              <a:gd name="T78" fmla="*/ 153 w 200"/>
              <a:gd name="T79" fmla="*/ 276 h 530"/>
              <a:gd name="T80" fmla="*/ 160 w 200"/>
              <a:gd name="T81" fmla="*/ 323 h 530"/>
              <a:gd name="T82" fmla="*/ 163 w 200"/>
              <a:gd name="T83" fmla="*/ 354 h 530"/>
              <a:gd name="T84" fmla="*/ 166 w 200"/>
              <a:gd name="T85" fmla="*/ 387 h 530"/>
              <a:gd name="T86" fmla="*/ 170 w 200"/>
              <a:gd name="T87" fmla="*/ 374 h 530"/>
              <a:gd name="T88" fmla="*/ 171 w 200"/>
              <a:gd name="T89" fmla="*/ 395 h 530"/>
              <a:gd name="T90" fmla="*/ 167 w 200"/>
              <a:gd name="T91" fmla="*/ 420 h 530"/>
              <a:gd name="T92" fmla="*/ 185 w 200"/>
              <a:gd name="T93" fmla="*/ 378 h 530"/>
              <a:gd name="T94" fmla="*/ 184 w 200"/>
              <a:gd name="T95" fmla="*/ 3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" h="530">
                <a:moveTo>
                  <a:pt x="184" y="330"/>
                </a:moveTo>
                <a:cubicBezTo>
                  <a:pt x="185" y="314"/>
                  <a:pt x="183" y="285"/>
                  <a:pt x="178" y="263"/>
                </a:cubicBezTo>
                <a:cubicBezTo>
                  <a:pt x="173" y="233"/>
                  <a:pt x="163" y="216"/>
                  <a:pt x="126" y="212"/>
                </a:cubicBezTo>
                <a:cubicBezTo>
                  <a:pt x="124" y="212"/>
                  <a:pt x="123" y="210"/>
                  <a:pt x="123" y="208"/>
                </a:cubicBezTo>
                <a:cubicBezTo>
                  <a:pt x="124" y="204"/>
                  <a:pt x="126" y="199"/>
                  <a:pt x="129" y="195"/>
                </a:cubicBezTo>
                <a:cubicBezTo>
                  <a:pt x="170" y="183"/>
                  <a:pt x="200" y="14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45"/>
                  <a:pt x="31" y="183"/>
                  <a:pt x="72" y="195"/>
                </a:cubicBezTo>
                <a:cubicBezTo>
                  <a:pt x="76" y="202"/>
                  <a:pt x="81" y="212"/>
                  <a:pt x="74" y="212"/>
                </a:cubicBezTo>
                <a:cubicBezTo>
                  <a:pt x="38" y="216"/>
                  <a:pt x="28" y="233"/>
                  <a:pt x="22" y="263"/>
                </a:cubicBezTo>
                <a:cubicBezTo>
                  <a:pt x="18" y="285"/>
                  <a:pt x="16" y="314"/>
                  <a:pt x="17" y="330"/>
                </a:cubicBezTo>
                <a:cubicBezTo>
                  <a:pt x="18" y="347"/>
                  <a:pt x="16" y="366"/>
                  <a:pt x="16" y="378"/>
                </a:cubicBezTo>
                <a:cubicBezTo>
                  <a:pt x="17" y="402"/>
                  <a:pt x="27" y="423"/>
                  <a:pt x="34" y="420"/>
                </a:cubicBezTo>
                <a:cubicBezTo>
                  <a:pt x="42" y="418"/>
                  <a:pt x="31" y="405"/>
                  <a:pt x="30" y="395"/>
                </a:cubicBezTo>
                <a:cubicBezTo>
                  <a:pt x="29" y="382"/>
                  <a:pt x="29" y="367"/>
                  <a:pt x="30" y="374"/>
                </a:cubicBezTo>
                <a:cubicBezTo>
                  <a:pt x="31" y="378"/>
                  <a:pt x="30" y="387"/>
                  <a:pt x="35" y="387"/>
                </a:cubicBezTo>
                <a:cubicBezTo>
                  <a:pt x="43" y="387"/>
                  <a:pt x="39" y="367"/>
                  <a:pt x="38" y="354"/>
                </a:cubicBezTo>
                <a:cubicBezTo>
                  <a:pt x="37" y="347"/>
                  <a:pt x="37" y="346"/>
                  <a:pt x="41" y="323"/>
                </a:cubicBezTo>
                <a:cubicBezTo>
                  <a:pt x="45" y="301"/>
                  <a:pt x="47" y="274"/>
                  <a:pt x="48" y="276"/>
                </a:cubicBezTo>
                <a:cubicBezTo>
                  <a:pt x="49" y="278"/>
                  <a:pt x="50" y="296"/>
                  <a:pt x="50" y="306"/>
                </a:cubicBezTo>
                <a:cubicBezTo>
                  <a:pt x="49" y="331"/>
                  <a:pt x="43" y="351"/>
                  <a:pt x="43" y="368"/>
                </a:cubicBezTo>
                <a:cubicBezTo>
                  <a:pt x="41" y="380"/>
                  <a:pt x="41" y="422"/>
                  <a:pt x="48" y="446"/>
                </a:cubicBezTo>
                <a:cubicBezTo>
                  <a:pt x="56" y="479"/>
                  <a:pt x="59" y="497"/>
                  <a:pt x="54" y="504"/>
                </a:cubicBezTo>
                <a:cubicBezTo>
                  <a:pt x="52" y="508"/>
                  <a:pt x="45" y="513"/>
                  <a:pt x="45" y="522"/>
                </a:cubicBezTo>
                <a:cubicBezTo>
                  <a:pt x="45" y="530"/>
                  <a:pt x="59" y="528"/>
                  <a:pt x="74" y="528"/>
                </a:cubicBezTo>
                <a:cubicBezTo>
                  <a:pt x="88" y="528"/>
                  <a:pt x="96" y="530"/>
                  <a:pt x="96" y="522"/>
                </a:cubicBezTo>
                <a:cubicBezTo>
                  <a:pt x="96" y="511"/>
                  <a:pt x="90" y="507"/>
                  <a:pt x="90" y="496"/>
                </a:cubicBezTo>
                <a:cubicBezTo>
                  <a:pt x="90" y="492"/>
                  <a:pt x="95" y="471"/>
                  <a:pt x="97" y="449"/>
                </a:cubicBezTo>
                <a:cubicBezTo>
                  <a:pt x="99" y="427"/>
                  <a:pt x="98" y="400"/>
                  <a:pt x="100" y="400"/>
                </a:cubicBezTo>
                <a:cubicBezTo>
                  <a:pt x="103" y="400"/>
                  <a:pt x="102" y="427"/>
                  <a:pt x="104" y="449"/>
                </a:cubicBezTo>
                <a:cubicBezTo>
                  <a:pt x="106" y="471"/>
                  <a:pt x="111" y="492"/>
                  <a:pt x="111" y="496"/>
                </a:cubicBezTo>
                <a:cubicBezTo>
                  <a:pt x="111" y="507"/>
                  <a:pt x="105" y="511"/>
                  <a:pt x="105" y="522"/>
                </a:cubicBezTo>
                <a:cubicBezTo>
                  <a:pt x="105" y="530"/>
                  <a:pt x="113" y="528"/>
                  <a:pt x="127" y="528"/>
                </a:cubicBezTo>
                <a:cubicBezTo>
                  <a:pt x="142" y="528"/>
                  <a:pt x="155" y="530"/>
                  <a:pt x="155" y="522"/>
                </a:cubicBezTo>
                <a:cubicBezTo>
                  <a:pt x="155" y="513"/>
                  <a:pt x="149" y="508"/>
                  <a:pt x="147" y="504"/>
                </a:cubicBezTo>
                <a:cubicBezTo>
                  <a:pt x="142" y="497"/>
                  <a:pt x="144" y="479"/>
                  <a:pt x="153" y="446"/>
                </a:cubicBezTo>
                <a:cubicBezTo>
                  <a:pt x="160" y="422"/>
                  <a:pt x="160" y="380"/>
                  <a:pt x="158" y="368"/>
                </a:cubicBezTo>
                <a:cubicBezTo>
                  <a:pt x="158" y="351"/>
                  <a:pt x="152" y="331"/>
                  <a:pt x="151" y="306"/>
                </a:cubicBezTo>
                <a:cubicBezTo>
                  <a:pt x="151" y="296"/>
                  <a:pt x="152" y="278"/>
                  <a:pt x="153" y="276"/>
                </a:cubicBezTo>
                <a:cubicBezTo>
                  <a:pt x="154" y="274"/>
                  <a:pt x="156" y="301"/>
                  <a:pt x="160" y="323"/>
                </a:cubicBezTo>
                <a:cubicBezTo>
                  <a:pt x="164" y="346"/>
                  <a:pt x="164" y="347"/>
                  <a:pt x="163" y="354"/>
                </a:cubicBezTo>
                <a:cubicBezTo>
                  <a:pt x="162" y="367"/>
                  <a:pt x="158" y="387"/>
                  <a:pt x="166" y="387"/>
                </a:cubicBezTo>
                <a:cubicBezTo>
                  <a:pt x="171" y="387"/>
                  <a:pt x="170" y="378"/>
                  <a:pt x="170" y="374"/>
                </a:cubicBezTo>
                <a:cubicBezTo>
                  <a:pt x="171" y="367"/>
                  <a:pt x="172" y="382"/>
                  <a:pt x="171" y="395"/>
                </a:cubicBezTo>
                <a:cubicBezTo>
                  <a:pt x="170" y="405"/>
                  <a:pt x="159" y="418"/>
                  <a:pt x="167" y="420"/>
                </a:cubicBezTo>
                <a:cubicBezTo>
                  <a:pt x="174" y="423"/>
                  <a:pt x="184" y="402"/>
                  <a:pt x="185" y="378"/>
                </a:cubicBezTo>
                <a:cubicBezTo>
                  <a:pt x="185" y="366"/>
                  <a:pt x="183" y="347"/>
                  <a:pt x="184" y="330"/>
                </a:cubicBezTo>
                <a:close/>
              </a:path>
            </a:pathLst>
          </a:custGeom>
          <a:solidFill>
            <a:srgbClr val="BDC3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5" tIns="22857" rIns="45715" bIns="2285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</a:endParaRPr>
          </a:p>
        </p:txBody>
      </p:sp>
      <p:sp>
        <p:nvSpPr>
          <p:cNvPr id="7" name="Freeform 763">
            <a:extLst>
              <a:ext uri="{FF2B5EF4-FFF2-40B4-BE49-F238E27FC236}">
                <a16:creationId xmlns:a16="http://schemas.microsoft.com/office/drawing/2014/main" id="{82D2BF16-3355-40C5-8FFE-4A3553F0126D}"/>
              </a:ext>
            </a:extLst>
          </p:cNvPr>
          <p:cNvSpPr>
            <a:spLocks/>
          </p:cNvSpPr>
          <p:nvPr/>
        </p:nvSpPr>
        <p:spPr bwMode="auto">
          <a:xfrm>
            <a:off x="2560461" y="4293724"/>
            <a:ext cx="370845" cy="982740"/>
          </a:xfrm>
          <a:custGeom>
            <a:avLst/>
            <a:gdLst>
              <a:gd name="T0" fmla="*/ 184 w 200"/>
              <a:gd name="T1" fmla="*/ 330 h 530"/>
              <a:gd name="T2" fmla="*/ 178 w 200"/>
              <a:gd name="T3" fmla="*/ 263 h 530"/>
              <a:gd name="T4" fmla="*/ 126 w 200"/>
              <a:gd name="T5" fmla="*/ 212 h 530"/>
              <a:gd name="T6" fmla="*/ 123 w 200"/>
              <a:gd name="T7" fmla="*/ 208 h 530"/>
              <a:gd name="T8" fmla="*/ 129 w 200"/>
              <a:gd name="T9" fmla="*/ 195 h 530"/>
              <a:gd name="T10" fmla="*/ 200 w 200"/>
              <a:gd name="T11" fmla="*/ 100 h 530"/>
              <a:gd name="T12" fmla="*/ 100 w 200"/>
              <a:gd name="T13" fmla="*/ 0 h 530"/>
              <a:gd name="T14" fmla="*/ 0 w 200"/>
              <a:gd name="T15" fmla="*/ 100 h 530"/>
              <a:gd name="T16" fmla="*/ 72 w 200"/>
              <a:gd name="T17" fmla="*/ 195 h 530"/>
              <a:gd name="T18" fmla="*/ 74 w 200"/>
              <a:gd name="T19" fmla="*/ 212 h 530"/>
              <a:gd name="T20" fmla="*/ 22 w 200"/>
              <a:gd name="T21" fmla="*/ 263 h 530"/>
              <a:gd name="T22" fmla="*/ 17 w 200"/>
              <a:gd name="T23" fmla="*/ 330 h 530"/>
              <a:gd name="T24" fmla="*/ 16 w 200"/>
              <a:gd name="T25" fmla="*/ 378 h 530"/>
              <a:gd name="T26" fmla="*/ 34 w 200"/>
              <a:gd name="T27" fmla="*/ 420 h 530"/>
              <a:gd name="T28" fmla="*/ 30 w 200"/>
              <a:gd name="T29" fmla="*/ 395 h 530"/>
              <a:gd name="T30" fmla="*/ 30 w 200"/>
              <a:gd name="T31" fmla="*/ 374 h 530"/>
              <a:gd name="T32" fmla="*/ 35 w 200"/>
              <a:gd name="T33" fmla="*/ 387 h 530"/>
              <a:gd name="T34" fmla="*/ 38 w 200"/>
              <a:gd name="T35" fmla="*/ 354 h 530"/>
              <a:gd name="T36" fmla="*/ 41 w 200"/>
              <a:gd name="T37" fmla="*/ 323 h 530"/>
              <a:gd name="T38" fmla="*/ 48 w 200"/>
              <a:gd name="T39" fmla="*/ 276 h 530"/>
              <a:gd name="T40" fmla="*/ 50 w 200"/>
              <a:gd name="T41" fmla="*/ 306 h 530"/>
              <a:gd name="T42" fmla="*/ 43 w 200"/>
              <a:gd name="T43" fmla="*/ 368 h 530"/>
              <a:gd name="T44" fmla="*/ 48 w 200"/>
              <a:gd name="T45" fmla="*/ 446 h 530"/>
              <a:gd name="T46" fmla="*/ 54 w 200"/>
              <a:gd name="T47" fmla="*/ 504 h 530"/>
              <a:gd name="T48" fmla="*/ 45 w 200"/>
              <a:gd name="T49" fmla="*/ 522 h 530"/>
              <a:gd name="T50" fmla="*/ 74 w 200"/>
              <a:gd name="T51" fmla="*/ 528 h 530"/>
              <a:gd name="T52" fmla="*/ 96 w 200"/>
              <a:gd name="T53" fmla="*/ 522 h 530"/>
              <a:gd name="T54" fmla="*/ 90 w 200"/>
              <a:gd name="T55" fmla="*/ 496 h 530"/>
              <a:gd name="T56" fmla="*/ 97 w 200"/>
              <a:gd name="T57" fmla="*/ 449 h 530"/>
              <a:gd name="T58" fmla="*/ 100 w 200"/>
              <a:gd name="T59" fmla="*/ 400 h 530"/>
              <a:gd name="T60" fmla="*/ 104 w 200"/>
              <a:gd name="T61" fmla="*/ 449 h 530"/>
              <a:gd name="T62" fmla="*/ 111 w 200"/>
              <a:gd name="T63" fmla="*/ 496 h 530"/>
              <a:gd name="T64" fmla="*/ 105 w 200"/>
              <a:gd name="T65" fmla="*/ 522 h 530"/>
              <a:gd name="T66" fmla="*/ 127 w 200"/>
              <a:gd name="T67" fmla="*/ 528 h 530"/>
              <a:gd name="T68" fmla="*/ 155 w 200"/>
              <a:gd name="T69" fmla="*/ 522 h 530"/>
              <a:gd name="T70" fmla="*/ 147 w 200"/>
              <a:gd name="T71" fmla="*/ 504 h 530"/>
              <a:gd name="T72" fmla="*/ 153 w 200"/>
              <a:gd name="T73" fmla="*/ 446 h 530"/>
              <a:gd name="T74" fmla="*/ 158 w 200"/>
              <a:gd name="T75" fmla="*/ 368 h 530"/>
              <a:gd name="T76" fmla="*/ 151 w 200"/>
              <a:gd name="T77" fmla="*/ 306 h 530"/>
              <a:gd name="T78" fmla="*/ 153 w 200"/>
              <a:gd name="T79" fmla="*/ 276 h 530"/>
              <a:gd name="T80" fmla="*/ 160 w 200"/>
              <a:gd name="T81" fmla="*/ 323 h 530"/>
              <a:gd name="T82" fmla="*/ 163 w 200"/>
              <a:gd name="T83" fmla="*/ 354 h 530"/>
              <a:gd name="T84" fmla="*/ 166 w 200"/>
              <a:gd name="T85" fmla="*/ 387 h 530"/>
              <a:gd name="T86" fmla="*/ 170 w 200"/>
              <a:gd name="T87" fmla="*/ 374 h 530"/>
              <a:gd name="T88" fmla="*/ 171 w 200"/>
              <a:gd name="T89" fmla="*/ 395 h 530"/>
              <a:gd name="T90" fmla="*/ 167 w 200"/>
              <a:gd name="T91" fmla="*/ 420 h 530"/>
              <a:gd name="T92" fmla="*/ 185 w 200"/>
              <a:gd name="T93" fmla="*/ 378 h 530"/>
              <a:gd name="T94" fmla="*/ 184 w 200"/>
              <a:gd name="T95" fmla="*/ 3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" h="530">
                <a:moveTo>
                  <a:pt x="184" y="330"/>
                </a:moveTo>
                <a:cubicBezTo>
                  <a:pt x="185" y="314"/>
                  <a:pt x="183" y="285"/>
                  <a:pt x="178" y="263"/>
                </a:cubicBezTo>
                <a:cubicBezTo>
                  <a:pt x="173" y="233"/>
                  <a:pt x="163" y="216"/>
                  <a:pt x="126" y="212"/>
                </a:cubicBezTo>
                <a:cubicBezTo>
                  <a:pt x="124" y="212"/>
                  <a:pt x="123" y="210"/>
                  <a:pt x="123" y="208"/>
                </a:cubicBezTo>
                <a:cubicBezTo>
                  <a:pt x="124" y="204"/>
                  <a:pt x="126" y="199"/>
                  <a:pt x="129" y="195"/>
                </a:cubicBezTo>
                <a:cubicBezTo>
                  <a:pt x="170" y="183"/>
                  <a:pt x="200" y="14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45"/>
                  <a:pt x="31" y="183"/>
                  <a:pt x="72" y="195"/>
                </a:cubicBezTo>
                <a:cubicBezTo>
                  <a:pt x="76" y="202"/>
                  <a:pt x="81" y="212"/>
                  <a:pt x="74" y="212"/>
                </a:cubicBezTo>
                <a:cubicBezTo>
                  <a:pt x="38" y="216"/>
                  <a:pt x="28" y="233"/>
                  <a:pt x="22" y="263"/>
                </a:cubicBezTo>
                <a:cubicBezTo>
                  <a:pt x="18" y="285"/>
                  <a:pt x="16" y="314"/>
                  <a:pt x="17" y="330"/>
                </a:cubicBezTo>
                <a:cubicBezTo>
                  <a:pt x="18" y="347"/>
                  <a:pt x="16" y="366"/>
                  <a:pt x="16" y="378"/>
                </a:cubicBezTo>
                <a:cubicBezTo>
                  <a:pt x="17" y="402"/>
                  <a:pt x="27" y="423"/>
                  <a:pt x="34" y="420"/>
                </a:cubicBezTo>
                <a:cubicBezTo>
                  <a:pt x="42" y="418"/>
                  <a:pt x="31" y="405"/>
                  <a:pt x="30" y="395"/>
                </a:cubicBezTo>
                <a:cubicBezTo>
                  <a:pt x="29" y="382"/>
                  <a:pt x="29" y="367"/>
                  <a:pt x="30" y="374"/>
                </a:cubicBezTo>
                <a:cubicBezTo>
                  <a:pt x="31" y="378"/>
                  <a:pt x="30" y="387"/>
                  <a:pt x="35" y="387"/>
                </a:cubicBezTo>
                <a:cubicBezTo>
                  <a:pt x="43" y="387"/>
                  <a:pt x="39" y="367"/>
                  <a:pt x="38" y="354"/>
                </a:cubicBezTo>
                <a:cubicBezTo>
                  <a:pt x="37" y="347"/>
                  <a:pt x="37" y="346"/>
                  <a:pt x="41" y="323"/>
                </a:cubicBezTo>
                <a:cubicBezTo>
                  <a:pt x="45" y="301"/>
                  <a:pt x="47" y="274"/>
                  <a:pt x="48" y="276"/>
                </a:cubicBezTo>
                <a:cubicBezTo>
                  <a:pt x="49" y="278"/>
                  <a:pt x="50" y="296"/>
                  <a:pt x="50" y="306"/>
                </a:cubicBezTo>
                <a:cubicBezTo>
                  <a:pt x="49" y="331"/>
                  <a:pt x="43" y="351"/>
                  <a:pt x="43" y="368"/>
                </a:cubicBezTo>
                <a:cubicBezTo>
                  <a:pt x="41" y="380"/>
                  <a:pt x="41" y="422"/>
                  <a:pt x="48" y="446"/>
                </a:cubicBezTo>
                <a:cubicBezTo>
                  <a:pt x="56" y="479"/>
                  <a:pt x="59" y="497"/>
                  <a:pt x="54" y="504"/>
                </a:cubicBezTo>
                <a:cubicBezTo>
                  <a:pt x="52" y="508"/>
                  <a:pt x="45" y="513"/>
                  <a:pt x="45" y="522"/>
                </a:cubicBezTo>
                <a:cubicBezTo>
                  <a:pt x="45" y="530"/>
                  <a:pt x="59" y="528"/>
                  <a:pt x="74" y="528"/>
                </a:cubicBezTo>
                <a:cubicBezTo>
                  <a:pt x="88" y="528"/>
                  <a:pt x="96" y="530"/>
                  <a:pt x="96" y="522"/>
                </a:cubicBezTo>
                <a:cubicBezTo>
                  <a:pt x="96" y="511"/>
                  <a:pt x="90" y="507"/>
                  <a:pt x="90" y="496"/>
                </a:cubicBezTo>
                <a:cubicBezTo>
                  <a:pt x="90" y="492"/>
                  <a:pt x="95" y="471"/>
                  <a:pt x="97" y="449"/>
                </a:cubicBezTo>
                <a:cubicBezTo>
                  <a:pt x="99" y="427"/>
                  <a:pt x="98" y="400"/>
                  <a:pt x="100" y="400"/>
                </a:cubicBezTo>
                <a:cubicBezTo>
                  <a:pt x="103" y="400"/>
                  <a:pt x="102" y="427"/>
                  <a:pt x="104" y="449"/>
                </a:cubicBezTo>
                <a:cubicBezTo>
                  <a:pt x="106" y="471"/>
                  <a:pt x="111" y="492"/>
                  <a:pt x="111" y="496"/>
                </a:cubicBezTo>
                <a:cubicBezTo>
                  <a:pt x="111" y="507"/>
                  <a:pt x="105" y="511"/>
                  <a:pt x="105" y="522"/>
                </a:cubicBezTo>
                <a:cubicBezTo>
                  <a:pt x="105" y="530"/>
                  <a:pt x="113" y="528"/>
                  <a:pt x="127" y="528"/>
                </a:cubicBezTo>
                <a:cubicBezTo>
                  <a:pt x="142" y="528"/>
                  <a:pt x="155" y="530"/>
                  <a:pt x="155" y="522"/>
                </a:cubicBezTo>
                <a:cubicBezTo>
                  <a:pt x="155" y="513"/>
                  <a:pt x="149" y="508"/>
                  <a:pt x="147" y="504"/>
                </a:cubicBezTo>
                <a:cubicBezTo>
                  <a:pt x="142" y="497"/>
                  <a:pt x="144" y="479"/>
                  <a:pt x="153" y="446"/>
                </a:cubicBezTo>
                <a:cubicBezTo>
                  <a:pt x="160" y="422"/>
                  <a:pt x="160" y="380"/>
                  <a:pt x="158" y="368"/>
                </a:cubicBezTo>
                <a:cubicBezTo>
                  <a:pt x="158" y="351"/>
                  <a:pt x="152" y="331"/>
                  <a:pt x="151" y="306"/>
                </a:cubicBezTo>
                <a:cubicBezTo>
                  <a:pt x="151" y="296"/>
                  <a:pt x="152" y="278"/>
                  <a:pt x="153" y="276"/>
                </a:cubicBezTo>
                <a:cubicBezTo>
                  <a:pt x="154" y="274"/>
                  <a:pt x="156" y="301"/>
                  <a:pt x="160" y="323"/>
                </a:cubicBezTo>
                <a:cubicBezTo>
                  <a:pt x="164" y="346"/>
                  <a:pt x="164" y="347"/>
                  <a:pt x="163" y="354"/>
                </a:cubicBezTo>
                <a:cubicBezTo>
                  <a:pt x="162" y="367"/>
                  <a:pt x="158" y="387"/>
                  <a:pt x="166" y="387"/>
                </a:cubicBezTo>
                <a:cubicBezTo>
                  <a:pt x="171" y="387"/>
                  <a:pt x="170" y="378"/>
                  <a:pt x="170" y="374"/>
                </a:cubicBezTo>
                <a:cubicBezTo>
                  <a:pt x="171" y="367"/>
                  <a:pt x="172" y="382"/>
                  <a:pt x="171" y="395"/>
                </a:cubicBezTo>
                <a:cubicBezTo>
                  <a:pt x="170" y="405"/>
                  <a:pt x="159" y="418"/>
                  <a:pt x="167" y="420"/>
                </a:cubicBezTo>
                <a:cubicBezTo>
                  <a:pt x="174" y="423"/>
                  <a:pt x="184" y="402"/>
                  <a:pt x="185" y="378"/>
                </a:cubicBezTo>
                <a:cubicBezTo>
                  <a:pt x="185" y="366"/>
                  <a:pt x="183" y="347"/>
                  <a:pt x="184" y="330"/>
                </a:cubicBezTo>
                <a:close/>
              </a:path>
            </a:pathLst>
          </a:custGeom>
          <a:solidFill>
            <a:srgbClr val="BDC3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5" tIns="22857" rIns="45715" bIns="2285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</a:endParaRPr>
          </a:p>
        </p:txBody>
      </p:sp>
      <p:sp>
        <p:nvSpPr>
          <p:cNvPr id="8" name="Freeform 763">
            <a:extLst>
              <a:ext uri="{FF2B5EF4-FFF2-40B4-BE49-F238E27FC236}">
                <a16:creationId xmlns:a16="http://schemas.microsoft.com/office/drawing/2014/main" id="{41DC4CD1-E604-426B-91D7-E3EBC5029A81}"/>
              </a:ext>
            </a:extLst>
          </p:cNvPr>
          <p:cNvSpPr>
            <a:spLocks/>
          </p:cNvSpPr>
          <p:nvPr/>
        </p:nvSpPr>
        <p:spPr bwMode="auto">
          <a:xfrm>
            <a:off x="2560461" y="5404067"/>
            <a:ext cx="370845" cy="982740"/>
          </a:xfrm>
          <a:custGeom>
            <a:avLst/>
            <a:gdLst>
              <a:gd name="T0" fmla="*/ 184 w 200"/>
              <a:gd name="T1" fmla="*/ 330 h 530"/>
              <a:gd name="T2" fmla="*/ 178 w 200"/>
              <a:gd name="T3" fmla="*/ 263 h 530"/>
              <a:gd name="T4" fmla="*/ 126 w 200"/>
              <a:gd name="T5" fmla="*/ 212 h 530"/>
              <a:gd name="T6" fmla="*/ 123 w 200"/>
              <a:gd name="T7" fmla="*/ 208 h 530"/>
              <a:gd name="T8" fmla="*/ 129 w 200"/>
              <a:gd name="T9" fmla="*/ 195 h 530"/>
              <a:gd name="T10" fmla="*/ 200 w 200"/>
              <a:gd name="T11" fmla="*/ 100 h 530"/>
              <a:gd name="T12" fmla="*/ 100 w 200"/>
              <a:gd name="T13" fmla="*/ 0 h 530"/>
              <a:gd name="T14" fmla="*/ 0 w 200"/>
              <a:gd name="T15" fmla="*/ 100 h 530"/>
              <a:gd name="T16" fmla="*/ 72 w 200"/>
              <a:gd name="T17" fmla="*/ 195 h 530"/>
              <a:gd name="T18" fmla="*/ 74 w 200"/>
              <a:gd name="T19" fmla="*/ 212 h 530"/>
              <a:gd name="T20" fmla="*/ 22 w 200"/>
              <a:gd name="T21" fmla="*/ 263 h 530"/>
              <a:gd name="T22" fmla="*/ 17 w 200"/>
              <a:gd name="T23" fmla="*/ 330 h 530"/>
              <a:gd name="T24" fmla="*/ 16 w 200"/>
              <a:gd name="T25" fmla="*/ 378 h 530"/>
              <a:gd name="T26" fmla="*/ 34 w 200"/>
              <a:gd name="T27" fmla="*/ 420 h 530"/>
              <a:gd name="T28" fmla="*/ 30 w 200"/>
              <a:gd name="T29" fmla="*/ 395 h 530"/>
              <a:gd name="T30" fmla="*/ 30 w 200"/>
              <a:gd name="T31" fmla="*/ 374 h 530"/>
              <a:gd name="T32" fmla="*/ 35 w 200"/>
              <a:gd name="T33" fmla="*/ 387 h 530"/>
              <a:gd name="T34" fmla="*/ 38 w 200"/>
              <a:gd name="T35" fmla="*/ 354 h 530"/>
              <a:gd name="T36" fmla="*/ 41 w 200"/>
              <a:gd name="T37" fmla="*/ 323 h 530"/>
              <a:gd name="T38" fmla="*/ 48 w 200"/>
              <a:gd name="T39" fmla="*/ 276 h 530"/>
              <a:gd name="T40" fmla="*/ 50 w 200"/>
              <a:gd name="T41" fmla="*/ 306 h 530"/>
              <a:gd name="T42" fmla="*/ 43 w 200"/>
              <a:gd name="T43" fmla="*/ 368 h 530"/>
              <a:gd name="T44" fmla="*/ 48 w 200"/>
              <a:gd name="T45" fmla="*/ 446 h 530"/>
              <a:gd name="T46" fmla="*/ 54 w 200"/>
              <a:gd name="T47" fmla="*/ 504 h 530"/>
              <a:gd name="T48" fmla="*/ 45 w 200"/>
              <a:gd name="T49" fmla="*/ 522 h 530"/>
              <a:gd name="T50" fmla="*/ 74 w 200"/>
              <a:gd name="T51" fmla="*/ 528 h 530"/>
              <a:gd name="T52" fmla="*/ 96 w 200"/>
              <a:gd name="T53" fmla="*/ 522 h 530"/>
              <a:gd name="T54" fmla="*/ 90 w 200"/>
              <a:gd name="T55" fmla="*/ 496 h 530"/>
              <a:gd name="T56" fmla="*/ 97 w 200"/>
              <a:gd name="T57" fmla="*/ 449 h 530"/>
              <a:gd name="T58" fmla="*/ 100 w 200"/>
              <a:gd name="T59" fmla="*/ 400 h 530"/>
              <a:gd name="T60" fmla="*/ 104 w 200"/>
              <a:gd name="T61" fmla="*/ 449 h 530"/>
              <a:gd name="T62" fmla="*/ 111 w 200"/>
              <a:gd name="T63" fmla="*/ 496 h 530"/>
              <a:gd name="T64" fmla="*/ 105 w 200"/>
              <a:gd name="T65" fmla="*/ 522 h 530"/>
              <a:gd name="T66" fmla="*/ 127 w 200"/>
              <a:gd name="T67" fmla="*/ 528 h 530"/>
              <a:gd name="T68" fmla="*/ 155 w 200"/>
              <a:gd name="T69" fmla="*/ 522 h 530"/>
              <a:gd name="T70" fmla="*/ 147 w 200"/>
              <a:gd name="T71" fmla="*/ 504 h 530"/>
              <a:gd name="T72" fmla="*/ 153 w 200"/>
              <a:gd name="T73" fmla="*/ 446 h 530"/>
              <a:gd name="T74" fmla="*/ 158 w 200"/>
              <a:gd name="T75" fmla="*/ 368 h 530"/>
              <a:gd name="T76" fmla="*/ 151 w 200"/>
              <a:gd name="T77" fmla="*/ 306 h 530"/>
              <a:gd name="T78" fmla="*/ 153 w 200"/>
              <a:gd name="T79" fmla="*/ 276 h 530"/>
              <a:gd name="T80" fmla="*/ 160 w 200"/>
              <a:gd name="T81" fmla="*/ 323 h 530"/>
              <a:gd name="T82" fmla="*/ 163 w 200"/>
              <a:gd name="T83" fmla="*/ 354 h 530"/>
              <a:gd name="T84" fmla="*/ 166 w 200"/>
              <a:gd name="T85" fmla="*/ 387 h 530"/>
              <a:gd name="T86" fmla="*/ 170 w 200"/>
              <a:gd name="T87" fmla="*/ 374 h 530"/>
              <a:gd name="T88" fmla="*/ 171 w 200"/>
              <a:gd name="T89" fmla="*/ 395 h 530"/>
              <a:gd name="T90" fmla="*/ 167 w 200"/>
              <a:gd name="T91" fmla="*/ 420 h 530"/>
              <a:gd name="T92" fmla="*/ 185 w 200"/>
              <a:gd name="T93" fmla="*/ 378 h 530"/>
              <a:gd name="T94" fmla="*/ 184 w 200"/>
              <a:gd name="T95" fmla="*/ 3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" h="530">
                <a:moveTo>
                  <a:pt x="184" y="330"/>
                </a:moveTo>
                <a:cubicBezTo>
                  <a:pt x="185" y="314"/>
                  <a:pt x="183" y="285"/>
                  <a:pt x="178" y="263"/>
                </a:cubicBezTo>
                <a:cubicBezTo>
                  <a:pt x="173" y="233"/>
                  <a:pt x="163" y="216"/>
                  <a:pt x="126" y="212"/>
                </a:cubicBezTo>
                <a:cubicBezTo>
                  <a:pt x="124" y="212"/>
                  <a:pt x="123" y="210"/>
                  <a:pt x="123" y="208"/>
                </a:cubicBezTo>
                <a:cubicBezTo>
                  <a:pt x="124" y="204"/>
                  <a:pt x="126" y="199"/>
                  <a:pt x="129" y="195"/>
                </a:cubicBezTo>
                <a:cubicBezTo>
                  <a:pt x="170" y="183"/>
                  <a:pt x="200" y="14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45"/>
                  <a:pt x="31" y="183"/>
                  <a:pt x="72" y="195"/>
                </a:cubicBezTo>
                <a:cubicBezTo>
                  <a:pt x="76" y="202"/>
                  <a:pt x="81" y="212"/>
                  <a:pt x="74" y="212"/>
                </a:cubicBezTo>
                <a:cubicBezTo>
                  <a:pt x="38" y="216"/>
                  <a:pt x="28" y="233"/>
                  <a:pt x="22" y="263"/>
                </a:cubicBezTo>
                <a:cubicBezTo>
                  <a:pt x="18" y="285"/>
                  <a:pt x="16" y="314"/>
                  <a:pt x="17" y="330"/>
                </a:cubicBezTo>
                <a:cubicBezTo>
                  <a:pt x="18" y="347"/>
                  <a:pt x="16" y="366"/>
                  <a:pt x="16" y="378"/>
                </a:cubicBezTo>
                <a:cubicBezTo>
                  <a:pt x="17" y="402"/>
                  <a:pt x="27" y="423"/>
                  <a:pt x="34" y="420"/>
                </a:cubicBezTo>
                <a:cubicBezTo>
                  <a:pt x="42" y="418"/>
                  <a:pt x="31" y="405"/>
                  <a:pt x="30" y="395"/>
                </a:cubicBezTo>
                <a:cubicBezTo>
                  <a:pt x="29" y="382"/>
                  <a:pt x="29" y="367"/>
                  <a:pt x="30" y="374"/>
                </a:cubicBezTo>
                <a:cubicBezTo>
                  <a:pt x="31" y="378"/>
                  <a:pt x="30" y="387"/>
                  <a:pt x="35" y="387"/>
                </a:cubicBezTo>
                <a:cubicBezTo>
                  <a:pt x="43" y="387"/>
                  <a:pt x="39" y="367"/>
                  <a:pt x="38" y="354"/>
                </a:cubicBezTo>
                <a:cubicBezTo>
                  <a:pt x="37" y="347"/>
                  <a:pt x="37" y="346"/>
                  <a:pt x="41" y="323"/>
                </a:cubicBezTo>
                <a:cubicBezTo>
                  <a:pt x="45" y="301"/>
                  <a:pt x="47" y="274"/>
                  <a:pt x="48" y="276"/>
                </a:cubicBezTo>
                <a:cubicBezTo>
                  <a:pt x="49" y="278"/>
                  <a:pt x="50" y="296"/>
                  <a:pt x="50" y="306"/>
                </a:cubicBezTo>
                <a:cubicBezTo>
                  <a:pt x="49" y="331"/>
                  <a:pt x="43" y="351"/>
                  <a:pt x="43" y="368"/>
                </a:cubicBezTo>
                <a:cubicBezTo>
                  <a:pt x="41" y="380"/>
                  <a:pt x="41" y="422"/>
                  <a:pt x="48" y="446"/>
                </a:cubicBezTo>
                <a:cubicBezTo>
                  <a:pt x="56" y="479"/>
                  <a:pt x="59" y="497"/>
                  <a:pt x="54" y="504"/>
                </a:cubicBezTo>
                <a:cubicBezTo>
                  <a:pt x="52" y="508"/>
                  <a:pt x="45" y="513"/>
                  <a:pt x="45" y="522"/>
                </a:cubicBezTo>
                <a:cubicBezTo>
                  <a:pt x="45" y="530"/>
                  <a:pt x="59" y="528"/>
                  <a:pt x="74" y="528"/>
                </a:cubicBezTo>
                <a:cubicBezTo>
                  <a:pt x="88" y="528"/>
                  <a:pt x="96" y="530"/>
                  <a:pt x="96" y="522"/>
                </a:cubicBezTo>
                <a:cubicBezTo>
                  <a:pt x="96" y="511"/>
                  <a:pt x="90" y="507"/>
                  <a:pt x="90" y="496"/>
                </a:cubicBezTo>
                <a:cubicBezTo>
                  <a:pt x="90" y="492"/>
                  <a:pt x="95" y="471"/>
                  <a:pt x="97" y="449"/>
                </a:cubicBezTo>
                <a:cubicBezTo>
                  <a:pt x="99" y="427"/>
                  <a:pt x="98" y="400"/>
                  <a:pt x="100" y="400"/>
                </a:cubicBezTo>
                <a:cubicBezTo>
                  <a:pt x="103" y="400"/>
                  <a:pt x="102" y="427"/>
                  <a:pt x="104" y="449"/>
                </a:cubicBezTo>
                <a:cubicBezTo>
                  <a:pt x="106" y="471"/>
                  <a:pt x="111" y="492"/>
                  <a:pt x="111" y="496"/>
                </a:cubicBezTo>
                <a:cubicBezTo>
                  <a:pt x="111" y="507"/>
                  <a:pt x="105" y="511"/>
                  <a:pt x="105" y="522"/>
                </a:cubicBezTo>
                <a:cubicBezTo>
                  <a:pt x="105" y="530"/>
                  <a:pt x="113" y="528"/>
                  <a:pt x="127" y="528"/>
                </a:cubicBezTo>
                <a:cubicBezTo>
                  <a:pt x="142" y="528"/>
                  <a:pt x="155" y="530"/>
                  <a:pt x="155" y="522"/>
                </a:cubicBezTo>
                <a:cubicBezTo>
                  <a:pt x="155" y="513"/>
                  <a:pt x="149" y="508"/>
                  <a:pt x="147" y="504"/>
                </a:cubicBezTo>
                <a:cubicBezTo>
                  <a:pt x="142" y="497"/>
                  <a:pt x="144" y="479"/>
                  <a:pt x="153" y="446"/>
                </a:cubicBezTo>
                <a:cubicBezTo>
                  <a:pt x="160" y="422"/>
                  <a:pt x="160" y="380"/>
                  <a:pt x="158" y="368"/>
                </a:cubicBezTo>
                <a:cubicBezTo>
                  <a:pt x="158" y="351"/>
                  <a:pt x="152" y="331"/>
                  <a:pt x="151" y="306"/>
                </a:cubicBezTo>
                <a:cubicBezTo>
                  <a:pt x="151" y="296"/>
                  <a:pt x="152" y="278"/>
                  <a:pt x="153" y="276"/>
                </a:cubicBezTo>
                <a:cubicBezTo>
                  <a:pt x="154" y="274"/>
                  <a:pt x="156" y="301"/>
                  <a:pt x="160" y="323"/>
                </a:cubicBezTo>
                <a:cubicBezTo>
                  <a:pt x="164" y="346"/>
                  <a:pt x="164" y="347"/>
                  <a:pt x="163" y="354"/>
                </a:cubicBezTo>
                <a:cubicBezTo>
                  <a:pt x="162" y="367"/>
                  <a:pt x="158" y="387"/>
                  <a:pt x="166" y="387"/>
                </a:cubicBezTo>
                <a:cubicBezTo>
                  <a:pt x="171" y="387"/>
                  <a:pt x="170" y="378"/>
                  <a:pt x="170" y="374"/>
                </a:cubicBezTo>
                <a:cubicBezTo>
                  <a:pt x="171" y="367"/>
                  <a:pt x="172" y="382"/>
                  <a:pt x="171" y="395"/>
                </a:cubicBezTo>
                <a:cubicBezTo>
                  <a:pt x="170" y="405"/>
                  <a:pt x="159" y="418"/>
                  <a:pt x="167" y="420"/>
                </a:cubicBezTo>
                <a:cubicBezTo>
                  <a:pt x="174" y="423"/>
                  <a:pt x="184" y="402"/>
                  <a:pt x="185" y="378"/>
                </a:cubicBezTo>
                <a:cubicBezTo>
                  <a:pt x="185" y="366"/>
                  <a:pt x="183" y="347"/>
                  <a:pt x="184" y="330"/>
                </a:cubicBezTo>
                <a:close/>
              </a:path>
            </a:pathLst>
          </a:custGeom>
          <a:solidFill>
            <a:srgbClr val="BDC3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5" tIns="22857" rIns="45715" bIns="2285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AE5BD8-6A85-4DEE-B49B-BFC247EEE4C7}"/>
              </a:ext>
            </a:extLst>
          </p:cNvPr>
          <p:cNvSpPr/>
          <p:nvPr/>
        </p:nvSpPr>
        <p:spPr>
          <a:xfrm>
            <a:off x="4329404" y="3722914"/>
            <a:ext cx="2537927" cy="18101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………………</a:t>
            </a:r>
          </a:p>
          <a:p>
            <a:pPr algn="ctr"/>
            <a:r>
              <a:rPr lang="en-US" altLang="zh-CN" sz="2800" dirty="0"/>
              <a:t>………………</a:t>
            </a:r>
            <a:endParaRPr lang="zh-CN" altLang="en-US" sz="2800" dirty="0"/>
          </a:p>
          <a:p>
            <a:pPr algn="ctr"/>
            <a:r>
              <a:rPr lang="en-US" altLang="zh-CN" sz="2800" dirty="0"/>
              <a:t>………………</a:t>
            </a:r>
            <a:endParaRPr lang="zh-CN" altLang="en-US" sz="2800" dirty="0"/>
          </a:p>
          <a:p>
            <a:pPr algn="ctr"/>
            <a:r>
              <a:rPr lang="en-US" altLang="zh-CN" sz="2800" dirty="0"/>
              <a:t>………………</a:t>
            </a:r>
            <a:endParaRPr lang="zh-CN" altLang="en-US" sz="2800" dirty="0"/>
          </a:p>
        </p:txBody>
      </p:sp>
      <p:sp>
        <p:nvSpPr>
          <p:cNvPr id="10" name="Freeform 763">
            <a:extLst>
              <a:ext uri="{FF2B5EF4-FFF2-40B4-BE49-F238E27FC236}">
                <a16:creationId xmlns:a16="http://schemas.microsoft.com/office/drawing/2014/main" id="{E5AB2A6F-F646-4439-B849-896EC52C41A2}"/>
              </a:ext>
            </a:extLst>
          </p:cNvPr>
          <p:cNvSpPr>
            <a:spLocks/>
          </p:cNvSpPr>
          <p:nvPr/>
        </p:nvSpPr>
        <p:spPr bwMode="auto">
          <a:xfrm>
            <a:off x="8321415" y="3779087"/>
            <a:ext cx="583294" cy="1545730"/>
          </a:xfrm>
          <a:custGeom>
            <a:avLst/>
            <a:gdLst>
              <a:gd name="T0" fmla="*/ 184 w 200"/>
              <a:gd name="T1" fmla="*/ 330 h 530"/>
              <a:gd name="T2" fmla="*/ 178 w 200"/>
              <a:gd name="T3" fmla="*/ 263 h 530"/>
              <a:gd name="T4" fmla="*/ 126 w 200"/>
              <a:gd name="T5" fmla="*/ 212 h 530"/>
              <a:gd name="T6" fmla="*/ 123 w 200"/>
              <a:gd name="T7" fmla="*/ 208 h 530"/>
              <a:gd name="T8" fmla="*/ 129 w 200"/>
              <a:gd name="T9" fmla="*/ 195 h 530"/>
              <a:gd name="T10" fmla="*/ 200 w 200"/>
              <a:gd name="T11" fmla="*/ 100 h 530"/>
              <a:gd name="T12" fmla="*/ 100 w 200"/>
              <a:gd name="T13" fmla="*/ 0 h 530"/>
              <a:gd name="T14" fmla="*/ 0 w 200"/>
              <a:gd name="T15" fmla="*/ 100 h 530"/>
              <a:gd name="T16" fmla="*/ 72 w 200"/>
              <a:gd name="T17" fmla="*/ 195 h 530"/>
              <a:gd name="T18" fmla="*/ 74 w 200"/>
              <a:gd name="T19" fmla="*/ 212 h 530"/>
              <a:gd name="T20" fmla="*/ 22 w 200"/>
              <a:gd name="T21" fmla="*/ 263 h 530"/>
              <a:gd name="T22" fmla="*/ 17 w 200"/>
              <a:gd name="T23" fmla="*/ 330 h 530"/>
              <a:gd name="T24" fmla="*/ 16 w 200"/>
              <a:gd name="T25" fmla="*/ 378 h 530"/>
              <a:gd name="T26" fmla="*/ 34 w 200"/>
              <a:gd name="T27" fmla="*/ 420 h 530"/>
              <a:gd name="T28" fmla="*/ 30 w 200"/>
              <a:gd name="T29" fmla="*/ 395 h 530"/>
              <a:gd name="T30" fmla="*/ 30 w 200"/>
              <a:gd name="T31" fmla="*/ 374 h 530"/>
              <a:gd name="T32" fmla="*/ 35 w 200"/>
              <a:gd name="T33" fmla="*/ 387 h 530"/>
              <a:gd name="T34" fmla="*/ 38 w 200"/>
              <a:gd name="T35" fmla="*/ 354 h 530"/>
              <a:gd name="T36" fmla="*/ 41 w 200"/>
              <a:gd name="T37" fmla="*/ 323 h 530"/>
              <a:gd name="T38" fmla="*/ 48 w 200"/>
              <a:gd name="T39" fmla="*/ 276 h 530"/>
              <a:gd name="T40" fmla="*/ 50 w 200"/>
              <a:gd name="T41" fmla="*/ 306 h 530"/>
              <a:gd name="T42" fmla="*/ 43 w 200"/>
              <a:gd name="T43" fmla="*/ 368 h 530"/>
              <a:gd name="T44" fmla="*/ 48 w 200"/>
              <a:gd name="T45" fmla="*/ 446 h 530"/>
              <a:gd name="T46" fmla="*/ 54 w 200"/>
              <a:gd name="T47" fmla="*/ 504 h 530"/>
              <a:gd name="T48" fmla="*/ 45 w 200"/>
              <a:gd name="T49" fmla="*/ 522 h 530"/>
              <a:gd name="T50" fmla="*/ 74 w 200"/>
              <a:gd name="T51" fmla="*/ 528 h 530"/>
              <a:gd name="T52" fmla="*/ 96 w 200"/>
              <a:gd name="T53" fmla="*/ 522 h 530"/>
              <a:gd name="T54" fmla="*/ 90 w 200"/>
              <a:gd name="T55" fmla="*/ 496 h 530"/>
              <a:gd name="T56" fmla="*/ 97 w 200"/>
              <a:gd name="T57" fmla="*/ 449 h 530"/>
              <a:gd name="T58" fmla="*/ 100 w 200"/>
              <a:gd name="T59" fmla="*/ 400 h 530"/>
              <a:gd name="T60" fmla="*/ 104 w 200"/>
              <a:gd name="T61" fmla="*/ 449 h 530"/>
              <a:gd name="T62" fmla="*/ 111 w 200"/>
              <a:gd name="T63" fmla="*/ 496 h 530"/>
              <a:gd name="T64" fmla="*/ 105 w 200"/>
              <a:gd name="T65" fmla="*/ 522 h 530"/>
              <a:gd name="T66" fmla="*/ 127 w 200"/>
              <a:gd name="T67" fmla="*/ 528 h 530"/>
              <a:gd name="T68" fmla="*/ 155 w 200"/>
              <a:gd name="T69" fmla="*/ 522 h 530"/>
              <a:gd name="T70" fmla="*/ 147 w 200"/>
              <a:gd name="T71" fmla="*/ 504 h 530"/>
              <a:gd name="T72" fmla="*/ 153 w 200"/>
              <a:gd name="T73" fmla="*/ 446 h 530"/>
              <a:gd name="T74" fmla="*/ 158 w 200"/>
              <a:gd name="T75" fmla="*/ 368 h 530"/>
              <a:gd name="T76" fmla="*/ 151 w 200"/>
              <a:gd name="T77" fmla="*/ 306 h 530"/>
              <a:gd name="T78" fmla="*/ 153 w 200"/>
              <a:gd name="T79" fmla="*/ 276 h 530"/>
              <a:gd name="T80" fmla="*/ 160 w 200"/>
              <a:gd name="T81" fmla="*/ 323 h 530"/>
              <a:gd name="T82" fmla="*/ 163 w 200"/>
              <a:gd name="T83" fmla="*/ 354 h 530"/>
              <a:gd name="T84" fmla="*/ 166 w 200"/>
              <a:gd name="T85" fmla="*/ 387 h 530"/>
              <a:gd name="T86" fmla="*/ 170 w 200"/>
              <a:gd name="T87" fmla="*/ 374 h 530"/>
              <a:gd name="T88" fmla="*/ 171 w 200"/>
              <a:gd name="T89" fmla="*/ 395 h 530"/>
              <a:gd name="T90" fmla="*/ 167 w 200"/>
              <a:gd name="T91" fmla="*/ 420 h 530"/>
              <a:gd name="T92" fmla="*/ 185 w 200"/>
              <a:gd name="T93" fmla="*/ 378 h 530"/>
              <a:gd name="T94" fmla="*/ 184 w 200"/>
              <a:gd name="T95" fmla="*/ 3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" h="530">
                <a:moveTo>
                  <a:pt x="184" y="330"/>
                </a:moveTo>
                <a:cubicBezTo>
                  <a:pt x="185" y="314"/>
                  <a:pt x="183" y="285"/>
                  <a:pt x="178" y="263"/>
                </a:cubicBezTo>
                <a:cubicBezTo>
                  <a:pt x="173" y="233"/>
                  <a:pt x="163" y="216"/>
                  <a:pt x="126" y="212"/>
                </a:cubicBezTo>
                <a:cubicBezTo>
                  <a:pt x="124" y="212"/>
                  <a:pt x="123" y="210"/>
                  <a:pt x="123" y="208"/>
                </a:cubicBezTo>
                <a:cubicBezTo>
                  <a:pt x="124" y="204"/>
                  <a:pt x="126" y="199"/>
                  <a:pt x="129" y="195"/>
                </a:cubicBezTo>
                <a:cubicBezTo>
                  <a:pt x="170" y="183"/>
                  <a:pt x="200" y="14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45"/>
                  <a:pt x="31" y="183"/>
                  <a:pt x="72" y="195"/>
                </a:cubicBezTo>
                <a:cubicBezTo>
                  <a:pt x="76" y="202"/>
                  <a:pt x="81" y="212"/>
                  <a:pt x="74" y="212"/>
                </a:cubicBezTo>
                <a:cubicBezTo>
                  <a:pt x="38" y="216"/>
                  <a:pt x="28" y="233"/>
                  <a:pt x="22" y="263"/>
                </a:cubicBezTo>
                <a:cubicBezTo>
                  <a:pt x="18" y="285"/>
                  <a:pt x="16" y="314"/>
                  <a:pt x="17" y="330"/>
                </a:cubicBezTo>
                <a:cubicBezTo>
                  <a:pt x="18" y="347"/>
                  <a:pt x="16" y="366"/>
                  <a:pt x="16" y="378"/>
                </a:cubicBezTo>
                <a:cubicBezTo>
                  <a:pt x="17" y="402"/>
                  <a:pt x="27" y="423"/>
                  <a:pt x="34" y="420"/>
                </a:cubicBezTo>
                <a:cubicBezTo>
                  <a:pt x="42" y="418"/>
                  <a:pt x="31" y="405"/>
                  <a:pt x="30" y="395"/>
                </a:cubicBezTo>
                <a:cubicBezTo>
                  <a:pt x="29" y="382"/>
                  <a:pt x="29" y="367"/>
                  <a:pt x="30" y="374"/>
                </a:cubicBezTo>
                <a:cubicBezTo>
                  <a:pt x="31" y="378"/>
                  <a:pt x="30" y="387"/>
                  <a:pt x="35" y="387"/>
                </a:cubicBezTo>
                <a:cubicBezTo>
                  <a:pt x="43" y="387"/>
                  <a:pt x="39" y="367"/>
                  <a:pt x="38" y="354"/>
                </a:cubicBezTo>
                <a:cubicBezTo>
                  <a:pt x="37" y="347"/>
                  <a:pt x="37" y="346"/>
                  <a:pt x="41" y="323"/>
                </a:cubicBezTo>
                <a:cubicBezTo>
                  <a:pt x="45" y="301"/>
                  <a:pt x="47" y="274"/>
                  <a:pt x="48" y="276"/>
                </a:cubicBezTo>
                <a:cubicBezTo>
                  <a:pt x="49" y="278"/>
                  <a:pt x="50" y="296"/>
                  <a:pt x="50" y="306"/>
                </a:cubicBezTo>
                <a:cubicBezTo>
                  <a:pt x="49" y="331"/>
                  <a:pt x="43" y="351"/>
                  <a:pt x="43" y="368"/>
                </a:cubicBezTo>
                <a:cubicBezTo>
                  <a:pt x="41" y="380"/>
                  <a:pt x="41" y="422"/>
                  <a:pt x="48" y="446"/>
                </a:cubicBezTo>
                <a:cubicBezTo>
                  <a:pt x="56" y="479"/>
                  <a:pt x="59" y="497"/>
                  <a:pt x="54" y="504"/>
                </a:cubicBezTo>
                <a:cubicBezTo>
                  <a:pt x="52" y="508"/>
                  <a:pt x="45" y="513"/>
                  <a:pt x="45" y="522"/>
                </a:cubicBezTo>
                <a:cubicBezTo>
                  <a:pt x="45" y="530"/>
                  <a:pt x="59" y="528"/>
                  <a:pt x="74" y="528"/>
                </a:cubicBezTo>
                <a:cubicBezTo>
                  <a:pt x="88" y="528"/>
                  <a:pt x="96" y="530"/>
                  <a:pt x="96" y="522"/>
                </a:cubicBezTo>
                <a:cubicBezTo>
                  <a:pt x="96" y="511"/>
                  <a:pt x="90" y="507"/>
                  <a:pt x="90" y="496"/>
                </a:cubicBezTo>
                <a:cubicBezTo>
                  <a:pt x="90" y="492"/>
                  <a:pt x="95" y="471"/>
                  <a:pt x="97" y="449"/>
                </a:cubicBezTo>
                <a:cubicBezTo>
                  <a:pt x="99" y="427"/>
                  <a:pt x="98" y="400"/>
                  <a:pt x="100" y="400"/>
                </a:cubicBezTo>
                <a:cubicBezTo>
                  <a:pt x="103" y="400"/>
                  <a:pt x="102" y="427"/>
                  <a:pt x="104" y="449"/>
                </a:cubicBezTo>
                <a:cubicBezTo>
                  <a:pt x="106" y="471"/>
                  <a:pt x="111" y="492"/>
                  <a:pt x="111" y="496"/>
                </a:cubicBezTo>
                <a:cubicBezTo>
                  <a:pt x="111" y="507"/>
                  <a:pt x="105" y="511"/>
                  <a:pt x="105" y="522"/>
                </a:cubicBezTo>
                <a:cubicBezTo>
                  <a:pt x="105" y="530"/>
                  <a:pt x="113" y="528"/>
                  <a:pt x="127" y="528"/>
                </a:cubicBezTo>
                <a:cubicBezTo>
                  <a:pt x="142" y="528"/>
                  <a:pt x="155" y="530"/>
                  <a:pt x="155" y="522"/>
                </a:cubicBezTo>
                <a:cubicBezTo>
                  <a:pt x="155" y="513"/>
                  <a:pt x="149" y="508"/>
                  <a:pt x="147" y="504"/>
                </a:cubicBezTo>
                <a:cubicBezTo>
                  <a:pt x="142" y="497"/>
                  <a:pt x="144" y="479"/>
                  <a:pt x="153" y="446"/>
                </a:cubicBezTo>
                <a:cubicBezTo>
                  <a:pt x="160" y="422"/>
                  <a:pt x="160" y="380"/>
                  <a:pt x="158" y="368"/>
                </a:cubicBezTo>
                <a:cubicBezTo>
                  <a:pt x="158" y="351"/>
                  <a:pt x="152" y="331"/>
                  <a:pt x="151" y="306"/>
                </a:cubicBezTo>
                <a:cubicBezTo>
                  <a:pt x="151" y="296"/>
                  <a:pt x="152" y="278"/>
                  <a:pt x="153" y="276"/>
                </a:cubicBezTo>
                <a:cubicBezTo>
                  <a:pt x="154" y="274"/>
                  <a:pt x="156" y="301"/>
                  <a:pt x="160" y="323"/>
                </a:cubicBezTo>
                <a:cubicBezTo>
                  <a:pt x="164" y="346"/>
                  <a:pt x="164" y="347"/>
                  <a:pt x="163" y="354"/>
                </a:cubicBezTo>
                <a:cubicBezTo>
                  <a:pt x="162" y="367"/>
                  <a:pt x="158" y="387"/>
                  <a:pt x="166" y="387"/>
                </a:cubicBezTo>
                <a:cubicBezTo>
                  <a:pt x="171" y="387"/>
                  <a:pt x="170" y="378"/>
                  <a:pt x="170" y="374"/>
                </a:cubicBezTo>
                <a:cubicBezTo>
                  <a:pt x="171" y="367"/>
                  <a:pt x="172" y="382"/>
                  <a:pt x="171" y="395"/>
                </a:cubicBezTo>
                <a:cubicBezTo>
                  <a:pt x="170" y="405"/>
                  <a:pt x="159" y="418"/>
                  <a:pt x="167" y="420"/>
                </a:cubicBezTo>
                <a:cubicBezTo>
                  <a:pt x="174" y="423"/>
                  <a:pt x="184" y="402"/>
                  <a:pt x="185" y="378"/>
                </a:cubicBezTo>
                <a:cubicBezTo>
                  <a:pt x="185" y="366"/>
                  <a:pt x="183" y="347"/>
                  <a:pt x="184" y="330"/>
                </a:cubicBezTo>
                <a:close/>
              </a:path>
            </a:pathLst>
          </a:custGeom>
          <a:solidFill>
            <a:srgbClr val="BDC3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5" tIns="22857" rIns="45715" bIns="2285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9FA75BC-85BF-4388-9EC6-15F141A6A498}"/>
              </a:ext>
            </a:extLst>
          </p:cNvPr>
          <p:cNvSpPr/>
          <p:nvPr/>
        </p:nvSpPr>
        <p:spPr>
          <a:xfrm rot="1596373">
            <a:off x="3145260" y="3623404"/>
            <a:ext cx="978408" cy="46628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90F7DAB-9998-4148-B192-ADFF07881024}"/>
              </a:ext>
            </a:extLst>
          </p:cNvPr>
          <p:cNvSpPr/>
          <p:nvPr/>
        </p:nvSpPr>
        <p:spPr>
          <a:xfrm>
            <a:off x="3141150" y="4551952"/>
            <a:ext cx="978408" cy="46628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A8F0C9E6-83FB-4E86-AA0F-A475190B9D5A}"/>
              </a:ext>
            </a:extLst>
          </p:cNvPr>
          <p:cNvSpPr/>
          <p:nvPr/>
        </p:nvSpPr>
        <p:spPr>
          <a:xfrm rot="20155570">
            <a:off x="3146064" y="5465368"/>
            <a:ext cx="978408" cy="46628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931397E4-7031-4E24-8FDF-6FCE447B3714}"/>
              </a:ext>
            </a:extLst>
          </p:cNvPr>
          <p:cNvSpPr/>
          <p:nvPr/>
        </p:nvSpPr>
        <p:spPr>
          <a:xfrm>
            <a:off x="6972255" y="4858534"/>
            <a:ext cx="1188251" cy="46628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8DE61B9E-CEB3-40E7-8B01-6E5755C8C4A3}"/>
              </a:ext>
            </a:extLst>
          </p:cNvPr>
          <p:cNvSpPr/>
          <p:nvPr/>
        </p:nvSpPr>
        <p:spPr>
          <a:xfrm>
            <a:off x="6972255" y="3878694"/>
            <a:ext cx="1188251" cy="466284"/>
          </a:xfrm>
          <a:prstGeom prst="lef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FA0BBDB-A5CB-44B9-9CA7-0FEAA12BC298}"/>
              </a:ext>
            </a:extLst>
          </p:cNvPr>
          <p:cNvSpPr txBox="1"/>
          <p:nvPr/>
        </p:nvSpPr>
        <p:spPr>
          <a:xfrm>
            <a:off x="2931306" y="6017475"/>
            <a:ext cx="217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600" dirty="0"/>
              <a:t>取得用户行为数据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AECCA5-CBA4-41AA-9D8B-0CF623D8C83D}"/>
              </a:ext>
            </a:extLst>
          </p:cNvPr>
          <p:cNvSpPr txBox="1"/>
          <p:nvPr/>
        </p:nvSpPr>
        <p:spPr>
          <a:xfrm>
            <a:off x="6845809" y="3564365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zh-CN" altLang="en-US" sz="1600" dirty="0"/>
              <a:t>用户行为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0DBDD76-B8C2-4600-97A5-0A5EE48C4278}"/>
              </a:ext>
            </a:extLst>
          </p:cNvPr>
          <p:cNvSpPr txBox="1"/>
          <p:nvPr/>
        </p:nvSpPr>
        <p:spPr>
          <a:xfrm>
            <a:off x="6845809" y="5404067"/>
            <a:ext cx="258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zh-CN" altLang="en-US" sz="1600" dirty="0"/>
              <a:t>利用用户行为进行预测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B94547B-1895-40CD-B29A-9ED3062AC157}"/>
              </a:ext>
            </a:extLst>
          </p:cNvPr>
          <p:cNvSpPr txBox="1"/>
          <p:nvPr/>
        </p:nvSpPr>
        <p:spPr>
          <a:xfrm>
            <a:off x="4632803" y="441576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用户行为数据库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0BCA5A-9202-40AC-B7C9-DD02CDDDF462}"/>
              </a:ext>
            </a:extLst>
          </p:cNvPr>
          <p:cNvSpPr txBox="1"/>
          <p:nvPr/>
        </p:nvSpPr>
        <p:spPr>
          <a:xfrm>
            <a:off x="4698120" y="6488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推荐模型示意图</a:t>
            </a:r>
          </a:p>
        </p:txBody>
      </p:sp>
    </p:spTree>
    <p:extLst>
      <p:ext uri="{BB962C8B-B14F-4D97-AF65-F5344CB8AC3E}">
        <p14:creationId xmlns:p14="http://schemas.microsoft.com/office/powerpoint/2010/main" val="84607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69EAC5-B3EC-4781-B735-BC18EF547B08}"/>
              </a:ext>
            </a:extLst>
          </p:cNvPr>
          <p:cNvSpPr txBox="1"/>
          <p:nvPr/>
        </p:nvSpPr>
        <p:spPr>
          <a:xfrm>
            <a:off x="4649931" y="2659559"/>
            <a:ext cx="28921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5 </a:t>
            </a:r>
            <a:r>
              <a:rPr lang="zh-CN" altLang="en-US" sz="4400" dirty="0"/>
              <a:t>解决对策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93212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1A029935-36A2-4062-8B77-A00A309D9564}"/>
              </a:ext>
            </a:extLst>
          </p:cNvPr>
          <p:cNvSpPr/>
          <p:nvPr/>
        </p:nvSpPr>
        <p:spPr>
          <a:xfrm>
            <a:off x="1614196" y="2585253"/>
            <a:ext cx="6758894" cy="1124165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0D28E3-DCE6-41CA-B934-80EF8E2C9DF5}"/>
              </a:ext>
            </a:extLst>
          </p:cNvPr>
          <p:cNvSpPr txBox="1"/>
          <p:nvPr/>
        </p:nvSpPr>
        <p:spPr>
          <a:xfrm>
            <a:off x="2130293" y="551983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决策支持的情况下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F7ABC5-1719-4135-B0EB-FD571EE78373}"/>
              </a:ext>
            </a:extLst>
          </p:cNvPr>
          <p:cNvSpPr txBox="1"/>
          <p:nvPr/>
        </p:nvSpPr>
        <p:spPr>
          <a:xfrm>
            <a:off x="5539693" y="551983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自动化、最优化的情况下</a:t>
            </a:r>
          </a:p>
        </p:txBody>
      </p:sp>
      <p:sp>
        <p:nvSpPr>
          <p:cNvPr id="4" name="Freeform 763">
            <a:extLst>
              <a:ext uri="{FF2B5EF4-FFF2-40B4-BE49-F238E27FC236}">
                <a16:creationId xmlns:a16="http://schemas.microsoft.com/office/drawing/2014/main" id="{C2168AE9-5F6C-47DA-ACEB-2A3C49B641BA}"/>
              </a:ext>
            </a:extLst>
          </p:cNvPr>
          <p:cNvSpPr>
            <a:spLocks/>
          </p:cNvSpPr>
          <p:nvPr/>
        </p:nvSpPr>
        <p:spPr bwMode="auto">
          <a:xfrm>
            <a:off x="2877703" y="4275062"/>
            <a:ext cx="370845" cy="982740"/>
          </a:xfrm>
          <a:custGeom>
            <a:avLst/>
            <a:gdLst>
              <a:gd name="T0" fmla="*/ 184 w 200"/>
              <a:gd name="T1" fmla="*/ 330 h 530"/>
              <a:gd name="T2" fmla="*/ 178 w 200"/>
              <a:gd name="T3" fmla="*/ 263 h 530"/>
              <a:gd name="T4" fmla="*/ 126 w 200"/>
              <a:gd name="T5" fmla="*/ 212 h 530"/>
              <a:gd name="T6" fmla="*/ 123 w 200"/>
              <a:gd name="T7" fmla="*/ 208 h 530"/>
              <a:gd name="T8" fmla="*/ 129 w 200"/>
              <a:gd name="T9" fmla="*/ 195 h 530"/>
              <a:gd name="T10" fmla="*/ 200 w 200"/>
              <a:gd name="T11" fmla="*/ 100 h 530"/>
              <a:gd name="T12" fmla="*/ 100 w 200"/>
              <a:gd name="T13" fmla="*/ 0 h 530"/>
              <a:gd name="T14" fmla="*/ 0 w 200"/>
              <a:gd name="T15" fmla="*/ 100 h 530"/>
              <a:gd name="T16" fmla="*/ 72 w 200"/>
              <a:gd name="T17" fmla="*/ 195 h 530"/>
              <a:gd name="T18" fmla="*/ 74 w 200"/>
              <a:gd name="T19" fmla="*/ 212 h 530"/>
              <a:gd name="T20" fmla="*/ 22 w 200"/>
              <a:gd name="T21" fmla="*/ 263 h 530"/>
              <a:gd name="T22" fmla="*/ 17 w 200"/>
              <a:gd name="T23" fmla="*/ 330 h 530"/>
              <a:gd name="T24" fmla="*/ 16 w 200"/>
              <a:gd name="T25" fmla="*/ 378 h 530"/>
              <a:gd name="T26" fmla="*/ 34 w 200"/>
              <a:gd name="T27" fmla="*/ 420 h 530"/>
              <a:gd name="T28" fmla="*/ 30 w 200"/>
              <a:gd name="T29" fmla="*/ 395 h 530"/>
              <a:gd name="T30" fmla="*/ 30 w 200"/>
              <a:gd name="T31" fmla="*/ 374 h 530"/>
              <a:gd name="T32" fmla="*/ 35 w 200"/>
              <a:gd name="T33" fmla="*/ 387 h 530"/>
              <a:gd name="T34" fmla="*/ 38 w 200"/>
              <a:gd name="T35" fmla="*/ 354 h 530"/>
              <a:gd name="T36" fmla="*/ 41 w 200"/>
              <a:gd name="T37" fmla="*/ 323 h 530"/>
              <a:gd name="T38" fmla="*/ 48 w 200"/>
              <a:gd name="T39" fmla="*/ 276 h 530"/>
              <a:gd name="T40" fmla="*/ 50 w 200"/>
              <a:gd name="T41" fmla="*/ 306 h 530"/>
              <a:gd name="T42" fmla="*/ 43 w 200"/>
              <a:gd name="T43" fmla="*/ 368 h 530"/>
              <a:gd name="T44" fmla="*/ 48 w 200"/>
              <a:gd name="T45" fmla="*/ 446 h 530"/>
              <a:gd name="T46" fmla="*/ 54 w 200"/>
              <a:gd name="T47" fmla="*/ 504 h 530"/>
              <a:gd name="T48" fmla="*/ 45 w 200"/>
              <a:gd name="T49" fmla="*/ 522 h 530"/>
              <a:gd name="T50" fmla="*/ 74 w 200"/>
              <a:gd name="T51" fmla="*/ 528 h 530"/>
              <a:gd name="T52" fmla="*/ 96 w 200"/>
              <a:gd name="T53" fmla="*/ 522 h 530"/>
              <a:gd name="T54" fmla="*/ 90 w 200"/>
              <a:gd name="T55" fmla="*/ 496 h 530"/>
              <a:gd name="T56" fmla="*/ 97 w 200"/>
              <a:gd name="T57" fmla="*/ 449 h 530"/>
              <a:gd name="T58" fmla="*/ 100 w 200"/>
              <a:gd name="T59" fmla="*/ 400 h 530"/>
              <a:gd name="T60" fmla="*/ 104 w 200"/>
              <a:gd name="T61" fmla="*/ 449 h 530"/>
              <a:gd name="T62" fmla="*/ 111 w 200"/>
              <a:gd name="T63" fmla="*/ 496 h 530"/>
              <a:gd name="T64" fmla="*/ 105 w 200"/>
              <a:gd name="T65" fmla="*/ 522 h 530"/>
              <a:gd name="T66" fmla="*/ 127 w 200"/>
              <a:gd name="T67" fmla="*/ 528 h 530"/>
              <a:gd name="T68" fmla="*/ 155 w 200"/>
              <a:gd name="T69" fmla="*/ 522 h 530"/>
              <a:gd name="T70" fmla="*/ 147 w 200"/>
              <a:gd name="T71" fmla="*/ 504 h 530"/>
              <a:gd name="T72" fmla="*/ 153 w 200"/>
              <a:gd name="T73" fmla="*/ 446 h 530"/>
              <a:gd name="T74" fmla="*/ 158 w 200"/>
              <a:gd name="T75" fmla="*/ 368 h 530"/>
              <a:gd name="T76" fmla="*/ 151 w 200"/>
              <a:gd name="T77" fmla="*/ 306 h 530"/>
              <a:gd name="T78" fmla="*/ 153 w 200"/>
              <a:gd name="T79" fmla="*/ 276 h 530"/>
              <a:gd name="T80" fmla="*/ 160 w 200"/>
              <a:gd name="T81" fmla="*/ 323 h 530"/>
              <a:gd name="T82" fmla="*/ 163 w 200"/>
              <a:gd name="T83" fmla="*/ 354 h 530"/>
              <a:gd name="T84" fmla="*/ 166 w 200"/>
              <a:gd name="T85" fmla="*/ 387 h 530"/>
              <a:gd name="T86" fmla="*/ 170 w 200"/>
              <a:gd name="T87" fmla="*/ 374 h 530"/>
              <a:gd name="T88" fmla="*/ 171 w 200"/>
              <a:gd name="T89" fmla="*/ 395 h 530"/>
              <a:gd name="T90" fmla="*/ 167 w 200"/>
              <a:gd name="T91" fmla="*/ 420 h 530"/>
              <a:gd name="T92" fmla="*/ 185 w 200"/>
              <a:gd name="T93" fmla="*/ 378 h 530"/>
              <a:gd name="T94" fmla="*/ 184 w 200"/>
              <a:gd name="T95" fmla="*/ 3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" h="530">
                <a:moveTo>
                  <a:pt x="184" y="330"/>
                </a:moveTo>
                <a:cubicBezTo>
                  <a:pt x="185" y="314"/>
                  <a:pt x="183" y="285"/>
                  <a:pt x="178" y="263"/>
                </a:cubicBezTo>
                <a:cubicBezTo>
                  <a:pt x="173" y="233"/>
                  <a:pt x="163" y="216"/>
                  <a:pt x="126" y="212"/>
                </a:cubicBezTo>
                <a:cubicBezTo>
                  <a:pt x="124" y="212"/>
                  <a:pt x="123" y="210"/>
                  <a:pt x="123" y="208"/>
                </a:cubicBezTo>
                <a:cubicBezTo>
                  <a:pt x="124" y="204"/>
                  <a:pt x="126" y="199"/>
                  <a:pt x="129" y="195"/>
                </a:cubicBezTo>
                <a:cubicBezTo>
                  <a:pt x="170" y="183"/>
                  <a:pt x="200" y="14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45"/>
                  <a:pt x="31" y="183"/>
                  <a:pt x="72" y="195"/>
                </a:cubicBezTo>
                <a:cubicBezTo>
                  <a:pt x="76" y="202"/>
                  <a:pt x="81" y="212"/>
                  <a:pt x="74" y="212"/>
                </a:cubicBezTo>
                <a:cubicBezTo>
                  <a:pt x="38" y="216"/>
                  <a:pt x="28" y="233"/>
                  <a:pt x="22" y="263"/>
                </a:cubicBezTo>
                <a:cubicBezTo>
                  <a:pt x="18" y="285"/>
                  <a:pt x="16" y="314"/>
                  <a:pt x="17" y="330"/>
                </a:cubicBezTo>
                <a:cubicBezTo>
                  <a:pt x="18" y="347"/>
                  <a:pt x="16" y="366"/>
                  <a:pt x="16" y="378"/>
                </a:cubicBezTo>
                <a:cubicBezTo>
                  <a:pt x="17" y="402"/>
                  <a:pt x="27" y="423"/>
                  <a:pt x="34" y="420"/>
                </a:cubicBezTo>
                <a:cubicBezTo>
                  <a:pt x="42" y="418"/>
                  <a:pt x="31" y="405"/>
                  <a:pt x="30" y="395"/>
                </a:cubicBezTo>
                <a:cubicBezTo>
                  <a:pt x="29" y="382"/>
                  <a:pt x="29" y="367"/>
                  <a:pt x="30" y="374"/>
                </a:cubicBezTo>
                <a:cubicBezTo>
                  <a:pt x="31" y="378"/>
                  <a:pt x="30" y="387"/>
                  <a:pt x="35" y="387"/>
                </a:cubicBezTo>
                <a:cubicBezTo>
                  <a:pt x="43" y="387"/>
                  <a:pt x="39" y="367"/>
                  <a:pt x="38" y="354"/>
                </a:cubicBezTo>
                <a:cubicBezTo>
                  <a:pt x="37" y="347"/>
                  <a:pt x="37" y="346"/>
                  <a:pt x="41" y="323"/>
                </a:cubicBezTo>
                <a:cubicBezTo>
                  <a:pt x="45" y="301"/>
                  <a:pt x="47" y="274"/>
                  <a:pt x="48" y="276"/>
                </a:cubicBezTo>
                <a:cubicBezTo>
                  <a:pt x="49" y="278"/>
                  <a:pt x="50" y="296"/>
                  <a:pt x="50" y="306"/>
                </a:cubicBezTo>
                <a:cubicBezTo>
                  <a:pt x="49" y="331"/>
                  <a:pt x="43" y="351"/>
                  <a:pt x="43" y="368"/>
                </a:cubicBezTo>
                <a:cubicBezTo>
                  <a:pt x="41" y="380"/>
                  <a:pt x="41" y="422"/>
                  <a:pt x="48" y="446"/>
                </a:cubicBezTo>
                <a:cubicBezTo>
                  <a:pt x="56" y="479"/>
                  <a:pt x="59" y="497"/>
                  <a:pt x="54" y="504"/>
                </a:cubicBezTo>
                <a:cubicBezTo>
                  <a:pt x="52" y="508"/>
                  <a:pt x="45" y="513"/>
                  <a:pt x="45" y="522"/>
                </a:cubicBezTo>
                <a:cubicBezTo>
                  <a:pt x="45" y="530"/>
                  <a:pt x="59" y="528"/>
                  <a:pt x="74" y="528"/>
                </a:cubicBezTo>
                <a:cubicBezTo>
                  <a:pt x="88" y="528"/>
                  <a:pt x="96" y="530"/>
                  <a:pt x="96" y="522"/>
                </a:cubicBezTo>
                <a:cubicBezTo>
                  <a:pt x="96" y="511"/>
                  <a:pt x="90" y="507"/>
                  <a:pt x="90" y="496"/>
                </a:cubicBezTo>
                <a:cubicBezTo>
                  <a:pt x="90" y="492"/>
                  <a:pt x="95" y="471"/>
                  <a:pt x="97" y="449"/>
                </a:cubicBezTo>
                <a:cubicBezTo>
                  <a:pt x="99" y="427"/>
                  <a:pt x="98" y="400"/>
                  <a:pt x="100" y="400"/>
                </a:cubicBezTo>
                <a:cubicBezTo>
                  <a:pt x="103" y="400"/>
                  <a:pt x="102" y="427"/>
                  <a:pt x="104" y="449"/>
                </a:cubicBezTo>
                <a:cubicBezTo>
                  <a:pt x="106" y="471"/>
                  <a:pt x="111" y="492"/>
                  <a:pt x="111" y="496"/>
                </a:cubicBezTo>
                <a:cubicBezTo>
                  <a:pt x="111" y="507"/>
                  <a:pt x="105" y="511"/>
                  <a:pt x="105" y="522"/>
                </a:cubicBezTo>
                <a:cubicBezTo>
                  <a:pt x="105" y="530"/>
                  <a:pt x="113" y="528"/>
                  <a:pt x="127" y="528"/>
                </a:cubicBezTo>
                <a:cubicBezTo>
                  <a:pt x="142" y="528"/>
                  <a:pt x="155" y="530"/>
                  <a:pt x="155" y="522"/>
                </a:cubicBezTo>
                <a:cubicBezTo>
                  <a:pt x="155" y="513"/>
                  <a:pt x="149" y="508"/>
                  <a:pt x="147" y="504"/>
                </a:cubicBezTo>
                <a:cubicBezTo>
                  <a:pt x="142" y="497"/>
                  <a:pt x="144" y="479"/>
                  <a:pt x="153" y="446"/>
                </a:cubicBezTo>
                <a:cubicBezTo>
                  <a:pt x="160" y="422"/>
                  <a:pt x="160" y="380"/>
                  <a:pt x="158" y="368"/>
                </a:cubicBezTo>
                <a:cubicBezTo>
                  <a:pt x="158" y="351"/>
                  <a:pt x="152" y="331"/>
                  <a:pt x="151" y="306"/>
                </a:cubicBezTo>
                <a:cubicBezTo>
                  <a:pt x="151" y="296"/>
                  <a:pt x="152" y="278"/>
                  <a:pt x="153" y="276"/>
                </a:cubicBezTo>
                <a:cubicBezTo>
                  <a:pt x="154" y="274"/>
                  <a:pt x="156" y="301"/>
                  <a:pt x="160" y="323"/>
                </a:cubicBezTo>
                <a:cubicBezTo>
                  <a:pt x="164" y="346"/>
                  <a:pt x="164" y="347"/>
                  <a:pt x="163" y="354"/>
                </a:cubicBezTo>
                <a:cubicBezTo>
                  <a:pt x="162" y="367"/>
                  <a:pt x="158" y="387"/>
                  <a:pt x="166" y="387"/>
                </a:cubicBezTo>
                <a:cubicBezTo>
                  <a:pt x="171" y="387"/>
                  <a:pt x="170" y="378"/>
                  <a:pt x="170" y="374"/>
                </a:cubicBezTo>
                <a:cubicBezTo>
                  <a:pt x="171" y="367"/>
                  <a:pt x="172" y="382"/>
                  <a:pt x="171" y="395"/>
                </a:cubicBezTo>
                <a:cubicBezTo>
                  <a:pt x="170" y="405"/>
                  <a:pt x="159" y="418"/>
                  <a:pt x="167" y="420"/>
                </a:cubicBezTo>
                <a:cubicBezTo>
                  <a:pt x="174" y="423"/>
                  <a:pt x="184" y="402"/>
                  <a:pt x="185" y="378"/>
                </a:cubicBezTo>
                <a:cubicBezTo>
                  <a:pt x="185" y="366"/>
                  <a:pt x="183" y="347"/>
                  <a:pt x="184" y="330"/>
                </a:cubicBezTo>
                <a:close/>
              </a:path>
            </a:pathLst>
          </a:custGeom>
          <a:solidFill>
            <a:srgbClr val="BDC3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5" tIns="22857" rIns="45715" bIns="2285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430640-864D-4EE0-AF70-E4018310E796}"/>
              </a:ext>
            </a:extLst>
          </p:cNvPr>
          <p:cNvSpPr txBox="1"/>
          <p:nvPr/>
        </p:nvSpPr>
        <p:spPr>
          <a:xfrm>
            <a:off x="3248548" y="45848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数据分析负责人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642141-77A2-4930-A928-256B0B0B3E1D}"/>
              </a:ext>
            </a:extLst>
          </p:cNvPr>
          <p:cNvSpPr/>
          <p:nvPr/>
        </p:nvSpPr>
        <p:spPr>
          <a:xfrm>
            <a:off x="2162261" y="3750834"/>
            <a:ext cx="228636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数据分析的成果沟通</a:t>
            </a:r>
          </a:p>
        </p:txBody>
      </p:sp>
      <p:sp>
        <p:nvSpPr>
          <p:cNvPr id="7" name="Freeform 763">
            <a:extLst>
              <a:ext uri="{FF2B5EF4-FFF2-40B4-BE49-F238E27FC236}">
                <a16:creationId xmlns:a16="http://schemas.microsoft.com/office/drawing/2014/main" id="{23B43397-859F-4F6D-9F21-C2F339D8D2E6}"/>
              </a:ext>
            </a:extLst>
          </p:cNvPr>
          <p:cNvSpPr>
            <a:spLocks/>
          </p:cNvSpPr>
          <p:nvPr/>
        </p:nvSpPr>
        <p:spPr bwMode="auto">
          <a:xfrm>
            <a:off x="2877703" y="2625152"/>
            <a:ext cx="370845" cy="982740"/>
          </a:xfrm>
          <a:custGeom>
            <a:avLst/>
            <a:gdLst>
              <a:gd name="T0" fmla="*/ 184 w 200"/>
              <a:gd name="T1" fmla="*/ 330 h 530"/>
              <a:gd name="T2" fmla="*/ 178 w 200"/>
              <a:gd name="T3" fmla="*/ 263 h 530"/>
              <a:gd name="T4" fmla="*/ 126 w 200"/>
              <a:gd name="T5" fmla="*/ 212 h 530"/>
              <a:gd name="T6" fmla="*/ 123 w 200"/>
              <a:gd name="T7" fmla="*/ 208 h 530"/>
              <a:gd name="T8" fmla="*/ 129 w 200"/>
              <a:gd name="T9" fmla="*/ 195 h 530"/>
              <a:gd name="T10" fmla="*/ 200 w 200"/>
              <a:gd name="T11" fmla="*/ 100 h 530"/>
              <a:gd name="T12" fmla="*/ 100 w 200"/>
              <a:gd name="T13" fmla="*/ 0 h 530"/>
              <a:gd name="T14" fmla="*/ 0 w 200"/>
              <a:gd name="T15" fmla="*/ 100 h 530"/>
              <a:gd name="T16" fmla="*/ 72 w 200"/>
              <a:gd name="T17" fmla="*/ 195 h 530"/>
              <a:gd name="T18" fmla="*/ 74 w 200"/>
              <a:gd name="T19" fmla="*/ 212 h 530"/>
              <a:gd name="T20" fmla="*/ 22 w 200"/>
              <a:gd name="T21" fmla="*/ 263 h 530"/>
              <a:gd name="T22" fmla="*/ 17 w 200"/>
              <a:gd name="T23" fmla="*/ 330 h 530"/>
              <a:gd name="T24" fmla="*/ 16 w 200"/>
              <a:gd name="T25" fmla="*/ 378 h 530"/>
              <a:gd name="T26" fmla="*/ 34 w 200"/>
              <a:gd name="T27" fmla="*/ 420 h 530"/>
              <a:gd name="T28" fmla="*/ 30 w 200"/>
              <a:gd name="T29" fmla="*/ 395 h 530"/>
              <a:gd name="T30" fmla="*/ 30 w 200"/>
              <a:gd name="T31" fmla="*/ 374 h 530"/>
              <a:gd name="T32" fmla="*/ 35 w 200"/>
              <a:gd name="T33" fmla="*/ 387 h 530"/>
              <a:gd name="T34" fmla="*/ 38 w 200"/>
              <a:gd name="T35" fmla="*/ 354 h 530"/>
              <a:gd name="T36" fmla="*/ 41 w 200"/>
              <a:gd name="T37" fmla="*/ 323 h 530"/>
              <a:gd name="T38" fmla="*/ 48 w 200"/>
              <a:gd name="T39" fmla="*/ 276 h 530"/>
              <a:gd name="T40" fmla="*/ 50 w 200"/>
              <a:gd name="T41" fmla="*/ 306 h 530"/>
              <a:gd name="T42" fmla="*/ 43 w 200"/>
              <a:gd name="T43" fmla="*/ 368 h 530"/>
              <a:gd name="T44" fmla="*/ 48 w 200"/>
              <a:gd name="T45" fmla="*/ 446 h 530"/>
              <a:gd name="T46" fmla="*/ 54 w 200"/>
              <a:gd name="T47" fmla="*/ 504 h 530"/>
              <a:gd name="T48" fmla="*/ 45 w 200"/>
              <a:gd name="T49" fmla="*/ 522 h 530"/>
              <a:gd name="T50" fmla="*/ 74 w 200"/>
              <a:gd name="T51" fmla="*/ 528 h 530"/>
              <a:gd name="T52" fmla="*/ 96 w 200"/>
              <a:gd name="T53" fmla="*/ 522 h 530"/>
              <a:gd name="T54" fmla="*/ 90 w 200"/>
              <a:gd name="T55" fmla="*/ 496 h 530"/>
              <a:gd name="T56" fmla="*/ 97 w 200"/>
              <a:gd name="T57" fmla="*/ 449 h 530"/>
              <a:gd name="T58" fmla="*/ 100 w 200"/>
              <a:gd name="T59" fmla="*/ 400 h 530"/>
              <a:gd name="T60" fmla="*/ 104 w 200"/>
              <a:gd name="T61" fmla="*/ 449 h 530"/>
              <a:gd name="T62" fmla="*/ 111 w 200"/>
              <a:gd name="T63" fmla="*/ 496 h 530"/>
              <a:gd name="T64" fmla="*/ 105 w 200"/>
              <a:gd name="T65" fmla="*/ 522 h 530"/>
              <a:gd name="T66" fmla="*/ 127 w 200"/>
              <a:gd name="T67" fmla="*/ 528 h 530"/>
              <a:gd name="T68" fmla="*/ 155 w 200"/>
              <a:gd name="T69" fmla="*/ 522 h 530"/>
              <a:gd name="T70" fmla="*/ 147 w 200"/>
              <a:gd name="T71" fmla="*/ 504 h 530"/>
              <a:gd name="T72" fmla="*/ 153 w 200"/>
              <a:gd name="T73" fmla="*/ 446 h 530"/>
              <a:gd name="T74" fmla="*/ 158 w 200"/>
              <a:gd name="T75" fmla="*/ 368 h 530"/>
              <a:gd name="T76" fmla="*/ 151 w 200"/>
              <a:gd name="T77" fmla="*/ 306 h 530"/>
              <a:gd name="T78" fmla="*/ 153 w 200"/>
              <a:gd name="T79" fmla="*/ 276 h 530"/>
              <a:gd name="T80" fmla="*/ 160 w 200"/>
              <a:gd name="T81" fmla="*/ 323 h 530"/>
              <a:gd name="T82" fmla="*/ 163 w 200"/>
              <a:gd name="T83" fmla="*/ 354 h 530"/>
              <a:gd name="T84" fmla="*/ 166 w 200"/>
              <a:gd name="T85" fmla="*/ 387 h 530"/>
              <a:gd name="T86" fmla="*/ 170 w 200"/>
              <a:gd name="T87" fmla="*/ 374 h 530"/>
              <a:gd name="T88" fmla="*/ 171 w 200"/>
              <a:gd name="T89" fmla="*/ 395 h 530"/>
              <a:gd name="T90" fmla="*/ 167 w 200"/>
              <a:gd name="T91" fmla="*/ 420 h 530"/>
              <a:gd name="T92" fmla="*/ 185 w 200"/>
              <a:gd name="T93" fmla="*/ 378 h 530"/>
              <a:gd name="T94" fmla="*/ 184 w 200"/>
              <a:gd name="T95" fmla="*/ 3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" h="530">
                <a:moveTo>
                  <a:pt x="184" y="330"/>
                </a:moveTo>
                <a:cubicBezTo>
                  <a:pt x="185" y="314"/>
                  <a:pt x="183" y="285"/>
                  <a:pt x="178" y="263"/>
                </a:cubicBezTo>
                <a:cubicBezTo>
                  <a:pt x="173" y="233"/>
                  <a:pt x="163" y="216"/>
                  <a:pt x="126" y="212"/>
                </a:cubicBezTo>
                <a:cubicBezTo>
                  <a:pt x="124" y="212"/>
                  <a:pt x="123" y="210"/>
                  <a:pt x="123" y="208"/>
                </a:cubicBezTo>
                <a:cubicBezTo>
                  <a:pt x="124" y="204"/>
                  <a:pt x="126" y="199"/>
                  <a:pt x="129" y="195"/>
                </a:cubicBezTo>
                <a:cubicBezTo>
                  <a:pt x="170" y="183"/>
                  <a:pt x="200" y="14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45"/>
                  <a:pt x="31" y="183"/>
                  <a:pt x="72" y="195"/>
                </a:cubicBezTo>
                <a:cubicBezTo>
                  <a:pt x="76" y="202"/>
                  <a:pt x="81" y="212"/>
                  <a:pt x="74" y="212"/>
                </a:cubicBezTo>
                <a:cubicBezTo>
                  <a:pt x="38" y="216"/>
                  <a:pt x="28" y="233"/>
                  <a:pt x="22" y="263"/>
                </a:cubicBezTo>
                <a:cubicBezTo>
                  <a:pt x="18" y="285"/>
                  <a:pt x="16" y="314"/>
                  <a:pt x="17" y="330"/>
                </a:cubicBezTo>
                <a:cubicBezTo>
                  <a:pt x="18" y="347"/>
                  <a:pt x="16" y="366"/>
                  <a:pt x="16" y="378"/>
                </a:cubicBezTo>
                <a:cubicBezTo>
                  <a:pt x="17" y="402"/>
                  <a:pt x="27" y="423"/>
                  <a:pt x="34" y="420"/>
                </a:cubicBezTo>
                <a:cubicBezTo>
                  <a:pt x="42" y="418"/>
                  <a:pt x="31" y="405"/>
                  <a:pt x="30" y="395"/>
                </a:cubicBezTo>
                <a:cubicBezTo>
                  <a:pt x="29" y="382"/>
                  <a:pt x="29" y="367"/>
                  <a:pt x="30" y="374"/>
                </a:cubicBezTo>
                <a:cubicBezTo>
                  <a:pt x="31" y="378"/>
                  <a:pt x="30" y="387"/>
                  <a:pt x="35" y="387"/>
                </a:cubicBezTo>
                <a:cubicBezTo>
                  <a:pt x="43" y="387"/>
                  <a:pt x="39" y="367"/>
                  <a:pt x="38" y="354"/>
                </a:cubicBezTo>
                <a:cubicBezTo>
                  <a:pt x="37" y="347"/>
                  <a:pt x="37" y="346"/>
                  <a:pt x="41" y="323"/>
                </a:cubicBezTo>
                <a:cubicBezTo>
                  <a:pt x="45" y="301"/>
                  <a:pt x="47" y="274"/>
                  <a:pt x="48" y="276"/>
                </a:cubicBezTo>
                <a:cubicBezTo>
                  <a:pt x="49" y="278"/>
                  <a:pt x="50" y="296"/>
                  <a:pt x="50" y="306"/>
                </a:cubicBezTo>
                <a:cubicBezTo>
                  <a:pt x="49" y="331"/>
                  <a:pt x="43" y="351"/>
                  <a:pt x="43" y="368"/>
                </a:cubicBezTo>
                <a:cubicBezTo>
                  <a:pt x="41" y="380"/>
                  <a:pt x="41" y="422"/>
                  <a:pt x="48" y="446"/>
                </a:cubicBezTo>
                <a:cubicBezTo>
                  <a:pt x="56" y="479"/>
                  <a:pt x="59" y="497"/>
                  <a:pt x="54" y="504"/>
                </a:cubicBezTo>
                <a:cubicBezTo>
                  <a:pt x="52" y="508"/>
                  <a:pt x="45" y="513"/>
                  <a:pt x="45" y="522"/>
                </a:cubicBezTo>
                <a:cubicBezTo>
                  <a:pt x="45" y="530"/>
                  <a:pt x="59" y="528"/>
                  <a:pt x="74" y="528"/>
                </a:cubicBezTo>
                <a:cubicBezTo>
                  <a:pt x="88" y="528"/>
                  <a:pt x="96" y="530"/>
                  <a:pt x="96" y="522"/>
                </a:cubicBezTo>
                <a:cubicBezTo>
                  <a:pt x="96" y="511"/>
                  <a:pt x="90" y="507"/>
                  <a:pt x="90" y="496"/>
                </a:cubicBezTo>
                <a:cubicBezTo>
                  <a:pt x="90" y="492"/>
                  <a:pt x="95" y="471"/>
                  <a:pt x="97" y="449"/>
                </a:cubicBezTo>
                <a:cubicBezTo>
                  <a:pt x="99" y="427"/>
                  <a:pt x="98" y="400"/>
                  <a:pt x="100" y="400"/>
                </a:cubicBezTo>
                <a:cubicBezTo>
                  <a:pt x="103" y="400"/>
                  <a:pt x="102" y="427"/>
                  <a:pt x="104" y="449"/>
                </a:cubicBezTo>
                <a:cubicBezTo>
                  <a:pt x="106" y="471"/>
                  <a:pt x="111" y="492"/>
                  <a:pt x="111" y="496"/>
                </a:cubicBezTo>
                <a:cubicBezTo>
                  <a:pt x="111" y="507"/>
                  <a:pt x="105" y="511"/>
                  <a:pt x="105" y="522"/>
                </a:cubicBezTo>
                <a:cubicBezTo>
                  <a:pt x="105" y="530"/>
                  <a:pt x="113" y="528"/>
                  <a:pt x="127" y="528"/>
                </a:cubicBezTo>
                <a:cubicBezTo>
                  <a:pt x="142" y="528"/>
                  <a:pt x="155" y="530"/>
                  <a:pt x="155" y="522"/>
                </a:cubicBezTo>
                <a:cubicBezTo>
                  <a:pt x="155" y="513"/>
                  <a:pt x="149" y="508"/>
                  <a:pt x="147" y="504"/>
                </a:cubicBezTo>
                <a:cubicBezTo>
                  <a:pt x="142" y="497"/>
                  <a:pt x="144" y="479"/>
                  <a:pt x="153" y="446"/>
                </a:cubicBezTo>
                <a:cubicBezTo>
                  <a:pt x="160" y="422"/>
                  <a:pt x="160" y="380"/>
                  <a:pt x="158" y="368"/>
                </a:cubicBezTo>
                <a:cubicBezTo>
                  <a:pt x="158" y="351"/>
                  <a:pt x="152" y="331"/>
                  <a:pt x="151" y="306"/>
                </a:cubicBezTo>
                <a:cubicBezTo>
                  <a:pt x="151" y="296"/>
                  <a:pt x="152" y="278"/>
                  <a:pt x="153" y="276"/>
                </a:cubicBezTo>
                <a:cubicBezTo>
                  <a:pt x="154" y="274"/>
                  <a:pt x="156" y="301"/>
                  <a:pt x="160" y="323"/>
                </a:cubicBezTo>
                <a:cubicBezTo>
                  <a:pt x="164" y="346"/>
                  <a:pt x="164" y="347"/>
                  <a:pt x="163" y="354"/>
                </a:cubicBezTo>
                <a:cubicBezTo>
                  <a:pt x="162" y="367"/>
                  <a:pt x="158" y="387"/>
                  <a:pt x="166" y="387"/>
                </a:cubicBezTo>
                <a:cubicBezTo>
                  <a:pt x="171" y="387"/>
                  <a:pt x="170" y="378"/>
                  <a:pt x="170" y="374"/>
                </a:cubicBezTo>
                <a:cubicBezTo>
                  <a:pt x="171" y="367"/>
                  <a:pt x="172" y="382"/>
                  <a:pt x="171" y="395"/>
                </a:cubicBezTo>
                <a:cubicBezTo>
                  <a:pt x="170" y="405"/>
                  <a:pt x="159" y="418"/>
                  <a:pt x="167" y="420"/>
                </a:cubicBezTo>
                <a:cubicBezTo>
                  <a:pt x="174" y="423"/>
                  <a:pt x="184" y="402"/>
                  <a:pt x="185" y="378"/>
                </a:cubicBezTo>
                <a:cubicBezTo>
                  <a:pt x="185" y="366"/>
                  <a:pt x="183" y="347"/>
                  <a:pt x="184" y="330"/>
                </a:cubicBezTo>
                <a:close/>
              </a:path>
            </a:pathLst>
          </a:custGeom>
          <a:solidFill>
            <a:srgbClr val="BDC3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5" tIns="22857" rIns="45715" bIns="2285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137A99-61C7-4497-9230-3AA7D3C23DFF}"/>
              </a:ext>
            </a:extLst>
          </p:cNvPr>
          <p:cNvSpPr txBox="1"/>
          <p:nvPr/>
        </p:nvSpPr>
        <p:spPr>
          <a:xfrm>
            <a:off x="3248548" y="283094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策划负责人</a:t>
            </a:r>
            <a:endParaRPr lang="en-US" altLang="zh-CN" dirty="0"/>
          </a:p>
          <a:p>
            <a:r>
              <a:rPr lang="zh-CN" altLang="en-US" dirty="0"/>
              <a:t>业务负责人</a:t>
            </a: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AF1B9E3E-0CE5-4D4A-8F7E-72FDC98FF941}"/>
              </a:ext>
            </a:extLst>
          </p:cNvPr>
          <p:cNvSpPr/>
          <p:nvPr/>
        </p:nvSpPr>
        <p:spPr>
          <a:xfrm rot="18950867">
            <a:off x="2362403" y="1103970"/>
            <a:ext cx="484632" cy="1370560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59A3DE7D-23F5-48FB-B447-B0D4792F5A99}"/>
              </a:ext>
            </a:extLst>
          </p:cNvPr>
          <p:cNvSpPr/>
          <p:nvPr/>
        </p:nvSpPr>
        <p:spPr>
          <a:xfrm rot="2761134">
            <a:off x="3294125" y="1080326"/>
            <a:ext cx="484632" cy="1387693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05805E10-8BA6-4E4E-8BD2-5B6CDDA76292}"/>
              </a:ext>
            </a:extLst>
          </p:cNvPr>
          <p:cNvSpPr/>
          <p:nvPr/>
        </p:nvSpPr>
        <p:spPr>
          <a:xfrm>
            <a:off x="2820809" y="1153505"/>
            <a:ext cx="484632" cy="1412384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A1A92F-67C4-438C-B2F5-2D54643B8F0A}"/>
              </a:ext>
            </a:extLst>
          </p:cNvPr>
          <p:cNvSpPr txBox="1"/>
          <p:nvPr/>
        </p:nvSpPr>
        <p:spPr>
          <a:xfrm>
            <a:off x="2481942" y="18161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选择、执行</a:t>
            </a:r>
          </a:p>
        </p:txBody>
      </p:sp>
      <p:sp>
        <p:nvSpPr>
          <p:cNvPr id="13" name="Freeform 763">
            <a:extLst>
              <a:ext uri="{FF2B5EF4-FFF2-40B4-BE49-F238E27FC236}">
                <a16:creationId xmlns:a16="http://schemas.microsoft.com/office/drawing/2014/main" id="{709BCA6F-49D2-48B0-B5C5-547A865C27E6}"/>
              </a:ext>
            </a:extLst>
          </p:cNvPr>
          <p:cNvSpPr>
            <a:spLocks/>
          </p:cNvSpPr>
          <p:nvPr/>
        </p:nvSpPr>
        <p:spPr bwMode="auto">
          <a:xfrm>
            <a:off x="6201752" y="4275062"/>
            <a:ext cx="370845" cy="982740"/>
          </a:xfrm>
          <a:custGeom>
            <a:avLst/>
            <a:gdLst>
              <a:gd name="T0" fmla="*/ 184 w 200"/>
              <a:gd name="T1" fmla="*/ 330 h 530"/>
              <a:gd name="T2" fmla="*/ 178 w 200"/>
              <a:gd name="T3" fmla="*/ 263 h 530"/>
              <a:gd name="T4" fmla="*/ 126 w 200"/>
              <a:gd name="T5" fmla="*/ 212 h 530"/>
              <a:gd name="T6" fmla="*/ 123 w 200"/>
              <a:gd name="T7" fmla="*/ 208 h 530"/>
              <a:gd name="T8" fmla="*/ 129 w 200"/>
              <a:gd name="T9" fmla="*/ 195 h 530"/>
              <a:gd name="T10" fmla="*/ 200 w 200"/>
              <a:gd name="T11" fmla="*/ 100 h 530"/>
              <a:gd name="T12" fmla="*/ 100 w 200"/>
              <a:gd name="T13" fmla="*/ 0 h 530"/>
              <a:gd name="T14" fmla="*/ 0 w 200"/>
              <a:gd name="T15" fmla="*/ 100 h 530"/>
              <a:gd name="T16" fmla="*/ 72 w 200"/>
              <a:gd name="T17" fmla="*/ 195 h 530"/>
              <a:gd name="T18" fmla="*/ 74 w 200"/>
              <a:gd name="T19" fmla="*/ 212 h 530"/>
              <a:gd name="T20" fmla="*/ 22 w 200"/>
              <a:gd name="T21" fmla="*/ 263 h 530"/>
              <a:gd name="T22" fmla="*/ 17 w 200"/>
              <a:gd name="T23" fmla="*/ 330 h 530"/>
              <a:gd name="T24" fmla="*/ 16 w 200"/>
              <a:gd name="T25" fmla="*/ 378 h 530"/>
              <a:gd name="T26" fmla="*/ 34 w 200"/>
              <a:gd name="T27" fmla="*/ 420 h 530"/>
              <a:gd name="T28" fmla="*/ 30 w 200"/>
              <a:gd name="T29" fmla="*/ 395 h 530"/>
              <a:gd name="T30" fmla="*/ 30 w 200"/>
              <a:gd name="T31" fmla="*/ 374 h 530"/>
              <a:gd name="T32" fmla="*/ 35 w 200"/>
              <a:gd name="T33" fmla="*/ 387 h 530"/>
              <a:gd name="T34" fmla="*/ 38 w 200"/>
              <a:gd name="T35" fmla="*/ 354 h 530"/>
              <a:gd name="T36" fmla="*/ 41 w 200"/>
              <a:gd name="T37" fmla="*/ 323 h 530"/>
              <a:gd name="T38" fmla="*/ 48 w 200"/>
              <a:gd name="T39" fmla="*/ 276 h 530"/>
              <a:gd name="T40" fmla="*/ 50 w 200"/>
              <a:gd name="T41" fmla="*/ 306 h 530"/>
              <a:gd name="T42" fmla="*/ 43 w 200"/>
              <a:gd name="T43" fmla="*/ 368 h 530"/>
              <a:gd name="T44" fmla="*/ 48 w 200"/>
              <a:gd name="T45" fmla="*/ 446 h 530"/>
              <a:gd name="T46" fmla="*/ 54 w 200"/>
              <a:gd name="T47" fmla="*/ 504 h 530"/>
              <a:gd name="T48" fmla="*/ 45 w 200"/>
              <a:gd name="T49" fmla="*/ 522 h 530"/>
              <a:gd name="T50" fmla="*/ 74 w 200"/>
              <a:gd name="T51" fmla="*/ 528 h 530"/>
              <a:gd name="T52" fmla="*/ 96 w 200"/>
              <a:gd name="T53" fmla="*/ 522 h 530"/>
              <a:gd name="T54" fmla="*/ 90 w 200"/>
              <a:gd name="T55" fmla="*/ 496 h 530"/>
              <a:gd name="T56" fmla="*/ 97 w 200"/>
              <a:gd name="T57" fmla="*/ 449 h 530"/>
              <a:gd name="T58" fmla="*/ 100 w 200"/>
              <a:gd name="T59" fmla="*/ 400 h 530"/>
              <a:gd name="T60" fmla="*/ 104 w 200"/>
              <a:gd name="T61" fmla="*/ 449 h 530"/>
              <a:gd name="T62" fmla="*/ 111 w 200"/>
              <a:gd name="T63" fmla="*/ 496 h 530"/>
              <a:gd name="T64" fmla="*/ 105 w 200"/>
              <a:gd name="T65" fmla="*/ 522 h 530"/>
              <a:gd name="T66" fmla="*/ 127 w 200"/>
              <a:gd name="T67" fmla="*/ 528 h 530"/>
              <a:gd name="T68" fmla="*/ 155 w 200"/>
              <a:gd name="T69" fmla="*/ 522 h 530"/>
              <a:gd name="T70" fmla="*/ 147 w 200"/>
              <a:gd name="T71" fmla="*/ 504 h 530"/>
              <a:gd name="T72" fmla="*/ 153 w 200"/>
              <a:gd name="T73" fmla="*/ 446 h 530"/>
              <a:gd name="T74" fmla="*/ 158 w 200"/>
              <a:gd name="T75" fmla="*/ 368 h 530"/>
              <a:gd name="T76" fmla="*/ 151 w 200"/>
              <a:gd name="T77" fmla="*/ 306 h 530"/>
              <a:gd name="T78" fmla="*/ 153 w 200"/>
              <a:gd name="T79" fmla="*/ 276 h 530"/>
              <a:gd name="T80" fmla="*/ 160 w 200"/>
              <a:gd name="T81" fmla="*/ 323 h 530"/>
              <a:gd name="T82" fmla="*/ 163 w 200"/>
              <a:gd name="T83" fmla="*/ 354 h 530"/>
              <a:gd name="T84" fmla="*/ 166 w 200"/>
              <a:gd name="T85" fmla="*/ 387 h 530"/>
              <a:gd name="T86" fmla="*/ 170 w 200"/>
              <a:gd name="T87" fmla="*/ 374 h 530"/>
              <a:gd name="T88" fmla="*/ 171 w 200"/>
              <a:gd name="T89" fmla="*/ 395 h 530"/>
              <a:gd name="T90" fmla="*/ 167 w 200"/>
              <a:gd name="T91" fmla="*/ 420 h 530"/>
              <a:gd name="T92" fmla="*/ 185 w 200"/>
              <a:gd name="T93" fmla="*/ 378 h 530"/>
              <a:gd name="T94" fmla="*/ 184 w 200"/>
              <a:gd name="T95" fmla="*/ 3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" h="530">
                <a:moveTo>
                  <a:pt x="184" y="330"/>
                </a:moveTo>
                <a:cubicBezTo>
                  <a:pt x="185" y="314"/>
                  <a:pt x="183" y="285"/>
                  <a:pt x="178" y="263"/>
                </a:cubicBezTo>
                <a:cubicBezTo>
                  <a:pt x="173" y="233"/>
                  <a:pt x="163" y="216"/>
                  <a:pt x="126" y="212"/>
                </a:cubicBezTo>
                <a:cubicBezTo>
                  <a:pt x="124" y="212"/>
                  <a:pt x="123" y="210"/>
                  <a:pt x="123" y="208"/>
                </a:cubicBezTo>
                <a:cubicBezTo>
                  <a:pt x="124" y="204"/>
                  <a:pt x="126" y="199"/>
                  <a:pt x="129" y="195"/>
                </a:cubicBezTo>
                <a:cubicBezTo>
                  <a:pt x="170" y="183"/>
                  <a:pt x="200" y="14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45"/>
                  <a:pt x="31" y="183"/>
                  <a:pt x="72" y="195"/>
                </a:cubicBezTo>
                <a:cubicBezTo>
                  <a:pt x="76" y="202"/>
                  <a:pt x="81" y="212"/>
                  <a:pt x="74" y="212"/>
                </a:cubicBezTo>
                <a:cubicBezTo>
                  <a:pt x="38" y="216"/>
                  <a:pt x="28" y="233"/>
                  <a:pt x="22" y="263"/>
                </a:cubicBezTo>
                <a:cubicBezTo>
                  <a:pt x="18" y="285"/>
                  <a:pt x="16" y="314"/>
                  <a:pt x="17" y="330"/>
                </a:cubicBezTo>
                <a:cubicBezTo>
                  <a:pt x="18" y="347"/>
                  <a:pt x="16" y="366"/>
                  <a:pt x="16" y="378"/>
                </a:cubicBezTo>
                <a:cubicBezTo>
                  <a:pt x="17" y="402"/>
                  <a:pt x="27" y="423"/>
                  <a:pt x="34" y="420"/>
                </a:cubicBezTo>
                <a:cubicBezTo>
                  <a:pt x="42" y="418"/>
                  <a:pt x="31" y="405"/>
                  <a:pt x="30" y="395"/>
                </a:cubicBezTo>
                <a:cubicBezTo>
                  <a:pt x="29" y="382"/>
                  <a:pt x="29" y="367"/>
                  <a:pt x="30" y="374"/>
                </a:cubicBezTo>
                <a:cubicBezTo>
                  <a:pt x="31" y="378"/>
                  <a:pt x="30" y="387"/>
                  <a:pt x="35" y="387"/>
                </a:cubicBezTo>
                <a:cubicBezTo>
                  <a:pt x="43" y="387"/>
                  <a:pt x="39" y="367"/>
                  <a:pt x="38" y="354"/>
                </a:cubicBezTo>
                <a:cubicBezTo>
                  <a:pt x="37" y="347"/>
                  <a:pt x="37" y="346"/>
                  <a:pt x="41" y="323"/>
                </a:cubicBezTo>
                <a:cubicBezTo>
                  <a:pt x="45" y="301"/>
                  <a:pt x="47" y="274"/>
                  <a:pt x="48" y="276"/>
                </a:cubicBezTo>
                <a:cubicBezTo>
                  <a:pt x="49" y="278"/>
                  <a:pt x="50" y="296"/>
                  <a:pt x="50" y="306"/>
                </a:cubicBezTo>
                <a:cubicBezTo>
                  <a:pt x="49" y="331"/>
                  <a:pt x="43" y="351"/>
                  <a:pt x="43" y="368"/>
                </a:cubicBezTo>
                <a:cubicBezTo>
                  <a:pt x="41" y="380"/>
                  <a:pt x="41" y="422"/>
                  <a:pt x="48" y="446"/>
                </a:cubicBezTo>
                <a:cubicBezTo>
                  <a:pt x="56" y="479"/>
                  <a:pt x="59" y="497"/>
                  <a:pt x="54" y="504"/>
                </a:cubicBezTo>
                <a:cubicBezTo>
                  <a:pt x="52" y="508"/>
                  <a:pt x="45" y="513"/>
                  <a:pt x="45" y="522"/>
                </a:cubicBezTo>
                <a:cubicBezTo>
                  <a:pt x="45" y="530"/>
                  <a:pt x="59" y="528"/>
                  <a:pt x="74" y="528"/>
                </a:cubicBezTo>
                <a:cubicBezTo>
                  <a:pt x="88" y="528"/>
                  <a:pt x="96" y="530"/>
                  <a:pt x="96" y="522"/>
                </a:cubicBezTo>
                <a:cubicBezTo>
                  <a:pt x="96" y="511"/>
                  <a:pt x="90" y="507"/>
                  <a:pt x="90" y="496"/>
                </a:cubicBezTo>
                <a:cubicBezTo>
                  <a:pt x="90" y="492"/>
                  <a:pt x="95" y="471"/>
                  <a:pt x="97" y="449"/>
                </a:cubicBezTo>
                <a:cubicBezTo>
                  <a:pt x="99" y="427"/>
                  <a:pt x="98" y="400"/>
                  <a:pt x="100" y="400"/>
                </a:cubicBezTo>
                <a:cubicBezTo>
                  <a:pt x="103" y="400"/>
                  <a:pt x="102" y="427"/>
                  <a:pt x="104" y="449"/>
                </a:cubicBezTo>
                <a:cubicBezTo>
                  <a:pt x="106" y="471"/>
                  <a:pt x="111" y="492"/>
                  <a:pt x="111" y="496"/>
                </a:cubicBezTo>
                <a:cubicBezTo>
                  <a:pt x="111" y="507"/>
                  <a:pt x="105" y="511"/>
                  <a:pt x="105" y="522"/>
                </a:cubicBezTo>
                <a:cubicBezTo>
                  <a:pt x="105" y="530"/>
                  <a:pt x="113" y="528"/>
                  <a:pt x="127" y="528"/>
                </a:cubicBezTo>
                <a:cubicBezTo>
                  <a:pt x="142" y="528"/>
                  <a:pt x="155" y="530"/>
                  <a:pt x="155" y="522"/>
                </a:cubicBezTo>
                <a:cubicBezTo>
                  <a:pt x="155" y="513"/>
                  <a:pt x="149" y="508"/>
                  <a:pt x="147" y="504"/>
                </a:cubicBezTo>
                <a:cubicBezTo>
                  <a:pt x="142" y="497"/>
                  <a:pt x="144" y="479"/>
                  <a:pt x="153" y="446"/>
                </a:cubicBezTo>
                <a:cubicBezTo>
                  <a:pt x="160" y="422"/>
                  <a:pt x="160" y="380"/>
                  <a:pt x="158" y="368"/>
                </a:cubicBezTo>
                <a:cubicBezTo>
                  <a:pt x="158" y="351"/>
                  <a:pt x="152" y="331"/>
                  <a:pt x="151" y="306"/>
                </a:cubicBezTo>
                <a:cubicBezTo>
                  <a:pt x="151" y="296"/>
                  <a:pt x="152" y="278"/>
                  <a:pt x="153" y="276"/>
                </a:cubicBezTo>
                <a:cubicBezTo>
                  <a:pt x="154" y="274"/>
                  <a:pt x="156" y="301"/>
                  <a:pt x="160" y="323"/>
                </a:cubicBezTo>
                <a:cubicBezTo>
                  <a:pt x="164" y="346"/>
                  <a:pt x="164" y="347"/>
                  <a:pt x="163" y="354"/>
                </a:cubicBezTo>
                <a:cubicBezTo>
                  <a:pt x="162" y="367"/>
                  <a:pt x="158" y="387"/>
                  <a:pt x="166" y="387"/>
                </a:cubicBezTo>
                <a:cubicBezTo>
                  <a:pt x="171" y="387"/>
                  <a:pt x="170" y="378"/>
                  <a:pt x="170" y="374"/>
                </a:cubicBezTo>
                <a:cubicBezTo>
                  <a:pt x="171" y="367"/>
                  <a:pt x="172" y="382"/>
                  <a:pt x="171" y="395"/>
                </a:cubicBezTo>
                <a:cubicBezTo>
                  <a:pt x="170" y="405"/>
                  <a:pt x="159" y="418"/>
                  <a:pt x="167" y="420"/>
                </a:cubicBezTo>
                <a:cubicBezTo>
                  <a:pt x="174" y="423"/>
                  <a:pt x="184" y="402"/>
                  <a:pt x="185" y="378"/>
                </a:cubicBezTo>
                <a:cubicBezTo>
                  <a:pt x="185" y="366"/>
                  <a:pt x="183" y="347"/>
                  <a:pt x="184" y="330"/>
                </a:cubicBezTo>
                <a:close/>
              </a:path>
            </a:pathLst>
          </a:custGeom>
          <a:solidFill>
            <a:srgbClr val="BDC3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5" tIns="22857" rIns="45715" bIns="2285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BE4874-B6E4-4438-9992-215B70B8D325}"/>
              </a:ext>
            </a:extLst>
          </p:cNvPr>
          <p:cNvSpPr txBox="1"/>
          <p:nvPr/>
        </p:nvSpPr>
        <p:spPr>
          <a:xfrm>
            <a:off x="6572597" y="45848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数据分析负责人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4EFEFD-8163-44F1-83D4-B1660671D0C3}"/>
              </a:ext>
            </a:extLst>
          </p:cNvPr>
          <p:cNvSpPr/>
          <p:nvPr/>
        </p:nvSpPr>
        <p:spPr>
          <a:xfrm>
            <a:off x="5486310" y="3750834"/>
            <a:ext cx="228636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数据分析的成果沟通</a:t>
            </a:r>
          </a:p>
        </p:txBody>
      </p:sp>
      <p:sp>
        <p:nvSpPr>
          <p:cNvPr id="16" name="Freeform 763">
            <a:extLst>
              <a:ext uri="{FF2B5EF4-FFF2-40B4-BE49-F238E27FC236}">
                <a16:creationId xmlns:a16="http://schemas.microsoft.com/office/drawing/2014/main" id="{53E9879E-DFA6-46B1-BF67-C4B9D65F1EEC}"/>
              </a:ext>
            </a:extLst>
          </p:cNvPr>
          <p:cNvSpPr>
            <a:spLocks/>
          </p:cNvSpPr>
          <p:nvPr/>
        </p:nvSpPr>
        <p:spPr bwMode="auto">
          <a:xfrm>
            <a:off x="6201752" y="2625152"/>
            <a:ext cx="370845" cy="982740"/>
          </a:xfrm>
          <a:custGeom>
            <a:avLst/>
            <a:gdLst>
              <a:gd name="T0" fmla="*/ 184 w 200"/>
              <a:gd name="T1" fmla="*/ 330 h 530"/>
              <a:gd name="T2" fmla="*/ 178 w 200"/>
              <a:gd name="T3" fmla="*/ 263 h 530"/>
              <a:gd name="T4" fmla="*/ 126 w 200"/>
              <a:gd name="T5" fmla="*/ 212 h 530"/>
              <a:gd name="T6" fmla="*/ 123 w 200"/>
              <a:gd name="T7" fmla="*/ 208 h 530"/>
              <a:gd name="T8" fmla="*/ 129 w 200"/>
              <a:gd name="T9" fmla="*/ 195 h 530"/>
              <a:gd name="T10" fmla="*/ 200 w 200"/>
              <a:gd name="T11" fmla="*/ 100 h 530"/>
              <a:gd name="T12" fmla="*/ 100 w 200"/>
              <a:gd name="T13" fmla="*/ 0 h 530"/>
              <a:gd name="T14" fmla="*/ 0 w 200"/>
              <a:gd name="T15" fmla="*/ 100 h 530"/>
              <a:gd name="T16" fmla="*/ 72 w 200"/>
              <a:gd name="T17" fmla="*/ 195 h 530"/>
              <a:gd name="T18" fmla="*/ 74 w 200"/>
              <a:gd name="T19" fmla="*/ 212 h 530"/>
              <a:gd name="T20" fmla="*/ 22 w 200"/>
              <a:gd name="T21" fmla="*/ 263 h 530"/>
              <a:gd name="T22" fmla="*/ 17 w 200"/>
              <a:gd name="T23" fmla="*/ 330 h 530"/>
              <a:gd name="T24" fmla="*/ 16 w 200"/>
              <a:gd name="T25" fmla="*/ 378 h 530"/>
              <a:gd name="T26" fmla="*/ 34 w 200"/>
              <a:gd name="T27" fmla="*/ 420 h 530"/>
              <a:gd name="T28" fmla="*/ 30 w 200"/>
              <a:gd name="T29" fmla="*/ 395 h 530"/>
              <a:gd name="T30" fmla="*/ 30 w 200"/>
              <a:gd name="T31" fmla="*/ 374 h 530"/>
              <a:gd name="T32" fmla="*/ 35 w 200"/>
              <a:gd name="T33" fmla="*/ 387 h 530"/>
              <a:gd name="T34" fmla="*/ 38 w 200"/>
              <a:gd name="T35" fmla="*/ 354 h 530"/>
              <a:gd name="T36" fmla="*/ 41 w 200"/>
              <a:gd name="T37" fmla="*/ 323 h 530"/>
              <a:gd name="T38" fmla="*/ 48 w 200"/>
              <a:gd name="T39" fmla="*/ 276 h 530"/>
              <a:gd name="T40" fmla="*/ 50 w 200"/>
              <a:gd name="T41" fmla="*/ 306 h 530"/>
              <a:gd name="T42" fmla="*/ 43 w 200"/>
              <a:gd name="T43" fmla="*/ 368 h 530"/>
              <a:gd name="T44" fmla="*/ 48 w 200"/>
              <a:gd name="T45" fmla="*/ 446 h 530"/>
              <a:gd name="T46" fmla="*/ 54 w 200"/>
              <a:gd name="T47" fmla="*/ 504 h 530"/>
              <a:gd name="T48" fmla="*/ 45 w 200"/>
              <a:gd name="T49" fmla="*/ 522 h 530"/>
              <a:gd name="T50" fmla="*/ 74 w 200"/>
              <a:gd name="T51" fmla="*/ 528 h 530"/>
              <a:gd name="T52" fmla="*/ 96 w 200"/>
              <a:gd name="T53" fmla="*/ 522 h 530"/>
              <a:gd name="T54" fmla="*/ 90 w 200"/>
              <a:gd name="T55" fmla="*/ 496 h 530"/>
              <a:gd name="T56" fmla="*/ 97 w 200"/>
              <a:gd name="T57" fmla="*/ 449 h 530"/>
              <a:gd name="T58" fmla="*/ 100 w 200"/>
              <a:gd name="T59" fmla="*/ 400 h 530"/>
              <a:gd name="T60" fmla="*/ 104 w 200"/>
              <a:gd name="T61" fmla="*/ 449 h 530"/>
              <a:gd name="T62" fmla="*/ 111 w 200"/>
              <a:gd name="T63" fmla="*/ 496 h 530"/>
              <a:gd name="T64" fmla="*/ 105 w 200"/>
              <a:gd name="T65" fmla="*/ 522 h 530"/>
              <a:gd name="T66" fmla="*/ 127 w 200"/>
              <a:gd name="T67" fmla="*/ 528 h 530"/>
              <a:gd name="T68" fmla="*/ 155 w 200"/>
              <a:gd name="T69" fmla="*/ 522 h 530"/>
              <a:gd name="T70" fmla="*/ 147 w 200"/>
              <a:gd name="T71" fmla="*/ 504 h 530"/>
              <a:gd name="T72" fmla="*/ 153 w 200"/>
              <a:gd name="T73" fmla="*/ 446 h 530"/>
              <a:gd name="T74" fmla="*/ 158 w 200"/>
              <a:gd name="T75" fmla="*/ 368 h 530"/>
              <a:gd name="T76" fmla="*/ 151 w 200"/>
              <a:gd name="T77" fmla="*/ 306 h 530"/>
              <a:gd name="T78" fmla="*/ 153 w 200"/>
              <a:gd name="T79" fmla="*/ 276 h 530"/>
              <a:gd name="T80" fmla="*/ 160 w 200"/>
              <a:gd name="T81" fmla="*/ 323 h 530"/>
              <a:gd name="T82" fmla="*/ 163 w 200"/>
              <a:gd name="T83" fmla="*/ 354 h 530"/>
              <a:gd name="T84" fmla="*/ 166 w 200"/>
              <a:gd name="T85" fmla="*/ 387 h 530"/>
              <a:gd name="T86" fmla="*/ 170 w 200"/>
              <a:gd name="T87" fmla="*/ 374 h 530"/>
              <a:gd name="T88" fmla="*/ 171 w 200"/>
              <a:gd name="T89" fmla="*/ 395 h 530"/>
              <a:gd name="T90" fmla="*/ 167 w 200"/>
              <a:gd name="T91" fmla="*/ 420 h 530"/>
              <a:gd name="T92" fmla="*/ 185 w 200"/>
              <a:gd name="T93" fmla="*/ 378 h 530"/>
              <a:gd name="T94" fmla="*/ 184 w 200"/>
              <a:gd name="T95" fmla="*/ 3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" h="530">
                <a:moveTo>
                  <a:pt x="184" y="330"/>
                </a:moveTo>
                <a:cubicBezTo>
                  <a:pt x="185" y="314"/>
                  <a:pt x="183" y="285"/>
                  <a:pt x="178" y="263"/>
                </a:cubicBezTo>
                <a:cubicBezTo>
                  <a:pt x="173" y="233"/>
                  <a:pt x="163" y="216"/>
                  <a:pt x="126" y="212"/>
                </a:cubicBezTo>
                <a:cubicBezTo>
                  <a:pt x="124" y="212"/>
                  <a:pt x="123" y="210"/>
                  <a:pt x="123" y="208"/>
                </a:cubicBezTo>
                <a:cubicBezTo>
                  <a:pt x="124" y="204"/>
                  <a:pt x="126" y="199"/>
                  <a:pt x="129" y="195"/>
                </a:cubicBezTo>
                <a:cubicBezTo>
                  <a:pt x="170" y="183"/>
                  <a:pt x="200" y="14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45"/>
                  <a:pt x="31" y="183"/>
                  <a:pt x="72" y="195"/>
                </a:cubicBezTo>
                <a:cubicBezTo>
                  <a:pt x="76" y="202"/>
                  <a:pt x="81" y="212"/>
                  <a:pt x="74" y="212"/>
                </a:cubicBezTo>
                <a:cubicBezTo>
                  <a:pt x="38" y="216"/>
                  <a:pt x="28" y="233"/>
                  <a:pt x="22" y="263"/>
                </a:cubicBezTo>
                <a:cubicBezTo>
                  <a:pt x="18" y="285"/>
                  <a:pt x="16" y="314"/>
                  <a:pt x="17" y="330"/>
                </a:cubicBezTo>
                <a:cubicBezTo>
                  <a:pt x="18" y="347"/>
                  <a:pt x="16" y="366"/>
                  <a:pt x="16" y="378"/>
                </a:cubicBezTo>
                <a:cubicBezTo>
                  <a:pt x="17" y="402"/>
                  <a:pt x="27" y="423"/>
                  <a:pt x="34" y="420"/>
                </a:cubicBezTo>
                <a:cubicBezTo>
                  <a:pt x="42" y="418"/>
                  <a:pt x="31" y="405"/>
                  <a:pt x="30" y="395"/>
                </a:cubicBezTo>
                <a:cubicBezTo>
                  <a:pt x="29" y="382"/>
                  <a:pt x="29" y="367"/>
                  <a:pt x="30" y="374"/>
                </a:cubicBezTo>
                <a:cubicBezTo>
                  <a:pt x="31" y="378"/>
                  <a:pt x="30" y="387"/>
                  <a:pt x="35" y="387"/>
                </a:cubicBezTo>
                <a:cubicBezTo>
                  <a:pt x="43" y="387"/>
                  <a:pt x="39" y="367"/>
                  <a:pt x="38" y="354"/>
                </a:cubicBezTo>
                <a:cubicBezTo>
                  <a:pt x="37" y="347"/>
                  <a:pt x="37" y="346"/>
                  <a:pt x="41" y="323"/>
                </a:cubicBezTo>
                <a:cubicBezTo>
                  <a:pt x="45" y="301"/>
                  <a:pt x="47" y="274"/>
                  <a:pt x="48" y="276"/>
                </a:cubicBezTo>
                <a:cubicBezTo>
                  <a:pt x="49" y="278"/>
                  <a:pt x="50" y="296"/>
                  <a:pt x="50" y="306"/>
                </a:cubicBezTo>
                <a:cubicBezTo>
                  <a:pt x="49" y="331"/>
                  <a:pt x="43" y="351"/>
                  <a:pt x="43" y="368"/>
                </a:cubicBezTo>
                <a:cubicBezTo>
                  <a:pt x="41" y="380"/>
                  <a:pt x="41" y="422"/>
                  <a:pt x="48" y="446"/>
                </a:cubicBezTo>
                <a:cubicBezTo>
                  <a:pt x="56" y="479"/>
                  <a:pt x="59" y="497"/>
                  <a:pt x="54" y="504"/>
                </a:cubicBezTo>
                <a:cubicBezTo>
                  <a:pt x="52" y="508"/>
                  <a:pt x="45" y="513"/>
                  <a:pt x="45" y="522"/>
                </a:cubicBezTo>
                <a:cubicBezTo>
                  <a:pt x="45" y="530"/>
                  <a:pt x="59" y="528"/>
                  <a:pt x="74" y="528"/>
                </a:cubicBezTo>
                <a:cubicBezTo>
                  <a:pt x="88" y="528"/>
                  <a:pt x="96" y="530"/>
                  <a:pt x="96" y="522"/>
                </a:cubicBezTo>
                <a:cubicBezTo>
                  <a:pt x="96" y="511"/>
                  <a:pt x="90" y="507"/>
                  <a:pt x="90" y="496"/>
                </a:cubicBezTo>
                <a:cubicBezTo>
                  <a:pt x="90" y="492"/>
                  <a:pt x="95" y="471"/>
                  <a:pt x="97" y="449"/>
                </a:cubicBezTo>
                <a:cubicBezTo>
                  <a:pt x="99" y="427"/>
                  <a:pt x="98" y="400"/>
                  <a:pt x="100" y="400"/>
                </a:cubicBezTo>
                <a:cubicBezTo>
                  <a:pt x="103" y="400"/>
                  <a:pt x="102" y="427"/>
                  <a:pt x="104" y="449"/>
                </a:cubicBezTo>
                <a:cubicBezTo>
                  <a:pt x="106" y="471"/>
                  <a:pt x="111" y="492"/>
                  <a:pt x="111" y="496"/>
                </a:cubicBezTo>
                <a:cubicBezTo>
                  <a:pt x="111" y="507"/>
                  <a:pt x="105" y="511"/>
                  <a:pt x="105" y="522"/>
                </a:cubicBezTo>
                <a:cubicBezTo>
                  <a:pt x="105" y="530"/>
                  <a:pt x="113" y="528"/>
                  <a:pt x="127" y="528"/>
                </a:cubicBezTo>
                <a:cubicBezTo>
                  <a:pt x="142" y="528"/>
                  <a:pt x="155" y="530"/>
                  <a:pt x="155" y="522"/>
                </a:cubicBezTo>
                <a:cubicBezTo>
                  <a:pt x="155" y="513"/>
                  <a:pt x="149" y="508"/>
                  <a:pt x="147" y="504"/>
                </a:cubicBezTo>
                <a:cubicBezTo>
                  <a:pt x="142" y="497"/>
                  <a:pt x="144" y="479"/>
                  <a:pt x="153" y="446"/>
                </a:cubicBezTo>
                <a:cubicBezTo>
                  <a:pt x="160" y="422"/>
                  <a:pt x="160" y="380"/>
                  <a:pt x="158" y="368"/>
                </a:cubicBezTo>
                <a:cubicBezTo>
                  <a:pt x="158" y="351"/>
                  <a:pt x="152" y="331"/>
                  <a:pt x="151" y="306"/>
                </a:cubicBezTo>
                <a:cubicBezTo>
                  <a:pt x="151" y="296"/>
                  <a:pt x="152" y="278"/>
                  <a:pt x="153" y="276"/>
                </a:cubicBezTo>
                <a:cubicBezTo>
                  <a:pt x="154" y="274"/>
                  <a:pt x="156" y="301"/>
                  <a:pt x="160" y="323"/>
                </a:cubicBezTo>
                <a:cubicBezTo>
                  <a:pt x="164" y="346"/>
                  <a:pt x="164" y="347"/>
                  <a:pt x="163" y="354"/>
                </a:cubicBezTo>
                <a:cubicBezTo>
                  <a:pt x="162" y="367"/>
                  <a:pt x="158" y="387"/>
                  <a:pt x="166" y="387"/>
                </a:cubicBezTo>
                <a:cubicBezTo>
                  <a:pt x="171" y="387"/>
                  <a:pt x="170" y="378"/>
                  <a:pt x="170" y="374"/>
                </a:cubicBezTo>
                <a:cubicBezTo>
                  <a:pt x="171" y="367"/>
                  <a:pt x="172" y="382"/>
                  <a:pt x="171" y="395"/>
                </a:cubicBezTo>
                <a:cubicBezTo>
                  <a:pt x="170" y="405"/>
                  <a:pt x="159" y="418"/>
                  <a:pt x="167" y="420"/>
                </a:cubicBezTo>
                <a:cubicBezTo>
                  <a:pt x="174" y="423"/>
                  <a:pt x="184" y="402"/>
                  <a:pt x="185" y="378"/>
                </a:cubicBezTo>
                <a:cubicBezTo>
                  <a:pt x="185" y="366"/>
                  <a:pt x="183" y="347"/>
                  <a:pt x="184" y="330"/>
                </a:cubicBezTo>
                <a:close/>
              </a:path>
            </a:pathLst>
          </a:custGeom>
          <a:solidFill>
            <a:srgbClr val="BDC3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5" tIns="22857" rIns="45715" bIns="2285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CD2D05-E71A-4C79-AE01-324A0DB8A2A6}"/>
              </a:ext>
            </a:extLst>
          </p:cNvPr>
          <p:cNvSpPr txBox="1"/>
          <p:nvPr/>
        </p:nvSpPr>
        <p:spPr>
          <a:xfrm>
            <a:off x="6579972" y="28663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系统运维人员</a:t>
            </a:r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DFF0C380-64B0-40A5-8B54-D28ABDC5BCB1}"/>
              </a:ext>
            </a:extLst>
          </p:cNvPr>
          <p:cNvSpPr/>
          <p:nvPr/>
        </p:nvSpPr>
        <p:spPr>
          <a:xfrm rot="18950867">
            <a:off x="5686452" y="1103970"/>
            <a:ext cx="484632" cy="1370560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3A1CB095-2613-4950-9135-4C69D39113A9}"/>
              </a:ext>
            </a:extLst>
          </p:cNvPr>
          <p:cNvSpPr/>
          <p:nvPr/>
        </p:nvSpPr>
        <p:spPr>
          <a:xfrm rot="2761134">
            <a:off x="6618174" y="1080326"/>
            <a:ext cx="484632" cy="1387693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上 19">
            <a:extLst>
              <a:ext uri="{FF2B5EF4-FFF2-40B4-BE49-F238E27FC236}">
                <a16:creationId xmlns:a16="http://schemas.microsoft.com/office/drawing/2014/main" id="{0457A497-443D-4DD8-A15B-E32B9E6325B8}"/>
              </a:ext>
            </a:extLst>
          </p:cNvPr>
          <p:cNvSpPr/>
          <p:nvPr/>
        </p:nvSpPr>
        <p:spPr>
          <a:xfrm>
            <a:off x="6144858" y="1153504"/>
            <a:ext cx="484632" cy="1431749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293D77-C8DC-4425-B32A-75A72EA62572}"/>
              </a:ext>
            </a:extLst>
          </p:cNvPr>
          <p:cNvSpPr txBox="1"/>
          <p:nvPr/>
        </p:nvSpPr>
        <p:spPr>
          <a:xfrm>
            <a:off x="5805991" y="18161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选择、执行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BB69B4-91B2-439B-B7C6-0C6ACC762766}"/>
              </a:ext>
            </a:extLst>
          </p:cNvPr>
          <p:cNvSpPr txBox="1"/>
          <p:nvPr/>
        </p:nvSpPr>
        <p:spPr>
          <a:xfrm>
            <a:off x="8545644" y="287361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沟通成本的主要差异</a:t>
            </a:r>
          </a:p>
        </p:txBody>
      </p:sp>
    </p:spTree>
    <p:extLst>
      <p:ext uri="{BB962C8B-B14F-4D97-AF65-F5344CB8AC3E}">
        <p14:creationId xmlns:p14="http://schemas.microsoft.com/office/powerpoint/2010/main" val="736043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69EAC5-B3EC-4781-B735-BC18EF547B08}"/>
              </a:ext>
            </a:extLst>
          </p:cNvPr>
          <p:cNvSpPr txBox="1"/>
          <p:nvPr/>
        </p:nvSpPr>
        <p:spPr>
          <a:xfrm>
            <a:off x="4649931" y="2659559"/>
            <a:ext cx="28921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6 </a:t>
            </a:r>
            <a:r>
              <a:rPr lang="zh-CN" altLang="en-US" sz="4400" dirty="0"/>
              <a:t>案例分析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0271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BEA16FA-35A3-4693-BC4A-D52533E3E1F9}"/>
              </a:ext>
            </a:extLst>
          </p:cNvPr>
          <p:cNvSpPr txBox="1"/>
          <p:nvPr/>
        </p:nvSpPr>
        <p:spPr>
          <a:xfrm>
            <a:off x="7710295" y="11657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现状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09DD702-15B8-456F-877E-A8E94F128455}"/>
              </a:ext>
            </a:extLst>
          </p:cNvPr>
          <p:cNvSpPr/>
          <p:nvPr/>
        </p:nvSpPr>
        <p:spPr>
          <a:xfrm>
            <a:off x="354555" y="534164"/>
            <a:ext cx="1567545" cy="29626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    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B97BF1-90D9-4FF4-BAFD-CACABD97A3B0}"/>
              </a:ext>
            </a:extLst>
          </p:cNvPr>
          <p:cNvSpPr txBox="1"/>
          <p:nvPr/>
        </p:nvSpPr>
        <p:spPr>
          <a:xfrm>
            <a:off x="354555" y="927834"/>
            <a:ext cx="4777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和上月相比，本月的销售额减少了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本月的商业宣传活动相比上月减少了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因此，新用户的数量也减少了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0EAC28-E655-4507-8BC8-17CAF76F8173}"/>
              </a:ext>
            </a:extLst>
          </p:cNvPr>
          <p:cNvSpPr txBox="1"/>
          <p:nvPr/>
        </p:nvSpPr>
        <p:spPr>
          <a:xfrm>
            <a:off x="5826523" y="927834"/>
            <a:ext cx="110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（事实）</a:t>
            </a:r>
            <a:endParaRPr lang="en-US" altLang="zh-CN" dirty="0"/>
          </a:p>
          <a:p>
            <a:r>
              <a:rPr lang="zh-CN" altLang="en-US" dirty="0"/>
              <a:t>（事实）</a:t>
            </a:r>
            <a:endParaRPr lang="en-US" altLang="zh-CN" dirty="0"/>
          </a:p>
          <a:p>
            <a:r>
              <a:rPr lang="zh-CN" altLang="en-US" dirty="0"/>
              <a:t>（假设）</a:t>
            </a:r>
            <a:endParaRPr lang="en-US" altLang="zh-CN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F1E0D1-3019-4EA7-A952-2730E945A700}"/>
              </a:ext>
            </a:extLst>
          </p:cNvPr>
          <p:cNvSpPr/>
          <p:nvPr/>
        </p:nvSpPr>
        <p:spPr>
          <a:xfrm>
            <a:off x="354554" y="1977228"/>
            <a:ext cx="1567545" cy="29626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解决方案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3CFD78-3D9D-4B67-B35F-E552217C4626}"/>
              </a:ext>
            </a:extLst>
          </p:cNvPr>
          <p:cNvSpPr txBox="1"/>
          <p:nvPr/>
        </p:nvSpPr>
        <p:spPr>
          <a:xfrm>
            <a:off x="354554" y="2507568"/>
            <a:ext cx="477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将商业宣传活动恢复到和上月相同的水平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DF1EA2-953B-44A0-B237-8D0047F817A9}"/>
              </a:ext>
            </a:extLst>
          </p:cNvPr>
          <p:cNvSpPr txBox="1"/>
          <p:nvPr/>
        </p:nvSpPr>
        <p:spPr>
          <a:xfrm>
            <a:off x="7710295" y="24056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预期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552D3A8-E64B-4D24-A0B7-7F220C84C556}"/>
              </a:ext>
            </a:extLst>
          </p:cNvPr>
          <p:cNvSpPr/>
          <p:nvPr/>
        </p:nvSpPr>
        <p:spPr>
          <a:xfrm>
            <a:off x="2467024" y="3638649"/>
            <a:ext cx="1508283" cy="970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销售额比上月减少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46A1543-B4E5-4DED-A8AC-6E36354A39F0}"/>
              </a:ext>
            </a:extLst>
          </p:cNvPr>
          <p:cNvSpPr/>
          <p:nvPr/>
        </p:nvSpPr>
        <p:spPr>
          <a:xfrm>
            <a:off x="4963162" y="3638649"/>
            <a:ext cx="1508283" cy="970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新用户销售额减少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AB485DD-D252-486E-9836-ED93C7325AB8}"/>
              </a:ext>
            </a:extLst>
          </p:cNvPr>
          <p:cNvSpPr/>
          <p:nvPr/>
        </p:nvSpPr>
        <p:spPr>
          <a:xfrm>
            <a:off x="7459300" y="3638649"/>
            <a:ext cx="1508283" cy="970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商业宣传活动减少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FBAAE36-B815-4C34-B26B-A42B8A4D1EA0}"/>
              </a:ext>
            </a:extLst>
          </p:cNvPr>
          <p:cNvSpPr/>
          <p:nvPr/>
        </p:nvSpPr>
        <p:spPr>
          <a:xfrm>
            <a:off x="9955439" y="3638649"/>
            <a:ext cx="1508283" cy="970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增加商业宣传活动到上月的水平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4BE36ABF-4E32-4EBE-A86F-A29509431C21}"/>
              </a:ext>
            </a:extLst>
          </p:cNvPr>
          <p:cNvSpPr/>
          <p:nvPr/>
        </p:nvSpPr>
        <p:spPr>
          <a:xfrm>
            <a:off x="4101680" y="4002823"/>
            <a:ext cx="735109" cy="38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40C14356-1C72-4581-B645-050CABA49467}"/>
              </a:ext>
            </a:extLst>
          </p:cNvPr>
          <p:cNvSpPr/>
          <p:nvPr/>
        </p:nvSpPr>
        <p:spPr>
          <a:xfrm>
            <a:off x="6597818" y="4002823"/>
            <a:ext cx="735109" cy="38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91A00A59-3907-4FB3-8D85-D7BE79EF1059}"/>
              </a:ext>
            </a:extLst>
          </p:cNvPr>
          <p:cNvSpPr/>
          <p:nvPr/>
        </p:nvSpPr>
        <p:spPr>
          <a:xfrm>
            <a:off x="9093956" y="4002823"/>
            <a:ext cx="735109" cy="38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5FDEE39-4020-4515-ABF4-6DCB207D1420}"/>
              </a:ext>
            </a:extLst>
          </p:cNvPr>
          <p:cNvCxnSpPr/>
          <p:nvPr/>
        </p:nvCxnSpPr>
        <p:spPr>
          <a:xfrm>
            <a:off x="2071402" y="3545344"/>
            <a:ext cx="0" cy="2883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4FC73CE-44A4-4453-BE32-BDCEB3615498}"/>
              </a:ext>
            </a:extLst>
          </p:cNvPr>
          <p:cNvSpPr/>
          <p:nvPr/>
        </p:nvSpPr>
        <p:spPr>
          <a:xfrm>
            <a:off x="5677762" y="5371071"/>
            <a:ext cx="1508283" cy="970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销售额恢复到上月的水平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87FD86-8F79-46BB-A8C4-574EFDE5850C}"/>
              </a:ext>
            </a:extLst>
          </p:cNvPr>
          <p:cNvSpPr/>
          <p:nvPr/>
        </p:nvSpPr>
        <p:spPr>
          <a:xfrm>
            <a:off x="117516" y="3935123"/>
            <a:ext cx="1622912" cy="5232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发现问题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4079B45-ACDF-4308-9325-E027911053C0}"/>
              </a:ext>
            </a:extLst>
          </p:cNvPr>
          <p:cNvSpPr/>
          <p:nvPr/>
        </p:nvSpPr>
        <p:spPr>
          <a:xfrm>
            <a:off x="115874" y="5594797"/>
            <a:ext cx="1622912" cy="5232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解决问题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F802457-A31C-45BA-B0C8-53F9AD241C01}"/>
              </a:ext>
            </a:extLst>
          </p:cNvPr>
          <p:cNvCxnSpPr/>
          <p:nvPr/>
        </p:nvCxnSpPr>
        <p:spPr>
          <a:xfrm>
            <a:off x="214604" y="4917233"/>
            <a:ext cx="11327363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401C22E-83DF-4BDD-9590-CF3D56C0FE3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922099" y="2125358"/>
            <a:ext cx="9541623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91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C119233-6172-4D3B-A7DC-977742770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86523"/>
              </p:ext>
            </p:extLst>
          </p:nvPr>
        </p:nvGraphicFramePr>
        <p:xfrm>
          <a:off x="142033" y="1008916"/>
          <a:ext cx="38276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33">
                  <a:extLst>
                    <a:ext uri="{9D8B030D-6E8A-4147-A177-3AD203B41FA5}">
                      <a16:colId xmlns:a16="http://schemas.microsoft.com/office/drawing/2014/main" val="280896610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8635910"/>
                    </a:ext>
                  </a:extLst>
                </a:gridCol>
                <a:gridCol w="1464906">
                  <a:extLst>
                    <a:ext uri="{9D8B030D-6E8A-4147-A177-3AD203B41FA5}">
                      <a16:colId xmlns:a16="http://schemas.microsoft.com/office/drawing/2014/main" val="301374234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DAU(Daily Active User)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99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字段名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字段标识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字段类型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0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用户</a:t>
                      </a:r>
                      <a:r>
                        <a:rPr lang="en-US" altLang="zh-CN" sz="1600" dirty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USER_ID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5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应用名称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APP_NAME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7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访问时间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LOG_DATE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77246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20D76F1-91EC-4D49-B1B2-E19356526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80001"/>
              </p:ext>
            </p:extLst>
          </p:nvPr>
        </p:nvGraphicFramePr>
        <p:xfrm>
          <a:off x="4182187" y="1000794"/>
          <a:ext cx="38276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33">
                  <a:extLst>
                    <a:ext uri="{9D8B030D-6E8A-4147-A177-3AD203B41FA5}">
                      <a16:colId xmlns:a16="http://schemas.microsoft.com/office/drawing/2014/main" val="280896610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8635910"/>
                    </a:ext>
                  </a:extLst>
                </a:gridCol>
                <a:gridCol w="1464906">
                  <a:extLst>
                    <a:ext uri="{9D8B030D-6E8A-4147-A177-3AD203B41FA5}">
                      <a16:colId xmlns:a16="http://schemas.microsoft.com/office/drawing/2014/main" val="301374234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DPU(Daily Payment User)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99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字段名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字段标识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字段类型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0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用户</a:t>
                      </a:r>
                      <a:r>
                        <a:rPr lang="en-US" altLang="zh-CN" sz="1600" dirty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USER_ID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5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应用名称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APP_NAME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7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消费日期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LOG_DATE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7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消费金额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Payment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62744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3BAD91B-91BE-4E4A-9980-0C00390FE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03313"/>
              </p:ext>
            </p:extLst>
          </p:nvPr>
        </p:nvGraphicFramePr>
        <p:xfrm>
          <a:off x="8222341" y="1008916"/>
          <a:ext cx="3827625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33">
                  <a:extLst>
                    <a:ext uri="{9D8B030D-6E8A-4147-A177-3AD203B41FA5}">
                      <a16:colId xmlns:a16="http://schemas.microsoft.com/office/drawing/2014/main" val="280896610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8635910"/>
                    </a:ext>
                  </a:extLst>
                </a:gridCol>
                <a:gridCol w="1464906">
                  <a:extLst>
                    <a:ext uri="{9D8B030D-6E8A-4147-A177-3AD203B41FA5}">
                      <a16:colId xmlns:a16="http://schemas.microsoft.com/office/drawing/2014/main" val="301374234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Install(</a:t>
                      </a:r>
                      <a:r>
                        <a:rPr lang="zh-CN" altLang="en-US" dirty="0"/>
                        <a:t>首次玩游戏的时间数据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99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字段名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字段标识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字段类型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0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用户</a:t>
                      </a:r>
                      <a:r>
                        <a:rPr lang="en-US" altLang="zh-CN" sz="1600" dirty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USER_ID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5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应用名称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APP_NAME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7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首次使用日期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INSTALL_DATE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7724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23345F4-EDCF-45C8-9AB2-65BD2CE6E5EC}"/>
              </a:ext>
            </a:extLst>
          </p:cNvPr>
          <p:cNvSpPr txBox="1"/>
          <p:nvPr/>
        </p:nvSpPr>
        <p:spPr>
          <a:xfrm>
            <a:off x="142033" y="317241"/>
            <a:ext cx="2939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需要用到的数据</a:t>
            </a:r>
          </a:p>
        </p:txBody>
      </p:sp>
    </p:spTree>
    <p:extLst>
      <p:ext uri="{BB962C8B-B14F-4D97-AF65-F5344CB8AC3E}">
        <p14:creationId xmlns:p14="http://schemas.microsoft.com/office/powerpoint/2010/main" val="36939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D012FCC5-364B-4DE3-B798-DE8D98DA863E}"/>
              </a:ext>
            </a:extLst>
          </p:cNvPr>
          <p:cNvGrpSpPr/>
          <p:nvPr/>
        </p:nvGrpSpPr>
        <p:grpSpPr>
          <a:xfrm>
            <a:off x="4990322" y="1367746"/>
            <a:ext cx="2211355" cy="4122508"/>
            <a:chOff x="4739950" y="1194317"/>
            <a:chExt cx="2211355" cy="4122508"/>
          </a:xfrm>
          <a:solidFill>
            <a:schemeClr val="bg2">
              <a:lumMod val="50000"/>
            </a:schemeClr>
          </a:solidFill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199F3C4-63F2-424B-978E-B5E8596ED0F7}"/>
                </a:ext>
              </a:extLst>
            </p:cNvPr>
            <p:cNvSpPr/>
            <p:nvPr/>
          </p:nvSpPr>
          <p:spPr>
            <a:xfrm>
              <a:off x="4739950" y="1194317"/>
              <a:ext cx="2211355" cy="43853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现状和预期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F7B9B5B-3B86-463B-A391-7DF8A490272B}"/>
                </a:ext>
              </a:extLst>
            </p:cNvPr>
            <p:cNvSpPr/>
            <p:nvPr/>
          </p:nvSpPr>
          <p:spPr>
            <a:xfrm>
              <a:off x="4739950" y="2111953"/>
              <a:ext cx="2211355" cy="43853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发现问题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D2A33B2-8B34-4F9F-A21E-152DBEA5A9B4}"/>
                </a:ext>
              </a:extLst>
            </p:cNvPr>
            <p:cNvSpPr/>
            <p:nvPr/>
          </p:nvSpPr>
          <p:spPr>
            <a:xfrm>
              <a:off x="4739950" y="3034064"/>
              <a:ext cx="2211355" cy="43853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数据的收集与加工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0F584C8-9F09-4814-8966-86071C68D22C}"/>
                </a:ext>
              </a:extLst>
            </p:cNvPr>
            <p:cNvSpPr/>
            <p:nvPr/>
          </p:nvSpPr>
          <p:spPr>
            <a:xfrm>
              <a:off x="4739950" y="3956175"/>
              <a:ext cx="2211355" cy="43853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数据分析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A728E09-6C7B-41CA-92C6-FF3CC96FE6F7}"/>
                </a:ext>
              </a:extLst>
            </p:cNvPr>
            <p:cNvSpPr/>
            <p:nvPr/>
          </p:nvSpPr>
          <p:spPr>
            <a:xfrm>
              <a:off x="4739950" y="4878286"/>
              <a:ext cx="2211355" cy="43853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解决对策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AB53495-D18D-4E0A-BF1C-51755DC378B5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5845628" y="1632856"/>
              <a:ext cx="0" cy="479097"/>
            </a:xfrm>
            <a:prstGeom prst="straightConnector1">
              <a:avLst/>
            </a:prstGeom>
            <a:grpFill/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292D490-3011-4C4C-8161-02E5425316FB}"/>
                </a:ext>
              </a:extLst>
            </p:cNvPr>
            <p:cNvCxnSpPr/>
            <p:nvPr/>
          </p:nvCxnSpPr>
          <p:spPr>
            <a:xfrm>
              <a:off x="5845627" y="2554967"/>
              <a:ext cx="0" cy="479097"/>
            </a:xfrm>
            <a:prstGeom prst="straightConnector1">
              <a:avLst/>
            </a:prstGeom>
            <a:grpFill/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814F1AE-B661-4C98-AB20-1004310A4A95}"/>
                </a:ext>
              </a:extLst>
            </p:cNvPr>
            <p:cNvCxnSpPr/>
            <p:nvPr/>
          </p:nvCxnSpPr>
          <p:spPr>
            <a:xfrm>
              <a:off x="5845627" y="3477078"/>
              <a:ext cx="0" cy="479097"/>
            </a:xfrm>
            <a:prstGeom prst="straightConnector1">
              <a:avLst/>
            </a:prstGeom>
            <a:grpFill/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C257402-38D1-4285-B07C-9C400A082AF5}"/>
                </a:ext>
              </a:extLst>
            </p:cNvPr>
            <p:cNvCxnSpPr/>
            <p:nvPr/>
          </p:nvCxnSpPr>
          <p:spPr>
            <a:xfrm>
              <a:off x="5845627" y="4399189"/>
              <a:ext cx="0" cy="479097"/>
            </a:xfrm>
            <a:prstGeom prst="straightConnector1">
              <a:avLst/>
            </a:prstGeom>
            <a:grpFill/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486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39795D-E9B6-4B66-8255-4DD5E821FC31}"/>
              </a:ext>
            </a:extLst>
          </p:cNvPr>
          <p:cNvSpPr txBox="1"/>
          <p:nvPr/>
        </p:nvSpPr>
        <p:spPr>
          <a:xfrm>
            <a:off x="4593024" y="2576939"/>
            <a:ext cx="3456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1 </a:t>
            </a:r>
            <a:r>
              <a:rPr lang="zh-CN" altLang="en-US" sz="4400" dirty="0"/>
              <a:t>现状及预期</a:t>
            </a:r>
          </a:p>
        </p:txBody>
      </p:sp>
    </p:spTree>
    <p:extLst>
      <p:ext uri="{BB962C8B-B14F-4D97-AF65-F5344CB8AC3E}">
        <p14:creationId xmlns:p14="http://schemas.microsoft.com/office/powerpoint/2010/main" val="400650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18C5A18-B4E4-4D04-9E9E-93291BF23066}"/>
              </a:ext>
            </a:extLst>
          </p:cNvPr>
          <p:cNvSpPr/>
          <p:nvPr/>
        </p:nvSpPr>
        <p:spPr>
          <a:xfrm>
            <a:off x="2878291" y="2875790"/>
            <a:ext cx="1393114" cy="139311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现状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1199494-F12F-406A-8D98-53FBE4A5D460}"/>
              </a:ext>
            </a:extLst>
          </p:cNvPr>
          <p:cNvSpPr/>
          <p:nvPr/>
        </p:nvSpPr>
        <p:spPr>
          <a:xfrm>
            <a:off x="6551939" y="1140935"/>
            <a:ext cx="1829287" cy="18292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预期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693FF9-DB1A-4F1F-A1F3-C8106949A9F9}"/>
              </a:ext>
            </a:extLst>
          </p:cNvPr>
          <p:cNvSpPr txBox="1"/>
          <p:nvPr/>
        </p:nvSpPr>
        <p:spPr>
          <a:xfrm>
            <a:off x="4466234" y="2055578"/>
            <a:ext cx="1244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差距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29D33A7-68C2-4340-9A9B-D1A20D54C2A9}"/>
              </a:ext>
            </a:extLst>
          </p:cNvPr>
          <p:cNvSpPr/>
          <p:nvPr/>
        </p:nvSpPr>
        <p:spPr>
          <a:xfrm rot="20425596">
            <a:off x="4235424" y="2595311"/>
            <a:ext cx="2352499" cy="5958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20966C-F719-4DEA-8568-1E5B4FE97D03}"/>
              </a:ext>
            </a:extLst>
          </p:cNvPr>
          <p:cNvSpPr txBox="1"/>
          <p:nvPr/>
        </p:nvSpPr>
        <p:spPr>
          <a:xfrm>
            <a:off x="1769705" y="5802327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主要目标为找差距，有差距则有问题，没有差距则没有问题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651A6F-71E7-472E-A1F0-8575C4DA4F52}"/>
              </a:ext>
            </a:extLst>
          </p:cNvPr>
          <p:cNvSpPr txBox="1"/>
          <p:nvPr/>
        </p:nvSpPr>
        <p:spPr>
          <a:xfrm>
            <a:off x="737118" y="63448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是否有差距？</a:t>
            </a:r>
          </a:p>
        </p:txBody>
      </p:sp>
      <p:sp>
        <p:nvSpPr>
          <p:cNvPr id="11" name="思想气泡: 云 10">
            <a:extLst>
              <a:ext uri="{FF2B5EF4-FFF2-40B4-BE49-F238E27FC236}">
                <a16:creationId xmlns:a16="http://schemas.microsoft.com/office/drawing/2014/main" id="{D670272D-725E-4C1B-A28E-3BF4A01E2747}"/>
              </a:ext>
            </a:extLst>
          </p:cNvPr>
          <p:cNvSpPr/>
          <p:nvPr/>
        </p:nvSpPr>
        <p:spPr>
          <a:xfrm>
            <a:off x="9347312" y="2262336"/>
            <a:ext cx="2628896" cy="707886"/>
          </a:xfrm>
          <a:prstGeom prst="cloudCallout">
            <a:avLst>
              <a:gd name="adj1" fmla="val -81528"/>
              <a:gd name="adj2" fmla="val -9345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没有问题的状态就是预期</a:t>
            </a:r>
          </a:p>
        </p:txBody>
      </p:sp>
    </p:spTree>
    <p:extLst>
      <p:ext uri="{BB962C8B-B14F-4D97-AF65-F5344CB8AC3E}">
        <p14:creationId xmlns:p14="http://schemas.microsoft.com/office/powerpoint/2010/main" val="356827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69EAC5-B3EC-4781-B735-BC18EF547B08}"/>
              </a:ext>
            </a:extLst>
          </p:cNvPr>
          <p:cNvSpPr txBox="1"/>
          <p:nvPr/>
        </p:nvSpPr>
        <p:spPr>
          <a:xfrm>
            <a:off x="4875153" y="2659559"/>
            <a:ext cx="28921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2 </a:t>
            </a:r>
            <a:r>
              <a:rPr lang="zh-CN" altLang="en-US" sz="4400" dirty="0"/>
              <a:t>发现问题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60505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CD7B7D-0ECF-4B63-A2F4-CB26B6ED9356}"/>
              </a:ext>
            </a:extLst>
          </p:cNvPr>
          <p:cNvSpPr txBox="1"/>
          <p:nvPr/>
        </p:nvSpPr>
        <p:spPr>
          <a:xfrm>
            <a:off x="462277" y="350755"/>
            <a:ext cx="9733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发现问题的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个角度：</a:t>
            </a:r>
            <a:r>
              <a:rPr lang="zh-CN" altLang="en-US" sz="4000" dirty="0"/>
              <a:t>观察数据影响的大小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0C9086-7057-467F-9E8A-E32A37FDFC24}"/>
              </a:ext>
            </a:extLst>
          </p:cNvPr>
          <p:cNvSpPr txBox="1"/>
          <p:nvPr/>
        </p:nvSpPr>
        <p:spPr>
          <a:xfrm>
            <a:off x="541174" y="1449047"/>
            <a:ext cx="778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b="1" dirty="0"/>
              <a:t>观察数据影响的大小</a:t>
            </a:r>
            <a:r>
              <a:rPr lang="zh-CN" altLang="en-US" dirty="0"/>
              <a:t>：各因素对“现状”和“预期”之间的差距的影响程度。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B650836-1B57-4264-BDE0-9910C7788CBD}"/>
              </a:ext>
            </a:extLst>
          </p:cNvPr>
          <p:cNvSpPr/>
          <p:nvPr/>
        </p:nvSpPr>
        <p:spPr>
          <a:xfrm>
            <a:off x="2715207" y="2777871"/>
            <a:ext cx="5896948" cy="28644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848FD3-89C7-4E59-8E57-B38C51A1C0ED}"/>
              </a:ext>
            </a:extLst>
          </p:cNvPr>
          <p:cNvSpPr txBox="1"/>
          <p:nvPr/>
        </p:nvSpPr>
        <p:spPr>
          <a:xfrm>
            <a:off x="4721289" y="591295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各关键因素的影响程度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A5F4DD2-556B-414D-AABD-0F058C3904F5}"/>
              </a:ext>
            </a:extLst>
          </p:cNvPr>
          <p:cNvSpPr/>
          <p:nvPr/>
        </p:nvSpPr>
        <p:spPr>
          <a:xfrm>
            <a:off x="3645160" y="3342374"/>
            <a:ext cx="1754154" cy="10450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关键因素</a:t>
            </a:r>
            <a:r>
              <a:rPr lang="en-US" altLang="zh-CN" sz="1600" dirty="0"/>
              <a:t>A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63461E8-D0F0-41A3-B67D-7127ADC0D58F}"/>
              </a:ext>
            </a:extLst>
          </p:cNvPr>
          <p:cNvSpPr/>
          <p:nvPr/>
        </p:nvSpPr>
        <p:spPr>
          <a:xfrm>
            <a:off x="5761834" y="3213907"/>
            <a:ext cx="1363313" cy="70113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关键因素</a:t>
            </a:r>
            <a:r>
              <a:rPr lang="en-US" altLang="zh-CN" sz="1600" dirty="0"/>
              <a:t>C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5F21B-8837-4B07-9FBC-0EBD120C6C0F}"/>
              </a:ext>
            </a:extLst>
          </p:cNvPr>
          <p:cNvSpPr/>
          <p:nvPr/>
        </p:nvSpPr>
        <p:spPr>
          <a:xfrm>
            <a:off x="6850405" y="4438794"/>
            <a:ext cx="861165" cy="51303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关键因素</a:t>
            </a:r>
            <a:r>
              <a:rPr lang="en-US" altLang="zh-CN" sz="1100" dirty="0"/>
              <a:t>D</a:t>
            </a:r>
            <a:endParaRPr lang="zh-CN" altLang="en-US" sz="11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3D2AA6B-D21F-48D6-B6D2-BCCDD2E237C0}"/>
              </a:ext>
            </a:extLst>
          </p:cNvPr>
          <p:cNvSpPr/>
          <p:nvPr/>
        </p:nvSpPr>
        <p:spPr>
          <a:xfrm>
            <a:off x="4861249" y="4522696"/>
            <a:ext cx="861165" cy="5019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关键因素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946B9B-0854-4AFD-A6C1-25033EFEC6CB}"/>
              </a:ext>
            </a:extLst>
          </p:cNvPr>
          <p:cNvSpPr txBox="1"/>
          <p:nvPr/>
        </p:nvSpPr>
        <p:spPr>
          <a:xfrm>
            <a:off x="1940682" y="29730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影响大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05F424-F234-4C26-91F6-0CA692426183}"/>
              </a:ext>
            </a:extLst>
          </p:cNvPr>
          <p:cNvSpPr txBox="1"/>
          <p:nvPr/>
        </p:nvSpPr>
        <p:spPr>
          <a:xfrm>
            <a:off x="8126963" y="26907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影响小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04C624-6ECD-430D-8EF2-508130D1A453}"/>
              </a:ext>
            </a:extLst>
          </p:cNvPr>
          <p:cNvCxnSpPr>
            <a:cxnSpLocks/>
          </p:cNvCxnSpPr>
          <p:nvPr/>
        </p:nvCxnSpPr>
        <p:spPr>
          <a:xfrm>
            <a:off x="2817845" y="3342374"/>
            <a:ext cx="827315" cy="38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9B926A0-F81D-490A-A916-C5A5A4BF36F4}"/>
              </a:ext>
            </a:extLst>
          </p:cNvPr>
          <p:cNvCxnSpPr/>
          <p:nvPr/>
        </p:nvCxnSpPr>
        <p:spPr>
          <a:xfrm flipH="1">
            <a:off x="7214279" y="2973042"/>
            <a:ext cx="91268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21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C78809-4913-4BAE-9805-BCEA64A0F497}"/>
              </a:ext>
            </a:extLst>
          </p:cNvPr>
          <p:cNvSpPr txBox="1"/>
          <p:nvPr/>
        </p:nvSpPr>
        <p:spPr>
          <a:xfrm>
            <a:off x="485190" y="333250"/>
            <a:ext cx="9220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发现问题的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个角度：</a:t>
            </a:r>
            <a:r>
              <a:rPr lang="zh-CN" altLang="en-US" sz="4000" dirty="0"/>
              <a:t>将数据分解后观察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D0F361-C9A9-42CF-B9A6-23E3C5AE7793}"/>
              </a:ext>
            </a:extLst>
          </p:cNvPr>
          <p:cNvSpPr txBox="1"/>
          <p:nvPr/>
        </p:nvSpPr>
        <p:spPr>
          <a:xfrm>
            <a:off x="485190" y="1257736"/>
            <a:ext cx="9489233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b="1" dirty="0"/>
              <a:t>将数据分解后观察</a:t>
            </a:r>
            <a:r>
              <a:rPr lang="zh-CN" altLang="en-US" dirty="0"/>
              <a:t>：从多角度来观察所发生的现象，分解出构成这种现象的因素，并找出导致这种现象的因素，并找出导致这种现象出现的原因。分解的时候，需要遵循</a:t>
            </a:r>
            <a:r>
              <a:rPr lang="en-US" altLang="zh-CN" dirty="0"/>
              <a:t>MECE</a:t>
            </a:r>
            <a:r>
              <a:rPr lang="zh-CN" altLang="en-US" dirty="0"/>
              <a:t>原则。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Mutually </a:t>
            </a:r>
            <a:r>
              <a:rPr lang="zh-CN" altLang="en-US" b="1" dirty="0"/>
              <a:t>相互性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Exclusive </a:t>
            </a:r>
            <a:r>
              <a:rPr lang="zh-CN" altLang="en-US" b="1" dirty="0"/>
              <a:t>排重性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Collectively </a:t>
            </a:r>
            <a:r>
              <a:rPr lang="zh-CN" altLang="en-US" b="1" dirty="0"/>
              <a:t>完整性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Exhaustive </a:t>
            </a:r>
            <a:r>
              <a:rPr lang="zh-CN" altLang="en-US" b="1" dirty="0"/>
              <a:t>全面性</a:t>
            </a:r>
            <a:endParaRPr lang="en-US" altLang="zh-CN" b="1" dirty="0"/>
          </a:p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A9E2D1B-9519-4A8C-92EA-34C6E3D972B2}"/>
              </a:ext>
            </a:extLst>
          </p:cNvPr>
          <p:cNvGrpSpPr/>
          <p:nvPr/>
        </p:nvGrpSpPr>
        <p:grpSpPr>
          <a:xfrm>
            <a:off x="4498429" y="2849930"/>
            <a:ext cx="5696341" cy="2916741"/>
            <a:chOff x="5291531" y="2821662"/>
            <a:chExt cx="5696341" cy="2916741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F319F24-B37E-4843-AB16-1AD969D9C42B}"/>
                </a:ext>
              </a:extLst>
            </p:cNvPr>
            <p:cNvSpPr/>
            <p:nvPr/>
          </p:nvSpPr>
          <p:spPr>
            <a:xfrm>
              <a:off x="5291531" y="4189597"/>
              <a:ext cx="1548882" cy="11010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销售额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502CC78-106A-4D71-919D-23F5D0B105EE}"/>
                </a:ext>
              </a:extLst>
            </p:cNvPr>
            <p:cNvSpPr/>
            <p:nvPr/>
          </p:nvSpPr>
          <p:spPr>
            <a:xfrm>
              <a:off x="7404916" y="3667007"/>
              <a:ext cx="1670180" cy="5598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人均销售额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98C4CC0-4B86-4E12-B793-2CED7DF7959C}"/>
                </a:ext>
              </a:extLst>
            </p:cNvPr>
            <p:cNvSpPr/>
            <p:nvPr/>
          </p:nvSpPr>
          <p:spPr>
            <a:xfrm>
              <a:off x="7404916" y="5178566"/>
              <a:ext cx="1670180" cy="5598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购买人数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50B0D1D-9EFF-431C-985F-0EECCC65ED2B}"/>
                </a:ext>
              </a:extLst>
            </p:cNvPr>
            <p:cNvCxnSpPr>
              <a:cxnSpLocks/>
              <a:stCxn id="14" idx="7"/>
              <a:endCxn id="15" idx="1"/>
            </p:cNvCxnSpPr>
            <p:nvPr/>
          </p:nvCxnSpPr>
          <p:spPr>
            <a:xfrm flipV="1">
              <a:off x="6613584" y="3946926"/>
              <a:ext cx="791332" cy="4039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929EFF4-FDB8-40E1-8B38-1AA4A33D84E8}"/>
                </a:ext>
              </a:extLst>
            </p:cNvPr>
            <p:cNvCxnSpPr>
              <a:stCxn id="14" idx="5"/>
              <a:endCxn id="16" idx="1"/>
            </p:cNvCxnSpPr>
            <p:nvPr/>
          </p:nvCxnSpPr>
          <p:spPr>
            <a:xfrm>
              <a:off x="6613584" y="5129370"/>
              <a:ext cx="791332" cy="3291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077B424-38C9-42CA-B0A3-3E3580D08C66}"/>
                </a:ext>
              </a:extLst>
            </p:cNvPr>
            <p:cNvSpPr txBox="1"/>
            <p:nvPr/>
          </p:nvSpPr>
          <p:spPr>
            <a:xfrm>
              <a:off x="5404994" y="2821662"/>
              <a:ext cx="3512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销售额 </a:t>
              </a:r>
              <a:r>
                <a:rPr lang="en-US" altLang="zh-CN" dirty="0"/>
                <a:t>= </a:t>
              </a:r>
              <a:r>
                <a:rPr lang="zh-CN" altLang="en-US" dirty="0"/>
                <a:t>人均销售额 </a:t>
              </a:r>
              <a:r>
                <a:rPr lang="en-US" altLang="zh-CN" dirty="0"/>
                <a:t>× </a:t>
              </a:r>
              <a:r>
                <a:rPr lang="zh-CN" altLang="en-US" dirty="0"/>
                <a:t>购买人数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301FDED-7B9B-49B3-A194-68DE4FB5BB73}"/>
                </a:ext>
              </a:extLst>
            </p:cNvPr>
            <p:cNvSpPr txBox="1"/>
            <p:nvPr/>
          </p:nvSpPr>
          <p:spPr>
            <a:xfrm>
              <a:off x="9646412" y="4478493"/>
              <a:ext cx="1341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哪个关键因素更容易调控</a:t>
              </a:r>
              <a:r>
                <a:rPr lang="en-US" altLang="zh-CN" sz="1400" dirty="0"/>
                <a:t>?</a:t>
              </a:r>
              <a:endParaRPr lang="zh-CN" altLang="en-US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FF21CBD-E8FE-4CC7-84D1-81E5FA33BA34}"/>
                </a:ext>
              </a:extLst>
            </p:cNvPr>
            <p:cNvCxnSpPr/>
            <p:nvPr/>
          </p:nvCxnSpPr>
          <p:spPr>
            <a:xfrm flipH="1" flipV="1">
              <a:off x="9159071" y="4148881"/>
              <a:ext cx="422026" cy="3392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C3EB318-1791-4A0F-B979-EE5ADBF02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52378" y="5129370"/>
              <a:ext cx="394034" cy="4130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432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C78809-4913-4BAE-9805-BCEA64A0F497}"/>
              </a:ext>
            </a:extLst>
          </p:cNvPr>
          <p:cNvSpPr txBox="1"/>
          <p:nvPr/>
        </p:nvSpPr>
        <p:spPr>
          <a:xfrm>
            <a:off x="485191" y="335903"/>
            <a:ext cx="9220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发现问题的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个角度：</a:t>
            </a:r>
            <a:r>
              <a:rPr lang="zh-CN" altLang="en-US" sz="4000" dirty="0"/>
              <a:t>将数据比较后观察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D0F361-C9A9-42CF-B9A6-23E3C5AE7793}"/>
              </a:ext>
            </a:extLst>
          </p:cNvPr>
          <p:cNvSpPr txBox="1"/>
          <p:nvPr/>
        </p:nvSpPr>
        <p:spPr>
          <a:xfrm>
            <a:off x="485191" y="1043789"/>
            <a:ext cx="9489233" cy="628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b="1" dirty="0"/>
              <a:t>将数据比较后观察</a:t>
            </a:r>
            <a:r>
              <a:rPr lang="zh-CN" altLang="en-US" dirty="0"/>
              <a:t>：将发生问题时的数据和没有发生问题时的数据进行比较，找出问题出现的原因。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使用时序进行比较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昨天和今天比较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这周和上周进行比较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同一个商业活动的过去和现在的情况进行比较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和其他类似的商品或者服务数据进行比较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和竞争对手的销售数据进行比较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公司内部服务之间的利益比较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分析用户属性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年龄段差异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性别差异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地域差异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632E91B-0C07-4C7E-B5F3-6B8BC9F0518D}"/>
              </a:ext>
            </a:extLst>
          </p:cNvPr>
          <p:cNvSpPr/>
          <p:nvPr/>
        </p:nvSpPr>
        <p:spPr>
          <a:xfrm>
            <a:off x="6690047" y="2378106"/>
            <a:ext cx="1548882" cy="9370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销售额</a:t>
            </a:r>
            <a:endParaRPr lang="en-US" altLang="zh-CN" dirty="0"/>
          </a:p>
          <a:p>
            <a:pPr algn="ctr"/>
            <a:r>
              <a:rPr lang="en-US" altLang="zh-CN" sz="1600" dirty="0"/>
              <a:t>20</a:t>
            </a:r>
            <a:r>
              <a:rPr lang="zh-CN" altLang="en-US" sz="1600" dirty="0"/>
              <a:t>万元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95F0D92-34F3-4BD1-B181-0723E1E61293}"/>
              </a:ext>
            </a:extLst>
          </p:cNvPr>
          <p:cNvSpPr/>
          <p:nvPr/>
        </p:nvSpPr>
        <p:spPr>
          <a:xfrm>
            <a:off x="8431282" y="1803567"/>
            <a:ext cx="1393852" cy="55983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人均销售额</a:t>
            </a:r>
            <a:endParaRPr lang="en-US" altLang="zh-CN" dirty="0"/>
          </a:p>
          <a:p>
            <a:pPr algn="ctr"/>
            <a:r>
              <a:rPr lang="en-US" altLang="zh-CN" sz="1600" dirty="0"/>
              <a:t>10</a:t>
            </a:r>
            <a:r>
              <a:rPr lang="zh-CN" altLang="en-US" sz="1600" dirty="0"/>
              <a:t>元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EE1A27-F35F-4265-90C6-874B64FC6A34}"/>
              </a:ext>
            </a:extLst>
          </p:cNvPr>
          <p:cNvSpPr/>
          <p:nvPr/>
        </p:nvSpPr>
        <p:spPr>
          <a:xfrm>
            <a:off x="8431282" y="3315126"/>
            <a:ext cx="1393852" cy="55983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购买人数</a:t>
            </a:r>
            <a:endParaRPr lang="en-US" altLang="zh-CN" dirty="0"/>
          </a:p>
          <a:p>
            <a:pPr algn="ctr"/>
            <a:r>
              <a:rPr lang="en-US" altLang="zh-CN" sz="1600" dirty="0"/>
              <a:t>2</a:t>
            </a:r>
            <a:r>
              <a:rPr lang="zh-CN" altLang="en-US" sz="1600" dirty="0"/>
              <a:t>万人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7BBCC48-5F00-4AB9-8F50-7C39B4F8476C}"/>
              </a:ext>
            </a:extLst>
          </p:cNvPr>
          <p:cNvCxnSpPr>
            <a:cxnSpLocks/>
            <a:stCxn id="19" idx="7"/>
            <a:endCxn id="21" idx="1"/>
          </p:cNvCxnSpPr>
          <p:nvPr/>
        </p:nvCxnSpPr>
        <p:spPr>
          <a:xfrm flipV="1">
            <a:off x="8012100" y="2083486"/>
            <a:ext cx="419182" cy="4318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245F6D0-3400-4D50-9A27-C85C2B0F9A49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8012100" y="3177903"/>
            <a:ext cx="419182" cy="4171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63C3A123-9936-4672-943A-2FB7F1D53B76}"/>
              </a:ext>
            </a:extLst>
          </p:cNvPr>
          <p:cNvSpPr/>
          <p:nvPr/>
        </p:nvSpPr>
        <p:spPr>
          <a:xfrm>
            <a:off x="6690047" y="5025240"/>
            <a:ext cx="1548882" cy="9370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销售额</a:t>
            </a:r>
            <a:endParaRPr lang="en-US" altLang="zh-CN" dirty="0"/>
          </a:p>
          <a:p>
            <a:pPr algn="ctr"/>
            <a:r>
              <a:rPr lang="en-US" altLang="zh-CN" sz="1600" dirty="0"/>
              <a:t>10</a:t>
            </a:r>
            <a:r>
              <a:rPr lang="zh-CN" altLang="en-US" sz="1600" dirty="0"/>
              <a:t>万元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3917510-6B63-458F-85AD-9B64C1AA4E89}"/>
              </a:ext>
            </a:extLst>
          </p:cNvPr>
          <p:cNvSpPr/>
          <p:nvPr/>
        </p:nvSpPr>
        <p:spPr>
          <a:xfrm>
            <a:off x="8431282" y="4450701"/>
            <a:ext cx="1393852" cy="55983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人均销售额</a:t>
            </a:r>
            <a:endParaRPr lang="en-US" altLang="zh-CN" dirty="0"/>
          </a:p>
          <a:p>
            <a:pPr algn="ctr"/>
            <a:r>
              <a:rPr lang="en-US" altLang="zh-CN" sz="1600" dirty="0"/>
              <a:t>10</a:t>
            </a:r>
            <a:r>
              <a:rPr lang="zh-CN" altLang="en-US" sz="1600" dirty="0"/>
              <a:t>元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42A111-1312-4A1D-A92D-574BDE646382}"/>
              </a:ext>
            </a:extLst>
          </p:cNvPr>
          <p:cNvSpPr/>
          <p:nvPr/>
        </p:nvSpPr>
        <p:spPr>
          <a:xfrm>
            <a:off x="8431282" y="5962260"/>
            <a:ext cx="1393852" cy="55983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购买人数</a:t>
            </a:r>
            <a:endParaRPr lang="en-US" altLang="zh-CN" dirty="0"/>
          </a:p>
          <a:p>
            <a:pPr algn="ctr"/>
            <a:r>
              <a:rPr lang="en-US" altLang="zh-CN" sz="1600" dirty="0"/>
              <a:t>1</a:t>
            </a:r>
            <a:r>
              <a:rPr lang="zh-CN" altLang="en-US" sz="1600" dirty="0"/>
              <a:t>万人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BC5BAE6-7D03-4D69-B799-04F30BC5382B}"/>
              </a:ext>
            </a:extLst>
          </p:cNvPr>
          <p:cNvCxnSpPr>
            <a:cxnSpLocks/>
            <a:stCxn id="36" idx="7"/>
            <a:endCxn id="37" idx="1"/>
          </p:cNvCxnSpPr>
          <p:nvPr/>
        </p:nvCxnSpPr>
        <p:spPr>
          <a:xfrm flipV="1">
            <a:off x="8012100" y="4730620"/>
            <a:ext cx="419182" cy="4318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B869710-D119-4E5B-83DE-BAA25AB34A94}"/>
              </a:ext>
            </a:extLst>
          </p:cNvPr>
          <p:cNvCxnSpPr>
            <a:cxnSpLocks/>
            <a:stCxn id="36" idx="5"/>
            <a:endCxn id="38" idx="1"/>
          </p:cNvCxnSpPr>
          <p:nvPr/>
        </p:nvCxnSpPr>
        <p:spPr>
          <a:xfrm>
            <a:off x="8012100" y="5825037"/>
            <a:ext cx="419182" cy="4171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471B6F8-CB07-4A46-93D3-EE5F2DD0EC54}"/>
              </a:ext>
            </a:extLst>
          </p:cNvPr>
          <p:cNvSpPr txBox="1"/>
          <p:nvPr/>
        </p:nvSpPr>
        <p:spPr>
          <a:xfrm>
            <a:off x="9825134" y="272116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上个月（预期）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354212C-1D0A-483F-AF3F-F96137AAF04C}"/>
              </a:ext>
            </a:extLst>
          </p:cNvPr>
          <p:cNvSpPr txBox="1"/>
          <p:nvPr/>
        </p:nvSpPr>
        <p:spPr>
          <a:xfrm>
            <a:off x="9825134" y="530908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这个月（现状）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6F1832C-D559-452B-A255-5A05A1F2B15E}"/>
              </a:ext>
            </a:extLst>
          </p:cNvPr>
          <p:cNvSpPr/>
          <p:nvPr/>
        </p:nvSpPr>
        <p:spPr>
          <a:xfrm>
            <a:off x="8120501" y="5713460"/>
            <a:ext cx="2015414" cy="1032963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88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69EAC5-B3EC-4781-B735-BC18EF547B08}"/>
              </a:ext>
            </a:extLst>
          </p:cNvPr>
          <p:cNvSpPr txBox="1"/>
          <p:nvPr/>
        </p:nvSpPr>
        <p:spPr>
          <a:xfrm>
            <a:off x="3746639" y="2659559"/>
            <a:ext cx="51491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3 </a:t>
            </a:r>
            <a:r>
              <a:rPr lang="zh-CN" altLang="en-US" sz="4400" dirty="0"/>
              <a:t>数据的收集和加工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24918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757</Words>
  <Application>Microsoft Office PowerPoint</Application>
  <PresentationFormat>宽屏</PresentationFormat>
  <Paragraphs>184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Wingdings</vt:lpstr>
      <vt:lpstr>Office 主题​​</vt:lpstr>
      <vt:lpstr>数据分析流程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Jiang, Xinlei</dc:creator>
  <cp:lastModifiedBy>Jiang, Xinlei</cp:lastModifiedBy>
  <cp:revision>191</cp:revision>
  <dcterms:created xsi:type="dcterms:W3CDTF">2019-11-21T02:43:35Z</dcterms:created>
  <dcterms:modified xsi:type="dcterms:W3CDTF">2020-01-20T11:28:40Z</dcterms:modified>
</cp:coreProperties>
</file>