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93" r:id="rId4"/>
    <p:sldId id="276" r:id="rId5"/>
    <p:sldId id="294" r:id="rId6"/>
    <p:sldId id="295" r:id="rId7"/>
    <p:sldId id="296" r:id="rId8"/>
    <p:sldId id="297" r:id="rId9"/>
    <p:sldId id="298" r:id="rId10"/>
    <p:sldId id="299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B03"/>
    <a:srgbClr val="C00000"/>
    <a:srgbClr val="FF3D01"/>
    <a:srgbClr val="EE0000"/>
    <a:srgbClr val="AF1B1B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1A034-3A68-430C-AA89-D0E42569ED2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FF1645-D343-4252-B3F8-E0637741296C}">
      <dgm:prSet/>
      <dgm:spPr/>
      <dgm:t>
        <a:bodyPr/>
        <a:lstStyle/>
        <a:p>
          <a:pPr rtl="0"/>
          <a:r>
            <a:rPr lang="en-US" b="0" dirty="0" smtClean="0"/>
            <a:t>IOC </a:t>
          </a:r>
          <a:r>
            <a:rPr lang="zh-CN" b="0" dirty="0" smtClean="0"/>
            <a:t>对比</a:t>
          </a:r>
          <a:r>
            <a:rPr lang="en-US" b="0" dirty="0" smtClean="0"/>
            <a:t>-</a:t>
          </a:r>
          <a:r>
            <a:rPr lang="en-US" altLang="zh-CN" b="0" dirty="0" err="1" smtClean="0"/>
            <a:t>Bboss</a:t>
          </a:r>
          <a:r>
            <a:rPr lang="en-US" altLang="zh-CN" b="0" dirty="0" smtClean="0"/>
            <a:t> IOC VS </a:t>
          </a:r>
          <a:r>
            <a:rPr lang="en-US" b="0" dirty="0" smtClean="0"/>
            <a:t>Spring IOC</a:t>
          </a:r>
          <a:r>
            <a:rPr lang="zh-CN" b="0" dirty="0" smtClean="0"/>
            <a:t>：</a:t>
          </a:r>
          <a:endParaRPr lang="zh-CN" dirty="0"/>
        </a:p>
      </dgm:t>
    </dgm:pt>
    <dgm:pt modelId="{931B433F-D39F-497D-A3FE-7E6D29A96177}" type="parTrans" cxnId="{EA0BF87A-A9A7-40D7-80E1-4C822DC35CB9}">
      <dgm:prSet/>
      <dgm:spPr/>
      <dgm:t>
        <a:bodyPr/>
        <a:lstStyle/>
        <a:p>
          <a:endParaRPr lang="zh-CN" altLang="en-US"/>
        </a:p>
      </dgm:t>
    </dgm:pt>
    <dgm:pt modelId="{75059A96-E604-4111-AABD-1E75222DC431}" type="sibTrans" cxnId="{EA0BF87A-A9A7-40D7-80E1-4C822DC35CB9}">
      <dgm:prSet/>
      <dgm:spPr/>
      <dgm:t>
        <a:bodyPr/>
        <a:lstStyle/>
        <a:p>
          <a:endParaRPr lang="zh-CN" altLang="en-US"/>
        </a:p>
      </dgm:t>
    </dgm:pt>
    <dgm:pt modelId="{1A0540FE-E3A4-4AE9-AFDC-BC40F27F6623}">
      <dgm:prSet/>
      <dgm:spPr/>
      <dgm:t>
        <a:bodyPr/>
        <a:lstStyle/>
        <a:p>
          <a:pPr rtl="0"/>
          <a:r>
            <a:rPr lang="en-US" b="0" dirty="0" smtClean="0"/>
            <a:t>MVC</a:t>
          </a:r>
          <a:r>
            <a:rPr lang="zh-CN" b="0" dirty="0" smtClean="0"/>
            <a:t>对比</a:t>
          </a:r>
          <a:r>
            <a:rPr lang="en-US" b="0" dirty="0" smtClean="0"/>
            <a:t>-</a:t>
          </a:r>
          <a:r>
            <a:rPr lang="en-US" b="0" dirty="0" err="1" smtClean="0"/>
            <a:t>Bboss</a:t>
          </a:r>
          <a:r>
            <a:rPr lang="en-US" b="0" dirty="0" smtClean="0"/>
            <a:t> MVC VS Spring </a:t>
          </a:r>
          <a:r>
            <a:rPr lang="en-US" b="0" dirty="0" err="1" smtClean="0"/>
            <a:t>MVC,Struts</a:t>
          </a:r>
          <a:r>
            <a:rPr lang="en-US" b="0" dirty="0" smtClean="0"/>
            <a:t> 2</a:t>
          </a:r>
          <a:endParaRPr lang="zh-CN" dirty="0"/>
        </a:p>
      </dgm:t>
    </dgm:pt>
    <dgm:pt modelId="{D206B78A-D93A-4306-86BF-FF714C9BF814}" type="parTrans" cxnId="{26E7AA68-A760-4AF9-A854-ABDD3609663E}">
      <dgm:prSet/>
      <dgm:spPr/>
      <dgm:t>
        <a:bodyPr/>
        <a:lstStyle/>
        <a:p>
          <a:endParaRPr lang="zh-CN" altLang="en-US"/>
        </a:p>
      </dgm:t>
    </dgm:pt>
    <dgm:pt modelId="{DEE44CC2-BD55-4340-9F16-2D69671C2B6F}" type="sibTrans" cxnId="{26E7AA68-A760-4AF9-A854-ABDD3609663E}">
      <dgm:prSet/>
      <dgm:spPr/>
      <dgm:t>
        <a:bodyPr/>
        <a:lstStyle/>
        <a:p>
          <a:endParaRPr lang="zh-CN" altLang="en-US"/>
        </a:p>
      </dgm:t>
    </dgm:pt>
    <dgm:pt modelId="{A4DC7234-81E9-48DA-9E82-65B7C297C8AA}">
      <dgm:prSet/>
      <dgm:spPr/>
      <dgm:t>
        <a:bodyPr/>
        <a:lstStyle/>
        <a:p>
          <a:pPr rtl="0"/>
          <a:r>
            <a:rPr lang="zh-CN" b="0" dirty="0" smtClean="0"/>
            <a:t>持久层对比</a:t>
          </a:r>
          <a:r>
            <a:rPr lang="en-US" b="0" dirty="0" smtClean="0"/>
            <a:t>-</a:t>
          </a:r>
          <a:r>
            <a:rPr lang="en-US" b="0" dirty="0" err="1" smtClean="0"/>
            <a:t>Bboss</a:t>
          </a:r>
          <a:r>
            <a:rPr lang="en-US" b="0" dirty="0" smtClean="0"/>
            <a:t> VS </a:t>
          </a:r>
          <a:r>
            <a:rPr lang="en-US" b="0" dirty="0" err="1" smtClean="0"/>
            <a:t>Mybatis</a:t>
          </a:r>
          <a:endParaRPr lang="zh-CN" dirty="0"/>
        </a:p>
      </dgm:t>
    </dgm:pt>
    <dgm:pt modelId="{2C4CCFCD-33F9-4FE7-AD75-2E19550A210A}" type="parTrans" cxnId="{C8499C19-9C17-40A8-8523-2BFA4F495671}">
      <dgm:prSet/>
      <dgm:spPr/>
      <dgm:t>
        <a:bodyPr/>
        <a:lstStyle/>
        <a:p>
          <a:endParaRPr lang="zh-CN" altLang="en-US"/>
        </a:p>
      </dgm:t>
    </dgm:pt>
    <dgm:pt modelId="{7BCDADC7-70A3-4CA5-9343-39C21983F244}" type="sibTrans" cxnId="{C8499C19-9C17-40A8-8523-2BFA4F495671}">
      <dgm:prSet/>
      <dgm:spPr/>
      <dgm:t>
        <a:bodyPr/>
        <a:lstStyle/>
        <a:p>
          <a:endParaRPr lang="zh-CN" altLang="en-US"/>
        </a:p>
      </dgm:t>
    </dgm:pt>
    <dgm:pt modelId="{D5FE940F-86AF-41A1-9EC7-0E680D3C7F63}" type="pres">
      <dgm:prSet presAssocID="{30B1A034-3A68-430C-AA89-D0E42569ED2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EA615B-6D26-428C-BF13-04F6D33A90D5}" type="pres">
      <dgm:prSet presAssocID="{84FF1645-D343-4252-B3F8-E0637741296C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38DE2F1B-18A6-4F71-91A6-7702F0DF7B01}" type="pres">
      <dgm:prSet presAssocID="{84FF1645-D343-4252-B3F8-E0637741296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3247FD-49BD-406F-BCD7-B3A5D468CFDD}" type="pres">
      <dgm:prSet presAssocID="{1A0540FE-E3A4-4AE9-AFDC-BC40F27F6623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09A4164A-D068-42F0-8215-16A7F8AF6A90}" type="pres">
      <dgm:prSet presAssocID="{1A0540FE-E3A4-4AE9-AFDC-BC40F27F662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B4A8D-C7B0-4FB4-81F6-C97532E7CD76}" type="pres">
      <dgm:prSet presAssocID="{A4DC7234-81E9-48DA-9E82-65B7C297C8A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00DEE30C-E002-4CD6-A568-D9D0E0EA6C09}" type="pres">
      <dgm:prSet presAssocID="{A4DC7234-81E9-48DA-9E82-65B7C297C8A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6F456D-635B-42EA-BE56-191D852E4452}" type="presOf" srcId="{A4DC7234-81E9-48DA-9E82-65B7C297C8AA}" destId="{BBFB4A8D-C7B0-4FB4-81F6-C97532E7CD76}" srcOrd="0" destOrd="0" presId="urn:microsoft.com/office/officeart/2005/8/layout/venn1"/>
    <dgm:cxn modelId="{978197C5-DC2B-44E7-B70C-C4585AAE827A}" type="presOf" srcId="{84FF1645-D343-4252-B3F8-E0637741296C}" destId="{38DE2F1B-18A6-4F71-91A6-7702F0DF7B01}" srcOrd="1" destOrd="0" presId="urn:microsoft.com/office/officeart/2005/8/layout/venn1"/>
    <dgm:cxn modelId="{EA0BF87A-A9A7-40D7-80E1-4C822DC35CB9}" srcId="{30B1A034-3A68-430C-AA89-D0E42569ED22}" destId="{84FF1645-D343-4252-B3F8-E0637741296C}" srcOrd="0" destOrd="0" parTransId="{931B433F-D39F-497D-A3FE-7E6D29A96177}" sibTransId="{75059A96-E604-4111-AABD-1E75222DC431}"/>
    <dgm:cxn modelId="{BAF18289-32FB-4CDB-BCB5-7758514F51B1}" type="presOf" srcId="{30B1A034-3A68-430C-AA89-D0E42569ED22}" destId="{D5FE940F-86AF-41A1-9EC7-0E680D3C7F63}" srcOrd="0" destOrd="0" presId="urn:microsoft.com/office/officeart/2005/8/layout/venn1"/>
    <dgm:cxn modelId="{DAE618E6-F8C7-4D3C-A70B-BFB2767ED0DA}" type="presOf" srcId="{A4DC7234-81E9-48DA-9E82-65B7C297C8AA}" destId="{00DEE30C-E002-4CD6-A568-D9D0E0EA6C09}" srcOrd="1" destOrd="0" presId="urn:microsoft.com/office/officeart/2005/8/layout/venn1"/>
    <dgm:cxn modelId="{8FA10001-A5B9-403E-8E49-078BE081B4EC}" type="presOf" srcId="{84FF1645-D343-4252-B3F8-E0637741296C}" destId="{3DEA615B-6D26-428C-BF13-04F6D33A90D5}" srcOrd="0" destOrd="0" presId="urn:microsoft.com/office/officeart/2005/8/layout/venn1"/>
    <dgm:cxn modelId="{26E7AA68-A760-4AF9-A854-ABDD3609663E}" srcId="{30B1A034-3A68-430C-AA89-D0E42569ED22}" destId="{1A0540FE-E3A4-4AE9-AFDC-BC40F27F6623}" srcOrd="1" destOrd="0" parTransId="{D206B78A-D93A-4306-86BF-FF714C9BF814}" sibTransId="{DEE44CC2-BD55-4340-9F16-2D69671C2B6F}"/>
    <dgm:cxn modelId="{163BDB47-D966-4A3D-BF7F-08252213039F}" type="presOf" srcId="{1A0540FE-E3A4-4AE9-AFDC-BC40F27F6623}" destId="{583247FD-49BD-406F-BCD7-B3A5D468CFDD}" srcOrd="0" destOrd="0" presId="urn:microsoft.com/office/officeart/2005/8/layout/venn1"/>
    <dgm:cxn modelId="{C8499C19-9C17-40A8-8523-2BFA4F495671}" srcId="{30B1A034-3A68-430C-AA89-D0E42569ED22}" destId="{A4DC7234-81E9-48DA-9E82-65B7C297C8AA}" srcOrd="2" destOrd="0" parTransId="{2C4CCFCD-33F9-4FE7-AD75-2E19550A210A}" sibTransId="{7BCDADC7-70A3-4CA5-9343-39C21983F244}"/>
    <dgm:cxn modelId="{CC2A341D-3FC0-4BA5-8652-7977CF006AE3}" type="presOf" srcId="{1A0540FE-E3A4-4AE9-AFDC-BC40F27F6623}" destId="{09A4164A-D068-42F0-8215-16A7F8AF6A90}" srcOrd="1" destOrd="0" presId="urn:microsoft.com/office/officeart/2005/8/layout/venn1"/>
    <dgm:cxn modelId="{72D43100-388B-4C84-ABD2-27073F589689}" type="presParOf" srcId="{D5FE940F-86AF-41A1-9EC7-0E680D3C7F63}" destId="{3DEA615B-6D26-428C-BF13-04F6D33A90D5}" srcOrd="0" destOrd="0" presId="urn:microsoft.com/office/officeart/2005/8/layout/venn1"/>
    <dgm:cxn modelId="{75512B0C-74A8-4268-93A0-5F3CC1BFD9ED}" type="presParOf" srcId="{D5FE940F-86AF-41A1-9EC7-0E680D3C7F63}" destId="{38DE2F1B-18A6-4F71-91A6-7702F0DF7B01}" srcOrd="1" destOrd="0" presId="urn:microsoft.com/office/officeart/2005/8/layout/venn1"/>
    <dgm:cxn modelId="{947F590D-94D4-4EBD-8642-4F146DA80489}" type="presParOf" srcId="{D5FE940F-86AF-41A1-9EC7-0E680D3C7F63}" destId="{583247FD-49BD-406F-BCD7-B3A5D468CFDD}" srcOrd="2" destOrd="0" presId="urn:microsoft.com/office/officeart/2005/8/layout/venn1"/>
    <dgm:cxn modelId="{192D59D9-BF1F-4E97-A592-3FEA263BC0E3}" type="presParOf" srcId="{D5FE940F-86AF-41A1-9EC7-0E680D3C7F63}" destId="{09A4164A-D068-42F0-8215-16A7F8AF6A90}" srcOrd="3" destOrd="0" presId="urn:microsoft.com/office/officeart/2005/8/layout/venn1"/>
    <dgm:cxn modelId="{00ED372D-9E8B-4855-8CA6-C19647557ADF}" type="presParOf" srcId="{D5FE940F-86AF-41A1-9EC7-0E680D3C7F63}" destId="{BBFB4A8D-C7B0-4FB4-81F6-C97532E7CD76}" srcOrd="4" destOrd="0" presId="urn:microsoft.com/office/officeart/2005/8/layout/venn1"/>
    <dgm:cxn modelId="{2C8DDA6F-9B28-4197-8809-DDDABD747CDB}" type="presParOf" srcId="{D5FE940F-86AF-41A1-9EC7-0E680D3C7F63}" destId="{00DEE30C-E002-4CD6-A568-D9D0E0EA6C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A615B-6D26-428C-BF13-04F6D33A90D5}">
      <dsp:nvSpPr>
        <dsp:cNvPr id="0" name=""/>
        <dsp:cNvSpPr/>
      </dsp:nvSpPr>
      <dsp:spPr>
        <a:xfrm>
          <a:off x="2837115" y="64807"/>
          <a:ext cx="3110745" cy="31107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IOC </a:t>
          </a:r>
          <a:r>
            <a:rPr lang="zh-CN" sz="2700" b="0" kern="1200" dirty="0" smtClean="0"/>
            <a:t>对比</a:t>
          </a:r>
          <a:r>
            <a:rPr lang="en-US" sz="2700" b="0" kern="1200" dirty="0" smtClean="0"/>
            <a:t>-</a:t>
          </a:r>
          <a:r>
            <a:rPr lang="en-US" altLang="zh-CN" sz="2700" b="0" kern="1200" dirty="0" err="1" smtClean="0"/>
            <a:t>Bboss</a:t>
          </a:r>
          <a:r>
            <a:rPr lang="en-US" altLang="zh-CN" sz="2700" b="0" kern="1200" dirty="0" smtClean="0"/>
            <a:t> IOC VS </a:t>
          </a:r>
          <a:r>
            <a:rPr lang="en-US" sz="2700" b="0" kern="1200" dirty="0" smtClean="0"/>
            <a:t>Spring IOC</a:t>
          </a:r>
          <a:r>
            <a:rPr lang="zh-CN" sz="2700" b="0" kern="1200" dirty="0" smtClean="0"/>
            <a:t>：</a:t>
          </a:r>
          <a:endParaRPr lang="zh-CN" sz="2700" kern="1200" dirty="0"/>
        </a:p>
      </dsp:txBody>
      <dsp:txXfrm>
        <a:off x="3251881" y="609187"/>
        <a:ext cx="2281213" cy="1399835"/>
      </dsp:txXfrm>
    </dsp:sp>
    <dsp:sp modelId="{583247FD-49BD-406F-BCD7-B3A5D468CFDD}">
      <dsp:nvSpPr>
        <dsp:cNvPr id="0" name=""/>
        <dsp:cNvSpPr/>
      </dsp:nvSpPr>
      <dsp:spPr>
        <a:xfrm>
          <a:off x="3959575" y="2009023"/>
          <a:ext cx="3110745" cy="31107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MVC</a:t>
          </a:r>
          <a:r>
            <a:rPr lang="zh-CN" sz="2700" b="0" kern="1200" dirty="0" smtClean="0"/>
            <a:t>对比</a:t>
          </a:r>
          <a:r>
            <a:rPr lang="en-US" sz="2700" b="0" kern="1200" dirty="0" smtClean="0"/>
            <a:t>-</a:t>
          </a:r>
          <a:r>
            <a:rPr lang="en-US" sz="2700" b="0" kern="1200" dirty="0" err="1" smtClean="0"/>
            <a:t>Bboss</a:t>
          </a:r>
          <a:r>
            <a:rPr lang="en-US" sz="2700" b="0" kern="1200" dirty="0" smtClean="0"/>
            <a:t> MVC VS Spring </a:t>
          </a:r>
          <a:r>
            <a:rPr lang="en-US" sz="2700" b="0" kern="1200" dirty="0" err="1" smtClean="0"/>
            <a:t>MVC,Struts</a:t>
          </a:r>
          <a:r>
            <a:rPr lang="en-US" sz="2700" b="0" kern="1200" dirty="0" smtClean="0"/>
            <a:t> 2</a:t>
          </a:r>
          <a:endParaRPr lang="zh-CN" sz="2700" kern="1200" dirty="0"/>
        </a:p>
      </dsp:txBody>
      <dsp:txXfrm>
        <a:off x="4910945" y="2812632"/>
        <a:ext cx="1866447" cy="1710910"/>
      </dsp:txXfrm>
    </dsp:sp>
    <dsp:sp modelId="{BBFB4A8D-C7B0-4FB4-81F6-C97532E7CD76}">
      <dsp:nvSpPr>
        <dsp:cNvPr id="0" name=""/>
        <dsp:cNvSpPr/>
      </dsp:nvSpPr>
      <dsp:spPr>
        <a:xfrm>
          <a:off x="1714654" y="2009023"/>
          <a:ext cx="3110745" cy="31107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b="0" kern="1200" dirty="0" smtClean="0"/>
            <a:t>持久层对比</a:t>
          </a:r>
          <a:r>
            <a:rPr lang="en-US" sz="2700" b="0" kern="1200" dirty="0" smtClean="0"/>
            <a:t>-</a:t>
          </a:r>
          <a:r>
            <a:rPr lang="en-US" sz="2700" b="0" kern="1200" dirty="0" err="1" smtClean="0"/>
            <a:t>Bboss</a:t>
          </a:r>
          <a:r>
            <a:rPr lang="en-US" sz="2700" b="0" kern="1200" dirty="0" smtClean="0"/>
            <a:t> VS </a:t>
          </a:r>
          <a:r>
            <a:rPr lang="en-US" sz="2700" b="0" kern="1200" dirty="0" err="1" smtClean="0"/>
            <a:t>Mybatis</a:t>
          </a:r>
          <a:endParaRPr lang="zh-CN" sz="2700" kern="1200" dirty="0"/>
        </a:p>
      </dsp:txBody>
      <dsp:txXfrm>
        <a:off x="2007583" y="2812632"/>
        <a:ext cx="1866447" cy="171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2013-7-27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58614"/>
            <a:ext cx="7653536" cy="850106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0EC-26AB-4F67-A4E1-5BEA996213D9}" type="datetime1">
              <a:rPr lang="zh-CN" altLang="en-US" smtClean="0"/>
              <a:t>2013-7-27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260648"/>
            <a:ext cx="3045024" cy="432048"/>
          </a:xfrm>
        </p:spPr>
        <p:txBody>
          <a:bodyPr/>
          <a:lstStyle/>
          <a:p>
            <a:r>
              <a:rPr lang="zh-CN" altLang="en-US" dirty="0" smtClean="0"/>
              <a:t>点击此处编辑目录名称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6784-C4BF-4736-AD5F-1B1A50D9A70D}" type="datetime1">
              <a:rPr lang="zh-CN" altLang="en-US" smtClean="0"/>
              <a:pPr/>
              <a:t>2013-7-27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347864" y="2625515"/>
            <a:ext cx="27699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995B"/>
              </a:gs>
              <a:gs pos="52000">
                <a:srgbClr val="FF3300"/>
              </a:gs>
              <a:gs pos="100000">
                <a:srgbClr val="D6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Picture 2" descr="C:\Documents and Settings\dinggr\桌面\未标题-1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1803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491880" y="2334759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1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829733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700599" y="110413"/>
            <a:ext cx="1441372" cy="674335"/>
            <a:chOff x="7695804" y="116350"/>
            <a:chExt cx="1441372" cy="674335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943" y="116350"/>
              <a:ext cx="1324939" cy="37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/>
            <p:cNvGrpSpPr/>
            <p:nvPr userDrawn="1"/>
          </p:nvGrpSpPr>
          <p:grpSpPr>
            <a:xfrm>
              <a:off x="7695804" y="456128"/>
              <a:ext cx="1441372" cy="334557"/>
              <a:chOff x="7945527" y="14329"/>
              <a:chExt cx="1150308" cy="266998"/>
            </a:xfrm>
          </p:grpSpPr>
          <p:sp>
            <p:nvSpPr>
              <p:cNvPr id="28" name="TextBox 27"/>
              <p:cNvSpPr txBox="1"/>
              <p:nvPr userDrawn="1"/>
            </p:nvSpPr>
            <p:spPr>
              <a:xfrm>
                <a:off x="7952736" y="14329"/>
                <a:ext cx="1103013" cy="18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品   质   改   变   世  </a:t>
                </a:r>
                <a:r>
                  <a:rPr lang="zh-CN" altLang="en-US" sz="900" baseline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界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7945527" y="109389"/>
                <a:ext cx="1150308" cy="17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Quality Changes  The  World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-1509" y="909946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58613"/>
            <a:ext cx="6501408" cy="851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6AC6784-C4BF-4736-AD5F-1B1A50D9A70D}" type="datetime1">
              <a:rPr lang="zh-CN" altLang="en-US" smtClean="0"/>
              <a:pPr/>
              <a:t>2013-7-27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流程信息化总部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8062664" cy="1946647"/>
          </a:xfrm>
        </p:spPr>
        <p:txBody>
          <a:bodyPr anchor="ctr">
            <a:normAutofit/>
          </a:bodyPr>
          <a:lstStyle/>
          <a:p>
            <a:r>
              <a:rPr lang="zh-CN" altLang="en-US" sz="3200" dirty="0" smtClean="0"/>
              <a:t>基础框架与业界主流开发框架对比分析报告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406896"/>
          </a:xfrm>
        </p:spPr>
        <p:txBody>
          <a:bodyPr/>
          <a:lstStyle/>
          <a:p>
            <a:r>
              <a:rPr lang="zh-CN" altLang="en-US" dirty="0" smtClean="0"/>
              <a:t>信息化应用部 软件架构科 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12160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2013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日</a:t>
            </a:r>
            <a:endParaRPr lang="zh-CN" altLang="en-US" sz="14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zh-CN" dirty="0"/>
              <a:t>持久层对比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VS </a:t>
            </a:r>
            <a:r>
              <a:rPr lang="en-US" altLang="zh-CN" dirty="0" err="1"/>
              <a:t>Mybatis</a:t>
            </a:r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2143"/>
              </p:ext>
            </p:extLst>
          </p:nvPr>
        </p:nvGraphicFramePr>
        <p:xfrm>
          <a:off x="323528" y="1007604"/>
          <a:ext cx="8064896" cy="19953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470"/>
                <a:gridCol w="392470"/>
                <a:gridCol w="1231284"/>
                <a:gridCol w="1368152"/>
                <a:gridCol w="1296144"/>
                <a:gridCol w="3384376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dirty="0" err="1" smtClean="0"/>
                        <a:t>Bboss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400" dirty="0" err="1" smtClean="0"/>
                        <a:t>Mybatis</a:t>
                      </a:r>
                      <a:endParaRPr lang="zh-CN" altLang="zh-CN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 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生态环境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少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+mn-ea"/>
                        </a:rPr>
                        <a:t>bboss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+mn-ea"/>
                        </a:rPr>
                        <a:t>更多的是企业内部应用，针对性地提供了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+mn-ea"/>
                        </a:rPr>
                        <a:t>SanyPDP</a:t>
                      </a:r>
                      <a:r>
                        <a:rPr lang="zh-CN" altLang="en-US" sz="1600" kern="100" baseline="0" smtClean="0">
                          <a:effectLst/>
                          <a:latin typeface="Times New Roman"/>
                          <a:ea typeface="+mn-ea"/>
                        </a:rPr>
                        <a:t>平台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开发群体和社区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少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较多</a:t>
                      </a:r>
                      <a:endParaRPr lang="zh-CN" altLang="zh-CN" sz="1600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学习曲线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012160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2013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日</a:t>
            </a:r>
            <a:endParaRPr lang="zh-CN" altLang="en-US" sz="14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7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67159"/>
              </p:ext>
            </p:extLst>
          </p:nvPr>
        </p:nvGraphicFramePr>
        <p:xfrm>
          <a:off x="539552" y="1268760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9797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40250"/>
              </p:ext>
            </p:extLst>
          </p:nvPr>
        </p:nvGraphicFramePr>
        <p:xfrm>
          <a:off x="323528" y="1007604"/>
          <a:ext cx="8784976" cy="544443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72346"/>
                <a:gridCol w="1515886"/>
                <a:gridCol w="1944216"/>
                <a:gridCol w="720080"/>
                <a:gridCol w="1296144"/>
                <a:gridCol w="2736304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指标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effectLst/>
                          <a:latin typeface="宋体"/>
                          <a:ea typeface="+mn-ea"/>
                          <a:cs typeface="宋体"/>
                        </a:rPr>
                        <a:t>Spring </a:t>
                      </a:r>
                      <a:r>
                        <a:rPr lang="en-US" altLang="zh-CN" sz="1400" b="1" kern="0" dirty="0" err="1" smtClean="0">
                          <a:effectLst/>
                          <a:latin typeface="宋体"/>
                          <a:ea typeface="+mn-ea"/>
                          <a:cs typeface="宋体"/>
                        </a:rPr>
                        <a:t>ioc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 IOC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02232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楷体_GB2312"/>
                          <a:ea typeface="宋体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基本功能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1.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组件配置管理</a:t>
                      </a:r>
                      <a:endParaRPr lang="en-US" altLang="zh-CN" sz="16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2.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依赖注入</a:t>
                      </a:r>
                      <a:endParaRPr lang="en-US" altLang="zh-CN" sz="16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3.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多种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容器类型</a:t>
                      </a:r>
                      <a:endParaRPr lang="en-US" altLang="zh-CN" sz="16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4.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局部属性引用</a:t>
                      </a:r>
                      <a:endParaRPr lang="en-US" altLang="zh-CN" sz="16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5.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组件跨容器引用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部分满足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楷体_GB2312"/>
                          <a:ea typeface="宋体"/>
                          <a:cs typeface="宋体"/>
                        </a:rPr>
                        <a:t>满足</a:t>
                      </a:r>
                      <a:r>
                        <a:rPr lang="en-US" sz="1600" kern="0" dirty="0">
                          <a:effectLst/>
                          <a:latin typeface="楷体_GB2312"/>
                          <a:ea typeface="宋体"/>
                          <a:cs typeface="宋体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无法做到局部属性引用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楷体_GB2312"/>
                          <a:ea typeface="宋体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可用性、可靠、稳定性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性能稳定可靠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满足应用系统开发需要</a:t>
                      </a:r>
                      <a:endParaRPr lang="zh-CN" altLang="zh-CN" sz="1600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Bboss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ioc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性能明显好于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ioc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，参考附件测试报告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可监控性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框架内置监控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4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可集成性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方便集成第三方框架（</a:t>
                      </a:r>
                      <a:r>
                        <a:rPr lang="en-US" altLang="zh-CN" sz="160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rpc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、持久层）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好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依托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的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Activiti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流程引擎支持自由流、串并行切换、流程实例升级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可扩展性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拦截器、组件配置扩展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好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43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楷体_GB2312"/>
                          <a:ea typeface="宋体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 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生态环境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行业应用、产品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多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少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宋体"/>
                        </a:rPr>
                        <a:t>ioc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宋体"/>
                        </a:rPr>
                        <a:t>有非常多的行业应用和相关的开源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宋体"/>
                        </a:rPr>
                        <a:t>应用，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宋体"/>
                        </a:rPr>
                        <a:t>更多的是企业内部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宋体"/>
                        </a:rPr>
                        <a:t>应用并且针对性地提供了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宋体"/>
                        </a:rPr>
                        <a:t>SanyPDP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宋体"/>
                        </a:rPr>
                        <a:t>平台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 </a:t>
            </a:r>
            <a:r>
              <a:rPr lang="en-US" altLang="zh-CN" dirty="0"/>
              <a:t>IOC </a:t>
            </a:r>
            <a:r>
              <a:rPr lang="zh-CN" altLang="zh-CN" dirty="0"/>
              <a:t>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IOC VS Spring IOC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29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62123"/>
              </p:ext>
            </p:extLst>
          </p:nvPr>
        </p:nvGraphicFramePr>
        <p:xfrm>
          <a:off x="323528" y="1007604"/>
          <a:ext cx="8784976" cy="24743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72346"/>
                <a:gridCol w="1515886"/>
                <a:gridCol w="1944216"/>
                <a:gridCol w="720080"/>
                <a:gridCol w="1296144"/>
                <a:gridCol w="2736304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指标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effectLst/>
                          <a:latin typeface="宋体"/>
                          <a:ea typeface="+mn-ea"/>
                          <a:cs typeface="宋体"/>
                        </a:rPr>
                        <a:t>Spring </a:t>
                      </a:r>
                      <a:r>
                        <a:rPr lang="en-US" altLang="zh-CN" sz="1400" b="1" kern="0" dirty="0" err="1" smtClean="0">
                          <a:effectLst/>
                          <a:latin typeface="宋体"/>
                          <a:ea typeface="+mn-ea"/>
                          <a:cs typeface="宋体"/>
                        </a:rPr>
                        <a:t>ioc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 IOC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6820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楷体_GB2312"/>
                          <a:ea typeface="宋体"/>
                        </a:rPr>
                        <a:t>7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开发群体和社区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少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经需求评审合格，合理计划时间承诺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20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学习曲线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易用、文档丰富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定义的规范非常多、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定义的规范少，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更加易于上手</a:t>
                      </a:r>
                      <a:endParaRPr lang="en-US" altLang="zh-CN" sz="16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官方文档丰富、社区文档很多，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目前只有官方文档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 </a:t>
            </a:r>
            <a:r>
              <a:rPr lang="en-US" altLang="zh-CN" dirty="0"/>
              <a:t>IOC </a:t>
            </a:r>
            <a:r>
              <a:rPr lang="zh-CN" altLang="zh-CN" dirty="0"/>
              <a:t>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IOC VS Spring IOC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568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 </a:t>
            </a:r>
            <a:r>
              <a:rPr lang="en-US" altLang="zh-CN" dirty="0"/>
              <a:t>MVC</a:t>
            </a:r>
            <a:r>
              <a:rPr lang="zh-CN" altLang="zh-CN" dirty="0"/>
              <a:t>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MVC VS Spring </a:t>
            </a:r>
            <a:r>
              <a:rPr lang="en-US" altLang="zh-CN" dirty="0" err="1"/>
              <a:t>MVC,Struts</a:t>
            </a:r>
            <a:r>
              <a:rPr lang="en-US" altLang="zh-CN" dirty="0"/>
              <a:t> 2</a:t>
            </a:r>
            <a:endParaRPr lang="zh-CN" altLang="zh-CN" dirty="0"/>
          </a:p>
          <a:p>
            <a:pPr lvl="0"/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78473"/>
              </p:ext>
            </p:extLst>
          </p:nvPr>
        </p:nvGraphicFramePr>
        <p:xfrm>
          <a:off x="323528" y="1007604"/>
          <a:ext cx="7992888" cy="558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470"/>
                <a:gridCol w="392470"/>
                <a:gridCol w="1039477"/>
                <a:gridCol w="1199919"/>
                <a:gridCol w="1656184"/>
                <a:gridCol w="1008112"/>
                <a:gridCol w="2304256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effectLst/>
                          <a:latin typeface="宋体"/>
                          <a:ea typeface="+mn-ea"/>
                          <a:cs typeface="宋体"/>
                        </a:rPr>
                        <a:t>Spring </a:t>
                      </a:r>
                      <a:r>
                        <a:rPr lang="en-US" altLang="zh-CN" sz="1400" b="1" kern="0" dirty="0" err="1" smtClean="0">
                          <a:effectLst/>
                          <a:latin typeface="宋体"/>
                          <a:ea typeface="+mn-ea"/>
                          <a:cs typeface="宋体"/>
                        </a:rPr>
                        <a:t>mvc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MVC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Strut2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备注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512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楷体_GB2312"/>
                          <a:ea typeface="宋体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控制器参数绑定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楷体_GB2312"/>
                          <a:ea typeface="宋体"/>
                          <a:cs typeface="宋体"/>
                        </a:rPr>
                        <a:t>支持</a:t>
                      </a:r>
                      <a:r>
                        <a:rPr lang="en-US" sz="1600" kern="0" dirty="0">
                          <a:effectLst/>
                          <a:latin typeface="楷体_GB2312"/>
                          <a:ea typeface="宋体"/>
                          <a:cs typeface="宋体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楷体_GB2312"/>
                          <a:ea typeface="+mn-ea"/>
                          <a:cs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mvc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mvc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使用控制参数绑定，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struts2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使用属性方式绑定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楷体_GB2312"/>
                          <a:ea typeface="宋体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控制器方法响应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直接路径响应、报文响应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直接路径响应、路径别名响应、报文响应</a:t>
                      </a:r>
                      <a:endParaRPr lang="zh-CN" altLang="zh-CN" sz="1600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路径别名响应、报文响应</a:t>
                      </a:r>
                      <a:endParaRPr lang="zh-CN" altLang="zh-CN" sz="1600" kern="100" dirty="0" smtClean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控制器组件加载方式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单实例、多实例模式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单实例、多实例模式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多实例模式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配套标签库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Bboss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标签库最强大、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struts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也提供了丰富的标签库，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需要集成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标签库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可用性、可靠、稳定性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控制器方法校验机制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支持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9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 </a:t>
            </a:r>
            <a:r>
              <a:rPr lang="en-US" altLang="zh-CN" dirty="0"/>
              <a:t>MVC</a:t>
            </a:r>
            <a:r>
              <a:rPr lang="zh-CN" altLang="zh-CN" dirty="0"/>
              <a:t>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MVC VS Spring </a:t>
            </a:r>
            <a:r>
              <a:rPr lang="en-US" altLang="zh-CN" dirty="0" err="1"/>
              <a:t>MVC,Struts</a:t>
            </a:r>
            <a:r>
              <a:rPr lang="en-US" altLang="zh-CN" dirty="0"/>
              <a:t> 2</a:t>
            </a:r>
            <a:endParaRPr lang="zh-CN" altLang="zh-CN" dirty="0"/>
          </a:p>
          <a:p>
            <a:pPr lvl="0"/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9440"/>
              </p:ext>
            </p:extLst>
          </p:nvPr>
        </p:nvGraphicFramePr>
        <p:xfrm>
          <a:off x="323528" y="1007604"/>
          <a:ext cx="7560840" cy="48656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470"/>
                <a:gridCol w="392470"/>
                <a:gridCol w="1039477"/>
                <a:gridCol w="1487951"/>
                <a:gridCol w="1080120"/>
                <a:gridCol w="936104"/>
                <a:gridCol w="2232248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effectLst/>
                          <a:latin typeface="宋体"/>
                          <a:ea typeface="+mn-ea"/>
                          <a:cs typeface="宋体"/>
                        </a:rPr>
                        <a:t>Spring </a:t>
                      </a:r>
                      <a:r>
                        <a:rPr lang="en-US" altLang="zh-CN" sz="1400" b="1" kern="0" dirty="0" err="1" smtClean="0">
                          <a:effectLst/>
                          <a:latin typeface="宋体"/>
                          <a:ea typeface="+mn-ea"/>
                          <a:cs typeface="宋体"/>
                        </a:rPr>
                        <a:t>mvc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MVC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Struts 2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altLang="zh-CN" sz="1400" b="1" kern="0" dirty="0" smtClean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国际化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支持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安全性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安全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安全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不安全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可监控性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4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可集成性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Hibernate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Mybatis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jdbc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Bboss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持久层、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Hibernate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Mybatis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jdbc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Hibernate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Mybatis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spring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+mn-ea"/>
                        </a:rPr>
                        <a:t>jdbc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都是一站式开发框架，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struts2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需要整合其他框架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Servlet 3.0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兼容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支持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可扩展性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好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 </a:t>
            </a:r>
            <a:r>
              <a:rPr lang="en-US" altLang="zh-CN" dirty="0"/>
              <a:t>MVC</a:t>
            </a:r>
            <a:r>
              <a:rPr lang="zh-CN" altLang="zh-CN" dirty="0"/>
              <a:t>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MVC VS Spring </a:t>
            </a:r>
            <a:r>
              <a:rPr lang="en-US" altLang="zh-CN" dirty="0" err="1"/>
              <a:t>MVC,Struts</a:t>
            </a:r>
            <a:r>
              <a:rPr lang="en-US" altLang="zh-CN" dirty="0"/>
              <a:t> 2</a:t>
            </a:r>
            <a:endParaRPr lang="zh-CN" altLang="zh-CN" dirty="0"/>
          </a:p>
          <a:p>
            <a:pPr lvl="0"/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10938"/>
              </p:ext>
            </p:extLst>
          </p:nvPr>
        </p:nvGraphicFramePr>
        <p:xfrm>
          <a:off x="323528" y="1007604"/>
          <a:ext cx="6959677" cy="302965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470"/>
                <a:gridCol w="392470"/>
                <a:gridCol w="1231284"/>
                <a:gridCol w="1368152"/>
                <a:gridCol w="864096"/>
                <a:gridCol w="834860"/>
                <a:gridCol w="1876345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effectLst/>
                          <a:latin typeface="宋体"/>
                          <a:ea typeface="+mn-ea"/>
                          <a:cs typeface="宋体"/>
                        </a:rPr>
                        <a:t>Spring </a:t>
                      </a:r>
                      <a:r>
                        <a:rPr lang="en-US" altLang="zh-CN" sz="1400" b="1" kern="0" dirty="0" err="1" smtClean="0">
                          <a:effectLst/>
                          <a:latin typeface="宋体"/>
                          <a:ea typeface="+mn-ea"/>
                          <a:cs typeface="宋体"/>
                        </a:rPr>
                        <a:t>mvc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</a:rPr>
                        <a:t>MVC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Struts 2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altLang="zh-CN" sz="1400" b="1" kern="0" dirty="0" smtClean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 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生态环境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多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少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+mn-ea"/>
                        </a:rPr>
                        <a:t>spring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+mn-ea"/>
                        </a:rPr>
                        <a:t>ioc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+mn-ea"/>
                        </a:rPr>
                        <a:t>有非常多的行业应用和相关的开源应用、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+mn-ea"/>
                        </a:rPr>
                        <a:t>bboss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+mn-ea"/>
                        </a:rPr>
                        <a:t>更多的是企业内部应用，针对性地提供了</a:t>
                      </a:r>
                      <a:r>
                        <a:rPr lang="en-US" altLang="zh-CN" sz="1600" kern="100" baseline="0" dirty="0" err="1" smtClean="0">
                          <a:effectLst/>
                          <a:latin typeface="Times New Roman"/>
                          <a:ea typeface="+mn-ea"/>
                        </a:rPr>
                        <a:t>SanyPDP</a:t>
                      </a:r>
                      <a:r>
                        <a:rPr lang="zh-CN" altLang="en-US" sz="1600" kern="100" baseline="0" dirty="0" smtClean="0">
                          <a:effectLst/>
                          <a:latin typeface="Times New Roman"/>
                          <a:ea typeface="+mn-ea"/>
                        </a:rPr>
                        <a:t>平台</a:t>
                      </a:r>
                      <a:endParaRPr lang="zh-CN" altLang="zh-CN" sz="1600" kern="100" dirty="0" smtClean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开发群体和社区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少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学习曲线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0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zh-CN" dirty="0"/>
              <a:t>持久层对比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VS </a:t>
            </a:r>
            <a:r>
              <a:rPr lang="en-US" altLang="zh-CN" dirty="0" err="1"/>
              <a:t>Mybatis</a:t>
            </a:r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90928"/>
              </p:ext>
            </p:extLst>
          </p:nvPr>
        </p:nvGraphicFramePr>
        <p:xfrm>
          <a:off x="323528" y="1007604"/>
          <a:ext cx="8064896" cy="496991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470"/>
                <a:gridCol w="392470"/>
                <a:gridCol w="1231284"/>
                <a:gridCol w="1368152"/>
                <a:gridCol w="1296144"/>
                <a:gridCol w="3384376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dirty="0" err="1" smtClean="0"/>
                        <a:t>Bboss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400" dirty="0" err="1" smtClean="0"/>
                        <a:t>Mybatis</a:t>
                      </a:r>
                      <a:endParaRPr lang="zh-CN" altLang="zh-CN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 </a:t>
                      </a: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or mapping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支持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en-US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kern="100" dirty="0" smtClean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事务管理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提供强大的事务管理框架可以方便地管理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hibernate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mybatis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的事务，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mybatis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只能管理本身的事务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事务防泄漏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原生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sql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Sql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配置机制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配置语法比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mybaitis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配置语法更加简洁更加灵活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Sql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热加载机制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查询行处理器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性能和可靠性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好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流程信息化总部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标题 4"/>
          <p:cNvSpPr>
            <a:spLocks noGrp="1"/>
          </p:cNvSpPr>
          <p:nvPr/>
        </p:nvSpPr>
        <p:spPr>
          <a:xfrm>
            <a:off x="35496" y="260648"/>
            <a:ext cx="7653536" cy="49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zh-CN" dirty="0"/>
              <a:t>持久层对比</a:t>
            </a:r>
            <a:r>
              <a:rPr lang="en-US" altLang="zh-CN" dirty="0"/>
              <a:t>-</a:t>
            </a:r>
            <a:r>
              <a:rPr lang="en-US" altLang="zh-CN" dirty="0" err="1"/>
              <a:t>Bboss</a:t>
            </a:r>
            <a:r>
              <a:rPr lang="en-US" altLang="zh-CN" dirty="0"/>
              <a:t> VS </a:t>
            </a:r>
            <a:r>
              <a:rPr lang="en-US" altLang="zh-CN" dirty="0" err="1"/>
              <a:t>Mybatis</a:t>
            </a:r>
            <a:endParaRPr lang="zh-CN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62314"/>
              </p:ext>
            </p:extLst>
          </p:nvPr>
        </p:nvGraphicFramePr>
        <p:xfrm>
          <a:off x="323528" y="1007604"/>
          <a:ext cx="8064896" cy="375495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2470"/>
                <a:gridCol w="392470"/>
                <a:gridCol w="1231284"/>
                <a:gridCol w="1368152"/>
                <a:gridCol w="1296144"/>
                <a:gridCol w="3384376"/>
              </a:tblGrid>
              <a:tr h="39096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类别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dirty="0" err="1" smtClean="0"/>
                        <a:t>Bboss</a:t>
                      </a:r>
                      <a:endParaRPr lang="zh-CN" altLang="en-US" sz="1400" b="1" kern="0" dirty="0" smtClean="0"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400" dirty="0" err="1" smtClean="0"/>
                        <a:t>Mybatis</a:t>
                      </a:r>
                      <a:endParaRPr lang="zh-CN" altLang="zh-CN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+mn-ea"/>
                          <a:cs typeface="宋体"/>
                        </a:rPr>
                        <a:t>说明</a:t>
                      </a:r>
                      <a:endParaRPr lang="zh-CN" sz="1400" b="1" kern="0" dirty="0">
                        <a:solidFill>
                          <a:schemeClr val="tx1"/>
                        </a:solidFill>
                        <a:effectLst/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可监控性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多数据源支持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数据库元数据管理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默认的分页机制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不支持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代码生成工具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可集成性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较高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与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ioc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mvc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bboss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标签库无法集成，</a:t>
                      </a:r>
                      <a:r>
                        <a:rPr lang="en-US" altLang="zh-CN" sz="1600" kern="100" dirty="0" err="1" smtClean="0">
                          <a:effectLst/>
                          <a:latin typeface="Times New Roman"/>
                          <a:ea typeface="宋体"/>
                        </a:rPr>
                        <a:t>mybatis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必须和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spring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altLang="zh-CN" sz="1600" kern="100" dirty="0" smtClean="0">
                          <a:effectLst/>
                          <a:latin typeface="Times New Roman"/>
                          <a:ea typeface="宋体"/>
                        </a:rPr>
                        <a:t>struts2</a:t>
                      </a: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等框架集成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</TotalTime>
  <Words>861</Words>
  <Application>Microsoft Office PowerPoint</Application>
  <PresentationFormat>全屏显示(4:3)</PresentationFormat>
  <Paragraphs>283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基础框架与业界主流开发框架对比分析报告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尹标平</cp:lastModifiedBy>
  <cp:revision>299</cp:revision>
  <dcterms:created xsi:type="dcterms:W3CDTF">2013-06-19T00:44:05Z</dcterms:created>
  <dcterms:modified xsi:type="dcterms:W3CDTF">2013-07-27T08:44:43Z</dcterms:modified>
</cp:coreProperties>
</file>