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179" autoAdjust="0"/>
  </p:normalViewPr>
  <p:slideViewPr>
    <p:cSldViewPr snapToGrid="0" snapToObjects="1">
      <p:cViewPr>
        <p:scale>
          <a:sx n="139" d="100"/>
          <a:sy n="139" d="100"/>
        </p:scale>
        <p:origin x="-224" y="10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16/05/2013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Optimising RETE for </a:t>
            </a:r>
            <a:br>
              <a:rPr lang="en-US" dirty="0" smtClean="0"/>
            </a:br>
            <a:r>
              <a:rPr lang="en-US" dirty="0" smtClean="0"/>
              <a:t>Stream Reasoning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the Storm framework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4966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2558277" cy="1143000"/>
          </a:xfrm>
        </p:spPr>
        <p:txBody>
          <a:bodyPr/>
          <a:lstStyle/>
          <a:p>
            <a:r>
              <a:rPr lang="en-US" dirty="0" smtClean="0"/>
              <a:t>Second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4244731"/>
            <a:ext cx="8308975" cy="2003667"/>
          </a:xfrm>
        </p:spPr>
        <p:txBody>
          <a:bodyPr/>
          <a:lstStyle/>
          <a:p>
            <a:r>
              <a:rPr lang="en-US" b="1" i="1" dirty="0" smtClean="0"/>
              <a:t>Tuning the parallelism </a:t>
            </a:r>
            <a:r>
              <a:rPr lang="en-US" dirty="0" smtClean="0"/>
              <a:t>of the Topology</a:t>
            </a:r>
          </a:p>
          <a:p>
            <a:r>
              <a:rPr lang="en-US" dirty="0" smtClean="0"/>
              <a:t>Topology: a Kestrel-Spout, a Filter-Bolt and a Terminal-Bolt</a:t>
            </a:r>
          </a:p>
          <a:p>
            <a:r>
              <a:rPr lang="en-US" dirty="0" smtClean="0"/>
              <a:t>In local mode, optimal parallelism was: two instances for the Spout and one for each Bolt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rcRect t="6628" b="6628"/>
          <a:stretch>
            <a:fillRect/>
          </a:stretch>
        </p:blipFill>
        <p:spPr>
          <a:xfrm>
            <a:off x="2965525" y="1456764"/>
            <a:ext cx="5759376" cy="242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98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6" y="1456765"/>
            <a:ext cx="2324350" cy="1143000"/>
          </a:xfrm>
        </p:spPr>
        <p:txBody>
          <a:bodyPr/>
          <a:lstStyle/>
          <a:p>
            <a:r>
              <a:rPr lang="en-US" dirty="0" smtClean="0"/>
              <a:t>Third experiment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15925" y="4467693"/>
            <a:ext cx="4600369" cy="1780705"/>
          </a:xfrm>
        </p:spPr>
        <p:txBody>
          <a:bodyPr/>
          <a:lstStyle/>
          <a:p>
            <a:r>
              <a:rPr lang="en-US" dirty="0" smtClean="0"/>
              <a:t>Sharing two </a:t>
            </a:r>
            <a:r>
              <a:rPr lang="en-US" b="1" i="1" dirty="0" smtClean="0"/>
              <a:t>equivalent filters </a:t>
            </a:r>
            <a:endParaRPr lang="en-US" dirty="0"/>
          </a:p>
          <a:p>
            <a:r>
              <a:rPr lang="en-US" dirty="0" smtClean="0"/>
              <a:t>Filters that block the same tuples</a:t>
            </a:r>
          </a:p>
          <a:p>
            <a:r>
              <a:rPr lang="en-US" dirty="0" smtClean="0"/>
              <a:t>Slope of the line is the throughput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549" y="1298914"/>
            <a:ext cx="3796946" cy="3742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495" y="1374538"/>
            <a:ext cx="5334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4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4646055" cy="1143000"/>
          </a:xfrm>
        </p:spPr>
        <p:txBody>
          <a:bodyPr/>
          <a:lstStyle/>
          <a:p>
            <a:r>
              <a:rPr lang="en-US" dirty="0" smtClean="0"/>
              <a:t>Why not put all Filters in the same Bolt then?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En-bloc filtering</a:t>
            </a:r>
            <a:r>
              <a:rPr lang="en-US" dirty="0" smtClean="0"/>
              <a:t>: One bolt doing all filtering – one shuffle grouping to the spout</a:t>
            </a:r>
          </a:p>
          <a:p>
            <a:r>
              <a:rPr lang="en-US" dirty="0" smtClean="0"/>
              <a:t>Instead of 10 bolts emitting </a:t>
            </a:r>
            <a:r>
              <a:rPr lang="en-US" b="1" i="1" dirty="0" smtClean="0"/>
              <a:t>one stream each</a:t>
            </a:r>
            <a:r>
              <a:rPr lang="en-US" dirty="0" smtClean="0"/>
              <a:t>, one bolt emitting </a:t>
            </a:r>
            <a:r>
              <a:rPr lang="en-US" b="1" i="1" dirty="0" smtClean="0"/>
              <a:t>all 10 streams</a:t>
            </a:r>
          </a:p>
          <a:p>
            <a:r>
              <a:rPr lang="en-US" dirty="0" smtClean="0"/>
              <a:t>Join-Bolt subscribed to &lt;Filter-Bolt-7, stream “default”&gt; now subscribes to &lt;Universal-Filter-Bolt, stream “7”&gt;</a:t>
            </a:r>
          </a:p>
          <a:p>
            <a:r>
              <a:rPr lang="en-US" dirty="0" smtClean="0"/>
              <a:t>The Universal-Filter-Bolt internally iterates over the whole filter list</a:t>
            </a:r>
          </a:p>
          <a:p>
            <a:r>
              <a:rPr lang="en-US" dirty="0" smtClean="0"/>
              <a:t>Filter sharing can still happen internally</a:t>
            </a:r>
          </a:p>
          <a:p>
            <a:r>
              <a:rPr lang="en-US" dirty="0" smtClean="0"/>
              <a:t>The bolt’s can still run in parallel across the cluster</a:t>
            </a:r>
          </a:p>
        </p:txBody>
      </p:sp>
    </p:spTree>
    <p:extLst>
      <p:ext uri="{BB962C8B-B14F-4D97-AF65-F5344CB8AC3E}">
        <p14:creationId xmlns:p14="http://schemas.microsoft.com/office/powerpoint/2010/main" val="1525045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6" y="1456765"/>
            <a:ext cx="3439950" cy="1143000"/>
          </a:xfrm>
        </p:spPr>
        <p:txBody>
          <a:bodyPr/>
          <a:lstStyle/>
          <a:p>
            <a:r>
              <a:rPr lang="en-US" dirty="0" smtClean="0"/>
              <a:t>Can we do the same with Joins?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4303238"/>
            <a:ext cx="8308975" cy="194516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some extend, yes.</a:t>
            </a:r>
          </a:p>
          <a:p>
            <a:r>
              <a:rPr lang="en-US" dirty="0" smtClean="0"/>
              <a:t>Fields grouping is what limits us</a:t>
            </a:r>
          </a:p>
          <a:p>
            <a:r>
              <a:rPr lang="en-US" dirty="0" smtClean="0"/>
              <a:t>Or rather, the need to parallelise Join-Bolts without missing joins</a:t>
            </a:r>
          </a:p>
          <a:p>
            <a:r>
              <a:rPr lang="en-US" b="1" dirty="0" smtClean="0"/>
              <a:t>Join clustering</a:t>
            </a:r>
            <a:r>
              <a:rPr lang="en-US" dirty="0" smtClean="0"/>
              <a:t>: “If two joins in a cluster have a variable in common, all joins in the cluster should have that variable in common”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084" y="1456765"/>
            <a:ext cx="51054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9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6007489" cy="1143000"/>
          </a:xfrm>
        </p:spPr>
        <p:txBody>
          <a:bodyPr/>
          <a:lstStyle/>
          <a:p>
            <a:r>
              <a:rPr lang="en-US" dirty="0" smtClean="0"/>
              <a:t>The delivered Topology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Takes a list of filters as input and creates Storm Topologies</a:t>
            </a:r>
          </a:p>
          <a:p>
            <a:r>
              <a:rPr lang="en-US" dirty="0" smtClean="0"/>
              <a:t>The “shape” of the Topology depends on whether various optimisations are turned on or off</a:t>
            </a:r>
          </a:p>
          <a:p>
            <a:r>
              <a:rPr lang="en-US" dirty="0" smtClean="0"/>
              <a:t>Optimisations: </a:t>
            </a:r>
            <a:r>
              <a:rPr lang="en-US" b="1" i="1" dirty="0" smtClean="0"/>
              <a:t>Equivalent-filter-sharing</a:t>
            </a:r>
            <a:r>
              <a:rPr lang="en-US" dirty="0" smtClean="0"/>
              <a:t>, </a:t>
            </a:r>
            <a:r>
              <a:rPr lang="en-US" b="1" i="1" dirty="0" smtClean="0"/>
              <a:t>En-bloc-filtering</a:t>
            </a:r>
            <a:r>
              <a:rPr lang="en-US" dirty="0" smtClean="0"/>
              <a:t>, </a:t>
            </a:r>
            <a:r>
              <a:rPr lang="en-US" b="1" i="1" dirty="0" smtClean="0"/>
              <a:t>Join-clustering</a:t>
            </a:r>
          </a:p>
          <a:p>
            <a:r>
              <a:rPr lang="en-US" dirty="0" smtClean="0"/>
              <a:t>Shows that En-bloc filtering is superior to </a:t>
            </a:r>
            <a:r>
              <a:rPr lang="en-US" i="1" dirty="0" smtClean="0"/>
              <a:t>external</a:t>
            </a:r>
            <a:r>
              <a:rPr lang="en-US" dirty="0" smtClean="0"/>
              <a:t> equivalent filter sharing</a:t>
            </a:r>
          </a:p>
          <a:p>
            <a:r>
              <a:rPr lang="en-US" dirty="0" smtClean="0"/>
              <a:t>Show that Join-clustering is beneficial and that it doesn’t break when parallelism is more than 1</a:t>
            </a:r>
          </a:p>
          <a:p>
            <a:r>
              <a:rPr lang="en-US" dirty="0"/>
              <a:t>Not meant to be a fully working DSMS </a:t>
            </a:r>
            <a:r>
              <a:rPr lang="en-US" dirty="0" smtClean="0"/>
              <a:t>system (just a program for experimentation)</a:t>
            </a:r>
            <a:endParaRPr lang="en-US" dirty="0"/>
          </a:p>
          <a:p>
            <a:r>
              <a:rPr lang="en-US" dirty="0" smtClean="0"/>
              <a:t>I’ve also submitted the various scripts that can be used to run the Topologies and measure their throughput in local mode</a:t>
            </a:r>
          </a:p>
          <a:p>
            <a:endParaRPr lang="en-US" dirty="0"/>
          </a:p>
        </p:txBody>
      </p:sp>
      <p:pic>
        <p:nvPicPr>
          <p:cNvPr id="4" name="Picture 3" descr="build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931" y="1425275"/>
            <a:ext cx="1643924" cy="11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61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6" y="1456765"/>
            <a:ext cx="4131708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3309542"/>
            <a:ext cx="8308975" cy="2938857"/>
          </a:xfrm>
        </p:spPr>
        <p:txBody>
          <a:bodyPr/>
          <a:lstStyle/>
          <a:p>
            <a:r>
              <a:rPr lang="en-US" dirty="0" smtClean="0"/>
              <a:t>We want to process (enrich and query) “big data” </a:t>
            </a:r>
          </a:p>
          <a:p>
            <a:r>
              <a:rPr lang="en-US" dirty="0" smtClean="0"/>
              <a:t>Data looks like “User256-likes-post2045” and is continuously generated</a:t>
            </a:r>
          </a:p>
          <a:p>
            <a:r>
              <a:rPr lang="en-US" dirty="0" smtClean="0"/>
              <a:t>DBMS can’t deal with the update rates</a:t>
            </a:r>
          </a:p>
          <a:p>
            <a:r>
              <a:rPr lang="en-US" dirty="0" smtClean="0"/>
              <a:t>We need a new type of system to apply </a:t>
            </a:r>
            <a:r>
              <a:rPr lang="en-US" b="1" i="1" dirty="0" smtClean="0"/>
              <a:t>persistent entailment rules </a:t>
            </a:r>
            <a:r>
              <a:rPr lang="en-US" dirty="0" smtClean="0"/>
              <a:t>and </a:t>
            </a:r>
            <a:r>
              <a:rPr lang="en-US" b="1" i="1" dirty="0" smtClean="0"/>
              <a:t>continuous queries </a:t>
            </a:r>
            <a:r>
              <a:rPr lang="en-US" dirty="0" smtClean="0"/>
              <a:t>on the data</a:t>
            </a:r>
          </a:p>
          <a:p>
            <a:r>
              <a:rPr lang="en-US" dirty="0" smtClean="0"/>
              <a:t>We want the system to run on a computer cluster and </a:t>
            </a:r>
            <a:r>
              <a:rPr lang="en-US" b="1" i="1" dirty="0" smtClean="0"/>
              <a:t>scale horizontally</a:t>
            </a:r>
          </a:p>
          <a:p>
            <a:endParaRPr lang="en-US" dirty="0"/>
          </a:p>
        </p:txBody>
      </p:sp>
      <p:pic>
        <p:nvPicPr>
          <p:cNvPr id="6" name="Picture 5" descr="MapReduceFunn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42" y="1444442"/>
            <a:ext cx="2338808" cy="15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4173363" cy="1143000"/>
          </a:xfrm>
        </p:spPr>
        <p:txBody>
          <a:bodyPr/>
          <a:lstStyle/>
          <a:p>
            <a:r>
              <a:rPr lang="en-US" dirty="0" smtClean="0"/>
              <a:t>The RETE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3245404"/>
            <a:ext cx="8308975" cy="3002995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A pattern-matching </a:t>
            </a:r>
            <a:r>
              <a:rPr lang="en-US" dirty="0" smtClean="0"/>
              <a:t>algorithm for implementing production rule systems</a:t>
            </a:r>
          </a:p>
          <a:p>
            <a:r>
              <a:rPr lang="en-US" dirty="0" smtClean="0"/>
              <a:t>Essentially a way of forming </a:t>
            </a:r>
            <a:r>
              <a:rPr lang="en-US" b="1" i="1" dirty="0" smtClean="0"/>
              <a:t>long-lived </a:t>
            </a:r>
            <a:r>
              <a:rPr lang="en-US" dirty="0" smtClean="0"/>
              <a:t>graphs of </a:t>
            </a:r>
            <a:r>
              <a:rPr lang="en-US" b="1" i="1" dirty="0" smtClean="0"/>
              <a:t>Filters and Joins</a:t>
            </a:r>
          </a:p>
          <a:p>
            <a:r>
              <a:rPr lang="en-US" dirty="0" smtClean="0"/>
              <a:t>These graphs are called RETE-networks</a:t>
            </a:r>
          </a:p>
          <a:p>
            <a:r>
              <a:rPr lang="en-US" dirty="0" smtClean="0"/>
              <a:t>Tuples pass through the network </a:t>
            </a:r>
            <a:r>
              <a:rPr lang="en-US" b="1" i="1" dirty="0" smtClean="0"/>
              <a:t>once </a:t>
            </a:r>
            <a:r>
              <a:rPr lang="en-US" dirty="0" smtClean="0"/>
              <a:t>and partial matches are stored after each node (i.e. </a:t>
            </a:r>
            <a:r>
              <a:rPr lang="en-US" dirty="0"/>
              <a:t>s</a:t>
            </a:r>
            <a:r>
              <a:rPr lang="en-US" dirty="0" smtClean="0"/>
              <a:t>acrificing memory for speed)</a:t>
            </a:r>
          </a:p>
          <a:p>
            <a:r>
              <a:rPr lang="en-US" dirty="0" smtClean="0"/>
              <a:t>A single network can implement many concurrent queries and therefore </a:t>
            </a:r>
            <a:r>
              <a:rPr lang="en-US" b="1" i="1" dirty="0" smtClean="0"/>
              <a:t>nodes can be shared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 descr="Re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94" y="1443939"/>
            <a:ext cx="2822421" cy="17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58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5380409" cy="1143000"/>
          </a:xfrm>
        </p:spPr>
        <p:txBody>
          <a:bodyPr/>
          <a:lstStyle/>
          <a:p>
            <a:r>
              <a:rPr lang="en-US" dirty="0" smtClean="0"/>
              <a:t>RETE on a computer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3194007"/>
            <a:ext cx="8308975" cy="3054392"/>
          </a:xfrm>
        </p:spPr>
        <p:txBody>
          <a:bodyPr>
            <a:normAutofit/>
          </a:bodyPr>
          <a:lstStyle/>
          <a:p>
            <a:r>
              <a:rPr lang="en-US" dirty="0" smtClean="0"/>
              <a:t>In search of a framework to hide the complexity of the cluster</a:t>
            </a:r>
          </a:p>
          <a:p>
            <a:r>
              <a:rPr lang="en-US" dirty="0" smtClean="0"/>
              <a:t>Storm is </a:t>
            </a:r>
            <a:r>
              <a:rPr lang="en-US" dirty="0"/>
              <a:t>a</a:t>
            </a:r>
            <a:r>
              <a:rPr lang="en-US" dirty="0" smtClean="0"/>
              <a:t> relatively new, open-source framework from Twitter</a:t>
            </a:r>
          </a:p>
          <a:p>
            <a:r>
              <a:rPr lang="en-US" dirty="0"/>
              <a:t>B</a:t>
            </a:r>
            <a:r>
              <a:rPr lang="en-US" dirty="0" smtClean="0"/>
              <a:t>uilt specifically for </a:t>
            </a:r>
            <a:r>
              <a:rPr lang="en-US" b="1" i="1" dirty="0" smtClean="0"/>
              <a:t>scalable continuous computation</a:t>
            </a:r>
          </a:p>
          <a:p>
            <a:r>
              <a:rPr lang="en-US" dirty="0" smtClean="0"/>
              <a:t>Storm applications are called </a:t>
            </a:r>
            <a:r>
              <a:rPr lang="en-US" b="1" i="1" dirty="0" smtClean="0"/>
              <a:t>Topologies </a:t>
            </a:r>
            <a:r>
              <a:rPr lang="en-US" dirty="0" smtClean="0"/>
              <a:t>and are similar to MapReduce jobs</a:t>
            </a:r>
          </a:p>
          <a:p>
            <a:r>
              <a:rPr lang="en-US" dirty="0" smtClean="0"/>
              <a:t>However they run indefinitely (waiting for tuples to process) until manually terminated</a:t>
            </a:r>
          </a:p>
        </p:txBody>
      </p:sp>
      <p:pic>
        <p:nvPicPr>
          <p:cNvPr id="7" name="Picture 6" descr="cluster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032" y="1312627"/>
            <a:ext cx="2464953" cy="166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8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Storm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3335198"/>
            <a:ext cx="8308975" cy="2913201"/>
          </a:xfrm>
        </p:spPr>
        <p:txBody>
          <a:bodyPr>
            <a:normAutofit/>
          </a:bodyPr>
          <a:lstStyle/>
          <a:p>
            <a:r>
              <a:rPr lang="en-US" dirty="0" smtClean="0"/>
              <a:t>Storm’s three basic </a:t>
            </a:r>
            <a:r>
              <a:rPr lang="en-US" dirty="0"/>
              <a:t>abstractions: </a:t>
            </a:r>
            <a:r>
              <a:rPr lang="en-US" b="1" i="1" dirty="0"/>
              <a:t>Streams</a:t>
            </a:r>
            <a:r>
              <a:rPr lang="en-US" dirty="0"/>
              <a:t>, </a:t>
            </a:r>
            <a:r>
              <a:rPr lang="en-US" b="1" i="1" dirty="0" smtClean="0"/>
              <a:t>Spouts</a:t>
            </a:r>
            <a:r>
              <a:rPr lang="en-US" dirty="0" smtClean="0"/>
              <a:t> and </a:t>
            </a:r>
            <a:r>
              <a:rPr lang="en-US" b="1" i="1" dirty="0" smtClean="0"/>
              <a:t>Bolts</a:t>
            </a:r>
            <a:endParaRPr lang="en-US" dirty="0"/>
          </a:p>
          <a:p>
            <a:r>
              <a:rPr lang="en-US" dirty="0" smtClean="0"/>
              <a:t>A Stream is an unbounded sequence of tuples with a </a:t>
            </a:r>
            <a:r>
              <a:rPr lang="en-US" b="1" i="1" dirty="0" smtClean="0"/>
              <a:t>predefined</a:t>
            </a:r>
            <a:r>
              <a:rPr lang="en-US" dirty="0"/>
              <a:t> </a:t>
            </a:r>
            <a:r>
              <a:rPr lang="en-US" b="1" i="1" dirty="0" smtClean="0"/>
              <a:t>schema</a:t>
            </a:r>
          </a:p>
          <a:p>
            <a:r>
              <a:rPr lang="en-US" dirty="0" smtClean="0"/>
              <a:t>Spouts read </a:t>
            </a:r>
            <a:r>
              <a:rPr lang="en-US" dirty="0"/>
              <a:t>tuples from some source </a:t>
            </a:r>
            <a:r>
              <a:rPr lang="en-US" dirty="0" smtClean="0"/>
              <a:t>and generate one </a:t>
            </a:r>
            <a:r>
              <a:rPr lang="en-US" dirty="0"/>
              <a:t>or more Streams</a:t>
            </a:r>
          </a:p>
          <a:p>
            <a:r>
              <a:rPr lang="en-US" dirty="0" smtClean="0"/>
              <a:t>Bolts subscribe to any number of streams and process tuples as they are received, possibly emitting new Streams</a:t>
            </a:r>
          </a:p>
        </p:txBody>
      </p:sp>
      <p:pic>
        <p:nvPicPr>
          <p:cNvPr id="4" name="Picture 3" descr="topolog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31" y="1456765"/>
            <a:ext cx="2499347" cy="176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2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groupings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3386508"/>
            <a:ext cx="8308975" cy="2861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workload is spread across multiple JVM instances running in parallel on the cluster </a:t>
            </a:r>
          </a:p>
          <a:p>
            <a:r>
              <a:rPr lang="en-US" dirty="0"/>
              <a:t>Spouts and Bolts can be seen as having </a:t>
            </a:r>
            <a:r>
              <a:rPr lang="en-US" b="1" i="1" dirty="0"/>
              <a:t>multiple instances</a:t>
            </a:r>
            <a:r>
              <a:rPr lang="en-US" dirty="0"/>
              <a:t> running in parallel</a:t>
            </a:r>
            <a:endParaRPr lang="en-US" b="1" i="1" dirty="0"/>
          </a:p>
          <a:p>
            <a:r>
              <a:rPr lang="en-US" b="1" i="1" dirty="0" smtClean="0"/>
              <a:t>Stream groupings </a:t>
            </a:r>
            <a:r>
              <a:rPr lang="en-US" dirty="0" smtClean="0"/>
              <a:t>define which instance processes each tuple</a:t>
            </a:r>
          </a:p>
          <a:p>
            <a:r>
              <a:rPr lang="en-US" b="1" i="1" dirty="0" smtClean="0"/>
              <a:t>Shuffle grouping </a:t>
            </a:r>
            <a:r>
              <a:rPr lang="en-US" dirty="0" smtClean="0"/>
              <a:t> for Filters, </a:t>
            </a:r>
            <a:r>
              <a:rPr lang="en-US" b="1" i="1" dirty="0" smtClean="0"/>
              <a:t>Fields grouping </a:t>
            </a:r>
            <a:r>
              <a:rPr lang="en-US" dirty="0" smtClean="0"/>
              <a:t>for Joins, </a:t>
            </a:r>
            <a:r>
              <a:rPr lang="en-US" b="1" i="1" dirty="0" smtClean="0"/>
              <a:t>All grouping </a:t>
            </a:r>
            <a:r>
              <a:rPr lang="en-US" dirty="0" smtClean="0"/>
              <a:t>for cross-products</a:t>
            </a:r>
            <a:endParaRPr lang="en-US" b="1" i="1" dirty="0"/>
          </a:p>
        </p:txBody>
      </p:sp>
      <p:pic>
        <p:nvPicPr>
          <p:cNvPr id="4" name="Picture 3" descr="topology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095" y="1336237"/>
            <a:ext cx="3027688" cy="205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3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RETE on Storm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3191905"/>
            <a:ext cx="8308975" cy="3056494"/>
          </a:xfrm>
        </p:spPr>
        <p:txBody>
          <a:bodyPr>
            <a:normAutofit/>
          </a:bodyPr>
          <a:lstStyle/>
          <a:p>
            <a:r>
              <a:rPr lang="en-US" dirty="0" smtClean="0"/>
              <a:t>TrendMiner (Sina et al, 2012)</a:t>
            </a:r>
          </a:p>
          <a:p>
            <a:r>
              <a:rPr lang="en-US" dirty="0" smtClean="0"/>
              <a:t>Single Spout, </a:t>
            </a:r>
            <a:r>
              <a:rPr lang="en-US" dirty="0"/>
              <a:t>o</a:t>
            </a:r>
            <a:r>
              <a:rPr lang="en-US" dirty="0" smtClean="0"/>
              <a:t>ne Bolt per Rete operator </a:t>
            </a:r>
          </a:p>
          <a:p>
            <a:r>
              <a:rPr lang="en-US" dirty="0"/>
              <a:t>H</a:t>
            </a:r>
            <a:r>
              <a:rPr lang="en-US" dirty="0" smtClean="0"/>
              <a:t>eavy message replication from Spout to Filter-Bolts</a:t>
            </a:r>
          </a:p>
          <a:p>
            <a:r>
              <a:rPr lang="en-US" dirty="0" smtClean="0"/>
              <a:t>Inter-query node sharing when queries have common filters</a:t>
            </a:r>
          </a:p>
          <a:p>
            <a:r>
              <a:rPr lang="en-US" dirty="0" smtClean="0"/>
              <a:t>Also Join-Bolt reordering to make cross-products smaller</a:t>
            </a:r>
          </a:p>
          <a:p>
            <a:endParaRPr lang="en-US" dirty="0"/>
          </a:p>
        </p:txBody>
      </p:sp>
      <p:pic>
        <p:nvPicPr>
          <p:cNvPr id="5" name="Picture 4" descr="TrendMi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028" y="1617105"/>
            <a:ext cx="3570980" cy="13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47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5181590" cy="1143000"/>
          </a:xfrm>
        </p:spPr>
        <p:txBody>
          <a:bodyPr/>
          <a:lstStyle/>
          <a:p>
            <a:r>
              <a:rPr lang="en-US" dirty="0" smtClean="0"/>
              <a:t>Is node-sharing beneficial on Storm?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3492714"/>
            <a:ext cx="8308975" cy="27556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In-process cluster simulator - Storm’s “local mode”</a:t>
            </a:r>
          </a:p>
          <a:p>
            <a:r>
              <a:rPr lang="en-US" dirty="0"/>
              <a:t>Set debug mode </a:t>
            </a:r>
            <a:r>
              <a:rPr lang="en-US" dirty="0" smtClean="0"/>
              <a:t>“on” </a:t>
            </a:r>
            <a:r>
              <a:rPr lang="en-US" dirty="0"/>
              <a:t>to see tuples being </a:t>
            </a:r>
            <a:r>
              <a:rPr lang="en-US" dirty="0" smtClean="0"/>
              <a:t>emitted</a:t>
            </a:r>
          </a:p>
          <a:p>
            <a:r>
              <a:rPr lang="en-US" b="1" i="1" dirty="0" smtClean="0"/>
              <a:t>Kestrel</a:t>
            </a:r>
            <a:r>
              <a:rPr lang="en-US" dirty="0" smtClean="0"/>
              <a:t> server for I/O queues</a:t>
            </a:r>
          </a:p>
          <a:p>
            <a:r>
              <a:rPr lang="en-US" b="1" i="1" dirty="0" smtClean="0"/>
              <a:t>Maven</a:t>
            </a:r>
            <a:r>
              <a:rPr lang="en-US" dirty="0" smtClean="0"/>
              <a:t> to build the project</a:t>
            </a:r>
          </a:p>
          <a:p>
            <a:r>
              <a:rPr lang="en-US" dirty="0" smtClean="0"/>
              <a:t>Used </a:t>
            </a:r>
            <a:r>
              <a:rPr lang="en-US" b="1" i="1" dirty="0" smtClean="0"/>
              <a:t>Python</a:t>
            </a:r>
            <a:r>
              <a:rPr lang="en-US" dirty="0" smtClean="0"/>
              <a:t>, </a:t>
            </a:r>
            <a:r>
              <a:rPr lang="en-US" b="1" i="1" dirty="0" smtClean="0"/>
              <a:t>Perl</a:t>
            </a:r>
            <a:r>
              <a:rPr lang="en-US" dirty="0" smtClean="0"/>
              <a:t> and </a:t>
            </a:r>
            <a:r>
              <a:rPr lang="en-US" b="1" i="1" dirty="0" smtClean="0"/>
              <a:t>Bash</a:t>
            </a:r>
            <a:r>
              <a:rPr lang="en-US" dirty="0" smtClean="0"/>
              <a:t> </a:t>
            </a:r>
            <a:r>
              <a:rPr lang="en-US" b="1" i="1" dirty="0" smtClean="0"/>
              <a:t>scripting</a:t>
            </a:r>
            <a:r>
              <a:rPr lang="en-US" dirty="0" smtClean="0"/>
              <a:t> to run Topologies and </a:t>
            </a:r>
            <a:r>
              <a:rPr lang="en-US" b="1" i="1" dirty="0" smtClean="0">
                <a:solidFill>
                  <a:schemeClr val="tx1"/>
                </a:solidFill>
              </a:rPr>
              <a:t>measure throughput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7" name="Picture 6" descr="black-desktop-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515" y="1456765"/>
            <a:ext cx="2861415" cy="20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7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4411848"/>
            <a:ext cx="8308975" cy="1836551"/>
          </a:xfrm>
        </p:spPr>
        <p:txBody>
          <a:bodyPr/>
          <a:lstStyle/>
          <a:p>
            <a:r>
              <a:rPr lang="en-US" dirty="0" smtClean="0"/>
              <a:t>Confirm that simulation is realistic </a:t>
            </a:r>
          </a:p>
          <a:p>
            <a:r>
              <a:rPr lang="en-US" dirty="0" smtClean="0"/>
              <a:t>Do messages cost more than simple string comparisons?</a:t>
            </a:r>
          </a:p>
          <a:p>
            <a:r>
              <a:rPr lang="en-US" dirty="0" smtClean="0"/>
              <a:t>Yes.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102" y="1447800"/>
            <a:ext cx="3663274" cy="27125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151" y="1447801"/>
            <a:ext cx="4650114" cy="271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4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970</TotalTime>
  <Words>776</Words>
  <Application>Microsoft Macintosh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Expo</vt:lpstr>
      <vt:lpstr>Optimising RETE for  Stream Reasoning</vt:lpstr>
      <vt:lpstr>Motivation</vt:lpstr>
      <vt:lpstr>The RETE algorithm</vt:lpstr>
      <vt:lpstr>RETE on a computer cluster</vt:lpstr>
      <vt:lpstr>Storm Topologies</vt:lpstr>
      <vt:lpstr>Stream groupings</vt:lpstr>
      <vt:lpstr> RETE on Storm</vt:lpstr>
      <vt:lpstr>Is node-sharing beneficial on Storm?</vt:lpstr>
      <vt:lpstr>First experiment</vt:lpstr>
      <vt:lpstr>Second experiment</vt:lpstr>
      <vt:lpstr>Third experiment</vt:lpstr>
      <vt:lpstr>Why not put all Filters in the same Bolt then?</vt:lpstr>
      <vt:lpstr>Can we do the same with Joins?</vt:lpstr>
      <vt:lpstr>The delivered Topology Builder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Optimising RETE for  Stream Reasoning</dc:title>
  <dc:creator>User</dc:creator>
  <cp:lastModifiedBy>User</cp:lastModifiedBy>
  <cp:revision>27</cp:revision>
  <dcterms:created xsi:type="dcterms:W3CDTF">2013-05-15T23:38:58Z</dcterms:created>
  <dcterms:modified xsi:type="dcterms:W3CDTF">2013-05-16T15:49:02Z</dcterms:modified>
</cp:coreProperties>
</file>