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1" autoAdjust="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Optimising RETE for </a:t>
            </a:r>
            <a:br>
              <a:rPr lang="en-US" dirty="0" smtClean="0"/>
            </a:br>
            <a:r>
              <a:rPr lang="en-US" dirty="0" smtClean="0"/>
              <a:t>Stream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Storm framework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96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6" y="1456765"/>
            <a:ext cx="4131708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09542"/>
            <a:ext cx="8308975" cy="2938857"/>
          </a:xfrm>
        </p:spPr>
        <p:txBody>
          <a:bodyPr/>
          <a:lstStyle/>
          <a:p>
            <a:r>
              <a:rPr lang="en-US" dirty="0" smtClean="0"/>
              <a:t>We want to process (enrich and query) “big data” </a:t>
            </a:r>
          </a:p>
          <a:p>
            <a:r>
              <a:rPr lang="en-US" dirty="0" smtClean="0"/>
              <a:t>Data looks like “User256-likes-post2045” and is continuously generated</a:t>
            </a:r>
          </a:p>
          <a:p>
            <a:r>
              <a:rPr lang="en-US" dirty="0" smtClean="0"/>
              <a:t>DBMS can’t deal with the update rates</a:t>
            </a:r>
          </a:p>
          <a:p>
            <a:r>
              <a:rPr lang="en-US" dirty="0" smtClean="0"/>
              <a:t>We need a new type of system to apply </a:t>
            </a:r>
            <a:r>
              <a:rPr lang="en-US" b="1" i="1" dirty="0" smtClean="0"/>
              <a:t>persistent entailment rules </a:t>
            </a:r>
            <a:r>
              <a:rPr lang="en-US" dirty="0" smtClean="0"/>
              <a:t>and </a:t>
            </a:r>
            <a:r>
              <a:rPr lang="en-US" b="1" i="1" dirty="0" smtClean="0"/>
              <a:t>continuous queries </a:t>
            </a:r>
            <a:r>
              <a:rPr lang="en-US" dirty="0" smtClean="0"/>
              <a:t>on the data</a:t>
            </a:r>
          </a:p>
          <a:p>
            <a:r>
              <a:rPr lang="en-US" dirty="0" smtClean="0"/>
              <a:t>We want the system to run on a computer cluster and </a:t>
            </a:r>
            <a:r>
              <a:rPr lang="en-US" b="1" i="1" dirty="0" smtClean="0"/>
              <a:t>scale horizontally</a:t>
            </a:r>
          </a:p>
          <a:p>
            <a:endParaRPr lang="en-US" dirty="0"/>
          </a:p>
        </p:txBody>
      </p:sp>
      <p:pic>
        <p:nvPicPr>
          <p:cNvPr id="6" name="Picture 5" descr="MapReduceFunn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42" y="1444442"/>
            <a:ext cx="2338808" cy="15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4173363" cy="1143000"/>
          </a:xfrm>
        </p:spPr>
        <p:txBody>
          <a:bodyPr/>
          <a:lstStyle/>
          <a:p>
            <a:r>
              <a:rPr lang="en-US" dirty="0" smtClean="0"/>
              <a:t>The RETE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245404"/>
            <a:ext cx="8308975" cy="300299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A pattern-matching </a:t>
            </a:r>
            <a:r>
              <a:rPr lang="en-US" dirty="0" smtClean="0"/>
              <a:t>algorithm for implementing production rule systems</a:t>
            </a:r>
          </a:p>
          <a:p>
            <a:r>
              <a:rPr lang="en-US" dirty="0" smtClean="0"/>
              <a:t>Essentially a way of forming </a:t>
            </a:r>
            <a:r>
              <a:rPr lang="en-US" b="1" i="1" dirty="0" smtClean="0"/>
              <a:t>long-lived </a:t>
            </a:r>
            <a:r>
              <a:rPr lang="en-US" dirty="0" smtClean="0"/>
              <a:t>graphs of </a:t>
            </a:r>
            <a:r>
              <a:rPr lang="en-US" b="1" i="1" dirty="0" smtClean="0"/>
              <a:t>Filters and Joins</a:t>
            </a:r>
          </a:p>
          <a:p>
            <a:r>
              <a:rPr lang="en-US" dirty="0" smtClean="0"/>
              <a:t>These graphs are called RETE-networks</a:t>
            </a:r>
          </a:p>
          <a:p>
            <a:r>
              <a:rPr lang="en-US" dirty="0" smtClean="0"/>
              <a:t>Tuples pass through the network </a:t>
            </a:r>
            <a:r>
              <a:rPr lang="en-US" b="1" i="1" dirty="0" smtClean="0"/>
              <a:t>once </a:t>
            </a:r>
            <a:r>
              <a:rPr lang="en-US" dirty="0" smtClean="0"/>
              <a:t>and partial matches are stored after each node (i.e. </a:t>
            </a:r>
            <a:r>
              <a:rPr lang="en-US" dirty="0"/>
              <a:t>s</a:t>
            </a:r>
            <a:r>
              <a:rPr lang="en-US" dirty="0" smtClean="0"/>
              <a:t>acrificing memory for speed)</a:t>
            </a:r>
          </a:p>
          <a:p>
            <a:r>
              <a:rPr lang="en-US" dirty="0" smtClean="0"/>
              <a:t>A single network can implement many concurrent queries and therefore </a:t>
            </a:r>
            <a:r>
              <a:rPr lang="en-US" b="1" i="1" dirty="0" smtClean="0"/>
              <a:t>nodes can be shared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Re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94" y="1443939"/>
            <a:ext cx="2822421" cy="17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5380409" cy="1143000"/>
          </a:xfrm>
        </p:spPr>
        <p:txBody>
          <a:bodyPr/>
          <a:lstStyle/>
          <a:p>
            <a:r>
              <a:rPr lang="en-US" dirty="0" smtClean="0"/>
              <a:t>RETE on a computer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194007"/>
            <a:ext cx="8308975" cy="3054392"/>
          </a:xfrm>
        </p:spPr>
        <p:txBody>
          <a:bodyPr>
            <a:normAutofit/>
          </a:bodyPr>
          <a:lstStyle/>
          <a:p>
            <a:r>
              <a:rPr lang="en-US" dirty="0" smtClean="0"/>
              <a:t>In search of a framework to hide the complexity of the cluster</a:t>
            </a:r>
          </a:p>
          <a:p>
            <a:r>
              <a:rPr lang="en-US" dirty="0" smtClean="0"/>
              <a:t>Storm is </a:t>
            </a:r>
            <a:r>
              <a:rPr lang="en-US" dirty="0"/>
              <a:t>a</a:t>
            </a:r>
            <a:r>
              <a:rPr lang="en-US" dirty="0" smtClean="0"/>
              <a:t> relatively new, open-source framework from Twitter</a:t>
            </a:r>
          </a:p>
          <a:p>
            <a:r>
              <a:rPr lang="en-US" dirty="0"/>
              <a:t>B</a:t>
            </a:r>
            <a:r>
              <a:rPr lang="en-US" dirty="0" smtClean="0"/>
              <a:t>uilt specifically for </a:t>
            </a:r>
            <a:r>
              <a:rPr lang="en-US" b="1" i="1" dirty="0" smtClean="0"/>
              <a:t>scalable continuous computation</a:t>
            </a:r>
          </a:p>
          <a:p>
            <a:r>
              <a:rPr lang="en-US" dirty="0" smtClean="0"/>
              <a:t>Storm applications are called </a:t>
            </a:r>
            <a:r>
              <a:rPr lang="en-US" b="1" i="1" dirty="0" smtClean="0"/>
              <a:t>Topologies </a:t>
            </a:r>
            <a:r>
              <a:rPr lang="en-US" dirty="0" smtClean="0"/>
              <a:t>and are similar to MapReduce jobs</a:t>
            </a:r>
          </a:p>
          <a:p>
            <a:r>
              <a:rPr lang="en-US" dirty="0" smtClean="0"/>
              <a:t>However they run indefinitely (waiting for tuples to process) until manually terminated</a:t>
            </a:r>
          </a:p>
        </p:txBody>
      </p:sp>
      <p:pic>
        <p:nvPicPr>
          <p:cNvPr id="7" name="Picture 6" descr="clus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32" y="1312627"/>
            <a:ext cx="2464953" cy="16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35198"/>
            <a:ext cx="8308975" cy="2913201"/>
          </a:xfrm>
        </p:spPr>
        <p:txBody>
          <a:bodyPr>
            <a:normAutofit/>
          </a:bodyPr>
          <a:lstStyle/>
          <a:p>
            <a:r>
              <a:rPr lang="en-US" dirty="0" smtClean="0"/>
              <a:t>Storm’s three basic </a:t>
            </a:r>
            <a:r>
              <a:rPr lang="en-US" dirty="0"/>
              <a:t>abstractions: </a:t>
            </a:r>
            <a:r>
              <a:rPr lang="en-US" b="1" i="1" dirty="0"/>
              <a:t>Streams</a:t>
            </a:r>
            <a:r>
              <a:rPr lang="en-US" dirty="0"/>
              <a:t>, </a:t>
            </a:r>
            <a:r>
              <a:rPr lang="en-US" b="1" i="1" dirty="0" smtClean="0"/>
              <a:t>Spouts</a:t>
            </a:r>
            <a:r>
              <a:rPr lang="en-US" dirty="0" smtClean="0"/>
              <a:t> and </a:t>
            </a:r>
            <a:r>
              <a:rPr lang="en-US" b="1" i="1" dirty="0" smtClean="0"/>
              <a:t>Bolts</a:t>
            </a:r>
            <a:endParaRPr lang="en-US" dirty="0"/>
          </a:p>
          <a:p>
            <a:r>
              <a:rPr lang="en-US" dirty="0" smtClean="0"/>
              <a:t>A Stream is an unbounded sequence of tuples with a </a:t>
            </a:r>
            <a:r>
              <a:rPr lang="en-US" b="1" i="1" dirty="0" smtClean="0"/>
              <a:t>predefined</a:t>
            </a:r>
            <a:r>
              <a:rPr lang="en-US" dirty="0"/>
              <a:t> </a:t>
            </a:r>
            <a:r>
              <a:rPr lang="en-US" b="1" i="1" dirty="0" smtClean="0"/>
              <a:t>schema</a:t>
            </a:r>
          </a:p>
          <a:p>
            <a:r>
              <a:rPr lang="en-US" dirty="0" smtClean="0"/>
              <a:t>Spouts read </a:t>
            </a:r>
            <a:r>
              <a:rPr lang="en-US" dirty="0"/>
              <a:t>tuples from some source </a:t>
            </a:r>
            <a:r>
              <a:rPr lang="en-US" dirty="0" smtClean="0"/>
              <a:t>and generate one </a:t>
            </a:r>
            <a:r>
              <a:rPr lang="en-US" dirty="0"/>
              <a:t>or more Streams</a:t>
            </a:r>
          </a:p>
          <a:p>
            <a:r>
              <a:rPr lang="en-US" dirty="0" smtClean="0"/>
              <a:t>Bolts subscribe to any number of streams and process tuples as they are received, possibly emitting new Streams</a:t>
            </a:r>
          </a:p>
        </p:txBody>
      </p:sp>
      <p:pic>
        <p:nvPicPr>
          <p:cNvPr id="4" name="Picture 3" descr="top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31" y="1456765"/>
            <a:ext cx="2499347" cy="17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groupings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86508"/>
            <a:ext cx="8308975" cy="2861891"/>
          </a:xfrm>
        </p:spPr>
        <p:txBody>
          <a:bodyPr/>
          <a:lstStyle/>
          <a:p>
            <a:r>
              <a:rPr lang="en-US" dirty="0"/>
              <a:t>The workload is spread across multiple JVM instances running in parallel on the cluster </a:t>
            </a:r>
          </a:p>
          <a:p>
            <a:r>
              <a:rPr lang="en-US" dirty="0"/>
              <a:t>Spouts and Bolts can be seen as having </a:t>
            </a:r>
            <a:r>
              <a:rPr lang="en-US" b="1" i="1" dirty="0"/>
              <a:t>multiple instances</a:t>
            </a:r>
            <a:r>
              <a:rPr lang="en-US" dirty="0"/>
              <a:t> running in parallel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 descr="topology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95" y="1336237"/>
            <a:ext cx="3027688" cy="2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148</TotalTime>
  <Words>286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Expo</vt:lpstr>
      <vt:lpstr>Optimising RETE for  Stream Reasoning</vt:lpstr>
      <vt:lpstr>Motivation</vt:lpstr>
      <vt:lpstr>The RETE algorithm</vt:lpstr>
      <vt:lpstr>RETE on a computer cluster</vt:lpstr>
      <vt:lpstr>Storm Topologies</vt:lpstr>
      <vt:lpstr>Stream groupings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RETE for  Stream Reasoning</dc:title>
  <dc:creator>User</dc:creator>
  <cp:lastModifiedBy>User</cp:lastModifiedBy>
  <cp:revision>15</cp:revision>
  <dcterms:created xsi:type="dcterms:W3CDTF">2013-05-15T23:38:58Z</dcterms:created>
  <dcterms:modified xsi:type="dcterms:W3CDTF">2013-05-16T02:07:41Z</dcterms:modified>
</cp:coreProperties>
</file>