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93"/>
  </p:notesMasterIdLst>
  <p:sldIdLst>
    <p:sldId id="256" r:id="rId2"/>
    <p:sldId id="262" r:id="rId3"/>
    <p:sldId id="358" r:id="rId4"/>
    <p:sldId id="258" r:id="rId5"/>
    <p:sldId id="336" r:id="rId6"/>
    <p:sldId id="359" r:id="rId7"/>
    <p:sldId id="259" r:id="rId8"/>
    <p:sldId id="263" r:id="rId9"/>
    <p:sldId id="305" r:id="rId10"/>
    <p:sldId id="261" r:id="rId11"/>
    <p:sldId id="360" r:id="rId12"/>
    <p:sldId id="260" r:id="rId13"/>
    <p:sldId id="265" r:id="rId14"/>
    <p:sldId id="266" r:id="rId15"/>
    <p:sldId id="268" r:id="rId16"/>
    <p:sldId id="269" r:id="rId17"/>
    <p:sldId id="267" r:id="rId18"/>
    <p:sldId id="270" r:id="rId19"/>
    <p:sldId id="271" r:id="rId20"/>
    <p:sldId id="272" r:id="rId21"/>
    <p:sldId id="273" r:id="rId22"/>
    <p:sldId id="274" r:id="rId23"/>
    <p:sldId id="276" r:id="rId24"/>
    <p:sldId id="278" r:id="rId25"/>
    <p:sldId id="279" r:id="rId26"/>
    <p:sldId id="280" r:id="rId27"/>
    <p:sldId id="283" r:id="rId28"/>
    <p:sldId id="282" r:id="rId29"/>
    <p:sldId id="281" r:id="rId30"/>
    <p:sldId id="287" r:id="rId31"/>
    <p:sldId id="286" r:id="rId32"/>
    <p:sldId id="288" r:id="rId33"/>
    <p:sldId id="289" r:id="rId34"/>
    <p:sldId id="290" r:id="rId35"/>
    <p:sldId id="284" r:id="rId36"/>
    <p:sldId id="285" r:id="rId37"/>
    <p:sldId id="292" r:id="rId38"/>
    <p:sldId id="293" r:id="rId39"/>
    <p:sldId id="294" r:id="rId40"/>
    <p:sldId id="295" r:id="rId41"/>
    <p:sldId id="296" r:id="rId42"/>
    <p:sldId id="297" r:id="rId43"/>
    <p:sldId id="298" r:id="rId44"/>
    <p:sldId id="299" r:id="rId45"/>
    <p:sldId id="301" r:id="rId46"/>
    <p:sldId id="300" r:id="rId47"/>
    <p:sldId id="302" r:id="rId48"/>
    <p:sldId id="304" r:id="rId49"/>
    <p:sldId id="306" r:id="rId50"/>
    <p:sldId id="307" r:id="rId51"/>
    <p:sldId id="309" r:id="rId52"/>
    <p:sldId id="311" r:id="rId53"/>
    <p:sldId id="310" r:id="rId54"/>
    <p:sldId id="312" r:id="rId55"/>
    <p:sldId id="313" r:id="rId56"/>
    <p:sldId id="314" r:id="rId57"/>
    <p:sldId id="315" r:id="rId58"/>
    <p:sldId id="316" r:id="rId59"/>
    <p:sldId id="317" r:id="rId60"/>
    <p:sldId id="319" r:id="rId61"/>
    <p:sldId id="321" r:id="rId62"/>
    <p:sldId id="322" r:id="rId63"/>
    <p:sldId id="323" r:id="rId64"/>
    <p:sldId id="324" r:id="rId65"/>
    <p:sldId id="325" r:id="rId66"/>
    <p:sldId id="326" r:id="rId67"/>
    <p:sldId id="327" r:id="rId68"/>
    <p:sldId id="328" r:id="rId69"/>
    <p:sldId id="329" r:id="rId70"/>
    <p:sldId id="330" r:id="rId71"/>
    <p:sldId id="332" r:id="rId72"/>
    <p:sldId id="334" r:id="rId73"/>
    <p:sldId id="337" r:id="rId74"/>
    <p:sldId id="338" r:id="rId75"/>
    <p:sldId id="361" r:id="rId76"/>
    <p:sldId id="335" r:id="rId77"/>
    <p:sldId id="339" r:id="rId78"/>
    <p:sldId id="341" r:id="rId79"/>
    <p:sldId id="344" r:id="rId80"/>
    <p:sldId id="345" r:id="rId81"/>
    <p:sldId id="346" r:id="rId82"/>
    <p:sldId id="347" r:id="rId83"/>
    <p:sldId id="348" r:id="rId84"/>
    <p:sldId id="351" r:id="rId85"/>
    <p:sldId id="350" r:id="rId86"/>
    <p:sldId id="352" r:id="rId87"/>
    <p:sldId id="353" r:id="rId88"/>
    <p:sldId id="355" r:id="rId89"/>
    <p:sldId id="354" r:id="rId90"/>
    <p:sldId id="357" r:id="rId91"/>
    <p:sldId id="356" r:id="rId9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46" autoAdjust="0"/>
    <p:restoredTop sz="90704" autoAdjust="0"/>
  </p:normalViewPr>
  <p:slideViewPr>
    <p:cSldViewPr snapToGrid="0">
      <p:cViewPr>
        <p:scale>
          <a:sx n="100" d="100"/>
          <a:sy n="100" d="100"/>
        </p:scale>
        <p:origin x="163" y="-23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4BB254-48E2-4EB9-8C62-5C02B17A867A}" type="doc">
      <dgm:prSet loTypeId="urn:microsoft.com/office/officeart/2005/8/layout/list1" loCatId="list" qsTypeId="urn:microsoft.com/office/officeart/2005/8/quickstyle/simple1" qsCatId="simple" csTypeId="urn:microsoft.com/office/officeart/2005/8/colors/accent1_2" csCatId="accent1" phldr="1"/>
      <dgm:spPr/>
    </dgm:pt>
    <dgm:pt modelId="{F8C22BDF-E7AE-4C8C-B86D-A6C9A3D6922A}">
      <dgm:prSet phldrT="[文本]">
        <dgm:style>
          <a:lnRef idx="1">
            <a:schemeClr val="accent5"/>
          </a:lnRef>
          <a:fillRef idx="2">
            <a:schemeClr val="accent5"/>
          </a:fillRef>
          <a:effectRef idx="1">
            <a:schemeClr val="accent5"/>
          </a:effectRef>
          <a:fontRef idx="minor">
            <a:schemeClr val="dk1"/>
          </a:fontRef>
        </dgm:style>
      </dgm:prSet>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数据库调优方法概述</a:t>
          </a:r>
        </a:p>
      </dgm:t>
    </dgm:pt>
    <dgm:pt modelId="{83A9876B-8AD8-4FEA-80A0-9561117AE560}" type="parTrans" cxnId="{1C8CE1F9-EF7D-494A-ACD2-C4557046A30C}">
      <dgm:prSet/>
      <dgm:spPr/>
      <dgm:t>
        <a:bodyPr/>
        <a:lstStyle/>
        <a:p>
          <a:endParaRPr lang="zh-CN" altLang="en-US"/>
        </a:p>
      </dgm:t>
    </dgm:pt>
    <dgm:pt modelId="{9C24414B-7D0C-4845-A8B4-20809B105EE9}" type="sibTrans" cxnId="{1C8CE1F9-EF7D-494A-ACD2-C4557046A30C}">
      <dgm:prSet/>
      <dgm:spPr/>
      <dgm:t>
        <a:bodyPr/>
        <a:lstStyle/>
        <a:p>
          <a:endParaRPr lang="zh-CN" altLang="en-US"/>
        </a:p>
      </dgm:t>
    </dgm:pt>
    <dgm:pt modelId="{C6191208-C755-4096-B623-CE8CE0391D12}">
      <dgm:prSet phldrT="[文本]">
        <dgm:style>
          <a:lnRef idx="1">
            <a:schemeClr val="accent5"/>
          </a:lnRef>
          <a:fillRef idx="2">
            <a:schemeClr val="accent5"/>
          </a:fillRef>
          <a:effectRef idx="1">
            <a:schemeClr val="accent5"/>
          </a:effectRef>
          <a:fontRef idx="minor">
            <a:schemeClr val="dk1"/>
          </a:fontRef>
        </dgm:style>
      </dgm:prSet>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执行计划详解</a:t>
          </a:r>
        </a:p>
      </dgm:t>
    </dgm:pt>
    <dgm:pt modelId="{A6685906-03FB-4B7E-A722-C074A1E988AE}" type="parTrans" cxnId="{763D8DDE-6803-456C-A68B-236705A33160}">
      <dgm:prSet/>
      <dgm:spPr/>
      <dgm:t>
        <a:bodyPr/>
        <a:lstStyle/>
        <a:p>
          <a:endParaRPr lang="zh-CN" altLang="en-US"/>
        </a:p>
      </dgm:t>
    </dgm:pt>
    <dgm:pt modelId="{88E53281-55B4-4D82-A199-B7BBC96E72A1}" type="sibTrans" cxnId="{763D8DDE-6803-456C-A68B-236705A33160}">
      <dgm:prSet/>
      <dgm:spPr/>
      <dgm:t>
        <a:bodyPr/>
        <a:lstStyle/>
        <a:p>
          <a:endParaRPr lang="zh-CN" altLang="en-US"/>
        </a:p>
      </dgm:t>
    </dgm:pt>
    <dgm:pt modelId="{E0C70BD2-9991-49CE-A3A4-DA1DF5BA60DD}">
      <dgm:prSet phldrT="[文本]">
        <dgm:style>
          <a:lnRef idx="1">
            <a:schemeClr val="accent5"/>
          </a:lnRef>
          <a:fillRef idx="2">
            <a:schemeClr val="accent5"/>
          </a:fillRef>
          <a:effectRef idx="1">
            <a:schemeClr val="accent5"/>
          </a:effectRef>
          <a:fontRef idx="minor">
            <a:schemeClr val="dk1"/>
          </a:fontRef>
        </dgm:style>
      </dgm:prSet>
      <dgm:spPr/>
      <dgm:t>
        <a:bodyPr/>
        <a:lstStyle/>
        <a:p>
          <a:r>
            <a:rPr lang="en-US" altLang="zh-CN" dirty="0">
              <a:solidFill>
                <a:schemeClr val="tx1"/>
              </a:solidFill>
              <a:latin typeface="Microsoft YaHei Light" panose="020B0502040204020203" pitchFamily="34" charset="-122"/>
              <a:ea typeface="Microsoft YaHei Light" panose="020B0502040204020203" pitchFamily="34" charset="-122"/>
            </a:rPr>
            <a:t>SQL</a:t>
          </a:r>
          <a:r>
            <a:rPr lang="zh-CN" altLang="en-US" dirty="0">
              <a:solidFill>
                <a:schemeClr val="tx1"/>
              </a:solidFill>
              <a:latin typeface="Microsoft YaHei Light" panose="020B0502040204020203" pitchFamily="34" charset="-122"/>
              <a:ea typeface="Microsoft YaHei Light" panose="020B0502040204020203" pitchFamily="34" charset="-122"/>
            </a:rPr>
            <a:t>语句调优过程与方法详解</a:t>
          </a:r>
        </a:p>
      </dgm:t>
    </dgm:pt>
    <dgm:pt modelId="{27EE5E44-27CE-41B1-B142-2620049FDD7C}" type="parTrans" cxnId="{6596362D-AF79-49AB-9509-93C2CB78AEAF}">
      <dgm:prSet/>
      <dgm:spPr/>
      <dgm:t>
        <a:bodyPr/>
        <a:lstStyle/>
        <a:p>
          <a:endParaRPr lang="zh-CN" altLang="en-US"/>
        </a:p>
      </dgm:t>
    </dgm:pt>
    <dgm:pt modelId="{512C8D6C-A45F-4DC6-AA54-3230C3D62481}" type="sibTrans" cxnId="{6596362D-AF79-49AB-9509-93C2CB78AEAF}">
      <dgm:prSet/>
      <dgm:spPr/>
      <dgm:t>
        <a:bodyPr/>
        <a:lstStyle/>
        <a:p>
          <a:endParaRPr lang="zh-CN" altLang="en-US"/>
        </a:p>
      </dgm:t>
    </dgm:pt>
    <dgm:pt modelId="{A52C8A48-E98B-46E1-917D-EF32C34AD97B}">
      <dgm:prSet>
        <dgm:style>
          <a:lnRef idx="1">
            <a:schemeClr val="accent5"/>
          </a:lnRef>
          <a:fillRef idx="2">
            <a:schemeClr val="accent5"/>
          </a:fillRef>
          <a:effectRef idx="1">
            <a:schemeClr val="accent5"/>
          </a:effectRef>
          <a:fontRef idx="minor">
            <a:schemeClr val="dk1"/>
          </a:fontRef>
        </dgm:style>
      </dgm:prSet>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事务及巧用方法详解</a:t>
          </a:r>
        </a:p>
      </dgm:t>
    </dgm:pt>
    <dgm:pt modelId="{FF1A1804-F9E4-41B7-9349-8D571B20CC6A}" type="parTrans" cxnId="{4E0E62B8-4787-4394-B4CE-7BF297E7C790}">
      <dgm:prSet/>
      <dgm:spPr/>
      <dgm:t>
        <a:bodyPr/>
        <a:lstStyle/>
        <a:p>
          <a:endParaRPr lang="zh-CN" altLang="en-US"/>
        </a:p>
      </dgm:t>
    </dgm:pt>
    <dgm:pt modelId="{E5984812-7567-4473-B3C0-B414F97E62BC}" type="sibTrans" cxnId="{4E0E62B8-4787-4394-B4CE-7BF297E7C790}">
      <dgm:prSet/>
      <dgm:spPr/>
      <dgm:t>
        <a:bodyPr/>
        <a:lstStyle/>
        <a:p>
          <a:endParaRPr lang="zh-CN" altLang="en-US"/>
        </a:p>
      </dgm:t>
    </dgm:pt>
    <dgm:pt modelId="{98C39CD5-42DE-4185-80A4-B4BF4460736F}">
      <dgm:prSet>
        <dgm:style>
          <a:lnRef idx="1">
            <a:schemeClr val="accent5"/>
          </a:lnRef>
          <a:fillRef idx="2">
            <a:schemeClr val="accent5"/>
          </a:fillRef>
          <a:effectRef idx="1">
            <a:schemeClr val="accent5"/>
          </a:effectRef>
          <a:fontRef idx="minor">
            <a:schemeClr val="dk1"/>
          </a:fontRef>
        </dgm:style>
      </dgm:prSet>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索引优化方法详解</a:t>
          </a:r>
        </a:p>
      </dgm:t>
    </dgm:pt>
    <dgm:pt modelId="{81F5AF33-4955-48D2-B582-0F05BB362FC8}" type="parTrans" cxnId="{1095E12C-0B51-4FC9-812E-41CD190C16EF}">
      <dgm:prSet/>
      <dgm:spPr/>
      <dgm:t>
        <a:bodyPr/>
        <a:lstStyle/>
        <a:p>
          <a:endParaRPr lang="zh-CN" altLang="en-US"/>
        </a:p>
      </dgm:t>
    </dgm:pt>
    <dgm:pt modelId="{22C3697D-2800-452E-81FE-8AF220F93079}" type="sibTrans" cxnId="{1095E12C-0B51-4FC9-812E-41CD190C16EF}">
      <dgm:prSet/>
      <dgm:spPr/>
      <dgm:t>
        <a:bodyPr/>
        <a:lstStyle/>
        <a:p>
          <a:endParaRPr lang="zh-CN" altLang="en-US"/>
        </a:p>
      </dgm:t>
    </dgm:pt>
    <dgm:pt modelId="{1A9475A2-1FC0-4456-91A9-EE76B2E8A81C}">
      <dgm:prSet>
        <dgm:style>
          <a:lnRef idx="1">
            <a:schemeClr val="accent5"/>
          </a:lnRef>
          <a:fillRef idx="2">
            <a:schemeClr val="accent5"/>
          </a:fillRef>
          <a:effectRef idx="1">
            <a:schemeClr val="accent5"/>
          </a:effectRef>
          <a:fontRef idx="minor">
            <a:schemeClr val="dk1"/>
          </a:fontRef>
        </dgm:style>
      </dgm:prSet>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调优绩效衡量方法解析</a:t>
          </a:r>
        </a:p>
      </dgm:t>
    </dgm:pt>
    <dgm:pt modelId="{D8BEF24C-DB0B-49EA-8B51-0954BD1FCD47}" type="parTrans" cxnId="{E30BC71E-8053-4BBD-8CBD-0127940FF946}">
      <dgm:prSet/>
      <dgm:spPr/>
      <dgm:t>
        <a:bodyPr/>
        <a:lstStyle/>
        <a:p>
          <a:endParaRPr lang="zh-CN" altLang="en-US"/>
        </a:p>
      </dgm:t>
    </dgm:pt>
    <dgm:pt modelId="{AA9F827C-1A0F-4A58-89B6-86E63FC6D025}" type="sibTrans" cxnId="{E30BC71E-8053-4BBD-8CBD-0127940FF946}">
      <dgm:prSet/>
      <dgm:spPr/>
      <dgm:t>
        <a:bodyPr/>
        <a:lstStyle/>
        <a:p>
          <a:endParaRPr lang="zh-CN" altLang="en-US"/>
        </a:p>
      </dgm:t>
    </dgm:pt>
    <dgm:pt modelId="{186763E7-DA79-4F2D-BAB2-D45446EFB6D2}" type="pres">
      <dgm:prSet presAssocID="{EA4BB254-48E2-4EB9-8C62-5C02B17A867A}" presName="linear" presStyleCnt="0">
        <dgm:presLayoutVars>
          <dgm:dir/>
          <dgm:animLvl val="lvl"/>
          <dgm:resizeHandles val="exact"/>
        </dgm:presLayoutVars>
      </dgm:prSet>
      <dgm:spPr/>
    </dgm:pt>
    <dgm:pt modelId="{94B280D7-3A05-4672-B2D1-3AC5C3B88EBC}" type="pres">
      <dgm:prSet presAssocID="{F8C22BDF-E7AE-4C8C-B86D-A6C9A3D6922A}" presName="parentLin" presStyleCnt="0"/>
      <dgm:spPr/>
    </dgm:pt>
    <dgm:pt modelId="{D5BCF3EA-C4DC-40A5-A91C-ED9D76582010}" type="pres">
      <dgm:prSet presAssocID="{F8C22BDF-E7AE-4C8C-B86D-A6C9A3D6922A}" presName="parentLeftMargin" presStyleLbl="node1" presStyleIdx="0" presStyleCnt="6"/>
      <dgm:spPr/>
    </dgm:pt>
    <dgm:pt modelId="{10464428-9B99-4180-8A42-48390E8A2C69}" type="pres">
      <dgm:prSet presAssocID="{F8C22BDF-E7AE-4C8C-B86D-A6C9A3D6922A}" presName="parentText" presStyleLbl="node1" presStyleIdx="0" presStyleCnt="6">
        <dgm:presLayoutVars>
          <dgm:chMax val="0"/>
          <dgm:bulletEnabled val="1"/>
        </dgm:presLayoutVars>
      </dgm:prSet>
      <dgm:spPr/>
    </dgm:pt>
    <dgm:pt modelId="{310D1EE8-A997-4FAF-AAE7-762F1820E3CC}" type="pres">
      <dgm:prSet presAssocID="{F8C22BDF-E7AE-4C8C-B86D-A6C9A3D6922A}" presName="negativeSpace" presStyleCnt="0"/>
      <dgm:spPr/>
    </dgm:pt>
    <dgm:pt modelId="{ABC0B5AE-7B99-4555-AEDF-8771C94DB2A1}" type="pres">
      <dgm:prSet presAssocID="{F8C22BDF-E7AE-4C8C-B86D-A6C9A3D6922A}" presName="childText" presStyleLbl="conFgAcc1" presStyleIdx="0" presStyleCnt="6">
        <dgm:presLayoutVars>
          <dgm:bulletEnabled val="1"/>
        </dgm:presLayoutVars>
      </dgm:prSet>
      <dgm:spPr>
        <a:noFill/>
      </dgm:spPr>
    </dgm:pt>
    <dgm:pt modelId="{E1EC5BD6-5EFE-4119-B103-52DCF16FC2CD}" type="pres">
      <dgm:prSet presAssocID="{9C24414B-7D0C-4845-A8B4-20809B105EE9}" presName="spaceBetweenRectangles" presStyleCnt="0"/>
      <dgm:spPr/>
    </dgm:pt>
    <dgm:pt modelId="{6692B6E3-8227-4808-A979-D59F3E00BEB9}" type="pres">
      <dgm:prSet presAssocID="{C6191208-C755-4096-B623-CE8CE0391D12}" presName="parentLin" presStyleCnt="0"/>
      <dgm:spPr/>
    </dgm:pt>
    <dgm:pt modelId="{6BAE352F-3D85-4445-8DFC-345962F8A05D}" type="pres">
      <dgm:prSet presAssocID="{C6191208-C755-4096-B623-CE8CE0391D12}" presName="parentLeftMargin" presStyleLbl="node1" presStyleIdx="0" presStyleCnt="6"/>
      <dgm:spPr/>
    </dgm:pt>
    <dgm:pt modelId="{057A5F8F-639B-4037-ACFE-8C5E3E830DF7}" type="pres">
      <dgm:prSet presAssocID="{C6191208-C755-4096-B623-CE8CE0391D12}" presName="parentText" presStyleLbl="node1" presStyleIdx="1" presStyleCnt="6">
        <dgm:presLayoutVars>
          <dgm:chMax val="0"/>
          <dgm:bulletEnabled val="1"/>
        </dgm:presLayoutVars>
      </dgm:prSet>
      <dgm:spPr/>
    </dgm:pt>
    <dgm:pt modelId="{082F585C-EE89-40B4-9E09-422A7A866F3E}" type="pres">
      <dgm:prSet presAssocID="{C6191208-C755-4096-B623-CE8CE0391D12}" presName="negativeSpace" presStyleCnt="0"/>
      <dgm:spPr/>
    </dgm:pt>
    <dgm:pt modelId="{40125608-4BFD-4BDC-B94A-9BC29298FB50}" type="pres">
      <dgm:prSet presAssocID="{C6191208-C755-4096-B623-CE8CE0391D12}" presName="childText" presStyleLbl="conFgAcc1" presStyleIdx="1" presStyleCnt="6">
        <dgm:presLayoutVars>
          <dgm:bulletEnabled val="1"/>
        </dgm:presLayoutVars>
      </dgm:prSet>
      <dgm:spPr>
        <a:noFill/>
      </dgm:spPr>
    </dgm:pt>
    <dgm:pt modelId="{C50DAC3D-B3CC-45FD-A6AD-57E4AA91CA8F}" type="pres">
      <dgm:prSet presAssocID="{88E53281-55B4-4D82-A199-B7BBC96E72A1}" presName="spaceBetweenRectangles" presStyleCnt="0"/>
      <dgm:spPr/>
    </dgm:pt>
    <dgm:pt modelId="{521882D6-5D93-4206-89EF-D2DB1C18342B}" type="pres">
      <dgm:prSet presAssocID="{E0C70BD2-9991-49CE-A3A4-DA1DF5BA60DD}" presName="parentLin" presStyleCnt="0"/>
      <dgm:spPr/>
    </dgm:pt>
    <dgm:pt modelId="{AD8D99DC-B834-4BB1-8DF1-940996EA3DEA}" type="pres">
      <dgm:prSet presAssocID="{E0C70BD2-9991-49CE-A3A4-DA1DF5BA60DD}" presName="parentLeftMargin" presStyleLbl="node1" presStyleIdx="1" presStyleCnt="6"/>
      <dgm:spPr/>
    </dgm:pt>
    <dgm:pt modelId="{11AB1A5F-6CE8-4BAB-9906-AB5AA0D124CC}" type="pres">
      <dgm:prSet presAssocID="{E0C70BD2-9991-49CE-A3A4-DA1DF5BA60DD}" presName="parentText" presStyleLbl="node1" presStyleIdx="2" presStyleCnt="6">
        <dgm:presLayoutVars>
          <dgm:chMax val="0"/>
          <dgm:bulletEnabled val="1"/>
        </dgm:presLayoutVars>
      </dgm:prSet>
      <dgm:spPr/>
    </dgm:pt>
    <dgm:pt modelId="{0CB4B660-0A3A-4D25-9478-943D666A2DDD}" type="pres">
      <dgm:prSet presAssocID="{E0C70BD2-9991-49CE-A3A4-DA1DF5BA60DD}" presName="negativeSpace" presStyleCnt="0"/>
      <dgm:spPr/>
    </dgm:pt>
    <dgm:pt modelId="{1B362CE7-9DA9-4289-8055-A853B986391D}" type="pres">
      <dgm:prSet presAssocID="{E0C70BD2-9991-49CE-A3A4-DA1DF5BA60DD}" presName="childText" presStyleLbl="conFgAcc1" presStyleIdx="2" presStyleCnt="6">
        <dgm:presLayoutVars>
          <dgm:bulletEnabled val="1"/>
        </dgm:presLayoutVars>
      </dgm:prSet>
      <dgm:spPr>
        <a:noFill/>
      </dgm:spPr>
    </dgm:pt>
    <dgm:pt modelId="{11AF2451-C9F0-4BB0-951B-9B14F577879C}" type="pres">
      <dgm:prSet presAssocID="{512C8D6C-A45F-4DC6-AA54-3230C3D62481}" presName="spaceBetweenRectangles" presStyleCnt="0"/>
      <dgm:spPr/>
    </dgm:pt>
    <dgm:pt modelId="{C85A751C-9CCE-467C-A339-F349C9470B78}" type="pres">
      <dgm:prSet presAssocID="{98C39CD5-42DE-4185-80A4-B4BF4460736F}" presName="parentLin" presStyleCnt="0"/>
      <dgm:spPr/>
    </dgm:pt>
    <dgm:pt modelId="{8265C6C7-6DAC-454B-9313-3A4AD13D3774}" type="pres">
      <dgm:prSet presAssocID="{98C39CD5-42DE-4185-80A4-B4BF4460736F}" presName="parentLeftMargin" presStyleLbl="node1" presStyleIdx="2" presStyleCnt="6"/>
      <dgm:spPr/>
    </dgm:pt>
    <dgm:pt modelId="{0C0308AD-87C9-4E6C-8146-ADE148C07FEA}" type="pres">
      <dgm:prSet presAssocID="{98C39CD5-42DE-4185-80A4-B4BF4460736F}" presName="parentText" presStyleLbl="node1" presStyleIdx="3" presStyleCnt="6">
        <dgm:presLayoutVars>
          <dgm:chMax val="0"/>
          <dgm:bulletEnabled val="1"/>
        </dgm:presLayoutVars>
      </dgm:prSet>
      <dgm:spPr/>
    </dgm:pt>
    <dgm:pt modelId="{1BBC705F-8177-4CEC-824A-844B5BF6F169}" type="pres">
      <dgm:prSet presAssocID="{98C39CD5-42DE-4185-80A4-B4BF4460736F}" presName="negativeSpace" presStyleCnt="0"/>
      <dgm:spPr/>
    </dgm:pt>
    <dgm:pt modelId="{6ACEE8BA-74EC-4AA8-BA8B-A6A224BC8DC7}" type="pres">
      <dgm:prSet presAssocID="{98C39CD5-42DE-4185-80A4-B4BF4460736F}" presName="childText" presStyleLbl="conFgAcc1" presStyleIdx="3" presStyleCnt="6">
        <dgm:presLayoutVars>
          <dgm:bulletEnabled val="1"/>
        </dgm:presLayoutVars>
      </dgm:prSet>
      <dgm:spPr>
        <a:noFill/>
      </dgm:spPr>
    </dgm:pt>
    <dgm:pt modelId="{031E3656-6BE3-40CE-A319-63580461BAAB}" type="pres">
      <dgm:prSet presAssocID="{22C3697D-2800-452E-81FE-8AF220F93079}" presName="spaceBetweenRectangles" presStyleCnt="0"/>
      <dgm:spPr/>
    </dgm:pt>
    <dgm:pt modelId="{4E633DCB-FEF9-4954-83C9-A3ECDC7B5524}" type="pres">
      <dgm:prSet presAssocID="{A52C8A48-E98B-46E1-917D-EF32C34AD97B}" presName="parentLin" presStyleCnt="0"/>
      <dgm:spPr/>
    </dgm:pt>
    <dgm:pt modelId="{094B6A52-EA91-4471-8732-E7BDB356C6C8}" type="pres">
      <dgm:prSet presAssocID="{A52C8A48-E98B-46E1-917D-EF32C34AD97B}" presName="parentLeftMargin" presStyleLbl="node1" presStyleIdx="3" presStyleCnt="6"/>
      <dgm:spPr/>
    </dgm:pt>
    <dgm:pt modelId="{CD5C22AC-519E-48F7-B738-765E255008B0}" type="pres">
      <dgm:prSet presAssocID="{A52C8A48-E98B-46E1-917D-EF32C34AD97B}" presName="parentText" presStyleLbl="node1" presStyleIdx="4" presStyleCnt="6">
        <dgm:presLayoutVars>
          <dgm:chMax val="0"/>
          <dgm:bulletEnabled val="1"/>
        </dgm:presLayoutVars>
      </dgm:prSet>
      <dgm:spPr/>
    </dgm:pt>
    <dgm:pt modelId="{7D36FF78-C4FA-4280-949B-327BAAE56BC9}" type="pres">
      <dgm:prSet presAssocID="{A52C8A48-E98B-46E1-917D-EF32C34AD97B}" presName="negativeSpace" presStyleCnt="0"/>
      <dgm:spPr/>
    </dgm:pt>
    <dgm:pt modelId="{600DC76F-8DA7-493B-AC05-427306C99D59}" type="pres">
      <dgm:prSet presAssocID="{A52C8A48-E98B-46E1-917D-EF32C34AD97B}" presName="childText" presStyleLbl="conFgAcc1" presStyleIdx="4" presStyleCnt="6">
        <dgm:presLayoutVars>
          <dgm:bulletEnabled val="1"/>
        </dgm:presLayoutVars>
      </dgm:prSet>
      <dgm:spPr>
        <a:noFill/>
      </dgm:spPr>
    </dgm:pt>
    <dgm:pt modelId="{50FD06FA-FEEC-44F6-9771-AA21CEDC7F71}" type="pres">
      <dgm:prSet presAssocID="{E5984812-7567-4473-B3C0-B414F97E62BC}" presName="spaceBetweenRectangles" presStyleCnt="0"/>
      <dgm:spPr/>
    </dgm:pt>
    <dgm:pt modelId="{B4E56AF8-51E2-4A25-A900-721D9007E644}" type="pres">
      <dgm:prSet presAssocID="{1A9475A2-1FC0-4456-91A9-EE76B2E8A81C}" presName="parentLin" presStyleCnt="0"/>
      <dgm:spPr/>
    </dgm:pt>
    <dgm:pt modelId="{F231CF3F-4F8A-44A5-88B4-CC7EB758A2BB}" type="pres">
      <dgm:prSet presAssocID="{1A9475A2-1FC0-4456-91A9-EE76B2E8A81C}" presName="parentLeftMargin" presStyleLbl="node1" presStyleIdx="4" presStyleCnt="6"/>
      <dgm:spPr/>
    </dgm:pt>
    <dgm:pt modelId="{A0571CCF-A0B9-4A53-867B-A1C315AE48AD}" type="pres">
      <dgm:prSet presAssocID="{1A9475A2-1FC0-4456-91A9-EE76B2E8A81C}" presName="parentText" presStyleLbl="node1" presStyleIdx="5" presStyleCnt="6">
        <dgm:presLayoutVars>
          <dgm:chMax val="0"/>
          <dgm:bulletEnabled val="1"/>
        </dgm:presLayoutVars>
      </dgm:prSet>
      <dgm:spPr/>
    </dgm:pt>
    <dgm:pt modelId="{47C0472F-D5F6-410B-AB46-AD72FD2080D4}" type="pres">
      <dgm:prSet presAssocID="{1A9475A2-1FC0-4456-91A9-EE76B2E8A81C}" presName="negativeSpace" presStyleCnt="0"/>
      <dgm:spPr/>
    </dgm:pt>
    <dgm:pt modelId="{8CF2237B-8532-496E-BE26-4835487EAACE}" type="pres">
      <dgm:prSet presAssocID="{1A9475A2-1FC0-4456-91A9-EE76B2E8A81C}" presName="childText" presStyleLbl="conFgAcc1" presStyleIdx="5" presStyleCnt="6">
        <dgm:presLayoutVars>
          <dgm:bulletEnabled val="1"/>
        </dgm:presLayoutVars>
      </dgm:prSet>
      <dgm:spPr>
        <a:noFill/>
      </dgm:spPr>
    </dgm:pt>
  </dgm:ptLst>
  <dgm:cxnLst>
    <dgm:cxn modelId="{F11E3101-527A-4BBF-B9CB-2731391F13FA}" type="presOf" srcId="{1A9475A2-1FC0-4456-91A9-EE76B2E8A81C}" destId="{F231CF3F-4F8A-44A5-88B4-CC7EB758A2BB}" srcOrd="0" destOrd="0" presId="urn:microsoft.com/office/officeart/2005/8/layout/list1"/>
    <dgm:cxn modelId="{6BB3D509-68CB-4837-BBD2-104A1F564992}" type="presOf" srcId="{F8C22BDF-E7AE-4C8C-B86D-A6C9A3D6922A}" destId="{10464428-9B99-4180-8A42-48390E8A2C69}" srcOrd="1" destOrd="0" presId="urn:microsoft.com/office/officeart/2005/8/layout/list1"/>
    <dgm:cxn modelId="{51A26516-B5C8-4FDF-9563-3365CC7CB9D9}" type="presOf" srcId="{E0C70BD2-9991-49CE-A3A4-DA1DF5BA60DD}" destId="{AD8D99DC-B834-4BB1-8DF1-940996EA3DEA}" srcOrd="0" destOrd="0" presId="urn:microsoft.com/office/officeart/2005/8/layout/list1"/>
    <dgm:cxn modelId="{5F5AF716-401E-4752-8257-F8C8959CF482}" type="presOf" srcId="{EA4BB254-48E2-4EB9-8C62-5C02B17A867A}" destId="{186763E7-DA79-4F2D-BAB2-D45446EFB6D2}" srcOrd="0" destOrd="0" presId="urn:microsoft.com/office/officeart/2005/8/layout/list1"/>
    <dgm:cxn modelId="{E30BC71E-8053-4BBD-8CBD-0127940FF946}" srcId="{EA4BB254-48E2-4EB9-8C62-5C02B17A867A}" destId="{1A9475A2-1FC0-4456-91A9-EE76B2E8A81C}" srcOrd="5" destOrd="0" parTransId="{D8BEF24C-DB0B-49EA-8B51-0954BD1FCD47}" sibTransId="{AA9F827C-1A0F-4A58-89B6-86E63FC6D025}"/>
    <dgm:cxn modelId="{EE92D728-073D-4922-9D0F-C199CA16B1E3}" type="presOf" srcId="{A52C8A48-E98B-46E1-917D-EF32C34AD97B}" destId="{094B6A52-EA91-4471-8732-E7BDB356C6C8}" srcOrd="0" destOrd="0" presId="urn:microsoft.com/office/officeart/2005/8/layout/list1"/>
    <dgm:cxn modelId="{7F594E2B-95B0-4C91-9703-89CC85D01766}" type="presOf" srcId="{A52C8A48-E98B-46E1-917D-EF32C34AD97B}" destId="{CD5C22AC-519E-48F7-B738-765E255008B0}" srcOrd="1" destOrd="0" presId="urn:microsoft.com/office/officeart/2005/8/layout/list1"/>
    <dgm:cxn modelId="{1095E12C-0B51-4FC9-812E-41CD190C16EF}" srcId="{EA4BB254-48E2-4EB9-8C62-5C02B17A867A}" destId="{98C39CD5-42DE-4185-80A4-B4BF4460736F}" srcOrd="3" destOrd="0" parTransId="{81F5AF33-4955-48D2-B582-0F05BB362FC8}" sibTransId="{22C3697D-2800-452E-81FE-8AF220F93079}"/>
    <dgm:cxn modelId="{6596362D-AF79-49AB-9509-93C2CB78AEAF}" srcId="{EA4BB254-48E2-4EB9-8C62-5C02B17A867A}" destId="{E0C70BD2-9991-49CE-A3A4-DA1DF5BA60DD}" srcOrd="2" destOrd="0" parTransId="{27EE5E44-27CE-41B1-B142-2620049FDD7C}" sibTransId="{512C8D6C-A45F-4DC6-AA54-3230C3D62481}"/>
    <dgm:cxn modelId="{80CDF66D-2322-40B5-BEDA-B27C55323E92}" type="presOf" srcId="{C6191208-C755-4096-B623-CE8CE0391D12}" destId="{6BAE352F-3D85-4445-8DFC-345962F8A05D}" srcOrd="0" destOrd="0" presId="urn:microsoft.com/office/officeart/2005/8/layout/list1"/>
    <dgm:cxn modelId="{ED125270-FC22-4BFA-B5D7-B9508DA06E33}" type="presOf" srcId="{F8C22BDF-E7AE-4C8C-B86D-A6C9A3D6922A}" destId="{D5BCF3EA-C4DC-40A5-A91C-ED9D76582010}" srcOrd="0" destOrd="0" presId="urn:microsoft.com/office/officeart/2005/8/layout/list1"/>
    <dgm:cxn modelId="{091D028C-B4CA-4C7F-9AB2-B9E370CB9BE0}" type="presOf" srcId="{E0C70BD2-9991-49CE-A3A4-DA1DF5BA60DD}" destId="{11AB1A5F-6CE8-4BAB-9906-AB5AA0D124CC}" srcOrd="1" destOrd="0" presId="urn:microsoft.com/office/officeart/2005/8/layout/list1"/>
    <dgm:cxn modelId="{5F04B395-7DE8-4BDA-9545-8CC77471EB2C}" type="presOf" srcId="{98C39CD5-42DE-4185-80A4-B4BF4460736F}" destId="{8265C6C7-6DAC-454B-9313-3A4AD13D3774}" srcOrd="0" destOrd="0" presId="urn:microsoft.com/office/officeart/2005/8/layout/list1"/>
    <dgm:cxn modelId="{1F9A629D-F088-4070-B63D-8F4C597A2274}" type="presOf" srcId="{1A9475A2-1FC0-4456-91A9-EE76B2E8A81C}" destId="{A0571CCF-A0B9-4A53-867B-A1C315AE48AD}" srcOrd="1" destOrd="0" presId="urn:microsoft.com/office/officeart/2005/8/layout/list1"/>
    <dgm:cxn modelId="{F9537FA7-CB01-4C14-A1CB-BF0EF4D2DDD2}" type="presOf" srcId="{C6191208-C755-4096-B623-CE8CE0391D12}" destId="{057A5F8F-639B-4037-ACFE-8C5E3E830DF7}" srcOrd="1" destOrd="0" presId="urn:microsoft.com/office/officeart/2005/8/layout/list1"/>
    <dgm:cxn modelId="{4E0E62B8-4787-4394-B4CE-7BF297E7C790}" srcId="{EA4BB254-48E2-4EB9-8C62-5C02B17A867A}" destId="{A52C8A48-E98B-46E1-917D-EF32C34AD97B}" srcOrd="4" destOrd="0" parTransId="{FF1A1804-F9E4-41B7-9349-8D571B20CC6A}" sibTransId="{E5984812-7567-4473-B3C0-B414F97E62BC}"/>
    <dgm:cxn modelId="{7859FDD1-3C2A-4A89-9C6B-E36B153CDFD4}" type="presOf" srcId="{98C39CD5-42DE-4185-80A4-B4BF4460736F}" destId="{0C0308AD-87C9-4E6C-8146-ADE148C07FEA}" srcOrd="1" destOrd="0" presId="urn:microsoft.com/office/officeart/2005/8/layout/list1"/>
    <dgm:cxn modelId="{763D8DDE-6803-456C-A68B-236705A33160}" srcId="{EA4BB254-48E2-4EB9-8C62-5C02B17A867A}" destId="{C6191208-C755-4096-B623-CE8CE0391D12}" srcOrd="1" destOrd="0" parTransId="{A6685906-03FB-4B7E-A722-C074A1E988AE}" sibTransId="{88E53281-55B4-4D82-A199-B7BBC96E72A1}"/>
    <dgm:cxn modelId="{1C8CE1F9-EF7D-494A-ACD2-C4557046A30C}" srcId="{EA4BB254-48E2-4EB9-8C62-5C02B17A867A}" destId="{F8C22BDF-E7AE-4C8C-B86D-A6C9A3D6922A}" srcOrd="0" destOrd="0" parTransId="{83A9876B-8AD8-4FEA-80A0-9561117AE560}" sibTransId="{9C24414B-7D0C-4845-A8B4-20809B105EE9}"/>
    <dgm:cxn modelId="{31B769C4-9560-492E-9D70-9E36257C05AF}" type="presParOf" srcId="{186763E7-DA79-4F2D-BAB2-D45446EFB6D2}" destId="{94B280D7-3A05-4672-B2D1-3AC5C3B88EBC}" srcOrd="0" destOrd="0" presId="urn:microsoft.com/office/officeart/2005/8/layout/list1"/>
    <dgm:cxn modelId="{8E3BED6A-F30D-4BE0-9113-2613BA97C296}" type="presParOf" srcId="{94B280D7-3A05-4672-B2D1-3AC5C3B88EBC}" destId="{D5BCF3EA-C4DC-40A5-A91C-ED9D76582010}" srcOrd="0" destOrd="0" presId="urn:microsoft.com/office/officeart/2005/8/layout/list1"/>
    <dgm:cxn modelId="{87DC00FB-29AD-4F8E-B643-2B97DF8F4589}" type="presParOf" srcId="{94B280D7-3A05-4672-B2D1-3AC5C3B88EBC}" destId="{10464428-9B99-4180-8A42-48390E8A2C69}" srcOrd="1" destOrd="0" presId="urn:microsoft.com/office/officeart/2005/8/layout/list1"/>
    <dgm:cxn modelId="{0C447348-D64A-4915-B809-D5F76E45F3E8}" type="presParOf" srcId="{186763E7-DA79-4F2D-BAB2-D45446EFB6D2}" destId="{310D1EE8-A997-4FAF-AAE7-762F1820E3CC}" srcOrd="1" destOrd="0" presId="urn:microsoft.com/office/officeart/2005/8/layout/list1"/>
    <dgm:cxn modelId="{286D59BB-5ACC-420A-9138-B2B2F6A25C0E}" type="presParOf" srcId="{186763E7-DA79-4F2D-BAB2-D45446EFB6D2}" destId="{ABC0B5AE-7B99-4555-AEDF-8771C94DB2A1}" srcOrd="2" destOrd="0" presId="urn:microsoft.com/office/officeart/2005/8/layout/list1"/>
    <dgm:cxn modelId="{7D94BA9F-9004-42D4-B962-87D7C1D99726}" type="presParOf" srcId="{186763E7-DA79-4F2D-BAB2-D45446EFB6D2}" destId="{E1EC5BD6-5EFE-4119-B103-52DCF16FC2CD}" srcOrd="3" destOrd="0" presId="urn:microsoft.com/office/officeart/2005/8/layout/list1"/>
    <dgm:cxn modelId="{CF6A0698-3EEA-45B7-95F9-FA5D24A40A47}" type="presParOf" srcId="{186763E7-DA79-4F2D-BAB2-D45446EFB6D2}" destId="{6692B6E3-8227-4808-A979-D59F3E00BEB9}" srcOrd="4" destOrd="0" presId="urn:microsoft.com/office/officeart/2005/8/layout/list1"/>
    <dgm:cxn modelId="{56448E84-1620-434D-A8A6-AFF2B749402D}" type="presParOf" srcId="{6692B6E3-8227-4808-A979-D59F3E00BEB9}" destId="{6BAE352F-3D85-4445-8DFC-345962F8A05D}" srcOrd="0" destOrd="0" presId="urn:microsoft.com/office/officeart/2005/8/layout/list1"/>
    <dgm:cxn modelId="{5D6EEA75-7025-43F2-B463-ECFF68D04C6B}" type="presParOf" srcId="{6692B6E3-8227-4808-A979-D59F3E00BEB9}" destId="{057A5F8F-639B-4037-ACFE-8C5E3E830DF7}" srcOrd="1" destOrd="0" presId="urn:microsoft.com/office/officeart/2005/8/layout/list1"/>
    <dgm:cxn modelId="{0FDF86DF-2A2A-4EDF-8BC9-6FF4E28AB825}" type="presParOf" srcId="{186763E7-DA79-4F2D-BAB2-D45446EFB6D2}" destId="{082F585C-EE89-40B4-9E09-422A7A866F3E}" srcOrd="5" destOrd="0" presId="urn:microsoft.com/office/officeart/2005/8/layout/list1"/>
    <dgm:cxn modelId="{55BBAC91-53C4-4C9B-9DB4-522B7FA07A3E}" type="presParOf" srcId="{186763E7-DA79-4F2D-BAB2-D45446EFB6D2}" destId="{40125608-4BFD-4BDC-B94A-9BC29298FB50}" srcOrd="6" destOrd="0" presId="urn:microsoft.com/office/officeart/2005/8/layout/list1"/>
    <dgm:cxn modelId="{CC42FAAB-D3D3-444E-A36E-EFA55F7E067A}" type="presParOf" srcId="{186763E7-DA79-4F2D-BAB2-D45446EFB6D2}" destId="{C50DAC3D-B3CC-45FD-A6AD-57E4AA91CA8F}" srcOrd="7" destOrd="0" presId="urn:microsoft.com/office/officeart/2005/8/layout/list1"/>
    <dgm:cxn modelId="{B716232E-0D9F-41AA-93E1-663CF306B86B}" type="presParOf" srcId="{186763E7-DA79-4F2D-BAB2-D45446EFB6D2}" destId="{521882D6-5D93-4206-89EF-D2DB1C18342B}" srcOrd="8" destOrd="0" presId="urn:microsoft.com/office/officeart/2005/8/layout/list1"/>
    <dgm:cxn modelId="{584E0CFC-0458-4240-850C-D51D8634F4FD}" type="presParOf" srcId="{521882D6-5D93-4206-89EF-D2DB1C18342B}" destId="{AD8D99DC-B834-4BB1-8DF1-940996EA3DEA}" srcOrd="0" destOrd="0" presId="urn:microsoft.com/office/officeart/2005/8/layout/list1"/>
    <dgm:cxn modelId="{B7782067-9EF3-420B-875B-55CC85DCE084}" type="presParOf" srcId="{521882D6-5D93-4206-89EF-D2DB1C18342B}" destId="{11AB1A5F-6CE8-4BAB-9906-AB5AA0D124CC}" srcOrd="1" destOrd="0" presId="urn:microsoft.com/office/officeart/2005/8/layout/list1"/>
    <dgm:cxn modelId="{E295AB65-0BCF-42B6-90EA-0D3A354879EC}" type="presParOf" srcId="{186763E7-DA79-4F2D-BAB2-D45446EFB6D2}" destId="{0CB4B660-0A3A-4D25-9478-943D666A2DDD}" srcOrd="9" destOrd="0" presId="urn:microsoft.com/office/officeart/2005/8/layout/list1"/>
    <dgm:cxn modelId="{AE5597D8-AB3B-4F85-A8D4-96E215306FCB}" type="presParOf" srcId="{186763E7-DA79-4F2D-BAB2-D45446EFB6D2}" destId="{1B362CE7-9DA9-4289-8055-A853B986391D}" srcOrd="10" destOrd="0" presId="urn:microsoft.com/office/officeart/2005/8/layout/list1"/>
    <dgm:cxn modelId="{DA151726-97FE-4491-9FEA-0E91A054C33C}" type="presParOf" srcId="{186763E7-DA79-4F2D-BAB2-D45446EFB6D2}" destId="{11AF2451-C9F0-4BB0-951B-9B14F577879C}" srcOrd="11" destOrd="0" presId="urn:microsoft.com/office/officeart/2005/8/layout/list1"/>
    <dgm:cxn modelId="{59F0AECD-3CEE-4F43-8AA6-9AC4CC5D40C3}" type="presParOf" srcId="{186763E7-DA79-4F2D-BAB2-D45446EFB6D2}" destId="{C85A751C-9CCE-467C-A339-F349C9470B78}" srcOrd="12" destOrd="0" presId="urn:microsoft.com/office/officeart/2005/8/layout/list1"/>
    <dgm:cxn modelId="{8BC6C7CC-B353-45A6-82FB-AE5B7C4B0E9D}" type="presParOf" srcId="{C85A751C-9CCE-467C-A339-F349C9470B78}" destId="{8265C6C7-6DAC-454B-9313-3A4AD13D3774}" srcOrd="0" destOrd="0" presId="urn:microsoft.com/office/officeart/2005/8/layout/list1"/>
    <dgm:cxn modelId="{2B819588-EBB3-4375-BC0B-FCBD43E49908}" type="presParOf" srcId="{C85A751C-9CCE-467C-A339-F349C9470B78}" destId="{0C0308AD-87C9-4E6C-8146-ADE148C07FEA}" srcOrd="1" destOrd="0" presId="urn:microsoft.com/office/officeart/2005/8/layout/list1"/>
    <dgm:cxn modelId="{9C3D4504-D960-44FE-95E9-8A98984D2BC7}" type="presParOf" srcId="{186763E7-DA79-4F2D-BAB2-D45446EFB6D2}" destId="{1BBC705F-8177-4CEC-824A-844B5BF6F169}" srcOrd="13" destOrd="0" presId="urn:microsoft.com/office/officeart/2005/8/layout/list1"/>
    <dgm:cxn modelId="{F5D77973-AE38-420B-A610-7D283CFB3718}" type="presParOf" srcId="{186763E7-DA79-4F2D-BAB2-D45446EFB6D2}" destId="{6ACEE8BA-74EC-4AA8-BA8B-A6A224BC8DC7}" srcOrd="14" destOrd="0" presId="urn:microsoft.com/office/officeart/2005/8/layout/list1"/>
    <dgm:cxn modelId="{1383C4AB-66B2-42B7-A8B0-8257D0CB7B62}" type="presParOf" srcId="{186763E7-DA79-4F2D-BAB2-D45446EFB6D2}" destId="{031E3656-6BE3-40CE-A319-63580461BAAB}" srcOrd="15" destOrd="0" presId="urn:microsoft.com/office/officeart/2005/8/layout/list1"/>
    <dgm:cxn modelId="{71B3B60D-D6EE-4957-8EBF-8CCE7BD9FA1B}" type="presParOf" srcId="{186763E7-DA79-4F2D-BAB2-D45446EFB6D2}" destId="{4E633DCB-FEF9-4954-83C9-A3ECDC7B5524}" srcOrd="16" destOrd="0" presId="urn:microsoft.com/office/officeart/2005/8/layout/list1"/>
    <dgm:cxn modelId="{14ADD31B-BD53-452E-A3BC-4B1964079BEE}" type="presParOf" srcId="{4E633DCB-FEF9-4954-83C9-A3ECDC7B5524}" destId="{094B6A52-EA91-4471-8732-E7BDB356C6C8}" srcOrd="0" destOrd="0" presId="urn:microsoft.com/office/officeart/2005/8/layout/list1"/>
    <dgm:cxn modelId="{5C6DF208-1ECC-4406-91F4-E6F17406840C}" type="presParOf" srcId="{4E633DCB-FEF9-4954-83C9-A3ECDC7B5524}" destId="{CD5C22AC-519E-48F7-B738-765E255008B0}" srcOrd="1" destOrd="0" presId="urn:microsoft.com/office/officeart/2005/8/layout/list1"/>
    <dgm:cxn modelId="{10F757FA-C907-44D9-B093-8DDC6DDF7319}" type="presParOf" srcId="{186763E7-DA79-4F2D-BAB2-D45446EFB6D2}" destId="{7D36FF78-C4FA-4280-949B-327BAAE56BC9}" srcOrd="17" destOrd="0" presId="urn:microsoft.com/office/officeart/2005/8/layout/list1"/>
    <dgm:cxn modelId="{D267603F-0669-4BF3-80E8-0CFD16FBAF31}" type="presParOf" srcId="{186763E7-DA79-4F2D-BAB2-D45446EFB6D2}" destId="{600DC76F-8DA7-493B-AC05-427306C99D59}" srcOrd="18" destOrd="0" presId="urn:microsoft.com/office/officeart/2005/8/layout/list1"/>
    <dgm:cxn modelId="{9EE6253F-D694-42CE-B2CF-B689F785641D}" type="presParOf" srcId="{186763E7-DA79-4F2D-BAB2-D45446EFB6D2}" destId="{50FD06FA-FEEC-44F6-9771-AA21CEDC7F71}" srcOrd="19" destOrd="0" presId="urn:microsoft.com/office/officeart/2005/8/layout/list1"/>
    <dgm:cxn modelId="{9E7EEAD2-C59A-4055-AE77-BB16B652D2F2}" type="presParOf" srcId="{186763E7-DA79-4F2D-BAB2-D45446EFB6D2}" destId="{B4E56AF8-51E2-4A25-A900-721D9007E644}" srcOrd="20" destOrd="0" presId="urn:microsoft.com/office/officeart/2005/8/layout/list1"/>
    <dgm:cxn modelId="{685B4A4D-BCB5-4F2E-9D43-D75CE2BDE797}" type="presParOf" srcId="{B4E56AF8-51E2-4A25-A900-721D9007E644}" destId="{F231CF3F-4F8A-44A5-88B4-CC7EB758A2BB}" srcOrd="0" destOrd="0" presId="urn:microsoft.com/office/officeart/2005/8/layout/list1"/>
    <dgm:cxn modelId="{BBF0AFEF-A9B5-4A8B-A7EF-D4305BAAB574}" type="presParOf" srcId="{B4E56AF8-51E2-4A25-A900-721D9007E644}" destId="{A0571CCF-A0B9-4A53-867B-A1C315AE48AD}" srcOrd="1" destOrd="0" presId="urn:microsoft.com/office/officeart/2005/8/layout/list1"/>
    <dgm:cxn modelId="{68647FC6-5664-4524-9F99-9E9291845B1B}" type="presParOf" srcId="{186763E7-DA79-4F2D-BAB2-D45446EFB6D2}" destId="{47C0472F-D5F6-410B-AB46-AD72FD2080D4}" srcOrd="21" destOrd="0" presId="urn:microsoft.com/office/officeart/2005/8/layout/list1"/>
    <dgm:cxn modelId="{80ED993A-285F-4224-8992-BB47A5306149}" type="presParOf" srcId="{186763E7-DA79-4F2D-BAB2-D45446EFB6D2}" destId="{8CF2237B-8532-496E-BE26-4835487EAACE}"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4BB254-48E2-4EB9-8C62-5C02B17A867A}" type="doc">
      <dgm:prSet loTypeId="urn:microsoft.com/office/officeart/2005/8/layout/list1" loCatId="list" qsTypeId="urn:microsoft.com/office/officeart/2005/8/quickstyle/simple1" qsCatId="simple" csTypeId="urn:microsoft.com/office/officeart/2005/8/colors/accent1_2" csCatId="accent1" phldr="1"/>
      <dgm:spPr/>
    </dgm:pt>
    <dgm:pt modelId="{F8C22BDF-E7AE-4C8C-B86D-A6C9A3D6922A}">
      <dgm:prSet phldrT="[文本]">
        <dgm:style>
          <a:lnRef idx="1">
            <a:schemeClr val="accent5"/>
          </a:lnRef>
          <a:fillRef idx="2">
            <a:schemeClr val="accent5"/>
          </a:fillRef>
          <a:effectRef idx="1">
            <a:schemeClr val="accent5"/>
          </a:effectRef>
          <a:fontRef idx="minor">
            <a:schemeClr val="dk1"/>
          </a:fontRef>
        </dgm:style>
      </dgm:prSet>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数据库调优方法概述</a:t>
          </a:r>
        </a:p>
      </dgm:t>
    </dgm:pt>
    <dgm:pt modelId="{83A9876B-8AD8-4FEA-80A0-9561117AE560}" type="parTrans" cxnId="{1C8CE1F9-EF7D-494A-ACD2-C4557046A30C}">
      <dgm:prSet/>
      <dgm:spPr/>
      <dgm:t>
        <a:bodyPr/>
        <a:lstStyle/>
        <a:p>
          <a:endParaRPr lang="zh-CN" altLang="en-US"/>
        </a:p>
      </dgm:t>
    </dgm:pt>
    <dgm:pt modelId="{9C24414B-7D0C-4845-A8B4-20809B105EE9}" type="sibTrans" cxnId="{1C8CE1F9-EF7D-494A-ACD2-C4557046A30C}">
      <dgm:prSet/>
      <dgm:spPr/>
      <dgm:t>
        <a:bodyPr/>
        <a:lstStyle/>
        <a:p>
          <a:endParaRPr lang="zh-CN" altLang="en-US"/>
        </a:p>
      </dgm:t>
    </dgm:pt>
    <dgm:pt modelId="{C6191208-C755-4096-B623-CE8CE0391D12}">
      <dgm:prSet phldrT="[文本]">
        <dgm:style>
          <a:lnRef idx="1">
            <a:schemeClr val="accent5"/>
          </a:lnRef>
          <a:fillRef idx="2">
            <a:schemeClr val="accent5"/>
          </a:fillRef>
          <a:effectRef idx="1">
            <a:schemeClr val="accent5"/>
          </a:effectRef>
          <a:fontRef idx="minor">
            <a:schemeClr val="dk1"/>
          </a:fontRef>
        </dgm:style>
      </dgm:prSet>
      <dgm:spPr>
        <a:solidFill>
          <a:schemeClr val="bg1">
            <a:lumMod val="95000"/>
          </a:schemeClr>
        </a:solidFill>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执行计划详解</a:t>
          </a:r>
        </a:p>
      </dgm:t>
    </dgm:pt>
    <dgm:pt modelId="{A6685906-03FB-4B7E-A722-C074A1E988AE}" type="parTrans" cxnId="{763D8DDE-6803-456C-A68B-236705A33160}">
      <dgm:prSet/>
      <dgm:spPr/>
      <dgm:t>
        <a:bodyPr/>
        <a:lstStyle/>
        <a:p>
          <a:endParaRPr lang="zh-CN" altLang="en-US"/>
        </a:p>
      </dgm:t>
    </dgm:pt>
    <dgm:pt modelId="{88E53281-55B4-4D82-A199-B7BBC96E72A1}" type="sibTrans" cxnId="{763D8DDE-6803-456C-A68B-236705A33160}">
      <dgm:prSet/>
      <dgm:spPr/>
      <dgm:t>
        <a:bodyPr/>
        <a:lstStyle/>
        <a:p>
          <a:endParaRPr lang="zh-CN" altLang="en-US"/>
        </a:p>
      </dgm:t>
    </dgm:pt>
    <dgm:pt modelId="{E0C70BD2-9991-49CE-A3A4-DA1DF5BA60DD}">
      <dgm:prSet phldrT="[文本]">
        <dgm:style>
          <a:lnRef idx="1">
            <a:schemeClr val="accent5"/>
          </a:lnRef>
          <a:fillRef idx="2">
            <a:schemeClr val="accent5"/>
          </a:fillRef>
          <a:effectRef idx="1">
            <a:schemeClr val="accent5"/>
          </a:effectRef>
          <a:fontRef idx="minor">
            <a:schemeClr val="dk1"/>
          </a:fontRef>
        </dgm:style>
      </dgm:prSet>
      <dgm:spPr>
        <a:solidFill>
          <a:schemeClr val="bg1">
            <a:lumMod val="95000"/>
          </a:schemeClr>
        </a:solidFill>
      </dgm:spPr>
      <dgm:t>
        <a:bodyPr/>
        <a:lstStyle/>
        <a:p>
          <a:r>
            <a:rPr lang="en-US" altLang="zh-CN" dirty="0">
              <a:solidFill>
                <a:schemeClr val="tx1"/>
              </a:solidFill>
              <a:latin typeface="Microsoft YaHei Light" panose="020B0502040204020203" pitchFamily="34" charset="-122"/>
              <a:ea typeface="Microsoft YaHei Light" panose="020B0502040204020203" pitchFamily="34" charset="-122"/>
            </a:rPr>
            <a:t>SQL</a:t>
          </a:r>
          <a:r>
            <a:rPr lang="zh-CN" altLang="en-US" dirty="0">
              <a:solidFill>
                <a:schemeClr val="tx1"/>
              </a:solidFill>
              <a:latin typeface="Microsoft YaHei Light" panose="020B0502040204020203" pitchFamily="34" charset="-122"/>
              <a:ea typeface="Microsoft YaHei Light" panose="020B0502040204020203" pitchFamily="34" charset="-122"/>
            </a:rPr>
            <a:t>语句调优过程与方法详解</a:t>
          </a:r>
        </a:p>
      </dgm:t>
    </dgm:pt>
    <dgm:pt modelId="{27EE5E44-27CE-41B1-B142-2620049FDD7C}" type="parTrans" cxnId="{6596362D-AF79-49AB-9509-93C2CB78AEAF}">
      <dgm:prSet/>
      <dgm:spPr/>
      <dgm:t>
        <a:bodyPr/>
        <a:lstStyle/>
        <a:p>
          <a:endParaRPr lang="zh-CN" altLang="en-US"/>
        </a:p>
      </dgm:t>
    </dgm:pt>
    <dgm:pt modelId="{512C8D6C-A45F-4DC6-AA54-3230C3D62481}" type="sibTrans" cxnId="{6596362D-AF79-49AB-9509-93C2CB78AEAF}">
      <dgm:prSet/>
      <dgm:spPr/>
      <dgm:t>
        <a:bodyPr/>
        <a:lstStyle/>
        <a:p>
          <a:endParaRPr lang="zh-CN" altLang="en-US"/>
        </a:p>
      </dgm:t>
    </dgm:pt>
    <dgm:pt modelId="{A52C8A48-E98B-46E1-917D-EF32C34AD97B}">
      <dgm:prSet>
        <dgm:style>
          <a:lnRef idx="1">
            <a:schemeClr val="accent5"/>
          </a:lnRef>
          <a:fillRef idx="2">
            <a:schemeClr val="accent5"/>
          </a:fillRef>
          <a:effectRef idx="1">
            <a:schemeClr val="accent5"/>
          </a:effectRef>
          <a:fontRef idx="minor">
            <a:schemeClr val="dk1"/>
          </a:fontRef>
        </dgm:style>
      </dgm:prSet>
      <dgm:spPr>
        <a:solidFill>
          <a:schemeClr val="bg1">
            <a:lumMod val="95000"/>
          </a:schemeClr>
        </a:solidFill>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事务及巧用方法详解</a:t>
          </a:r>
        </a:p>
      </dgm:t>
    </dgm:pt>
    <dgm:pt modelId="{FF1A1804-F9E4-41B7-9349-8D571B20CC6A}" type="parTrans" cxnId="{4E0E62B8-4787-4394-B4CE-7BF297E7C790}">
      <dgm:prSet/>
      <dgm:spPr/>
      <dgm:t>
        <a:bodyPr/>
        <a:lstStyle/>
        <a:p>
          <a:endParaRPr lang="zh-CN" altLang="en-US"/>
        </a:p>
      </dgm:t>
    </dgm:pt>
    <dgm:pt modelId="{E5984812-7567-4473-B3C0-B414F97E62BC}" type="sibTrans" cxnId="{4E0E62B8-4787-4394-B4CE-7BF297E7C790}">
      <dgm:prSet/>
      <dgm:spPr/>
      <dgm:t>
        <a:bodyPr/>
        <a:lstStyle/>
        <a:p>
          <a:endParaRPr lang="zh-CN" altLang="en-US"/>
        </a:p>
      </dgm:t>
    </dgm:pt>
    <dgm:pt modelId="{98C39CD5-42DE-4185-80A4-B4BF4460736F}">
      <dgm:prSet>
        <dgm:style>
          <a:lnRef idx="1">
            <a:schemeClr val="accent5"/>
          </a:lnRef>
          <a:fillRef idx="2">
            <a:schemeClr val="accent5"/>
          </a:fillRef>
          <a:effectRef idx="1">
            <a:schemeClr val="accent5"/>
          </a:effectRef>
          <a:fontRef idx="minor">
            <a:schemeClr val="dk1"/>
          </a:fontRef>
        </dgm:style>
      </dgm:prSet>
      <dgm:spPr>
        <a:solidFill>
          <a:schemeClr val="bg1">
            <a:lumMod val="95000"/>
          </a:schemeClr>
        </a:solidFill>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索引优化方法详解</a:t>
          </a:r>
        </a:p>
      </dgm:t>
    </dgm:pt>
    <dgm:pt modelId="{81F5AF33-4955-48D2-B582-0F05BB362FC8}" type="parTrans" cxnId="{1095E12C-0B51-4FC9-812E-41CD190C16EF}">
      <dgm:prSet/>
      <dgm:spPr/>
      <dgm:t>
        <a:bodyPr/>
        <a:lstStyle/>
        <a:p>
          <a:endParaRPr lang="zh-CN" altLang="en-US"/>
        </a:p>
      </dgm:t>
    </dgm:pt>
    <dgm:pt modelId="{22C3697D-2800-452E-81FE-8AF220F93079}" type="sibTrans" cxnId="{1095E12C-0B51-4FC9-812E-41CD190C16EF}">
      <dgm:prSet/>
      <dgm:spPr/>
      <dgm:t>
        <a:bodyPr/>
        <a:lstStyle/>
        <a:p>
          <a:endParaRPr lang="zh-CN" altLang="en-US"/>
        </a:p>
      </dgm:t>
    </dgm:pt>
    <dgm:pt modelId="{1A9475A2-1FC0-4456-91A9-EE76B2E8A81C}">
      <dgm:prSet>
        <dgm:style>
          <a:lnRef idx="1">
            <a:schemeClr val="accent5"/>
          </a:lnRef>
          <a:fillRef idx="2">
            <a:schemeClr val="accent5"/>
          </a:fillRef>
          <a:effectRef idx="1">
            <a:schemeClr val="accent5"/>
          </a:effectRef>
          <a:fontRef idx="minor">
            <a:schemeClr val="dk1"/>
          </a:fontRef>
        </dgm:style>
      </dgm:prSet>
      <dgm:spPr>
        <a:solidFill>
          <a:schemeClr val="bg1">
            <a:lumMod val="95000"/>
          </a:schemeClr>
        </a:solidFill>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调优绩效衡量方法解析</a:t>
          </a:r>
        </a:p>
      </dgm:t>
    </dgm:pt>
    <dgm:pt modelId="{D8BEF24C-DB0B-49EA-8B51-0954BD1FCD47}" type="parTrans" cxnId="{E30BC71E-8053-4BBD-8CBD-0127940FF946}">
      <dgm:prSet/>
      <dgm:spPr/>
      <dgm:t>
        <a:bodyPr/>
        <a:lstStyle/>
        <a:p>
          <a:endParaRPr lang="zh-CN" altLang="en-US"/>
        </a:p>
      </dgm:t>
    </dgm:pt>
    <dgm:pt modelId="{AA9F827C-1A0F-4A58-89B6-86E63FC6D025}" type="sibTrans" cxnId="{E30BC71E-8053-4BBD-8CBD-0127940FF946}">
      <dgm:prSet/>
      <dgm:spPr/>
      <dgm:t>
        <a:bodyPr/>
        <a:lstStyle/>
        <a:p>
          <a:endParaRPr lang="zh-CN" altLang="en-US"/>
        </a:p>
      </dgm:t>
    </dgm:pt>
    <dgm:pt modelId="{186763E7-DA79-4F2D-BAB2-D45446EFB6D2}" type="pres">
      <dgm:prSet presAssocID="{EA4BB254-48E2-4EB9-8C62-5C02B17A867A}" presName="linear" presStyleCnt="0">
        <dgm:presLayoutVars>
          <dgm:dir/>
          <dgm:animLvl val="lvl"/>
          <dgm:resizeHandles val="exact"/>
        </dgm:presLayoutVars>
      </dgm:prSet>
      <dgm:spPr/>
    </dgm:pt>
    <dgm:pt modelId="{94B280D7-3A05-4672-B2D1-3AC5C3B88EBC}" type="pres">
      <dgm:prSet presAssocID="{F8C22BDF-E7AE-4C8C-B86D-A6C9A3D6922A}" presName="parentLin" presStyleCnt="0"/>
      <dgm:spPr/>
    </dgm:pt>
    <dgm:pt modelId="{D5BCF3EA-C4DC-40A5-A91C-ED9D76582010}" type="pres">
      <dgm:prSet presAssocID="{F8C22BDF-E7AE-4C8C-B86D-A6C9A3D6922A}" presName="parentLeftMargin" presStyleLbl="node1" presStyleIdx="0" presStyleCnt="6"/>
      <dgm:spPr/>
    </dgm:pt>
    <dgm:pt modelId="{10464428-9B99-4180-8A42-48390E8A2C69}" type="pres">
      <dgm:prSet presAssocID="{F8C22BDF-E7AE-4C8C-B86D-A6C9A3D6922A}" presName="parentText" presStyleLbl="node1" presStyleIdx="0" presStyleCnt="6">
        <dgm:presLayoutVars>
          <dgm:chMax val="0"/>
          <dgm:bulletEnabled val="1"/>
        </dgm:presLayoutVars>
      </dgm:prSet>
      <dgm:spPr/>
    </dgm:pt>
    <dgm:pt modelId="{310D1EE8-A997-4FAF-AAE7-762F1820E3CC}" type="pres">
      <dgm:prSet presAssocID="{F8C22BDF-E7AE-4C8C-B86D-A6C9A3D6922A}" presName="negativeSpace" presStyleCnt="0"/>
      <dgm:spPr/>
    </dgm:pt>
    <dgm:pt modelId="{ABC0B5AE-7B99-4555-AEDF-8771C94DB2A1}" type="pres">
      <dgm:prSet presAssocID="{F8C22BDF-E7AE-4C8C-B86D-A6C9A3D6922A}" presName="childText" presStyleLbl="conFgAcc1" presStyleIdx="0" presStyleCnt="6">
        <dgm:presLayoutVars>
          <dgm:bulletEnabled val="1"/>
        </dgm:presLayoutVars>
      </dgm:prSet>
      <dgm:spPr>
        <a:noFill/>
      </dgm:spPr>
    </dgm:pt>
    <dgm:pt modelId="{E1EC5BD6-5EFE-4119-B103-52DCF16FC2CD}" type="pres">
      <dgm:prSet presAssocID="{9C24414B-7D0C-4845-A8B4-20809B105EE9}" presName="spaceBetweenRectangles" presStyleCnt="0"/>
      <dgm:spPr/>
    </dgm:pt>
    <dgm:pt modelId="{6692B6E3-8227-4808-A979-D59F3E00BEB9}" type="pres">
      <dgm:prSet presAssocID="{C6191208-C755-4096-B623-CE8CE0391D12}" presName="parentLin" presStyleCnt="0"/>
      <dgm:spPr/>
    </dgm:pt>
    <dgm:pt modelId="{6BAE352F-3D85-4445-8DFC-345962F8A05D}" type="pres">
      <dgm:prSet presAssocID="{C6191208-C755-4096-B623-CE8CE0391D12}" presName="parentLeftMargin" presStyleLbl="node1" presStyleIdx="0" presStyleCnt="6"/>
      <dgm:spPr/>
    </dgm:pt>
    <dgm:pt modelId="{057A5F8F-639B-4037-ACFE-8C5E3E830DF7}" type="pres">
      <dgm:prSet presAssocID="{C6191208-C755-4096-B623-CE8CE0391D12}" presName="parentText" presStyleLbl="node1" presStyleIdx="1" presStyleCnt="6">
        <dgm:presLayoutVars>
          <dgm:chMax val="0"/>
          <dgm:bulletEnabled val="1"/>
        </dgm:presLayoutVars>
      </dgm:prSet>
      <dgm:spPr/>
    </dgm:pt>
    <dgm:pt modelId="{082F585C-EE89-40B4-9E09-422A7A866F3E}" type="pres">
      <dgm:prSet presAssocID="{C6191208-C755-4096-B623-CE8CE0391D12}" presName="negativeSpace" presStyleCnt="0"/>
      <dgm:spPr/>
    </dgm:pt>
    <dgm:pt modelId="{40125608-4BFD-4BDC-B94A-9BC29298FB50}" type="pres">
      <dgm:prSet presAssocID="{C6191208-C755-4096-B623-CE8CE0391D12}" presName="childText" presStyleLbl="conFgAcc1" presStyleIdx="1" presStyleCnt="6">
        <dgm:presLayoutVars>
          <dgm:bulletEnabled val="1"/>
        </dgm:presLayoutVars>
      </dgm:prSet>
      <dgm:spPr>
        <a:noFill/>
      </dgm:spPr>
    </dgm:pt>
    <dgm:pt modelId="{C50DAC3D-B3CC-45FD-A6AD-57E4AA91CA8F}" type="pres">
      <dgm:prSet presAssocID="{88E53281-55B4-4D82-A199-B7BBC96E72A1}" presName="spaceBetweenRectangles" presStyleCnt="0"/>
      <dgm:spPr/>
    </dgm:pt>
    <dgm:pt modelId="{521882D6-5D93-4206-89EF-D2DB1C18342B}" type="pres">
      <dgm:prSet presAssocID="{E0C70BD2-9991-49CE-A3A4-DA1DF5BA60DD}" presName="parentLin" presStyleCnt="0"/>
      <dgm:spPr/>
    </dgm:pt>
    <dgm:pt modelId="{AD8D99DC-B834-4BB1-8DF1-940996EA3DEA}" type="pres">
      <dgm:prSet presAssocID="{E0C70BD2-9991-49CE-A3A4-DA1DF5BA60DD}" presName="parentLeftMargin" presStyleLbl="node1" presStyleIdx="1" presStyleCnt="6"/>
      <dgm:spPr/>
    </dgm:pt>
    <dgm:pt modelId="{11AB1A5F-6CE8-4BAB-9906-AB5AA0D124CC}" type="pres">
      <dgm:prSet presAssocID="{E0C70BD2-9991-49CE-A3A4-DA1DF5BA60DD}" presName="parentText" presStyleLbl="node1" presStyleIdx="2" presStyleCnt="6">
        <dgm:presLayoutVars>
          <dgm:chMax val="0"/>
          <dgm:bulletEnabled val="1"/>
        </dgm:presLayoutVars>
      </dgm:prSet>
      <dgm:spPr/>
    </dgm:pt>
    <dgm:pt modelId="{0CB4B660-0A3A-4D25-9478-943D666A2DDD}" type="pres">
      <dgm:prSet presAssocID="{E0C70BD2-9991-49CE-A3A4-DA1DF5BA60DD}" presName="negativeSpace" presStyleCnt="0"/>
      <dgm:spPr/>
    </dgm:pt>
    <dgm:pt modelId="{1B362CE7-9DA9-4289-8055-A853B986391D}" type="pres">
      <dgm:prSet presAssocID="{E0C70BD2-9991-49CE-A3A4-DA1DF5BA60DD}" presName="childText" presStyleLbl="conFgAcc1" presStyleIdx="2" presStyleCnt="6">
        <dgm:presLayoutVars>
          <dgm:bulletEnabled val="1"/>
        </dgm:presLayoutVars>
      </dgm:prSet>
      <dgm:spPr>
        <a:noFill/>
      </dgm:spPr>
    </dgm:pt>
    <dgm:pt modelId="{11AF2451-C9F0-4BB0-951B-9B14F577879C}" type="pres">
      <dgm:prSet presAssocID="{512C8D6C-A45F-4DC6-AA54-3230C3D62481}" presName="spaceBetweenRectangles" presStyleCnt="0"/>
      <dgm:spPr/>
    </dgm:pt>
    <dgm:pt modelId="{C85A751C-9CCE-467C-A339-F349C9470B78}" type="pres">
      <dgm:prSet presAssocID="{98C39CD5-42DE-4185-80A4-B4BF4460736F}" presName="parentLin" presStyleCnt="0"/>
      <dgm:spPr/>
    </dgm:pt>
    <dgm:pt modelId="{8265C6C7-6DAC-454B-9313-3A4AD13D3774}" type="pres">
      <dgm:prSet presAssocID="{98C39CD5-42DE-4185-80A4-B4BF4460736F}" presName="parentLeftMargin" presStyleLbl="node1" presStyleIdx="2" presStyleCnt="6"/>
      <dgm:spPr/>
    </dgm:pt>
    <dgm:pt modelId="{0C0308AD-87C9-4E6C-8146-ADE148C07FEA}" type="pres">
      <dgm:prSet presAssocID="{98C39CD5-42DE-4185-80A4-B4BF4460736F}" presName="parentText" presStyleLbl="node1" presStyleIdx="3" presStyleCnt="6">
        <dgm:presLayoutVars>
          <dgm:chMax val="0"/>
          <dgm:bulletEnabled val="1"/>
        </dgm:presLayoutVars>
      </dgm:prSet>
      <dgm:spPr/>
    </dgm:pt>
    <dgm:pt modelId="{1BBC705F-8177-4CEC-824A-844B5BF6F169}" type="pres">
      <dgm:prSet presAssocID="{98C39CD5-42DE-4185-80A4-B4BF4460736F}" presName="negativeSpace" presStyleCnt="0"/>
      <dgm:spPr/>
    </dgm:pt>
    <dgm:pt modelId="{6ACEE8BA-74EC-4AA8-BA8B-A6A224BC8DC7}" type="pres">
      <dgm:prSet presAssocID="{98C39CD5-42DE-4185-80A4-B4BF4460736F}" presName="childText" presStyleLbl="conFgAcc1" presStyleIdx="3" presStyleCnt="6">
        <dgm:presLayoutVars>
          <dgm:bulletEnabled val="1"/>
        </dgm:presLayoutVars>
      </dgm:prSet>
      <dgm:spPr>
        <a:noFill/>
      </dgm:spPr>
    </dgm:pt>
    <dgm:pt modelId="{031E3656-6BE3-40CE-A319-63580461BAAB}" type="pres">
      <dgm:prSet presAssocID="{22C3697D-2800-452E-81FE-8AF220F93079}" presName="spaceBetweenRectangles" presStyleCnt="0"/>
      <dgm:spPr/>
    </dgm:pt>
    <dgm:pt modelId="{4E633DCB-FEF9-4954-83C9-A3ECDC7B5524}" type="pres">
      <dgm:prSet presAssocID="{A52C8A48-E98B-46E1-917D-EF32C34AD97B}" presName="parentLin" presStyleCnt="0"/>
      <dgm:spPr/>
    </dgm:pt>
    <dgm:pt modelId="{094B6A52-EA91-4471-8732-E7BDB356C6C8}" type="pres">
      <dgm:prSet presAssocID="{A52C8A48-E98B-46E1-917D-EF32C34AD97B}" presName="parentLeftMargin" presStyleLbl="node1" presStyleIdx="3" presStyleCnt="6"/>
      <dgm:spPr/>
    </dgm:pt>
    <dgm:pt modelId="{CD5C22AC-519E-48F7-B738-765E255008B0}" type="pres">
      <dgm:prSet presAssocID="{A52C8A48-E98B-46E1-917D-EF32C34AD97B}" presName="parentText" presStyleLbl="node1" presStyleIdx="4" presStyleCnt="6">
        <dgm:presLayoutVars>
          <dgm:chMax val="0"/>
          <dgm:bulletEnabled val="1"/>
        </dgm:presLayoutVars>
      </dgm:prSet>
      <dgm:spPr/>
    </dgm:pt>
    <dgm:pt modelId="{7D36FF78-C4FA-4280-949B-327BAAE56BC9}" type="pres">
      <dgm:prSet presAssocID="{A52C8A48-E98B-46E1-917D-EF32C34AD97B}" presName="negativeSpace" presStyleCnt="0"/>
      <dgm:spPr/>
    </dgm:pt>
    <dgm:pt modelId="{600DC76F-8DA7-493B-AC05-427306C99D59}" type="pres">
      <dgm:prSet presAssocID="{A52C8A48-E98B-46E1-917D-EF32C34AD97B}" presName="childText" presStyleLbl="conFgAcc1" presStyleIdx="4" presStyleCnt="6">
        <dgm:presLayoutVars>
          <dgm:bulletEnabled val="1"/>
        </dgm:presLayoutVars>
      </dgm:prSet>
      <dgm:spPr>
        <a:noFill/>
      </dgm:spPr>
    </dgm:pt>
    <dgm:pt modelId="{50FD06FA-FEEC-44F6-9771-AA21CEDC7F71}" type="pres">
      <dgm:prSet presAssocID="{E5984812-7567-4473-B3C0-B414F97E62BC}" presName="spaceBetweenRectangles" presStyleCnt="0"/>
      <dgm:spPr/>
    </dgm:pt>
    <dgm:pt modelId="{B4E56AF8-51E2-4A25-A900-721D9007E644}" type="pres">
      <dgm:prSet presAssocID="{1A9475A2-1FC0-4456-91A9-EE76B2E8A81C}" presName="parentLin" presStyleCnt="0"/>
      <dgm:spPr/>
    </dgm:pt>
    <dgm:pt modelId="{F231CF3F-4F8A-44A5-88B4-CC7EB758A2BB}" type="pres">
      <dgm:prSet presAssocID="{1A9475A2-1FC0-4456-91A9-EE76B2E8A81C}" presName="parentLeftMargin" presStyleLbl="node1" presStyleIdx="4" presStyleCnt="6"/>
      <dgm:spPr/>
    </dgm:pt>
    <dgm:pt modelId="{A0571CCF-A0B9-4A53-867B-A1C315AE48AD}" type="pres">
      <dgm:prSet presAssocID="{1A9475A2-1FC0-4456-91A9-EE76B2E8A81C}" presName="parentText" presStyleLbl="node1" presStyleIdx="5" presStyleCnt="6">
        <dgm:presLayoutVars>
          <dgm:chMax val="0"/>
          <dgm:bulletEnabled val="1"/>
        </dgm:presLayoutVars>
      </dgm:prSet>
      <dgm:spPr/>
    </dgm:pt>
    <dgm:pt modelId="{47C0472F-D5F6-410B-AB46-AD72FD2080D4}" type="pres">
      <dgm:prSet presAssocID="{1A9475A2-1FC0-4456-91A9-EE76B2E8A81C}" presName="negativeSpace" presStyleCnt="0"/>
      <dgm:spPr/>
    </dgm:pt>
    <dgm:pt modelId="{8CF2237B-8532-496E-BE26-4835487EAACE}" type="pres">
      <dgm:prSet presAssocID="{1A9475A2-1FC0-4456-91A9-EE76B2E8A81C}" presName="childText" presStyleLbl="conFgAcc1" presStyleIdx="5" presStyleCnt="6">
        <dgm:presLayoutVars>
          <dgm:bulletEnabled val="1"/>
        </dgm:presLayoutVars>
      </dgm:prSet>
      <dgm:spPr>
        <a:noFill/>
      </dgm:spPr>
    </dgm:pt>
  </dgm:ptLst>
  <dgm:cxnLst>
    <dgm:cxn modelId="{F11E3101-527A-4BBF-B9CB-2731391F13FA}" type="presOf" srcId="{1A9475A2-1FC0-4456-91A9-EE76B2E8A81C}" destId="{F231CF3F-4F8A-44A5-88B4-CC7EB758A2BB}" srcOrd="0" destOrd="0" presId="urn:microsoft.com/office/officeart/2005/8/layout/list1"/>
    <dgm:cxn modelId="{6BB3D509-68CB-4837-BBD2-104A1F564992}" type="presOf" srcId="{F8C22BDF-E7AE-4C8C-B86D-A6C9A3D6922A}" destId="{10464428-9B99-4180-8A42-48390E8A2C69}" srcOrd="1" destOrd="0" presId="urn:microsoft.com/office/officeart/2005/8/layout/list1"/>
    <dgm:cxn modelId="{51A26516-B5C8-4FDF-9563-3365CC7CB9D9}" type="presOf" srcId="{E0C70BD2-9991-49CE-A3A4-DA1DF5BA60DD}" destId="{AD8D99DC-B834-4BB1-8DF1-940996EA3DEA}" srcOrd="0" destOrd="0" presId="urn:microsoft.com/office/officeart/2005/8/layout/list1"/>
    <dgm:cxn modelId="{5F5AF716-401E-4752-8257-F8C8959CF482}" type="presOf" srcId="{EA4BB254-48E2-4EB9-8C62-5C02B17A867A}" destId="{186763E7-DA79-4F2D-BAB2-D45446EFB6D2}" srcOrd="0" destOrd="0" presId="urn:microsoft.com/office/officeart/2005/8/layout/list1"/>
    <dgm:cxn modelId="{E30BC71E-8053-4BBD-8CBD-0127940FF946}" srcId="{EA4BB254-48E2-4EB9-8C62-5C02B17A867A}" destId="{1A9475A2-1FC0-4456-91A9-EE76B2E8A81C}" srcOrd="5" destOrd="0" parTransId="{D8BEF24C-DB0B-49EA-8B51-0954BD1FCD47}" sibTransId="{AA9F827C-1A0F-4A58-89B6-86E63FC6D025}"/>
    <dgm:cxn modelId="{EE92D728-073D-4922-9D0F-C199CA16B1E3}" type="presOf" srcId="{A52C8A48-E98B-46E1-917D-EF32C34AD97B}" destId="{094B6A52-EA91-4471-8732-E7BDB356C6C8}" srcOrd="0" destOrd="0" presId="urn:microsoft.com/office/officeart/2005/8/layout/list1"/>
    <dgm:cxn modelId="{7F594E2B-95B0-4C91-9703-89CC85D01766}" type="presOf" srcId="{A52C8A48-E98B-46E1-917D-EF32C34AD97B}" destId="{CD5C22AC-519E-48F7-B738-765E255008B0}" srcOrd="1" destOrd="0" presId="urn:microsoft.com/office/officeart/2005/8/layout/list1"/>
    <dgm:cxn modelId="{1095E12C-0B51-4FC9-812E-41CD190C16EF}" srcId="{EA4BB254-48E2-4EB9-8C62-5C02B17A867A}" destId="{98C39CD5-42DE-4185-80A4-B4BF4460736F}" srcOrd="3" destOrd="0" parTransId="{81F5AF33-4955-48D2-B582-0F05BB362FC8}" sibTransId="{22C3697D-2800-452E-81FE-8AF220F93079}"/>
    <dgm:cxn modelId="{6596362D-AF79-49AB-9509-93C2CB78AEAF}" srcId="{EA4BB254-48E2-4EB9-8C62-5C02B17A867A}" destId="{E0C70BD2-9991-49CE-A3A4-DA1DF5BA60DD}" srcOrd="2" destOrd="0" parTransId="{27EE5E44-27CE-41B1-B142-2620049FDD7C}" sibTransId="{512C8D6C-A45F-4DC6-AA54-3230C3D62481}"/>
    <dgm:cxn modelId="{80CDF66D-2322-40B5-BEDA-B27C55323E92}" type="presOf" srcId="{C6191208-C755-4096-B623-CE8CE0391D12}" destId="{6BAE352F-3D85-4445-8DFC-345962F8A05D}" srcOrd="0" destOrd="0" presId="urn:microsoft.com/office/officeart/2005/8/layout/list1"/>
    <dgm:cxn modelId="{ED125270-FC22-4BFA-B5D7-B9508DA06E33}" type="presOf" srcId="{F8C22BDF-E7AE-4C8C-B86D-A6C9A3D6922A}" destId="{D5BCF3EA-C4DC-40A5-A91C-ED9D76582010}" srcOrd="0" destOrd="0" presId="urn:microsoft.com/office/officeart/2005/8/layout/list1"/>
    <dgm:cxn modelId="{091D028C-B4CA-4C7F-9AB2-B9E370CB9BE0}" type="presOf" srcId="{E0C70BD2-9991-49CE-A3A4-DA1DF5BA60DD}" destId="{11AB1A5F-6CE8-4BAB-9906-AB5AA0D124CC}" srcOrd="1" destOrd="0" presId="urn:microsoft.com/office/officeart/2005/8/layout/list1"/>
    <dgm:cxn modelId="{5F04B395-7DE8-4BDA-9545-8CC77471EB2C}" type="presOf" srcId="{98C39CD5-42DE-4185-80A4-B4BF4460736F}" destId="{8265C6C7-6DAC-454B-9313-3A4AD13D3774}" srcOrd="0" destOrd="0" presId="urn:microsoft.com/office/officeart/2005/8/layout/list1"/>
    <dgm:cxn modelId="{1F9A629D-F088-4070-B63D-8F4C597A2274}" type="presOf" srcId="{1A9475A2-1FC0-4456-91A9-EE76B2E8A81C}" destId="{A0571CCF-A0B9-4A53-867B-A1C315AE48AD}" srcOrd="1" destOrd="0" presId="urn:microsoft.com/office/officeart/2005/8/layout/list1"/>
    <dgm:cxn modelId="{F9537FA7-CB01-4C14-A1CB-BF0EF4D2DDD2}" type="presOf" srcId="{C6191208-C755-4096-B623-CE8CE0391D12}" destId="{057A5F8F-639B-4037-ACFE-8C5E3E830DF7}" srcOrd="1" destOrd="0" presId="urn:microsoft.com/office/officeart/2005/8/layout/list1"/>
    <dgm:cxn modelId="{4E0E62B8-4787-4394-B4CE-7BF297E7C790}" srcId="{EA4BB254-48E2-4EB9-8C62-5C02B17A867A}" destId="{A52C8A48-E98B-46E1-917D-EF32C34AD97B}" srcOrd="4" destOrd="0" parTransId="{FF1A1804-F9E4-41B7-9349-8D571B20CC6A}" sibTransId="{E5984812-7567-4473-B3C0-B414F97E62BC}"/>
    <dgm:cxn modelId="{7859FDD1-3C2A-4A89-9C6B-E36B153CDFD4}" type="presOf" srcId="{98C39CD5-42DE-4185-80A4-B4BF4460736F}" destId="{0C0308AD-87C9-4E6C-8146-ADE148C07FEA}" srcOrd="1" destOrd="0" presId="urn:microsoft.com/office/officeart/2005/8/layout/list1"/>
    <dgm:cxn modelId="{763D8DDE-6803-456C-A68B-236705A33160}" srcId="{EA4BB254-48E2-4EB9-8C62-5C02B17A867A}" destId="{C6191208-C755-4096-B623-CE8CE0391D12}" srcOrd="1" destOrd="0" parTransId="{A6685906-03FB-4B7E-A722-C074A1E988AE}" sibTransId="{88E53281-55B4-4D82-A199-B7BBC96E72A1}"/>
    <dgm:cxn modelId="{1C8CE1F9-EF7D-494A-ACD2-C4557046A30C}" srcId="{EA4BB254-48E2-4EB9-8C62-5C02B17A867A}" destId="{F8C22BDF-E7AE-4C8C-B86D-A6C9A3D6922A}" srcOrd="0" destOrd="0" parTransId="{83A9876B-8AD8-4FEA-80A0-9561117AE560}" sibTransId="{9C24414B-7D0C-4845-A8B4-20809B105EE9}"/>
    <dgm:cxn modelId="{31B769C4-9560-492E-9D70-9E36257C05AF}" type="presParOf" srcId="{186763E7-DA79-4F2D-BAB2-D45446EFB6D2}" destId="{94B280D7-3A05-4672-B2D1-3AC5C3B88EBC}" srcOrd="0" destOrd="0" presId="urn:microsoft.com/office/officeart/2005/8/layout/list1"/>
    <dgm:cxn modelId="{8E3BED6A-F30D-4BE0-9113-2613BA97C296}" type="presParOf" srcId="{94B280D7-3A05-4672-B2D1-3AC5C3B88EBC}" destId="{D5BCF3EA-C4DC-40A5-A91C-ED9D76582010}" srcOrd="0" destOrd="0" presId="urn:microsoft.com/office/officeart/2005/8/layout/list1"/>
    <dgm:cxn modelId="{87DC00FB-29AD-4F8E-B643-2B97DF8F4589}" type="presParOf" srcId="{94B280D7-3A05-4672-B2D1-3AC5C3B88EBC}" destId="{10464428-9B99-4180-8A42-48390E8A2C69}" srcOrd="1" destOrd="0" presId="urn:microsoft.com/office/officeart/2005/8/layout/list1"/>
    <dgm:cxn modelId="{0C447348-D64A-4915-B809-D5F76E45F3E8}" type="presParOf" srcId="{186763E7-DA79-4F2D-BAB2-D45446EFB6D2}" destId="{310D1EE8-A997-4FAF-AAE7-762F1820E3CC}" srcOrd="1" destOrd="0" presId="urn:microsoft.com/office/officeart/2005/8/layout/list1"/>
    <dgm:cxn modelId="{286D59BB-5ACC-420A-9138-B2B2F6A25C0E}" type="presParOf" srcId="{186763E7-DA79-4F2D-BAB2-D45446EFB6D2}" destId="{ABC0B5AE-7B99-4555-AEDF-8771C94DB2A1}" srcOrd="2" destOrd="0" presId="urn:microsoft.com/office/officeart/2005/8/layout/list1"/>
    <dgm:cxn modelId="{7D94BA9F-9004-42D4-B962-87D7C1D99726}" type="presParOf" srcId="{186763E7-DA79-4F2D-BAB2-D45446EFB6D2}" destId="{E1EC5BD6-5EFE-4119-B103-52DCF16FC2CD}" srcOrd="3" destOrd="0" presId="urn:microsoft.com/office/officeart/2005/8/layout/list1"/>
    <dgm:cxn modelId="{CF6A0698-3EEA-45B7-95F9-FA5D24A40A47}" type="presParOf" srcId="{186763E7-DA79-4F2D-BAB2-D45446EFB6D2}" destId="{6692B6E3-8227-4808-A979-D59F3E00BEB9}" srcOrd="4" destOrd="0" presId="urn:microsoft.com/office/officeart/2005/8/layout/list1"/>
    <dgm:cxn modelId="{56448E84-1620-434D-A8A6-AFF2B749402D}" type="presParOf" srcId="{6692B6E3-8227-4808-A979-D59F3E00BEB9}" destId="{6BAE352F-3D85-4445-8DFC-345962F8A05D}" srcOrd="0" destOrd="0" presId="urn:microsoft.com/office/officeart/2005/8/layout/list1"/>
    <dgm:cxn modelId="{5D6EEA75-7025-43F2-B463-ECFF68D04C6B}" type="presParOf" srcId="{6692B6E3-8227-4808-A979-D59F3E00BEB9}" destId="{057A5F8F-639B-4037-ACFE-8C5E3E830DF7}" srcOrd="1" destOrd="0" presId="urn:microsoft.com/office/officeart/2005/8/layout/list1"/>
    <dgm:cxn modelId="{0FDF86DF-2A2A-4EDF-8BC9-6FF4E28AB825}" type="presParOf" srcId="{186763E7-DA79-4F2D-BAB2-D45446EFB6D2}" destId="{082F585C-EE89-40B4-9E09-422A7A866F3E}" srcOrd="5" destOrd="0" presId="urn:microsoft.com/office/officeart/2005/8/layout/list1"/>
    <dgm:cxn modelId="{55BBAC91-53C4-4C9B-9DB4-522B7FA07A3E}" type="presParOf" srcId="{186763E7-DA79-4F2D-BAB2-D45446EFB6D2}" destId="{40125608-4BFD-4BDC-B94A-9BC29298FB50}" srcOrd="6" destOrd="0" presId="urn:microsoft.com/office/officeart/2005/8/layout/list1"/>
    <dgm:cxn modelId="{CC42FAAB-D3D3-444E-A36E-EFA55F7E067A}" type="presParOf" srcId="{186763E7-DA79-4F2D-BAB2-D45446EFB6D2}" destId="{C50DAC3D-B3CC-45FD-A6AD-57E4AA91CA8F}" srcOrd="7" destOrd="0" presId="urn:microsoft.com/office/officeart/2005/8/layout/list1"/>
    <dgm:cxn modelId="{B716232E-0D9F-41AA-93E1-663CF306B86B}" type="presParOf" srcId="{186763E7-DA79-4F2D-BAB2-D45446EFB6D2}" destId="{521882D6-5D93-4206-89EF-D2DB1C18342B}" srcOrd="8" destOrd="0" presId="urn:microsoft.com/office/officeart/2005/8/layout/list1"/>
    <dgm:cxn modelId="{584E0CFC-0458-4240-850C-D51D8634F4FD}" type="presParOf" srcId="{521882D6-5D93-4206-89EF-D2DB1C18342B}" destId="{AD8D99DC-B834-4BB1-8DF1-940996EA3DEA}" srcOrd="0" destOrd="0" presId="urn:microsoft.com/office/officeart/2005/8/layout/list1"/>
    <dgm:cxn modelId="{B7782067-9EF3-420B-875B-55CC85DCE084}" type="presParOf" srcId="{521882D6-5D93-4206-89EF-D2DB1C18342B}" destId="{11AB1A5F-6CE8-4BAB-9906-AB5AA0D124CC}" srcOrd="1" destOrd="0" presId="urn:microsoft.com/office/officeart/2005/8/layout/list1"/>
    <dgm:cxn modelId="{E295AB65-0BCF-42B6-90EA-0D3A354879EC}" type="presParOf" srcId="{186763E7-DA79-4F2D-BAB2-D45446EFB6D2}" destId="{0CB4B660-0A3A-4D25-9478-943D666A2DDD}" srcOrd="9" destOrd="0" presId="urn:microsoft.com/office/officeart/2005/8/layout/list1"/>
    <dgm:cxn modelId="{AE5597D8-AB3B-4F85-A8D4-96E215306FCB}" type="presParOf" srcId="{186763E7-DA79-4F2D-BAB2-D45446EFB6D2}" destId="{1B362CE7-9DA9-4289-8055-A853B986391D}" srcOrd="10" destOrd="0" presId="urn:microsoft.com/office/officeart/2005/8/layout/list1"/>
    <dgm:cxn modelId="{DA151726-97FE-4491-9FEA-0E91A054C33C}" type="presParOf" srcId="{186763E7-DA79-4F2D-BAB2-D45446EFB6D2}" destId="{11AF2451-C9F0-4BB0-951B-9B14F577879C}" srcOrd="11" destOrd="0" presId="urn:microsoft.com/office/officeart/2005/8/layout/list1"/>
    <dgm:cxn modelId="{59F0AECD-3CEE-4F43-8AA6-9AC4CC5D40C3}" type="presParOf" srcId="{186763E7-DA79-4F2D-BAB2-D45446EFB6D2}" destId="{C85A751C-9CCE-467C-A339-F349C9470B78}" srcOrd="12" destOrd="0" presId="urn:microsoft.com/office/officeart/2005/8/layout/list1"/>
    <dgm:cxn modelId="{8BC6C7CC-B353-45A6-82FB-AE5B7C4B0E9D}" type="presParOf" srcId="{C85A751C-9CCE-467C-A339-F349C9470B78}" destId="{8265C6C7-6DAC-454B-9313-3A4AD13D3774}" srcOrd="0" destOrd="0" presId="urn:microsoft.com/office/officeart/2005/8/layout/list1"/>
    <dgm:cxn modelId="{2B819588-EBB3-4375-BC0B-FCBD43E49908}" type="presParOf" srcId="{C85A751C-9CCE-467C-A339-F349C9470B78}" destId="{0C0308AD-87C9-4E6C-8146-ADE148C07FEA}" srcOrd="1" destOrd="0" presId="urn:microsoft.com/office/officeart/2005/8/layout/list1"/>
    <dgm:cxn modelId="{9C3D4504-D960-44FE-95E9-8A98984D2BC7}" type="presParOf" srcId="{186763E7-DA79-4F2D-BAB2-D45446EFB6D2}" destId="{1BBC705F-8177-4CEC-824A-844B5BF6F169}" srcOrd="13" destOrd="0" presId="urn:microsoft.com/office/officeart/2005/8/layout/list1"/>
    <dgm:cxn modelId="{F5D77973-AE38-420B-A610-7D283CFB3718}" type="presParOf" srcId="{186763E7-DA79-4F2D-BAB2-D45446EFB6D2}" destId="{6ACEE8BA-74EC-4AA8-BA8B-A6A224BC8DC7}" srcOrd="14" destOrd="0" presId="urn:microsoft.com/office/officeart/2005/8/layout/list1"/>
    <dgm:cxn modelId="{1383C4AB-66B2-42B7-A8B0-8257D0CB7B62}" type="presParOf" srcId="{186763E7-DA79-4F2D-BAB2-D45446EFB6D2}" destId="{031E3656-6BE3-40CE-A319-63580461BAAB}" srcOrd="15" destOrd="0" presId="urn:microsoft.com/office/officeart/2005/8/layout/list1"/>
    <dgm:cxn modelId="{71B3B60D-D6EE-4957-8EBF-8CCE7BD9FA1B}" type="presParOf" srcId="{186763E7-DA79-4F2D-BAB2-D45446EFB6D2}" destId="{4E633DCB-FEF9-4954-83C9-A3ECDC7B5524}" srcOrd="16" destOrd="0" presId="urn:microsoft.com/office/officeart/2005/8/layout/list1"/>
    <dgm:cxn modelId="{14ADD31B-BD53-452E-A3BC-4B1964079BEE}" type="presParOf" srcId="{4E633DCB-FEF9-4954-83C9-A3ECDC7B5524}" destId="{094B6A52-EA91-4471-8732-E7BDB356C6C8}" srcOrd="0" destOrd="0" presId="urn:microsoft.com/office/officeart/2005/8/layout/list1"/>
    <dgm:cxn modelId="{5C6DF208-1ECC-4406-91F4-E6F17406840C}" type="presParOf" srcId="{4E633DCB-FEF9-4954-83C9-A3ECDC7B5524}" destId="{CD5C22AC-519E-48F7-B738-765E255008B0}" srcOrd="1" destOrd="0" presId="urn:microsoft.com/office/officeart/2005/8/layout/list1"/>
    <dgm:cxn modelId="{10F757FA-C907-44D9-B093-8DDC6DDF7319}" type="presParOf" srcId="{186763E7-DA79-4F2D-BAB2-D45446EFB6D2}" destId="{7D36FF78-C4FA-4280-949B-327BAAE56BC9}" srcOrd="17" destOrd="0" presId="urn:microsoft.com/office/officeart/2005/8/layout/list1"/>
    <dgm:cxn modelId="{D267603F-0669-4BF3-80E8-0CFD16FBAF31}" type="presParOf" srcId="{186763E7-DA79-4F2D-BAB2-D45446EFB6D2}" destId="{600DC76F-8DA7-493B-AC05-427306C99D59}" srcOrd="18" destOrd="0" presId="urn:microsoft.com/office/officeart/2005/8/layout/list1"/>
    <dgm:cxn modelId="{9EE6253F-D694-42CE-B2CF-B689F785641D}" type="presParOf" srcId="{186763E7-DA79-4F2D-BAB2-D45446EFB6D2}" destId="{50FD06FA-FEEC-44F6-9771-AA21CEDC7F71}" srcOrd="19" destOrd="0" presId="urn:microsoft.com/office/officeart/2005/8/layout/list1"/>
    <dgm:cxn modelId="{9E7EEAD2-C59A-4055-AE77-BB16B652D2F2}" type="presParOf" srcId="{186763E7-DA79-4F2D-BAB2-D45446EFB6D2}" destId="{B4E56AF8-51E2-4A25-A900-721D9007E644}" srcOrd="20" destOrd="0" presId="urn:microsoft.com/office/officeart/2005/8/layout/list1"/>
    <dgm:cxn modelId="{685B4A4D-BCB5-4F2E-9D43-D75CE2BDE797}" type="presParOf" srcId="{B4E56AF8-51E2-4A25-A900-721D9007E644}" destId="{F231CF3F-4F8A-44A5-88B4-CC7EB758A2BB}" srcOrd="0" destOrd="0" presId="urn:microsoft.com/office/officeart/2005/8/layout/list1"/>
    <dgm:cxn modelId="{BBF0AFEF-A9B5-4A8B-A7EF-D4305BAAB574}" type="presParOf" srcId="{B4E56AF8-51E2-4A25-A900-721D9007E644}" destId="{A0571CCF-A0B9-4A53-867B-A1C315AE48AD}" srcOrd="1" destOrd="0" presId="urn:microsoft.com/office/officeart/2005/8/layout/list1"/>
    <dgm:cxn modelId="{68647FC6-5664-4524-9F99-9E9291845B1B}" type="presParOf" srcId="{186763E7-DA79-4F2D-BAB2-D45446EFB6D2}" destId="{47C0472F-D5F6-410B-AB46-AD72FD2080D4}" srcOrd="21" destOrd="0" presId="urn:microsoft.com/office/officeart/2005/8/layout/list1"/>
    <dgm:cxn modelId="{80ED993A-285F-4224-8992-BB47A5306149}" type="presParOf" srcId="{186763E7-DA79-4F2D-BAB2-D45446EFB6D2}" destId="{8CF2237B-8532-496E-BE26-4835487EAACE}"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4BB254-48E2-4EB9-8C62-5C02B17A867A}" type="doc">
      <dgm:prSet loTypeId="urn:microsoft.com/office/officeart/2005/8/layout/list1" loCatId="list" qsTypeId="urn:microsoft.com/office/officeart/2005/8/quickstyle/simple1" qsCatId="simple" csTypeId="urn:microsoft.com/office/officeart/2005/8/colors/accent1_2" csCatId="accent1" phldr="1"/>
      <dgm:spPr/>
    </dgm:pt>
    <dgm:pt modelId="{F8C22BDF-E7AE-4C8C-B86D-A6C9A3D6922A}">
      <dgm:prSet phldrT="[文本]">
        <dgm:style>
          <a:lnRef idx="1">
            <a:schemeClr val="accent5"/>
          </a:lnRef>
          <a:fillRef idx="2">
            <a:schemeClr val="accent5"/>
          </a:fillRef>
          <a:effectRef idx="1">
            <a:schemeClr val="accent5"/>
          </a:effectRef>
          <a:fontRef idx="minor">
            <a:schemeClr val="dk1"/>
          </a:fontRef>
        </dgm:style>
      </dgm:prSet>
      <dgm:spPr>
        <a:solidFill>
          <a:schemeClr val="bg1">
            <a:lumMod val="95000"/>
          </a:schemeClr>
        </a:solidFill>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数据库调优方法概述</a:t>
          </a:r>
        </a:p>
      </dgm:t>
    </dgm:pt>
    <dgm:pt modelId="{83A9876B-8AD8-4FEA-80A0-9561117AE560}" type="parTrans" cxnId="{1C8CE1F9-EF7D-494A-ACD2-C4557046A30C}">
      <dgm:prSet/>
      <dgm:spPr/>
      <dgm:t>
        <a:bodyPr/>
        <a:lstStyle/>
        <a:p>
          <a:endParaRPr lang="zh-CN" altLang="en-US"/>
        </a:p>
      </dgm:t>
    </dgm:pt>
    <dgm:pt modelId="{9C24414B-7D0C-4845-A8B4-20809B105EE9}" type="sibTrans" cxnId="{1C8CE1F9-EF7D-494A-ACD2-C4557046A30C}">
      <dgm:prSet/>
      <dgm:spPr/>
      <dgm:t>
        <a:bodyPr/>
        <a:lstStyle/>
        <a:p>
          <a:endParaRPr lang="zh-CN" altLang="en-US"/>
        </a:p>
      </dgm:t>
    </dgm:pt>
    <dgm:pt modelId="{C6191208-C755-4096-B623-CE8CE0391D12}">
      <dgm:prSet phldrT="[文本]">
        <dgm:style>
          <a:lnRef idx="1">
            <a:schemeClr val="accent5"/>
          </a:lnRef>
          <a:fillRef idx="2">
            <a:schemeClr val="accent5"/>
          </a:fillRef>
          <a:effectRef idx="1">
            <a:schemeClr val="accent5"/>
          </a:effectRef>
          <a:fontRef idx="minor">
            <a:schemeClr val="dk1"/>
          </a:fontRef>
        </dgm:style>
      </dgm:prSet>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执行计划详解</a:t>
          </a:r>
        </a:p>
      </dgm:t>
    </dgm:pt>
    <dgm:pt modelId="{A6685906-03FB-4B7E-A722-C074A1E988AE}" type="parTrans" cxnId="{763D8DDE-6803-456C-A68B-236705A33160}">
      <dgm:prSet/>
      <dgm:spPr/>
      <dgm:t>
        <a:bodyPr/>
        <a:lstStyle/>
        <a:p>
          <a:endParaRPr lang="zh-CN" altLang="en-US"/>
        </a:p>
      </dgm:t>
    </dgm:pt>
    <dgm:pt modelId="{88E53281-55B4-4D82-A199-B7BBC96E72A1}" type="sibTrans" cxnId="{763D8DDE-6803-456C-A68B-236705A33160}">
      <dgm:prSet/>
      <dgm:spPr/>
      <dgm:t>
        <a:bodyPr/>
        <a:lstStyle/>
        <a:p>
          <a:endParaRPr lang="zh-CN" altLang="en-US"/>
        </a:p>
      </dgm:t>
    </dgm:pt>
    <dgm:pt modelId="{E0C70BD2-9991-49CE-A3A4-DA1DF5BA60DD}">
      <dgm:prSet phldrT="[文本]">
        <dgm:style>
          <a:lnRef idx="1">
            <a:schemeClr val="accent5"/>
          </a:lnRef>
          <a:fillRef idx="2">
            <a:schemeClr val="accent5"/>
          </a:fillRef>
          <a:effectRef idx="1">
            <a:schemeClr val="accent5"/>
          </a:effectRef>
          <a:fontRef idx="minor">
            <a:schemeClr val="dk1"/>
          </a:fontRef>
        </dgm:style>
      </dgm:prSet>
      <dgm:spPr>
        <a:solidFill>
          <a:schemeClr val="bg1">
            <a:lumMod val="95000"/>
          </a:schemeClr>
        </a:solidFill>
      </dgm:spPr>
      <dgm:t>
        <a:bodyPr/>
        <a:lstStyle/>
        <a:p>
          <a:r>
            <a:rPr lang="en-US" altLang="zh-CN" dirty="0">
              <a:solidFill>
                <a:schemeClr val="tx1"/>
              </a:solidFill>
              <a:latin typeface="Microsoft YaHei Light" panose="020B0502040204020203" pitchFamily="34" charset="-122"/>
              <a:ea typeface="Microsoft YaHei Light" panose="020B0502040204020203" pitchFamily="34" charset="-122"/>
            </a:rPr>
            <a:t>SQL</a:t>
          </a:r>
          <a:r>
            <a:rPr lang="zh-CN" altLang="en-US" dirty="0">
              <a:solidFill>
                <a:schemeClr val="tx1"/>
              </a:solidFill>
              <a:latin typeface="Microsoft YaHei Light" panose="020B0502040204020203" pitchFamily="34" charset="-122"/>
              <a:ea typeface="Microsoft YaHei Light" panose="020B0502040204020203" pitchFamily="34" charset="-122"/>
            </a:rPr>
            <a:t>语句调优过程与方法详解</a:t>
          </a:r>
        </a:p>
      </dgm:t>
    </dgm:pt>
    <dgm:pt modelId="{27EE5E44-27CE-41B1-B142-2620049FDD7C}" type="parTrans" cxnId="{6596362D-AF79-49AB-9509-93C2CB78AEAF}">
      <dgm:prSet/>
      <dgm:spPr/>
      <dgm:t>
        <a:bodyPr/>
        <a:lstStyle/>
        <a:p>
          <a:endParaRPr lang="zh-CN" altLang="en-US"/>
        </a:p>
      </dgm:t>
    </dgm:pt>
    <dgm:pt modelId="{512C8D6C-A45F-4DC6-AA54-3230C3D62481}" type="sibTrans" cxnId="{6596362D-AF79-49AB-9509-93C2CB78AEAF}">
      <dgm:prSet/>
      <dgm:spPr/>
      <dgm:t>
        <a:bodyPr/>
        <a:lstStyle/>
        <a:p>
          <a:endParaRPr lang="zh-CN" altLang="en-US"/>
        </a:p>
      </dgm:t>
    </dgm:pt>
    <dgm:pt modelId="{A52C8A48-E98B-46E1-917D-EF32C34AD97B}">
      <dgm:prSet>
        <dgm:style>
          <a:lnRef idx="1">
            <a:schemeClr val="accent5"/>
          </a:lnRef>
          <a:fillRef idx="2">
            <a:schemeClr val="accent5"/>
          </a:fillRef>
          <a:effectRef idx="1">
            <a:schemeClr val="accent5"/>
          </a:effectRef>
          <a:fontRef idx="minor">
            <a:schemeClr val="dk1"/>
          </a:fontRef>
        </dgm:style>
      </dgm:prSet>
      <dgm:spPr>
        <a:solidFill>
          <a:schemeClr val="bg1">
            <a:lumMod val="95000"/>
          </a:schemeClr>
        </a:solidFill>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事务及巧用方法详解</a:t>
          </a:r>
        </a:p>
      </dgm:t>
    </dgm:pt>
    <dgm:pt modelId="{FF1A1804-F9E4-41B7-9349-8D571B20CC6A}" type="parTrans" cxnId="{4E0E62B8-4787-4394-B4CE-7BF297E7C790}">
      <dgm:prSet/>
      <dgm:spPr/>
      <dgm:t>
        <a:bodyPr/>
        <a:lstStyle/>
        <a:p>
          <a:endParaRPr lang="zh-CN" altLang="en-US"/>
        </a:p>
      </dgm:t>
    </dgm:pt>
    <dgm:pt modelId="{E5984812-7567-4473-B3C0-B414F97E62BC}" type="sibTrans" cxnId="{4E0E62B8-4787-4394-B4CE-7BF297E7C790}">
      <dgm:prSet/>
      <dgm:spPr/>
      <dgm:t>
        <a:bodyPr/>
        <a:lstStyle/>
        <a:p>
          <a:endParaRPr lang="zh-CN" altLang="en-US"/>
        </a:p>
      </dgm:t>
    </dgm:pt>
    <dgm:pt modelId="{98C39CD5-42DE-4185-80A4-B4BF4460736F}">
      <dgm:prSet>
        <dgm:style>
          <a:lnRef idx="1">
            <a:schemeClr val="accent5"/>
          </a:lnRef>
          <a:fillRef idx="2">
            <a:schemeClr val="accent5"/>
          </a:fillRef>
          <a:effectRef idx="1">
            <a:schemeClr val="accent5"/>
          </a:effectRef>
          <a:fontRef idx="minor">
            <a:schemeClr val="dk1"/>
          </a:fontRef>
        </dgm:style>
      </dgm:prSet>
      <dgm:spPr>
        <a:solidFill>
          <a:schemeClr val="bg1">
            <a:lumMod val="95000"/>
          </a:schemeClr>
        </a:solidFill>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索引优化方法详解</a:t>
          </a:r>
        </a:p>
      </dgm:t>
    </dgm:pt>
    <dgm:pt modelId="{81F5AF33-4955-48D2-B582-0F05BB362FC8}" type="parTrans" cxnId="{1095E12C-0B51-4FC9-812E-41CD190C16EF}">
      <dgm:prSet/>
      <dgm:spPr/>
      <dgm:t>
        <a:bodyPr/>
        <a:lstStyle/>
        <a:p>
          <a:endParaRPr lang="zh-CN" altLang="en-US"/>
        </a:p>
      </dgm:t>
    </dgm:pt>
    <dgm:pt modelId="{22C3697D-2800-452E-81FE-8AF220F93079}" type="sibTrans" cxnId="{1095E12C-0B51-4FC9-812E-41CD190C16EF}">
      <dgm:prSet/>
      <dgm:spPr/>
      <dgm:t>
        <a:bodyPr/>
        <a:lstStyle/>
        <a:p>
          <a:endParaRPr lang="zh-CN" altLang="en-US"/>
        </a:p>
      </dgm:t>
    </dgm:pt>
    <dgm:pt modelId="{1A9475A2-1FC0-4456-91A9-EE76B2E8A81C}">
      <dgm:prSet>
        <dgm:style>
          <a:lnRef idx="1">
            <a:schemeClr val="accent5"/>
          </a:lnRef>
          <a:fillRef idx="2">
            <a:schemeClr val="accent5"/>
          </a:fillRef>
          <a:effectRef idx="1">
            <a:schemeClr val="accent5"/>
          </a:effectRef>
          <a:fontRef idx="minor">
            <a:schemeClr val="dk1"/>
          </a:fontRef>
        </dgm:style>
      </dgm:prSet>
      <dgm:spPr>
        <a:solidFill>
          <a:schemeClr val="bg1">
            <a:lumMod val="95000"/>
          </a:schemeClr>
        </a:solidFill>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调优绩效衡量方法解析</a:t>
          </a:r>
        </a:p>
      </dgm:t>
    </dgm:pt>
    <dgm:pt modelId="{D8BEF24C-DB0B-49EA-8B51-0954BD1FCD47}" type="parTrans" cxnId="{E30BC71E-8053-4BBD-8CBD-0127940FF946}">
      <dgm:prSet/>
      <dgm:spPr/>
      <dgm:t>
        <a:bodyPr/>
        <a:lstStyle/>
        <a:p>
          <a:endParaRPr lang="zh-CN" altLang="en-US"/>
        </a:p>
      </dgm:t>
    </dgm:pt>
    <dgm:pt modelId="{AA9F827C-1A0F-4A58-89B6-86E63FC6D025}" type="sibTrans" cxnId="{E30BC71E-8053-4BBD-8CBD-0127940FF946}">
      <dgm:prSet/>
      <dgm:spPr/>
      <dgm:t>
        <a:bodyPr/>
        <a:lstStyle/>
        <a:p>
          <a:endParaRPr lang="zh-CN" altLang="en-US"/>
        </a:p>
      </dgm:t>
    </dgm:pt>
    <dgm:pt modelId="{186763E7-DA79-4F2D-BAB2-D45446EFB6D2}" type="pres">
      <dgm:prSet presAssocID="{EA4BB254-48E2-4EB9-8C62-5C02B17A867A}" presName="linear" presStyleCnt="0">
        <dgm:presLayoutVars>
          <dgm:dir/>
          <dgm:animLvl val="lvl"/>
          <dgm:resizeHandles val="exact"/>
        </dgm:presLayoutVars>
      </dgm:prSet>
      <dgm:spPr/>
    </dgm:pt>
    <dgm:pt modelId="{94B280D7-3A05-4672-B2D1-3AC5C3B88EBC}" type="pres">
      <dgm:prSet presAssocID="{F8C22BDF-E7AE-4C8C-B86D-A6C9A3D6922A}" presName="parentLin" presStyleCnt="0"/>
      <dgm:spPr/>
    </dgm:pt>
    <dgm:pt modelId="{D5BCF3EA-C4DC-40A5-A91C-ED9D76582010}" type="pres">
      <dgm:prSet presAssocID="{F8C22BDF-E7AE-4C8C-B86D-A6C9A3D6922A}" presName="parentLeftMargin" presStyleLbl="node1" presStyleIdx="0" presStyleCnt="6"/>
      <dgm:spPr/>
    </dgm:pt>
    <dgm:pt modelId="{10464428-9B99-4180-8A42-48390E8A2C69}" type="pres">
      <dgm:prSet presAssocID="{F8C22BDF-E7AE-4C8C-B86D-A6C9A3D6922A}" presName="parentText" presStyleLbl="node1" presStyleIdx="0" presStyleCnt="6">
        <dgm:presLayoutVars>
          <dgm:chMax val="0"/>
          <dgm:bulletEnabled val="1"/>
        </dgm:presLayoutVars>
      </dgm:prSet>
      <dgm:spPr/>
    </dgm:pt>
    <dgm:pt modelId="{310D1EE8-A997-4FAF-AAE7-762F1820E3CC}" type="pres">
      <dgm:prSet presAssocID="{F8C22BDF-E7AE-4C8C-B86D-A6C9A3D6922A}" presName="negativeSpace" presStyleCnt="0"/>
      <dgm:spPr/>
    </dgm:pt>
    <dgm:pt modelId="{ABC0B5AE-7B99-4555-AEDF-8771C94DB2A1}" type="pres">
      <dgm:prSet presAssocID="{F8C22BDF-E7AE-4C8C-B86D-A6C9A3D6922A}" presName="childText" presStyleLbl="conFgAcc1" presStyleIdx="0" presStyleCnt="6">
        <dgm:presLayoutVars>
          <dgm:bulletEnabled val="1"/>
        </dgm:presLayoutVars>
      </dgm:prSet>
      <dgm:spPr>
        <a:noFill/>
      </dgm:spPr>
    </dgm:pt>
    <dgm:pt modelId="{E1EC5BD6-5EFE-4119-B103-52DCF16FC2CD}" type="pres">
      <dgm:prSet presAssocID="{9C24414B-7D0C-4845-A8B4-20809B105EE9}" presName="spaceBetweenRectangles" presStyleCnt="0"/>
      <dgm:spPr/>
    </dgm:pt>
    <dgm:pt modelId="{6692B6E3-8227-4808-A979-D59F3E00BEB9}" type="pres">
      <dgm:prSet presAssocID="{C6191208-C755-4096-B623-CE8CE0391D12}" presName="parentLin" presStyleCnt="0"/>
      <dgm:spPr/>
    </dgm:pt>
    <dgm:pt modelId="{6BAE352F-3D85-4445-8DFC-345962F8A05D}" type="pres">
      <dgm:prSet presAssocID="{C6191208-C755-4096-B623-CE8CE0391D12}" presName="parentLeftMargin" presStyleLbl="node1" presStyleIdx="0" presStyleCnt="6"/>
      <dgm:spPr/>
    </dgm:pt>
    <dgm:pt modelId="{057A5F8F-639B-4037-ACFE-8C5E3E830DF7}" type="pres">
      <dgm:prSet presAssocID="{C6191208-C755-4096-B623-CE8CE0391D12}" presName="parentText" presStyleLbl="node1" presStyleIdx="1" presStyleCnt="6">
        <dgm:presLayoutVars>
          <dgm:chMax val="0"/>
          <dgm:bulletEnabled val="1"/>
        </dgm:presLayoutVars>
      </dgm:prSet>
      <dgm:spPr/>
    </dgm:pt>
    <dgm:pt modelId="{082F585C-EE89-40B4-9E09-422A7A866F3E}" type="pres">
      <dgm:prSet presAssocID="{C6191208-C755-4096-B623-CE8CE0391D12}" presName="negativeSpace" presStyleCnt="0"/>
      <dgm:spPr/>
    </dgm:pt>
    <dgm:pt modelId="{40125608-4BFD-4BDC-B94A-9BC29298FB50}" type="pres">
      <dgm:prSet presAssocID="{C6191208-C755-4096-B623-CE8CE0391D12}" presName="childText" presStyleLbl="conFgAcc1" presStyleIdx="1" presStyleCnt="6">
        <dgm:presLayoutVars>
          <dgm:bulletEnabled val="1"/>
        </dgm:presLayoutVars>
      </dgm:prSet>
      <dgm:spPr>
        <a:noFill/>
      </dgm:spPr>
    </dgm:pt>
    <dgm:pt modelId="{C50DAC3D-B3CC-45FD-A6AD-57E4AA91CA8F}" type="pres">
      <dgm:prSet presAssocID="{88E53281-55B4-4D82-A199-B7BBC96E72A1}" presName="spaceBetweenRectangles" presStyleCnt="0"/>
      <dgm:spPr/>
    </dgm:pt>
    <dgm:pt modelId="{521882D6-5D93-4206-89EF-D2DB1C18342B}" type="pres">
      <dgm:prSet presAssocID="{E0C70BD2-9991-49CE-A3A4-DA1DF5BA60DD}" presName="parentLin" presStyleCnt="0"/>
      <dgm:spPr/>
    </dgm:pt>
    <dgm:pt modelId="{AD8D99DC-B834-4BB1-8DF1-940996EA3DEA}" type="pres">
      <dgm:prSet presAssocID="{E0C70BD2-9991-49CE-A3A4-DA1DF5BA60DD}" presName="parentLeftMargin" presStyleLbl="node1" presStyleIdx="1" presStyleCnt="6"/>
      <dgm:spPr/>
    </dgm:pt>
    <dgm:pt modelId="{11AB1A5F-6CE8-4BAB-9906-AB5AA0D124CC}" type="pres">
      <dgm:prSet presAssocID="{E0C70BD2-9991-49CE-A3A4-DA1DF5BA60DD}" presName="parentText" presStyleLbl="node1" presStyleIdx="2" presStyleCnt="6">
        <dgm:presLayoutVars>
          <dgm:chMax val="0"/>
          <dgm:bulletEnabled val="1"/>
        </dgm:presLayoutVars>
      </dgm:prSet>
      <dgm:spPr/>
    </dgm:pt>
    <dgm:pt modelId="{0CB4B660-0A3A-4D25-9478-943D666A2DDD}" type="pres">
      <dgm:prSet presAssocID="{E0C70BD2-9991-49CE-A3A4-DA1DF5BA60DD}" presName="negativeSpace" presStyleCnt="0"/>
      <dgm:spPr/>
    </dgm:pt>
    <dgm:pt modelId="{1B362CE7-9DA9-4289-8055-A853B986391D}" type="pres">
      <dgm:prSet presAssocID="{E0C70BD2-9991-49CE-A3A4-DA1DF5BA60DD}" presName="childText" presStyleLbl="conFgAcc1" presStyleIdx="2" presStyleCnt="6">
        <dgm:presLayoutVars>
          <dgm:bulletEnabled val="1"/>
        </dgm:presLayoutVars>
      </dgm:prSet>
      <dgm:spPr>
        <a:noFill/>
      </dgm:spPr>
    </dgm:pt>
    <dgm:pt modelId="{11AF2451-C9F0-4BB0-951B-9B14F577879C}" type="pres">
      <dgm:prSet presAssocID="{512C8D6C-A45F-4DC6-AA54-3230C3D62481}" presName="spaceBetweenRectangles" presStyleCnt="0"/>
      <dgm:spPr/>
    </dgm:pt>
    <dgm:pt modelId="{C85A751C-9CCE-467C-A339-F349C9470B78}" type="pres">
      <dgm:prSet presAssocID="{98C39CD5-42DE-4185-80A4-B4BF4460736F}" presName="parentLin" presStyleCnt="0"/>
      <dgm:spPr/>
    </dgm:pt>
    <dgm:pt modelId="{8265C6C7-6DAC-454B-9313-3A4AD13D3774}" type="pres">
      <dgm:prSet presAssocID="{98C39CD5-42DE-4185-80A4-B4BF4460736F}" presName="parentLeftMargin" presStyleLbl="node1" presStyleIdx="2" presStyleCnt="6"/>
      <dgm:spPr/>
    </dgm:pt>
    <dgm:pt modelId="{0C0308AD-87C9-4E6C-8146-ADE148C07FEA}" type="pres">
      <dgm:prSet presAssocID="{98C39CD5-42DE-4185-80A4-B4BF4460736F}" presName="parentText" presStyleLbl="node1" presStyleIdx="3" presStyleCnt="6">
        <dgm:presLayoutVars>
          <dgm:chMax val="0"/>
          <dgm:bulletEnabled val="1"/>
        </dgm:presLayoutVars>
      </dgm:prSet>
      <dgm:spPr/>
    </dgm:pt>
    <dgm:pt modelId="{1BBC705F-8177-4CEC-824A-844B5BF6F169}" type="pres">
      <dgm:prSet presAssocID="{98C39CD5-42DE-4185-80A4-B4BF4460736F}" presName="negativeSpace" presStyleCnt="0"/>
      <dgm:spPr/>
    </dgm:pt>
    <dgm:pt modelId="{6ACEE8BA-74EC-4AA8-BA8B-A6A224BC8DC7}" type="pres">
      <dgm:prSet presAssocID="{98C39CD5-42DE-4185-80A4-B4BF4460736F}" presName="childText" presStyleLbl="conFgAcc1" presStyleIdx="3" presStyleCnt="6">
        <dgm:presLayoutVars>
          <dgm:bulletEnabled val="1"/>
        </dgm:presLayoutVars>
      </dgm:prSet>
      <dgm:spPr>
        <a:noFill/>
      </dgm:spPr>
    </dgm:pt>
    <dgm:pt modelId="{031E3656-6BE3-40CE-A319-63580461BAAB}" type="pres">
      <dgm:prSet presAssocID="{22C3697D-2800-452E-81FE-8AF220F93079}" presName="spaceBetweenRectangles" presStyleCnt="0"/>
      <dgm:spPr/>
    </dgm:pt>
    <dgm:pt modelId="{4E633DCB-FEF9-4954-83C9-A3ECDC7B5524}" type="pres">
      <dgm:prSet presAssocID="{A52C8A48-E98B-46E1-917D-EF32C34AD97B}" presName="parentLin" presStyleCnt="0"/>
      <dgm:spPr/>
    </dgm:pt>
    <dgm:pt modelId="{094B6A52-EA91-4471-8732-E7BDB356C6C8}" type="pres">
      <dgm:prSet presAssocID="{A52C8A48-E98B-46E1-917D-EF32C34AD97B}" presName="parentLeftMargin" presStyleLbl="node1" presStyleIdx="3" presStyleCnt="6"/>
      <dgm:spPr/>
    </dgm:pt>
    <dgm:pt modelId="{CD5C22AC-519E-48F7-B738-765E255008B0}" type="pres">
      <dgm:prSet presAssocID="{A52C8A48-E98B-46E1-917D-EF32C34AD97B}" presName="parentText" presStyleLbl="node1" presStyleIdx="4" presStyleCnt="6">
        <dgm:presLayoutVars>
          <dgm:chMax val="0"/>
          <dgm:bulletEnabled val="1"/>
        </dgm:presLayoutVars>
      </dgm:prSet>
      <dgm:spPr/>
    </dgm:pt>
    <dgm:pt modelId="{7D36FF78-C4FA-4280-949B-327BAAE56BC9}" type="pres">
      <dgm:prSet presAssocID="{A52C8A48-E98B-46E1-917D-EF32C34AD97B}" presName="negativeSpace" presStyleCnt="0"/>
      <dgm:spPr/>
    </dgm:pt>
    <dgm:pt modelId="{600DC76F-8DA7-493B-AC05-427306C99D59}" type="pres">
      <dgm:prSet presAssocID="{A52C8A48-E98B-46E1-917D-EF32C34AD97B}" presName="childText" presStyleLbl="conFgAcc1" presStyleIdx="4" presStyleCnt="6">
        <dgm:presLayoutVars>
          <dgm:bulletEnabled val="1"/>
        </dgm:presLayoutVars>
      </dgm:prSet>
      <dgm:spPr>
        <a:noFill/>
      </dgm:spPr>
    </dgm:pt>
    <dgm:pt modelId="{50FD06FA-FEEC-44F6-9771-AA21CEDC7F71}" type="pres">
      <dgm:prSet presAssocID="{E5984812-7567-4473-B3C0-B414F97E62BC}" presName="spaceBetweenRectangles" presStyleCnt="0"/>
      <dgm:spPr/>
    </dgm:pt>
    <dgm:pt modelId="{B4E56AF8-51E2-4A25-A900-721D9007E644}" type="pres">
      <dgm:prSet presAssocID="{1A9475A2-1FC0-4456-91A9-EE76B2E8A81C}" presName="parentLin" presStyleCnt="0"/>
      <dgm:spPr/>
    </dgm:pt>
    <dgm:pt modelId="{F231CF3F-4F8A-44A5-88B4-CC7EB758A2BB}" type="pres">
      <dgm:prSet presAssocID="{1A9475A2-1FC0-4456-91A9-EE76B2E8A81C}" presName="parentLeftMargin" presStyleLbl="node1" presStyleIdx="4" presStyleCnt="6"/>
      <dgm:spPr/>
    </dgm:pt>
    <dgm:pt modelId="{A0571CCF-A0B9-4A53-867B-A1C315AE48AD}" type="pres">
      <dgm:prSet presAssocID="{1A9475A2-1FC0-4456-91A9-EE76B2E8A81C}" presName="parentText" presStyleLbl="node1" presStyleIdx="5" presStyleCnt="6">
        <dgm:presLayoutVars>
          <dgm:chMax val="0"/>
          <dgm:bulletEnabled val="1"/>
        </dgm:presLayoutVars>
      </dgm:prSet>
      <dgm:spPr/>
    </dgm:pt>
    <dgm:pt modelId="{47C0472F-D5F6-410B-AB46-AD72FD2080D4}" type="pres">
      <dgm:prSet presAssocID="{1A9475A2-1FC0-4456-91A9-EE76B2E8A81C}" presName="negativeSpace" presStyleCnt="0"/>
      <dgm:spPr/>
    </dgm:pt>
    <dgm:pt modelId="{8CF2237B-8532-496E-BE26-4835487EAACE}" type="pres">
      <dgm:prSet presAssocID="{1A9475A2-1FC0-4456-91A9-EE76B2E8A81C}" presName="childText" presStyleLbl="conFgAcc1" presStyleIdx="5" presStyleCnt="6">
        <dgm:presLayoutVars>
          <dgm:bulletEnabled val="1"/>
        </dgm:presLayoutVars>
      </dgm:prSet>
      <dgm:spPr>
        <a:noFill/>
      </dgm:spPr>
    </dgm:pt>
  </dgm:ptLst>
  <dgm:cxnLst>
    <dgm:cxn modelId="{F11E3101-527A-4BBF-B9CB-2731391F13FA}" type="presOf" srcId="{1A9475A2-1FC0-4456-91A9-EE76B2E8A81C}" destId="{F231CF3F-4F8A-44A5-88B4-CC7EB758A2BB}" srcOrd="0" destOrd="0" presId="urn:microsoft.com/office/officeart/2005/8/layout/list1"/>
    <dgm:cxn modelId="{6BB3D509-68CB-4837-BBD2-104A1F564992}" type="presOf" srcId="{F8C22BDF-E7AE-4C8C-B86D-A6C9A3D6922A}" destId="{10464428-9B99-4180-8A42-48390E8A2C69}" srcOrd="1" destOrd="0" presId="urn:microsoft.com/office/officeart/2005/8/layout/list1"/>
    <dgm:cxn modelId="{51A26516-B5C8-4FDF-9563-3365CC7CB9D9}" type="presOf" srcId="{E0C70BD2-9991-49CE-A3A4-DA1DF5BA60DD}" destId="{AD8D99DC-B834-4BB1-8DF1-940996EA3DEA}" srcOrd="0" destOrd="0" presId="urn:microsoft.com/office/officeart/2005/8/layout/list1"/>
    <dgm:cxn modelId="{5F5AF716-401E-4752-8257-F8C8959CF482}" type="presOf" srcId="{EA4BB254-48E2-4EB9-8C62-5C02B17A867A}" destId="{186763E7-DA79-4F2D-BAB2-D45446EFB6D2}" srcOrd="0" destOrd="0" presId="urn:microsoft.com/office/officeart/2005/8/layout/list1"/>
    <dgm:cxn modelId="{E30BC71E-8053-4BBD-8CBD-0127940FF946}" srcId="{EA4BB254-48E2-4EB9-8C62-5C02B17A867A}" destId="{1A9475A2-1FC0-4456-91A9-EE76B2E8A81C}" srcOrd="5" destOrd="0" parTransId="{D8BEF24C-DB0B-49EA-8B51-0954BD1FCD47}" sibTransId="{AA9F827C-1A0F-4A58-89B6-86E63FC6D025}"/>
    <dgm:cxn modelId="{EE92D728-073D-4922-9D0F-C199CA16B1E3}" type="presOf" srcId="{A52C8A48-E98B-46E1-917D-EF32C34AD97B}" destId="{094B6A52-EA91-4471-8732-E7BDB356C6C8}" srcOrd="0" destOrd="0" presId="urn:microsoft.com/office/officeart/2005/8/layout/list1"/>
    <dgm:cxn modelId="{7F594E2B-95B0-4C91-9703-89CC85D01766}" type="presOf" srcId="{A52C8A48-E98B-46E1-917D-EF32C34AD97B}" destId="{CD5C22AC-519E-48F7-B738-765E255008B0}" srcOrd="1" destOrd="0" presId="urn:microsoft.com/office/officeart/2005/8/layout/list1"/>
    <dgm:cxn modelId="{1095E12C-0B51-4FC9-812E-41CD190C16EF}" srcId="{EA4BB254-48E2-4EB9-8C62-5C02B17A867A}" destId="{98C39CD5-42DE-4185-80A4-B4BF4460736F}" srcOrd="3" destOrd="0" parTransId="{81F5AF33-4955-48D2-B582-0F05BB362FC8}" sibTransId="{22C3697D-2800-452E-81FE-8AF220F93079}"/>
    <dgm:cxn modelId="{6596362D-AF79-49AB-9509-93C2CB78AEAF}" srcId="{EA4BB254-48E2-4EB9-8C62-5C02B17A867A}" destId="{E0C70BD2-9991-49CE-A3A4-DA1DF5BA60DD}" srcOrd="2" destOrd="0" parTransId="{27EE5E44-27CE-41B1-B142-2620049FDD7C}" sibTransId="{512C8D6C-A45F-4DC6-AA54-3230C3D62481}"/>
    <dgm:cxn modelId="{80CDF66D-2322-40B5-BEDA-B27C55323E92}" type="presOf" srcId="{C6191208-C755-4096-B623-CE8CE0391D12}" destId="{6BAE352F-3D85-4445-8DFC-345962F8A05D}" srcOrd="0" destOrd="0" presId="urn:microsoft.com/office/officeart/2005/8/layout/list1"/>
    <dgm:cxn modelId="{ED125270-FC22-4BFA-B5D7-B9508DA06E33}" type="presOf" srcId="{F8C22BDF-E7AE-4C8C-B86D-A6C9A3D6922A}" destId="{D5BCF3EA-C4DC-40A5-A91C-ED9D76582010}" srcOrd="0" destOrd="0" presId="urn:microsoft.com/office/officeart/2005/8/layout/list1"/>
    <dgm:cxn modelId="{091D028C-B4CA-4C7F-9AB2-B9E370CB9BE0}" type="presOf" srcId="{E0C70BD2-9991-49CE-A3A4-DA1DF5BA60DD}" destId="{11AB1A5F-6CE8-4BAB-9906-AB5AA0D124CC}" srcOrd="1" destOrd="0" presId="urn:microsoft.com/office/officeart/2005/8/layout/list1"/>
    <dgm:cxn modelId="{5F04B395-7DE8-4BDA-9545-8CC77471EB2C}" type="presOf" srcId="{98C39CD5-42DE-4185-80A4-B4BF4460736F}" destId="{8265C6C7-6DAC-454B-9313-3A4AD13D3774}" srcOrd="0" destOrd="0" presId="urn:microsoft.com/office/officeart/2005/8/layout/list1"/>
    <dgm:cxn modelId="{1F9A629D-F088-4070-B63D-8F4C597A2274}" type="presOf" srcId="{1A9475A2-1FC0-4456-91A9-EE76B2E8A81C}" destId="{A0571CCF-A0B9-4A53-867B-A1C315AE48AD}" srcOrd="1" destOrd="0" presId="urn:microsoft.com/office/officeart/2005/8/layout/list1"/>
    <dgm:cxn modelId="{F9537FA7-CB01-4C14-A1CB-BF0EF4D2DDD2}" type="presOf" srcId="{C6191208-C755-4096-B623-CE8CE0391D12}" destId="{057A5F8F-639B-4037-ACFE-8C5E3E830DF7}" srcOrd="1" destOrd="0" presId="urn:microsoft.com/office/officeart/2005/8/layout/list1"/>
    <dgm:cxn modelId="{4E0E62B8-4787-4394-B4CE-7BF297E7C790}" srcId="{EA4BB254-48E2-4EB9-8C62-5C02B17A867A}" destId="{A52C8A48-E98B-46E1-917D-EF32C34AD97B}" srcOrd="4" destOrd="0" parTransId="{FF1A1804-F9E4-41B7-9349-8D571B20CC6A}" sibTransId="{E5984812-7567-4473-B3C0-B414F97E62BC}"/>
    <dgm:cxn modelId="{7859FDD1-3C2A-4A89-9C6B-E36B153CDFD4}" type="presOf" srcId="{98C39CD5-42DE-4185-80A4-B4BF4460736F}" destId="{0C0308AD-87C9-4E6C-8146-ADE148C07FEA}" srcOrd="1" destOrd="0" presId="urn:microsoft.com/office/officeart/2005/8/layout/list1"/>
    <dgm:cxn modelId="{763D8DDE-6803-456C-A68B-236705A33160}" srcId="{EA4BB254-48E2-4EB9-8C62-5C02B17A867A}" destId="{C6191208-C755-4096-B623-CE8CE0391D12}" srcOrd="1" destOrd="0" parTransId="{A6685906-03FB-4B7E-A722-C074A1E988AE}" sibTransId="{88E53281-55B4-4D82-A199-B7BBC96E72A1}"/>
    <dgm:cxn modelId="{1C8CE1F9-EF7D-494A-ACD2-C4557046A30C}" srcId="{EA4BB254-48E2-4EB9-8C62-5C02B17A867A}" destId="{F8C22BDF-E7AE-4C8C-B86D-A6C9A3D6922A}" srcOrd="0" destOrd="0" parTransId="{83A9876B-8AD8-4FEA-80A0-9561117AE560}" sibTransId="{9C24414B-7D0C-4845-A8B4-20809B105EE9}"/>
    <dgm:cxn modelId="{31B769C4-9560-492E-9D70-9E36257C05AF}" type="presParOf" srcId="{186763E7-DA79-4F2D-BAB2-D45446EFB6D2}" destId="{94B280D7-3A05-4672-B2D1-3AC5C3B88EBC}" srcOrd="0" destOrd="0" presId="urn:microsoft.com/office/officeart/2005/8/layout/list1"/>
    <dgm:cxn modelId="{8E3BED6A-F30D-4BE0-9113-2613BA97C296}" type="presParOf" srcId="{94B280D7-3A05-4672-B2D1-3AC5C3B88EBC}" destId="{D5BCF3EA-C4DC-40A5-A91C-ED9D76582010}" srcOrd="0" destOrd="0" presId="urn:microsoft.com/office/officeart/2005/8/layout/list1"/>
    <dgm:cxn modelId="{87DC00FB-29AD-4F8E-B643-2B97DF8F4589}" type="presParOf" srcId="{94B280D7-3A05-4672-B2D1-3AC5C3B88EBC}" destId="{10464428-9B99-4180-8A42-48390E8A2C69}" srcOrd="1" destOrd="0" presId="urn:microsoft.com/office/officeart/2005/8/layout/list1"/>
    <dgm:cxn modelId="{0C447348-D64A-4915-B809-D5F76E45F3E8}" type="presParOf" srcId="{186763E7-DA79-4F2D-BAB2-D45446EFB6D2}" destId="{310D1EE8-A997-4FAF-AAE7-762F1820E3CC}" srcOrd="1" destOrd="0" presId="urn:microsoft.com/office/officeart/2005/8/layout/list1"/>
    <dgm:cxn modelId="{286D59BB-5ACC-420A-9138-B2B2F6A25C0E}" type="presParOf" srcId="{186763E7-DA79-4F2D-BAB2-D45446EFB6D2}" destId="{ABC0B5AE-7B99-4555-AEDF-8771C94DB2A1}" srcOrd="2" destOrd="0" presId="urn:microsoft.com/office/officeart/2005/8/layout/list1"/>
    <dgm:cxn modelId="{7D94BA9F-9004-42D4-B962-87D7C1D99726}" type="presParOf" srcId="{186763E7-DA79-4F2D-BAB2-D45446EFB6D2}" destId="{E1EC5BD6-5EFE-4119-B103-52DCF16FC2CD}" srcOrd="3" destOrd="0" presId="urn:microsoft.com/office/officeart/2005/8/layout/list1"/>
    <dgm:cxn modelId="{CF6A0698-3EEA-45B7-95F9-FA5D24A40A47}" type="presParOf" srcId="{186763E7-DA79-4F2D-BAB2-D45446EFB6D2}" destId="{6692B6E3-8227-4808-A979-D59F3E00BEB9}" srcOrd="4" destOrd="0" presId="urn:microsoft.com/office/officeart/2005/8/layout/list1"/>
    <dgm:cxn modelId="{56448E84-1620-434D-A8A6-AFF2B749402D}" type="presParOf" srcId="{6692B6E3-8227-4808-A979-D59F3E00BEB9}" destId="{6BAE352F-3D85-4445-8DFC-345962F8A05D}" srcOrd="0" destOrd="0" presId="urn:microsoft.com/office/officeart/2005/8/layout/list1"/>
    <dgm:cxn modelId="{5D6EEA75-7025-43F2-B463-ECFF68D04C6B}" type="presParOf" srcId="{6692B6E3-8227-4808-A979-D59F3E00BEB9}" destId="{057A5F8F-639B-4037-ACFE-8C5E3E830DF7}" srcOrd="1" destOrd="0" presId="urn:microsoft.com/office/officeart/2005/8/layout/list1"/>
    <dgm:cxn modelId="{0FDF86DF-2A2A-4EDF-8BC9-6FF4E28AB825}" type="presParOf" srcId="{186763E7-DA79-4F2D-BAB2-D45446EFB6D2}" destId="{082F585C-EE89-40B4-9E09-422A7A866F3E}" srcOrd="5" destOrd="0" presId="urn:microsoft.com/office/officeart/2005/8/layout/list1"/>
    <dgm:cxn modelId="{55BBAC91-53C4-4C9B-9DB4-522B7FA07A3E}" type="presParOf" srcId="{186763E7-DA79-4F2D-BAB2-D45446EFB6D2}" destId="{40125608-4BFD-4BDC-B94A-9BC29298FB50}" srcOrd="6" destOrd="0" presId="urn:microsoft.com/office/officeart/2005/8/layout/list1"/>
    <dgm:cxn modelId="{CC42FAAB-D3D3-444E-A36E-EFA55F7E067A}" type="presParOf" srcId="{186763E7-DA79-4F2D-BAB2-D45446EFB6D2}" destId="{C50DAC3D-B3CC-45FD-A6AD-57E4AA91CA8F}" srcOrd="7" destOrd="0" presId="urn:microsoft.com/office/officeart/2005/8/layout/list1"/>
    <dgm:cxn modelId="{B716232E-0D9F-41AA-93E1-663CF306B86B}" type="presParOf" srcId="{186763E7-DA79-4F2D-BAB2-D45446EFB6D2}" destId="{521882D6-5D93-4206-89EF-D2DB1C18342B}" srcOrd="8" destOrd="0" presId="urn:microsoft.com/office/officeart/2005/8/layout/list1"/>
    <dgm:cxn modelId="{584E0CFC-0458-4240-850C-D51D8634F4FD}" type="presParOf" srcId="{521882D6-5D93-4206-89EF-D2DB1C18342B}" destId="{AD8D99DC-B834-4BB1-8DF1-940996EA3DEA}" srcOrd="0" destOrd="0" presId="urn:microsoft.com/office/officeart/2005/8/layout/list1"/>
    <dgm:cxn modelId="{B7782067-9EF3-420B-875B-55CC85DCE084}" type="presParOf" srcId="{521882D6-5D93-4206-89EF-D2DB1C18342B}" destId="{11AB1A5F-6CE8-4BAB-9906-AB5AA0D124CC}" srcOrd="1" destOrd="0" presId="urn:microsoft.com/office/officeart/2005/8/layout/list1"/>
    <dgm:cxn modelId="{E295AB65-0BCF-42B6-90EA-0D3A354879EC}" type="presParOf" srcId="{186763E7-DA79-4F2D-BAB2-D45446EFB6D2}" destId="{0CB4B660-0A3A-4D25-9478-943D666A2DDD}" srcOrd="9" destOrd="0" presId="urn:microsoft.com/office/officeart/2005/8/layout/list1"/>
    <dgm:cxn modelId="{AE5597D8-AB3B-4F85-A8D4-96E215306FCB}" type="presParOf" srcId="{186763E7-DA79-4F2D-BAB2-D45446EFB6D2}" destId="{1B362CE7-9DA9-4289-8055-A853B986391D}" srcOrd="10" destOrd="0" presId="urn:microsoft.com/office/officeart/2005/8/layout/list1"/>
    <dgm:cxn modelId="{DA151726-97FE-4491-9FEA-0E91A054C33C}" type="presParOf" srcId="{186763E7-DA79-4F2D-BAB2-D45446EFB6D2}" destId="{11AF2451-C9F0-4BB0-951B-9B14F577879C}" srcOrd="11" destOrd="0" presId="urn:microsoft.com/office/officeart/2005/8/layout/list1"/>
    <dgm:cxn modelId="{59F0AECD-3CEE-4F43-8AA6-9AC4CC5D40C3}" type="presParOf" srcId="{186763E7-DA79-4F2D-BAB2-D45446EFB6D2}" destId="{C85A751C-9CCE-467C-A339-F349C9470B78}" srcOrd="12" destOrd="0" presId="urn:microsoft.com/office/officeart/2005/8/layout/list1"/>
    <dgm:cxn modelId="{8BC6C7CC-B353-45A6-82FB-AE5B7C4B0E9D}" type="presParOf" srcId="{C85A751C-9CCE-467C-A339-F349C9470B78}" destId="{8265C6C7-6DAC-454B-9313-3A4AD13D3774}" srcOrd="0" destOrd="0" presId="urn:microsoft.com/office/officeart/2005/8/layout/list1"/>
    <dgm:cxn modelId="{2B819588-EBB3-4375-BC0B-FCBD43E49908}" type="presParOf" srcId="{C85A751C-9CCE-467C-A339-F349C9470B78}" destId="{0C0308AD-87C9-4E6C-8146-ADE148C07FEA}" srcOrd="1" destOrd="0" presId="urn:microsoft.com/office/officeart/2005/8/layout/list1"/>
    <dgm:cxn modelId="{9C3D4504-D960-44FE-95E9-8A98984D2BC7}" type="presParOf" srcId="{186763E7-DA79-4F2D-BAB2-D45446EFB6D2}" destId="{1BBC705F-8177-4CEC-824A-844B5BF6F169}" srcOrd="13" destOrd="0" presId="urn:microsoft.com/office/officeart/2005/8/layout/list1"/>
    <dgm:cxn modelId="{F5D77973-AE38-420B-A610-7D283CFB3718}" type="presParOf" srcId="{186763E7-DA79-4F2D-BAB2-D45446EFB6D2}" destId="{6ACEE8BA-74EC-4AA8-BA8B-A6A224BC8DC7}" srcOrd="14" destOrd="0" presId="urn:microsoft.com/office/officeart/2005/8/layout/list1"/>
    <dgm:cxn modelId="{1383C4AB-66B2-42B7-A8B0-8257D0CB7B62}" type="presParOf" srcId="{186763E7-DA79-4F2D-BAB2-D45446EFB6D2}" destId="{031E3656-6BE3-40CE-A319-63580461BAAB}" srcOrd="15" destOrd="0" presId="urn:microsoft.com/office/officeart/2005/8/layout/list1"/>
    <dgm:cxn modelId="{71B3B60D-D6EE-4957-8EBF-8CCE7BD9FA1B}" type="presParOf" srcId="{186763E7-DA79-4F2D-BAB2-D45446EFB6D2}" destId="{4E633DCB-FEF9-4954-83C9-A3ECDC7B5524}" srcOrd="16" destOrd="0" presId="urn:microsoft.com/office/officeart/2005/8/layout/list1"/>
    <dgm:cxn modelId="{14ADD31B-BD53-452E-A3BC-4B1964079BEE}" type="presParOf" srcId="{4E633DCB-FEF9-4954-83C9-A3ECDC7B5524}" destId="{094B6A52-EA91-4471-8732-E7BDB356C6C8}" srcOrd="0" destOrd="0" presId="urn:microsoft.com/office/officeart/2005/8/layout/list1"/>
    <dgm:cxn modelId="{5C6DF208-1ECC-4406-91F4-E6F17406840C}" type="presParOf" srcId="{4E633DCB-FEF9-4954-83C9-A3ECDC7B5524}" destId="{CD5C22AC-519E-48F7-B738-765E255008B0}" srcOrd="1" destOrd="0" presId="urn:microsoft.com/office/officeart/2005/8/layout/list1"/>
    <dgm:cxn modelId="{10F757FA-C907-44D9-B093-8DDC6DDF7319}" type="presParOf" srcId="{186763E7-DA79-4F2D-BAB2-D45446EFB6D2}" destId="{7D36FF78-C4FA-4280-949B-327BAAE56BC9}" srcOrd="17" destOrd="0" presId="urn:microsoft.com/office/officeart/2005/8/layout/list1"/>
    <dgm:cxn modelId="{D267603F-0669-4BF3-80E8-0CFD16FBAF31}" type="presParOf" srcId="{186763E7-DA79-4F2D-BAB2-D45446EFB6D2}" destId="{600DC76F-8DA7-493B-AC05-427306C99D59}" srcOrd="18" destOrd="0" presId="urn:microsoft.com/office/officeart/2005/8/layout/list1"/>
    <dgm:cxn modelId="{9EE6253F-D694-42CE-B2CF-B689F785641D}" type="presParOf" srcId="{186763E7-DA79-4F2D-BAB2-D45446EFB6D2}" destId="{50FD06FA-FEEC-44F6-9771-AA21CEDC7F71}" srcOrd="19" destOrd="0" presId="urn:microsoft.com/office/officeart/2005/8/layout/list1"/>
    <dgm:cxn modelId="{9E7EEAD2-C59A-4055-AE77-BB16B652D2F2}" type="presParOf" srcId="{186763E7-DA79-4F2D-BAB2-D45446EFB6D2}" destId="{B4E56AF8-51E2-4A25-A900-721D9007E644}" srcOrd="20" destOrd="0" presId="urn:microsoft.com/office/officeart/2005/8/layout/list1"/>
    <dgm:cxn modelId="{685B4A4D-BCB5-4F2E-9D43-D75CE2BDE797}" type="presParOf" srcId="{B4E56AF8-51E2-4A25-A900-721D9007E644}" destId="{F231CF3F-4F8A-44A5-88B4-CC7EB758A2BB}" srcOrd="0" destOrd="0" presId="urn:microsoft.com/office/officeart/2005/8/layout/list1"/>
    <dgm:cxn modelId="{BBF0AFEF-A9B5-4A8B-A7EF-D4305BAAB574}" type="presParOf" srcId="{B4E56AF8-51E2-4A25-A900-721D9007E644}" destId="{A0571CCF-A0B9-4A53-867B-A1C315AE48AD}" srcOrd="1" destOrd="0" presId="urn:microsoft.com/office/officeart/2005/8/layout/list1"/>
    <dgm:cxn modelId="{68647FC6-5664-4524-9F99-9E9291845B1B}" type="presParOf" srcId="{186763E7-DA79-4F2D-BAB2-D45446EFB6D2}" destId="{47C0472F-D5F6-410B-AB46-AD72FD2080D4}" srcOrd="21" destOrd="0" presId="urn:microsoft.com/office/officeart/2005/8/layout/list1"/>
    <dgm:cxn modelId="{80ED993A-285F-4224-8992-BB47A5306149}" type="presParOf" srcId="{186763E7-DA79-4F2D-BAB2-D45446EFB6D2}" destId="{8CF2237B-8532-496E-BE26-4835487EAACE}"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4BB254-48E2-4EB9-8C62-5C02B17A867A}" type="doc">
      <dgm:prSet loTypeId="urn:microsoft.com/office/officeart/2005/8/layout/list1" loCatId="list" qsTypeId="urn:microsoft.com/office/officeart/2005/8/quickstyle/simple1" qsCatId="simple" csTypeId="urn:microsoft.com/office/officeart/2005/8/colors/accent1_2" csCatId="accent1" phldr="1"/>
      <dgm:spPr/>
    </dgm:pt>
    <dgm:pt modelId="{F8C22BDF-E7AE-4C8C-B86D-A6C9A3D6922A}">
      <dgm:prSet phldrT="[文本]">
        <dgm:style>
          <a:lnRef idx="1">
            <a:schemeClr val="accent5"/>
          </a:lnRef>
          <a:fillRef idx="2">
            <a:schemeClr val="accent5"/>
          </a:fillRef>
          <a:effectRef idx="1">
            <a:schemeClr val="accent5"/>
          </a:effectRef>
          <a:fontRef idx="minor">
            <a:schemeClr val="dk1"/>
          </a:fontRef>
        </dgm:style>
      </dgm:prSet>
      <dgm:spPr>
        <a:solidFill>
          <a:schemeClr val="bg1">
            <a:lumMod val="95000"/>
          </a:schemeClr>
        </a:solidFill>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数据库调优方法概述</a:t>
          </a:r>
        </a:p>
      </dgm:t>
    </dgm:pt>
    <dgm:pt modelId="{83A9876B-8AD8-4FEA-80A0-9561117AE560}" type="parTrans" cxnId="{1C8CE1F9-EF7D-494A-ACD2-C4557046A30C}">
      <dgm:prSet/>
      <dgm:spPr/>
      <dgm:t>
        <a:bodyPr/>
        <a:lstStyle/>
        <a:p>
          <a:endParaRPr lang="zh-CN" altLang="en-US"/>
        </a:p>
      </dgm:t>
    </dgm:pt>
    <dgm:pt modelId="{9C24414B-7D0C-4845-A8B4-20809B105EE9}" type="sibTrans" cxnId="{1C8CE1F9-EF7D-494A-ACD2-C4557046A30C}">
      <dgm:prSet/>
      <dgm:spPr/>
      <dgm:t>
        <a:bodyPr/>
        <a:lstStyle/>
        <a:p>
          <a:endParaRPr lang="zh-CN" altLang="en-US"/>
        </a:p>
      </dgm:t>
    </dgm:pt>
    <dgm:pt modelId="{C6191208-C755-4096-B623-CE8CE0391D12}">
      <dgm:prSet phldrT="[文本]">
        <dgm:style>
          <a:lnRef idx="1">
            <a:schemeClr val="accent5"/>
          </a:lnRef>
          <a:fillRef idx="2">
            <a:schemeClr val="accent5"/>
          </a:fillRef>
          <a:effectRef idx="1">
            <a:schemeClr val="accent5"/>
          </a:effectRef>
          <a:fontRef idx="minor">
            <a:schemeClr val="dk1"/>
          </a:fontRef>
        </dgm:style>
      </dgm:prSet>
      <dgm:spPr>
        <a:solidFill>
          <a:schemeClr val="bg1">
            <a:lumMod val="95000"/>
          </a:schemeClr>
        </a:solidFill>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执行计划详解</a:t>
          </a:r>
        </a:p>
      </dgm:t>
    </dgm:pt>
    <dgm:pt modelId="{A6685906-03FB-4B7E-A722-C074A1E988AE}" type="parTrans" cxnId="{763D8DDE-6803-456C-A68B-236705A33160}">
      <dgm:prSet/>
      <dgm:spPr/>
      <dgm:t>
        <a:bodyPr/>
        <a:lstStyle/>
        <a:p>
          <a:endParaRPr lang="zh-CN" altLang="en-US"/>
        </a:p>
      </dgm:t>
    </dgm:pt>
    <dgm:pt modelId="{88E53281-55B4-4D82-A199-B7BBC96E72A1}" type="sibTrans" cxnId="{763D8DDE-6803-456C-A68B-236705A33160}">
      <dgm:prSet/>
      <dgm:spPr/>
      <dgm:t>
        <a:bodyPr/>
        <a:lstStyle/>
        <a:p>
          <a:endParaRPr lang="zh-CN" altLang="en-US"/>
        </a:p>
      </dgm:t>
    </dgm:pt>
    <dgm:pt modelId="{E0C70BD2-9991-49CE-A3A4-DA1DF5BA60DD}">
      <dgm:prSet phldrT="[文本]">
        <dgm:style>
          <a:lnRef idx="1">
            <a:schemeClr val="accent5"/>
          </a:lnRef>
          <a:fillRef idx="2">
            <a:schemeClr val="accent5"/>
          </a:fillRef>
          <a:effectRef idx="1">
            <a:schemeClr val="accent5"/>
          </a:effectRef>
          <a:fontRef idx="minor">
            <a:schemeClr val="dk1"/>
          </a:fontRef>
        </dgm:style>
      </dgm:prSet>
      <dgm:spPr/>
      <dgm:t>
        <a:bodyPr/>
        <a:lstStyle/>
        <a:p>
          <a:r>
            <a:rPr lang="en-US" altLang="zh-CN" dirty="0">
              <a:solidFill>
                <a:schemeClr val="tx1"/>
              </a:solidFill>
              <a:latin typeface="Microsoft YaHei Light" panose="020B0502040204020203" pitchFamily="34" charset="-122"/>
              <a:ea typeface="Microsoft YaHei Light" panose="020B0502040204020203" pitchFamily="34" charset="-122"/>
            </a:rPr>
            <a:t>SQL</a:t>
          </a:r>
          <a:r>
            <a:rPr lang="zh-CN" altLang="en-US" dirty="0">
              <a:solidFill>
                <a:schemeClr val="tx1"/>
              </a:solidFill>
              <a:latin typeface="Microsoft YaHei Light" panose="020B0502040204020203" pitchFamily="34" charset="-122"/>
              <a:ea typeface="Microsoft YaHei Light" panose="020B0502040204020203" pitchFamily="34" charset="-122"/>
            </a:rPr>
            <a:t>语句调优过程与方法详解</a:t>
          </a:r>
        </a:p>
      </dgm:t>
    </dgm:pt>
    <dgm:pt modelId="{27EE5E44-27CE-41B1-B142-2620049FDD7C}" type="parTrans" cxnId="{6596362D-AF79-49AB-9509-93C2CB78AEAF}">
      <dgm:prSet/>
      <dgm:spPr/>
      <dgm:t>
        <a:bodyPr/>
        <a:lstStyle/>
        <a:p>
          <a:endParaRPr lang="zh-CN" altLang="en-US"/>
        </a:p>
      </dgm:t>
    </dgm:pt>
    <dgm:pt modelId="{512C8D6C-A45F-4DC6-AA54-3230C3D62481}" type="sibTrans" cxnId="{6596362D-AF79-49AB-9509-93C2CB78AEAF}">
      <dgm:prSet/>
      <dgm:spPr/>
      <dgm:t>
        <a:bodyPr/>
        <a:lstStyle/>
        <a:p>
          <a:endParaRPr lang="zh-CN" altLang="en-US"/>
        </a:p>
      </dgm:t>
    </dgm:pt>
    <dgm:pt modelId="{A52C8A48-E98B-46E1-917D-EF32C34AD97B}">
      <dgm:prSet>
        <dgm:style>
          <a:lnRef idx="1">
            <a:schemeClr val="accent5"/>
          </a:lnRef>
          <a:fillRef idx="2">
            <a:schemeClr val="accent5"/>
          </a:fillRef>
          <a:effectRef idx="1">
            <a:schemeClr val="accent5"/>
          </a:effectRef>
          <a:fontRef idx="minor">
            <a:schemeClr val="dk1"/>
          </a:fontRef>
        </dgm:style>
      </dgm:prSet>
      <dgm:spPr>
        <a:solidFill>
          <a:schemeClr val="bg1">
            <a:lumMod val="95000"/>
          </a:schemeClr>
        </a:solidFill>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事务及巧用方法详解</a:t>
          </a:r>
        </a:p>
      </dgm:t>
    </dgm:pt>
    <dgm:pt modelId="{FF1A1804-F9E4-41B7-9349-8D571B20CC6A}" type="parTrans" cxnId="{4E0E62B8-4787-4394-B4CE-7BF297E7C790}">
      <dgm:prSet/>
      <dgm:spPr/>
      <dgm:t>
        <a:bodyPr/>
        <a:lstStyle/>
        <a:p>
          <a:endParaRPr lang="zh-CN" altLang="en-US"/>
        </a:p>
      </dgm:t>
    </dgm:pt>
    <dgm:pt modelId="{E5984812-7567-4473-B3C0-B414F97E62BC}" type="sibTrans" cxnId="{4E0E62B8-4787-4394-B4CE-7BF297E7C790}">
      <dgm:prSet/>
      <dgm:spPr/>
      <dgm:t>
        <a:bodyPr/>
        <a:lstStyle/>
        <a:p>
          <a:endParaRPr lang="zh-CN" altLang="en-US"/>
        </a:p>
      </dgm:t>
    </dgm:pt>
    <dgm:pt modelId="{98C39CD5-42DE-4185-80A4-B4BF4460736F}">
      <dgm:prSet>
        <dgm:style>
          <a:lnRef idx="1">
            <a:schemeClr val="accent5"/>
          </a:lnRef>
          <a:fillRef idx="2">
            <a:schemeClr val="accent5"/>
          </a:fillRef>
          <a:effectRef idx="1">
            <a:schemeClr val="accent5"/>
          </a:effectRef>
          <a:fontRef idx="minor">
            <a:schemeClr val="dk1"/>
          </a:fontRef>
        </dgm:style>
      </dgm:prSet>
      <dgm:spPr>
        <a:solidFill>
          <a:schemeClr val="bg1">
            <a:lumMod val="95000"/>
          </a:schemeClr>
        </a:solidFill>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索引优化方法详解</a:t>
          </a:r>
        </a:p>
      </dgm:t>
    </dgm:pt>
    <dgm:pt modelId="{81F5AF33-4955-48D2-B582-0F05BB362FC8}" type="parTrans" cxnId="{1095E12C-0B51-4FC9-812E-41CD190C16EF}">
      <dgm:prSet/>
      <dgm:spPr/>
      <dgm:t>
        <a:bodyPr/>
        <a:lstStyle/>
        <a:p>
          <a:endParaRPr lang="zh-CN" altLang="en-US"/>
        </a:p>
      </dgm:t>
    </dgm:pt>
    <dgm:pt modelId="{22C3697D-2800-452E-81FE-8AF220F93079}" type="sibTrans" cxnId="{1095E12C-0B51-4FC9-812E-41CD190C16EF}">
      <dgm:prSet/>
      <dgm:spPr/>
      <dgm:t>
        <a:bodyPr/>
        <a:lstStyle/>
        <a:p>
          <a:endParaRPr lang="zh-CN" altLang="en-US"/>
        </a:p>
      </dgm:t>
    </dgm:pt>
    <dgm:pt modelId="{1A9475A2-1FC0-4456-91A9-EE76B2E8A81C}">
      <dgm:prSet>
        <dgm:style>
          <a:lnRef idx="1">
            <a:schemeClr val="accent5"/>
          </a:lnRef>
          <a:fillRef idx="2">
            <a:schemeClr val="accent5"/>
          </a:fillRef>
          <a:effectRef idx="1">
            <a:schemeClr val="accent5"/>
          </a:effectRef>
          <a:fontRef idx="minor">
            <a:schemeClr val="dk1"/>
          </a:fontRef>
        </dgm:style>
      </dgm:prSet>
      <dgm:spPr>
        <a:solidFill>
          <a:schemeClr val="bg1">
            <a:lumMod val="95000"/>
          </a:schemeClr>
        </a:solidFill>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调优绩效衡量方法解析</a:t>
          </a:r>
        </a:p>
      </dgm:t>
    </dgm:pt>
    <dgm:pt modelId="{D8BEF24C-DB0B-49EA-8B51-0954BD1FCD47}" type="parTrans" cxnId="{E30BC71E-8053-4BBD-8CBD-0127940FF946}">
      <dgm:prSet/>
      <dgm:spPr/>
      <dgm:t>
        <a:bodyPr/>
        <a:lstStyle/>
        <a:p>
          <a:endParaRPr lang="zh-CN" altLang="en-US"/>
        </a:p>
      </dgm:t>
    </dgm:pt>
    <dgm:pt modelId="{AA9F827C-1A0F-4A58-89B6-86E63FC6D025}" type="sibTrans" cxnId="{E30BC71E-8053-4BBD-8CBD-0127940FF946}">
      <dgm:prSet/>
      <dgm:spPr/>
      <dgm:t>
        <a:bodyPr/>
        <a:lstStyle/>
        <a:p>
          <a:endParaRPr lang="zh-CN" altLang="en-US"/>
        </a:p>
      </dgm:t>
    </dgm:pt>
    <dgm:pt modelId="{186763E7-DA79-4F2D-BAB2-D45446EFB6D2}" type="pres">
      <dgm:prSet presAssocID="{EA4BB254-48E2-4EB9-8C62-5C02B17A867A}" presName="linear" presStyleCnt="0">
        <dgm:presLayoutVars>
          <dgm:dir/>
          <dgm:animLvl val="lvl"/>
          <dgm:resizeHandles val="exact"/>
        </dgm:presLayoutVars>
      </dgm:prSet>
      <dgm:spPr/>
    </dgm:pt>
    <dgm:pt modelId="{94B280D7-3A05-4672-B2D1-3AC5C3B88EBC}" type="pres">
      <dgm:prSet presAssocID="{F8C22BDF-E7AE-4C8C-B86D-A6C9A3D6922A}" presName="parentLin" presStyleCnt="0"/>
      <dgm:spPr/>
    </dgm:pt>
    <dgm:pt modelId="{D5BCF3EA-C4DC-40A5-A91C-ED9D76582010}" type="pres">
      <dgm:prSet presAssocID="{F8C22BDF-E7AE-4C8C-B86D-A6C9A3D6922A}" presName="parentLeftMargin" presStyleLbl="node1" presStyleIdx="0" presStyleCnt="6"/>
      <dgm:spPr/>
    </dgm:pt>
    <dgm:pt modelId="{10464428-9B99-4180-8A42-48390E8A2C69}" type="pres">
      <dgm:prSet presAssocID="{F8C22BDF-E7AE-4C8C-B86D-A6C9A3D6922A}" presName="parentText" presStyleLbl="node1" presStyleIdx="0" presStyleCnt="6">
        <dgm:presLayoutVars>
          <dgm:chMax val="0"/>
          <dgm:bulletEnabled val="1"/>
        </dgm:presLayoutVars>
      </dgm:prSet>
      <dgm:spPr/>
    </dgm:pt>
    <dgm:pt modelId="{310D1EE8-A997-4FAF-AAE7-762F1820E3CC}" type="pres">
      <dgm:prSet presAssocID="{F8C22BDF-E7AE-4C8C-B86D-A6C9A3D6922A}" presName="negativeSpace" presStyleCnt="0"/>
      <dgm:spPr/>
    </dgm:pt>
    <dgm:pt modelId="{ABC0B5AE-7B99-4555-AEDF-8771C94DB2A1}" type="pres">
      <dgm:prSet presAssocID="{F8C22BDF-E7AE-4C8C-B86D-A6C9A3D6922A}" presName="childText" presStyleLbl="conFgAcc1" presStyleIdx="0" presStyleCnt="6">
        <dgm:presLayoutVars>
          <dgm:bulletEnabled val="1"/>
        </dgm:presLayoutVars>
      </dgm:prSet>
      <dgm:spPr>
        <a:noFill/>
      </dgm:spPr>
    </dgm:pt>
    <dgm:pt modelId="{E1EC5BD6-5EFE-4119-B103-52DCF16FC2CD}" type="pres">
      <dgm:prSet presAssocID="{9C24414B-7D0C-4845-A8B4-20809B105EE9}" presName="spaceBetweenRectangles" presStyleCnt="0"/>
      <dgm:spPr/>
    </dgm:pt>
    <dgm:pt modelId="{6692B6E3-8227-4808-A979-D59F3E00BEB9}" type="pres">
      <dgm:prSet presAssocID="{C6191208-C755-4096-B623-CE8CE0391D12}" presName="parentLin" presStyleCnt="0"/>
      <dgm:spPr/>
    </dgm:pt>
    <dgm:pt modelId="{6BAE352F-3D85-4445-8DFC-345962F8A05D}" type="pres">
      <dgm:prSet presAssocID="{C6191208-C755-4096-B623-CE8CE0391D12}" presName="parentLeftMargin" presStyleLbl="node1" presStyleIdx="0" presStyleCnt="6"/>
      <dgm:spPr/>
    </dgm:pt>
    <dgm:pt modelId="{057A5F8F-639B-4037-ACFE-8C5E3E830DF7}" type="pres">
      <dgm:prSet presAssocID="{C6191208-C755-4096-B623-CE8CE0391D12}" presName="parentText" presStyleLbl="node1" presStyleIdx="1" presStyleCnt="6">
        <dgm:presLayoutVars>
          <dgm:chMax val="0"/>
          <dgm:bulletEnabled val="1"/>
        </dgm:presLayoutVars>
      </dgm:prSet>
      <dgm:spPr/>
    </dgm:pt>
    <dgm:pt modelId="{082F585C-EE89-40B4-9E09-422A7A866F3E}" type="pres">
      <dgm:prSet presAssocID="{C6191208-C755-4096-B623-CE8CE0391D12}" presName="negativeSpace" presStyleCnt="0"/>
      <dgm:spPr/>
    </dgm:pt>
    <dgm:pt modelId="{40125608-4BFD-4BDC-B94A-9BC29298FB50}" type="pres">
      <dgm:prSet presAssocID="{C6191208-C755-4096-B623-CE8CE0391D12}" presName="childText" presStyleLbl="conFgAcc1" presStyleIdx="1" presStyleCnt="6">
        <dgm:presLayoutVars>
          <dgm:bulletEnabled val="1"/>
        </dgm:presLayoutVars>
      </dgm:prSet>
      <dgm:spPr>
        <a:noFill/>
      </dgm:spPr>
    </dgm:pt>
    <dgm:pt modelId="{C50DAC3D-B3CC-45FD-A6AD-57E4AA91CA8F}" type="pres">
      <dgm:prSet presAssocID="{88E53281-55B4-4D82-A199-B7BBC96E72A1}" presName="spaceBetweenRectangles" presStyleCnt="0"/>
      <dgm:spPr/>
    </dgm:pt>
    <dgm:pt modelId="{521882D6-5D93-4206-89EF-D2DB1C18342B}" type="pres">
      <dgm:prSet presAssocID="{E0C70BD2-9991-49CE-A3A4-DA1DF5BA60DD}" presName="parentLin" presStyleCnt="0"/>
      <dgm:spPr/>
    </dgm:pt>
    <dgm:pt modelId="{AD8D99DC-B834-4BB1-8DF1-940996EA3DEA}" type="pres">
      <dgm:prSet presAssocID="{E0C70BD2-9991-49CE-A3A4-DA1DF5BA60DD}" presName="parentLeftMargin" presStyleLbl="node1" presStyleIdx="1" presStyleCnt="6"/>
      <dgm:spPr/>
    </dgm:pt>
    <dgm:pt modelId="{11AB1A5F-6CE8-4BAB-9906-AB5AA0D124CC}" type="pres">
      <dgm:prSet presAssocID="{E0C70BD2-9991-49CE-A3A4-DA1DF5BA60DD}" presName="parentText" presStyleLbl="node1" presStyleIdx="2" presStyleCnt="6">
        <dgm:presLayoutVars>
          <dgm:chMax val="0"/>
          <dgm:bulletEnabled val="1"/>
        </dgm:presLayoutVars>
      </dgm:prSet>
      <dgm:spPr/>
    </dgm:pt>
    <dgm:pt modelId="{0CB4B660-0A3A-4D25-9478-943D666A2DDD}" type="pres">
      <dgm:prSet presAssocID="{E0C70BD2-9991-49CE-A3A4-DA1DF5BA60DD}" presName="negativeSpace" presStyleCnt="0"/>
      <dgm:spPr/>
    </dgm:pt>
    <dgm:pt modelId="{1B362CE7-9DA9-4289-8055-A853B986391D}" type="pres">
      <dgm:prSet presAssocID="{E0C70BD2-9991-49CE-A3A4-DA1DF5BA60DD}" presName="childText" presStyleLbl="conFgAcc1" presStyleIdx="2" presStyleCnt="6">
        <dgm:presLayoutVars>
          <dgm:bulletEnabled val="1"/>
        </dgm:presLayoutVars>
      </dgm:prSet>
      <dgm:spPr>
        <a:noFill/>
      </dgm:spPr>
    </dgm:pt>
    <dgm:pt modelId="{11AF2451-C9F0-4BB0-951B-9B14F577879C}" type="pres">
      <dgm:prSet presAssocID="{512C8D6C-A45F-4DC6-AA54-3230C3D62481}" presName="spaceBetweenRectangles" presStyleCnt="0"/>
      <dgm:spPr/>
    </dgm:pt>
    <dgm:pt modelId="{C85A751C-9CCE-467C-A339-F349C9470B78}" type="pres">
      <dgm:prSet presAssocID="{98C39CD5-42DE-4185-80A4-B4BF4460736F}" presName="parentLin" presStyleCnt="0"/>
      <dgm:spPr/>
    </dgm:pt>
    <dgm:pt modelId="{8265C6C7-6DAC-454B-9313-3A4AD13D3774}" type="pres">
      <dgm:prSet presAssocID="{98C39CD5-42DE-4185-80A4-B4BF4460736F}" presName="parentLeftMargin" presStyleLbl="node1" presStyleIdx="2" presStyleCnt="6"/>
      <dgm:spPr/>
    </dgm:pt>
    <dgm:pt modelId="{0C0308AD-87C9-4E6C-8146-ADE148C07FEA}" type="pres">
      <dgm:prSet presAssocID="{98C39CD5-42DE-4185-80A4-B4BF4460736F}" presName="parentText" presStyleLbl="node1" presStyleIdx="3" presStyleCnt="6">
        <dgm:presLayoutVars>
          <dgm:chMax val="0"/>
          <dgm:bulletEnabled val="1"/>
        </dgm:presLayoutVars>
      </dgm:prSet>
      <dgm:spPr/>
    </dgm:pt>
    <dgm:pt modelId="{1BBC705F-8177-4CEC-824A-844B5BF6F169}" type="pres">
      <dgm:prSet presAssocID="{98C39CD5-42DE-4185-80A4-B4BF4460736F}" presName="negativeSpace" presStyleCnt="0"/>
      <dgm:spPr/>
    </dgm:pt>
    <dgm:pt modelId="{6ACEE8BA-74EC-4AA8-BA8B-A6A224BC8DC7}" type="pres">
      <dgm:prSet presAssocID="{98C39CD5-42DE-4185-80A4-B4BF4460736F}" presName="childText" presStyleLbl="conFgAcc1" presStyleIdx="3" presStyleCnt="6">
        <dgm:presLayoutVars>
          <dgm:bulletEnabled val="1"/>
        </dgm:presLayoutVars>
      </dgm:prSet>
      <dgm:spPr>
        <a:noFill/>
      </dgm:spPr>
    </dgm:pt>
    <dgm:pt modelId="{031E3656-6BE3-40CE-A319-63580461BAAB}" type="pres">
      <dgm:prSet presAssocID="{22C3697D-2800-452E-81FE-8AF220F93079}" presName="spaceBetweenRectangles" presStyleCnt="0"/>
      <dgm:spPr/>
    </dgm:pt>
    <dgm:pt modelId="{4E633DCB-FEF9-4954-83C9-A3ECDC7B5524}" type="pres">
      <dgm:prSet presAssocID="{A52C8A48-E98B-46E1-917D-EF32C34AD97B}" presName="parentLin" presStyleCnt="0"/>
      <dgm:spPr/>
    </dgm:pt>
    <dgm:pt modelId="{094B6A52-EA91-4471-8732-E7BDB356C6C8}" type="pres">
      <dgm:prSet presAssocID="{A52C8A48-E98B-46E1-917D-EF32C34AD97B}" presName="parentLeftMargin" presStyleLbl="node1" presStyleIdx="3" presStyleCnt="6"/>
      <dgm:spPr/>
    </dgm:pt>
    <dgm:pt modelId="{CD5C22AC-519E-48F7-B738-765E255008B0}" type="pres">
      <dgm:prSet presAssocID="{A52C8A48-E98B-46E1-917D-EF32C34AD97B}" presName="parentText" presStyleLbl="node1" presStyleIdx="4" presStyleCnt="6">
        <dgm:presLayoutVars>
          <dgm:chMax val="0"/>
          <dgm:bulletEnabled val="1"/>
        </dgm:presLayoutVars>
      </dgm:prSet>
      <dgm:spPr/>
    </dgm:pt>
    <dgm:pt modelId="{7D36FF78-C4FA-4280-949B-327BAAE56BC9}" type="pres">
      <dgm:prSet presAssocID="{A52C8A48-E98B-46E1-917D-EF32C34AD97B}" presName="negativeSpace" presStyleCnt="0"/>
      <dgm:spPr/>
    </dgm:pt>
    <dgm:pt modelId="{600DC76F-8DA7-493B-AC05-427306C99D59}" type="pres">
      <dgm:prSet presAssocID="{A52C8A48-E98B-46E1-917D-EF32C34AD97B}" presName="childText" presStyleLbl="conFgAcc1" presStyleIdx="4" presStyleCnt="6">
        <dgm:presLayoutVars>
          <dgm:bulletEnabled val="1"/>
        </dgm:presLayoutVars>
      </dgm:prSet>
      <dgm:spPr>
        <a:noFill/>
      </dgm:spPr>
    </dgm:pt>
    <dgm:pt modelId="{50FD06FA-FEEC-44F6-9771-AA21CEDC7F71}" type="pres">
      <dgm:prSet presAssocID="{E5984812-7567-4473-B3C0-B414F97E62BC}" presName="spaceBetweenRectangles" presStyleCnt="0"/>
      <dgm:spPr/>
    </dgm:pt>
    <dgm:pt modelId="{B4E56AF8-51E2-4A25-A900-721D9007E644}" type="pres">
      <dgm:prSet presAssocID="{1A9475A2-1FC0-4456-91A9-EE76B2E8A81C}" presName="parentLin" presStyleCnt="0"/>
      <dgm:spPr/>
    </dgm:pt>
    <dgm:pt modelId="{F231CF3F-4F8A-44A5-88B4-CC7EB758A2BB}" type="pres">
      <dgm:prSet presAssocID="{1A9475A2-1FC0-4456-91A9-EE76B2E8A81C}" presName="parentLeftMargin" presStyleLbl="node1" presStyleIdx="4" presStyleCnt="6"/>
      <dgm:spPr/>
    </dgm:pt>
    <dgm:pt modelId="{A0571CCF-A0B9-4A53-867B-A1C315AE48AD}" type="pres">
      <dgm:prSet presAssocID="{1A9475A2-1FC0-4456-91A9-EE76B2E8A81C}" presName="parentText" presStyleLbl="node1" presStyleIdx="5" presStyleCnt="6">
        <dgm:presLayoutVars>
          <dgm:chMax val="0"/>
          <dgm:bulletEnabled val="1"/>
        </dgm:presLayoutVars>
      </dgm:prSet>
      <dgm:spPr/>
    </dgm:pt>
    <dgm:pt modelId="{47C0472F-D5F6-410B-AB46-AD72FD2080D4}" type="pres">
      <dgm:prSet presAssocID="{1A9475A2-1FC0-4456-91A9-EE76B2E8A81C}" presName="negativeSpace" presStyleCnt="0"/>
      <dgm:spPr/>
    </dgm:pt>
    <dgm:pt modelId="{8CF2237B-8532-496E-BE26-4835487EAACE}" type="pres">
      <dgm:prSet presAssocID="{1A9475A2-1FC0-4456-91A9-EE76B2E8A81C}" presName="childText" presStyleLbl="conFgAcc1" presStyleIdx="5" presStyleCnt="6">
        <dgm:presLayoutVars>
          <dgm:bulletEnabled val="1"/>
        </dgm:presLayoutVars>
      </dgm:prSet>
      <dgm:spPr>
        <a:noFill/>
      </dgm:spPr>
    </dgm:pt>
  </dgm:ptLst>
  <dgm:cxnLst>
    <dgm:cxn modelId="{F11E3101-527A-4BBF-B9CB-2731391F13FA}" type="presOf" srcId="{1A9475A2-1FC0-4456-91A9-EE76B2E8A81C}" destId="{F231CF3F-4F8A-44A5-88B4-CC7EB758A2BB}" srcOrd="0" destOrd="0" presId="urn:microsoft.com/office/officeart/2005/8/layout/list1"/>
    <dgm:cxn modelId="{6BB3D509-68CB-4837-BBD2-104A1F564992}" type="presOf" srcId="{F8C22BDF-E7AE-4C8C-B86D-A6C9A3D6922A}" destId="{10464428-9B99-4180-8A42-48390E8A2C69}" srcOrd="1" destOrd="0" presId="urn:microsoft.com/office/officeart/2005/8/layout/list1"/>
    <dgm:cxn modelId="{51A26516-B5C8-4FDF-9563-3365CC7CB9D9}" type="presOf" srcId="{E0C70BD2-9991-49CE-A3A4-DA1DF5BA60DD}" destId="{AD8D99DC-B834-4BB1-8DF1-940996EA3DEA}" srcOrd="0" destOrd="0" presId="urn:microsoft.com/office/officeart/2005/8/layout/list1"/>
    <dgm:cxn modelId="{5F5AF716-401E-4752-8257-F8C8959CF482}" type="presOf" srcId="{EA4BB254-48E2-4EB9-8C62-5C02B17A867A}" destId="{186763E7-DA79-4F2D-BAB2-D45446EFB6D2}" srcOrd="0" destOrd="0" presId="urn:microsoft.com/office/officeart/2005/8/layout/list1"/>
    <dgm:cxn modelId="{E30BC71E-8053-4BBD-8CBD-0127940FF946}" srcId="{EA4BB254-48E2-4EB9-8C62-5C02B17A867A}" destId="{1A9475A2-1FC0-4456-91A9-EE76B2E8A81C}" srcOrd="5" destOrd="0" parTransId="{D8BEF24C-DB0B-49EA-8B51-0954BD1FCD47}" sibTransId="{AA9F827C-1A0F-4A58-89B6-86E63FC6D025}"/>
    <dgm:cxn modelId="{EE92D728-073D-4922-9D0F-C199CA16B1E3}" type="presOf" srcId="{A52C8A48-E98B-46E1-917D-EF32C34AD97B}" destId="{094B6A52-EA91-4471-8732-E7BDB356C6C8}" srcOrd="0" destOrd="0" presId="urn:microsoft.com/office/officeart/2005/8/layout/list1"/>
    <dgm:cxn modelId="{7F594E2B-95B0-4C91-9703-89CC85D01766}" type="presOf" srcId="{A52C8A48-E98B-46E1-917D-EF32C34AD97B}" destId="{CD5C22AC-519E-48F7-B738-765E255008B0}" srcOrd="1" destOrd="0" presId="urn:microsoft.com/office/officeart/2005/8/layout/list1"/>
    <dgm:cxn modelId="{1095E12C-0B51-4FC9-812E-41CD190C16EF}" srcId="{EA4BB254-48E2-4EB9-8C62-5C02B17A867A}" destId="{98C39CD5-42DE-4185-80A4-B4BF4460736F}" srcOrd="3" destOrd="0" parTransId="{81F5AF33-4955-48D2-B582-0F05BB362FC8}" sibTransId="{22C3697D-2800-452E-81FE-8AF220F93079}"/>
    <dgm:cxn modelId="{6596362D-AF79-49AB-9509-93C2CB78AEAF}" srcId="{EA4BB254-48E2-4EB9-8C62-5C02B17A867A}" destId="{E0C70BD2-9991-49CE-A3A4-DA1DF5BA60DD}" srcOrd="2" destOrd="0" parTransId="{27EE5E44-27CE-41B1-B142-2620049FDD7C}" sibTransId="{512C8D6C-A45F-4DC6-AA54-3230C3D62481}"/>
    <dgm:cxn modelId="{80CDF66D-2322-40B5-BEDA-B27C55323E92}" type="presOf" srcId="{C6191208-C755-4096-B623-CE8CE0391D12}" destId="{6BAE352F-3D85-4445-8DFC-345962F8A05D}" srcOrd="0" destOrd="0" presId="urn:microsoft.com/office/officeart/2005/8/layout/list1"/>
    <dgm:cxn modelId="{ED125270-FC22-4BFA-B5D7-B9508DA06E33}" type="presOf" srcId="{F8C22BDF-E7AE-4C8C-B86D-A6C9A3D6922A}" destId="{D5BCF3EA-C4DC-40A5-A91C-ED9D76582010}" srcOrd="0" destOrd="0" presId="urn:microsoft.com/office/officeart/2005/8/layout/list1"/>
    <dgm:cxn modelId="{091D028C-B4CA-4C7F-9AB2-B9E370CB9BE0}" type="presOf" srcId="{E0C70BD2-9991-49CE-A3A4-DA1DF5BA60DD}" destId="{11AB1A5F-6CE8-4BAB-9906-AB5AA0D124CC}" srcOrd="1" destOrd="0" presId="urn:microsoft.com/office/officeart/2005/8/layout/list1"/>
    <dgm:cxn modelId="{5F04B395-7DE8-4BDA-9545-8CC77471EB2C}" type="presOf" srcId="{98C39CD5-42DE-4185-80A4-B4BF4460736F}" destId="{8265C6C7-6DAC-454B-9313-3A4AD13D3774}" srcOrd="0" destOrd="0" presId="urn:microsoft.com/office/officeart/2005/8/layout/list1"/>
    <dgm:cxn modelId="{1F9A629D-F088-4070-B63D-8F4C597A2274}" type="presOf" srcId="{1A9475A2-1FC0-4456-91A9-EE76B2E8A81C}" destId="{A0571CCF-A0B9-4A53-867B-A1C315AE48AD}" srcOrd="1" destOrd="0" presId="urn:microsoft.com/office/officeart/2005/8/layout/list1"/>
    <dgm:cxn modelId="{F9537FA7-CB01-4C14-A1CB-BF0EF4D2DDD2}" type="presOf" srcId="{C6191208-C755-4096-B623-CE8CE0391D12}" destId="{057A5F8F-639B-4037-ACFE-8C5E3E830DF7}" srcOrd="1" destOrd="0" presId="urn:microsoft.com/office/officeart/2005/8/layout/list1"/>
    <dgm:cxn modelId="{4E0E62B8-4787-4394-B4CE-7BF297E7C790}" srcId="{EA4BB254-48E2-4EB9-8C62-5C02B17A867A}" destId="{A52C8A48-E98B-46E1-917D-EF32C34AD97B}" srcOrd="4" destOrd="0" parTransId="{FF1A1804-F9E4-41B7-9349-8D571B20CC6A}" sibTransId="{E5984812-7567-4473-B3C0-B414F97E62BC}"/>
    <dgm:cxn modelId="{7859FDD1-3C2A-4A89-9C6B-E36B153CDFD4}" type="presOf" srcId="{98C39CD5-42DE-4185-80A4-B4BF4460736F}" destId="{0C0308AD-87C9-4E6C-8146-ADE148C07FEA}" srcOrd="1" destOrd="0" presId="urn:microsoft.com/office/officeart/2005/8/layout/list1"/>
    <dgm:cxn modelId="{763D8DDE-6803-456C-A68B-236705A33160}" srcId="{EA4BB254-48E2-4EB9-8C62-5C02B17A867A}" destId="{C6191208-C755-4096-B623-CE8CE0391D12}" srcOrd="1" destOrd="0" parTransId="{A6685906-03FB-4B7E-A722-C074A1E988AE}" sibTransId="{88E53281-55B4-4D82-A199-B7BBC96E72A1}"/>
    <dgm:cxn modelId="{1C8CE1F9-EF7D-494A-ACD2-C4557046A30C}" srcId="{EA4BB254-48E2-4EB9-8C62-5C02B17A867A}" destId="{F8C22BDF-E7AE-4C8C-B86D-A6C9A3D6922A}" srcOrd="0" destOrd="0" parTransId="{83A9876B-8AD8-4FEA-80A0-9561117AE560}" sibTransId="{9C24414B-7D0C-4845-A8B4-20809B105EE9}"/>
    <dgm:cxn modelId="{31B769C4-9560-492E-9D70-9E36257C05AF}" type="presParOf" srcId="{186763E7-DA79-4F2D-BAB2-D45446EFB6D2}" destId="{94B280D7-3A05-4672-B2D1-3AC5C3B88EBC}" srcOrd="0" destOrd="0" presId="urn:microsoft.com/office/officeart/2005/8/layout/list1"/>
    <dgm:cxn modelId="{8E3BED6A-F30D-4BE0-9113-2613BA97C296}" type="presParOf" srcId="{94B280D7-3A05-4672-B2D1-3AC5C3B88EBC}" destId="{D5BCF3EA-C4DC-40A5-A91C-ED9D76582010}" srcOrd="0" destOrd="0" presId="urn:microsoft.com/office/officeart/2005/8/layout/list1"/>
    <dgm:cxn modelId="{87DC00FB-29AD-4F8E-B643-2B97DF8F4589}" type="presParOf" srcId="{94B280D7-3A05-4672-B2D1-3AC5C3B88EBC}" destId="{10464428-9B99-4180-8A42-48390E8A2C69}" srcOrd="1" destOrd="0" presId="urn:microsoft.com/office/officeart/2005/8/layout/list1"/>
    <dgm:cxn modelId="{0C447348-D64A-4915-B809-D5F76E45F3E8}" type="presParOf" srcId="{186763E7-DA79-4F2D-BAB2-D45446EFB6D2}" destId="{310D1EE8-A997-4FAF-AAE7-762F1820E3CC}" srcOrd="1" destOrd="0" presId="urn:microsoft.com/office/officeart/2005/8/layout/list1"/>
    <dgm:cxn modelId="{286D59BB-5ACC-420A-9138-B2B2F6A25C0E}" type="presParOf" srcId="{186763E7-DA79-4F2D-BAB2-D45446EFB6D2}" destId="{ABC0B5AE-7B99-4555-AEDF-8771C94DB2A1}" srcOrd="2" destOrd="0" presId="urn:microsoft.com/office/officeart/2005/8/layout/list1"/>
    <dgm:cxn modelId="{7D94BA9F-9004-42D4-B962-87D7C1D99726}" type="presParOf" srcId="{186763E7-DA79-4F2D-BAB2-D45446EFB6D2}" destId="{E1EC5BD6-5EFE-4119-B103-52DCF16FC2CD}" srcOrd="3" destOrd="0" presId="urn:microsoft.com/office/officeart/2005/8/layout/list1"/>
    <dgm:cxn modelId="{CF6A0698-3EEA-45B7-95F9-FA5D24A40A47}" type="presParOf" srcId="{186763E7-DA79-4F2D-BAB2-D45446EFB6D2}" destId="{6692B6E3-8227-4808-A979-D59F3E00BEB9}" srcOrd="4" destOrd="0" presId="urn:microsoft.com/office/officeart/2005/8/layout/list1"/>
    <dgm:cxn modelId="{56448E84-1620-434D-A8A6-AFF2B749402D}" type="presParOf" srcId="{6692B6E3-8227-4808-A979-D59F3E00BEB9}" destId="{6BAE352F-3D85-4445-8DFC-345962F8A05D}" srcOrd="0" destOrd="0" presId="urn:microsoft.com/office/officeart/2005/8/layout/list1"/>
    <dgm:cxn modelId="{5D6EEA75-7025-43F2-B463-ECFF68D04C6B}" type="presParOf" srcId="{6692B6E3-8227-4808-A979-D59F3E00BEB9}" destId="{057A5F8F-639B-4037-ACFE-8C5E3E830DF7}" srcOrd="1" destOrd="0" presId="urn:microsoft.com/office/officeart/2005/8/layout/list1"/>
    <dgm:cxn modelId="{0FDF86DF-2A2A-4EDF-8BC9-6FF4E28AB825}" type="presParOf" srcId="{186763E7-DA79-4F2D-BAB2-D45446EFB6D2}" destId="{082F585C-EE89-40B4-9E09-422A7A866F3E}" srcOrd="5" destOrd="0" presId="urn:microsoft.com/office/officeart/2005/8/layout/list1"/>
    <dgm:cxn modelId="{55BBAC91-53C4-4C9B-9DB4-522B7FA07A3E}" type="presParOf" srcId="{186763E7-DA79-4F2D-BAB2-D45446EFB6D2}" destId="{40125608-4BFD-4BDC-B94A-9BC29298FB50}" srcOrd="6" destOrd="0" presId="urn:microsoft.com/office/officeart/2005/8/layout/list1"/>
    <dgm:cxn modelId="{CC42FAAB-D3D3-444E-A36E-EFA55F7E067A}" type="presParOf" srcId="{186763E7-DA79-4F2D-BAB2-D45446EFB6D2}" destId="{C50DAC3D-B3CC-45FD-A6AD-57E4AA91CA8F}" srcOrd="7" destOrd="0" presId="urn:microsoft.com/office/officeart/2005/8/layout/list1"/>
    <dgm:cxn modelId="{B716232E-0D9F-41AA-93E1-663CF306B86B}" type="presParOf" srcId="{186763E7-DA79-4F2D-BAB2-D45446EFB6D2}" destId="{521882D6-5D93-4206-89EF-D2DB1C18342B}" srcOrd="8" destOrd="0" presId="urn:microsoft.com/office/officeart/2005/8/layout/list1"/>
    <dgm:cxn modelId="{584E0CFC-0458-4240-850C-D51D8634F4FD}" type="presParOf" srcId="{521882D6-5D93-4206-89EF-D2DB1C18342B}" destId="{AD8D99DC-B834-4BB1-8DF1-940996EA3DEA}" srcOrd="0" destOrd="0" presId="urn:microsoft.com/office/officeart/2005/8/layout/list1"/>
    <dgm:cxn modelId="{B7782067-9EF3-420B-875B-55CC85DCE084}" type="presParOf" srcId="{521882D6-5D93-4206-89EF-D2DB1C18342B}" destId="{11AB1A5F-6CE8-4BAB-9906-AB5AA0D124CC}" srcOrd="1" destOrd="0" presId="urn:microsoft.com/office/officeart/2005/8/layout/list1"/>
    <dgm:cxn modelId="{E295AB65-0BCF-42B6-90EA-0D3A354879EC}" type="presParOf" srcId="{186763E7-DA79-4F2D-BAB2-D45446EFB6D2}" destId="{0CB4B660-0A3A-4D25-9478-943D666A2DDD}" srcOrd="9" destOrd="0" presId="urn:microsoft.com/office/officeart/2005/8/layout/list1"/>
    <dgm:cxn modelId="{AE5597D8-AB3B-4F85-A8D4-96E215306FCB}" type="presParOf" srcId="{186763E7-DA79-4F2D-BAB2-D45446EFB6D2}" destId="{1B362CE7-9DA9-4289-8055-A853B986391D}" srcOrd="10" destOrd="0" presId="urn:microsoft.com/office/officeart/2005/8/layout/list1"/>
    <dgm:cxn modelId="{DA151726-97FE-4491-9FEA-0E91A054C33C}" type="presParOf" srcId="{186763E7-DA79-4F2D-BAB2-D45446EFB6D2}" destId="{11AF2451-C9F0-4BB0-951B-9B14F577879C}" srcOrd="11" destOrd="0" presId="urn:microsoft.com/office/officeart/2005/8/layout/list1"/>
    <dgm:cxn modelId="{59F0AECD-3CEE-4F43-8AA6-9AC4CC5D40C3}" type="presParOf" srcId="{186763E7-DA79-4F2D-BAB2-D45446EFB6D2}" destId="{C85A751C-9CCE-467C-A339-F349C9470B78}" srcOrd="12" destOrd="0" presId="urn:microsoft.com/office/officeart/2005/8/layout/list1"/>
    <dgm:cxn modelId="{8BC6C7CC-B353-45A6-82FB-AE5B7C4B0E9D}" type="presParOf" srcId="{C85A751C-9CCE-467C-A339-F349C9470B78}" destId="{8265C6C7-6DAC-454B-9313-3A4AD13D3774}" srcOrd="0" destOrd="0" presId="urn:microsoft.com/office/officeart/2005/8/layout/list1"/>
    <dgm:cxn modelId="{2B819588-EBB3-4375-BC0B-FCBD43E49908}" type="presParOf" srcId="{C85A751C-9CCE-467C-A339-F349C9470B78}" destId="{0C0308AD-87C9-4E6C-8146-ADE148C07FEA}" srcOrd="1" destOrd="0" presId="urn:microsoft.com/office/officeart/2005/8/layout/list1"/>
    <dgm:cxn modelId="{9C3D4504-D960-44FE-95E9-8A98984D2BC7}" type="presParOf" srcId="{186763E7-DA79-4F2D-BAB2-D45446EFB6D2}" destId="{1BBC705F-8177-4CEC-824A-844B5BF6F169}" srcOrd="13" destOrd="0" presId="urn:microsoft.com/office/officeart/2005/8/layout/list1"/>
    <dgm:cxn modelId="{F5D77973-AE38-420B-A610-7D283CFB3718}" type="presParOf" srcId="{186763E7-DA79-4F2D-BAB2-D45446EFB6D2}" destId="{6ACEE8BA-74EC-4AA8-BA8B-A6A224BC8DC7}" srcOrd="14" destOrd="0" presId="urn:microsoft.com/office/officeart/2005/8/layout/list1"/>
    <dgm:cxn modelId="{1383C4AB-66B2-42B7-A8B0-8257D0CB7B62}" type="presParOf" srcId="{186763E7-DA79-4F2D-BAB2-D45446EFB6D2}" destId="{031E3656-6BE3-40CE-A319-63580461BAAB}" srcOrd="15" destOrd="0" presId="urn:microsoft.com/office/officeart/2005/8/layout/list1"/>
    <dgm:cxn modelId="{71B3B60D-D6EE-4957-8EBF-8CCE7BD9FA1B}" type="presParOf" srcId="{186763E7-DA79-4F2D-BAB2-D45446EFB6D2}" destId="{4E633DCB-FEF9-4954-83C9-A3ECDC7B5524}" srcOrd="16" destOrd="0" presId="urn:microsoft.com/office/officeart/2005/8/layout/list1"/>
    <dgm:cxn modelId="{14ADD31B-BD53-452E-A3BC-4B1964079BEE}" type="presParOf" srcId="{4E633DCB-FEF9-4954-83C9-A3ECDC7B5524}" destId="{094B6A52-EA91-4471-8732-E7BDB356C6C8}" srcOrd="0" destOrd="0" presId="urn:microsoft.com/office/officeart/2005/8/layout/list1"/>
    <dgm:cxn modelId="{5C6DF208-1ECC-4406-91F4-E6F17406840C}" type="presParOf" srcId="{4E633DCB-FEF9-4954-83C9-A3ECDC7B5524}" destId="{CD5C22AC-519E-48F7-B738-765E255008B0}" srcOrd="1" destOrd="0" presId="urn:microsoft.com/office/officeart/2005/8/layout/list1"/>
    <dgm:cxn modelId="{10F757FA-C907-44D9-B093-8DDC6DDF7319}" type="presParOf" srcId="{186763E7-DA79-4F2D-BAB2-D45446EFB6D2}" destId="{7D36FF78-C4FA-4280-949B-327BAAE56BC9}" srcOrd="17" destOrd="0" presId="urn:microsoft.com/office/officeart/2005/8/layout/list1"/>
    <dgm:cxn modelId="{D267603F-0669-4BF3-80E8-0CFD16FBAF31}" type="presParOf" srcId="{186763E7-DA79-4F2D-BAB2-D45446EFB6D2}" destId="{600DC76F-8DA7-493B-AC05-427306C99D59}" srcOrd="18" destOrd="0" presId="urn:microsoft.com/office/officeart/2005/8/layout/list1"/>
    <dgm:cxn modelId="{9EE6253F-D694-42CE-B2CF-B689F785641D}" type="presParOf" srcId="{186763E7-DA79-4F2D-BAB2-D45446EFB6D2}" destId="{50FD06FA-FEEC-44F6-9771-AA21CEDC7F71}" srcOrd="19" destOrd="0" presId="urn:microsoft.com/office/officeart/2005/8/layout/list1"/>
    <dgm:cxn modelId="{9E7EEAD2-C59A-4055-AE77-BB16B652D2F2}" type="presParOf" srcId="{186763E7-DA79-4F2D-BAB2-D45446EFB6D2}" destId="{B4E56AF8-51E2-4A25-A900-721D9007E644}" srcOrd="20" destOrd="0" presId="urn:microsoft.com/office/officeart/2005/8/layout/list1"/>
    <dgm:cxn modelId="{685B4A4D-BCB5-4F2E-9D43-D75CE2BDE797}" type="presParOf" srcId="{B4E56AF8-51E2-4A25-A900-721D9007E644}" destId="{F231CF3F-4F8A-44A5-88B4-CC7EB758A2BB}" srcOrd="0" destOrd="0" presId="urn:microsoft.com/office/officeart/2005/8/layout/list1"/>
    <dgm:cxn modelId="{BBF0AFEF-A9B5-4A8B-A7EF-D4305BAAB574}" type="presParOf" srcId="{B4E56AF8-51E2-4A25-A900-721D9007E644}" destId="{A0571CCF-A0B9-4A53-867B-A1C315AE48AD}" srcOrd="1" destOrd="0" presId="urn:microsoft.com/office/officeart/2005/8/layout/list1"/>
    <dgm:cxn modelId="{68647FC6-5664-4524-9F99-9E9291845B1B}" type="presParOf" srcId="{186763E7-DA79-4F2D-BAB2-D45446EFB6D2}" destId="{47C0472F-D5F6-410B-AB46-AD72FD2080D4}" srcOrd="21" destOrd="0" presId="urn:microsoft.com/office/officeart/2005/8/layout/list1"/>
    <dgm:cxn modelId="{80ED993A-285F-4224-8992-BB47A5306149}" type="presParOf" srcId="{186763E7-DA79-4F2D-BAB2-D45446EFB6D2}" destId="{8CF2237B-8532-496E-BE26-4835487EAACE}"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A4BB254-48E2-4EB9-8C62-5C02B17A867A}" type="doc">
      <dgm:prSet loTypeId="urn:microsoft.com/office/officeart/2005/8/layout/list1" loCatId="list" qsTypeId="urn:microsoft.com/office/officeart/2005/8/quickstyle/simple1" qsCatId="simple" csTypeId="urn:microsoft.com/office/officeart/2005/8/colors/accent1_2" csCatId="accent1" phldr="1"/>
      <dgm:spPr/>
    </dgm:pt>
    <dgm:pt modelId="{F8C22BDF-E7AE-4C8C-B86D-A6C9A3D6922A}">
      <dgm:prSet phldrT="[文本]">
        <dgm:style>
          <a:lnRef idx="1">
            <a:schemeClr val="accent5"/>
          </a:lnRef>
          <a:fillRef idx="2">
            <a:schemeClr val="accent5"/>
          </a:fillRef>
          <a:effectRef idx="1">
            <a:schemeClr val="accent5"/>
          </a:effectRef>
          <a:fontRef idx="minor">
            <a:schemeClr val="dk1"/>
          </a:fontRef>
        </dgm:style>
      </dgm:prSet>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数据库调优方法概述</a:t>
          </a:r>
        </a:p>
      </dgm:t>
    </dgm:pt>
    <dgm:pt modelId="{83A9876B-8AD8-4FEA-80A0-9561117AE560}" type="parTrans" cxnId="{1C8CE1F9-EF7D-494A-ACD2-C4557046A30C}">
      <dgm:prSet/>
      <dgm:spPr/>
      <dgm:t>
        <a:bodyPr/>
        <a:lstStyle/>
        <a:p>
          <a:endParaRPr lang="zh-CN" altLang="en-US"/>
        </a:p>
      </dgm:t>
    </dgm:pt>
    <dgm:pt modelId="{9C24414B-7D0C-4845-A8B4-20809B105EE9}" type="sibTrans" cxnId="{1C8CE1F9-EF7D-494A-ACD2-C4557046A30C}">
      <dgm:prSet/>
      <dgm:spPr/>
      <dgm:t>
        <a:bodyPr/>
        <a:lstStyle/>
        <a:p>
          <a:endParaRPr lang="zh-CN" altLang="en-US"/>
        </a:p>
      </dgm:t>
    </dgm:pt>
    <dgm:pt modelId="{C6191208-C755-4096-B623-CE8CE0391D12}">
      <dgm:prSet phldrT="[文本]">
        <dgm:style>
          <a:lnRef idx="1">
            <a:schemeClr val="accent5"/>
          </a:lnRef>
          <a:fillRef idx="2">
            <a:schemeClr val="accent5"/>
          </a:fillRef>
          <a:effectRef idx="1">
            <a:schemeClr val="accent5"/>
          </a:effectRef>
          <a:fontRef idx="minor">
            <a:schemeClr val="dk1"/>
          </a:fontRef>
        </dgm:style>
      </dgm:prSet>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执行计划详解</a:t>
          </a:r>
        </a:p>
      </dgm:t>
    </dgm:pt>
    <dgm:pt modelId="{A6685906-03FB-4B7E-A722-C074A1E988AE}" type="parTrans" cxnId="{763D8DDE-6803-456C-A68B-236705A33160}">
      <dgm:prSet/>
      <dgm:spPr/>
      <dgm:t>
        <a:bodyPr/>
        <a:lstStyle/>
        <a:p>
          <a:endParaRPr lang="zh-CN" altLang="en-US"/>
        </a:p>
      </dgm:t>
    </dgm:pt>
    <dgm:pt modelId="{88E53281-55B4-4D82-A199-B7BBC96E72A1}" type="sibTrans" cxnId="{763D8DDE-6803-456C-A68B-236705A33160}">
      <dgm:prSet/>
      <dgm:spPr/>
      <dgm:t>
        <a:bodyPr/>
        <a:lstStyle/>
        <a:p>
          <a:endParaRPr lang="zh-CN" altLang="en-US"/>
        </a:p>
      </dgm:t>
    </dgm:pt>
    <dgm:pt modelId="{E0C70BD2-9991-49CE-A3A4-DA1DF5BA60DD}">
      <dgm:prSet phldrT="[文本]">
        <dgm:style>
          <a:lnRef idx="1">
            <a:schemeClr val="accent5"/>
          </a:lnRef>
          <a:fillRef idx="2">
            <a:schemeClr val="accent5"/>
          </a:fillRef>
          <a:effectRef idx="1">
            <a:schemeClr val="accent5"/>
          </a:effectRef>
          <a:fontRef idx="minor">
            <a:schemeClr val="dk1"/>
          </a:fontRef>
        </dgm:style>
      </dgm:prSet>
      <dgm:spPr/>
      <dgm:t>
        <a:bodyPr/>
        <a:lstStyle/>
        <a:p>
          <a:r>
            <a:rPr lang="en-US" altLang="zh-CN" dirty="0">
              <a:solidFill>
                <a:schemeClr val="tx1"/>
              </a:solidFill>
              <a:latin typeface="Microsoft YaHei Light" panose="020B0502040204020203" pitchFamily="34" charset="-122"/>
              <a:ea typeface="Microsoft YaHei Light" panose="020B0502040204020203" pitchFamily="34" charset="-122"/>
            </a:rPr>
            <a:t>SQL</a:t>
          </a:r>
          <a:r>
            <a:rPr lang="zh-CN" altLang="en-US" dirty="0">
              <a:solidFill>
                <a:schemeClr val="tx1"/>
              </a:solidFill>
              <a:latin typeface="Microsoft YaHei Light" panose="020B0502040204020203" pitchFamily="34" charset="-122"/>
              <a:ea typeface="Microsoft YaHei Light" panose="020B0502040204020203" pitchFamily="34" charset="-122"/>
            </a:rPr>
            <a:t>语句调优过程与方法详解</a:t>
          </a:r>
        </a:p>
      </dgm:t>
    </dgm:pt>
    <dgm:pt modelId="{27EE5E44-27CE-41B1-B142-2620049FDD7C}" type="parTrans" cxnId="{6596362D-AF79-49AB-9509-93C2CB78AEAF}">
      <dgm:prSet/>
      <dgm:spPr/>
      <dgm:t>
        <a:bodyPr/>
        <a:lstStyle/>
        <a:p>
          <a:endParaRPr lang="zh-CN" altLang="en-US"/>
        </a:p>
      </dgm:t>
    </dgm:pt>
    <dgm:pt modelId="{512C8D6C-A45F-4DC6-AA54-3230C3D62481}" type="sibTrans" cxnId="{6596362D-AF79-49AB-9509-93C2CB78AEAF}">
      <dgm:prSet/>
      <dgm:spPr/>
      <dgm:t>
        <a:bodyPr/>
        <a:lstStyle/>
        <a:p>
          <a:endParaRPr lang="zh-CN" altLang="en-US"/>
        </a:p>
      </dgm:t>
    </dgm:pt>
    <dgm:pt modelId="{A52C8A48-E98B-46E1-917D-EF32C34AD97B}">
      <dgm:prSet>
        <dgm:style>
          <a:lnRef idx="1">
            <a:schemeClr val="accent5"/>
          </a:lnRef>
          <a:fillRef idx="2">
            <a:schemeClr val="accent5"/>
          </a:fillRef>
          <a:effectRef idx="1">
            <a:schemeClr val="accent5"/>
          </a:effectRef>
          <a:fontRef idx="minor">
            <a:schemeClr val="dk1"/>
          </a:fontRef>
        </dgm:style>
      </dgm:prSet>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事务及巧用方法详解</a:t>
          </a:r>
        </a:p>
      </dgm:t>
    </dgm:pt>
    <dgm:pt modelId="{FF1A1804-F9E4-41B7-9349-8D571B20CC6A}" type="parTrans" cxnId="{4E0E62B8-4787-4394-B4CE-7BF297E7C790}">
      <dgm:prSet/>
      <dgm:spPr/>
      <dgm:t>
        <a:bodyPr/>
        <a:lstStyle/>
        <a:p>
          <a:endParaRPr lang="zh-CN" altLang="en-US"/>
        </a:p>
      </dgm:t>
    </dgm:pt>
    <dgm:pt modelId="{E5984812-7567-4473-B3C0-B414F97E62BC}" type="sibTrans" cxnId="{4E0E62B8-4787-4394-B4CE-7BF297E7C790}">
      <dgm:prSet/>
      <dgm:spPr/>
      <dgm:t>
        <a:bodyPr/>
        <a:lstStyle/>
        <a:p>
          <a:endParaRPr lang="zh-CN" altLang="en-US"/>
        </a:p>
      </dgm:t>
    </dgm:pt>
    <dgm:pt modelId="{98C39CD5-42DE-4185-80A4-B4BF4460736F}">
      <dgm:prSet>
        <dgm:style>
          <a:lnRef idx="1">
            <a:schemeClr val="accent5"/>
          </a:lnRef>
          <a:fillRef idx="2">
            <a:schemeClr val="accent5"/>
          </a:fillRef>
          <a:effectRef idx="1">
            <a:schemeClr val="accent5"/>
          </a:effectRef>
          <a:fontRef idx="minor">
            <a:schemeClr val="dk1"/>
          </a:fontRef>
        </dgm:style>
      </dgm:prSet>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索引优化方法详解</a:t>
          </a:r>
        </a:p>
      </dgm:t>
    </dgm:pt>
    <dgm:pt modelId="{81F5AF33-4955-48D2-B582-0F05BB362FC8}" type="parTrans" cxnId="{1095E12C-0B51-4FC9-812E-41CD190C16EF}">
      <dgm:prSet/>
      <dgm:spPr/>
      <dgm:t>
        <a:bodyPr/>
        <a:lstStyle/>
        <a:p>
          <a:endParaRPr lang="zh-CN" altLang="en-US"/>
        </a:p>
      </dgm:t>
    </dgm:pt>
    <dgm:pt modelId="{22C3697D-2800-452E-81FE-8AF220F93079}" type="sibTrans" cxnId="{1095E12C-0B51-4FC9-812E-41CD190C16EF}">
      <dgm:prSet/>
      <dgm:spPr/>
      <dgm:t>
        <a:bodyPr/>
        <a:lstStyle/>
        <a:p>
          <a:endParaRPr lang="zh-CN" altLang="en-US"/>
        </a:p>
      </dgm:t>
    </dgm:pt>
    <dgm:pt modelId="{1A9475A2-1FC0-4456-91A9-EE76B2E8A81C}">
      <dgm:prSet>
        <dgm:style>
          <a:lnRef idx="1">
            <a:schemeClr val="accent5"/>
          </a:lnRef>
          <a:fillRef idx="2">
            <a:schemeClr val="accent5"/>
          </a:fillRef>
          <a:effectRef idx="1">
            <a:schemeClr val="accent5"/>
          </a:effectRef>
          <a:fontRef idx="minor">
            <a:schemeClr val="dk1"/>
          </a:fontRef>
        </dgm:style>
      </dgm:prSet>
      <dgm:spPr/>
      <dgm:t>
        <a:bodyPr/>
        <a:lstStyle/>
        <a:p>
          <a:r>
            <a:rPr lang="zh-CN" altLang="en-US" dirty="0">
              <a:solidFill>
                <a:schemeClr val="tx1"/>
              </a:solidFill>
              <a:latin typeface="Microsoft YaHei Light" panose="020B0502040204020203" pitchFamily="34" charset="-122"/>
              <a:ea typeface="Microsoft YaHei Light" panose="020B0502040204020203" pitchFamily="34" charset="-122"/>
            </a:rPr>
            <a:t>调优绩效衡量方法解析</a:t>
          </a:r>
        </a:p>
      </dgm:t>
    </dgm:pt>
    <dgm:pt modelId="{D8BEF24C-DB0B-49EA-8B51-0954BD1FCD47}" type="parTrans" cxnId="{E30BC71E-8053-4BBD-8CBD-0127940FF946}">
      <dgm:prSet/>
      <dgm:spPr/>
      <dgm:t>
        <a:bodyPr/>
        <a:lstStyle/>
        <a:p>
          <a:endParaRPr lang="zh-CN" altLang="en-US"/>
        </a:p>
      </dgm:t>
    </dgm:pt>
    <dgm:pt modelId="{AA9F827C-1A0F-4A58-89B6-86E63FC6D025}" type="sibTrans" cxnId="{E30BC71E-8053-4BBD-8CBD-0127940FF946}">
      <dgm:prSet/>
      <dgm:spPr/>
      <dgm:t>
        <a:bodyPr/>
        <a:lstStyle/>
        <a:p>
          <a:endParaRPr lang="zh-CN" altLang="en-US"/>
        </a:p>
      </dgm:t>
    </dgm:pt>
    <dgm:pt modelId="{186763E7-DA79-4F2D-BAB2-D45446EFB6D2}" type="pres">
      <dgm:prSet presAssocID="{EA4BB254-48E2-4EB9-8C62-5C02B17A867A}" presName="linear" presStyleCnt="0">
        <dgm:presLayoutVars>
          <dgm:dir/>
          <dgm:animLvl val="lvl"/>
          <dgm:resizeHandles val="exact"/>
        </dgm:presLayoutVars>
      </dgm:prSet>
      <dgm:spPr/>
    </dgm:pt>
    <dgm:pt modelId="{94B280D7-3A05-4672-B2D1-3AC5C3B88EBC}" type="pres">
      <dgm:prSet presAssocID="{F8C22BDF-E7AE-4C8C-B86D-A6C9A3D6922A}" presName="parentLin" presStyleCnt="0"/>
      <dgm:spPr/>
    </dgm:pt>
    <dgm:pt modelId="{D5BCF3EA-C4DC-40A5-A91C-ED9D76582010}" type="pres">
      <dgm:prSet presAssocID="{F8C22BDF-E7AE-4C8C-B86D-A6C9A3D6922A}" presName="parentLeftMargin" presStyleLbl="node1" presStyleIdx="0" presStyleCnt="6"/>
      <dgm:spPr/>
    </dgm:pt>
    <dgm:pt modelId="{10464428-9B99-4180-8A42-48390E8A2C69}" type="pres">
      <dgm:prSet presAssocID="{F8C22BDF-E7AE-4C8C-B86D-A6C9A3D6922A}" presName="parentText" presStyleLbl="node1" presStyleIdx="0" presStyleCnt="6">
        <dgm:presLayoutVars>
          <dgm:chMax val="0"/>
          <dgm:bulletEnabled val="1"/>
        </dgm:presLayoutVars>
      </dgm:prSet>
      <dgm:spPr/>
    </dgm:pt>
    <dgm:pt modelId="{310D1EE8-A997-4FAF-AAE7-762F1820E3CC}" type="pres">
      <dgm:prSet presAssocID="{F8C22BDF-E7AE-4C8C-B86D-A6C9A3D6922A}" presName="negativeSpace" presStyleCnt="0"/>
      <dgm:spPr/>
    </dgm:pt>
    <dgm:pt modelId="{ABC0B5AE-7B99-4555-AEDF-8771C94DB2A1}" type="pres">
      <dgm:prSet presAssocID="{F8C22BDF-E7AE-4C8C-B86D-A6C9A3D6922A}" presName="childText" presStyleLbl="conFgAcc1" presStyleIdx="0" presStyleCnt="6">
        <dgm:presLayoutVars>
          <dgm:bulletEnabled val="1"/>
        </dgm:presLayoutVars>
      </dgm:prSet>
      <dgm:spPr>
        <a:noFill/>
      </dgm:spPr>
    </dgm:pt>
    <dgm:pt modelId="{E1EC5BD6-5EFE-4119-B103-52DCF16FC2CD}" type="pres">
      <dgm:prSet presAssocID="{9C24414B-7D0C-4845-A8B4-20809B105EE9}" presName="spaceBetweenRectangles" presStyleCnt="0"/>
      <dgm:spPr/>
    </dgm:pt>
    <dgm:pt modelId="{6692B6E3-8227-4808-A979-D59F3E00BEB9}" type="pres">
      <dgm:prSet presAssocID="{C6191208-C755-4096-B623-CE8CE0391D12}" presName="parentLin" presStyleCnt="0"/>
      <dgm:spPr/>
    </dgm:pt>
    <dgm:pt modelId="{6BAE352F-3D85-4445-8DFC-345962F8A05D}" type="pres">
      <dgm:prSet presAssocID="{C6191208-C755-4096-B623-CE8CE0391D12}" presName="parentLeftMargin" presStyleLbl="node1" presStyleIdx="0" presStyleCnt="6"/>
      <dgm:spPr/>
    </dgm:pt>
    <dgm:pt modelId="{057A5F8F-639B-4037-ACFE-8C5E3E830DF7}" type="pres">
      <dgm:prSet presAssocID="{C6191208-C755-4096-B623-CE8CE0391D12}" presName="parentText" presStyleLbl="node1" presStyleIdx="1" presStyleCnt="6">
        <dgm:presLayoutVars>
          <dgm:chMax val="0"/>
          <dgm:bulletEnabled val="1"/>
        </dgm:presLayoutVars>
      </dgm:prSet>
      <dgm:spPr/>
    </dgm:pt>
    <dgm:pt modelId="{082F585C-EE89-40B4-9E09-422A7A866F3E}" type="pres">
      <dgm:prSet presAssocID="{C6191208-C755-4096-B623-CE8CE0391D12}" presName="negativeSpace" presStyleCnt="0"/>
      <dgm:spPr/>
    </dgm:pt>
    <dgm:pt modelId="{40125608-4BFD-4BDC-B94A-9BC29298FB50}" type="pres">
      <dgm:prSet presAssocID="{C6191208-C755-4096-B623-CE8CE0391D12}" presName="childText" presStyleLbl="conFgAcc1" presStyleIdx="1" presStyleCnt="6">
        <dgm:presLayoutVars>
          <dgm:bulletEnabled val="1"/>
        </dgm:presLayoutVars>
      </dgm:prSet>
      <dgm:spPr>
        <a:noFill/>
      </dgm:spPr>
    </dgm:pt>
    <dgm:pt modelId="{C50DAC3D-B3CC-45FD-A6AD-57E4AA91CA8F}" type="pres">
      <dgm:prSet presAssocID="{88E53281-55B4-4D82-A199-B7BBC96E72A1}" presName="spaceBetweenRectangles" presStyleCnt="0"/>
      <dgm:spPr/>
    </dgm:pt>
    <dgm:pt modelId="{521882D6-5D93-4206-89EF-D2DB1C18342B}" type="pres">
      <dgm:prSet presAssocID="{E0C70BD2-9991-49CE-A3A4-DA1DF5BA60DD}" presName="parentLin" presStyleCnt="0"/>
      <dgm:spPr/>
    </dgm:pt>
    <dgm:pt modelId="{AD8D99DC-B834-4BB1-8DF1-940996EA3DEA}" type="pres">
      <dgm:prSet presAssocID="{E0C70BD2-9991-49CE-A3A4-DA1DF5BA60DD}" presName="parentLeftMargin" presStyleLbl="node1" presStyleIdx="1" presStyleCnt="6"/>
      <dgm:spPr/>
    </dgm:pt>
    <dgm:pt modelId="{11AB1A5F-6CE8-4BAB-9906-AB5AA0D124CC}" type="pres">
      <dgm:prSet presAssocID="{E0C70BD2-9991-49CE-A3A4-DA1DF5BA60DD}" presName="parentText" presStyleLbl="node1" presStyleIdx="2" presStyleCnt="6">
        <dgm:presLayoutVars>
          <dgm:chMax val="0"/>
          <dgm:bulletEnabled val="1"/>
        </dgm:presLayoutVars>
      </dgm:prSet>
      <dgm:spPr/>
    </dgm:pt>
    <dgm:pt modelId="{0CB4B660-0A3A-4D25-9478-943D666A2DDD}" type="pres">
      <dgm:prSet presAssocID="{E0C70BD2-9991-49CE-A3A4-DA1DF5BA60DD}" presName="negativeSpace" presStyleCnt="0"/>
      <dgm:spPr/>
    </dgm:pt>
    <dgm:pt modelId="{1B362CE7-9DA9-4289-8055-A853B986391D}" type="pres">
      <dgm:prSet presAssocID="{E0C70BD2-9991-49CE-A3A4-DA1DF5BA60DD}" presName="childText" presStyleLbl="conFgAcc1" presStyleIdx="2" presStyleCnt="6">
        <dgm:presLayoutVars>
          <dgm:bulletEnabled val="1"/>
        </dgm:presLayoutVars>
      </dgm:prSet>
      <dgm:spPr>
        <a:noFill/>
      </dgm:spPr>
    </dgm:pt>
    <dgm:pt modelId="{11AF2451-C9F0-4BB0-951B-9B14F577879C}" type="pres">
      <dgm:prSet presAssocID="{512C8D6C-A45F-4DC6-AA54-3230C3D62481}" presName="spaceBetweenRectangles" presStyleCnt="0"/>
      <dgm:spPr/>
    </dgm:pt>
    <dgm:pt modelId="{C85A751C-9CCE-467C-A339-F349C9470B78}" type="pres">
      <dgm:prSet presAssocID="{98C39CD5-42DE-4185-80A4-B4BF4460736F}" presName="parentLin" presStyleCnt="0"/>
      <dgm:spPr/>
    </dgm:pt>
    <dgm:pt modelId="{8265C6C7-6DAC-454B-9313-3A4AD13D3774}" type="pres">
      <dgm:prSet presAssocID="{98C39CD5-42DE-4185-80A4-B4BF4460736F}" presName="parentLeftMargin" presStyleLbl="node1" presStyleIdx="2" presStyleCnt="6"/>
      <dgm:spPr/>
    </dgm:pt>
    <dgm:pt modelId="{0C0308AD-87C9-4E6C-8146-ADE148C07FEA}" type="pres">
      <dgm:prSet presAssocID="{98C39CD5-42DE-4185-80A4-B4BF4460736F}" presName="parentText" presStyleLbl="node1" presStyleIdx="3" presStyleCnt="6">
        <dgm:presLayoutVars>
          <dgm:chMax val="0"/>
          <dgm:bulletEnabled val="1"/>
        </dgm:presLayoutVars>
      </dgm:prSet>
      <dgm:spPr/>
    </dgm:pt>
    <dgm:pt modelId="{1BBC705F-8177-4CEC-824A-844B5BF6F169}" type="pres">
      <dgm:prSet presAssocID="{98C39CD5-42DE-4185-80A4-B4BF4460736F}" presName="negativeSpace" presStyleCnt="0"/>
      <dgm:spPr/>
    </dgm:pt>
    <dgm:pt modelId="{6ACEE8BA-74EC-4AA8-BA8B-A6A224BC8DC7}" type="pres">
      <dgm:prSet presAssocID="{98C39CD5-42DE-4185-80A4-B4BF4460736F}" presName="childText" presStyleLbl="conFgAcc1" presStyleIdx="3" presStyleCnt="6">
        <dgm:presLayoutVars>
          <dgm:bulletEnabled val="1"/>
        </dgm:presLayoutVars>
      </dgm:prSet>
      <dgm:spPr>
        <a:noFill/>
      </dgm:spPr>
    </dgm:pt>
    <dgm:pt modelId="{031E3656-6BE3-40CE-A319-63580461BAAB}" type="pres">
      <dgm:prSet presAssocID="{22C3697D-2800-452E-81FE-8AF220F93079}" presName="spaceBetweenRectangles" presStyleCnt="0"/>
      <dgm:spPr/>
    </dgm:pt>
    <dgm:pt modelId="{4E633DCB-FEF9-4954-83C9-A3ECDC7B5524}" type="pres">
      <dgm:prSet presAssocID="{A52C8A48-E98B-46E1-917D-EF32C34AD97B}" presName="parentLin" presStyleCnt="0"/>
      <dgm:spPr/>
    </dgm:pt>
    <dgm:pt modelId="{094B6A52-EA91-4471-8732-E7BDB356C6C8}" type="pres">
      <dgm:prSet presAssocID="{A52C8A48-E98B-46E1-917D-EF32C34AD97B}" presName="parentLeftMargin" presStyleLbl="node1" presStyleIdx="3" presStyleCnt="6"/>
      <dgm:spPr/>
    </dgm:pt>
    <dgm:pt modelId="{CD5C22AC-519E-48F7-B738-765E255008B0}" type="pres">
      <dgm:prSet presAssocID="{A52C8A48-E98B-46E1-917D-EF32C34AD97B}" presName="parentText" presStyleLbl="node1" presStyleIdx="4" presStyleCnt="6">
        <dgm:presLayoutVars>
          <dgm:chMax val="0"/>
          <dgm:bulletEnabled val="1"/>
        </dgm:presLayoutVars>
      </dgm:prSet>
      <dgm:spPr/>
    </dgm:pt>
    <dgm:pt modelId="{7D36FF78-C4FA-4280-949B-327BAAE56BC9}" type="pres">
      <dgm:prSet presAssocID="{A52C8A48-E98B-46E1-917D-EF32C34AD97B}" presName="negativeSpace" presStyleCnt="0"/>
      <dgm:spPr/>
    </dgm:pt>
    <dgm:pt modelId="{600DC76F-8DA7-493B-AC05-427306C99D59}" type="pres">
      <dgm:prSet presAssocID="{A52C8A48-E98B-46E1-917D-EF32C34AD97B}" presName="childText" presStyleLbl="conFgAcc1" presStyleIdx="4" presStyleCnt="6">
        <dgm:presLayoutVars>
          <dgm:bulletEnabled val="1"/>
        </dgm:presLayoutVars>
      </dgm:prSet>
      <dgm:spPr>
        <a:noFill/>
      </dgm:spPr>
    </dgm:pt>
    <dgm:pt modelId="{50FD06FA-FEEC-44F6-9771-AA21CEDC7F71}" type="pres">
      <dgm:prSet presAssocID="{E5984812-7567-4473-B3C0-B414F97E62BC}" presName="spaceBetweenRectangles" presStyleCnt="0"/>
      <dgm:spPr/>
    </dgm:pt>
    <dgm:pt modelId="{B4E56AF8-51E2-4A25-A900-721D9007E644}" type="pres">
      <dgm:prSet presAssocID="{1A9475A2-1FC0-4456-91A9-EE76B2E8A81C}" presName="parentLin" presStyleCnt="0"/>
      <dgm:spPr/>
    </dgm:pt>
    <dgm:pt modelId="{F231CF3F-4F8A-44A5-88B4-CC7EB758A2BB}" type="pres">
      <dgm:prSet presAssocID="{1A9475A2-1FC0-4456-91A9-EE76B2E8A81C}" presName="parentLeftMargin" presStyleLbl="node1" presStyleIdx="4" presStyleCnt="6"/>
      <dgm:spPr/>
    </dgm:pt>
    <dgm:pt modelId="{A0571CCF-A0B9-4A53-867B-A1C315AE48AD}" type="pres">
      <dgm:prSet presAssocID="{1A9475A2-1FC0-4456-91A9-EE76B2E8A81C}" presName="parentText" presStyleLbl="node1" presStyleIdx="5" presStyleCnt="6">
        <dgm:presLayoutVars>
          <dgm:chMax val="0"/>
          <dgm:bulletEnabled val="1"/>
        </dgm:presLayoutVars>
      </dgm:prSet>
      <dgm:spPr/>
    </dgm:pt>
    <dgm:pt modelId="{47C0472F-D5F6-410B-AB46-AD72FD2080D4}" type="pres">
      <dgm:prSet presAssocID="{1A9475A2-1FC0-4456-91A9-EE76B2E8A81C}" presName="negativeSpace" presStyleCnt="0"/>
      <dgm:spPr/>
    </dgm:pt>
    <dgm:pt modelId="{8CF2237B-8532-496E-BE26-4835487EAACE}" type="pres">
      <dgm:prSet presAssocID="{1A9475A2-1FC0-4456-91A9-EE76B2E8A81C}" presName="childText" presStyleLbl="conFgAcc1" presStyleIdx="5" presStyleCnt="6">
        <dgm:presLayoutVars>
          <dgm:bulletEnabled val="1"/>
        </dgm:presLayoutVars>
      </dgm:prSet>
      <dgm:spPr>
        <a:noFill/>
      </dgm:spPr>
    </dgm:pt>
  </dgm:ptLst>
  <dgm:cxnLst>
    <dgm:cxn modelId="{F11E3101-527A-4BBF-B9CB-2731391F13FA}" type="presOf" srcId="{1A9475A2-1FC0-4456-91A9-EE76B2E8A81C}" destId="{F231CF3F-4F8A-44A5-88B4-CC7EB758A2BB}" srcOrd="0" destOrd="0" presId="urn:microsoft.com/office/officeart/2005/8/layout/list1"/>
    <dgm:cxn modelId="{6BB3D509-68CB-4837-BBD2-104A1F564992}" type="presOf" srcId="{F8C22BDF-E7AE-4C8C-B86D-A6C9A3D6922A}" destId="{10464428-9B99-4180-8A42-48390E8A2C69}" srcOrd="1" destOrd="0" presId="urn:microsoft.com/office/officeart/2005/8/layout/list1"/>
    <dgm:cxn modelId="{51A26516-B5C8-4FDF-9563-3365CC7CB9D9}" type="presOf" srcId="{E0C70BD2-9991-49CE-A3A4-DA1DF5BA60DD}" destId="{AD8D99DC-B834-4BB1-8DF1-940996EA3DEA}" srcOrd="0" destOrd="0" presId="urn:microsoft.com/office/officeart/2005/8/layout/list1"/>
    <dgm:cxn modelId="{5F5AF716-401E-4752-8257-F8C8959CF482}" type="presOf" srcId="{EA4BB254-48E2-4EB9-8C62-5C02B17A867A}" destId="{186763E7-DA79-4F2D-BAB2-D45446EFB6D2}" srcOrd="0" destOrd="0" presId="urn:microsoft.com/office/officeart/2005/8/layout/list1"/>
    <dgm:cxn modelId="{E30BC71E-8053-4BBD-8CBD-0127940FF946}" srcId="{EA4BB254-48E2-4EB9-8C62-5C02B17A867A}" destId="{1A9475A2-1FC0-4456-91A9-EE76B2E8A81C}" srcOrd="5" destOrd="0" parTransId="{D8BEF24C-DB0B-49EA-8B51-0954BD1FCD47}" sibTransId="{AA9F827C-1A0F-4A58-89B6-86E63FC6D025}"/>
    <dgm:cxn modelId="{EE92D728-073D-4922-9D0F-C199CA16B1E3}" type="presOf" srcId="{A52C8A48-E98B-46E1-917D-EF32C34AD97B}" destId="{094B6A52-EA91-4471-8732-E7BDB356C6C8}" srcOrd="0" destOrd="0" presId="urn:microsoft.com/office/officeart/2005/8/layout/list1"/>
    <dgm:cxn modelId="{7F594E2B-95B0-4C91-9703-89CC85D01766}" type="presOf" srcId="{A52C8A48-E98B-46E1-917D-EF32C34AD97B}" destId="{CD5C22AC-519E-48F7-B738-765E255008B0}" srcOrd="1" destOrd="0" presId="urn:microsoft.com/office/officeart/2005/8/layout/list1"/>
    <dgm:cxn modelId="{1095E12C-0B51-4FC9-812E-41CD190C16EF}" srcId="{EA4BB254-48E2-4EB9-8C62-5C02B17A867A}" destId="{98C39CD5-42DE-4185-80A4-B4BF4460736F}" srcOrd="3" destOrd="0" parTransId="{81F5AF33-4955-48D2-B582-0F05BB362FC8}" sibTransId="{22C3697D-2800-452E-81FE-8AF220F93079}"/>
    <dgm:cxn modelId="{6596362D-AF79-49AB-9509-93C2CB78AEAF}" srcId="{EA4BB254-48E2-4EB9-8C62-5C02B17A867A}" destId="{E0C70BD2-9991-49CE-A3A4-DA1DF5BA60DD}" srcOrd="2" destOrd="0" parTransId="{27EE5E44-27CE-41B1-B142-2620049FDD7C}" sibTransId="{512C8D6C-A45F-4DC6-AA54-3230C3D62481}"/>
    <dgm:cxn modelId="{80CDF66D-2322-40B5-BEDA-B27C55323E92}" type="presOf" srcId="{C6191208-C755-4096-B623-CE8CE0391D12}" destId="{6BAE352F-3D85-4445-8DFC-345962F8A05D}" srcOrd="0" destOrd="0" presId="urn:microsoft.com/office/officeart/2005/8/layout/list1"/>
    <dgm:cxn modelId="{ED125270-FC22-4BFA-B5D7-B9508DA06E33}" type="presOf" srcId="{F8C22BDF-E7AE-4C8C-B86D-A6C9A3D6922A}" destId="{D5BCF3EA-C4DC-40A5-A91C-ED9D76582010}" srcOrd="0" destOrd="0" presId="urn:microsoft.com/office/officeart/2005/8/layout/list1"/>
    <dgm:cxn modelId="{091D028C-B4CA-4C7F-9AB2-B9E370CB9BE0}" type="presOf" srcId="{E0C70BD2-9991-49CE-A3A4-DA1DF5BA60DD}" destId="{11AB1A5F-6CE8-4BAB-9906-AB5AA0D124CC}" srcOrd="1" destOrd="0" presId="urn:microsoft.com/office/officeart/2005/8/layout/list1"/>
    <dgm:cxn modelId="{5F04B395-7DE8-4BDA-9545-8CC77471EB2C}" type="presOf" srcId="{98C39CD5-42DE-4185-80A4-B4BF4460736F}" destId="{8265C6C7-6DAC-454B-9313-3A4AD13D3774}" srcOrd="0" destOrd="0" presId="urn:microsoft.com/office/officeart/2005/8/layout/list1"/>
    <dgm:cxn modelId="{1F9A629D-F088-4070-B63D-8F4C597A2274}" type="presOf" srcId="{1A9475A2-1FC0-4456-91A9-EE76B2E8A81C}" destId="{A0571CCF-A0B9-4A53-867B-A1C315AE48AD}" srcOrd="1" destOrd="0" presId="urn:microsoft.com/office/officeart/2005/8/layout/list1"/>
    <dgm:cxn modelId="{F9537FA7-CB01-4C14-A1CB-BF0EF4D2DDD2}" type="presOf" srcId="{C6191208-C755-4096-B623-CE8CE0391D12}" destId="{057A5F8F-639B-4037-ACFE-8C5E3E830DF7}" srcOrd="1" destOrd="0" presId="urn:microsoft.com/office/officeart/2005/8/layout/list1"/>
    <dgm:cxn modelId="{4E0E62B8-4787-4394-B4CE-7BF297E7C790}" srcId="{EA4BB254-48E2-4EB9-8C62-5C02B17A867A}" destId="{A52C8A48-E98B-46E1-917D-EF32C34AD97B}" srcOrd="4" destOrd="0" parTransId="{FF1A1804-F9E4-41B7-9349-8D571B20CC6A}" sibTransId="{E5984812-7567-4473-B3C0-B414F97E62BC}"/>
    <dgm:cxn modelId="{7859FDD1-3C2A-4A89-9C6B-E36B153CDFD4}" type="presOf" srcId="{98C39CD5-42DE-4185-80A4-B4BF4460736F}" destId="{0C0308AD-87C9-4E6C-8146-ADE148C07FEA}" srcOrd="1" destOrd="0" presId="urn:microsoft.com/office/officeart/2005/8/layout/list1"/>
    <dgm:cxn modelId="{763D8DDE-6803-456C-A68B-236705A33160}" srcId="{EA4BB254-48E2-4EB9-8C62-5C02B17A867A}" destId="{C6191208-C755-4096-B623-CE8CE0391D12}" srcOrd="1" destOrd="0" parTransId="{A6685906-03FB-4B7E-A722-C074A1E988AE}" sibTransId="{88E53281-55B4-4D82-A199-B7BBC96E72A1}"/>
    <dgm:cxn modelId="{1C8CE1F9-EF7D-494A-ACD2-C4557046A30C}" srcId="{EA4BB254-48E2-4EB9-8C62-5C02B17A867A}" destId="{F8C22BDF-E7AE-4C8C-B86D-A6C9A3D6922A}" srcOrd="0" destOrd="0" parTransId="{83A9876B-8AD8-4FEA-80A0-9561117AE560}" sibTransId="{9C24414B-7D0C-4845-A8B4-20809B105EE9}"/>
    <dgm:cxn modelId="{31B769C4-9560-492E-9D70-9E36257C05AF}" type="presParOf" srcId="{186763E7-DA79-4F2D-BAB2-D45446EFB6D2}" destId="{94B280D7-3A05-4672-B2D1-3AC5C3B88EBC}" srcOrd="0" destOrd="0" presId="urn:microsoft.com/office/officeart/2005/8/layout/list1"/>
    <dgm:cxn modelId="{8E3BED6A-F30D-4BE0-9113-2613BA97C296}" type="presParOf" srcId="{94B280D7-3A05-4672-B2D1-3AC5C3B88EBC}" destId="{D5BCF3EA-C4DC-40A5-A91C-ED9D76582010}" srcOrd="0" destOrd="0" presId="urn:microsoft.com/office/officeart/2005/8/layout/list1"/>
    <dgm:cxn modelId="{87DC00FB-29AD-4F8E-B643-2B97DF8F4589}" type="presParOf" srcId="{94B280D7-3A05-4672-B2D1-3AC5C3B88EBC}" destId="{10464428-9B99-4180-8A42-48390E8A2C69}" srcOrd="1" destOrd="0" presId="urn:microsoft.com/office/officeart/2005/8/layout/list1"/>
    <dgm:cxn modelId="{0C447348-D64A-4915-B809-D5F76E45F3E8}" type="presParOf" srcId="{186763E7-DA79-4F2D-BAB2-D45446EFB6D2}" destId="{310D1EE8-A997-4FAF-AAE7-762F1820E3CC}" srcOrd="1" destOrd="0" presId="urn:microsoft.com/office/officeart/2005/8/layout/list1"/>
    <dgm:cxn modelId="{286D59BB-5ACC-420A-9138-B2B2F6A25C0E}" type="presParOf" srcId="{186763E7-DA79-4F2D-BAB2-D45446EFB6D2}" destId="{ABC0B5AE-7B99-4555-AEDF-8771C94DB2A1}" srcOrd="2" destOrd="0" presId="urn:microsoft.com/office/officeart/2005/8/layout/list1"/>
    <dgm:cxn modelId="{7D94BA9F-9004-42D4-B962-87D7C1D99726}" type="presParOf" srcId="{186763E7-DA79-4F2D-BAB2-D45446EFB6D2}" destId="{E1EC5BD6-5EFE-4119-B103-52DCF16FC2CD}" srcOrd="3" destOrd="0" presId="urn:microsoft.com/office/officeart/2005/8/layout/list1"/>
    <dgm:cxn modelId="{CF6A0698-3EEA-45B7-95F9-FA5D24A40A47}" type="presParOf" srcId="{186763E7-DA79-4F2D-BAB2-D45446EFB6D2}" destId="{6692B6E3-8227-4808-A979-D59F3E00BEB9}" srcOrd="4" destOrd="0" presId="urn:microsoft.com/office/officeart/2005/8/layout/list1"/>
    <dgm:cxn modelId="{56448E84-1620-434D-A8A6-AFF2B749402D}" type="presParOf" srcId="{6692B6E3-8227-4808-A979-D59F3E00BEB9}" destId="{6BAE352F-3D85-4445-8DFC-345962F8A05D}" srcOrd="0" destOrd="0" presId="urn:microsoft.com/office/officeart/2005/8/layout/list1"/>
    <dgm:cxn modelId="{5D6EEA75-7025-43F2-B463-ECFF68D04C6B}" type="presParOf" srcId="{6692B6E3-8227-4808-A979-D59F3E00BEB9}" destId="{057A5F8F-639B-4037-ACFE-8C5E3E830DF7}" srcOrd="1" destOrd="0" presId="urn:microsoft.com/office/officeart/2005/8/layout/list1"/>
    <dgm:cxn modelId="{0FDF86DF-2A2A-4EDF-8BC9-6FF4E28AB825}" type="presParOf" srcId="{186763E7-DA79-4F2D-BAB2-D45446EFB6D2}" destId="{082F585C-EE89-40B4-9E09-422A7A866F3E}" srcOrd="5" destOrd="0" presId="urn:microsoft.com/office/officeart/2005/8/layout/list1"/>
    <dgm:cxn modelId="{55BBAC91-53C4-4C9B-9DB4-522B7FA07A3E}" type="presParOf" srcId="{186763E7-DA79-4F2D-BAB2-D45446EFB6D2}" destId="{40125608-4BFD-4BDC-B94A-9BC29298FB50}" srcOrd="6" destOrd="0" presId="urn:microsoft.com/office/officeart/2005/8/layout/list1"/>
    <dgm:cxn modelId="{CC42FAAB-D3D3-444E-A36E-EFA55F7E067A}" type="presParOf" srcId="{186763E7-DA79-4F2D-BAB2-D45446EFB6D2}" destId="{C50DAC3D-B3CC-45FD-A6AD-57E4AA91CA8F}" srcOrd="7" destOrd="0" presId="urn:microsoft.com/office/officeart/2005/8/layout/list1"/>
    <dgm:cxn modelId="{B716232E-0D9F-41AA-93E1-663CF306B86B}" type="presParOf" srcId="{186763E7-DA79-4F2D-BAB2-D45446EFB6D2}" destId="{521882D6-5D93-4206-89EF-D2DB1C18342B}" srcOrd="8" destOrd="0" presId="urn:microsoft.com/office/officeart/2005/8/layout/list1"/>
    <dgm:cxn modelId="{584E0CFC-0458-4240-850C-D51D8634F4FD}" type="presParOf" srcId="{521882D6-5D93-4206-89EF-D2DB1C18342B}" destId="{AD8D99DC-B834-4BB1-8DF1-940996EA3DEA}" srcOrd="0" destOrd="0" presId="urn:microsoft.com/office/officeart/2005/8/layout/list1"/>
    <dgm:cxn modelId="{B7782067-9EF3-420B-875B-55CC85DCE084}" type="presParOf" srcId="{521882D6-5D93-4206-89EF-D2DB1C18342B}" destId="{11AB1A5F-6CE8-4BAB-9906-AB5AA0D124CC}" srcOrd="1" destOrd="0" presId="urn:microsoft.com/office/officeart/2005/8/layout/list1"/>
    <dgm:cxn modelId="{E295AB65-0BCF-42B6-90EA-0D3A354879EC}" type="presParOf" srcId="{186763E7-DA79-4F2D-BAB2-D45446EFB6D2}" destId="{0CB4B660-0A3A-4D25-9478-943D666A2DDD}" srcOrd="9" destOrd="0" presId="urn:microsoft.com/office/officeart/2005/8/layout/list1"/>
    <dgm:cxn modelId="{AE5597D8-AB3B-4F85-A8D4-96E215306FCB}" type="presParOf" srcId="{186763E7-DA79-4F2D-BAB2-D45446EFB6D2}" destId="{1B362CE7-9DA9-4289-8055-A853B986391D}" srcOrd="10" destOrd="0" presId="urn:microsoft.com/office/officeart/2005/8/layout/list1"/>
    <dgm:cxn modelId="{DA151726-97FE-4491-9FEA-0E91A054C33C}" type="presParOf" srcId="{186763E7-DA79-4F2D-BAB2-D45446EFB6D2}" destId="{11AF2451-C9F0-4BB0-951B-9B14F577879C}" srcOrd="11" destOrd="0" presId="urn:microsoft.com/office/officeart/2005/8/layout/list1"/>
    <dgm:cxn modelId="{59F0AECD-3CEE-4F43-8AA6-9AC4CC5D40C3}" type="presParOf" srcId="{186763E7-DA79-4F2D-BAB2-D45446EFB6D2}" destId="{C85A751C-9CCE-467C-A339-F349C9470B78}" srcOrd="12" destOrd="0" presId="urn:microsoft.com/office/officeart/2005/8/layout/list1"/>
    <dgm:cxn modelId="{8BC6C7CC-B353-45A6-82FB-AE5B7C4B0E9D}" type="presParOf" srcId="{C85A751C-9CCE-467C-A339-F349C9470B78}" destId="{8265C6C7-6DAC-454B-9313-3A4AD13D3774}" srcOrd="0" destOrd="0" presId="urn:microsoft.com/office/officeart/2005/8/layout/list1"/>
    <dgm:cxn modelId="{2B819588-EBB3-4375-BC0B-FCBD43E49908}" type="presParOf" srcId="{C85A751C-9CCE-467C-A339-F349C9470B78}" destId="{0C0308AD-87C9-4E6C-8146-ADE148C07FEA}" srcOrd="1" destOrd="0" presId="urn:microsoft.com/office/officeart/2005/8/layout/list1"/>
    <dgm:cxn modelId="{9C3D4504-D960-44FE-95E9-8A98984D2BC7}" type="presParOf" srcId="{186763E7-DA79-4F2D-BAB2-D45446EFB6D2}" destId="{1BBC705F-8177-4CEC-824A-844B5BF6F169}" srcOrd="13" destOrd="0" presId="urn:microsoft.com/office/officeart/2005/8/layout/list1"/>
    <dgm:cxn modelId="{F5D77973-AE38-420B-A610-7D283CFB3718}" type="presParOf" srcId="{186763E7-DA79-4F2D-BAB2-D45446EFB6D2}" destId="{6ACEE8BA-74EC-4AA8-BA8B-A6A224BC8DC7}" srcOrd="14" destOrd="0" presId="urn:microsoft.com/office/officeart/2005/8/layout/list1"/>
    <dgm:cxn modelId="{1383C4AB-66B2-42B7-A8B0-8257D0CB7B62}" type="presParOf" srcId="{186763E7-DA79-4F2D-BAB2-D45446EFB6D2}" destId="{031E3656-6BE3-40CE-A319-63580461BAAB}" srcOrd="15" destOrd="0" presId="urn:microsoft.com/office/officeart/2005/8/layout/list1"/>
    <dgm:cxn modelId="{71B3B60D-D6EE-4957-8EBF-8CCE7BD9FA1B}" type="presParOf" srcId="{186763E7-DA79-4F2D-BAB2-D45446EFB6D2}" destId="{4E633DCB-FEF9-4954-83C9-A3ECDC7B5524}" srcOrd="16" destOrd="0" presId="urn:microsoft.com/office/officeart/2005/8/layout/list1"/>
    <dgm:cxn modelId="{14ADD31B-BD53-452E-A3BC-4B1964079BEE}" type="presParOf" srcId="{4E633DCB-FEF9-4954-83C9-A3ECDC7B5524}" destId="{094B6A52-EA91-4471-8732-E7BDB356C6C8}" srcOrd="0" destOrd="0" presId="urn:microsoft.com/office/officeart/2005/8/layout/list1"/>
    <dgm:cxn modelId="{5C6DF208-1ECC-4406-91F4-E6F17406840C}" type="presParOf" srcId="{4E633DCB-FEF9-4954-83C9-A3ECDC7B5524}" destId="{CD5C22AC-519E-48F7-B738-765E255008B0}" srcOrd="1" destOrd="0" presId="urn:microsoft.com/office/officeart/2005/8/layout/list1"/>
    <dgm:cxn modelId="{10F757FA-C907-44D9-B093-8DDC6DDF7319}" type="presParOf" srcId="{186763E7-DA79-4F2D-BAB2-D45446EFB6D2}" destId="{7D36FF78-C4FA-4280-949B-327BAAE56BC9}" srcOrd="17" destOrd="0" presId="urn:microsoft.com/office/officeart/2005/8/layout/list1"/>
    <dgm:cxn modelId="{D267603F-0669-4BF3-80E8-0CFD16FBAF31}" type="presParOf" srcId="{186763E7-DA79-4F2D-BAB2-D45446EFB6D2}" destId="{600DC76F-8DA7-493B-AC05-427306C99D59}" srcOrd="18" destOrd="0" presId="urn:microsoft.com/office/officeart/2005/8/layout/list1"/>
    <dgm:cxn modelId="{9EE6253F-D694-42CE-B2CF-B689F785641D}" type="presParOf" srcId="{186763E7-DA79-4F2D-BAB2-D45446EFB6D2}" destId="{50FD06FA-FEEC-44F6-9771-AA21CEDC7F71}" srcOrd="19" destOrd="0" presId="urn:microsoft.com/office/officeart/2005/8/layout/list1"/>
    <dgm:cxn modelId="{9E7EEAD2-C59A-4055-AE77-BB16B652D2F2}" type="presParOf" srcId="{186763E7-DA79-4F2D-BAB2-D45446EFB6D2}" destId="{B4E56AF8-51E2-4A25-A900-721D9007E644}" srcOrd="20" destOrd="0" presId="urn:microsoft.com/office/officeart/2005/8/layout/list1"/>
    <dgm:cxn modelId="{685B4A4D-BCB5-4F2E-9D43-D75CE2BDE797}" type="presParOf" srcId="{B4E56AF8-51E2-4A25-A900-721D9007E644}" destId="{F231CF3F-4F8A-44A5-88B4-CC7EB758A2BB}" srcOrd="0" destOrd="0" presId="urn:microsoft.com/office/officeart/2005/8/layout/list1"/>
    <dgm:cxn modelId="{BBF0AFEF-A9B5-4A8B-A7EF-D4305BAAB574}" type="presParOf" srcId="{B4E56AF8-51E2-4A25-A900-721D9007E644}" destId="{A0571CCF-A0B9-4A53-867B-A1C315AE48AD}" srcOrd="1" destOrd="0" presId="urn:microsoft.com/office/officeart/2005/8/layout/list1"/>
    <dgm:cxn modelId="{68647FC6-5664-4524-9F99-9E9291845B1B}" type="presParOf" srcId="{186763E7-DA79-4F2D-BAB2-D45446EFB6D2}" destId="{47C0472F-D5F6-410B-AB46-AD72FD2080D4}" srcOrd="21" destOrd="0" presId="urn:microsoft.com/office/officeart/2005/8/layout/list1"/>
    <dgm:cxn modelId="{80ED993A-285F-4224-8992-BB47A5306149}" type="presParOf" srcId="{186763E7-DA79-4F2D-BAB2-D45446EFB6D2}" destId="{8CF2237B-8532-496E-BE26-4835487EAACE}"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0B5AE-7B99-4555-AEDF-8771C94DB2A1}">
      <dsp:nvSpPr>
        <dsp:cNvPr id="0" name=""/>
        <dsp:cNvSpPr/>
      </dsp:nvSpPr>
      <dsp:spPr>
        <a:xfrm>
          <a:off x="0" y="30685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464428-9B99-4180-8A42-48390E8A2C69}">
      <dsp:nvSpPr>
        <dsp:cNvPr id="0" name=""/>
        <dsp:cNvSpPr/>
      </dsp:nvSpPr>
      <dsp:spPr>
        <a:xfrm>
          <a:off x="365760" y="26417"/>
          <a:ext cx="5120640" cy="560880"/>
        </a:xfrm>
        <a:prstGeom prst="roundRect">
          <a:avLst/>
        </a:prstGeom>
        <a:solidFill>
          <a:schemeClr val="accent5">
            <a:tint val="6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数据库调优方法概述</a:t>
          </a:r>
        </a:p>
      </dsp:txBody>
      <dsp:txXfrm>
        <a:off x="393140" y="53797"/>
        <a:ext cx="5065880" cy="506120"/>
      </dsp:txXfrm>
    </dsp:sp>
    <dsp:sp modelId="{40125608-4BFD-4BDC-B94A-9BC29298FB50}">
      <dsp:nvSpPr>
        <dsp:cNvPr id="0" name=""/>
        <dsp:cNvSpPr/>
      </dsp:nvSpPr>
      <dsp:spPr>
        <a:xfrm>
          <a:off x="0" y="116869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7A5F8F-639B-4037-ACFE-8C5E3E830DF7}">
      <dsp:nvSpPr>
        <dsp:cNvPr id="0" name=""/>
        <dsp:cNvSpPr/>
      </dsp:nvSpPr>
      <dsp:spPr>
        <a:xfrm>
          <a:off x="365760" y="888257"/>
          <a:ext cx="5120640" cy="560880"/>
        </a:xfrm>
        <a:prstGeom prst="roundRect">
          <a:avLst/>
        </a:prstGeom>
        <a:solidFill>
          <a:schemeClr val="accent5">
            <a:tint val="6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执行计划详解</a:t>
          </a:r>
        </a:p>
      </dsp:txBody>
      <dsp:txXfrm>
        <a:off x="393140" y="915637"/>
        <a:ext cx="5065880" cy="506120"/>
      </dsp:txXfrm>
    </dsp:sp>
    <dsp:sp modelId="{1B362CE7-9DA9-4289-8055-A853B986391D}">
      <dsp:nvSpPr>
        <dsp:cNvPr id="0" name=""/>
        <dsp:cNvSpPr/>
      </dsp:nvSpPr>
      <dsp:spPr>
        <a:xfrm>
          <a:off x="0" y="203053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AB1A5F-6CE8-4BAB-9906-AB5AA0D124CC}">
      <dsp:nvSpPr>
        <dsp:cNvPr id="0" name=""/>
        <dsp:cNvSpPr/>
      </dsp:nvSpPr>
      <dsp:spPr>
        <a:xfrm>
          <a:off x="365760" y="1750097"/>
          <a:ext cx="5120640" cy="560880"/>
        </a:xfrm>
        <a:prstGeom prst="roundRect">
          <a:avLst/>
        </a:prstGeom>
        <a:solidFill>
          <a:schemeClr val="accent5">
            <a:tint val="6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en-US" altLang="zh-CN" sz="1900" kern="1200" dirty="0">
              <a:solidFill>
                <a:schemeClr val="tx1"/>
              </a:solidFill>
              <a:latin typeface="Microsoft YaHei Light" panose="020B0502040204020203" pitchFamily="34" charset="-122"/>
              <a:ea typeface="Microsoft YaHei Light" panose="020B0502040204020203" pitchFamily="34" charset="-122"/>
            </a:rPr>
            <a:t>SQL</a:t>
          </a:r>
          <a:r>
            <a:rPr lang="zh-CN" altLang="en-US" sz="1900" kern="1200" dirty="0">
              <a:solidFill>
                <a:schemeClr val="tx1"/>
              </a:solidFill>
              <a:latin typeface="Microsoft YaHei Light" panose="020B0502040204020203" pitchFamily="34" charset="-122"/>
              <a:ea typeface="Microsoft YaHei Light" panose="020B0502040204020203" pitchFamily="34" charset="-122"/>
            </a:rPr>
            <a:t>语句调优过程与方法详解</a:t>
          </a:r>
        </a:p>
      </dsp:txBody>
      <dsp:txXfrm>
        <a:off x="393140" y="1777477"/>
        <a:ext cx="5065880" cy="506120"/>
      </dsp:txXfrm>
    </dsp:sp>
    <dsp:sp modelId="{6ACEE8BA-74EC-4AA8-BA8B-A6A224BC8DC7}">
      <dsp:nvSpPr>
        <dsp:cNvPr id="0" name=""/>
        <dsp:cNvSpPr/>
      </dsp:nvSpPr>
      <dsp:spPr>
        <a:xfrm>
          <a:off x="0" y="289237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0308AD-87C9-4E6C-8146-ADE148C07FEA}">
      <dsp:nvSpPr>
        <dsp:cNvPr id="0" name=""/>
        <dsp:cNvSpPr/>
      </dsp:nvSpPr>
      <dsp:spPr>
        <a:xfrm>
          <a:off x="365760" y="2611937"/>
          <a:ext cx="5120640" cy="560880"/>
        </a:xfrm>
        <a:prstGeom prst="roundRect">
          <a:avLst/>
        </a:prstGeom>
        <a:solidFill>
          <a:schemeClr val="accent5">
            <a:tint val="6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索引优化方法详解</a:t>
          </a:r>
        </a:p>
      </dsp:txBody>
      <dsp:txXfrm>
        <a:off x="393140" y="2639317"/>
        <a:ext cx="5065880" cy="506120"/>
      </dsp:txXfrm>
    </dsp:sp>
    <dsp:sp modelId="{600DC76F-8DA7-493B-AC05-427306C99D59}">
      <dsp:nvSpPr>
        <dsp:cNvPr id="0" name=""/>
        <dsp:cNvSpPr/>
      </dsp:nvSpPr>
      <dsp:spPr>
        <a:xfrm>
          <a:off x="0" y="375421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C22AC-519E-48F7-B738-765E255008B0}">
      <dsp:nvSpPr>
        <dsp:cNvPr id="0" name=""/>
        <dsp:cNvSpPr/>
      </dsp:nvSpPr>
      <dsp:spPr>
        <a:xfrm>
          <a:off x="365760" y="3473777"/>
          <a:ext cx="5120640" cy="560880"/>
        </a:xfrm>
        <a:prstGeom prst="roundRect">
          <a:avLst/>
        </a:prstGeom>
        <a:solidFill>
          <a:schemeClr val="accent5">
            <a:tint val="6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事务及巧用方法详解</a:t>
          </a:r>
        </a:p>
      </dsp:txBody>
      <dsp:txXfrm>
        <a:off x="393140" y="3501157"/>
        <a:ext cx="5065880" cy="506120"/>
      </dsp:txXfrm>
    </dsp:sp>
    <dsp:sp modelId="{8CF2237B-8532-496E-BE26-4835487EAACE}">
      <dsp:nvSpPr>
        <dsp:cNvPr id="0" name=""/>
        <dsp:cNvSpPr/>
      </dsp:nvSpPr>
      <dsp:spPr>
        <a:xfrm>
          <a:off x="0" y="461605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571CCF-A0B9-4A53-867B-A1C315AE48AD}">
      <dsp:nvSpPr>
        <dsp:cNvPr id="0" name=""/>
        <dsp:cNvSpPr/>
      </dsp:nvSpPr>
      <dsp:spPr>
        <a:xfrm>
          <a:off x="365760" y="4335617"/>
          <a:ext cx="5120640" cy="560880"/>
        </a:xfrm>
        <a:prstGeom prst="roundRect">
          <a:avLst/>
        </a:prstGeom>
        <a:solidFill>
          <a:schemeClr val="accent5">
            <a:tint val="6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调优绩效衡量方法解析</a:t>
          </a:r>
        </a:p>
      </dsp:txBody>
      <dsp:txXfrm>
        <a:off x="393140" y="4362997"/>
        <a:ext cx="5065880"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0B5AE-7B99-4555-AEDF-8771C94DB2A1}">
      <dsp:nvSpPr>
        <dsp:cNvPr id="0" name=""/>
        <dsp:cNvSpPr/>
      </dsp:nvSpPr>
      <dsp:spPr>
        <a:xfrm>
          <a:off x="0" y="30685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464428-9B99-4180-8A42-48390E8A2C69}">
      <dsp:nvSpPr>
        <dsp:cNvPr id="0" name=""/>
        <dsp:cNvSpPr/>
      </dsp:nvSpPr>
      <dsp:spPr>
        <a:xfrm>
          <a:off x="365760" y="26417"/>
          <a:ext cx="5120640" cy="560880"/>
        </a:xfrm>
        <a:prstGeom prst="roundRect">
          <a:avLst/>
        </a:prstGeom>
        <a:solidFill>
          <a:schemeClr val="accent5">
            <a:tint val="6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数据库调优方法概述</a:t>
          </a:r>
        </a:p>
      </dsp:txBody>
      <dsp:txXfrm>
        <a:off x="393140" y="53797"/>
        <a:ext cx="5065880" cy="506120"/>
      </dsp:txXfrm>
    </dsp:sp>
    <dsp:sp modelId="{40125608-4BFD-4BDC-B94A-9BC29298FB50}">
      <dsp:nvSpPr>
        <dsp:cNvPr id="0" name=""/>
        <dsp:cNvSpPr/>
      </dsp:nvSpPr>
      <dsp:spPr>
        <a:xfrm>
          <a:off x="0" y="116869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7A5F8F-639B-4037-ACFE-8C5E3E830DF7}">
      <dsp:nvSpPr>
        <dsp:cNvPr id="0" name=""/>
        <dsp:cNvSpPr/>
      </dsp:nvSpPr>
      <dsp:spPr>
        <a:xfrm>
          <a:off x="365760" y="888257"/>
          <a:ext cx="5120640" cy="560880"/>
        </a:xfrm>
        <a:prstGeom prst="roundRect">
          <a:avLst/>
        </a:prstGeom>
        <a:solidFill>
          <a:schemeClr val="bg1">
            <a:lumMod val="9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执行计划详解</a:t>
          </a:r>
        </a:p>
      </dsp:txBody>
      <dsp:txXfrm>
        <a:off x="393140" y="915637"/>
        <a:ext cx="5065880" cy="506120"/>
      </dsp:txXfrm>
    </dsp:sp>
    <dsp:sp modelId="{1B362CE7-9DA9-4289-8055-A853B986391D}">
      <dsp:nvSpPr>
        <dsp:cNvPr id="0" name=""/>
        <dsp:cNvSpPr/>
      </dsp:nvSpPr>
      <dsp:spPr>
        <a:xfrm>
          <a:off x="0" y="203053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AB1A5F-6CE8-4BAB-9906-AB5AA0D124CC}">
      <dsp:nvSpPr>
        <dsp:cNvPr id="0" name=""/>
        <dsp:cNvSpPr/>
      </dsp:nvSpPr>
      <dsp:spPr>
        <a:xfrm>
          <a:off x="365760" y="1750097"/>
          <a:ext cx="5120640" cy="560880"/>
        </a:xfrm>
        <a:prstGeom prst="roundRect">
          <a:avLst/>
        </a:prstGeom>
        <a:solidFill>
          <a:schemeClr val="bg1">
            <a:lumMod val="9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en-US" altLang="zh-CN" sz="1900" kern="1200" dirty="0">
              <a:solidFill>
                <a:schemeClr val="tx1"/>
              </a:solidFill>
              <a:latin typeface="Microsoft YaHei Light" panose="020B0502040204020203" pitchFamily="34" charset="-122"/>
              <a:ea typeface="Microsoft YaHei Light" panose="020B0502040204020203" pitchFamily="34" charset="-122"/>
            </a:rPr>
            <a:t>SQL</a:t>
          </a:r>
          <a:r>
            <a:rPr lang="zh-CN" altLang="en-US" sz="1900" kern="1200" dirty="0">
              <a:solidFill>
                <a:schemeClr val="tx1"/>
              </a:solidFill>
              <a:latin typeface="Microsoft YaHei Light" panose="020B0502040204020203" pitchFamily="34" charset="-122"/>
              <a:ea typeface="Microsoft YaHei Light" panose="020B0502040204020203" pitchFamily="34" charset="-122"/>
            </a:rPr>
            <a:t>语句调优过程与方法详解</a:t>
          </a:r>
        </a:p>
      </dsp:txBody>
      <dsp:txXfrm>
        <a:off x="393140" y="1777477"/>
        <a:ext cx="5065880" cy="506120"/>
      </dsp:txXfrm>
    </dsp:sp>
    <dsp:sp modelId="{6ACEE8BA-74EC-4AA8-BA8B-A6A224BC8DC7}">
      <dsp:nvSpPr>
        <dsp:cNvPr id="0" name=""/>
        <dsp:cNvSpPr/>
      </dsp:nvSpPr>
      <dsp:spPr>
        <a:xfrm>
          <a:off x="0" y="289237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0308AD-87C9-4E6C-8146-ADE148C07FEA}">
      <dsp:nvSpPr>
        <dsp:cNvPr id="0" name=""/>
        <dsp:cNvSpPr/>
      </dsp:nvSpPr>
      <dsp:spPr>
        <a:xfrm>
          <a:off x="365760" y="2611937"/>
          <a:ext cx="5120640" cy="560880"/>
        </a:xfrm>
        <a:prstGeom prst="roundRect">
          <a:avLst/>
        </a:prstGeom>
        <a:solidFill>
          <a:schemeClr val="bg1">
            <a:lumMod val="9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索引优化方法详解</a:t>
          </a:r>
        </a:p>
      </dsp:txBody>
      <dsp:txXfrm>
        <a:off x="393140" y="2639317"/>
        <a:ext cx="5065880" cy="506120"/>
      </dsp:txXfrm>
    </dsp:sp>
    <dsp:sp modelId="{600DC76F-8DA7-493B-AC05-427306C99D59}">
      <dsp:nvSpPr>
        <dsp:cNvPr id="0" name=""/>
        <dsp:cNvSpPr/>
      </dsp:nvSpPr>
      <dsp:spPr>
        <a:xfrm>
          <a:off x="0" y="375421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C22AC-519E-48F7-B738-765E255008B0}">
      <dsp:nvSpPr>
        <dsp:cNvPr id="0" name=""/>
        <dsp:cNvSpPr/>
      </dsp:nvSpPr>
      <dsp:spPr>
        <a:xfrm>
          <a:off x="365760" y="3473777"/>
          <a:ext cx="5120640" cy="560880"/>
        </a:xfrm>
        <a:prstGeom prst="roundRect">
          <a:avLst/>
        </a:prstGeom>
        <a:solidFill>
          <a:schemeClr val="bg1">
            <a:lumMod val="9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事务及巧用方法详解</a:t>
          </a:r>
        </a:p>
      </dsp:txBody>
      <dsp:txXfrm>
        <a:off x="393140" y="3501157"/>
        <a:ext cx="5065880" cy="506120"/>
      </dsp:txXfrm>
    </dsp:sp>
    <dsp:sp modelId="{8CF2237B-8532-496E-BE26-4835487EAACE}">
      <dsp:nvSpPr>
        <dsp:cNvPr id="0" name=""/>
        <dsp:cNvSpPr/>
      </dsp:nvSpPr>
      <dsp:spPr>
        <a:xfrm>
          <a:off x="0" y="461605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571CCF-A0B9-4A53-867B-A1C315AE48AD}">
      <dsp:nvSpPr>
        <dsp:cNvPr id="0" name=""/>
        <dsp:cNvSpPr/>
      </dsp:nvSpPr>
      <dsp:spPr>
        <a:xfrm>
          <a:off x="365760" y="4335617"/>
          <a:ext cx="5120640" cy="560880"/>
        </a:xfrm>
        <a:prstGeom prst="roundRect">
          <a:avLst/>
        </a:prstGeom>
        <a:solidFill>
          <a:schemeClr val="bg1">
            <a:lumMod val="9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调优绩效衡量方法解析</a:t>
          </a:r>
        </a:p>
      </dsp:txBody>
      <dsp:txXfrm>
        <a:off x="393140" y="4362997"/>
        <a:ext cx="5065880"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0B5AE-7B99-4555-AEDF-8771C94DB2A1}">
      <dsp:nvSpPr>
        <dsp:cNvPr id="0" name=""/>
        <dsp:cNvSpPr/>
      </dsp:nvSpPr>
      <dsp:spPr>
        <a:xfrm>
          <a:off x="0" y="30685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464428-9B99-4180-8A42-48390E8A2C69}">
      <dsp:nvSpPr>
        <dsp:cNvPr id="0" name=""/>
        <dsp:cNvSpPr/>
      </dsp:nvSpPr>
      <dsp:spPr>
        <a:xfrm>
          <a:off x="365760" y="26417"/>
          <a:ext cx="5120640" cy="560880"/>
        </a:xfrm>
        <a:prstGeom prst="roundRect">
          <a:avLst/>
        </a:prstGeom>
        <a:solidFill>
          <a:schemeClr val="bg1">
            <a:lumMod val="9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数据库调优方法概述</a:t>
          </a:r>
        </a:p>
      </dsp:txBody>
      <dsp:txXfrm>
        <a:off x="393140" y="53797"/>
        <a:ext cx="5065880" cy="506120"/>
      </dsp:txXfrm>
    </dsp:sp>
    <dsp:sp modelId="{40125608-4BFD-4BDC-B94A-9BC29298FB50}">
      <dsp:nvSpPr>
        <dsp:cNvPr id="0" name=""/>
        <dsp:cNvSpPr/>
      </dsp:nvSpPr>
      <dsp:spPr>
        <a:xfrm>
          <a:off x="0" y="116869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7A5F8F-639B-4037-ACFE-8C5E3E830DF7}">
      <dsp:nvSpPr>
        <dsp:cNvPr id="0" name=""/>
        <dsp:cNvSpPr/>
      </dsp:nvSpPr>
      <dsp:spPr>
        <a:xfrm>
          <a:off x="365760" y="888257"/>
          <a:ext cx="5120640" cy="560880"/>
        </a:xfrm>
        <a:prstGeom prst="roundRect">
          <a:avLst/>
        </a:prstGeom>
        <a:solidFill>
          <a:schemeClr val="accent5">
            <a:tint val="6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执行计划详解</a:t>
          </a:r>
        </a:p>
      </dsp:txBody>
      <dsp:txXfrm>
        <a:off x="393140" y="915637"/>
        <a:ext cx="5065880" cy="506120"/>
      </dsp:txXfrm>
    </dsp:sp>
    <dsp:sp modelId="{1B362CE7-9DA9-4289-8055-A853B986391D}">
      <dsp:nvSpPr>
        <dsp:cNvPr id="0" name=""/>
        <dsp:cNvSpPr/>
      </dsp:nvSpPr>
      <dsp:spPr>
        <a:xfrm>
          <a:off x="0" y="203053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AB1A5F-6CE8-4BAB-9906-AB5AA0D124CC}">
      <dsp:nvSpPr>
        <dsp:cNvPr id="0" name=""/>
        <dsp:cNvSpPr/>
      </dsp:nvSpPr>
      <dsp:spPr>
        <a:xfrm>
          <a:off x="365760" y="1750097"/>
          <a:ext cx="5120640" cy="560880"/>
        </a:xfrm>
        <a:prstGeom prst="roundRect">
          <a:avLst/>
        </a:prstGeom>
        <a:solidFill>
          <a:schemeClr val="bg1">
            <a:lumMod val="9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en-US" altLang="zh-CN" sz="1900" kern="1200" dirty="0">
              <a:solidFill>
                <a:schemeClr val="tx1"/>
              </a:solidFill>
              <a:latin typeface="Microsoft YaHei Light" panose="020B0502040204020203" pitchFamily="34" charset="-122"/>
              <a:ea typeface="Microsoft YaHei Light" panose="020B0502040204020203" pitchFamily="34" charset="-122"/>
            </a:rPr>
            <a:t>SQL</a:t>
          </a:r>
          <a:r>
            <a:rPr lang="zh-CN" altLang="en-US" sz="1900" kern="1200" dirty="0">
              <a:solidFill>
                <a:schemeClr val="tx1"/>
              </a:solidFill>
              <a:latin typeface="Microsoft YaHei Light" panose="020B0502040204020203" pitchFamily="34" charset="-122"/>
              <a:ea typeface="Microsoft YaHei Light" panose="020B0502040204020203" pitchFamily="34" charset="-122"/>
            </a:rPr>
            <a:t>语句调优过程与方法详解</a:t>
          </a:r>
        </a:p>
      </dsp:txBody>
      <dsp:txXfrm>
        <a:off x="393140" y="1777477"/>
        <a:ext cx="5065880" cy="506120"/>
      </dsp:txXfrm>
    </dsp:sp>
    <dsp:sp modelId="{6ACEE8BA-74EC-4AA8-BA8B-A6A224BC8DC7}">
      <dsp:nvSpPr>
        <dsp:cNvPr id="0" name=""/>
        <dsp:cNvSpPr/>
      </dsp:nvSpPr>
      <dsp:spPr>
        <a:xfrm>
          <a:off x="0" y="289237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0308AD-87C9-4E6C-8146-ADE148C07FEA}">
      <dsp:nvSpPr>
        <dsp:cNvPr id="0" name=""/>
        <dsp:cNvSpPr/>
      </dsp:nvSpPr>
      <dsp:spPr>
        <a:xfrm>
          <a:off x="365760" y="2611937"/>
          <a:ext cx="5120640" cy="560880"/>
        </a:xfrm>
        <a:prstGeom prst="roundRect">
          <a:avLst/>
        </a:prstGeom>
        <a:solidFill>
          <a:schemeClr val="bg1">
            <a:lumMod val="9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索引优化方法详解</a:t>
          </a:r>
        </a:p>
      </dsp:txBody>
      <dsp:txXfrm>
        <a:off x="393140" y="2639317"/>
        <a:ext cx="5065880" cy="506120"/>
      </dsp:txXfrm>
    </dsp:sp>
    <dsp:sp modelId="{600DC76F-8DA7-493B-AC05-427306C99D59}">
      <dsp:nvSpPr>
        <dsp:cNvPr id="0" name=""/>
        <dsp:cNvSpPr/>
      </dsp:nvSpPr>
      <dsp:spPr>
        <a:xfrm>
          <a:off x="0" y="375421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C22AC-519E-48F7-B738-765E255008B0}">
      <dsp:nvSpPr>
        <dsp:cNvPr id="0" name=""/>
        <dsp:cNvSpPr/>
      </dsp:nvSpPr>
      <dsp:spPr>
        <a:xfrm>
          <a:off x="365760" y="3473777"/>
          <a:ext cx="5120640" cy="560880"/>
        </a:xfrm>
        <a:prstGeom prst="roundRect">
          <a:avLst/>
        </a:prstGeom>
        <a:solidFill>
          <a:schemeClr val="bg1">
            <a:lumMod val="9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事务及巧用方法详解</a:t>
          </a:r>
        </a:p>
      </dsp:txBody>
      <dsp:txXfrm>
        <a:off x="393140" y="3501157"/>
        <a:ext cx="5065880" cy="506120"/>
      </dsp:txXfrm>
    </dsp:sp>
    <dsp:sp modelId="{8CF2237B-8532-496E-BE26-4835487EAACE}">
      <dsp:nvSpPr>
        <dsp:cNvPr id="0" name=""/>
        <dsp:cNvSpPr/>
      </dsp:nvSpPr>
      <dsp:spPr>
        <a:xfrm>
          <a:off x="0" y="461605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571CCF-A0B9-4A53-867B-A1C315AE48AD}">
      <dsp:nvSpPr>
        <dsp:cNvPr id="0" name=""/>
        <dsp:cNvSpPr/>
      </dsp:nvSpPr>
      <dsp:spPr>
        <a:xfrm>
          <a:off x="365760" y="4335617"/>
          <a:ext cx="5120640" cy="560880"/>
        </a:xfrm>
        <a:prstGeom prst="roundRect">
          <a:avLst/>
        </a:prstGeom>
        <a:solidFill>
          <a:schemeClr val="bg1">
            <a:lumMod val="9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调优绩效衡量方法解析</a:t>
          </a:r>
        </a:p>
      </dsp:txBody>
      <dsp:txXfrm>
        <a:off x="393140" y="4362997"/>
        <a:ext cx="5065880"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0B5AE-7B99-4555-AEDF-8771C94DB2A1}">
      <dsp:nvSpPr>
        <dsp:cNvPr id="0" name=""/>
        <dsp:cNvSpPr/>
      </dsp:nvSpPr>
      <dsp:spPr>
        <a:xfrm>
          <a:off x="0" y="30685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464428-9B99-4180-8A42-48390E8A2C69}">
      <dsp:nvSpPr>
        <dsp:cNvPr id="0" name=""/>
        <dsp:cNvSpPr/>
      </dsp:nvSpPr>
      <dsp:spPr>
        <a:xfrm>
          <a:off x="365760" y="26417"/>
          <a:ext cx="5120640" cy="560880"/>
        </a:xfrm>
        <a:prstGeom prst="roundRect">
          <a:avLst/>
        </a:prstGeom>
        <a:solidFill>
          <a:schemeClr val="bg1">
            <a:lumMod val="9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数据库调优方法概述</a:t>
          </a:r>
        </a:p>
      </dsp:txBody>
      <dsp:txXfrm>
        <a:off x="393140" y="53797"/>
        <a:ext cx="5065880" cy="506120"/>
      </dsp:txXfrm>
    </dsp:sp>
    <dsp:sp modelId="{40125608-4BFD-4BDC-B94A-9BC29298FB50}">
      <dsp:nvSpPr>
        <dsp:cNvPr id="0" name=""/>
        <dsp:cNvSpPr/>
      </dsp:nvSpPr>
      <dsp:spPr>
        <a:xfrm>
          <a:off x="0" y="116869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7A5F8F-639B-4037-ACFE-8C5E3E830DF7}">
      <dsp:nvSpPr>
        <dsp:cNvPr id="0" name=""/>
        <dsp:cNvSpPr/>
      </dsp:nvSpPr>
      <dsp:spPr>
        <a:xfrm>
          <a:off x="365760" y="888257"/>
          <a:ext cx="5120640" cy="560880"/>
        </a:xfrm>
        <a:prstGeom prst="roundRect">
          <a:avLst/>
        </a:prstGeom>
        <a:solidFill>
          <a:schemeClr val="bg1">
            <a:lumMod val="9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执行计划详解</a:t>
          </a:r>
        </a:p>
      </dsp:txBody>
      <dsp:txXfrm>
        <a:off x="393140" y="915637"/>
        <a:ext cx="5065880" cy="506120"/>
      </dsp:txXfrm>
    </dsp:sp>
    <dsp:sp modelId="{1B362CE7-9DA9-4289-8055-A853B986391D}">
      <dsp:nvSpPr>
        <dsp:cNvPr id="0" name=""/>
        <dsp:cNvSpPr/>
      </dsp:nvSpPr>
      <dsp:spPr>
        <a:xfrm>
          <a:off x="0" y="203053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AB1A5F-6CE8-4BAB-9906-AB5AA0D124CC}">
      <dsp:nvSpPr>
        <dsp:cNvPr id="0" name=""/>
        <dsp:cNvSpPr/>
      </dsp:nvSpPr>
      <dsp:spPr>
        <a:xfrm>
          <a:off x="365760" y="1750097"/>
          <a:ext cx="5120640" cy="560880"/>
        </a:xfrm>
        <a:prstGeom prst="roundRect">
          <a:avLst/>
        </a:prstGeom>
        <a:solidFill>
          <a:schemeClr val="accent5">
            <a:tint val="6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en-US" altLang="zh-CN" sz="1900" kern="1200" dirty="0">
              <a:solidFill>
                <a:schemeClr val="tx1"/>
              </a:solidFill>
              <a:latin typeface="Microsoft YaHei Light" panose="020B0502040204020203" pitchFamily="34" charset="-122"/>
              <a:ea typeface="Microsoft YaHei Light" panose="020B0502040204020203" pitchFamily="34" charset="-122"/>
            </a:rPr>
            <a:t>SQL</a:t>
          </a:r>
          <a:r>
            <a:rPr lang="zh-CN" altLang="en-US" sz="1900" kern="1200" dirty="0">
              <a:solidFill>
                <a:schemeClr val="tx1"/>
              </a:solidFill>
              <a:latin typeface="Microsoft YaHei Light" panose="020B0502040204020203" pitchFamily="34" charset="-122"/>
              <a:ea typeface="Microsoft YaHei Light" panose="020B0502040204020203" pitchFamily="34" charset="-122"/>
            </a:rPr>
            <a:t>语句调优过程与方法详解</a:t>
          </a:r>
        </a:p>
      </dsp:txBody>
      <dsp:txXfrm>
        <a:off x="393140" y="1777477"/>
        <a:ext cx="5065880" cy="506120"/>
      </dsp:txXfrm>
    </dsp:sp>
    <dsp:sp modelId="{6ACEE8BA-74EC-4AA8-BA8B-A6A224BC8DC7}">
      <dsp:nvSpPr>
        <dsp:cNvPr id="0" name=""/>
        <dsp:cNvSpPr/>
      </dsp:nvSpPr>
      <dsp:spPr>
        <a:xfrm>
          <a:off x="0" y="289237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0308AD-87C9-4E6C-8146-ADE148C07FEA}">
      <dsp:nvSpPr>
        <dsp:cNvPr id="0" name=""/>
        <dsp:cNvSpPr/>
      </dsp:nvSpPr>
      <dsp:spPr>
        <a:xfrm>
          <a:off x="365760" y="2611937"/>
          <a:ext cx="5120640" cy="560880"/>
        </a:xfrm>
        <a:prstGeom prst="roundRect">
          <a:avLst/>
        </a:prstGeom>
        <a:solidFill>
          <a:schemeClr val="bg1">
            <a:lumMod val="9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索引优化方法详解</a:t>
          </a:r>
        </a:p>
      </dsp:txBody>
      <dsp:txXfrm>
        <a:off x="393140" y="2639317"/>
        <a:ext cx="5065880" cy="506120"/>
      </dsp:txXfrm>
    </dsp:sp>
    <dsp:sp modelId="{600DC76F-8DA7-493B-AC05-427306C99D59}">
      <dsp:nvSpPr>
        <dsp:cNvPr id="0" name=""/>
        <dsp:cNvSpPr/>
      </dsp:nvSpPr>
      <dsp:spPr>
        <a:xfrm>
          <a:off x="0" y="375421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C22AC-519E-48F7-B738-765E255008B0}">
      <dsp:nvSpPr>
        <dsp:cNvPr id="0" name=""/>
        <dsp:cNvSpPr/>
      </dsp:nvSpPr>
      <dsp:spPr>
        <a:xfrm>
          <a:off x="365760" y="3473777"/>
          <a:ext cx="5120640" cy="560880"/>
        </a:xfrm>
        <a:prstGeom prst="roundRect">
          <a:avLst/>
        </a:prstGeom>
        <a:solidFill>
          <a:schemeClr val="bg1">
            <a:lumMod val="9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事务及巧用方法详解</a:t>
          </a:r>
        </a:p>
      </dsp:txBody>
      <dsp:txXfrm>
        <a:off x="393140" y="3501157"/>
        <a:ext cx="5065880" cy="506120"/>
      </dsp:txXfrm>
    </dsp:sp>
    <dsp:sp modelId="{8CF2237B-8532-496E-BE26-4835487EAACE}">
      <dsp:nvSpPr>
        <dsp:cNvPr id="0" name=""/>
        <dsp:cNvSpPr/>
      </dsp:nvSpPr>
      <dsp:spPr>
        <a:xfrm>
          <a:off x="0" y="461605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571CCF-A0B9-4A53-867B-A1C315AE48AD}">
      <dsp:nvSpPr>
        <dsp:cNvPr id="0" name=""/>
        <dsp:cNvSpPr/>
      </dsp:nvSpPr>
      <dsp:spPr>
        <a:xfrm>
          <a:off x="365760" y="4335617"/>
          <a:ext cx="5120640" cy="560880"/>
        </a:xfrm>
        <a:prstGeom prst="roundRect">
          <a:avLst/>
        </a:prstGeom>
        <a:solidFill>
          <a:schemeClr val="bg1">
            <a:lumMod val="9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调优绩效衡量方法解析</a:t>
          </a:r>
        </a:p>
      </dsp:txBody>
      <dsp:txXfrm>
        <a:off x="393140" y="4362997"/>
        <a:ext cx="5065880" cy="5061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0B5AE-7B99-4555-AEDF-8771C94DB2A1}">
      <dsp:nvSpPr>
        <dsp:cNvPr id="0" name=""/>
        <dsp:cNvSpPr/>
      </dsp:nvSpPr>
      <dsp:spPr>
        <a:xfrm>
          <a:off x="0" y="30685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464428-9B99-4180-8A42-48390E8A2C69}">
      <dsp:nvSpPr>
        <dsp:cNvPr id="0" name=""/>
        <dsp:cNvSpPr/>
      </dsp:nvSpPr>
      <dsp:spPr>
        <a:xfrm>
          <a:off x="365760" y="26417"/>
          <a:ext cx="5120640" cy="560880"/>
        </a:xfrm>
        <a:prstGeom prst="roundRect">
          <a:avLst/>
        </a:prstGeom>
        <a:solidFill>
          <a:schemeClr val="accent5">
            <a:tint val="6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数据库调优方法概述</a:t>
          </a:r>
        </a:p>
      </dsp:txBody>
      <dsp:txXfrm>
        <a:off x="393140" y="53797"/>
        <a:ext cx="5065880" cy="506120"/>
      </dsp:txXfrm>
    </dsp:sp>
    <dsp:sp modelId="{40125608-4BFD-4BDC-B94A-9BC29298FB50}">
      <dsp:nvSpPr>
        <dsp:cNvPr id="0" name=""/>
        <dsp:cNvSpPr/>
      </dsp:nvSpPr>
      <dsp:spPr>
        <a:xfrm>
          <a:off x="0" y="116869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7A5F8F-639B-4037-ACFE-8C5E3E830DF7}">
      <dsp:nvSpPr>
        <dsp:cNvPr id="0" name=""/>
        <dsp:cNvSpPr/>
      </dsp:nvSpPr>
      <dsp:spPr>
        <a:xfrm>
          <a:off x="365760" y="888257"/>
          <a:ext cx="5120640" cy="560880"/>
        </a:xfrm>
        <a:prstGeom prst="roundRect">
          <a:avLst/>
        </a:prstGeom>
        <a:solidFill>
          <a:schemeClr val="accent5">
            <a:tint val="6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执行计划详解</a:t>
          </a:r>
        </a:p>
      </dsp:txBody>
      <dsp:txXfrm>
        <a:off x="393140" y="915637"/>
        <a:ext cx="5065880" cy="506120"/>
      </dsp:txXfrm>
    </dsp:sp>
    <dsp:sp modelId="{1B362CE7-9DA9-4289-8055-A853B986391D}">
      <dsp:nvSpPr>
        <dsp:cNvPr id="0" name=""/>
        <dsp:cNvSpPr/>
      </dsp:nvSpPr>
      <dsp:spPr>
        <a:xfrm>
          <a:off x="0" y="203053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AB1A5F-6CE8-4BAB-9906-AB5AA0D124CC}">
      <dsp:nvSpPr>
        <dsp:cNvPr id="0" name=""/>
        <dsp:cNvSpPr/>
      </dsp:nvSpPr>
      <dsp:spPr>
        <a:xfrm>
          <a:off x="365760" y="1750097"/>
          <a:ext cx="5120640" cy="560880"/>
        </a:xfrm>
        <a:prstGeom prst="roundRect">
          <a:avLst/>
        </a:prstGeom>
        <a:solidFill>
          <a:schemeClr val="accent5">
            <a:tint val="6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en-US" altLang="zh-CN" sz="1900" kern="1200" dirty="0">
              <a:solidFill>
                <a:schemeClr val="tx1"/>
              </a:solidFill>
              <a:latin typeface="Microsoft YaHei Light" panose="020B0502040204020203" pitchFamily="34" charset="-122"/>
              <a:ea typeface="Microsoft YaHei Light" panose="020B0502040204020203" pitchFamily="34" charset="-122"/>
            </a:rPr>
            <a:t>SQL</a:t>
          </a:r>
          <a:r>
            <a:rPr lang="zh-CN" altLang="en-US" sz="1900" kern="1200" dirty="0">
              <a:solidFill>
                <a:schemeClr val="tx1"/>
              </a:solidFill>
              <a:latin typeface="Microsoft YaHei Light" panose="020B0502040204020203" pitchFamily="34" charset="-122"/>
              <a:ea typeface="Microsoft YaHei Light" panose="020B0502040204020203" pitchFamily="34" charset="-122"/>
            </a:rPr>
            <a:t>语句调优过程与方法详解</a:t>
          </a:r>
        </a:p>
      </dsp:txBody>
      <dsp:txXfrm>
        <a:off x="393140" y="1777477"/>
        <a:ext cx="5065880" cy="506120"/>
      </dsp:txXfrm>
    </dsp:sp>
    <dsp:sp modelId="{6ACEE8BA-74EC-4AA8-BA8B-A6A224BC8DC7}">
      <dsp:nvSpPr>
        <dsp:cNvPr id="0" name=""/>
        <dsp:cNvSpPr/>
      </dsp:nvSpPr>
      <dsp:spPr>
        <a:xfrm>
          <a:off x="0" y="289237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0308AD-87C9-4E6C-8146-ADE148C07FEA}">
      <dsp:nvSpPr>
        <dsp:cNvPr id="0" name=""/>
        <dsp:cNvSpPr/>
      </dsp:nvSpPr>
      <dsp:spPr>
        <a:xfrm>
          <a:off x="365760" y="2611937"/>
          <a:ext cx="5120640" cy="560880"/>
        </a:xfrm>
        <a:prstGeom prst="roundRect">
          <a:avLst/>
        </a:prstGeom>
        <a:solidFill>
          <a:schemeClr val="accent5">
            <a:tint val="6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索引优化方法详解</a:t>
          </a:r>
        </a:p>
      </dsp:txBody>
      <dsp:txXfrm>
        <a:off x="393140" y="2639317"/>
        <a:ext cx="5065880" cy="506120"/>
      </dsp:txXfrm>
    </dsp:sp>
    <dsp:sp modelId="{600DC76F-8DA7-493B-AC05-427306C99D59}">
      <dsp:nvSpPr>
        <dsp:cNvPr id="0" name=""/>
        <dsp:cNvSpPr/>
      </dsp:nvSpPr>
      <dsp:spPr>
        <a:xfrm>
          <a:off x="0" y="375421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C22AC-519E-48F7-B738-765E255008B0}">
      <dsp:nvSpPr>
        <dsp:cNvPr id="0" name=""/>
        <dsp:cNvSpPr/>
      </dsp:nvSpPr>
      <dsp:spPr>
        <a:xfrm>
          <a:off x="365760" y="3473777"/>
          <a:ext cx="5120640" cy="560880"/>
        </a:xfrm>
        <a:prstGeom prst="roundRect">
          <a:avLst/>
        </a:prstGeom>
        <a:solidFill>
          <a:schemeClr val="accent5">
            <a:tint val="6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事务及巧用方法详解</a:t>
          </a:r>
        </a:p>
      </dsp:txBody>
      <dsp:txXfrm>
        <a:off x="393140" y="3501157"/>
        <a:ext cx="5065880" cy="506120"/>
      </dsp:txXfrm>
    </dsp:sp>
    <dsp:sp modelId="{8CF2237B-8532-496E-BE26-4835487EAACE}">
      <dsp:nvSpPr>
        <dsp:cNvPr id="0" name=""/>
        <dsp:cNvSpPr/>
      </dsp:nvSpPr>
      <dsp:spPr>
        <a:xfrm>
          <a:off x="0" y="4616057"/>
          <a:ext cx="7315200" cy="478800"/>
        </a:xfrm>
        <a:prstGeom prst="rect">
          <a:avLst/>
        </a:prstGeom>
        <a:no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571CCF-A0B9-4A53-867B-A1C315AE48AD}">
      <dsp:nvSpPr>
        <dsp:cNvPr id="0" name=""/>
        <dsp:cNvSpPr/>
      </dsp:nvSpPr>
      <dsp:spPr>
        <a:xfrm>
          <a:off x="365760" y="4335617"/>
          <a:ext cx="5120640" cy="560880"/>
        </a:xfrm>
        <a:prstGeom prst="roundRect">
          <a:avLst/>
        </a:prstGeom>
        <a:solidFill>
          <a:schemeClr val="accent5">
            <a:tint val="65000"/>
          </a:schemeClr>
        </a:solidFill>
        <a:ln w="9525"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93548" tIns="0" rIns="193548"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tx1"/>
              </a:solidFill>
              <a:latin typeface="Microsoft YaHei Light" panose="020B0502040204020203" pitchFamily="34" charset="-122"/>
              <a:ea typeface="Microsoft YaHei Light" panose="020B0502040204020203" pitchFamily="34" charset="-122"/>
            </a:rPr>
            <a:t>调优绩效衡量方法解析</a:t>
          </a:r>
        </a:p>
      </dsp:txBody>
      <dsp:txXfrm>
        <a:off x="393140" y="4362997"/>
        <a:ext cx="5065880"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F6AD7F-DC54-434D-922A-D26B6ABDF22C}" type="datetimeFigureOut">
              <a:rPr lang="zh-CN" altLang="en-US" smtClean="0"/>
              <a:t>2019/10/11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8B48D-9123-415C-9D7B-FB1B1547D8FF}" type="slidenum">
              <a:rPr lang="zh-CN" altLang="en-US" smtClean="0"/>
              <a:t>‹#›</a:t>
            </a:fld>
            <a:endParaRPr lang="zh-CN" altLang="en-US"/>
          </a:p>
        </p:txBody>
      </p:sp>
    </p:spTree>
    <p:extLst>
      <p:ext uri="{BB962C8B-B14F-4D97-AF65-F5344CB8AC3E}">
        <p14:creationId xmlns:p14="http://schemas.microsoft.com/office/powerpoint/2010/main" val="28186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23</a:t>
            </a:fld>
            <a:endParaRPr lang="zh-CN" altLang="en-US"/>
          </a:p>
        </p:txBody>
      </p:sp>
    </p:spTree>
    <p:extLst>
      <p:ext uri="{BB962C8B-B14F-4D97-AF65-F5344CB8AC3E}">
        <p14:creationId xmlns:p14="http://schemas.microsoft.com/office/powerpoint/2010/main" val="1357637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46</a:t>
            </a:fld>
            <a:endParaRPr lang="zh-CN" altLang="en-US"/>
          </a:p>
        </p:txBody>
      </p:sp>
    </p:spTree>
    <p:extLst>
      <p:ext uri="{BB962C8B-B14F-4D97-AF65-F5344CB8AC3E}">
        <p14:creationId xmlns:p14="http://schemas.microsoft.com/office/powerpoint/2010/main" val="1002593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47</a:t>
            </a:fld>
            <a:endParaRPr lang="zh-CN" altLang="en-US"/>
          </a:p>
        </p:txBody>
      </p:sp>
    </p:spTree>
    <p:extLst>
      <p:ext uri="{BB962C8B-B14F-4D97-AF65-F5344CB8AC3E}">
        <p14:creationId xmlns:p14="http://schemas.microsoft.com/office/powerpoint/2010/main" val="1229479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48</a:t>
            </a:fld>
            <a:endParaRPr lang="zh-CN" altLang="en-US"/>
          </a:p>
        </p:txBody>
      </p:sp>
    </p:spTree>
    <p:extLst>
      <p:ext uri="{BB962C8B-B14F-4D97-AF65-F5344CB8AC3E}">
        <p14:creationId xmlns:p14="http://schemas.microsoft.com/office/powerpoint/2010/main" val="1631610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 松散索引扫描（</a:t>
            </a:r>
            <a:r>
              <a:rPr lang="en-US" altLang="zh-CN" sz="1200" b="0" i="0" kern="1200" dirty="0">
                <a:solidFill>
                  <a:schemeClr val="tx1"/>
                </a:solidFill>
                <a:effectLst/>
                <a:latin typeface="+mn-lt"/>
                <a:ea typeface="+mn-ea"/>
                <a:cs typeface="+mn-cs"/>
              </a:rPr>
              <a:t>Loose Index Scan</a:t>
            </a:r>
            <a:r>
              <a:rPr lang="zh-CN" altLang="en-US" sz="1200" b="0" i="0" kern="1200" dirty="0">
                <a:solidFill>
                  <a:schemeClr val="tx1"/>
                </a:solidFill>
                <a:effectLst/>
                <a:latin typeface="+mn-lt"/>
                <a:ea typeface="+mn-ea"/>
                <a:cs typeface="+mn-cs"/>
              </a:rPr>
              <a:t>）** 松散索引扫描相当于</a:t>
            </a:r>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中的跳跃索引扫描（</a:t>
            </a:r>
            <a:r>
              <a:rPr lang="en-US" altLang="zh-CN" sz="1200" b="0" i="0" kern="1200" dirty="0">
                <a:solidFill>
                  <a:schemeClr val="tx1"/>
                </a:solidFill>
                <a:effectLst/>
                <a:latin typeface="+mn-lt"/>
                <a:ea typeface="+mn-ea"/>
                <a:cs typeface="+mn-cs"/>
              </a:rPr>
              <a:t>skip index scan</a:t>
            </a:r>
            <a:r>
              <a:rPr lang="zh-CN" altLang="en-US" sz="1200" b="0" i="0" kern="1200" dirty="0">
                <a:solidFill>
                  <a:schemeClr val="tx1"/>
                </a:solidFill>
                <a:effectLst/>
                <a:latin typeface="+mn-lt"/>
                <a:ea typeface="+mn-ea"/>
                <a:cs typeface="+mn-cs"/>
              </a:rPr>
              <a:t>），就是不需要连续的扫描索引中得每一个元组，扫描时仅考虑索引中得一部分。当查询中没有</a:t>
            </a:r>
            <a:r>
              <a:rPr lang="en-US" altLang="zh-CN" sz="1200" b="0" i="0" kern="1200" dirty="0">
                <a:solidFill>
                  <a:schemeClr val="tx1"/>
                </a:solidFill>
                <a:effectLst/>
                <a:latin typeface="+mn-lt"/>
                <a:ea typeface="+mn-ea"/>
                <a:cs typeface="+mn-cs"/>
              </a:rPr>
              <a:t>where</a:t>
            </a:r>
            <a:r>
              <a:rPr lang="zh-CN" altLang="en-US" sz="1200" b="0" i="0" kern="1200" dirty="0">
                <a:solidFill>
                  <a:schemeClr val="tx1"/>
                </a:solidFill>
                <a:effectLst/>
                <a:latin typeface="+mn-lt"/>
                <a:ea typeface="+mn-ea"/>
                <a:cs typeface="+mn-cs"/>
              </a:rPr>
              <a:t>条件的时候，松散索引扫描读取的索引元组的个数和</a:t>
            </a:r>
            <a:r>
              <a:rPr lang="en-US" altLang="zh-CN" sz="1200" b="0" i="0" kern="1200" dirty="0">
                <a:solidFill>
                  <a:schemeClr val="tx1"/>
                </a:solidFill>
                <a:effectLst/>
                <a:latin typeface="+mn-lt"/>
                <a:ea typeface="+mn-ea"/>
                <a:cs typeface="+mn-cs"/>
              </a:rPr>
              <a:t>groups</a:t>
            </a:r>
            <a:r>
              <a:rPr lang="zh-CN" altLang="en-US" sz="1200" b="0" i="0" kern="1200" dirty="0">
                <a:solidFill>
                  <a:schemeClr val="tx1"/>
                </a:solidFill>
                <a:effectLst/>
                <a:latin typeface="+mn-lt"/>
                <a:ea typeface="+mn-ea"/>
                <a:cs typeface="+mn-cs"/>
              </a:rPr>
              <a:t>的数量相同。如果</a:t>
            </a:r>
            <a:r>
              <a:rPr lang="en-US" altLang="zh-CN" sz="1200" b="0" i="0" kern="1200" dirty="0">
                <a:solidFill>
                  <a:schemeClr val="tx1"/>
                </a:solidFill>
                <a:effectLst/>
                <a:latin typeface="+mn-lt"/>
                <a:ea typeface="+mn-ea"/>
                <a:cs typeface="+mn-cs"/>
              </a:rPr>
              <a:t>where</a:t>
            </a:r>
            <a:r>
              <a:rPr lang="zh-CN" altLang="en-US" sz="1200" b="0" i="0" kern="1200" dirty="0">
                <a:solidFill>
                  <a:schemeClr val="tx1"/>
                </a:solidFill>
                <a:effectLst/>
                <a:latin typeface="+mn-lt"/>
                <a:ea typeface="+mn-ea"/>
                <a:cs typeface="+mn-cs"/>
              </a:rPr>
              <a:t>条件包含范围预测，松散索引扫描查找每个</a:t>
            </a:r>
            <a:r>
              <a:rPr lang="en-US" altLang="zh-CN" sz="1200" b="0" i="0" kern="1200" dirty="0">
                <a:solidFill>
                  <a:schemeClr val="tx1"/>
                </a:solidFill>
                <a:effectLst/>
                <a:latin typeface="+mn-lt"/>
                <a:ea typeface="+mn-ea"/>
                <a:cs typeface="+mn-cs"/>
              </a:rPr>
              <a:t>group</a:t>
            </a:r>
            <a:r>
              <a:rPr lang="zh-CN" altLang="en-US" sz="1200" b="0" i="0" kern="1200" dirty="0">
                <a:solidFill>
                  <a:schemeClr val="tx1"/>
                </a:solidFill>
                <a:effectLst/>
                <a:latin typeface="+mn-lt"/>
                <a:ea typeface="+mn-ea"/>
                <a:cs typeface="+mn-cs"/>
              </a:rPr>
              <a:t>中第一个满足范围条件，然后再读取最少可能数的</a:t>
            </a:r>
            <a:r>
              <a:rPr lang="en-US" altLang="zh-CN" sz="1200" b="0" i="0" kern="1200" dirty="0">
                <a:solidFill>
                  <a:schemeClr val="tx1"/>
                </a:solidFill>
                <a:effectLst/>
                <a:latin typeface="+mn-lt"/>
                <a:ea typeface="+mn-ea"/>
                <a:cs typeface="+mn-cs"/>
              </a:rPr>
              <a:t>keys</a:t>
            </a:r>
            <a:r>
              <a:rPr lang="zh-CN" altLang="en-US" sz="1200" b="0" i="0" kern="1200" dirty="0">
                <a:solidFill>
                  <a:schemeClr val="tx1"/>
                </a:solidFill>
                <a:effectLst/>
                <a:latin typeface="+mn-lt"/>
                <a:ea typeface="+mn-ea"/>
                <a:cs typeface="+mn-cs"/>
              </a:rPr>
              <a:t>。松散索引扫描只需要读取很少量的数据就可以完成</a:t>
            </a:r>
            <a:r>
              <a:rPr lang="en-US" altLang="zh-CN" sz="1200" b="0" i="0" kern="1200" dirty="0">
                <a:solidFill>
                  <a:schemeClr val="tx1"/>
                </a:solidFill>
                <a:effectLst/>
                <a:latin typeface="+mn-lt"/>
                <a:ea typeface="+mn-ea"/>
                <a:cs typeface="+mn-cs"/>
              </a:rPr>
              <a:t>group by</a:t>
            </a:r>
            <a:r>
              <a:rPr lang="zh-CN" altLang="en-US" sz="1200" b="0" i="0" kern="1200" dirty="0">
                <a:solidFill>
                  <a:schemeClr val="tx1"/>
                </a:solidFill>
                <a:effectLst/>
                <a:latin typeface="+mn-lt"/>
                <a:ea typeface="+mn-ea"/>
                <a:cs typeface="+mn-cs"/>
              </a:rPr>
              <a:t>操作，因而执行效率非常高。使用松散索引扫描需要满足以下条件：</a:t>
            </a:r>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49</a:t>
            </a:fld>
            <a:endParaRPr lang="zh-CN" altLang="en-US"/>
          </a:p>
        </p:txBody>
      </p:sp>
    </p:spTree>
    <p:extLst>
      <p:ext uri="{BB962C8B-B14F-4D97-AF65-F5344CB8AC3E}">
        <p14:creationId xmlns:p14="http://schemas.microsoft.com/office/powerpoint/2010/main" val="671776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50</a:t>
            </a:fld>
            <a:endParaRPr lang="zh-CN" altLang="en-US"/>
          </a:p>
        </p:txBody>
      </p:sp>
    </p:spTree>
    <p:extLst>
      <p:ext uri="{BB962C8B-B14F-4D97-AF65-F5344CB8AC3E}">
        <p14:creationId xmlns:p14="http://schemas.microsoft.com/office/powerpoint/2010/main" val="2218224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51</a:t>
            </a:fld>
            <a:endParaRPr lang="zh-CN" altLang="en-US"/>
          </a:p>
        </p:txBody>
      </p:sp>
    </p:spTree>
    <p:extLst>
      <p:ext uri="{BB962C8B-B14F-4D97-AF65-F5344CB8AC3E}">
        <p14:creationId xmlns:p14="http://schemas.microsoft.com/office/powerpoint/2010/main" val="1113879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52</a:t>
            </a:fld>
            <a:endParaRPr lang="zh-CN" altLang="en-US"/>
          </a:p>
        </p:txBody>
      </p:sp>
    </p:spTree>
    <p:extLst>
      <p:ext uri="{BB962C8B-B14F-4D97-AF65-F5344CB8AC3E}">
        <p14:creationId xmlns:p14="http://schemas.microsoft.com/office/powerpoint/2010/main" val="4044512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53</a:t>
            </a:fld>
            <a:endParaRPr lang="zh-CN" altLang="en-US"/>
          </a:p>
        </p:txBody>
      </p:sp>
    </p:spTree>
    <p:extLst>
      <p:ext uri="{BB962C8B-B14F-4D97-AF65-F5344CB8AC3E}">
        <p14:creationId xmlns:p14="http://schemas.microsoft.com/office/powerpoint/2010/main" val="3822174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54</a:t>
            </a:fld>
            <a:endParaRPr lang="zh-CN" altLang="en-US"/>
          </a:p>
        </p:txBody>
      </p:sp>
    </p:spTree>
    <p:extLst>
      <p:ext uri="{BB962C8B-B14F-4D97-AF65-F5344CB8AC3E}">
        <p14:creationId xmlns:p14="http://schemas.microsoft.com/office/powerpoint/2010/main" val="2972623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55</a:t>
            </a:fld>
            <a:endParaRPr lang="zh-CN" altLang="en-US"/>
          </a:p>
        </p:txBody>
      </p:sp>
    </p:spTree>
    <p:extLst>
      <p:ext uri="{BB962C8B-B14F-4D97-AF65-F5344CB8AC3E}">
        <p14:creationId xmlns:p14="http://schemas.microsoft.com/office/powerpoint/2010/main" val="70254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35</a:t>
            </a:fld>
            <a:endParaRPr lang="zh-CN" altLang="en-US"/>
          </a:p>
        </p:txBody>
      </p:sp>
    </p:spTree>
    <p:extLst>
      <p:ext uri="{BB962C8B-B14F-4D97-AF65-F5344CB8AC3E}">
        <p14:creationId xmlns:p14="http://schemas.microsoft.com/office/powerpoint/2010/main" val="3698493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56</a:t>
            </a:fld>
            <a:endParaRPr lang="zh-CN" altLang="en-US"/>
          </a:p>
        </p:txBody>
      </p:sp>
    </p:spTree>
    <p:extLst>
      <p:ext uri="{BB962C8B-B14F-4D97-AF65-F5344CB8AC3E}">
        <p14:creationId xmlns:p14="http://schemas.microsoft.com/office/powerpoint/2010/main" val="3178706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57</a:t>
            </a:fld>
            <a:endParaRPr lang="zh-CN" altLang="en-US"/>
          </a:p>
        </p:txBody>
      </p:sp>
    </p:spTree>
    <p:extLst>
      <p:ext uri="{BB962C8B-B14F-4D97-AF65-F5344CB8AC3E}">
        <p14:creationId xmlns:p14="http://schemas.microsoft.com/office/powerpoint/2010/main" val="1262487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58</a:t>
            </a:fld>
            <a:endParaRPr lang="zh-CN" altLang="en-US"/>
          </a:p>
        </p:txBody>
      </p:sp>
    </p:spTree>
    <p:extLst>
      <p:ext uri="{BB962C8B-B14F-4D97-AF65-F5344CB8AC3E}">
        <p14:creationId xmlns:p14="http://schemas.microsoft.com/office/powerpoint/2010/main" val="4261672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59</a:t>
            </a:fld>
            <a:endParaRPr lang="zh-CN" altLang="en-US"/>
          </a:p>
        </p:txBody>
      </p:sp>
    </p:spTree>
    <p:extLst>
      <p:ext uri="{BB962C8B-B14F-4D97-AF65-F5344CB8AC3E}">
        <p14:creationId xmlns:p14="http://schemas.microsoft.com/office/powerpoint/2010/main" val="18148474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60</a:t>
            </a:fld>
            <a:endParaRPr lang="zh-CN" altLang="en-US"/>
          </a:p>
        </p:txBody>
      </p:sp>
    </p:spTree>
    <p:extLst>
      <p:ext uri="{BB962C8B-B14F-4D97-AF65-F5344CB8AC3E}">
        <p14:creationId xmlns:p14="http://schemas.microsoft.com/office/powerpoint/2010/main" val="120331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61</a:t>
            </a:fld>
            <a:endParaRPr lang="zh-CN" altLang="en-US"/>
          </a:p>
        </p:txBody>
      </p:sp>
    </p:spTree>
    <p:extLst>
      <p:ext uri="{BB962C8B-B14F-4D97-AF65-F5344CB8AC3E}">
        <p14:creationId xmlns:p14="http://schemas.microsoft.com/office/powerpoint/2010/main" val="44313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62</a:t>
            </a:fld>
            <a:endParaRPr lang="zh-CN" altLang="en-US"/>
          </a:p>
        </p:txBody>
      </p:sp>
    </p:spTree>
    <p:extLst>
      <p:ext uri="{BB962C8B-B14F-4D97-AF65-F5344CB8AC3E}">
        <p14:creationId xmlns:p14="http://schemas.microsoft.com/office/powerpoint/2010/main" val="26013001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63</a:t>
            </a:fld>
            <a:endParaRPr lang="zh-CN" altLang="en-US"/>
          </a:p>
        </p:txBody>
      </p:sp>
    </p:spTree>
    <p:extLst>
      <p:ext uri="{BB962C8B-B14F-4D97-AF65-F5344CB8AC3E}">
        <p14:creationId xmlns:p14="http://schemas.microsoft.com/office/powerpoint/2010/main" val="16020930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64</a:t>
            </a:fld>
            <a:endParaRPr lang="zh-CN" altLang="en-US"/>
          </a:p>
        </p:txBody>
      </p:sp>
    </p:spTree>
    <p:extLst>
      <p:ext uri="{BB962C8B-B14F-4D97-AF65-F5344CB8AC3E}">
        <p14:creationId xmlns:p14="http://schemas.microsoft.com/office/powerpoint/2010/main" val="18766486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65</a:t>
            </a:fld>
            <a:endParaRPr lang="zh-CN" altLang="en-US"/>
          </a:p>
        </p:txBody>
      </p:sp>
    </p:spTree>
    <p:extLst>
      <p:ext uri="{BB962C8B-B14F-4D97-AF65-F5344CB8AC3E}">
        <p14:creationId xmlns:p14="http://schemas.microsoft.com/office/powerpoint/2010/main" val="52880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37</a:t>
            </a:fld>
            <a:endParaRPr lang="zh-CN" altLang="en-US"/>
          </a:p>
        </p:txBody>
      </p:sp>
    </p:spTree>
    <p:extLst>
      <p:ext uri="{BB962C8B-B14F-4D97-AF65-F5344CB8AC3E}">
        <p14:creationId xmlns:p14="http://schemas.microsoft.com/office/powerpoint/2010/main" val="15568926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66</a:t>
            </a:fld>
            <a:endParaRPr lang="zh-CN" altLang="en-US"/>
          </a:p>
        </p:txBody>
      </p:sp>
    </p:spTree>
    <p:extLst>
      <p:ext uri="{BB962C8B-B14F-4D97-AF65-F5344CB8AC3E}">
        <p14:creationId xmlns:p14="http://schemas.microsoft.com/office/powerpoint/2010/main" val="19340370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67</a:t>
            </a:fld>
            <a:endParaRPr lang="zh-CN" altLang="en-US"/>
          </a:p>
        </p:txBody>
      </p:sp>
    </p:spTree>
    <p:extLst>
      <p:ext uri="{BB962C8B-B14F-4D97-AF65-F5344CB8AC3E}">
        <p14:creationId xmlns:p14="http://schemas.microsoft.com/office/powerpoint/2010/main" val="34743296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68</a:t>
            </a:fld>
            <a:endParaRPr lang="zh-CN" altLang="en-US"/>
          </a:p>
        </p:txBody>
      </p:sp>
    </p:spTree>
    <p:extLst>
      <p:ext uri="{BB962C8B-B14F-4D97-AF65-F5344CB8AC3E}">
        <p14:creationId xmlns:p14="http://schemas.microsoft.com/office/powerpoint/2010/main" val="337768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69</a:t>
            </a:fld>
            <a:endParaRPr lang="zh-CN" altLang="en-US"/>
          </a:p>
        </p:txBody>
      </p:sp>
    </p:spTree>
    <p:extLst>
      <p:ext uri="{BB962C8B-B14F-4D97-AF65-F5344CB8AC3E}">
        <p14:creationId xmlns:p14="http://schemas.microsoft.com/office/powerpoint/2010/main" val="4209902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70</a:t>
            </a:fld>
            <a:endParaRPr lang="zh-CN" altLang="en-US"/>
          </a:p>
        </p:txBody>
      </p:sp>
    </p:spTree>
    <p:extLst>
      <p:ext uri="{BB962C8B-B14F-4D97-AF65-F5344CB8AC3E}">
        <p14:creationId xmlns:p14="http://schemas.microsoft.com/office/powerpoint/2010/main" val="11008105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71</a:t>
            </a:fld>
            <a:endParaRPr lang="zh-CN" altLang="en-US"/>
          </a:p>
        </p:txBody>
      </p:sp>
    </p:spTree>
    <p:extLst>
      <p:ext uri="{BB962C8B-B14F-4D97-AF65-F5344CB8AC3E}">
        <p14:creationId xmlns:p14="http://schemas.microsoft.com/office/powerpoint/2010/main" val="25940351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72</a:t>
            </a:fld>
            <a:endParaRPr lang="zh-CN" altLang="en-US"/>
          </a:p>
        </p:txBody>
      </p:sp>
    </p:spTree>
    <p:extLst>
      <p:ext uri="{BB962C8B-B14F-4D97-AF65-F5344CB8AC3E}">
        <p14:creationId xmlns:p14="http://schemas.microsoft.com/office/powerpoint/2010/main" val="42383265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73</a:t>
            </a:fld>
            <a:endParaRPr lang="zh-CN" altLang="en-US"/>
          </a:p>
        </p:txBody>
      </p:sp>
    </p:spTree>
    <p:extLst>
      <p:ext uri="{BB962C8B-B14F-4D97-AF65-F5344CB8AC3E}">
        <p14:creationId xmlns:p14="http://schemas.microsoft.com/office/powerpoint/2010/main" val="12837685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74</a:t>
            </a:fld>
            <a:endParaRPr lang="zh-CN" altLang="en-US"/>
          </a:p>
        </p:txBody>
      </p:sp>
    </p:spTree>
    <p:extLst>
      <p:ext uri="{BB962C8B-B14F-4D97-AF65-F5344CB8AC3E}">
        <p14:creationId xmlns:p14="http://schemas.microsoft.com/office/powerpoint/2010/main" val="38440445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76</a:t>
            </a:fld>
            <a:endParaRPr lang="zh-CN" altLang="en-US"/>
          </a:p>
        </p:txBody>
      </p:sp>
    </p:spTree>
    <p:extLst>
      <p:ext uri="{BB962C8B-B14F-4D97-AF65-F5344CB8AC3E}">
        <p14:creationId xmlns:p14="http://schemas.microsoft.com/office/powerpoint/2010/main" val="2427077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经过上面的学习，我们能发现联接查询成本占大头的就是“驱动表记录数 乘以 单次访问被驱动表的成本”，所以我们的优化重点其实就是下面这两个部分：</a:t>
            </a:r>
          </a:p>
          <a:p>
            <a:r>
              <a:rPr lang="zh-CN" altLang="en-US" sz="1200" b="0" i="0" kern="1200" dirty="0">
                <a:solidFill>
                  <a:schemeClr val="tx1"/>
                </a:solidFill>
                <a:effectLst/>
                <a:latin typeface="+mn-lt"/>
                <a:ea typeface="+mn-ea"/>
                <a:cs typeface="+mn-cs"/>
              </a:rPr>
              <a:t>尽量减少驱动表的记录数</a:t>
            </a:r>
          </a:p>
          <a:p>
            <a:r>
              <a:rPr lang="zh-CN" altLang="en-US" sz="1200" b="0" i="0" kern="1200" dirty="0">
                <a:solidFill>
                  <a:schemeClr val="tx1"/>
                </a:solidFill>
                <a:effectLst/>
                <a:latin typeface="+mn-lt"/>
                <a:ea typeface="+mn-ea"/>
                <a:cs typeface="+mn-cs"/>
              </a:rPr>
              <a:t>对被驱动表的访问成本尽可能降低</a:t>
            </a:r>
          </a:p>
          <a:p>
            <a:r>
              <a:rPr lang="zh-CN" altLang="en-US" sz="1200" b="0" i="0" kern="1200" dirty="0">
                <a:solidFill>
                  <a:schemeClr val="tx1"/>
                </a:solidFill>
                <a:effectLst/>
                <a:latin typeface="+mn-lt"/>
                <a:ea typeface="+mn-ea"/>
                <a:cs typeface="+mn-cs"/>
              </a:rPr>
              <a:t>这两点对于我们实际书写联接查询语句时十分有用，我们需要尽量在被驱动表的联接列上建立索引（主键或唯一索引最优，其次是非唯一二级索引），这样就可以使用 </a:t>
            </a:r>
            <a:r>
              <a:rPr lang="en-US" altLang="zh-CN" sz="1200" b="0" i="0" kern="1200" dirty="0" err="1">
                <a:solidFill>
                  <a:schemeClr val="tx1"/>
                </a:solidFill>
                <a:effectLst/>
                <a:latin typeface="+mn-lt"/>
                <a:ea typeface="+mn-ea"/>
                <a:cs typeface="+mn-cs"/>
              </a:rPr>
              <a:t>eq_ref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或 </a:t>
            </a:r>
            <a:r>
              <a:rPr lang="en-US" altLang="zh-CN" sz="1200" b="0" i="0" kern="1200" dirty="0">
                <a:solidFill>
                  <a:schemeClr val="tx1"/>
                </a:solidFill>
                <a:effectLst/>
                <a:latin typeface="+mn-lt"/>
                <a:ea typeface="+mn-ea"/>
                <a:cs typeface="+mn-cs"/>
              </a:rPr>
              <a:t>ref </a:t>
            </a:r>
            <a:r>
              <a:rPr lang="zh-CN" altLang="en-US" sz="1200" b="0" i="0" kern="1200" dirty="0">
                <a:solidFill>
                  <a:schemeClr val="tx1"/>
                </a:solidFill>
                <a:effectLst/>
                <a:latin typeface="+mn-lt"/>
                <a:ea typeface="+mn-ea"/>
                <a:cs typeface="+mn-cs"/>
              </a:rPr>
              <a:t>访问方法来降低访问被驱动表的成本了。</a:t>
            </a:r>
          </a:p>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40</a:t>
            </a:fld>
            <a:endParaRPr lang="zh-CN" altLang="en-US"/>
          </a:p>
        </p:txBody>
      </p:sp>
    </p:spTree>
    <p:extLst>
      <p:ext uri="{BB962C8B-B14F-4D97-AF65-F5344CB8AC3E}">
        <p14:creationId xmlns:p14="http://schemas.microsoft.com/office/powerpoint/2010/main" val="378683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77</a:t>
            </a:fld>
            <a:endParaRPr lang="zh-CN" altLang="en-US"/>
          </a:p>
        </p:txBody>
      </p:sp>
    </p:spTree>
    <p:extLst>
      <p:ext uri="{BB962C8B-B14F-4D97-AF65-F5344CB8AC3E}">
        <p14:creationId xmlns:p14="http://schemas.microsoft.com/office/powerpoint/2010/main" val="13402205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可能需要案例。这个只是文字型描述。</a:t>
            </a:r>
          </a:p>
        </p:txBody>
      </p:sp>
      <p:sp>
        <p:nvSpPr>
          <p:cNvPr id="4" name="灯片编号占位符 3"/>
          <p:cNvSpPr>
            <a:spLocks noGrp="1"/>
          </p:cNvSpPr>
          <p:nvPr>
            <p:ph type="sldNum" sz="quarter" idx="5"/>
          </p:nvPr>
        </p:nvSpPr>
        <p:spPr/>
        <p:txBody>
          <a:bodyPr/>
          <a:lstStyle/>
          <a:p>
            <a:fld id="{61D8B48D-9123-415C-9D7B-FB1B1547D8FF}" type="slidenum">
              <a:rPr lang="zh-CN" altLang="en-US" smtClean="0"/>
              <a:t>78</a:t>
            </a:fld>
            <a:endParaRPr lang="zh-CN" altLang="en-US"/>
          </a:p>
        </p:txBody>
      </p:sp>
    </p:spTree>
    <p:extLst>
      <p:ext uri="{BB962C8B-B14F-4D97-AF65-F5344CB8AC3E}">
        <p14:creationId xmlns:p14="http://schemas.microsoft.com/office/powerpoint/2010/main" val="10618922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79</a:t>
            </a:fld>
            <a:endParaRPr lang="zh-CN" altLang="en-US"/>
          </a:p>
        </p:txBody>
      </p:sp>
    </p:spTree>
    <p:extLst>
      <p:ext uri="{BB962C8B-B14F-4D97-AF65-F5344CB8AC3E}">
        <p14:creationId xmlns:p14="http://schemas.microsoft.com/office/powerpoint/2010/main" val="29799609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80</a:t>
            </a:fld>
            <a:endParaRPr lang="zh-CN" altLang="en-US"/>
          </a:p>
        </p:txBody>
      </p:sp>
    </p:spTree>
    <p:extLst>
      <p:ext uri="{BB962C8B-B14F-4D97-AF65-F5344CB8AC3E}">
        <p14:creationId xmlns:p14="http://schemas.microsoft.com/office/powerpoint/2010/main" val="23203323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81</a:t>
            </a:fld>
            <a:endParaRPr lang="zh-CN" altLang="en-US"/>
          </a:p>
        </p:txBody>
      </p:sp>
    </p:spTree>
    <p:extLst>
      <p:ext uri="{BB962C8B-B14F-4D97-AF65-F5344CB8AC3E}">
        <p14:creationId xmlns:p14="http://schemas.microsoft.com/office/powerpoint/2010/main" val="2661811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82</a:t>
            </a:fld>
            <a:endParaRPr lang="zh-CN" altLang="en-US"/>
          </a:p>
        </p:txBody>
      </p:sp>
    </p:spTree>
    <p:extLst>
      <p:ext uri="{BB962C8B-B14F-4D97-AF65-F5344CB8AC3E}">
        <p14:creationId xmlns:p14="http://schemas.microsoft.com/office/powerpoint/2010/main" val="30433718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83</a:t>
            </a:fld>
            <a:endParaRPr lang="zh-CN" altLang="en-US"/>
          </a:p>
        </p:txBody>
      </p:sp>
    </p:spTree>
    <p:extLst>
      <p:ext uri="{BB962C8B-B14F-4D97-AF65-F5344CB8AC3E}">
        <p14:creationId xmlns:p14="http://schemas.microsoft.com/office/powerpoint/2010/main" val="11351233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84</a:t>
            </a:fld>
            <a:endParaRPr lang="zh-CN" altLang="en-US"/>
          </a:p>
        </p:txBody>
      </p:sp>
    </p:spTree>
    <p:extLst>
      <p:ext uri="{BB962C8B-B14F-4D97-AF65-F5344CB8AC3E}">
        <p14:creationId xmlns:p14="http://schemas.microsoft.com/office/powerpoint/2010/main" val="13831592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85</a:t>
            </a:fld>
            <a:endParaRPr lang="zh-CN" altLang="en-US"/>
          </a:p>
        </p:txBody>
      </p:sp>
    </p:spTree>
    <p:extLst>
      <p:ext uri="{BB962C8B-B14F-4D97-AF65-F5344CB8AC3E}">
        <p14:creationId xmlns:p14="http://schemas.microsoft.com/office/powerpoint/2010/main" val="41969205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86</a:t>
            </a:fld>
            <a:endParaRPr lang="zh-CN" altLang="en-US"/>
          </a:p>
        </p:txBody>
      </p:sp>
    </p:spTree>
    <p:extLst>
      <p:ext uri="{BB962C8B-B14F-4D97-AF65-F5344CB8AC3E}">
        <p14:creationId xmlns:p14="http://schemas.microsoft.com/office/powerpoint/2010/main" val="3014463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经过上面的学习，我们能发现联接查询成本占大头的就是“驱动表记录数 乘以 单次访问被驱动表的成本”，所以我们的优化重点其实就是下面这两个部分：</a:t>
            </a:r>
          </a:p>
          <a:p>
            <a:r>
              <a:rPr lang="zh-CN" altLang="en-US" sz="1200" b="0" i="0" kern="1200" dirty="0">
                <a:solidFill>
                  <a:schemeClr val="tx1"/>
                </a:solidFill>
                <a:effectLst/>
                <a:latin typeface="+mn-lt"/>
                <a:ea typeface="+mn-ea"/>
                <a:cs typeface="+mn-cs"/>
              </a:rPr>
              <a:t>尽量减少驱动表的记录数</a:t>
            </a:r>
          </a:p>
          <a:p>
            <a:r>
              <a:rPr lang="zh-CN" altLang="en-US" sz="1200" b="0" i="0" kern="1200" dirty="0">
                <a:solidFill>
                  <a:schemeClr val="tx1"/>
                </a:solidFill>
                <a:effectLst/>
                <a:latin typeface="+mn-lt"/>
                <a:ea typeface="+mn-ea"/>
                <a:cs typeface="+mn-cs"/>
              </a:rPr>
              <a:t>对被驱动表的访问成本尽可能降低</a:t>
            </a:r>
          </a:p>
          <a:p>
            <a:r>
              <a:rPr lang="zh-CN" altLang="en-US" sz="1200" b="0" i="0" kern="1200" dirty="0">
                <a:solidFill>
                  <a:schemeClr val="tx1"/>
                </a:solidFill>
                <a:effectLst/>
                <a:latin typeface="+mn-lt"/>
                <a:ea typeface="+mn-ea"/>
                <a:cs typeface="+mn-cs"/>
              </a:rPr>
              <a:t>这两点对于我们实际书写联接查询语句时十分有用，我们需要尽量在被驱动表的联接列上建立索引（主键或唯一索引最优，其次是非唯一二级索引），这样就可以使用 </a:t>
            </a:r>
            <a:r>
              <a:rPr lang="en-US" altLang="zh-CN" sz="1200" b="0" i="0" kern="1200" dirty="0" err="1">
                <a:solidFill>
                  <a:schemeClr val="tx1"/>
                </a:solidFill>
                <a:effectLst/>
                <a:latin typeface="+mn-lt"/>
                <a:ea typeface="+mn-ea"/>
                <a:cs typeface="+mn-cs"/>
              </a:rPr>
              <a:t>eq_ref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或 </a:t>
            </a:r>
            <a:r>
              <a:rPr lang="en-US" altLang="zh-CN" sz="1200" b="0" i="0" kern="1200" dirty="0">
                <a:solidFill>
                  <a:schemeClr val="tx1"/>
                </a:solidFill>
                <a:effectLst/>
                <a:latin typeface="+mn-lt"/>
                <a:ea typeface="+mn-ea"/>
                <a:cs typeface="+mn-cs"/>
              </a:rPr>
              <a:t>ref </a:t>
            </a:r>
            <a:r>
              <a:rPr lang="zh-CN" altLang="en-US" sz="1200" b="0" i="0" kern="1200" dirty="0">
                <a:solidFill>
                  <a:schemeClr val="tx1"/>
                </a:solidFill>
                <a:effectLst/>
                <a:latin typeface="+mn-lt"/>
                <a:ea typeface="+mn-ea"/>
                <a:cs typeface="+mn-cs"/>
              </a:rPr>
              <a:t>访问方法来降低访问被驱动表的成本了。</a:t>
            </a:r>
          </a:p>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41</a:t>
            </a:fld>
            <a:endParaRPr lang="zh-CN" altLang="en-US"/>
          </a:p>
        </p:txBody>
      </p:sp>
    </p:spTree>
    <p:extLst>
      <p:ext uri="{BB962C8B-B14F-4D97-AF65-F5344CB8AC3E}">
        <p14:creationId xmlns:p14="http://schemas.microsoft.com/office/powerpoint/2010/main" val="25696437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87</a:t>
            </a:fld>
            <a:endParaRPr lang="zh-CN" altLang="en-US"/>
          </a:p>
        </p:txBody>
      </p:sp>
    </p:spTree>
    <p:extLst>
      <p:ext uri="{BB962C8B-B14F-4D97-AF65-F5344CB8AC3E}">
        <p14:creationId xmlns:p14="http://schemas.microsoft.com/office/powerpoint/2010/main" val="23165640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88</a:t>
            </a:fld>
            <a:endParaRPr lang="zh-CN" altLang="en-US"/>
          </a:p>
        </p:txBody>
      </p:sp>
    </p:spTree>
    <p:extLst>
      <p:ext uri="{BB962C8B-B14F-4D97-AF65-F5344CB8AC3E}">
        <p14:creationId xmlns:p14="http://schemas.microsoft.com/office/powerpoint/2010/main" val="31373260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89</a:t>
            </a:fld>
            <a:endParaRPr lang="zh-CN" altLang="en-US"/>
          </a:p>
        </p:txBody>
      </p:sp>
    </p:spTree>
    <p:extLst>
      <p:ext uri="{BB962C8B-B14F-4D97-AF65-F5344CB8AC3E}">
        <p14:creationId xmlns:p14="http://schemas.microsoft.com/office/powerpoint/2010/main" val="17848677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90</a:t>
            </a:fld>
            <a:endParaRPr lang="zh-CN" altLang="en-US"/>
          </a:p>
        </p:txBody>
      </p:sp>
    </p:spTree>
    <p:extLst>
      <p:ext uri="{BB962C8B-B14F-4D97-AF65-F5344CB8AC3E}">
        <p14:creationId xmlns:p14="http://schemas.microsoft.com/office/powerpoint/2010/main" val="29790863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91</a:t>
            </a:fld>
            <a:endParaRPr lang="zh-CN" altLang="en-US"/>
          </a:p>
        </p:txBody>
      </p:sp>
    </p:spTree>
    <p:extLst>
      <p:ext uri="{BB962C8B-B14F-4D97-AF65-F5344CB8AC3E}">
        <p14:creationId xmlns:p14="http://schemas.microsoft.com/office/powerpoint/2010/main" val="3628496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现在前缀行计数为</a:t>
            </a:r>
            <a:r>
              <a:rPr lang="en-US" altLang="zh-CN" dirty="0"/>
              <a:t>rows</a:t>
            </a:r>
            <a:r>
              <a:rPr lang="en-US" altLang="zh-CN" sz="1200" b="0" i="0" kern="1200" dirty="0">
                <a:solidFill>
                  <a:schemeClr val="tx1"/>
                </a:solidFill>
                <a:effectLst/>
                <a:latin typeface="+mn-lt"/>
                <a:ea typeface="+mn-ea"/>
                <a:cs typeface="+mn-cs"/>
              </a:rPr>
              <a:t>× </a:t>
            </a:r>
            <a:r>
              <a:rPr lang="en-US" altLang="zh-CN" dirty="0"/>
              <a:t>filtered</a:t>
            </a:r>
            <a:r>
              <a:rPr lang="en-US" altLang="zh-CN" sz="1200" b="0" i="0" kern="1200" dirty="0">
                <a:solidFill>
                  <a:schemeClr val="tx1"/>
                </a:solidFill>
                <a:effectLst/>
                <a:latin typeface="+mn-lt"/>
                <a:ea typeface="+mn-ea"/>
                <a:cs typeface="+mn-cs"/>
              </a:rPr>
              <a:t>= 8×16.31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1.3</a:t>
            </a:r>
            <a:r>
              <a:rPr lang="zh-CN" altLang="en-US" sz="1200" b="0" i="0" kern="1200" dirty="0">
                <a:solidFill>
                  <a:schemeClr val="tx1"/>
                </a:solidFill>
                <a:effectLst/>
                <a:latin typeface="+mn-lt"/>
                <a:ea typeface="+mn-ea"/>
                <a:cs typeface="+mn-cs"/>
              </a:rPr>
              <a:t>，这更接近地反映了实际数据集</a:t>
            </a:r>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42</a:t>
            </a:fld>
            <a:endParaRPr lang="zh-CN" altLang="en-US"/>
          </a:p>
        </p:txBody>
      </p:sp>
    </p:spTree>
    <p:extLst>
      <p:ext uri="{BB962C8B-B14F-4D97-AF65-F5344CB8AC3E}">
        <p14:creationId xmlns:p14="http://schemas.microsoft.com/office/powerpoint/2010/main" val="973441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43</a:t>
            </a:fld>
            <a:endParaRPr lang="zh-CN" altLang="en-US"/>
          </a:p>
        </p:txBody>
      </p:sp>
    </p:spTree>
    <p:extLst>
      <p:ext uri="{BB962C8B-B14F-4D97-AF65-F5344CB8AC3E}">
        <p14:creationId xmlns:p14="http://schemas.microsoft.com/office/powerpoint/2010/main" val="70293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44</a:t>
            </a:fld>
            <a:endParaRPr lang="zh-CN" altLang="en-US"/>
          </a:p>
        </p:txBody>
      </p:sp>
    </p:spTree>
    <p:extLst>
      <p:ext uri="{BB962C8B-B14F-4D97-AF65-F5344CB8AC3E}">
        <p14:creationId xmlns:p14="http://schemas.microsoft.com/office/powerpoint/2010/main" val="1909202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8B48D-9123-415C-9D7B-FB1B1547D8FF}" type="slidenum">
              <a:rPr lang="zh-CN" altLang="en-US" smtClean="0"/>
              <a:t>45</a:t>
            </a:fld>
            <a:endParaRPr lang="zh-CN" altLang="en-US"/>
          </a:p>
        </p:txBody>
      </p:sp>
    </p:spTree>
    <p:extLst>
      <p:ext uri="{BB962C8B-B14F-4D97-AF65-F5344CB8AC3E}">
        <p14:creationId xmlns:p14="http://schemas.microsoft.com/office/powerpoint/2010/main" val="1758938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0"/>
            <a:ext cx="12275127" cy="6858000"/>
          </a:xfrm>
          <a:prstGeom prst="rect">
            <a:avLst/>
          </a:prstGeom>
          <a:gradFill>
            <a:gsLst>
              <a:gs pos="9747">
                <a:srgbClr val="032764"/>
              </a:gs>
              <a:gs pos="89000">
                <a:srgbClr val="61B9CA"/>
              </a:gs>
              <a:gs pos="61000">
                <a:srgbClr val="1B6E90"/>
              </a:gs>
              <a:gs pos="37000">
                <a:srgbClr val="08376E"/>
              </a:gs>
              <a:gs pos="46000">
                <a:srgbClr val="0C4476"/>
              </a:gs>
              <a:gs pos="19000">
                <a:srgbClr val="052E68"/>
              </a:gs>
              <a:gs pos="74000">
                <a:schemeClr val="accent1">
                  <a:lumMod val="75000"/>
                </a:schemeClr>
              </a:gs>
              <a:gs pos="0">
                <a:srgbClr val="002060"/>
              </a:gs>
              <a:gs pos="99000">
                <a:schemeClr val="accent1">
                  <a:lumMod val="60000"/>
                  <a:lumOff val="40000"/>
                </a:schemeClr>
              </a:gs>
              <a:gs pos="100000">
                <a:schemeClr val="accent1">
                  <a:lumMod val="20000"/>
                  <a:lumOff val="80000"/>
                </a:schemeClr>
              </a:gs>
            </a:gsLst>
            <a:lin ang="16200000" scaled="1"/>
          </a:gradFill>
          <a:ln>
            <a:noFill/>
          </a:ln>
        </p:spPr>
        <p:style>
          <a:lnRef idx="0">
            <a:scrgbClr r="0" g="0" b="0"/>
          </a:lnRef>
          <a:fillRef idx="0">
            <a:scrgbClr r="0" g="0" b="0"/>
          </a:fillRef>
          <a:effectRef idx="0">
            <a:scrgbClr r="0" g="0" b="0"/>
          </a:effectRef>
          <a:fontRef idx="minor">
            <a:schemeClr val="lt1"/>
          </a:fontRef>
        </p:style>
      </p:sp>
      <p:sp>
        <p:nvSpPr>
          <p:cNvPr id="2" name="Title 1"/>
          <p:cNvSpPr>
            <a:spLocks noGrp="1"/>
          </p:cNvSpPr>
          <p:nvPr>
            <p:ph type="ctrTitle"/>
          </p:nvPr>
        </p:nvSpPr>
        <p:spPr>
          <a:xfrm>
            <a:off x="2612321" y="1210945"/>
            <a:ext cx="7315200" cy="3255264"/>
          </a:xfrm>
        </p:spPr>
        <p:txBody>
          <a:bodyPr anchor="b">
            <a:normAutofit/>
          </a:bodyPr>
          <a:lstStyle>
            <a:lvl1pPr algn="l">
              <a:defRPr sz="59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12321" y="4732655"/>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10/11/2019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a:gsLst>
            <a:gs pos="9747">
              <a:srgbClr val="032764"/>
            </a:gs>
            <a:gs pos="89000">
              <a:srgbClr val="61B9CA"/>
            </a:gs>
            <a:gs pos="61000">
              <a:srgbClr val="1B6E90"/>
            </a:gs>
            <a:gs pos="37000">
              <a:srgbClr val="08376E"/>
            </a:gs>
            <a:gs pos="46000">
              <a:srgbClr val="0C4476"/>
            </a:gs>
            <a:gs pos="19000">
              <a:srgbClr val="052E68"/>
            </a:gs>
            <a:gs pos="74000">
              <a:schemeClr val="accent1">
                <a:lumMod val="75000"/>
              </a:schemeClr>
            </a:gs>
            <a:gs pos="0">
              <a:srgbClr val="002060"/>
            </a:gs>
            <a:gs pos="99000">
              <a:schemeClr val="accent1">
                <a:lumMod val="60000"/>
                <a:lumOff val="40000"/>
              </a:schemeClr>
            </a:gs>
            <a:gs pos="100000">
              <a:schemeClr val="accent1">
                <a:lumMod val="20000"/>
                <a:lumOff val="8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586B75A-687E-405C-8A0B-8D00578BA2C3}" type="datetimeFigureOut">
              <a:rPr lang="en-US" dirty="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10/11/2019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10/11/2019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10/11/2019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1_空白">
    <p:bg>
      <p:bgPr>
        <a:pattFill prst="pct75">
          <a:fgClr>
            <a:srgbClr val="002060"/>
          </a:fgClr>
          <a:bgClr>
            <a:schemeClr val="bg1"/>
          </a:bgClr>
        </a:patt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
        <p:nvSpPr>
          <p:cNvPr id="8" name="Rectangle 6">
            <a:extLst>
              <a:ext uri="{FF2B5EF4-FFF2-40B4-BE49-F238E27FC236}">
                <a16:creationId xmlns:a16="http://schemas.microsoft.com/office/drawing/2014/main" id="{F9F85BA2-F0D0-48EF-89F3-96290041F570}"/>
              </a:ext>
            </a:extLst>
          </p:cNvPr>
          <p:cNvSpPr/>
          <p:nvPr userDrawn="1"/>
        </p:nvSpPr>
        <p:spPr>
          <a:xfrm>
            <a:off x="0" y="0"/>
            <a:ext cx="12275127" cy="6858000"/>
          </a:xfrm>
          <a:prstGeom prst="rect">
            <a:avLst/>
          </a:prstGeom>
          <a:pattFill prst="dkHorz">
            <a:fgClr>
              <a:schemeClr val="bg2">
                <a:lumMod val="20000"/>
                <a:lumOff val="80000"/>
              </a:schemeClr>
            </a:fgClr>
            <a:bgClr>
              <a:schemeClr val="bg1"/>
            </a:bgClr>
          </a:pattFill>
          <a:ln>
            <a:noFill/>
          </a:ln>
        </p:spPr>
        <p:style>
          <a:lnRef idx="0">
            <a:scrgbClr r="0" g="0" b="0"/>
          </a:lnRef>
          <a:fillRef idx="0">
            <a:scrgbClr r="0" g="0" b="0"/>
          </a:fillRef>
          <a:effectRef idx="0">
            <a:scrgbClr r="0" g="0" b="0"/>
          </a:effectRef>
          <a:fontRef idx="minor">
            <a:schemeClr val="lt1"/>
          </a:fontRef>
        </p:style>
      </p:sp>
    </p:spTree>
    <p:extLst>
      <p:ext uri="{BB962C8B-B14F-4D97-AF65-F5344CB8AC3E}">
        <p14:creationId xmlns:p14="http://schemas.microsoft.com/office/powerpoint/2010/main" val="4284761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10/11/2019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10/11/2019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52" r:id="rId8"/>
    <p:sldLayoutId id="2147483848" r:id="rId9"/>
    <p:sldLayoutId id="2147483849" r:id="rId10"/>
    <p:sldLayoutId id="2147483850" r:id="rId11"/>
    <p:sldLayoutId id="2147483851"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s://dev.mysql.com/doc/refman/5.7/en/logical-operators.html#operator_and"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hyperlink" Target="https://dev.mysql.com/doc/refman/5.7/en/server-system-variables.html#sysvar_optimizer_switch" TargetMode="External"/><Relationship Id="rId5" Type="http://schemas.openxmlformats.org/officeDocument/2006/relationships/hyperlink" Target="https://dev.mysql.com/doc/refman/5.7/en/explain.html" TargetMode="External"/><Relationship Id="rId4" Type="http://schemas.openxmlformats.org/officeDocument/2006/relationships/hyperlink" Target="https://dev.mysql.com/doc/refman/5.7/en/logical-operators.html#operator_o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dev.mysql.com/doc/refman/5.7/en/explain-output.html#jointype_ref" TargetMode="External"/><Relationship Id="rId7" Type="http://schemas.openxmlformats.org/officeDocument/2006/relationships/hyperlink" Target="https://dev.mysql.com/doc/refman/5.7/en/myisam-storage-engine.html" TargetMode="External"/><Relationship Id="rId2" Type="http://schemas.openxmlformats.org/officeDocument/2006/relationships/hyperlink" Target="https://dev.mysql.com/doc/refman/5.7/en/explain-output.html#jointype_range" TargetMode="External"/><Relationship Id="rId1" Type="http://schemas.openxmlformats.org/officeDocument/2006/relationships/slideLayout" Target="../slideLayouts/slideLayout8.xml"/><Relationship Id="rId6" Type="http://schemas.openxmlformats.org/officeDocument/2006/relationships/hyperlink" Target="https://dev.mysql.com/doc/refman/5.7/en/innodb-storage-engine.html" TargetMode="External"/><Relationship Id="rId5" Type="http://schemas.openxmlformats.org/officeDocument/2006/relationships/hyperlink" Target="https://dev.mysql.com/doc/refman/5.7/en/explain-output.html#jointype_ref_or_null" TargetMode="External"/><Relationship Id="rId4" Type="http://schemas.openxmlformats.org/officeDocument/2006/relationships/hyperlink" Target="https://dev.mysql.com/doc/refman/5.7/en/explain-output.html#jointype_eq_re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hyperlink" Target="https://dev.mysql.com/doc/refman/5.7/en/logical-operators.html#operator_and"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hyperlink" Target="https://dev.mysql.com/doc/refman/5.7/en/comparison-operators.html#operator_in" TargetMode="External"/><Relationship Id="rId4" Type="http://schemas.openxmlformats.org/officeDocument/2006/relationships/hyperlink" Target="https://dev.mysql.com/doc/refman/5.7/en/logical-operators.html#operator_or"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8" Type="http://schemas.openxmlformats.org/officeDocument/2006/relationships/hyperlink" Target="https://dev.mysql.com/doc/refman/5.7/en/tables-table.html" TargetMode="External"/><Relationship Id="rId3" Type="http://schemas.openxmlformats.org/officeDocument/2006/relationships/hyperlink" Target="https://dev.mysql.com/doc/refman/5.7/en/columns-table.html" TargetMode="External"/><Relationship Id="rId7" Type="http://schemas.openxmlformats.org/officeDocument/2006/relationships/hyperlink" Target="https://dev.mysql.com/doc/refman/5.7/en/statistics-table.html"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hyperlink" Target="https://dev.mysql.com/doc/refman/5.7/en/referential-constraints-table.html" TargetMode="External"/><Relationship Id="rId11" Type="http://schemas.openxmlformats.org/officeDocument/2006/relationships/hyperlink" Target="https://dev.mysql.com/doc/refman/5.7/en/views-table.html" TargetMode="External"/><Relationship Id="rId5" Type="http://schemas.openxmlformats.org/officeDocument/2006/relationships/hyperlink" Target="https://dev.mysql.com/doc/refman/5.7/en/partitions-table.html" TargetMode="External"/><Relationship Id="rId10" Type="http://schemas.openxmlformats.org/officeDocument/2006/relationships/hyperlink" Target="https://dev.mysql.com/doc/refman/5.7/en/triggers-table.html" TargetMode="External"/><Relationship Id="rId4" Type="http://schemas.openxmlformats.org/officeDocument/2006/relationships/hyperlink" Target="https://dev.mysql.com/doc/refman/5.7/en/key-column-usage-table.html" TargetMode="External"/><Relationship Id="rId9" Type="http://schemas.openxmlformats.org/officeDocument/2006/relationships/hyperlink" Target="https://dev.mysql.com/doc/refman/5.7/en/table-constraints-table.html"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8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35843;&#20248;&#22521;&#35757;&#24605;&#32500;&#23548;&#22270;.eddx" TargetMode="External"/><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06A55-92CE-4EB5-AED8-C820F51454BD}"/>
              </a:ext>
            </a:extLst>
          </p:cNvPr>
          <p:cNvSpPr>
            <a:spLocks noGrp="1"/>
          </p:cNvSpPr>
          <p:nvPr>
            <p:ph type="ctrTitle" idx="4294967295"/>
          </p:nvPr>
        </p:nvSpPr>
        <p:spPr>
          <a:xfrm>
            <a:off x="1646108" y="1193800"/>
            <a:ext cx="8418512" cy="1357312"/>
          </a:xfrm>
          <a:prstGeom prst="rect">
            <a:avLst/>
          </a:prstGeom>
        </p:spPr>
        <p:txBody>
          <a:bodyPr>
            <a:normAutofit/>
          </a:bodyPr>
          <a:lstStyle/>
          <a:p>
            <a:pPr algn="ctr"/>
            <a:r>
              <a:rPr lang="zh-CN" altLang="en-US" sz="6000"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icrosoft YaHei Light" panose="020B0502040204020203" pitchFamily="34" charset="-122"/>
                <a:ea typeface="Microsoft YaHei Light" panose="020B0502040204020203" pitchFamily="34" charset="-122"/>
              </a:rPr>
              <a:t>数据库优化方法</a:t>
            </a:r>
          </a:p>
        </p:txBody>
      </p:sp>
      <p:sp>
        <p:nvSpPr>
          <p:cNvPr id="3" name="副标题 2">
            <a:extLst>
              <a:ext uri="{FF2B5EF4-FFF2-40B4-BE49-F238E27FC236}">
                <a16:creationId xmlns:a16="http://schemas.microsoft.com/office/drawing/2014/main" id="{FBF62FDD-D10D-4E39-9F93-2E9EFF889186}"/>
              </a:ext>
            </a:extLst>
          </p:cNvPr>
          <p:cNvSpPr>
            <a:spLocks noGrp="1"/>
          </p:cNvSpPr>
          <p:nvPr>
            <p:ph type="subTitle" idx="4294967295"/>
          </p:nvPr>
        </p:nvSpPr>
        <p:spPr>
          <a:xfrm>
            <a:off x="2438400" y="3952083"/>
            <a:ext cx="7315200" cy="1514475"/>
          </a:xfrm>
          <a:prstGeom prst="rect">
            <a:avLst/>
          </a:prstGeom>
        </p:spPr>
        <p:txBody>
          <a:bodyPr>
            <a:normAutofit/>
          </a:bodyPr>
          <a:lstStyle/>
          <a:p>
            <a:pPr marL="0" indent="0" algn="ctr">
              <a:buNone/>
            </a:pPr>
            <a:r>
              <a:rPr lang="zh-CN" altLang="en-US" sz="2400" dirty="0">
                <a:solidFill>
                  <a:schemeClr val="tx1"/>
                </a:solidFill>
                <a:latin typeface="Microsoft YaHei Light" panose="020B0502040204020203" pitchFamily="34" charset="-122"/>
                <a:ea typeface="Microsoft YaHei Light" panose="020B0502040204020203" pitchFamily="34" charset="-122"/>
              </a:rPr>
              <a:t>云平台技术中心  </a:t>
            </a:r>
            <a:endParaRPr lang="en-US" altLang="zh-CN" sz="2400" dirty="0">
              <a:solidFill>
                <a:schemeClr val="tx1"/>
              </a:solidFill>
              <a:latin typeface="Microsoft YaHei Light" panose="020B0502040204020203" pitchFamily="34" charset="-122"/>
              <a:ea typeface="Microsoft YaHei Light" panose="020B0502040204020203" pitchFamily="34" charset="-122"/>
            </a:endParaRPr>
          </a:p>
          <a:p>
            <a:pPr marL="0" indent="0" algn="ctr">
              <a:buNone/>
            </a:pPr>
            <a:r>
              <a:rPr lang="zh-CN" altLang="en-US" sz="2400" dirty="0">
                <a:solidFill>
                  <a:schemeClr val="tx1"/>
                </a:solidFill>
                <a:latin typeface="Microsoft YaHei Light" panose="020B0502040204020203" pitchFamily="34" charset="-122"/>
                <a:ea typeface="Microsoft YaHei Light" panose="020B0502040204020203" pitchFamily="34" charset="-122"/>
              </a:rPr>
              <a:t>成思敏</a:t>
            </a:r>
            <a:endParaRPr lang="en-US" altLang="zh-CN" sz="2400" dirty="0">
              <a:solidFill>
                <a:schemeClr val="tx1"/>
              </a:solidFill>
              <a:latin typeface="Microsoft YaHei Light" panose="020B0502040204020203" pitchFamily="34" charset="-122"/>
              <a:ea typeface="Microsoft YaHei Light" panose="020B0502040204020203" pitchFamily="34" charset="-122"/>
            </a:endParaRPr>
          </a:p>
          <a:p>
            <a:pPr marL="0" indent="0" algn="ctr">
              <a:buNone/>
            </a:pPr>
            <a:r>
              <a:rPr lang="en-US" altLang="zh-CN" sz="2400" dirty="0">
                <a:solidFill>
                  <a:schemeClr val="tx1"/>
                </a:solidFill>
                <a:latin typeface="Microsoft YaHei Light" panose="020B0502040204020203" pitchFamily="34" charset="-122"/>
                <a:ea typeface="Microsoft YaHei Light" panose="020B0502040204020203" pitchFamily="34" charset="-122"/>
              </a:rPr>
              <a:t> 2019.9</a:t>
            </a:r>
          </a:p>
        </p:txBody>
      </p:sp>
      <p:sp>
        <p:nvSpPr>
          <p:cNvPr id="4" name="文本框 3">
            <a:extLst>
              <a:ext uri="{FF2B5EF4-FFF2-40B4-BE49-F238E27FC236}">
                <a16:creationId xmlns:a16="http://schemas.microsoft.com/office/drawing/2014/main" id="{CE359C40-384B-4B76-B3D3-1D8297CAD0BD}"/>
              </a:ext>
            </a:extLst>
          </p:cNvPr>
          <p:cNvSpPr txBox="1"/>
          <p:nvPr/>
        </p:nvSpPr>
        <p:spPr>
          <a:xfrm>
            <a:off x="3222395" y="2967335"/>
            <a:ext cx="5747210" cy="461665"/>
          </a:xfrm>
          <a:prstGeom prst="rect">
            <a:avLst/>
          </a:prstGeom>
          <a:noFill/>
        </p:spPr>
        <p:txBody>
          <a:bodyPr wrap="square" rtlCol="0">
            <a:spAutoFit/>
          </a:bodyPr>
          <a:lstStyle/>
          <a:p>
            <a:r>
              <a:rPr lang="zh-CN" altLang="en-US" sz="2400" dirty="0"/>
              <a:t>（基于</a:t>
            </a:r>
            <a:r>
              <a:rPr lang="en-US" altLang="zh-CN" sz="2400" dirty="0"/>
              <a:t>MySQL</a:t>
            </a:r>
            <a:r>
              <a:rPr lang="zh-CN" altLang="en-US" sz="2400" dirty="0"/>
              <a:t>系统性优化系列培训课程</a:t>
            </a:r>
            <a:r>
              <a:rPr lang="en-US" altLang="zh-CN" sz="2400" dirty="0"/>
              <a:t> </a:t>
            </a:r>
            <a:r>
              <a:rPr lang="zh-CN" altLang="en-US" sz="2400" dirty="0"/>
              <a:t>）</a:t>
            </a:r>
          </a:p>
        </p:txBody>
      </p:sp>
    </p:spTree>
    <p:extLst>
      <p:ext uri="{BB962C8B-B14F-4D97-AF65-F5344CB8AC3E}">
        <p14:creationId xmlns:p14="http://schemas.microsoft.com/office/powerpoint/2010/main" val="146784398"/>
      </p:ext>
    </p:extLst>
  </p:cSld>
  <p:clrMapOvr>
    <a:masterClrMapping/>
  </p:clrMapOvr>
  <mc:AlternateContent xmlns:mc="http://schemas.openxmlformats.org/markup-compatibility/2006" xmlns:p14="http://schemas.microsoft.com/office/powerpoint/2010/main">
    <mc:Choice Requires="p14">
      <p:transition spd="slow" p14:dur="2000" advTm="29679"/>
    </mc:Choice>
    <mc:Fallback xmlns="">
      <p:transition spd="slow" advTm="2967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3983EB3-A8D4-4326-BA26-265D1C9C7D27}"/>
              </a:ext>
            </a:extLst>
          </p:cNvPr>
          <p:cNvSpPr txBox="1"/>
          <p:nvPr/>
        </p:nvSpPr>
        <p:spPr>
          <a:xfrm>
            <a:off x="798991" y="0"/>
            <a:ext cx="3417903" cy="369332"/>
          </a:xfrm>
          <a:prstGeom prst="rect">
            <a:avLst/>
          </a:prstGeom>
          <a:noFill/>
        </p:spPr>
        <p:txBody>
          <a:bodyPr wrap="square" rtlCol="0">
            <a:spAutoFit/>
          </a:bodyPr>
          <a:lstStyle/>
          <a:p>
            <a:r>
              <a:rPr lang="zh-CN" altLang="en-US" dirty="0"/>
              <a:t>一、执行计划详解</a:t>
            </a:r>
          </a:p>
        </p:txBody>
      </p:sp>
      <p:sp>
        <p:nvSpPr>
          <p:cNvPr id="4" name="文本框 3">
            <a:extLst>
              <a:ext uri="{FF2B5EF4-FFF2-40B4-BE49-F238E27FC236}">
                <a16:creationId xmlns:a16="http://schemas.microsoft.com/office/drawing/2014/main" id="{643B9116-2C48-497F-BF46-F72968CD4832}"/>
              </a:ext>
            </a:extLst>
          </p:cNvPr>
          <p:cNvSpPr txBox="1"/>
          <p:nvPr/>
        </p:nvSpPr>
        <p:spPr>
          <a:xfrm>
            <a:off x="1555496" y="2396608"/>
            <a:ext cx="7528264" cy="1477328"/>
          </a:xfrm>
          <a:prstGeom prst="rect">
            <a:avLst/>
          </a:prstGeom>
          <a:noFill/>
        </p:spPr>
        <p:txBody>
          <a:bodyPr wrap="square" rtlCol="0">
            <a:spAutoFit/>
          </a:bodyPr>
          <a:lstStyle/>
          <a:p>
            <a:r>
              <a:rPr lang="zh-CN" altLang="en-US" dirty="0"/>
              <a:t> 执行计划的局限性</a:t>
            </a:r>
            <a:endParaRPr lang="en-US" altLang="zh-CN" dirty="0"/>
          </a:p>
          <a:p>
            <a:pPr marL="285750" indent="-285750">
              <a:buFont typeface="Arial" panose="020B0604020202020204" pitchFamily="34" charset="0"/>
              <a:buChar char="•"/>
            </a:pPr>
            <a:r>
              <a:rPr lang="en-US" altLang="zh-CN" dirty="0"/>
              <a:t>  </a:t>
            </a:r>
            <a:r>
              <a:rPr lang="zh-CN" altLang="en-US" dirty="0"/>
              <a:t>未说明触发器、存储过程的信息或者用户自定义函数对查询的影响。</a:t>
            </a:r>
            <a:endParaRPr lang="en-US" altLang="zh-CN" dirty="0"/>
          </a:p>
          <a:p>
            <a:pPr marL="285750" indent="-285750">
              <a:buFont typeface="Arial" panose="020B0604020202020204" pitchFamily="34" charset="0"/>
              <a:buChar char="•"/>
            </a:pPr>
            <a:r>
              <a:rPr lang="en-US" altLang="zh-CN" dirty="0"/>
              <a:t>  </a:t>
            </a:r>
            <a:r>
              <a:rPr lang="zh-CN" altLang="en-US" dirty="0"/>
              <a:t>未考虑</a:t>
            </a:r>
            <a:r>
              <a:rPr lang="en-US" altLang="zh-CN" dirty="0"/>
              <a:t>CACHE</a:t>
            </a:r>
          </a:p>
          <a:p>
            <a:pPr marL="285750" indent="-285750">
              <a:buFont typeface="Arial" panose="020B0604020202020204" pitchFamily="34" charset="0"/>
              <a:buChar char="•"/>
            </a:pPr>
            <a:r>
              <a:rPr lang="en-US" altLang="zh-CN" dirty="0"/>
              <a:t>  </a:t>
            </a:r>
            <a:r>
              <a:rPr lang="zh-CN" altLang="en-US" dirty="0"/>
              <a:t>未显示在执行查询时所作的优化工作</a:t>
            </a:r>
            <a:endParaRPr lang="en-US" altLang="zh-CN" dirty="0"/>
          </a:p>
          <a:p>
            <a:pPr marL="285750" indent="-285750">
              <a:buFont typeface="Arial" panose="020B0604020202020204" pitchFamily="34" charset="0"/>
              <a:buChar char="•"/>
            </a:pPr>
            <a:r>
              <a:rPr lang="zh-CN" altLang="en-US" dirty="0"/>
              <a:t>  统计信息是估算，非精确值（</a:t>
            </a:r>
            <a:r>
              <a:rPr lang="en-US" altLang="zh-CN" dirty="0"/>
              <a:t>INNODB</a:t>
            </a:r>
            <a:r>
              <a:rPr lang="zh-CN" altLang="en-US" dirty="0"/>
              <a:t>下的行数）</a:t>
            </a:r>
          </a:p>
        </p:txBody>
      </p:sp>
    </p:spTree>
    <p:extLst>
      <p:ext uri="{BB962C8B-B14F-4D97-AF65-F5344CB8AC3E}">
        <p14:creationId xmlns:p14="http://schemas.microsoft.com/office/powerpoint/2010/main" val="376660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1F1E6-20D7-4D4A-9F4C-B1815CD2F29C}"/>
              </a:ext>
            </a:extLst>
          </p:cNvPr>
          <p:cNvSpPr>
            <a:spLocks noGrp="1"/>
          </p:cNvSpPr>
          <p:nvPr>
            <p:ph type="title" idx="4294967295"/>
          </p:nvPr>
        </p:nvSpPr>
        <p:spPr>
          <a:xfrm>
            <a:off x="0" y="1225550"/>
            <a:ext cx="2947988" cy="4600575"/>
          </a:xfrm>
          <a:noFill/>
        </p:spPr>
        <p:style>
          <a:lnRef idx="0">
            <a:schemeClr val="dk1"/>
          </a:lnRef>
          <a:fillRef idx="3">
            <a:schemeClr val="dk1"/>
          </a:fillRef>
          <a:effectRef idx="3">
            <a:schemeClr val="dk1"/>
          </a:effectRef>
          <a:fontRef idx="minor">
            <a:schemeClr val="lt1"/>
          </a:fontRef>
        </p:style>
        <p:txBody>
          <a:bodyPr/>
          <a:lstStyle/>
          <a:p>
            <a:pPr algn="ctr"/>
            <a:r>
              <a:rPr lang="zh-CN" altLang="en-US" dirty="0">
                <a:solidFill>
                  <a:schemeClr val="accent5">
                    <a:lumMod val="50000"/>
                  </a:schemeClr>
                </a:solidFill>
                <a:latin typeface="Microsoft YaHei Light" panose="020B0502040204020203" pitchFamily="34" charset="-122"/>
                <a:ea typeface="Microsoft YaHei Light" panose="020B0502040204020203" pitchFamily="34" charset="-122"/>
              </a:rPr>
              <a:t>目   录 </a:t>
            </a:r>
          </a:p>
        </p:txBody>
      </p:sp>
      <p:graphicFrame>
        <p:nvGraphicFramePr>
          <p:cNvPr id="4" name="内容占位符 3">
            <a:extLst>
              <a:ext uri="{FF2B5EF4-FFF2-40B4-BE49-F238E27FC236}">
                <a16:creationId xmlns:a16="http://schemas.microsoft.com/office/drawing/2014/main" id="{C023A783-4E2C-41AC-B4D6-7671CF59020C}"/>
              </a:ext>
            </a:extLst>
          </p:cNvPr>
          <p:cNvGraphicFramePr>
            <a:graphicFrameLocks noGrp="1"/>
          </p:cNvGraphicFramePr>
          <p:nvPr>
            <p:ph idx="4294967295"/>
            <p:extLst>
              <p:ext uri="{D42A27DB-BD31-4B8C-83A1-F6EECF244321}">
                <p14:modId xmlns:p14="http://schemas.microsoft.com/office/powerpoint/2010/main" val="3854874062"/>
              </p:ext>
            </p:extLst>
          </p:nvPr>
        </p:nvGraphicFramePr>
        <p:xfrm>
          <a:off x="3122644" y="965199"/>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8279176"/>
      </p:ext>
    </p:extLst>
  </p:cSld>
  <p:clrMapOvr>
    <a:masterClrMapping/>
  </p:clrMapOvr>
  <mc:AlternateContent xmlns:mc="http://schemas.openxmlformats.org/markup-compatibility/2006" xmlns:p14="http://schemas.microsoft.com/office/powerpoint/2010/main">
    <mc:Choice Requires="p14">
      <p:transition spd="slow" p14:dur="2000" advTm="101235"/>
    </mc:Choice>
    <mc:Fallback xmlns="">
      <p:transition spd="slow" advTm="10123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E11275B-8A33-4090-8B95-5CF1D04081A2}"/>
              </a:ext>
            </a:extLst>
          </p:cNvPr>
          <p:cNvSpPr/>
          <p:nvPr/>
        </p:nvSpPr>
        <p:spPr>
          <a:xfrm>
            <a:off x="375865" y="492257"/>
            <a:ext cx="2456122" cy="369332"/>
          </a:xfrm>
          <a:prstGeom prst="rect">
            <a:avLst/>
          </a:prstGeom>
        </p:spPr>
        <p:txBody>
          <a:bodyPr wrap="none">
            <a:spAutoFit/>
          </a:bodyPr>
          <a:lstStyle/>
          <a:p>
            <a:pPr lvl="0"/>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p>
        </p:txBody>
      </p:sp>
      <p:sp>
        <p:nvSpPr>
          <p:cNvPr id="5" name="矩形 4">
            <a:extLst>
              <a:ext uri="{FF2B5EF4-FFF2-40B4-BE49-F238E27FC236}">
                <a16:creationId xmlns:a16="http://schemas.microsoft.com/office/drawing/2014/main" id="{FCDC4FF6-5013-44AC-B466-BE57019FFBC4}"/>
              </a:ext>
            </a:extLst>
          </p:cNvPr>
          <p:cNvSpPr/>
          <p:nvPr/>
        </p:nvSpPr>
        <p:spPr>
          <a:xfrm>
            <a:off x="1882065" y="2260047"/>
            <a:ext cx="1811056" cy="68358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400" dirty="0"/>
              <a:t>应用程序逻辑</a:t>
            </a:r>
            <a:endParaRPr lang="en-US" altLang="zh-CN" sz="1400" dirty="0"/>
          </a:p>
          <a:p>
            <a:pPr algn="ctr"/>
            <a:r>
              <a:rPr lang="zh-CN" altLang="en-US" sz="1400" dirty="0"/>
              <a:t>（核心）</a:t>
            </a:r>
          </a:p>
        </p:txBody>
      </p:sp>
      <p:sp>
        <p:nvSpPr>
          <p:cNvPr id="7" name="矩形 6">
            <a:extLst>
              <a:ext uri="{FF2B5EF4-FFF2-40B4-BE49-F238E27FC236}">
                <a16:creationId xmlns:a16="http://schemas.microsoft.com/office/drawing/2014/main" id="{EACCED76-46A1-4AAF-AF04-034C3F582390}"/>
              </a:ext>
            </a:extLst>
          </p:cNvPr>
          <p:cNvSpPr/>
          <p:nvPr/>
        </p:nvSpPr>
        <p:spPr>
          <a:xfrm>
            <a:off x="4271638" y="2260047"/>
            <a:ext cx="1525480" cy="68358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solidFill>
                  <a:srgbClr val="FF0000"/>
                </a:solidFill>
              </a:rPr>
              <a:t>SQL</a:t>
            </a:r>
            <a:endParaRPr lang="zh-CN" altLang="en-US" sz="1400" dirty="0">
              <a:solidFill>
                <a:srgbClr val="FF0000"/>
              </a:solidFill>
            </a:endParaRPr>
          </a:p>
        </p:txBody>
      </p:sp>
      <p:cxnSp>
        <p:nvCxnSpPr>
          <p:cNvPr id="9" name="直接箭头连接符 8">
            <a:extLst>
              <a:ext uri="{FF2B5EF4-FFF2-40B4-BE49-F238E27FC236}">
                <a16:creationId xmlns:a16="http://schemas.microsoft.com/office/drawing/2014/main" id="{3BC1357B-A71D-43EE-87CE-ACCC7E956AFD}"/>
              </a:ext>
            </a:extLst>
          </p:cNvPr>
          <p:cNvCxnSpPr/>
          <p:nvPr/>
        </p:nvCxnSpPr>
        <p:spPr>
          <a:xfrm>
            <a:off x="3693121" y="2462722"/>
            <a:ext cx="578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AA7DCECA-B31F-4FA2-A3FA-DC1CC4DF9296}"/>
              </a:ext>
            </a:extLst>
          </p:cNvPr>
          <p:cNvCxnSpPr/>
          <p:nvPr/>
        </p:nvCxnSpPr>
        <p:spPr>
          <a:xfrm flipH="1">
            <a:off x="3693121" y="2773441"/>
            <a:ext cx="578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圆柱体 11">
            <a:extLst>
              <a:ext uri="{FF2B5EF4-FFF2-40B4-BE49-F238E27FC236}">
                <a16:creationId xmlns:a16="http://schemas.microsoft.com/office/drawing/2014/main" id="{A804FB46-5F2A-4F5B-8B30-34889DB949A5}"/>
              </a:ext>
            </a:extLst>
          </p:cNvPr>
          <p:cNvSpPr/>
          <p:nvPr/>
        </p:nvSpPr>
        <p:spPr>
          <a:xfrm>
            <a:off x="7957353" y="2214156"/>
            <a:ext cx="1340529" cy="839886"/>
          </a:xfrm>
          <a:prstGeom prst="can">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dirty="0"/>
              <a:t>DATABASE</a:t>
            </a:r>
            <a:endParaRPr lang="zh-CN" altLang="en-US" sz="1600" dirty="0"/>
          </a:p>
        </p:txBody>
      </p:sp>
      <p:cxnSp>
        <p:nvCxnSpPr>
          <p:cNvPr id="13" name="直接箭头连接符 12">
            <a:extLst>
              <a:ext uri="{FF2B5EF4-FFF2-40B4-BE49-F238E27FC236}">
                <a16:creationId xmlns:a16="http://schemas.microsoft.com/office/drawing/2014/main" id="{E1292986-8083-4299-B353-220075D0E37F}"/>
              </a:ext>
            </a:extLst>
          </p:cNvPr>
          <p:cNvCxnSpPr>
            <a:cxnSpLocks/>
          </p:cNvCxnSpPr>
          <p:nvPr/>
        </p:nvCxnSpPr>
        <p:spPr>
          <a:xfrm flipV="1">
            <a:off x="5956916" y="2524866"/>
            <a:ext cx="2000437" cy="22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78EDB91E-BB48-44C2-9E12-80A18A202C68}"/>
              </a:ext>
            </a:extLst>
          </p:cNvPr>
          <p:cNvCxnSpPr>
            <a:cxnSpLocks/>
          </p:cNvCxnSpPr>
          <p:nvPr/>
        </p:nvCxnSpPr>
        <p:spPr>
          <a:xfrm flipH="1">
            <a:off x="5958408" y="2773441"/>
            <a:ext cx="1998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25B057A-FF5C-4FE2-981F-5661FFDF3881}"/>
              </a:ext>
            </a:extLst>
          </p:cNvPr>
          <p:cNvSpPr txBox="1"/>
          <p:nvPr/>
        </p:nvSpPr>
        <p:spPr>
          <a:xfrm>
            <a:off x="6622752" y="2075647"/>
            <a:ext cx="578517" cy="276999"/>
          </a:xfrm>
          <a:prstGeom prst="rect">
            <a:avLst/>
          </a:prstGeom>
          <a:noFill/>
        </p:spPr>
        <p:txBody>
          <a:bodyPr wrap="square" rtlCol="0">
            <a:spAutoFit/>
          </a:bodyPr>
          <a:lstStyle/>
          <a:p>
            <a:r>
              <a:rPr lang="en-US" altLang="zh-CN" sz="1200" dirty="0"/>
              <a:t>API</a:t>
            </a:r>
            <a:endParaRPr lang="zh-CN" altLang="en-US" sz="1200" dirty="0"/>
          </a:p>
        </p:txBody>
      </p:sp>
      <p:sp>
        <p:nvSpPr>
          <p:cNvPr id="16" name="文本框 15">
            <a:extLst>
              <a:ext uri="{FF2B5EF4-FFF2-40B4-BE49-F238E27FC236}">
                <a16:creationId xmlns:a16="http://schemas.microsoft.com/office/drawing/2014/main" id="{5C097190-E41A-4FE5-8CC6-022C5B4DCC22}"/>
              </a:ext>
            </a:extLst>
          </p:cNvPr>
          <p:cNvSpPr txBox="1"/>
          <p:nvPr/>
        </p:nvSpPr>
        <p:spPr>
          <a:xfrm>
            <a:off x="6587977" y="2852443"/>
            <a:ext cx="578517" cy="276999"/>
          </a:xfrm>
          <a:prstGeom prst="rect">
            <a:avLst/>
          </a:prstGeom>
          <a:noFill/>
        </p:spPr>
        <p:txBody>
          <a:bodyPr wrap="square" rtlCol="0">
            <a:spAutoFit/>
          </a:bodyPr>
          <a:lstStyle/>
          <a:p>
            <a:r>
              <a:rPr lang="zh-CN" altLang="en-US" sz="1200" dirty="0"/>
              <a:t>后台</a:t>
            </a:r>
          </a:p>
        </p:txBody>
      </p:sp>
      <p:sp>
        <p:nvSpPr>
          <p:cNvPr id="17" name="矩形: 圆角 16">
            <a:extLst>
              <a:ext uri="{FF2B5EF4-FFF2-40B4-BE49-F238E27FC236}">
                <a16:creationId xmlns:a16="http://schemas.microsoft.com/office/drawing/2014/main" id="{351BC0DA-6EFB-44AD-BF73-61B3487C813C}"/>
              </a:ext>
            </a:extLst>
          </p:cNvPr>
          <p:cNvSpPr/>
          <p:nvPr/>
        </p:nvSpPr>
        <p:spPr>
          <a:xfrm>
            <a:off x="1784444" y="4049047"/>
            <a:ext cx="7732420" cy="1410609"/>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600" dirty="0">
                <a:solidFill>
                  <a:schemeClr val="tx1"/>
                </a:solidFill>
              </a:rPr>
              <a:t>1</a:t>
            </a:r>
            <a:r>
              <a:rPr lang="zh-CN" altLang="en-US" sz="1600" dirty="0">
                <a:solidFill>
                  <a:schemeClr val="tx1"/>
                </a:solidFill>
              </a:rPr>
              <a:t>、调优目标：加快</a:t>
            </a:r>
            <a:r>
              <a:rPr lang="en-US" altLang="zh-CN" sz="1600" dirty="0">
                <a:solidFill>
                  <a:schemeClr val="tx1"/>
                </a:solidFill>
              </a:rPr>
              <a:t>MySQL</a:t>
            </a:r>
            <a:r>
              <a:rPr lang="zh-CN" altLang="en-US" sz="1600" dirty="0">
                <a:solidFill>
                  <a:schemeClr val="tx1"/>
                </a:solidFill>
              </a:rPr>
              <a:t>应用程序的运行速度</a:t>
            </a:r>
            <a:endParaRPr lang="en-US" altLang="zh-CN" sz="1600" dirty="0">
              <a:solidFill>
                <a:schemeClr val="tx1"/>
              </a:solidFill>
            </a:endParaRPr>
          </a:p>
          <a:p>
            <a:endParaRPr lang="en-US" altLang="zh-CN" sz="1600" dirty="0">
              <a:solidFill>
                <a:schemeClr val="tx1"/>
              </a:solidFill>
            </a:endParaRPr>
          </a:p>
          <a:p>
            <a:r>
              <a:rPr lang="en-US" altLang="zh-CN" sz="1600" dirty="0">
                <a:solidFill>
                  <a:schemeClr val="tx1"/>
                </a:solidFill>
              </a:rPr>
              <a:t>2</a:t>
            </a:r>
            <a:r>
              <a:rPr lang="zh-CN" altLang="en-US" sz="1600" dirty="0">
                <a:solidFill>
                  <a:schemeClr val="tx1"/>
                </a:solidFill>
              </a:rPr>
              <a:t>、优化方向：</a:t>
            </a:r>
            <a:r>
              <a:rPr lang="en-US" altLang="zh-CN" sz="1600" dirty="0">
                <a:solidFill>
                  <a:schemeClr val="tx1"/>
                </a:solidFill>
              </a:rPr>
              <a:t>SQL</a:t>
            </a:r>
            <a:r>
              <a:rPr lang="zh-CN" altLang="en-US" sz="1600" dirty="0">
                <a:solidFill>
                  <a:schemeClr val="tx1"/>
                </a:solidFill>
              </a:rPr>
              <a:t>对数据的读写操作</a:t>
            </a:r>
            <a:endParaRPr lang="en-US" altLang="zh-CN" sz="1600" dirty="0">
              <a:solidFill>
                <a:schemeClr val="tx1"/>
              </a:solidFill>
            </a:endParaRPr>
          </a:p>
          <a:p>
            <a:pPr>
              <a:lnSpc>
                <a:spcPct val="200000"/>
              </a:lnSpc>
            </a:pPr>
            <a:r>
              <a:rPr lang="en-US" altLang="zh-CN" sz="1600" dirty="0">
                <a:solidFill>
                  <a:schemeClr val="tx1"/>
                </a:solidFill>
              </a:rPr>
              <a:t>3</a:t>
            </a:r>
            <a:r>
              <a:rPr lang="zh-CN" altLang="en-US" sz="1600" dirty="0">
                <a:solidFill>
                  <a:schemeClr val="tx1"/>
                </a:solidFill>
              </a:rPr>
              <a:t>、调优排查：</a:t>
            </a:r>
            <a:r>
              <a:rPr lang="en-US" altLang="zh-CN" sz="1600" dirty="0">
                <a:solidFill>
                  <a:schemeClr val="tx1"/>
                </a:solidFill>
              </a:rPr>
              <a:t>SQL</a:t>
            </a:r>
            <a:r>
              <a:rPr lang="zh-CN" altLang="en-US" sz="1600" dirty="0">
                <a:solidFill>
                  <a:schemeClr val="tx1"/>
                </a:solidFill>
              </a:rPr>
              <a:t>执行的背景，开销及特定方案操作</a:t>
            </a:r>
            <a:endParaRPr lang="en-US" altLang="zh-CN" sz="1600" dirty="0">
              <a:solidFill>
                <a:schemeClr val="tx1"/>
              </a:solidFill>
            </a:endParaRPr>
          </a:p>
        </p:txBody>
      </p:sp>
      <p:cxnSp>
        <p:nvCxnSpPr>
          <p:cNvPr id="23" name="直接箭头连接符 22">
            <a:extLst>
              <a:ext uri="{FF2B5EF4-FFF2-40B4-BE49-F238E27FC236}">
                <a16:creationId xmlns:a16="http://schemas.microsoft.com/office/drawing/2014/main" id="{23D587ED-D88C-4832-BF81-155AA83BEBA2}"/>
              </a:ext>
            </a:extLst>
          </p:cNvPr>
          <p:cNvCxnSpPr>
            <a:stCxn id="7" idx="2"/>
          </p:cNvCxnSpPr>
          <p:nvPr/>
        </p:nvCxnSpPr>
        <p:spPr>
          <a:xfrm flipH="1">
            <a:off x="3266983" y="2943628"/>
            <a:ext cx="1767395" cy="1105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3B322E68-DC90-4495-9EB4-8ED783866106}"/>
              </a:ext>
            </a:extLst>
          </p:cNvPr>
          <p:cNvCxnSpPr>
            <a:cxnSpLocks/>
            <a:stCxn id="7" idx="2"/>
          </p:cNvCxnSpPr>
          <p:nvPr/>
        </p:nvCxnSpPr>
        <p:spPr>
          <a:xfrm>
            <a:off x="5034378" y="2943628"/>
            <a:ext cx="1998945" cy="1105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210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a:extLst>
              <a:ext uri="{FF2B5EF4-FFF2-40B4-BE49-F238E27FC236}">
                <a16:creationId xmlns:a16="http://schemas.microsoft.com/office/drawing/2014/main" id="{0FA36F58-7B04-4186-8545-CC4E24D14AA1}"/>
              </a:ext>
            </a:extLst>
          </p:cNvPr>
          <p:cNvSpPr/>
          <p:nvPr/>
        </p:nvSpPr>
        <p:spPr>
          <a:xfrm>
            <a:off x="1295591" y="1116109"/>
            <a:ext cx="10278319" cy="5092860"/>
          </a:xfrm>
          <a:prstGeom prst="rect">
            <a:avLst/>
          </a:prstGeom>
          <a:no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8E11275B-8A33-4090-8B95-5CF1D04081A2}"/>
              </a:ext>
            </a:extLst>
          </p:cNvPr>
          <p:cNvSpPr/>
          <p:nvPr/>
        </p:nvSpPr>
        <p:spPr>
          <a:xfrm>
            <a:off x="375865" y="492257"/>
            <a:ext cx="4955203" cy="369332"/>
          </a:xfrm>
          <a:prstGeom prst="rect">
            <a:avLst/>
          </a:prstGeom>
        </p:spPr>
        <p:txBody>
          <a:bodyPr wrap="none">
            <a:spAutoFit/>
          </a:bodyPr>
          <a:lstStyle/>
          <a:p>
            <a:pPr lvl="0"/>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—2.1. SQL SELECT </a:t>
            </a:r>
            <a:r>
              <a:rPr lang="zh-CN" altLang="en-US" dirty="0">
                <a:latin typeface="Microsoft YaHei Light" panose="020B0502040204020203" pitchFamily="34" charset="-122"/>
                <a:ea typeface="Microsoft YaHei Light" panose="020B0502040204020203" pitchFamily="34" charset="-122"/>
              </a:rPr>
              <a:t>语句</a:t>
            </a:r>
          </a:p>
        </p:txBody>
      </p:sp>
      <p:sp>
        <p:nvSpPr>
          <p:cNvPr id="3" name="流程图: 文档 2">
            <a:extLst>
              <a:ext uri="{FF2B5EF4-FFF2-40B4-BE49-F238E27FC236}">
                <a16:creationId xmlns:a16="http://schemas.microsoft.com/office/drawing/2014/main" id="{53AC3573-B63C-4419-9251-D406E08AEED6}"/>
              </a:ext>
            </a:extLst>
          </p:cNvPr>
          <p:cNvSpPr/>
          <p:nvPr/>
        </p:nvSpPr>
        <p:spPr>
          <a:xfrm>
            <a:off x="2112849" y="1638118"/>
            <a:ext cx="1015788" cy="369333"/>
          </a:xfrm>
          <a:prstGeom prst="flowChart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200" dirty="0"/>
              <a:t>WHERE</a:t>
            </a:r>
            <a:r>
              <a:rPr lang="zh-CN" altLang="en-US" sz="1200" dirty="0"/>
              <a:t>子句</a:t>
            </a:r>
          </a:p>
        </p:txBody>
      </p:sp>
      <p:sp>
        <p:nvSpPr>
          <p:cNvPr id="18" name="流程图: 文档 17">
            <a:extLst>
              <a:ext uri="{FF2B5EF4-FFF2-40B4-BE49-F238E27FC236}">
                <a16:creationId xmlns:a16="http://schemas.microsoft.com/office/drawing/2014/main" id="{3D80ADD2-C041-425C-8482-FE43A86E4247}"/>
              </a:ext>
            </a:extLst>
          </p:cNvPr>
          <p:cNvSpPr/>
          <p:nvPr/>
        </p:nvSpPr>
        <p:spPr>
          <a:xfrm>
            <a:off x="2112849" y="2242435"/>
            <a:ext cx="1015788" cy="369333"/>
          </a:xfrm>
          <a:prstGeom prst="flowChart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200" dirty="0"/>
              <a:t>RANGE</a:t>
            </a:r>
            <a:r>
              <a:rPr lang="zh-CN" altLang="en-US" sz="1200" dirty="0"/>
              <a:t>范围</a:t>
            </a:r>
          </a:p>
        </p:txBody>
      </p:sp>
      <p:sp>
        <p:nvSpPr>
          <p:cNvPr id="20" name="流程图: 文档 19">
            <a:extLst>
              <a:ext uri="{FF2B5EF4-FFF2-40B4-BE49-F238E27FC236}">
                <a16:creationId xmlns:a16="http://schemas.microsoft.com/office/drawing/2014/main" id="{4D48A586-539A-4ECC-9B0E-BE0ECD3A17B8}"/>
              </a:ext>
            </a:extLst>
          </p:cNvPr>
          <p:cNvSpPr/>
          <p:nvPr/>
        </p:nvSpPr>
        <p:spPr>
          <a:xfrm>
            <a:off x="2112847" y="2875932"/>
            <a:ext cx="1155576" cy="369333"/>
          </a:xfrm>
          <a:prstGeom prst="flowChart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200" dirty="0"/>
              <a:t>Index Merge</a:t>
            </a:r>
          </a:p>
          <a:p>
            <a:pPr algn="ctr"/>
            <a:r>
              <a:rPr lang="zh-CN" altLang="en-US" sz="1200" dirty="0"/>
              <a:t>索引合并</a:t>
            </a:r>
          </a:p>
        </p:txBody>
      </p:sp>
      <p:sp>
        <p:nvSpPr>
          <p:cNvPr id="21" name="流程图: 文档 20">
            <a:extLst>
              <a:ext uri="{FF2B5EF4-FFF2-40B4-BE49-F238E27FC236}">
                <a16:creationId xmlns:a16="http://schemas.microsoft.com/office/drawing/2014/main" id="{9008D436-9CD0-4A95-B520-9635EDCFD7B1}"/>
              </a:ext>
            </a:extLst>
          </p:cNvPr>
          <p:cNvSpPr/>
          <p:nvPr/>
        </p:nvSpPr>
        <p:spPr>
          <a:xfrm>
            <a:off x="2087679" y="3662539"/>
            <a:ext cx="1470031" cy="390622"/>
          </a:xfrm>
          <a:prstGeom prst="flowChart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200" dirty="0"/>
              <a:t>Engines condition Pushdown</a:t>
            </a:r>
            <a:r>
              <a:rPr lang="zh-CN" altLang="en-US" sz="1200" dirty="0"/>
              <a:t>引擎下推</a:t>
            </a:r>
          </a:p>
        </p:txBody>
      </p:sp>
      <p:sp>
        <p:nvSpPr>
          <p:cNvPr id="24" name="流程图: 文档 23">
            <a:extLst>
              <a:ext uri="{FF2B5EF4-FFF2-40B4-BE49-F238E27FC236}">
                <a16:creationId xmlns:a16="http://schemas.microsoft.com/office/drawing/2014/main" id="{875DED33-55E9-4CC6-864B-0CF48884A9FD}"/>
              </a:ext>
            </a:extLst>
          </p:cNvPr>
          <p:cNvSpPr/>
          <p:nvPr/>
        </p:nvSpPr>
        <p:spPr>
          <a:xfrm>
            <a:off x="2057317" y="4541066"/>
            <a:ext cx="1470031" cy="390622"/>
          </a:xfrm>
          <a:prstGeom prst="flowChart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200" dirty="0"/>
              <a:t>Index  condition Pushdown</a:t>
            </a:r>
            <a:r>
              <a:rPr lang="zh-CN" altLang="en-US" sz="1200" dirty="0"/>
              <a:t>索引下推</a:t>
            </a:r>
          </a:p>
        </p:txBody>
      </p:sp>
      <p:sp>
        <p:nvSpPr>
          <p:cNvPr id="26" name="流程图: 文档 25">
            <a:extLst>
              <a:ext uri="{FF2B5EF4-FFF2-40B4-BE49-F238E27FC236}">
                <a16:creationId xmlns:a16="http://schemas.microsoft.com/office/drawing/2014/main" id="{BD8DD224-97A0-48B1-B0E1-D209744183DB}"/>
              </a:ext>
            </a:extLst>
          </p:cNvPr>
          <p:cNvSpPr/>
          <p:nvPr/>
        </p:nvSpPr>
        <p:spPr>
          <a:xfrm>
            <a:off x="2050105" y="5315462"/>
            <a:ext cx="1470031" cy="610752"/>
          </a:xfrm>
          <a:prstGeom prst="flowChart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200" dirty="0"/>
              <a:t>Nested-Loop  join</a:t>
            </a:r>
          </a:p>
          <a:p>
            <a:pPr algn="ctr"/>
            <a:r>
              <a:rPr lang="en-US" altLang="zh-CN" sz="1200" dirty="0"/>
              <a:t>Algorithms</a:t>
            </a:r>
            <a:r>
              <a:rPr lang="zh-CN" altLang="en-US" sz="1200" dirty="0"/>
              <a:t>嵌套循环连接算法</a:t>
            </a:r>
          </a:p>
        </p:txBody>
      </p:sp>
      <p:sp>
        <p:nvSpPr>
          <p:cNvPr id="27" name="流程图: 文档 26">
            <a:extLst>
              <a:ext uri="{FF2B5EF4-FFF2-40B4-BE49-F238E27FC236}">
                <a16:creationId xmlns:a16="http://schemas.microsoft.com/office/drawing/2014/main" id="{2370916B-EAF4-4127-9C02-431DB921BB86}"/>
              </a:ext>
            </a:extLst>
          </p:cNvPr>
          <p:cNvSpPr/>
          <p:nvPr/>
        </p:nvSpPr>
        <p:spPr>
          <a:xfrm>
            <a:off x="4175563" y="1607236"/>
            <a:ext cx="1470031" cy="610752"/>
          </a:xfrm>
          <a:prstGeom prst="flowChart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200" dirty="0"/>
              <a:t>Nested join</a:t>
            </a:r>
          </a:p>
          <a:p>
            <a:pPr algn="ctr"/>
            <a:r>
              <a:rPr lang="zh-CN" altLang="en-US" sz="1200" dirty="0"/>
              <a:t>嵌套连接</a:t>
            </a:r>
          </a:p>
        </p:txBody>
      </p:sp>
      <p:sp>
        <p:nvSpPr>
          <p:cNvPr id="28" name="流程图: 文档 27">
            <a:extLst>
              <a:ext uri="{FF2B5EF4-FFF2-40B4-BE49-F238E27FC236}">
                <a16:creationId xmlns:a16="http://schemas.microsoft.com/office/drawing/2014/main" id="{F72877A8-8C26-4751-9AC4-3C384C384694}"/>
              </a:ext>
            </a:extLst>
          </p:cNvPr>
          <p:cNvSpPr/>
          <p:nvPr/>
        </p:nvSpPr>
        <p:spPr>
          <a:xfrm>
            <a:off x="4175562" y="2420052"/>
            <a:ext cx="1470031" cy="610752"/>
          </a:xfrm>
          <a:prstGeom prst="flowChart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200" dirty="0"/>
              <a:t>Nested-Loop  join</a:t>
            </a:r>
          </a:p>
          <a:p>
            <a:pPr algn="ctr"/>
            <a:r>
              <a:rPr lang="zh-CN" altLang="en-US" sz="1200" dirty="0"/>
              <a:t>嵌套连接</a:t>
            </a:r>
          </a:p>
        </p:txBody>
      </p:sp>
      <p:sp>
        <p:nvSpPr>
          <p:cNvPr id="29" name="流程图: 文档 28">
            <a:extLst>
              <a:ext uri="{FF2B5EF4-FFF2-40B4-BE49-F238E27FC236}">
                <a16:creationId xmlns:a16="http://schemas.microsoft.com/office/drawing/2014/main" id="{2B680311-6233-4EB6-8CBC-14059917B1D8}"/>
              </a:ext>
            </a:extLst>
          </p:cNvPr>
          <p:cNvSpPr/>
          <p:nvPr/>
        </p:nvSpPr>
        <p:spPr>
          <a:xfrm>
            <a:off x="4175561" y="3275260"/>
            <a:ext cx="1470031" cy="610752"/>
          </a:xfrm>
          <a:prstGeom prst="flowChart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200" dirty="0"/>
              <a:t>Outer  join</a:t>
            </a:r>
          </a:p>
          <a:p>
            <a:pPr algn="ctr"/>
            <a:r>
              <a:rPr lang="zh-CN" altLang="en-US" sz="1200" dirty="0"/>
              <a:t>外连接</a:t>
            </a:r>
          </a:p>
        </p:txBody>
      </p:sp>
      <p:sp>
        <p:nvSpPr>
          <p:cNvPr id="30" name="流程图: 文档 29">
            <a:extLst>
              <a:ext uri="{FF2B5EF4-FFF2-40B4-BE49-F238E27FC236}">
                <a16:creationId xmlns:a16="http://schemas.microsoft.com/office/drawing/2014/main" id="{260CB5DA-517C-4450-9FEA-61CDB18D3ABE}"/>
              </a:ext>
            </a:extLst>
          </p:cNvPr>
          <p:cNvSpPr/>
          <p:nvPr/>
        </p:nvSpPr>
        <p:spPr>
          <a:xfrm>
            <a:off x="4175561" y="4203076"/>
            <a:ext cx="1470031" cy="610752"/>
          </a:xfrm>
          <a:prstGeom prst="flowChart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200" dirty="0"/>
              <a:t>Outer  join SAMPLIATION</a:t>
            </a:r>
          </a:p>
          <a:p>
            <a:pPr algn="ctr"/>
            <a:r>
              <a:rPr lang="zh-CN" altLang="en-US" sz="1200" dirty="0"/>
              <a:t>外连接简化 </a:t>
            </a:r>
          </a:p>
        </p:txBody>
      </p:sp>
      <p:sp>
        <p:nvSpPr>
          <p:cNvPr id="31" name="流程图: 文档 30">
            <a:extLst>
              <a:ext uri="{FF2B5EF4-FFF2-40B4-BE49-F238E27FC236}">
                <a16:creationId xmlns:a16="http://schemas.microsoft.com/office/drawing/2014/main" id="{515F926F-F97A-4CBC-8F44-431630BA51B8}"/>
              </a:ext>
            </a:extLst>
          </p:cNvPr>
          <p:cNvSpPr/>
          <p:nvPr/>
        </p:nvSpPr>
        <p:spPr>
          <a:xfrm>
            <a:off x="4173066" y="5220797"/>
            <a:ext cx="1470031" cy="610752"/>
          </a:xfrm>
          <a:prstGeom prst="flowChart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200" dirty="0"/>
              <a:t>Multi-Range Read </a:t>
            </a:r>
            <a:r>
              <a:rPr lang="zh-CN" altLang="en-US" sz="1200" dirty="0"/>
              <a:t>多级范围读</a:t>
            </a:r>
          </a:p>
        </p:txBody>
      </p:sp>
      <p:sp>
        <p:nvSpPr>
          <p:cNvPr id="32" name="流程图: 文档 31">
            <a:extLst>
              <a:ext uri="{FF2B5EF4-FFF2-40B4-BE49-F238E27FC236}">
                <a16:creationId xmlns:a16="http://schemas.microsoft.com/office/drawing/2014/main" id="{6B8FF654-B769-4EBD-A039-66E6ADF121BD}"/>
              </a:ext>
            </a:extLst>
          </p:cNvPr>
          <p:cNvSpPr/>
          <p:nvPr/>
        </p:nvSpPr>
        <p:spPr>
          <a:xfrm>
            <a:off x="6679520" y="1596282"/>
            <a:ext cx="2036217" cy="989570"/>
          </a:xfrm>
          <a:prstGeom prst="flowChart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200" dirty="0"/>
              <a:t>Block Nested-Loop and Batched Key Access Joins</a:t>
            </a:r>
            <a:br>
              <a:rPr lang="en-US" altLang="zh-CN" sz="1200" dirty="0"/>
            </a:br>
            <a:r>
              <a:rPr lang="zh-CN" altLang="en-US" sz="1200" dirty="0"/>
              <a:t>块嵌套循环和批量密钥访问连接</a:t>
            </a:r>
          </a:p>
        </p:txBody>
      </p:sp>
      <p:sp>
        <p:nvSpPr>
          <p:cNvPr id="33" name="流程图: 文档 32">
            <a:extLst>
              <a:ext uri="{FF2B5EF4-FFF2-40B4-BE49-F238E27FC236}">
                <a16:creationId xmlns:a16="http://schemas.microsoft.com/office/drawing/2014/main" id="{E0912F34-066E-4439-96CE-9EF874FE552C}"/>
              </a:ext>
            </a:extLst>
          </p:cNvPr>
          <p:cNvSpPr/>
          <p:nvPr/>
        </p:nvSpPr>
        <p:spPr>
          <a:xfrm>
            <a:off x="6798474" y="2818248"/>
            <a:ext cx="1470031" cy="610752"/>
          </a:xfrm>
          <a:prstGeom prst="flowChart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200" dirty="0"/>
              <a:t>Condition Filtering</a:t>
            </a:r>
          </a:p>
          <a:p>
            <a:pPr algn="ctr"/>
            <a:r>
              <a:rPr lang="zh-CN" altLang="en-US" sz="1200" dirty="0"/>
              <a:t>条件过滤</a:t>
            </a:r>
          </a:p>
        </p:txBody>
      </p:sp>
      <p:sp>
        <p:nvSpPr>
          <p:cNvPr id="35" name="流程图: 文档 34">
            <a:extLst>
              <a:ext uri="{FF2B5EF4-FFF2-40B4-BE49-F238E27FC236}">
                <a16:creationId xmlns:a16="http://schemas.microsoft.com/office/drawing/2014/main" id="{3CC22E19-3453-4F55-83C3-603201B53E5A}"/>
              </a:ext>
            </a:extLst>
          </p:cNvPr>
          <p:cNvSpPr/>
          <p:nvPr/>
        </p:nvSpPr>
        <p:spPr>
          <a:xfrm>
            <a:off x="6798474" y="3651236"/>
            <a:ext cx="1275038" cy="511787"/>
          </a:xfrm>
          <a:prstGeom prst="flowChart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tLang="zh-CN" sz="1200" dirty="0"/>
          </a:p>
          <a:p>
            <a:pPr algn="ctr"/>
            <a:r>
              <a:rPr lang="en-US" altLang="zh-CN" sz="1200" dirty="0"/>
              <a:t>IS NULL</a:t>
            </a:r>
          </a:p>
          <a:p>
            <a:pPr algn="ctr"/>
            <a:endParaRPr lang="zh-CN" altLang="en-US" sz="1200" dirty="0"/>
          </a:p>
        </p:txBody>
      </p:sp>
      <p:sp>
        <p:nvSpPr>
          <p:cNvPr id="36" name="流程图: 文档 35">
            <a:extLst>
              <a:ext uri="{FF2B5EF4-FFF2-40B4-BE49-F238E27FC236}">
                <a16:creationId xmlns:a16="http://schemas.microsoft.com/office/drawing/2014/main" id="{373F8C8F-791E-45FA-A8E8-2C528A376BB6}"/>
              </a:ext>
            </a:extLst>
          </p:cNvPr>
          <p:cNvSpPr/>
          <p:nvPr/>
        </p:nvSpPr>
        <p:spPr>
          <a:xfrm>
            <a:off x="6798474" y="4395419"/>
            <a:ext cx="1470031" cy="511787"/>
          </a:xfrm>
          <a:prstGeom prst="flowChart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tLang="zh-CN" sz="1200" dirty="0"/>
          </a:p>
          <a:p>
            <a:pPr algn="ctr"/>
            <a:r>
              <a:rPr lang="en-US" altLang="zh-CN" sz="1200" dirty="0"/>
              <a:t>ORDER BY </a:t>
            </a:r>
          </a:p>
          <a:p>
            <a:pPr algn="ctr"/>
            <a:endParaRPr lang="zh-CN" altLang="en-US" sz="1200" dirty="0"/>
          </a:p>
        </p:txBody>
      </p:sp>
      <p:sp>
        <p:nvSpPr>
          <p:cNvPr id="38" name="流程图: 文档 37">
            <a:extLst>
              <a:ext uri="{FF2B5EF4-FFF2-40B4-BE49-F238E27FC236}">
                <a16:creationId xmlns:a16="http://schemas.microsoft.com/office/drawing/2014/main" id="{355242F1-21CE-4F28-817A-CB75D9E92615}"/>
              </a:ext>
            </a:extLst>
          </p:cNvPr>
          <p:cNvSpPr/>
          <p:nvPr/>
        </p:nvSpPr>
        <p:spPr>
          <a:xfrm>
            <a:off x="6798474" y="5109051"/>
            <a:ext cx="1470031" cy="511787"/>
          </a:xfrm>
          <a:prstGeom prst="flowChart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tLang="zh-CN" sz="1200" dirty="0"/>
          </a:p>
          <a:p>
            <a:pPr algn="ctr"/>
            <a:r>
              <a:rPr lang="en-US" altLang="zh-CN" sz="1200" dirty="0"/>
              <a:t>GROUP  BY </a:t>
            </a:r>
          </a:p>
          <a:p>
            <a:pPr algn="ctr"/>
            <a:endParaRPr lang="zh-CN" altLang="en-US" sz="1200" dirty="0"/>
          </a:p>
        </p:txBody>
      </p:sp>
      <p:sp>
        <p:nvSpPr>
          <p:cNvPr id="39" name="流程图: 文档 38">
            <a:extLst>
              <a:ext uri="{FF2B5EF4-FFF2-40B4-BE49-F238E27FC236}">
                <a16:creationId xmlns:a16="http://schemas.microsoft.com/office/drawing/2014/main" id="{E3F71DDB-9DC5-42FA-B603-26B63006B8F3}"/>
              </a:ext>
            </a:extLst>
          </p:cNvPr>
          <p:cNvSpPr/>
          <p:nvPr/>
        </p:nvSpPr>
        <p:spPr>
          <a:xfrm>
            <a:off x="9426376" y="1654140"/>
            <a:ext cx="1470031" cy="511787"/>
          </a:xfrm>
          <a:prstGeom prst="flowChart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tLang="zh-CN" sz="1200" dirty="0"/>
          </a:p>
          <a:p>
            <a:pPr algn="ctr"/>
            <a:r>
              <a:rPr lang="en-US" altLang="zh-CN" sz="1200" dirty="0"/>
              <a:t>DISTINCT</a:t>
            </a:r>
          </a:p>
          <a:p>
            <a:pPr algn="ctr"/>
            <a:endParaRPr lang="zh-CN" altLang="en-US" sz="1200" dirty="0"/>
          </a:p>
        </p:txBody>
      </p:sp>
      <p:sp>
        <p:nvSpPr>
          <p:cNvPr id="40" name="流程图: 文档 39">
            <a:extLst>
              <a:ext uri="{FF2B5EF4-FFF2-40B4-BE49-F238E27FC236}">
                <a16:creationId xmlns:a16="http://schemas.microsoft.com/office/drawing/2014/main" id="{F81E394A-0F28-4084-90FD-BB5C2165C894}"/>
              </a:ext>
            </a:extLst>
          </p:cNvPr>
          <p:cNvSpPr/>
          <p:nvPr/>
        </p:nvSpPr>
        <p:spPr>
          <a:xfrm>
            <a:off x="9426378" y="2611768"/>
            <a:ext cx="1470031" cy="610752"/>
          </a:xfrm>
          <a:prstGeom prst="flowChart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200" dirty="0"/>
              <a:t>LIMIT</a:t>
            </a:r>
            <a:r>
              <a:rPr lang="zh-CN" altLang="en-US" sz="1200" dirty="0"/>
              <a:t>查询</a:t>
            </a:r>
          </a:p>
        </p:txBody>
      </p:sp>
      <p:sp>
        <p:nvSpPr>
          <p:cNvPr id="41" name="流程图: 文档 40">
            <a:extLst>
              <a:ext uri="{FF2B5EF4-FFF2-40B4-BE49-F238E27FC236}">
                <a16:creationId xmlns:a16="http://schemas.microsoft.com/office/drawing/2014/main" id="{BD842582-5C9D-4FCB-8FB7-DB67F4D2F1C2}"/>
              </a:ext>
            </a:extLst>
          </p:cNvPr>
          <p:cNvSpPr/>
          <p:nvPr/>
        </p:nvSpPr>
        <p:spPr>
          <a:xfrm>
            <a:off x="9426378" y="3602416"/>
            <a:ext cx="1470031" cy="610752"/>
          </a:xfrm>
          <a:prstGeom prst="flowChart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200" dirty="0"/>
              <a:t>Function CALL</a:t>
            </a:r>
            <a:endParaRPr lang="zh-CN" altLang="en-US" sz="1200" dirty="0"/>
          </a:p>
        </p:txBody>
      </p:sp>
      <p:sp>
        <p:nvSpPr>
          <p:cNvPr id="42" name="流程图: 文档 41">
            <a:extLst>
              <a:ext uri="{FF2B5EF4-FFF2-40B4-BE49-F238E27FC236}">
                <a16:creationId xmlns:a16="http://schemas.microsoft.com/office/drawing/2014/main" id="{FEB9AB27-B79F-4DFE-B583-729377955B54}"/>
              </a:ext>
            </a:extLst>
          </p:cNvPr>
          <p:cNvSpPr/>
          <p:nvPr/>
        </p:nvSpPr>
        <p:spPr>
          <a:xfrm>
            <a:off x="9426377" y="4456259"/>
            <a:ext cx="1470031" cy="610752"/>
          </a:xfrm>
          <a:prstGeom prst="flowChart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200" dirty="0"/>
              <a:t>Row Constructor Expression</a:t>
            </a:r>
          </a:p>
          <a:p>
            <a:pPr algn="ctr"/>
            <a:r>
              <a:rPr lang="zh-CN" altLang="en-US" sz="1200" dirty="0"/>
              <a:t>行结构表达</a:t>
            </a:r>
          </a:p>
        </p:txBody>
      </p:sp>
      <p:sp>
        <p:nvSpPr>
          <p:cNvPr id="43" name="流程图: 文档 42">
            <a:extLst>
              <a:ext uri="{FF2B5EF4-FFF2-40B4-BE49-F238E27FC236}">
                <a16:creationId xmlns:a16="http://schemas.microsoft.com/office/drawing/2014/main" id="{86F16D01-64E4-4799-A462-0FB1676B73E4}"/>
              </a:ext>
            </a:extLst>
          </p:cNvPr>
          <p:cNvSpPr/>
          <p:nvPr/>
        </p:nvSpPr>
        <p:spPr>
          <a:xfrm>
            <a:off x="9426377" y="5358550"/>
            <a:ext cx="1470031" cy="610752"/>
          </a:xfrm>
          <a:prstGeom prst="flowChart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200" dirty="0"/>
              <a:t>Avoiding Full Table Scans</a:t>
            </a:r>
          </a:p>
          <a:p>
            <a:pPr algn="ctr"/>
            <a:r>
              <a:rPr lang="zh-CN" altLang="en-US" sz="1200" dirty="0"/>
              <a:t>全表扫描规避</a:t>
            </a:r>
            <a:endParaRPr lang="en-US" altLang="zh-CN" sz="1200" dirty="0"/>
          </a:p>
        </p:txBody>
      </p:sp>
      <p:cxnSp>
        <p:nvCxnSpPr>
          <p:cNvPr id="5" name="直接箭头连接符 4">
            <a:extLst>
              <a:ext uri="{FF2B5EF4-FFF2-40B4-BE49-F238E27FC236}">
                <a16:creationId xmlns:a16="http://schemas.microsoft.com/office/drawing/2014/main" id="{79556904-A481-4E74-A49F-28CB78C8C55A}"/>
              </a:ext>
            </a:extLst>
          </p:cNvPr>
          <p:cNvCxnSpPr>
            <a:stCxn id="3" idx="2"/>
            <a:endCxn id="18" idx="0"/>
          </p:cNvCxnSpPr>
          <p:nvPr/>
        </p:nvCxnSpPr>
        <p:spPr>
          <a:xfrm>
            <a:off x="2620743" y="1983034"/>
            <a:ext cx="0" cy="2594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E3DF88F0-0CAB-412A-A45C-8E734BC886C8}"/>
              </a:ext>
            </a:extLst>
          </p:cNvPr>
          <p:cNvCxnSpPr>
            <a:cxnSpLocks/>
            <a:stCxn id="18" idx="2"/>
          </p:cNvCxnSpPr>
          <p:nvPr/>
        </p:nvCxnSpPr>
        <p:spPr>
          <a:xfrm>
            <a:off x="2620743" y="2587351"/>
            <a:ext cx="0" cy="2308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D59726BE-5017-4782-8E29-E754BFBA0D1E}"/>
              </a:ext>
            </a:extLst>
          </p:cNvPr>
          <p:cNvCxnSpPr>
            <a:stCxn id="20" idx="2"/>
          </p:cNvCxnSpPr>
          <p:nvPr/>
        </p:nvCxnSpPr>
        <p:spPr>
          <a:xfrm>
            <a:off x="2690635" y="3220848"/>
            <a:ext cx="0" cy="4303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7FEF8CB1-78C7-4F3C-BB8F-3A29AACFBE11}"/>
              </a:ext>
            </a:extLst>
          </p:cNvPr>
          <p:cNvCxnSpPr/>
          <p:nvPr/>
        </p:nvCxnSpPr>
        <p:spPr>
          <a:xfrm>
            <a:off x="2690635" y="4053161"/>
            <a:ext cx="0" cy="45529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E2287C29-EA6E-4E71-A14B-037A5D03676D}"/>
              </a:ext>
            </a:extLst>
          </p:cNvPr>
          <p:cNvCxnSpPr>
            <a:cxnSpLocks/>
          </p:cNvCxnSpPr>
          <p:nvPr/>
        </p:nvCxnSpPr>
        <p:spPr>
          <a:xfrm flipH="1">
            <a:off x="2681894" y="4943112"/>
            <a:ext cx="7212" cy="4095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A6BCD44-96E8-4AE4-AA5F-78E80171506F}"/>
              </a:ext>
            </a:extLst>
          </p:cNvPr>
          <p:cNvCxnSpPr>
            <a:cxnSpLocks/>
            <a:stCxn id="27" idx="2"/>
            <a:endCxn id="28" idx="0"/>
          </p:cNvCxnSpPr>
          <p:nvPr/>
        </p:nvCxnSpPr>
        <p:spPr>
          <a:xfrm flipH="1">
            <a:off x="4910578" y="2177611"/>
            <a:ext cx="1" cy="24244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77A4D4AB-883A-4795-B346-E9537CF17A1F}"/>
              </a:ext>
            </a:extLst>
          </p:cNvPr>
          <p:cNvCxnSpPr>
            <a:stCxn id="28" idx="2"/>
            <a:endCxn id="29" idx="0"/>
          </p:cNvCxnSpPr>
          <p:nvPr/>
        </p:nvCxnSpPr>
        <p:spPr>
          <a:xfrm flipH="1">
            <a:off x="4910577" y="2990427"/>
            <a:ext cx="1" cy="28483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049ACB26-27B3-428C-A50A-D5138ABD885D}"/>
              </a:ext>
            </a:extLst>
          </p:cNvPr>
          <p:cNvCxnSpPr>
            <a:stCxn id="29" idx="2"/>
            <a:endCxn id="30" idx="0"/>
          </p:cNvCxnSpPr>
          <p:nvPr/>
        </p:nvCxnSpPr>
        <p:spPr>
          <a:xfrm>
            <a:off x="4910577" y="3845635"/>
            <a:ext cx="0" cy="35744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314A1877-430B-444D-8B21-2677F31D25E9}"/>
              </a:ext>
            </a:extLst>
          </p:cNvPr>
          <p:cNvCxnSpPr>
            <a:stCxn id="30" idx="2"/>
            <a:endCxn id="31" idx="0"/>
          </p:cNvCxnSpPr>
          <p:nvPr/>
        </p:nvCxnSpPr>
        <p:spPr>
          <a:xfrm flipH="1">
            <a:off x="4908082" y="4773451"/>
            <a:ext cx="2495" cy="44734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90A458D9-48CC-4583-BA0F-1715DA692018}"/>
              </a:ext>
            </a:extLst>
          </p:cNvPr>
          <p:cNvCxnSpPr>
            <a:cxnSpLocks/>
          </p:cNvCxnSpPr>
          <p:nvPr/>
        </p:nvCxnSpPr>
        <p:spPr>
          <a:xfrm flipH="1">
            <a:off x="7533489" y="2579629"/>
            <a:ext cx="1" cy="3555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50F5DAAF-F9BF-4B8A-A49D-1D83D5989216}"/>
              </a:ext>
            </a:extLst>
          </p:cNvPr>
          <p:cNvCxnSpPr>
            <a:stCxn id="33" idx="2"/>
          </p:cNvCxnSpPr>
          <p:nvPr/>
        </p:nvCxnSpPr>
        <p:spPr>
          <a:xfrm flipH="1">
            <a:off x="7533489" y="3388623"/>
            <a:ext cx="1" cy="26261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CC5241F8-4AE2-4161-9065-EC35DB2B7A62}"/>
              </a:ext>
            </a:extLst>
          </p:cNvPr>
          <p:cNvCxnSpPr>
            <a:stCxn id="35" idx="2"/>
          </p:cNvCxnSpPr>
          <p:nvPr/>
        </p:nvCxnSpPr>
        <p:spPr>
          <a:xfrm>
            <a:off x="7435993" y="4129188"/>
            <a:ext cx="0" cy="26623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3DAC274F-7043-4FD6-9F5D-86A15C7C566B}"/>
              </a:ext>
            </a:extLst>
          </p:cNvPr>
          <p:cNvCxnSpPr>
            <a:stCxn id="36" idx="2"/>
            <a:endCxn id="38" idx="0"/>
          </p:cNvCxnSpPr>
          <p:nvPr/>
        </p:nvCxnSpPr>
        <p:spPr>
          <a:xfrm>
            <a:off x="7533490" y="4873371"/>
            <a:ext cx="0" cy="23568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5634EE63-7CA2-489F-A1DC-146088A14051}"/>
              </a:ext>
            </a:extLst>
          </p:cNvPr>
          <p:cNvCxnSpPr>
            <a:stCxn id="39" idx="2"/>
            <a:endCxn id="40" idx="0"/>
          </p:cNvCxnSpPr>
          <p:nvPr/>
        </p:nvCxnSpPr>
        <p:spPr>
          <a:xfrm>
            <a:off x="10161392" y="2132092"/>
            <a:ext cx="2" cy="47967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4513E334-B9FE-4728-91C5-2750735E8013}"/>
              </a:ext>
            </a:extLst>
          </p:cNvPr>
          <p:cNvCxnSpPr>
            <a:stCxn id="40" idx="2"/>
            <a:endCxn id="41" idx="0"/>
          </p:cNvCxnSpPr>
          <p:nvPr/>
        </p:nvCxnSpPr>
        <p:spPr>
          <a:xfrm>
            <a:off x="10161394" y="3182143"/>
            <a:ext cx="0" cy="4202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7FD3FF54-15BB-4F9D-95F9-7C43FDDACE8C}"/>
              </a:ext>
            </a:extLst>
          </p:cNvPr>
          <p:cNvCxnSpPr>
            <a:stCxn id="41" idx="2"/>
            <a:endCxn id="42" idx="0"/>
          </p:cNvCxnSpPr>
          <p:nvPr/>
        </p:nvCxnSpPr>
        <p:spPr>
          <a:xfrm flipH="1">
            <a:off x="10161393" y="4172791"/>
            <a:ext cx="1" cy="28346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A2F9EBBA-5060-459D-96D7-0BA36CEDB530}"/>
              </a:ext>
            </a:extLst>
          </p:cNvPr>
          <p:cNvCxnSpPr>
            <a:stCxn id="42" idx="2"/>
            <a:endCxn id="43" idx="0"/>
          </p:cNvCxnSpPr>
          <p:nvPr/>
        </p:nvCxnSpPr>
        <p:spPr>
          <a:xfrm>
            <a:off x="10161393" y="5026634"/>
            <a:ext cx="0" cy="3319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426C217E-5EC6-4B62-8E84-F7932173B826}"/>
              </a:ext>
            </a:extLst>
          </p:cNvPr>
          <p:cNvSpPr txBox="1"/>
          <p:nvPr/>
        </p:nvSpPr>
        <p:spPr>
          <a:xfrm>
            <a:off x="573479" y="1388962"/>
            <a:ext cx="492443" cy="4820007"/>
          </a:xfrm>
          <a:prstGeom prst="rect">
            <a:avLst/>
          </a:prstGeom>
          <a:noFill/>
        </p:spPr>
        <p:txBody>
          <a:bodyPr vert="eaVert" wrap="square" rtlCol="0">
            <a:spAutoFit/>
          </a:bodyPr>
          <a:lstStyle/>
          <a:p>
            <a:pPr algn="ctr"/>
            <a:r>
              <a:rPr lang="en-US" altLang="zh-CN" sz="2000" dirty="0"/>
              <a:t>SQL</a:t>
            </a:r>
            <a:r>
              <a:rPr lang="zh-CN" altLang="en-US" sz="2000" dirty="0"/>
              <a:t>语句调优方法及规则</a:t>
            </a:r>
          </a:p>
        </p:txBody>
      </p:sp>
    </p:spTree>
    <p:extLst>
      <p:ext uri="{BB962C8B-B14F-4D97-AF65-F5344CB8AC3E}">
        <p14:creationId xmlns:p14="http://schemas.microsoft.com/office/powerpoint/2010/main" val="1566991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A41BFDA-1843-491D-8EEC-57D4188F0E0C}"/>
              </a:ext>
            </a:extLst>
          </p:cNvPr>
          <p:cNvSpPr/>
          <p:nvPr/>
        </p:nvSpPr>
        <p:spPr>
          <a:xfrm>
            <a:off x="375865" y="981992"/>
            <a:ext cx="11123584" cy="5000263"/>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A7F33B7D-EB9F-4675-B685-0BA55F80E2A8}"/>
              </a:ext>
            </a:extLst>
          </p:cNvPr>
          <p:cNvSpPr/>
          <p:nvPr/>
        </p:nvSpPr>
        <p:spPr>
          <a:xfrm>
            <a:off x="375865" y="492257"/>
            <a:ext cx="9566788" cy="369332"/>
          </a:xfrm>
          <a:prstGeom prst="rect">
            <a:avLst/>
          </a:prstGeom>
        </p:spPr>
        <p:txBody>
          <a:bodyPr wrap="square">
            <a:spAutoFit/>
          </a:bodyPr>
          <a:lstStyle/>
          <a:p>
            <a:pPr lvl="0"/>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—2.1. 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latin typeface="Microsoft YaHei Light" panose="020B0502040204020203" pitchFamily="34" charset="-122"/>
                <a:ea typeface="Microsoft YaHei Light" panose="020B0502040204020203" pitchFamily="34" charset="-122"/>
              </a:rPr>
              <a:t>WHERE</a:t>
            </a:r>
            <a:r>
              <a:rPr lang="zh-CN" altLang="en-US" dirty="0">
                <a:latin typeface="Microsoft YaHei Light" panose="020B0502040204020203" pitchFamily="34" charset="-122"/>
                <a:ea typeface="Microsoft YaHei Light" panose="020B0502040204020203" pitchFamily="34" charset="-122"/>
              </a:rPr>
              <a:t>子句调优方法</a:t>
            </a:r>
          </a:p>
        </p:txBody>
      </p:sp>
      <p:sp>
        <p:nvSpPr>
          <p:cNvPr id="3" name="矩形 2">
            <a:extLst>
              <a:ext uri="{FF2B5EF4-FFF2-40B4-BE49-F238E27FC236}">
                <a16:creationId xmlns:a16="http://schemas.microsoft.com/office/drawing/2014/main" id="{387E39DE-7A83-4DA7-8D35-EA14F4212696}"/>
              </a:ext>
            </a:extLst>
          </p:cNvPr>
          <p:cNvSpPr/>
          <p:nvPr/>
        </p:nvSpPr>
        <p:spPr>
          <a:xfrm>
            <a:off x="692551" y="1218924"/>
            <a:ext cx="5737746" cy="646331"/>
          </a:xfrm>
          <a:prstGeom prst="rect">
            <a:avLst/>
          </a:prstGeom>
          <a:noFill/>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altLang="zh-CN" dirty="0">
                <a:solidFill>
                  <a:srgbClr val="999999"/>
                </a:solidFill>
                <a:latin typeface="Liberation Mono"/>
              </a:rPr>
              <a:t>((</a:t>
            </a:r>
            <a:r>
              <a:rPr lang="en-US" altLang="zh-CN" dirty="0">
                <a:solidFill>
                  <a:srgbClr val="000000"/>
                </a:solidFill>
                <a:latin typeface="Liberation Mono"/>
              </a:rPr>
              <a:t>a </a:t>
            </a:r>
            <a:r>
              <a:rPr lang="en-US" altLang="zh-CN" dirty="0">
                <a:solidFill>
                  <a:srgbClr val="A67F59"/>
                </a:solidFill>
                <a:latin typeface="Liberation Mono"/>
              </a:rPr>
              <a:t>AND</a:t>
            </a:r>
            <a:r>
              <a:rPr lang="en-US" altLang="zh-CN" dirty="0">
                <a:solidFill>
                  <a:srgbClr val="000000"/>
                </a:solidFill>
                <a:latin typeface="Liberation Mono"/>
              </a:rPr>
              <a:t> b</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A67F59"/>
                </a:solidFill>
                <a:latin typeface="Liberation Mono"/>
              </a:rPr>
              <a:t>AND</a:t>
            </a:r>
            <a:r>
              <a:rPr lang="en-US" altLang="zh-CN" dirty="0">
                <a:solidFill>
                  <a:srgbClr val="000000"/>
                </a:solidFill>
                <a:latin typeface="Liberation Mono"/>
              </a:rPr>
              <a:t> c </a:t>
            </a:r>
            <a:r>
              <a:rPr lang="en-US" altLang="zh-CN" dirty="0">
                <a:solidFill>
                  <a:srgbClr val="A67F59"/>
                </a:solidFill>
                <a:latin typeface="Liberation Mono"/>
              </a:rPr>
              <a:t>OR</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a </a:t>
            </a:r>
            <a:r>
              <a:rPr lang="en-US" altLang="zh-CN" dirty="0">
                <a:solidFill>
                  <a:srgbClr val="A67F59"/>
                </a:solidFill>
                <a:latin typeface="Liberation Mono"/>
              </a:rPr>
              <a:t>AND</a:t>
            </a:r>
            <a:r>
              <a:rPr lang="en-US" altLang="zh-CN" dirty="0">
                <a:solidFill>
                  <a:srgbClr val="000000"/>
                </a:solidFill>
                <a:latin typeface="Liberation Mono"/>
              </a:rPr>
              <a:t> b</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A67F59"/>
                </a:solidFill>
                <a:latin typeface="Liberation Mono"/>
              </a:rPr>
              <a:t>AND</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c </a:t>
            </a:r>
            <a:r>
              <a:rPr lang="en-US" altLang="zh-CN" dirty="0">
                <a:solidFill>
                  <a:srgbClr val="A67F59"/>
                </a:solidFill>
                <a:latin typeface="Liberation Mono"/>
              </a:rPr>
              <a:t>AND</a:t>
            </a:r>
            <a:r>
              <a:rPr lang="en-US" altLang="zh-CN" dirty="0">
                <a:solidFill>
                  <a:srgbClr val="000000"/>
                </a:solidFill>
                <a:latin typeface="Liberation Mono"/>
              </a:rPr>
              <a:t> d</a:t>
            </a:r>
            <a:r>
              <a:rPr lang="en-US" altLang="zh-CN" dirty="0">
                <a:solidFill>
                  <a:srgbClr val="999999"/>
                </a:solidFill>
                <a:latin typeface="Liberation Mono"/>
              </a:rPr>
              <a:t>))))</a:t>
            </a:r>
            <a:r>
              <a:rPr lang="en-US" altLang="zh-CN" dirty="0">
                <a:solidFill>
                  <a:srgbClr val="000000"/>
                </a:solidFill>
                <a:latin typeface="Liberation Mono"/>
              </a:rPr>
              <a:t> </a:t>
            </a:r>
          </a:p>
          <a:p>
            <a:pPr algn="ctr"/>
            <a:r>
              <a:rPr lang="zh-CN" altLang="en-US" dirty="0">
                <a:solidFill>
                  <a:srgbClr val="000000"/>
                </a:solidFill>
                <a:latin typeface="Liberation Mono"/>
              </a:rPr>
              <a:t>改成</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a </a:t>
            </a:r>
            <a:r>
              <a:rPr lang="en-US" altLang="zh-CN" dirty="0">
                <a:solidFill>
                  <a:srgbClr val="A67F59"/>
                </a:solidFill>
                <a:latin typeface="Liberation Mono"/>
              </a:rPr>
              <a:t>AND</a:t>
            </a:r>
            <a:r>
              <a:rPr lang="en-US" altLang="zh-CN" dirty="0">
                <a:solidFill>
                  <a:srgbClr val="000000"/>
                </a:solidFill>
                <a:latin typeface="Liberation Mono"/>
              </a:rPr>
              <a:t> b </a:t>
            </a:r>
            <a:r>
              <a:rPr lang="en-US" altLang="zh-CN" dirty="0">
                <a:solidFill>
                  <a:srgbClr val="A67F59"/>
                </a:solidFill>
                <a:latin typeface="Liberation Mono"/>
              </a:rPr>
              <a:t>AND</a:t>
            </a:r>
            <a:r>
              <a:rPr lang="en-US" altLang="zh-CN" dirty="0">
                <a:solidFill>
                  <a:srgbClr val="000000"/>
                </a:solidFill>
                <a:latin typeface="Liberation Mono"/>
              </a:rPr>
              <a:t> c</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A67F59"/>
                </a:solidFill>
                <a:latin typeface="Liberation Mono"/>
              </a:rPr>
              <a:t>OR</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a </a:t>
            </a:r>
            <a:r>
              <a:rPr lang="en-US" altLang="zh-CN" dirty="0">
                <a:solidFill>
                  <a:srgbClr val="A67F59"/>
                </a:solidFill>
                <a:latin typeface="Liberation Mono"/>
              </a:rPr>
              <a:t>AND</a:t>
            </a:r>
            <a:r>
              <a:rPr lang="en-US" altLang="zh-CN" dirty="0">
                <a:solidFill>
                  <a:srgbClr val="000000"/>
                </a:solidFill>
                <a:latin typeface="Liberation Mono"/>
              </a:rPr>
              <a:t> b </a:t>
            </a:r>
            <a:r>
              <a:rPr lang="en-US" altLang="zh-CN" dirty="0">
                <a:solidFill>
                  <a:srgbClr val="A67F59"/>
                </a:solidFill>
                <a:latin typeface="Liberation Mono"/>
              </a:rPr>
              <a:t>AND</a:t>
            </a:r>
            <a:r>
              <a:rPr lang="en-US" altLang="zh-CN" dirty="0">
                <a:solidFill>
                  <a:srgbClr val="000000"/>
                </a:solidFill>
                <a:latin typeface="Liberation Mono"/>
              </a:rPr>
              <a:t> c </a:t>
            </a:r>
            <a:r>
              <a:rPr lang="en-US" altLang="zh-CN" dirty="0">
                <a:solidFill>
                  <a:srgbClr val="A67F59"/>
                </a:solidFill>
                <a:latin typeface="Liberation Mono"/>
              </a:rPr>
              <a:t>AND</a:t>
            </a:r>
            <a:r>
              <a:rPr lang="en-US" altLang="zh-CN" dirty="0">
                <a:solidFill>
                  <a:srgbClr val="000000"/>
                </a:solidFill>
                <a:latin typeface="Liberation Mono"/>
              </a:rPr>
              <a:t> d</a:t>
            </a:r>
            <a:r>
              <a:rPr lang="en-US" altLang="zh-CN" dirty="0">
                <a:solidFill>
                  <a:srgbClr val="999999"/>
                </a:solidFill>
                <a:latin typeface="Liberation Mono"/>
              </a:rPr>
              <a:t>)</a:t>
            </a:r>
            <a:endParaRPr lang="zh-CN" altLang="en-US" dirty="0"/>
          </a:p>
        </p:txBody>
      </p:sp>
      <p:sp>
        <p:nvSpPr>
          <p:cNvPr id="4" name="文本框 3">
            <a:extLst>
              <a:ext uri="{FF2B5EF4-FFF2-40B4-BE49-F238E27FC236}">
                <a16:creationId xmlns:a16="http://schemas.microsoft.com/office/drawing/2014/main" id="{A1BFAF0F-3619-492B-9686-AC139B2E7B5C}"/>
              </a:ext>
            </a:extLst>
          </p:cNvPr>
          <p:cNvSpPr txBox="1"/>
          <p:nvPr/>
        </p:nvSpPr>
        <p:spPr>
          <a:xfrm>
            <a:off x="692551" y="2182997"/>
            <a:ext cx="8275899" cy="369332"/>
          </a:xfrm>
          <a:prstGeom prst="rect">
            <a:avLst/>
          </a:prstGeom>
          <a:noFill/>
        </p:spPr>
        <p:txBody>
          <a:bodyPr wrap="square" rtlCol="0">
            <a:spAutoFit/>
          </a:bodyPr>
          <a:lstStyle/>
          <a:p>
            <a:r>
              <a:rPr lang="zh-CN" altLang="en-US" dirty="0"/>
              <a:t>方法</a:t>
            </a:r>
            <a:r>
              <a:rPr lang="en-US" altLang="zh-CN" dirty="0"/>
              <a:t>1. </a:t>
            </a:r>
            <a:r>
              <a:rPr lang="zh-CN" altLang="en-US" dirty="0"/>
              <a:t>删除不必要的括号（）</a:t>
            </a:r>
          </a:p>
        </p:txBody>
      </p:sp>
      <p:sp>
        <p:nvSpPr>
          <p:cNvPr id="5" name="矩形 4">
            <a:extLst>
              <a:ext uri="{FF2B5EF4-FFF2-40B4-BE49-F238E27FC236}">
                <a16:creationId xmlns:a16="http://schemas.microsoft.com/office/drawing/2014/main" id="{DF626345-365B-4E26-9030-B3B9A4A59632}"/>
              </a:ext>
            </a:extLst>
          </p:cNvPr>
          <p:cNvSpPr/>
          <p:nvPr/>
        </p:nvSpPr>
        <p:spPr>
          <a:xfrm>
            <a:off x="692551" y="2841583"/>
            <a:ext cx="7563339" cy="369332"/>
          </a:xfrm>
          <a:prstGeom prst="rect">
            <a:avLst/>
          </a:prstGeom>
          <a:noFill/>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dirty="0">
                <a:solidFill>
                  <a:srgbClr val="999999"/>
                </a:solidFill>
                <a:latin typeface="Liberation Mono"/>
              </a:rPr>
              <a:t>(</a:t>
            </a:r>
            <a:r>
              <a:rPr lang="en-US" altLang="zh-CN" dirty="0">
                <a:solidFill>
                  <a:srgbClr val="000000"/>
                </a:solidFill>
                <a:latin typeface="Liberation Mono"/>
              </a:rPr>
              <a:t>a</a:t>
            </a:r>
            <a:r>
              <a:rPr lang="en-US" altLang="zh-CN" dirty="0">
                <a:solidFill>
                  <a:srgbClr val="A67F59"/>
                </a:solidFill>
                <a:latin typeface="Liberation Mono"/>
              </a:rPr>
              <a:t>&lt;</a:t>
            </a:r>
            <a:r>
              <a:rPr lang="en-US" altLang="zh-CN" dirty="0">
                <a:solidFill>
                  <a:srgbClr val="000000"/>
                </a:solidFill>
                <a:latin typeface="Liberation Mono"/>
              </a:rPr>
              <a:t>b </a:t>
            </a:r>
            <a:r>
              <a:rPr lang="en-US" altLang="zh-CN" dirty="0">
                <a:solidFill>
                  <a:srgbClr val="A67F59"/>
                </a:solidFill>
                <a:latin typeface="Liberation Mono"/>
              </a:rPr>
              <a:t>AND</a:t>
            </a:r>
            <a:r>
              <a:rPr lang="en-US" altLang="zh-CN" dirty="0">
                <a:solidFill>
                  <a:srgbClr val="000000"/>
                </a:solidFill>
                <a:latin typeface="Liberation Mono"/>
              </a:rPr>
              <a:t> b</a:t>
            </a:r>
            <a:r>
              <a:rPr lang="en-US" altLang="zh-CN" dirty="0">
                <a:solidFill>
                  <a:srgbClr val="A67F59"/>
                </a:solidFill>
                <a:latin typeface="Liberation Mono"/>
              </a:rPr>
              <a:t>=</a:t>
            </a:r>
            <a:r>
              <a:rPr lang="en-US" altLang="zh-CN" dirty="0">
                <a:solidFill>
                  <a:srgbClr val="000000"/>
                </a:solidFill>
                <a:latin typeface="Liberation Mono"/>
              </a:rPr>
              <a:t>c</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A67F59"/>
                </a:solidFill>
                <a:latin typeface="Liberation Mono"/>
              </a:rPr>
              <a:t>AND</a:t>
            </a:r>
            <a:r>
              <a:rPr lang="en-US" altLang="zh-CN" dirty="0">
                <a:solidFill>
                  <a:srgbClr val="000000"/>
                </a:solidFill>
                <a:latin typeface="Liberation Mono"/>
              </a:rPr>
              <a:t> a</a:t>
            </a:r>
            <a:r>
              <a:rPr lang="en-US" altLang="zh-CN" dirty="0">
                <a:solidFill>
                  <a:srgbClr val="A67F59"/>
                </a:solidFill>
                <a:latin typeface="Liberation Mono"/>
              </a:rPr>
              <a:t>=</a:t>
            </a:r>
            <a:r>
              <a:rPr lang="en-US" altLang="zh-CN" dirty="0">
                <a:solidFill>
                  <a:srgbClr val="990055"/>
                </a:solidFill>
                <a:latin typeface="Liberation Mono"/>
              </a:rPr>
              <a:t>5</a:t>
            </a:r>
            <a:r>
              <a:rPr lang="en-US" altLang="zh-CN" dirty="0">
                <a:solidFill>
                  <a:srgbClr val="000000"/>
                </a:solidFill>
                <a:latin typeface="Liberation Mono"/>
              </a:rPr>
              <a:t> </a:t>
            </a:r>
            <a:r>
              <a:rPr lang="zh-CN" altLang="en-US" dirty="0">
                <a:solidFill>
                  <a:srgbClr val="000000"/>
                </a:solidFill>
                <a:latin typeface="Liberation Mono"/>
              </a:rPr>
              <a:t>改成</a:t>
            </a:r>
            <a:r>
              <a:rPr lang="en-US" altLang="zh-CN" dirty="0">
                <a:solidFill>
                  <a:srgbClr val="000000"/>
                </a:solidFill>
                <a:latin typeface="Liberation Mono"/>
              </a:rPr>
              <a:t>b</a:t>
            </a:r>
            <a:r>
              <a:rPr lang="en-US" altLang="zh-CN" dirty="0">
                <a:solidFill>
                  <a:srgbClr val="A67F59"/>
                </a:solidFill>
                <a:latin typeface="Liberation Mono"/>
              </a:rPr>
              <a:t>&gt;</a:t>
            </a:r>
            <a:r>
              <a:rPr lang="en-US" altLang="zh-CN" dirty="0">
                <a:solidFill>
                  <a:srgbClr val="990055"/>
                </a:solidFill>
                <a:latin typeface="Liberation Mono"/>
              </a:rPr>
              <a:t>5</a:t>
            </a:r>
            <a:r>
              <a:rPr lang="en-US" altLang="zh-CN" dirty="0">
                <a:solidFill>
                  <a:srgbClr val="000000"/>
                </a:solidFill>
                <a:latin typeface="Liberation Mono"/>
              </a:rPr>
              <a:t> </a:t>
            </a:r>
            <a:r>
              <a:rPr lang="en-US" altLang="zh-CN" dirty="0">
                <a:solidFill>
                  <a:srgbClr val="A67F59"/>
                </a:solidFill>
                <a:latin typeface="Liberation Mono"/>
              </a:rPr>
              <a:t>AND</a:t>
            </a:r>
            <a:r>
              <a:rPr lang="en-US" altLang="zh-CN" dirty="0">
                <a:solidFill>
                  <a:srgbClr val="000000"/>
                </a:solidFill>
                <a:latin typeface="Liberation Mono"/>
              </a:rPr>
              <a:t> b</a:t>
            </a:r>
            <a:r>
              <a:rPr lang="en-US" altLang="zh-CN" dirty="0">
                <a:solidFill>
                  <a:srgbClr val="A67F59"/>
                </a:solidFill>
                <a:latin typeface="Liberation Mono"/>
              </a:rPr>
              <a:t>=</a:t>
            </a:r>
            <a:r>
              <a:rPr lang="en-US" altLang="zh-CN" dirty="0">
                <a:solidFill>
                  <a:srgbClr val="000000"/>
                </a:solidFill>
                <a:latin typeface="Liberation Mono"/>
              </a:rPr>
              <a:t>c </a:t>
            </a:r>
            <a:r>
              <a:rPr lang="en-US" altLang="zh-CN" dirty="0">
                <a:solidFill>
                  <a:srgbClr val="A67F59"/>
                </a:solidFill>
                <a:latin typeface="Liberation Mono"/>
              </a:rPr>
              <a:t>AND</a:t>
            </a:r>
            <a:r>
              <a:rPr lang="en-US" altLang="zh-CN" dirty="0">
                <a:solidFill>
                  <a:srgbClr val="000000"/>
                </a:solidFill>
                <a:latin typeface="Liberation Mono"/>
              </a:rPr>
              <a:t> a</a:t>
            </a:r>
            <a:r>
              <a:rPr lang="en-US" altLang="zh-CN" dirty="0">
                <a:solidFill>
                  <a:srgbClr val="A67F59"/>
                </a:solidFill>
                <a:latin typeface="Liberation Mono"/>
              </a:rPr>
              <a:t>=</a:t>
            </a:r>
            <a:r>
              <a:rPr lang="en-US" altLang="zh-CN" dirty="0">
                <a:solidFill>
                  <a:srgbClr val="990055"/>
                </a:solidFill>
                <a:latin typeface="Liberation Mono"/>
              </a:rPr>
              <a:t>5</a:t>
            </a:r>
            <a:endParaRPr lang="zh-CN" altLang="en-US" dirty="0"/>
          </a:p>
        </p:txBody>
      </p:sp>
      <p:sp>
        <p:nvSpPr>
          <p:cNvPr id="7" name="文本框 6">
            <a:extLst>
              <a:ext uri="{FF2B5EF4-FFF2-40B4-BE49-F238E27FC236}">
                <a16:creationId xmlns:a16="http://schemas.microsoft.com/office/drawing/2014/main" id="{A0D72608-C73C-494E-BC7C-13732894083A}"/>
              </a:ext>
            </a:extLst>
          </p:cNvPr>
          <p:cNvSpPr txBox="1"/>
          <p:nvPr/>
        </p:nvSpPr>
        <p:spPr>
          <a:xfrm>
            <a:off x="692551" y="3462420"/>
            <a:ext cx="6263835" cy="369332"/>
          </a:xfrm>
          <a:prstGeom prst="rect">
            <a:avLst/>
          </a:prstGeom>
          <a:noFill/>
        </p:spPr>
        <p:txBody>
          <a:bodyPr wrap="square" rtlCol="0">
            <a:spAutoFit/>
          </a:bodyPr>
          <a:lstStyle/>
          <a:p>
            <a:r>
              <a:rPr lang="zh-CN" altLang="en-US" dirty="0"/>
              <a:t>方法</a:t>
            </a:r>
            <a:r>
              <a:rPr lang="en-US" altLang="zh-CN" dirty="0"/>
              <a:t>2. </a:t>
            </a:r>
            <a:r>
              <a:rPr lang="zh-CN" altLang="en-US" dirty="0"/>
              <a:t>常数合并</a:t>
            </a:r>
          </a:p>
        </p:txBody>
      </p:sp>
      <p:sp>
        <p:nvSpPr>
          <p:cNvPr id="8" name="矩形 7">
            <a:extLst>
              <a:ext uri="{FF2B5EF4-FFF2-40B4-BE49-F238E27FC236}">
                <a16:creationId xmlns:a16="http://schemas.microsoft.com/office/drawing/2014/main" id="{F0811DCB-3519-4AE8-9EDC-12E2CC02C155}"/>
              </a:ext>
            </a:extLst>
          </p:cNvPr>
          <p:cNvSpPr/>
          <p:nvPr/>
        </p:nvSpPr>
        <p:spPr>
          <a:xfrm>
            <a:off x="692551" y="4122665"/>
            <a:ext cx="9417934" cy="369332"/>
          </a:xfrm>
          <a:prstGeom prst="rect">
            <a:avLst/>
          </a:prstGeom>
          <a:noFill/>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dirty="0">
                <a:solidFill>
                  <a:srgbClr val="999999"/>
                </a:solidFill>
                <a:latin typeface="Liberation Mono"/>
              </a:rPr>
              <a:t>(</a:t>
            </a:r>
            <a:r>
              <a:rPr lang="en-US" altLang="zh-CN" dirty="0">
                <a:solidFill>
                  <a:srgbClr val="000000"/>
                </a:solidFill>
                <a:latin typeface="Liberation Mono"/>
              </a:rPr>
              <a:t>b</a:t>
            </a:r>
            <a:r>
              <a:rPr lang="en-US" altLang="zh-CN" dirty="0">
                <a:solidFill>
                  <a:srgbClr val="A67F59"/>
                </a:solidFill>
                <a:latin typeface="Liberation Mono"/>
              </a:rPr>
              <a:t>&gt;=</a:t>
            </a:r>
            <a:r>
              <a:rPr lang="en-US" altLang="zh-CN" dirty="0">
                <a:solidFill>
                  <a:srgbClr val="990055"/>
                </a:solidFill>
                <a:latin typeface="Liberation Mono"/>
              </a:rPr>
              <a:t>5</a:t>
            </a:r>
            <a:r>
              <a:rPr lang="en-US" altLang="zh-CN" dirty="0">
                <a:solidFill>
                  <a:srgbClr val="000000"/>
                </a:solidFill>
                <a:latin typeface="Liberation Mono"/>
              </a:rPr>
              <a:t> </a:t>
            </a:r>
            <a:r>
              <a:rPr lang="en-US" altLang="zh-CN" dirty="0">
                <a:solidFill>
                  <a:srgbClr val="A67F59"/>
                </a:solidFill>
                <a:latin typeface="Liberation Mono"/>
              </a:rPr>
              <a:t>AND</a:t>
            </a:r>
            <a:r>
              <a:rPr lang="en-US" altLang="zh-CN" dirty="0">
                <a:solidFill>
                  <a:srgbClr val="000000"/>
                </a:solidFill>
                <a:latin typeface="Liberation Mono"/>
              </a:rPr>
              <a:t> b</a:t>
            </a:r>
            <a:r>
              <a:rPr lang="en-US" altLang="zh-CN" dirty="0">
                <a:solidFill>
                  <a:srgbClr val="A67F5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A67F59"/>
                </a:solidFill>
                <a:latin typeface="Liberation Mono"/>
              </a:rPr>
              <a:t>OR</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b</a:t>
            </a:r>
            <a:r>
              <a:rPr lang="en-US" altLang="zh-CN" dirty="0">
                <a:solidFill>
                  <a:srgbClr val="A67F59"/>
                </a:solidFill>
                <a:latin typeface="Liberation Mono"/>
              </a:rPr>
              <a:t>=</a:t>
            </a:r>
            <a:r>
              <a:rPr lang="en-US" altLang="zh-CN" dirty="0">
                <a:solidFill>
                  <a:srgbClr val="990055"/>
                </a:solidFill>
                <a:latin typeface="Liberation Mono"/>
              </a:rPr>
              <a:t>6</a:t>
            </a:r>
            <a:r>
              <a:rPr lang="en-US" altLang="zh-CN" dirty="0">
                <a:solidFill>
                  <a:srgbClr val="000000"/>
                </a:solidFill>
                <a:latin typeface="Liberation Mono"/>
              </a:rPr>
              <a:t> </a:t>
            </a:r>
            <a:r>
              <a:rPr lang="en-US" altLang="zh-CN" dirty="0">
                <a:solidFill>
                  <a:srgbClr val="A67F59"/>
                </a:solidFill>
                <a:latin typeface="Liberation Mono"/>
              </a:rPr>
              <a:t>AND</a:t>
            </a:r>
            <a:r>
              <a:rPr lang="en-US" altLang="zh-CN" dirty="0">
                <a:solidFill>
                  <a:srgbClr val="000000"/>
                </a:solidFill>
                <a:latin typeface="Liberation Mono"/>
              </a:rPr>
              <a:t> </a:t>
            </a:r>
            <a:r>
              <a:rPr lang="en-US" altLang="zh-CN" dirty="0">
                <a:solidFill>
                  <a:srgbClr val="990055"/>
                </a:solidFill>
                <a:latin typeface="Liberation Mono"/>
              </a:rPr>
              <a:t>5</a:t>
            </a:r>
            <a:r>
              <a:rPr lang="en-US" altLang="zh-CN" dirty="0">
                <a:solidFill>
                  <a:srgbClr val="A67F5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A67F59"/>
                </a:solidFill>
                <a:latin typeface="Liberation Mono"/>
              </a:rPr>
              <a:t>OR</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b</a:t>
            </a:r>
            <a:r>
              <a:rPr lang="en-US" altLang="zh-CN" dirty="0">
                <a:solidFill>
                  <a:srgbClr val="A67F59"/>
                </a:solidFill>
                <a:latin typeface="Liberation Mono"/>
              </a:rPr>
              <a:t>=</a:t>
            </a:r>
            <a:r>
              <a:rPr lang="en-US" altLang="zh-CN" dirty="0">
                <a:solidFill>
                  <a:srgbClr val="990055"/>
                </a:solidFill>
                <a:latin typeface="Liberation Mono"/>
              </a:rPr>
              <a:t>7</a:t>
            </a:r>
            <a:r>
              <a:rPr lang="en-US" altLang="zh-CN" dirty="0">
                <a:solidFill>
                  <a:srgbClr val="000000"/>
                </a:solidFill>
                <a:latin typeface="Liberation Mono"/>
              </a:rPr>
              <a:t> </a:t>
            </a:r>
            <a:r>
              <a:rPr lang="en-US" altLang="zh-CN" dirty="0">
                <a:solidFill>
                  <a:srgbClr val="A67F59"/>
                </a:solidFill>
                <a:latin typeface="Liberation Mono"/>
              </a:rPr>
              <a:t>AND</a:t>
            </a:r>
            <a:r>
              <a:rPr lang="en-US" altLang="zh-CN" dirty="0">
                <a:solidFill>
                  <a:srgbClr val="000000"/>
                </a:solidFill>
                <a:latin typeface="Liberation Mono"/>
              </a:rPr>
              <a:t> </a:t>
            </a:r>
            <a:r>
              <a:rPr lang="en-US" altLang="zh-CN" dirty="0">
                <a:solidFill>
                  <a:srgbClr val="990055"/>
                </a:solidFill>
                <a:latin typeface="Liberation Mono"/>
              </a:rPr>
              <a:t>5</a:t>
            </a:r>
            <a:r>
              <a:rPr lang="en-US" altLang="zh-CN" dirty="0">
                <a:solidFill>
                  <a:srgbClr val="A67F59"/>
                </a:solidFill>
                <a:latin typeface="Liberation Mono"/>
              </a:rPr>
              <a:t>=</a:t>
            </a:r>
            <a:r>
              <a:rPr lang="en-US" altLang="zh-CN" dirty="0">
                <a:solidFill>
                  <a:srgbClr val="990055"/>
                </a:solidFill>
                <a:latin typeface="Liberation Mono"/>
              </a:rPr>
              <a:t>6</a:t>
            </a:r>
            <a:r>
              <a:rPr lang="en-US" altLang="zh-CN" dirty="0">
                <a:solidFill>
                  <a:srgbClr val="999999"/>
                </a:solidFill>
                <a:latin typeface="Liberation Mono"/>
              </a:rPr>
              <a:t>)</a:t>
            </a:r>
            <a:r>
              <a:rPr lang="en-US" altLang="zh-CN" dirty="0">
                <a:solidFill>
                  <a:srgbClr val="000000"/>
                </a:solidFill>
                <a:latin typeface="Liberation Mono"/>
              </a:rPr>
              <a:t> </a:t>
            </a:r>
            <a:r>
              <a:rPr lang="zh-CN" altLang="en-US" dirty="0">
                <a:solidFill>
                  <a:srgbClr val="000000"/>
                </a:solidFill>
                <a:latin typeface="Liberation Mono"/>
              </a:rPr>
              <a:t>改成</a:t>
            </a:r>
            <a:r>
              <a:rPr lang="en-US" altLang="zh-CN" dirty="0">
                <a:solidFill>
                  <a:srgbClr val="000000"/>
                </a:solidFill>
                <a:latin typeface="Liberation Mono"/>
              </a:rPr>
              <a:t>b</a:t>
            </a:r>
            <a:r>
              <a:rPr lang="en-US" altLang="zh-CN" dirty="0">
                <a:solidFill>
                  <a:srgbClr val="A67F59"/>
                </a:solidFill>
                <a:latin typeface="Liberation Mono"/>
              </a:rPr>
              <a:t>=</a:t>
            </a:r>
            <a:r>
              <a:rPr lang="en-US" altLang="zh-CN" dirty="0">
                <a:solidFill>
                  <a:srgbClr val="990055"/>
                </a:solidFill>
                <a:latin typeface="Liberation Mono"/>
              </a:rPr>
              <a:t>5</a:t>
            </a:r>
            <a:r>
              <a:rPr lang="en-US" altLang="zh-CN" dirty="0">
                <a:solidFill>
                  <a:srgbClr val="000000"/>
                </a:solidFill>
                <a:latin typeface="Liberation Mono"/>
              </a:rPr>
              <a:t> </a:t>
            </a:r>
            <a:r>
              <a:rPr lang="en-US" altLang="zh-CN" dirty="0">
                <a:solidFill>
                  <a:srgbClr val="A67F59"/>
                </a:solidFill>
                <a:latin typeface="Liberation Mono"/>
              </a:rPr>
              <a:t>OR</a:t>
            </a:r>
            <a:r>
              <a:rPr lang="en-US" altLang="zh-CN" dirty="0">
                <a:solidFill>
                  <a:srgbClr val="000000"/>
                </a:solidFill>
                <a:latin typeface="Liberation Mono"/>
              </a:rPr>
              <a:t> b</a:t>
            </a:r>
            <a:r>
              <a:rPr lang="en-US" altLang="zh-CN" dirty="0">
                <a:solidFill>
                  <a:srgbClr val="A67F59"/>
                </a:solidFill>
                <a:latin typeface="Liberation Mono"/>
              </a:rPr>
              <a:t>=</a:t>
            </a:r>
            <a:r>
              <a:rPr lang="en-US" altLang="zh-CN" dirty="0">
                <a:solidFill>
                  <a:srgbClr val="990055"/>
                </a:solidFill>
                <a:latin typeface="Liberation Mono"/>
              </a:rPr>
              <a:t>6</a:t>
            </a:r>
            <a:endParaRPr lang="zh-CN" altLang="en-US" dirty="0"/>
          </a:p>
        </p:txBody>
      </p:sp>
      <p:sp>
        <p:nvSpPr>
          <p:cNvPr id="9" name="文本框 8">
            <a:extLst>
              <a:ext uri="{FF2B5EF4-FFF2-40B4-BE49-F238E27FC236}">
                <a16:creationId xmlns:a16="http://schemas.microsoft.com/office/drawing/2014/main" id="{18F4FC40-A7CD-400C-8B91-03CFCD2EA941}"/>
              </a:ext>
            </a:extLst>
          </p:cNvPr>
          <p:cNvSpPr txBox="1"/>
          <p:nvPr/>
        </p:nvSpPr>
        <p:spPr>
          <a:xfrm>
            <a:off x="808297" y="4858713"/>
            <a:ext cx="6263835" cy="369332"/>
          </a:xfrm>
          <a:prstGeom prst="rect">
            <a:avLst/>
          </a:prstGeom>
          <a:noFill/>
        </p:spPr>
        <p:txBody>
          <a:bodyPr wrap="square" rtlCol="0">
            <a:spAutoFit/>
          </a:bodyPr>
          <a:lstStyle/>
          <a:p>
            <a:r>
              <a:rPr lang="zh-CN" altLang="en-US" dirty="0"/>
              <a:t>方法</a:t>
            </a:r>
            <a:r>
              <a:rPr lang="en-US" altLang="zh-CN" dirty="0"/>
              <a:t>3.</a:t>
            </a:r>
            <a:r>
              <a:rPr lang="zh-CN" altLang="en-US" dirty="0"/>
              <a:t>恒定条件移除</a:t>
            </a:r>
            <a:r>
              <a:rPr lang="en-US" altLang="zh-CN" dirty="0"/>
              <a:t>(</a:t>
            </a:r>
            <a:r>
              <a:rPr lang="zh-CN" altLang="en-US" dirty="0"/>
              <a:t>由于不断折叠而需要</a:t>
            </a:r>
            <a:r>
              <a:rPr lang="en-US" altLang="zh-CN" dirty="0"/>
              <a:t>)</a:t>
            </a:r>
            <a:endParaRPr lang="zh-CN" altLang="en-US" dirty="0"/>
          </a:p>
        </p:txBody>
      </p:sp>
    </p:spTree>
    <p:extLst>
      <p:ext uri="{BB962C8B-B14F-4D97-AF65-F5344CB8AC3E}">
        <p14:creationId xmlns:p14="http://schemas.microsoft.com/office/powerpoint/2010/main" val="3302047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7F33B7D-EB9F-4675-B685-0BA55F80E2A8}"/>
              </a:ext>
            </a:extLst>
          </p:cNvPr>
          <p:cNvSpPr/>
          <p:nvPr/>
        </p:nvSpPr>
        <p:spPr>
          <a:xfrm>
            <a:off x="375865" y="492257"/>
            <a:ext cx="9566788" cy="369332"/>
          </a:xfrm>
          <a:prstGeom prst="rect">
            <a:avLst/>
          </a:prstGeom>
        </p:spPr>
        <p:txBody>
          <a:bodyPr wrap="square">
            <a:spAutoFit/>
          </a:bodyPr>
          <a:lstStyle/>
          <a:p>
            <a:pPr lvl="0"/>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—2.1. 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latin typeface="Microsoft YaHei Light" panose="020B0502040204020203" pitchFamily="34" charset="-122"/>
                <a:ea typeface="Microsoft YaHei Light" panose="020B0502040204020203" pitchFamily="34" charset="-122"/>
              </a:rPr>
              <a:t>WHERE</a:t>
            </a:r>
            <a:r>
              <a:rPr lang="zh-CN" altLang="en-US" dirty="0">
                <a:latin typeface="Microsoft YaHei Light" panose="020B0502040204020203" pitchFamily="34" charset="-122"/>
                <a:ea typeface="Microsoft YaHei Light" panose="020B0502040204020203" pitchFamily="34" charset="-122"/>
              </a:rPr>
              <a:t>子句调优方法</a:t>
            </a:r>
          </a:p>
        </p:txBody>
      </p:sp>
      <p:sp>
        <p:nvSpPr>
          <p:cNvPr id="10" name="文本框 9">
            <a:extLst>
              <a:ext uri="{FF2B5EF4-FFF2-40B4-BE49-F238E27FC236}">
                <a16:creationId xmlns:a16="http://schemas.microsoft.com/office/drawing/2014/main" id="{D85860A0-59F3-4DAC-9FA5-3F7EEA4AB75B}"/>
              </a:ext>
            </a:extLst>
          </p:cNvPr>
          <p:cNvSpPr txBox="1"/>
          <p:nvPr/>
        </p:nvSpPr>
        <p:spPr>
          <a:xfrm>
            <a:off x="692551" y="919380"/>
            <a:ext cx="10407571" cy="5446363"/>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150000"/>
              </a:lnSpc>
            </a:pPr>
            <a:r>
              <a:rPr lang="zh-CN" altLang="en-US" dirty="0"/>
              <a:t>方法</a:t>
            </a:r>
            <a:r>
              <a:rPr lang="en-US" altLang="zh-CN" dirty="0"/>
              <a:t>4</a:t>
            </a:r>
            <a:r>
              <a:rPr lang="zh-CN" altLang="en-US" dirty="0"/>
              <a:t>：索引使用的常量表达式仅计算一次</a:t>
            </a:r>
            <a:endParaRPr lang="en-US" altLang="zh-CN" dirty="0"/>
          </a:p>
          <a:p>
            <a:pPr>
              <a:lnSpc>
                <a:spcPct val="150000"/>
              </a:lnSpc>
            </a:pPr>
            <a:r>
              <a:rPr lang="zh-CN" altLang="en-US" dirty="0"/>
              <a:t>方法</a:t>
            </a:r>
            <a:r>
              <a:rPr lang="en-US" altLang="zh-CN" dirty="0"/>
              <a:t>5</a:t>
            </a:r>
            <a:r>
              <a:rPr lang="zh-CN" altLang="en-US" dirty="0"/>
              <a:t>：使用</a:t>
            </a:r>
            <a:r>
              <a:rPr lang="en-US" altLang="zh-CN" dirty="0"/>
              <a:t>count(*)</a:t>
            </a:r>
            <a:r>
              <a:rPr lang="zh-CN" altLang="en-US" dirty="0"/>
              <a:t>返回简单基于</a:t>
            </a:r>
            <a:r>
              <a:rPr lang="en-US" altLang="zh-CN" dirty="0"/>
              <a:t>MyISAM</a:t>
            </a:r>
            <a:r>
              <a:rPr lang="zh-CN" altLang="en-US" dirty="0"/>
              <a:t>和</a:t>
            </a:r>
            <a:r>
              <a:rPr lang="en-US" altLang="zh-CN" dirty="0"/>
              <a:t>MEMORY</a:t>
            </a:r>
            <a:r>
              <a:rPr lang="zh-CN" altLang="en-US" dirty="0"/>
              <a:t>表的信息</a:t>
            </a:r>
            <a:r>
              <a:rPr lang="en-US" altLang="zh-CN" dirty="0"/>
              <a:t>, </a:t>
            </a:r>
            <a:r>
              <a:rPr lang="zh-CN" altLang="en-US" dirty="0"/>
              <a:t>也可以使用</a:t>
            </a:r>
            <a:r>
              <a:rPr lang="en-US" altLang="zh-CN" dirty="0"/>
              <a:t>not null</a:t>
            </a:r>
            <a:r>
              <a:rPr lang="zh-CN" altLang="en-US" dirty="0"/>
              <a:t>表达式实现</a:t>
            </a:r>
            <a:endParaRPr lang="en-US" altLang="zh-CN" dirty="0"/>
          </a:p>
          <a:p>
            <a:pPr>
              <a:lnSpc>
                <a:spcPct val="150000"/>
              </a:lnSpc>
            </a:pPr>
            <a:r>
              <a:rPr lang="zh-CN" altLang="en-US" dirty="0"/>
              <a:t>方法</a:t>
            </a:r>
            <a:r>
              <a:rPr lang="en-US" altLang="zh-CN" dirty="0"/>
              <a:t>6</a:t>
            </a:r>
            <a:r>
              <a:rPr lang="zh-CN" altLang="en-US" dirty="0"/>
              <a:t>：先检查无效的常量表达式</a:t>
            </a:r>
            <a:r>
              <a:rPr lang="en-US" altLang="zh-CN" dirty="0"/>
              <a:t>,MySQL</a:t>
            </a:r>
            <a:r>
              <a:rPr lang="zh-CN" altLang="en-US" dirty="0"/>
              <a:t>快速检测这个语句</a:t>
            </a:r>
            <a:r>
              <a:rPr lang="en-US" altLang="zh-CN" dirty="0"/>
              <a:t>,</a:t>
            </a:r>
            <a:r>
              <a:rPr lang="zh-CN" altLang="en-US" dirty="0"/>
              <a:t>并返回</a:t>
            </a:r>
            <a:r>
              <a:rPr lang="en-US" altLang="zh-CN" dirty="0"/>
              <a:t>NONE </a:t>
            </a:r>
            <a:r>
              <a:rPr lang="zh-CN" altLang="en-US" dirty="0"/>
              <a:t>值</a:t>
            </a:r>
            <a:endParaRPr lang="en-US" altLang="zh-CN" dirty="0"/>
          </a:p>
          <a:p>
            <a:pPr>
              <a:lnSpc>
                <a:spcPct val="150000"/>
              </a:lnSpc>
            </a:pPr>
            <a:r>
              <a:rPr lang="zh-CN" altLang="en-US" dirty="0"/>
              <a:t>方法</a:t>
            </a:r>
            <a:r>
              <a:rPr lang="en-US" altLang="zh-CN" dirty="0"/>
              <a:t>7</a:t>
            </a:r>
            <a:r>
              <a:rPr lang="zh-CN" altLang="en-US" dirty="0"/>
              <a:t>：</a:t>
            </a:r>
            <a:r>
              <a:rPr lang="en-US" altLang="zh-CN" dirty="0"/>
              <a:t>HAVING WHERE</a:t>
            </a:r>
            <a:r>
              <a:rPr lang="zh-CN" altLang="en-US" dirty="0"/>
              <a:t>如果您不使用</a:t>
            </a:r>
            <a:r>
              <a:rPr lang="en-US" altLang="zh-CN" dirty="0"/>
              <a:t>GROUP BY</a:t>
            </a:r>
            <a:r>
              <a:rPr lang="zh-CN" altLang="en-US" dirty="0"/>
              <a:t>或聚合函数（</a:t>
            </a:r>
            <a:r>
              <a:rPr lang="en-US" altLang="zh-CN" dirty="0"/>
              <a:t>COUNT()</a:t>
            </a:r>
            <a:r>
              <a:rPr lang="zh-CN" altLang="en-US" dirty="0"/>
              <a:t>， </a:t>
            </a:r>
            <a:r>
              <a:rPr lang="en-US" altLang="zh-CN" dirty="0"/>
              <a:t>MIN()</a:t>
            </a:r>
            <a:r>
              <a:rPr lang="zh-CN" altLang="en-US" dirty="0"/>
              <a:t>等等），则合并 。</a:t>
            </a:r>
            <a:endParaRPr lang="en-US" altLang="zh-CN" dirty="0"/>
          </a:p>
          <a:p>
            <a:pPr>
              <a:lnSpc>
                <a:spcPct val="150000"/>
              </a:lnSpc>
            </a:pPr>
            <a:r>
              <a:rPr lang="zh-CN" altLang="en-US" dirty="0"/>
              <a:t>方法</a:t>
            </a:r>
            <a:r>
              <a:rPr lang="en-US" altLang="zh-CN" dirty="0"/>
              <a:t>8</a:t>
            </a:r>
            <a:r>
              <a:rPr lang="zh-CN" altLang="en-US" dirty="0"/>
              <a:t>：使用</a:t>
            </a:r>
            <a:r>
              <a:rPr lang="en-US" altLang="zh-CN" dirty="0"/>
              <a:t>Join </a:t>
            </a:r>
            <a:r>
              <a:rPr lang="zh-CN" altLang="en-US" dirty="0"/>
              <a:t>连接的表查询</a:t>
            </a:r>
            <a:r>
              <a:rPr lang="en-US" altLang="zh-CN" dirty="0"/>
              <a:t>,</a:t>
            </a:r>
            <a:r>
              <a:rPr lang="zh-CN" altLang="en-US" dirty="0"/>
              <a:t>简单的</a:t>
            </a:r>
            <a:r>
              <a:rPr lang="en-US" altLang="zh-CN" dirty="0"/>
              <a:t>where </a:t>
            </a:r>
            <a:r>
              <a:rPr lang="zh-CN" altLang="en-US" dirty="0"/>
              <a:t>子句会使运算更快</a:t>
            </a:r>
            <a:endParaRPr lang="en-US" altLang="zh-CN" dirty="0"/>
          </a:p>
          <a:p>
            <a:pPr>
              <a:lnSpc>
                <a:spcPct val="150000"/>
              </a:lnSpc>
            </a:pPr>
            <a:r>
              <a:rPr lang="zh-CN" altLang="en-US" dirty="0"/>
              <a:t>方法</a:t>
            </a:r>
            <a:r>
              <a:rPr lang="en-US" altLang="zh-CN" dirty="0"/>
              <a:t>9</a:t>
            </a:r>
            <a:r>
              <a:rPr lang="zh-CN" altLang="en-US" dirty="0"/>
              <a:t>：在查询中的任何其他表之前，首先读取所有常量表。常量表如下任何一种：</a:t>
            </a:r>
            <a:endParaRPr lang="en-US" altLang="zh-CN" dirty="0"/>
          </a:p>
          <a:p>
            <a:pPr>
              <a:lnSpc>
                <a:spcPct val="150000"/>
              </a:lnSpc>
            </a:pPr>
            <a:r>
              <a:rPr lang="en-US" altLang="zh-CN" dirty="0"/>
              <a:t>                 A</a:t>
            </a:r>
            <a:r>
              <a:rPr lang="zh-CN" altLang="en-US" dirty="0"/>
              <a:t>：一个空表或者一个只有一行的表</a:t>
            </a:r>
          </a:p>
          <a:p>
            <a:pPr>
              <a:lnSpc>
                <a:spcPct val="150000"/>
              </a:lnSpc>
            </a:pPr>
            <a:r>
              <a:rPr lang="zh-CN" altLang="en-US" dirty="0"/>
              <a:t>                </a:t>
            </a:r>
            <a:r>
              <a:rPr lang="en-US" altLang="zh-CN" dirty="0"/>
              <a:t> B</a:t>
            </a:r>
            <a:r>
              <a:rPr lang="zh-CN" altLang="en-US" dirty="0"/>
              <a:t>：一个表的</a:t>
            </a:r>
            <a:r>
              <a:rPr lang="en-US" altLang="zh-CN" dirty="0"/>
              <a:t>WHERE</a:t>
            </a:r>
            <a:r>
              <a:rPr lang="zh-CN" altLang="en-US" dirty="0"/>
              <a:t>语句建立在主键或者唯一性索引上，所有的索引与常量表达式进行比较，并且被定义为非空的。</a:t>
            </a:r>
            <a:endParaRPr lang="en-US" altLang="zh-CN" dirty="0"/>
          </a:p>
          <a:p>
            <a:pPr>
              <a:lnSpc>
                <a:spcPct val="150000"/>
              </a:lnSpc>
            </a:pPr>
            <a:r>
              <a:rPr lang="en-US" altLang="zh-CN" dirty="0"/>
              <a:t>           SELECT * FROM t WHERE </a:t>
            </a:r>
            <a:r>
              <a:rPr lang="en-US" altLang="zh-CN" i="1" dirty="0" err="1"/>
              <a:t>primary_key</a:t>
            </a:r>
            <a:r>
              <a:rPr lang="en-US" altLang="zh-CN" dirty="0"/>
              <a:t>=1; SELECT * FROM t1,t2 WHERE t1.</a:t>
            </a:r>
            <a:r>
              <a:rPr lang="en-US" altLang="zh-CN" i="1" dirty="0"/>
              <a:t>primary_key</a:t>
            </a:r>
            <a:r>
              <a:rPr lang="en-US" altLang="zh-CN" dirty="0"/>
              <a:t>=1 AND           t2.</a:t>
            </a:r>
            <a:r>
              <a:rPr lang="en-US" altLang="zh-CN" i="1" dirty="0"/>
              <a:t>primary_key</a:t>
            </a:r>
            <a:r>
              <a:rPr lang="en-US" altLang="zh-CN" dirty="0"/>
              <a:t>=t1.id;</a:t>
            </a:r>
          </a:p>
          <a:p>
            <a:pPr>
              <a:lnSpc>
                <a:spcPct val="150000"/>
              </a:lnSpc>
            </a:pPr>
            <a:r>
              <a:rPr lang="zh-CN" altLang="en-US" dirty="0"/>
              <a:t>方法</a:t>
            </a:r>
            <a:r>
              <a:rPr lang="en-US" altLang="zh-CN" dirty="0"/>
              <a:t>10</a:t>
            </a:r>
            <a:r>
              <a:rPr lang="zh-CN" altLang="en-US" dirty="0"/>
              <a:t>：通过尝试所有可能性，才能找出表的最佳连接组合。如果按 </a:t>
            </a:r>
            <a:r>
              <a:rPr lang="en-US" altLang="zh-CN" dirty="0"/>
              <a:t>ORDER BY</a:t>
            </a:r>
            <a:r>
              <a:rPr lang="zh-CN" altLang="en-US" dirty="0"/>
              <a:t>和</a:t>
            </a:r>
            <a:r>
              <a:rPr lang="en-US" altLang="zh-CN" dirty="0"/>
              <a:t>GROUP BY</a:t>
            </a:r>
            <a:r>
              <a:rPr lang="zh-CN" altLang="en-US" dirty="0"/>
              <a:t>子句顺序排列的所有列都来自同一个表，那么在连接时首选该表。</a:t>
            </a:r>
          </a:p>
        </p:txBody>
      </p:sp>
    </p:spTree>
    <p:extLst>
      <p:ext uri="{BB962C8B-B14F-4D97-AF65-F5344CB8AC3E}">
        <p14:creationId xmlns:p14="http://schemas.microsoft.com/office/powerpoint/2010/main" val="3873179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7F33B7D-EB9F-4675-B685-0BA55F80E2A8}"/>
              </a:ext>
            </a:extLst>
          </p:cNvPr>
          <p:cNvSpPr/>
          <p:nvPr/>
        </p:nvSpPr>
        <p:spPr>
          <a:xfrm>
            <a:off x="375865" y="492257"/>
            <a:ext cx="9566788" cy="369332"/>
          </a:xfrm>
          <a:prstGeom prst="rect">
            <a:avLst/>
          </a:prstGeom>
        </p:spPr>
        <p:txBody>
          <a:bodyPr wrap="square">
            <a:spAutoFit/>
          </a:bodyPr>
          <a:lstStyle/>
          <a:p>
            <a:pPr lvl="0"/>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—2.1. 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latin typeface="Microsoft YaHei Light" panose="020B0502040204020203" pitchFamily="34" charset="-122"/>
                <a:ea typeface="Microsoft YaHei Light" panose="020B0502040204020203" pitchFamily="34" charset="-122"/>
              </a:rPr>
              <a:t>WHERE</a:t>
            </a:r>
            <a:r>
              <a:rPr lang="zh-CN" altLang="en-US" dirty="0">
                <a:latin typeface="Microsoft YaHei Light" panose="020B0502040204020203" pitchFamily="34" charset="-122"/>
                <a:ea typeface="Microsoft YaHei Light" panose="020B0502040204020203" pitchFamily="34" charset="-122"/>
              </a:rPr>
              <a:t>子句调优方法</a:t>
            </a:r>
          </a:p>
        </p:txBody>
      </p:sp>
      <p:sp>
        <p:nvSpPr>
          <p:cNvPr id="10" name="文本框 9">
            <a:extLst>
              <a:ext uri="{FF2B5EF4-FFF2-40B4-BE49-F238E27FC236}">
                <a16:creationId xmlns:a16="http://schemas.microsoft.com/office/drawing/2014/main" id="{D85860A0-59F3-4DAC-9FA5-3F7EEA4AB75B}"/>
              </a:ext>
            </a:extLst>
          </p:cNvPr>
          <p:cNvSpPr txBox="1"/>
          <p:nvPr/>
        </p:nvSpPr>
        <p:spPr>
          <a:xfrm>
            <a:off x="705277" y="1329066"/>
            <a:ext cx="10808297" cy="4199868"/>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150000"/>
              </a:lnSpc>
            </a:pPr>
            <a:r>
              <a:rPr lang="zh-CN" altLang="en-US" dirty="0"/>
              <a:t>方法</a:t>
            </a:r>
            <a:r>
              <a:rPr lang="en-US" altLang="zh-CN" dirty="0"/>
              <a:t>11</a:t>
            </a:r>
            <a:r>
              <a:rPr lang="zh-CN" altLang="en-US" dirty="0"/>
              <a:t>：如果</a:t>
            </a:r>
            <a:r>
              <a:rPr lang="en-US" altLang="zh-CN" dirty="0"/>
              <a:t>ORDER BY</a:t>
            </a:r>
            <a:r>
              <a:rPr lang="zh-CN" altLang="en-US" dirty="0"/>
              <a:t>子句和不同的</a:t>
            </a:r>
            <a:r>
              <a:rPr lang="en-US" altLang="zh-CN" dirty="0"/>
              <a:t>GROUP BY</a:t>
            </a:r>
            <a:r>
              <a:rPr lang="zh-CN" altLang="en-US" dirty="0"/>
              <a:t>子句存在，或者</a:t>
            </a:r>
            <a:r>
              <a:rPr lang="en-US" altLang="zh-CN" dirty="0"/>
              <a:t>ORDER BY</a:t>
            </a:r>
            <a:r>
              <a:rPr lang="zh-CN" altLang="en-US" dirty="0"/>
              <a:t>或</a:t>
            </a:r>
            <a:r>
              <a:rPr lang="en-US" altLang="zh-CN" dirty="0"/>
              <a:t>GROUP BY</a:t>
            </a:r>
            <a:r>
              <a:rPr lang="zh-CN" altLang="en-US" dirty="0"/>
              <a:t>包含联接队列中第一个表以外的表中的列，那么将创建一个临时表。</a:t>
            </a:r>
          </a:p>
          <a:p>
            <a:pPr>
              <a:lnSpc>
                <a:spcPct val="150000"/>
              </a:lnSpc>
            </a:pPr>
            <a:r>
              <a:rPr lang="zh-CN" altLang="en-US" dirty="0"/>
              <a:t>方法</a:t>
            </a:r>
            <a:r>
              <a:rPr lang="en-US" altLang="zh-CN" dirty="0"/>
              <a:t>12</a:t>
            </a:r>
            <a:r>
              <a:rPr lang="zh-CN" altLang="en-US" dirty="0"/>
              <a:t>：如果使用</a:t>
            </a:r>
            <a:r>
              <a:rPr lang="en-US" altLang="zh-CN" dirty="0"/>
              <a:t>SQL_SMALL_RESULT</a:t>
            </a:r>
            <a:r>
              <a:rPr lang="zh-CN" altLang="en-US" dirty="0"/>
              <a:t>标识，</a:t>
            </a:r>
            <a:r>
              <a:rPr lang="en-US" altLang="zh-CN" dirty="0"/>
              <a:t>MySQL</a:t>
            </a:r>
            <a:r>
              <a:rPr lang="zh-CN" altLang="en-US" dirty="0"/>
              <a:t>将使用内存中的临时表。</a:t>
            </a:r>
            <a:endParaRPr lang="en-US" altLang="zh-CN" dirty="0"/>
          </a:p>
          <a:p>
            <a:pPr>
              <a:lnSpc>
                <a:spcPct val="150000"/>
              </a:lnSpc>
            </a:pPr>
            <a:r>
              <a:rPr lang="zh-CN" altLang="en-US" dirty="0"/>
              <a:t>方法</a:t>
            </a:r>
            <a:r>
              <a:rPr lang="en-US" altLang="zh-CN" dirty="0"/>
              <a:t>13</a:t>
            </a:r>
            <a:r>
              <a:rPr lang="zh-CN" altLang="en-US" dirty="0"/>
              <a:t>：查询每个表索引，并使用最佳索引，除非优化程序认为使用表扫描更有效。有一次，根据最佳索引是否跨越超过表的</a:t>
            </a:r>
            <a:r>
              <a:rPr lang="en-US" altLang="zh-CN" dirty="0"/>
              <a:t>30</a:t>
            </a:r>
            <a:r>
              <a:rPr lang="zh-CN" altLang="en-US" dirty="0"/>
              <a:t>％使用扫描，但固定百分比不再决定使用索引或扫描之间的选择。优化器现在更复杂，并且基于其他因素（例如表大小，行数和</a:t>
            </a:r>
            <a:r>
              <a:rPr lang="en-US" altLang="zh-CN" dirty="0"/>
              <a:t>I / O</a:t>
            </a:r>
            <a:r>
              <a:rPr lang="zh-CN" altLang="en-US" dirty="0"/>
              <a:t>块大小）进行估算。</a:t>
            </a:r>
            <a:r>
              <a:rPr lang="en-US" altLang="zh-CN" dirty="0"/>
              <a:t>//</a:t>
            </a:r>
            <a:r>
              <a:rPr lang="zh-CN" altLang="en-US" dirty="0"/>
              <a:t>估计自己可能根据版本测试。有的是</a:t>
            </a:r>
            <a:r>
              <a:rPr lang="en-US" altLang="zh-CN" dirty="0"/>
              <a:t>50%</a:t>
            </a:r>
            <a:r>
              <a:rPr lang="zh-CN" altLang="en-US" dirty="0"/>
              <a:t>。</a:t>
            </a:r>
            <a:endParaRPr lang="en-US" altLang="zh-CN" dirty="0"/>
          </a:p>
          <a:p>
            <a:pPr>
              <a:lnSpc>
                <a:spcPct val="150000"/>
              </a:lnSpc>
            </a:pPr>
            <a:r>
              <a:rPr lang="zh-CN" altLang="en-US" dirty="0"/>
              <a:t>方法</a:t>
            </a:r>
            <a:r>
              <a:rPr lang="en-US" altLang="zh-CN" dirty="0"/>
              <a:t>14</a:t>
            </a:r>
            <a:r>
              <a:rPr lang="zh-CN" altLang="en-US" dirty="0"/>
              <a:t>：在某些情况下，</a:t>
            </a:r>
            <a:r>
              <a:rPr lang="en-US" altLang="zh-CN" dirty="0"/>
              <a:t>MySQL</a:t>
            </a:r>
            <a:r>
              <a:rPr lang="zh-CN" altLang="en-US" dirty="0"/>
              <a:t>甚至无需查询数据文件即可从索引中读取行。如果索引中使用的所有列都是数字，则仅使用索引树来解析查询。</a:t>
            </a:r>
            <a:endParaRPr lang="en-US" altLang="zh-CN" dirty="0"/>
          </a:p>
          <a:p>
            <a:pPr>
              <a:lnSpc>
                <a:spcPct val="150000"/>
              </a:lnSpc>
            </a:pPr>
            <a:r>
              <a:rPr lang="zh-CN" altLang="en-US" dirty="0"/>
              <a:t>方法</a:t>
            </a:r>
            <a:r>
              <a:rPr lang="en-US" altLang="zh-CN" dirty="0"/>
              <a:t>15</a:t>
            </a:r>
            <a:r>
              <a:rPr lang="zh-CN" altLang="en-US" dirty="0"/>
              <a:t>：</a:t>
            </a:r>
            <a:r>
              <a:rPr lang="en-US" altLang="zh-CN" dirty="0"/>
              <a:t>HAVIN</a:t>
            </a:r>
            <a:r>
              <a:rPr lang="zh-CN" altLang="en-US" dirty="0"/>
              <a:t>在输出每一行之前，</a:t>
            </a:r>
            <a:r>
              <a:rPr lang="en-US" altLang="zh-CN" dirty="0"/>
              <a:t>HAVING</a:t>
            </a:r>
            <a:r>
              <a:rPr lang="zh-CN" altLang="en-US" dirty="0"/>
              <a:t>将跳过与该子句不匹配的行 。</a:t>
            </a:r>
            <a:endParaRPr lang="en-US" altLang="zh-CN" dirty="0"/>
          </a:p>
        </p:txBody>
      </p:sp>
    </p:spTree>
    <p:extLst>
      <p:ext uri="{BB962C8B-B14F-4D97-AF65-F5344CB8AC3E}">
        <p14:creationId xmlns:p14="http://schemas.microsoft.com/office/powerpoint/2010/main" val="358494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7F33B7D-EB9F-4675-B685-0BA55F80E2A8}"/>
              </a:ext>
            </a:extLst>
          </p:cNvPr>
          <p:cNvSpPr/>
          <p:nvPr/>
        </p:nvSpPr>
        <p:spPr>
          <a:xfrm>
            <a:off x="375865" y="492257"/>
            <a:ext cx="9566788" cy="369332"/>
          </a:xfrm>
          <a:prstGeom prst="rect">
            <a:avLst/>
          </a:prstGeom>
        </p:spPr>
        <p:txBody>
          <a:bodyPr wrap="square">
            <a:spAutoFit/>
          </a:bodyPr>
          <a:lstStyle/>
          <a:p>
            <a:pPr lvl="0"/>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—2.1. 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latin typeface="Microsoft YaHei Light" panose="020B0502040204020203" pitchFamily="34" charset="-122"/>
                <a:ea typeface="Microsoft YaHei Light" panose="020B0502040204020203" pitchFamily="34" charset="-122"/>
              </a:rPr>
              <a:t>WHERE</a:t>
            </a:r>
            <a:r>
              <a:rPr lang="zh-CN" altLang="en-US" dirty="0">
                <a:latin typeface="Microsoft YaHei Light" panose="020B0502040204020203" pitchFamily="34" charset="-122"/>
                <a:ea typeface="Microsoft YaHei Light" panose="020B0502040204020203" pitchFamily="34" charset="-122"/>
              </a:rPr>
              <a:t>子句调优方法</a:t>
            </a:r>
          </a:p>
        </p:txBody>
      </p:sp>
      <p:sp>
        <p:nvSpPr>
          <p:cNvPr id="11" name="文本框 10">
            <a:extLst>
              <a:ext uri="{FF2B5EF4-FFF2-40B4-BE49-F238E27FC236}">
                <a16:creationId xmlns:a16="http://schemas.microsoft.com/office/drawing/2014/main" id="{696C5738-C9B6-43FA-BB08-5B9EE003A89B}"/>
              </a:ext>
            </a:extLst>
          </p:cNvPr>
          <p:cNvSpPr txBox="1"/>
          <p:nvPr/>
        </p:nvSpPr>
        <p:spPr>
          <a:xfrm>
            <a:off x="735864" y="969406"/>
            <a:ext cx="10139423" cy="646331"/>
          </a:xfrm>
          <a:prstGeom prst="rect">
            <a:avLst/>
          </a:prstGeom>
          <a:noFill/>
        </p:spPr>
        <p:txBody>
          <a:bodyPr wrap="square" rtlCol="0">
            <a:spAutoFit/>
          </a:bodyPr>
          <a:lstStyle/>
          <a:p>
            <a:r>
              <a:rPr lang="zh-CN" altLang="en-US" dirty="0"/>
              <a:t>快速查询示例：</a:t>
            </a:r>
            <a:endParaRPr lang="en-US" altLang="zh-CN" dirty="0"/>
          </a:p>
          <a:p>
            <a:endParaRPr lang="zh-CN" altLang="en-US" dirty="0"/>
          </a:p>
        </p:txBody>
      </p:sp>
      <p:sp>
        <p:nvSpPr>
          <p:cNvPr id="12" name="矩形 11">
            <a:extLst>
              <a:ext uri="{FF2B5EF4-FFF2-40B4-BE49-F238E27FC236}">
                <a16:creationId xmlns:a16="http://schemas.microsoft.com/office/drawing/2014/main" id="{279E922C-88FF-45D6-AFC7-DC697D37441C}"/>
              </a:ext>
            </a:extLst>
          </p:cNvPr>
          <p:cNvSpPr/>
          <p:nvPr/>
        </p:nvSpPr>
        <p:spPr>
          <a:xfrm>
            <a:off x="868101" y="1351508"/>
            <a:ext cx="9074552" cy="1477328"/>
          </a:xfrm>
          <a:prstGeom prst="rect">
            <a:avLst/>
          </a:prstGeom>
          <a:noFill/>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dirty="0">
                <a:solidFill>
                  <a:schemeClr val="tx1"/>
                </a:solidFill>
                <a:latin typeface="Liberation Mono"/>
              </a:rPr>
              <a:t>SELECT COUNT(*) FROM </a:t>
            </a:r>
            <a:r>
              <a:rPr lang="en-US" altLang="zh-CN" i="1" dirty="0" err="1">
                <a:solidFill>
                  <a:schemeClr val="tx1"/>
                </a:solidFill>
                <a:latin typeface="Liberation Mono"/>
              </a:rPr>
              <a:t>tbl_name</a:t>
            </a:r>
            <a:r>
              <a:rPr lang="en-US" altLang="zh-CN" dirty="0">
                <a:solidFill>
                  <a:schemeClr val="tx1"/>
                </a:solidFill>
                <a:latin typeface="Liberation Mono"/>
              </a:rPr>
              <a:t>;</a:t>
            </a:r>
          </a:p>
          <a:p>
            <a:r>
              <a:rPr lang="en-US" altLang="zh-CN" dirty="0">
                <a:solidFill>
                  <a:schemeClr val="tx1"/>
                </a:solidFill>
                <a:latin typeface="Liberation Mono"/>
              </a:rPr>
              <a:t>SELECT MIN(</a:t>
            </a:r>
            <a:r>
              <a:rPr lang="en-US" altLang="zh-CN" i="1" dirty="0">
                <a:solidFill>
                  <a:schemeClr val="tx1"/>
                </a:solidFill>
                <a:latin typeface="Liberation Mono"/>
              </a:rPr>
              <a:t>key_part1</a:t>
            </a:r>
            <a:r>
              <a:rPr lang="en-US" altLang="zh-CN" dirty="0">
                <a:solidFill>
                  <a:schemeClr val="tx1"/>
                </a:solidFill>
                <a:latin typeface="Liberation Mono"/>
              </a:rPr>
              <a:t>),MAX(</a:t>
            </a:r>
            <a:r>
              <a:rPr lang="en-US" altLang="zh-CN" i="1" dirty="0">
                <a:solidFill>
                  <a:schemeClr val="tx1"/>
                </a:solidFill>
                <a:latin typeface="Liberation Mono"/>
              </a:rPr>
              <a:t>key_part1</a:t>
            </a:r>
            <a:r>
              <a:rPr lang="en-US" altLang="zh-CN" dirty="0">
                <a:solidFill>
                  <a:schemeClr val="tx1"/>
                </a:solidFill>
                <a:latin typeface="Liberation Mono"/>
              </a:rPr>
              <a:t>) FROM </a:t>
            </a:r>
            <a:r>
              <a:rPr lang="en-US" altLang="zh-CN" i="1" dirty="0" err="1">
                <a:solidFill>
                  <a:schemeClr val="tx1"/>
                </a:solidFill>
                <a:latin typeface="Liberation Mono"/>
              </a:rPr>
              <a:t>tbl_name</a:t>
            </a:r>
            <a:r>
              <a:rPr lang="en-US" altLang="zh-CN" dirty="0">
                <a:solidFill>
                  <a:schemeClr val="tx1"/>
                </a:solidFill>
                <a:latin typeface="Liberation Mono"/>
              </a:rPr>
              <a:t>; </a:t>
            </a:r>
          </a:p>
          <a:p>
            <a:r>
              <a:rPr lang="en-US" altLang="zh-CN" dirty="0">
                <a:solidFill>
                  <a:schemeClr val="tx1"/>
                </a:solidFill>
                <a:latin typeface="Liberation Mono"/>
              </a:rPr>
              <a:t>SELECT MAX(</a:t>
            </a:r>
            <a:r>
              <a:rPr lang="en-US" altLang="zh-CN" i="1" dirty="0">
                <a:solidFill>
                  <a:schemeClr val="tx1"/>
                </a:solidFill>
                <a:latin typeface="Liberation Mono"/>
              </a:rPr>
              <a:t>key_part2</a:t>
            </a:r>
            <a:r>
              <a:rPr lang="en-US" altLang="zh-CN" dirty="0">
                <a:solidFill>
                  <a:schemeClr val="tx1"/>
                </a:solidFill>
                <a:latin typeface="Liberation Mono"/>
              </a:rPr>
              <a:t>) FROM </a:t>
            </a:r>
            <a:r>
              <a:rPr lang="en-US" altLang="zh-CN" i="1" dirty="0" err="1">
                <a:solidFill>
                  <a:schemeClr val="tx1"/>
                </a:solidFill>
                <a:latin typeface="Liberation Mono"/>
              </a:rPr>
              <a:t>tbl_name</a:t>
            </a:r>
            <a:r>
              <a:rPr lang="en-US" altLang="zh-CN" dirty="0">
                <a:solidFill>
                  <a:schemeClr val="tx1"/>
                </a:solidFill>
                <a:latin typeface="Liberation Mono"/>
              </a:rPr>
              <a:t> WHERE </a:t>
            </a:r>
            <a:r>
              <a:rPr lang="en-US" altLang="zh-CN" i="1" dirty="0">
                <a:solidFill>
                  <a:schemeClr val="tx1"/>
                </a:solidFill>
                <a:latin typeface="Liberation Mono"/>
              </a:rPr>
              <a:t>key_part1</a:t>
            </a:r>
            <a:r>
              <a:rPr lang="en-US" altLang="zh-CN" dirty="0">
                <a:solidFill>
                  <a:schemeClr val="tx1"/>
                </a:solidFill>
                <a:latin typeface="Liberation Mono"/>
              </a:rPr>
              <a:t>=</a:t>
            </a:r>
            <a:r>
              <a:rPr lang="en-US" altLang="zh-CN" i="1" dirty="0">
                <a:solidFill>
                  <a:schemeClr val="tx1"/>
                </a:solidFill>
                <a:latin typeface="Liberation Mono"/>
              </a:rPr>
              <a:t>constant</a:t>
            </a:r>
            <a:r>
              <a:rPr lang="en-US" altLang="zh-CN" dirty="0">
                <a:solidFill>
                  <a:schemeClr val="tx1"/>
                </a:solidFill>
                <a:latin typeface="Liberation Mono"/>
              </a:rPr>
              <a:t>; </a:t>
            </a:r>
          </a:p>
          <a:p>
            <a:r>
              <a:rPr lang="en-US" altLang="zh-CN" dirty="0">
                <a:solidFill>
                  <a:schemeClr val="tx1"/>
                </a:solidFill>
                <a:latin typeface="Liberation Mono"/>
              </a:rPr>
              <a:t>SELECT ... FROM </a:t>
            </a:r>
            <a:r>
              <a:rPr lang="en-US" altLang="zh-CN" i="1" dirty="0" err="1">
                <a:solidFill>
                  <a:schemeClr val="tx1"/>
                </a:solidFill>
                <a:latin typeface="Liberation Mono"/>
              </a:rPr>
              <a:t>tbl_name</a:t>
            </a:r>
            <a:r>
              <a:rPr lang="en-US" altLang="zh-CN" dirty="0">
                <a:solidFill>
                  <a:schemeClr val="tx1"/>
                </a:solidFill>
                <a:latin typeface="Liberation Mono"/>
              </a:rPr>
              <a:t> ORDER BY </a:t>
            </a:r>
            <a:r>
              <a:rPr lang="en-US" altLang="zh-CN" i="1" dirty="0">
                <a:solidFill>
                  <a:schemeClr val="tx1"/>
                </a:solidFill>
                <a:latin typeface="Liberation Mono"/>
              </a:rPr>
              <a:t>key_part1</a:t>
            </a:r>
            <a:r>
              <a:rPr lang="en-US" altLang="zh-CN" dirty="0">
                <a:solidFill>
                  <a:schemeClr val="tx1"/>
                </a:solidFill>
                <a:latin typeface="Liberation Mono"/>
              </a:rPr>
              <a:t>,</a:t>
            </a:r>
            <a:r>
              <a:rPr lang="en-US" altLang="zh-CN" i="1" dirty="0">
                <a:solidFill>
                  <a:schemeClr val="tx1"/>
                </a:solidFill>
                <a:latin typeface="Liberation Mono"/>
              </a:rPr>
              <a:t>key_part2</a:t>
            </a:r>
            <a:r>
              <a:rPr lang="en-US" altLang="zh-CN" dirty="0">
                <a:solidFill>
                  <a:schemeClr val="tx1"/>
                </a:solidFill>
                <a:latin typeface="Liberation Mono"/>
              </a:rPr>
              <a:t>,... LIMIT 10; </a:t>
            </a:r>
          </a:p>
          <a:p>
            <a:r>
              <a:rPr lang="en-US" altLang="zh-CN" dirty="0">
                <a:solidFill>
                  <a:schemeClr val="tx1"/>
                </a:solidFill>
                <a:latin typeface="Liberation Mono"/>
              </a:rPr>
              <a:t>SELECT ... FROM </a:t>
            </a:r>
            <a:r>
              <a:rPr lang="en-US" altLang="zh-CN" i="1" dirty="0" err="1">
                <a:solidFill>
                  <a:schemeClr val="tx1"/>
                </a:solidFill>
                <a:latin typeface="Liberation Mono"/>
              </a:rPr>
              <a:t>tbl_name</a:t>
            </a:r>
            <a:r>
              <a:rPr lang="en-US" altLang="zh-CN" dirty="0">
                <a:solidFill>
                  <a:schemeClr val="tx1"/>
                </a:solidFill>
                <a:latin typeface="Liberation Mono"/>
              </a:rPr>
              <a:t> ORDER BY </a:t>
            </a:r>
            <a:r>
              <a:rPr lang="en-US" altLang="zh-CN" i="1" dirty="0">
                <a:solidFill>
                  <a:schemeClr val="tx1"/>
                </a:solidFill>
                <a:latin typeface="Liberation Mono"/>
              </a:rPr>
              <a:t>key_part1</a:t>
            </a:r>
            <a:r>
              <a:rPr lang="en-US" altLang="zh-CN" dirty="0">
                <a:solidFill>
                  <a:schemeClr val="tx1"/>
                </a:solidFill>
                <a:latin typeface="Liberation Mono"/>
              </a:rPr>
              <a:t> DESC, </a:t>
            </a:r>
            <a:r>
              <a:rPr lang="en-US" altLang="zh-CN" i="1" dirty="0">
                <a:solidFill>
                  <a:schemeClr val="tx1"/>
                </a:solidFill>
                <a:latin typeface="Liberation Mono"/>
              </a:rPr>
              <a:t>key_part2</a:t>
            </a:r>
            <a:r>
              <a:rPr lang="en-US" altLang="zh-CN" dirty="0">
                <a:solidFill>
                  <a:schemeClr val="tx1"/>
                </a:solidFill>
                <a:latin typeface="Liberation Mono"/>
              </a:rPr>
              <a:t> DESC, ... LIMIT 10;</a:t>
            </a:r>
            <a:endParaRPr lang="zh-CN" altLang="en-US" dirty="0">
              <a:solidFill>
                <a:schemeClr val="tx1"/>
              </a:solidFill>
            </a:endParaRPr>
          </a:p>
        </p:txBody>
      </p:sp>
      <p:sp>
        <p:nvSpPr>
          <p:cNvPr id="13" name="矩形 12">
            <a:extLst>
              <a:ext uri="{FF2B5EF4-FFF2-40B4-BE49-F238E27FC236}">
                <a16:creationId xmlns:a16="http://schemas.microsoft.com/office/drawing/2014/main" id="{DACE344D-6258-4075-B062-8FD9CDE5248B}"/>
              </a:ext>
            </a:extLst>
          </p:cNvPr>
          <p:cNvSpPr/>
          <p:nvPr/>
        </p:nvSpPr>
        <p:spPr>
          <a:xfrm>
            <a:off x="868101" y="3387304"/>
            <a:ext cx="9165220" cy="923330"/>
          </a:xfrm>
          <a:prstGeom prst="rect">
            <a:avLst/>
          </a:prstGeom>
          <a:noFill/>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dirty="0">
                <a:solidFill>
                  <a:schemeClr val="tx1"/>
                </a:solidFill>
                <a:latin typeface="Liberation Mono"/>
              </a:rPr>
              <a:t>SELECT </a:t>
            </a:r>
            <a:r>
              <a:rPr lang="en-US" altLang="zh-CN" i="1" dirty="0">
                <a:solidFill>
                  <a:schemeClr val="tx1"/>
                </a:solidFill>
                <a:latin typeface="Liberation Mono"/>
              </a:rPr>
              <a:t>key_part1</a:t>
            </a:r>
            <a:r>
              <a:rPr lang="en-US" altLang="zh-CN" dirty="0">
                <a:solidFill>
                  <a:schemeClr val="tx1"/>
                </a:solidFill>
                <a:latin typeface="Liberation Mono"/>
              </a:rPr>
              <a:t>,</a:t>
            </a:r>
            <a:r>
              <a:rPr lang="en-US" altLang="zh-CN" i="1" dirty="0">
                <a:solidFill>
                  <a:schemeClr val="tx1"/>
                </a:solidFill>
                <a:latin typeface="Liberation Mono"/>
              </a:rPr>
              <a:t>key_part2</a:t>
            </a:r>
            <a:r>
              <a:rPr lang="en-US" altLang="zh-CN" dirty="0">
                <a:solidFill>
                  <a:schemeClr val="tx1"/>
                </a:solidFill>
                <a:latin typeface="Liberation Mono"/>
              </a:rPr>
              <a:t> FROM </a:t>
            </a:r>
            <a:r>
              <a:rPr lang="en-US" altLang="zh-CN" i="1" dirty="0" err="1">
                <a:solidFill>
                  <a:schemeClr val="tx1"/>
                </a:solidFill>
                <a:latin typeface="Liberation Mono"/>
              </a:rPr>
              <a:t>tbl_name</a:t>
            </a:r>
            <a:r>
              <a:rPr lang="en-US" altLang="zh-CN" dirty="0">
                <a:solidFill>
                  <a:schemeClr val="tx1"/>
                </a:solidFill>
                <a:latin typeface="Liberation Mono"/>
              </a:rPr>
              <a:t> WHERE </a:t>
            </a:r>
            <a:r>
              <a:rPr lang="en-US" altLang="zh-CN" i="1" dirty="0">
                <a:solidFill>
                  <a:schemeClr val="tx1"/>
                </a:solidFill>
                <a:latin typeface="Liberation Mono"/>
              </a:rPr>
              <a:t>key_part1</a:t>
            </a:r>
            <a:r>
              <a:rPr lang="en-US" altLang="zh-CN" dirty="0">
                <a:solidFill>
                  <a:schemeClr val="tx1"/>
                </a:solidFill>
                <a:latin typeface="Liberation Mono"/>
              </a:rPr>
              <a:t>=</a:t>
            </a:r>
            <a:r>
              <a:rPr lang="en-US" altLang="zh-CN" i="1" dirty="0" err="1">
                <a:solidFill>
                  <a:schemeClr val="tx1"/>
                </a:solidFill>
                <a:latin typeface="Liberation Mono"/>
              </a:rPr>
              <a:t>val</a:t>
            </a:r>
            <a:r>
              <a:rPr lang="en-US" altLang="zh-CN" dirty="0">
                <a:solidFill>
                  <a:schemeClr val="tx1"/>
                </a:solidFill>
                <a:latin typeface="Liberation Mono"/>
              </a:rPr>
              <a:t>; </a:t>
            </a:r>
          </a:p>
          <a:p>
            <a:r>
              <a:rPr lang="en-US" altLang="zh-CN" dirty="0">
                <a:solidFill>
                  <a:schemeClr val="tx1"/>
                </a:solidFill>
                <a:latin typeface="Liberation Mono"/>
              </a:rPr>
              <a:t>SELECT COUNT(*) FROM </a:t>
            </a:r>
            <a:r>
              <a:rPr lang="en-US" altLang="zh-CN" i="1" dirty="0" err="1">
                <a:solidFill>
                  <a:schemeClr val="tx1"/>
                </a:solidFill>
                <a:latin typeface="Liberation Mono"/>
              </a:rPr>
              <a:t>tbl_name</a:t>
            </a:r>
            <a:r>
              <a:rPr lang="en-US" altLang="zh-CN" dirty="0">
                <a:solidFill>
                  <a:schemeClr val="tx1"/>
                </a:solidFill>
                <a:latin typeface="Liberation Mono"/>
              </a:rPr>
              <a:t> WHERE </a:t>
            </a:r>
            <a:r>
              <a:rPr lang="en-US" altLang="zh-CN" i="1" dirty="0">
                <a:solidFill>
                  <a:schemeClr val="tx1"/>
                </a:solidFill>
                <a:latin typeface="Liberation Mono"/>
              </a:rPr>
              <a:t>key_part1</a:t>
            </a:r>
            <a:r>
              <a:rPr lang="en-US" altLang="zh-CN" dirty="0">
                <a:solidFill>
                  <a:schemeClr val="tx1"/>
                </a:solidFill>
                <a:latin typeface="Liberation Mono"/>
              </a:rPr>
              <a:t>=</a:t>
            </a:r>
            <a:r>
              <a:rPr lang="en-US" altLang="zh-CN" i="1" dirty="0">
                <a:solidFill>
                  <a:schemeClr val="tx1"/>
                </a:solidFill>
                <a:latin typeface="Liberation Mono"/>
              </a:rPr>
              <a:t>val1</a:t>
            </a:r>
            <a:r>
              <a:rPr lang="en-US" altLang="zh-CN" dirty="0">
                <a:solidFill>
                  <a:schemeClr val="tx1"/>
                </a:solidFill>
                <a:latin typeface="Liberation Mono"/>
              </a:rPr>
              <a:t> AND </a:t>
            </a:r>
            <a:r>
              <a:rPr lang="en-US" altLang="zh-CN" i="1" dirty="0">
                <a:solidFill>
                  <a:schemeClr val="tx1"/>
                </a:solidFill>
                <a:latin typeface="Liberation Mono"/>
              </a:rPr>
              <a:t>key_part2</a:t>
            </a:r>
            <a:r>
              <a:rPr lang="en-US" altLang="zh-CN" dirty="0">
                <a:solidFill>
                  <a:schemeClr val="tx1"/>
                </a:solidFill>
                <a:latin typeface="Liberation Mono"/>
              </a:rPr>
              <a:t>=</a:t>
            </a:r>
            <a:r>
              <a:rPr lang="en-US" altLang="zh-CN" i="1" dirty="0">
                <a:solidFill>
                  <a:schemeClr val="tx1"/>
                </a:solidFill>
                <a:latin typeface="Liberation Mono"/>
              </a:rPr>
              <a:t>val2</a:t>
            </a:r>
            <a:r>
              <a:rPr lang="en-US" altLang="zh-CN" dirty="0">
                <a:solidFill>
                  <a:schemeClr val="tx1"/>
                </a:solidFill>
                <a:latin typeface="Liberation Mono"/>
              </a:rPr>
              <a:t>; </a:t>
            </a:r>
          </a:p>
          <a:p>
            <a:r>
              <a:rPr lang="en-US" altLang="zh-CN" dirty="0">
                <a:solidFill>
                  <a:schemeClr val="tx1"/>
                </a:solidFill>
                <a:latin typeface="Liberation Mono"/>
              </a:rPr>
              <a:t>SELECT </a:t>
            </a:r>
            <a:r>
              <a:rPr lang="en-US" altLang="zh-CN" i="1" dirty="0">
                <a:solidFill>
                  <a:schemeClr val="tx1"/>
                </a:solidFill>
                <a:latin typeface="Liberation Mono"/>
              </a:rPr>
              <a:t>key_part2</a:t>
            </a:r>
            <a:r>
              <a:rPr lang="en-US" altLang="zh-CN" dirty="0">
                <a:solidFill>
                  <a:schemeClr val="tx1"/>
                </a:solidFill>
                <a:latin typeface="Liberation Mono"/>
              </a:rPr>
              <a:t> FROM </a:t>
            </a:r>
            <a:r>
              <a:rPr lang="en-US" altLang="zh-CN" i="1" dirty="0" err="1">
                <a:solidFill>
                  <a:schemeClr val="tx1"/>
                </a:solidFill>
                <a:latin typeface="Liberation Mono"/>
              </a:rPr>
              <a:t>tbl_name</a:t>
            </a:r>
            <a:r>
              <a:rPr lang="en-US" altLang="zh-CN" dirty="0">
                <a:solidFill>
                  <a:schemeClr val="tx1"/>
                </a:solidFill>
                <a:latin typeface="Liberation Mono"/>
              </a:rPr>
              <a:t> GROUP BY </a:t>
            </a:r>
            <a:r>
              <a:rPr lang="en-US" altLang="zh-CN" i="1" dirty="0">
                <a:solidFill>
                  <a:schemeClr val="tx1"/>
                </a:solidFill>
                <a:latin typeface="Liberation Mono"/>
              </a:rPr>
              <a:t>key_part1</a:t>
            </a:r>
            <a:r>
              <a:rPr lang="en-US" altLang="zh-CN" dirty="0">
                <a:solidFill>
                  <a:schemeClr val="tx1"/>
                </a:solidFill>
                <a:latin typeface="Liberation Mono"/>
              </a:rPr>
              <a:t>;</a:t>
            </a:r>
            <a:endParaRPr lang="zh-CN" altLang="en-US" dirty="0">
              <a:solidFill>
                <a:schemeClr val="tx1"/>
              </a:solidFill>
            </a:endParaRPr>
          </a:p>
        </p:txBody>
      </p:sp>
      <p:sp>
        <p:nvSpPr>
          <p:cNvPr id="14" name="文本框 13">
            <a:extLst>
              <a:ext uri="{FF2B5EF4-FFF2-40B4-BE49-F238E27FC236}">
                <a16:creationId xmlns:a16="http://schemas.microsoft.com/office/drawing/2014/main" id="{05C61658-79F0-45DE-B812-94CA64A4B53E}"/>
              </a:ext>
            </a:extLst>
          </p:cNvPr>
          <p:cNvSpPr txBox="1"/>
          <p:nvPr/>
        </p:nvSpPr>
        <p:spPr>
          <a:xfrm>
            <a:off x="777433" y="2945509"/>
            <a:ext cx="10139423" cy="646331"/>
          </a:xfrm>
          <a:prstGeom prst="rect">
            <a:avLst/>
          </a:prstGeom>
          <a:noFill/>
        </p:spPr>
        <p:txBody>
          <a:bodyPr wrap="square" rtlCol="0">
            <a:spAutoFit/>
          </a:bodyPr>
          <a:lstStyle/>
          <a:p>
            <a:r>
              <a:rPr lang="en-US" altLang="zh-CN" dirty="0"/>
              <a:t>MYSQL</a:t>
            </a:r>
            <a:r>
              <a:rPr lang="zh-CN" altLang="en-US" dirty="0"/>
              <a:t>使用索引树查询：</a:t>
            </a:r>
            <a:endParaRPr lang="en-US" altLang="zh-CN" dirty="0"/>
          </a:p>
          <a:p>
            <a:endParaRPr lang="zh-CN" altLang="en-US" dirty="0"/>
          </a:p>
        </p:txBody>
      </p:sp>
      <p:sp>
        <p:nvSpPr>
          <p:cNvPr id="15" name="矩形 14">
            <a:extLst>
              <a:ext uri="{FF2B5EF4-FFF2-40B4-BE49-F238E27FC236}">
                <a16:creationId xmlns:a16="http://schemas.microsoft.com/office/drawing/2014/main" id="{49B3DC2F-84DC-425E-A747-5284F4914F84}"/>
              </a:ext>
            </a:extLst>
          </p:cNvPr>
          <p:cNvSpPr/>
          <p:nvPr/>
        </p:nvSpPr>
        <p:spPr>
          <a:xfrm>
            <a:off x="777433" y="4212900"/>
            <a:ext cx="7047053" cy="646331"/>
          </a:xfrm>
          <a:prstGeom prst="rect">
            <a:avLst/>
          </a:prstGeom>
        </p:spPr>
        <p:txBody>
          <a:bodyPr wrap="square">
            <a:spAutoFit/>
          </a:bodyPr>
          <a:lstStyle/>
          <a:p>
            <a:endParaRPr lang="zh-CN" altLang="en-US" dirty="0"/>
          </a:p>
          <a:p>
            <a:r>
              <a:rPr lang="zh-CN" altLang="en-US" dirty="0"/>
              <a:t>查询使用索引来按排序顺序检索行，而不使用单独的排序传递：</a:t>
            </a:r>
          </a:p>
        </p:txBody>
      </p:sp>
      <p:sp>
        <p:nvSpPr>
          <p:cNvPr id="17" name="矩形 16">
            <a:extLst>
              <a:ext uri="{FF2B5EF4-FFF2-40B4-BE49-F238E27FC236}">
                <a16:creationId xmlns:a16="http://schemas.microsoft.com/office/drawing/2014/main" id="{8E4497D1-F3EE-46CC-9767-3A8EFA62D688}"/>
              </a:ext>
            </a:extLst>
          </p:cNvPr>
          <p:cNvSpPr/>
          <p:nvPr/>
        </p:nvSpPr>
        <p:spPr>
          <a:xfrm>
            <a:off x="868102" y="5029429"/>
            <a:ext cx="9165219" cy="646331"/>
          </a:xfrm>
          <a:prstGeom prst="rect">
            <a:avLst/>
          </a:prstGeom>
          <a:noFill/>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dirty="0">
                <a:solidFill>
                  <a:schemeClr val="tx1"/>
                </a:solidFill>
                <a:latin typeface="Liberation Mono"/>
              </a:rPr>
              <a:t>SELECT ... FROM </a:t>
            </a:r>
            <a:r>
              <a:rPr lang="en-US" altLang="zh-CN" i="1" dirty="0" err="1">
                <a:solidFill>
                  <a:schemeClr val="tx1"/>
                </a:solidFill>
                <a:latin typeface="Liberation Mono"/>
              </a:rPr>
              <a:t>tbl_name</a:t>
            </a:r>
            <a:r>
              <a:rPr lang="en-US" altLang="zh-CN" dirty="0">
                <a:solidFill>
                  <a:schemeClr val="tx1"/>
                </a:solidFill>
                <a:latin typeface="Liberation Mono"/>
              </a:rPr>
              <a:t> ORDER BY </a:t>
            </a:r>
            <a:r>
              <a:rPr lang="en-US" altLang="zh-CN" i="1" dirty="0">
                <a:solidFill>
                  <a:schemeClr val="tx1"/>
                </a:solidFill>
                <a:latin typeface="Liberation Mono"/>
              </a:rPr>
              <a:t>key_part1</a:t>
            </a:r>
            <a:r>
              <a:rPr lang="en-US" altLang="zh-CN" dirty="0">
                <a:solidFill>
                  <a:schemeClr val="tx1"/>
                </a:solidFill>
                <a:latin typeface="Liberation Mono"/>
              </a:rPr>
              <a:t>,</a:t>
            </a:r>
            <a:r>
              <a:rPr lang="en-US" altLang="zh-CN" i="1" dirty="0">
                <a:solidFill>
                  <a:schemeClr val="tx1"/>
                </a:solidFill>
                <a:latin typeface="Liberation Mono"/>
              </a:rPr>
              <a:t>key_part2</a:t>
            </a:r>
            <a:r>
              <a:rPr lang="en-US" altLang="zh-CN" dirty="0">
                <a:solidFill>
                  <a:schemeClr val="tx1"/>
                </a:solidFill>
                <a:latin typeface="Liberation Mono"/>
              </a:rPr>
              <a:t>,... ;</a:t>
            </a:r>
          </a:p>
          <a:p>
            <a:r>
              <a:rPr lang="en-US" altLang="zh-CN" dirty="0">
                <a:solidFill>
                  <a:schemeClr val="tx1"/>
                </a:solidFill>
                <a:latin typeface="Liberation Mono"/>
              </a:rPr>
              <a:t>SELECT ... FROM </a:t>
            </a:r>
            <a:r>
              <a:rPr lang="en-US" altLang="zh-CN" i="1" dirty="0" err="1">
                <a:solidFill>
                  <a:schemeClr val="tx1"/>
                </a:solidFill>
                <a:latin typeface="Liberation Mono"/>
              </a:rPr>
              <a:t>tbl_name</a:t>
            </a:r>
            <a:r>
              <a:rPr lang="en-US" altLang="zh-CN" dirty="0">
                <a:solidFill>
                  <a:schemeClr val="tx1"/>
                </a:solidFill>
                <a:latin typeface="Liberation Mono"/>
              </a:rPr>
              <a:t> ORDER BY </a:t>
            </a:r>
            <a:r>
              <a:rPr lang="en-US" altLang="zh-CN" i="1" dirty="0">
                <a:solidFill>
                  <a:schemeClr val="tx1"/>
                </a:solidFill>
                <a:latin typeface="Liberation Mono"/>
              </a:rPr>
              <a:t>key_part1</a:t>
            </a:r>
            <a:r>
              <a:rPr lang="en-US" altLang="zh-CN" dirty="0">
                <a:solidFill>
                  <a:schemeClr val="tx1"/>
                </a:solidFill>
                <a:latin typeface="Liberation Mono"/>
              </a:rPr>
              <a:t> DESC, </a:t>
            </a:r>
            <a:r>
              <a:rPr lang="en-US" altLang="zh-CN" i="1" dirty="0">
                <a:solidFill>
                  <a:schemeClr val="tx1"/>
                </a:solidFill>
                <a:latin typeface="Liberation Mono"/>
              </a:rPr>
              <a:t>key_part2</a:t>
            </a:r>
            <a:r>
              <a:rPr lang="en-US" altLang="zh-CN" dirty="0">
                <a:solidFill>
                  <a:schemeClr val="tx1"/>
                </a:solidFill>
                <a:latin typeface="Liberation Mono"/>
              </a:rPr>
              <a:t> DESC, ... ;</a:t>
            </a:r>
            <a:endParaRPr lang="zh-CN" altLang="en-US" dirty="0">
              <a:solidFill>
                <a:schemeClr val="tx1"/>
              </a:solidFill>
            </a:endParaRPr>
          </a:p>
        </p:txBody>
      </p:sp>
    </p:spTree>
    <p:extLst>
      <p:ext uri="{BB962C8B-B14F-4D97-AF65-F5344CB8AC3E}">
        <p14:creationId xmlns:p14="http://schemas.microsoft.com/office/powerpoint/2010/main" val="17527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7F33B7D-EB9F-4675-B685-0BA55F80E2A8}"/>
              </a:ext>
            </a:extLst>
          </p:cNvPr>
          <p:cNvSpPr/>
          <p:nvPr/>
        </p:nvSpPr>
        <p:spPr>
          <a:xfrm>
            <a:off x="375865" y="492257"/>
            <a:ext cx="9566788" cy="369332"/>
          </a:xfrm>
          <a:prstGeom prst="rect">
            <a:avLst/>
          </a:prstGeom>
        </p:spPr>
        <p:txBody>
          <a:bodyPr wrap="square">
            <a:spAutoFit/>
          </a:bodyPr>
          <a:lstStyle/>
          <a:p>
            <a:pPr lvl="0"/>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—2.2. 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latin typeface="Microsoft YaHei Light" panose="020B0502040204020203" pitchFamily="34" charset="-122"/>
                <a:ea typeface="Microsoft YaHei Light" panose="020B0502040204020203" pitchFamily="34" charset="-122"/>
              </a:rPr>
              <a:t>RANGE</a:t>
            </a:r>
            <a:endParaRPr lang="zh-CN" altLang="en-US" dirty="0">
              <a:latin typeface="Microsoft YaHei Light" panose="020B0502040204020203" pitchFamily="34" charset="-122"/>
              <a:ea typeface="Microsoft YaHei Light" panose="020B0502040204020203" pitchFamily="34" charset="-122"/>
            </a:endParaRPr>
          </a:p>
        </p:txBody>
      </p:sp>
      <p:sp>
        <p:nvSpPr>
          <p:cNvPr id="4" name="矩形 3">
            <a:extLst>
              <a:ext uri="{FF2B5EF4-FFF2-40B4-BE49-F238E27FC236}">
                <a16:creationId xmlns:a16="http://schemas.microsoft.com/office/drawing/2014/main" id="{DC8F8331-53BE-4624-A619-D2CB29A9C12C}"/>
              </a:ext>
            </a:extLst>
          </p:cNvPr>
          <p:cNvSpPr/>
          <p:nvPr/>
        </p:nvSpPr>
        <p:spPr>
          <a:xfrm>
            <a:off x="775315" y="1108359"/>
            <a:ext cx="11182906" cy="646331"/>
          </a:xfrm>
          <a:prstGeom prst="rect">
            <a:avLst/>
          </a:prstGeom>
        </p:spPr>
        <p:txBody>
          <a:bodyPr wrap="square">
            <a:spAutoFit/>
          </a:bodyPr>
          <a:lstStyle/>
          <a:p>
            <a:r>
              <a:rPr lang="en-US" altLang="zh-CN" dirty="0">
                <a:solidFill>
                  <a:srgbClr val="555555"/>
                </a:solidFill>
                <a:latin typeface="Open Sans"/>
              </a:rPr>
              <a:t>RANGE</a:t>
            </a:r>
            <a:r>
              <a:rPr lang="zh-CN" altLang="en-US" dirty="0">
                <a:solidFill>
                  <a:srgbClr val="555555"/>
                </a:solidFill>
                <a:latin typeface="Open Sans"/>
              </a:rPr>
              <a:t>类调优：使用单个索引来检索包含一个或若干个索引值的时间间隔内表行的子集。它可用于单列或组合索引。</a:t>
            </a:r>
            <a:endParaRPr lang="zh-CN" altLang="en-US" dirty="0"/>
          </a:p>
        </p:txBody>
      </p:sp>
      <p:sp>
        <p:nvSpPr>
          <p:cNvPr id="5" name="文本框 4">
            <a:extLst>
              <a:ext uri="{FF2B5EF4-FFF2-40B4-BE49-F238E27FC236}">
                <a16:creationId xmlns:a16="http://schemas.microsoft.com/office/drawing/2014/main" id="{37AB3CA3-AF6F-4491-8B12-D303FFD7AFD3}"/>
              </a:ext>
            </a:extLst>
          </p:cNvPr>
          <p:cNvSpPr txBox="1"/>
          <p:nvPr/>
        </p:nvSpPr>
        <p:spPr>
          <a:xfrm>
            <a:off x="775315" y="1778182"/>
            <a:ext cx="10490448" cy="2862322"/>
          </a:xfrm>
          <a:prstGeom prst="rect">
            <a:avLst/>
          </a:prstGeom>
          <a:noFill/>
        </p:spPr>
        <p:txBody>
          <a:bodyPr wrap="square" rtlCol="0">
            <a:spAutoFit/>
          </a:bodyPr>
          <a:lstStyle/>
          <a:p>
            <a:r>
              <a:rPr lang="zh-CN" altLang="en-US" dirty="0"/>
              <a:t>单列索引</a:t>
            </a:r>
            <a:endParaRPr lang="en-US" altLang="zh-CN" dirty="0"/>
          </a:p>
          <a:p>
            <a:endParaRPr lang="en-US" altLang="zh-CN" dirty="0"/>
          </a:p>
          <a:p>
            <a:pPr marL="285750" indent="-285750">
              <a:buFont typeface="Arial" panose="020B0604020202020204" pitchFamily="34" charset="0"/>
              <a:buChar char="•"/>
            </a:pPr>
            <a:r>
              <a:rPr lang="zh-CN" altLang="en-US" dirty="0"/>
              <a:t>对于</a:t>
            </a:r>
            <a:r>
              <a:rPr lang="en-US" altLang="zh-CN" dirty="0"/>
              <a:t>BTREE</a:t>
            </a:r>
            <a:r>
              <a:rPr lang="zh-CN" altLang="en-US" dirty="0"/>
              <a:t>索引和</a:t>
            </a:r>
            <a:r>
              <a:rPr lang="en-US" altLang="zh-CN" dirty="0"/>
              <a:t>HASH</a:t>
            </a:r>
            <a:r>
              <a:rPr lang="zh-CN" altLang="en-US" dirty="0"/>
              <a:t>索引来说，索引的范围优化基本上只适用于等值查询。譬如</a:t>
            </a:r>
            <a:r>
              <a:rPr lang="en-US" altLang="zh-CN" dirty="0"/>
              <a:t>=, &lt;=&gt;, IN(), IS NULL, IS NOT NULL</a:t>
            </a:r>
            <a:r>
              <a:rPr lang="zh-CN" altLang="en-US" dirty="0"/>
              <a:t>操作符。</a:t>
            </a:r>
            <a:endParaRPr lang="en-US" altLang="zh-CN" dirty="0"/>
          </a:p>
          <a:p>
            <a:r>
              <a:rPr lang="en-US" altLang="zh-CN" dirty="0"/>
              <a:t>                     </a:t>
            </a:r>
            <a:endParaRPr lang="zh-CN" altLang="en-US" dirty="0"/>
          </a:p>
          <a:p>
            <a:pPr marL="285750" indent="-285750">
              <a:buFont typeface="Arial" panose="020B0604020202020204" pitchFamily="34" charset="0"/>
              <a:buChar char="•"/>
            </a:pPr>
            <a:r>
              <a:rPr lang="zh-CN" altLang="en-US" dirty="0"/>
              <a:t>对于</a:t>
            </a:r>
            <a:r>
              <a:rPr lang="en-US" altLang="zh-CN" dirty="0"/>
              <a:t>BTREE</a:t>
            </a:r>
            <a:r>
              <a:rPr lang="zh-CN" altLang="en-US" dirty="0"/>
              <a:t>索引，使用时具有恒定值的关键部分的比较是一个范围条件 </a:t>
            </a:r>
            <a:r>
              <a:rPr lang="en-US" altLang="zh-CN" dirty="0"/>
              <a:t>&gt;</a:t>
            </a:r>
            <a:r>
              <a:rPr lang="zh-CN" altLang="en-US" dirty="0"/>
              <a:t>， </a:t>
            </a:r>
            <a:r>
              <a:rPr lang="en-US" altLang="zh-CN" dirty="0"/>
              <a:t>&lt;</a:t>
            </a:r>
            <a:r>
              <a:rPr lang="zh-CN" altLang="en-US" dirty="0"/>
              <a:t>， </a:t>
            </a:r>
            <a:r>
              <a:rPr lang="en-US" altLang="zh-CN" dirty="0"/>
              <a:t>&gt;=</a:t>
            </a:r>
            <a:r>
              <a:rPr lang="zh-CN" altLang="en-US" dirty="0"/>
              <a:t>， </a:t>
            </a:r>
            <a:r>
              <a:rPr lang="en-US" altLang="zh-CN" dirty="0"/>
              <a:t>&lt;=</a:t>
            </a:r>
            <a:r>
              <a:rPr lang="zh-CN" altLang="en-US" dirty="0"/>
              <a:t>， </a:t>
            </a:r>
            <a:r>
              <a:rPr lang="en-US" altLang="zh-CN" dirty="0"/>
              <a:t>BETWEEN</a:t>
            </a:r>
            <a:r>
              <a:rPr lang="zh-CN" altLang="en-US" dirty="0"/>
              <a:t>， </a:t>
            </a:r>
            <a:r>
              <a:rPr lang="en-US" altLang="zh-CN" dirty="0"/>
              <a:t>!=</a:t>
            </a:r>
            <a:r>
              <a:rPr lang="zh-CN" altLang="en-US" dirty="0"/>
              <a:t>，或 </a:t>
            </a:r>
            <a:r>
              <a:rPr lang="en-US" altLang="zh-CN" dirty="0"/>
              <a:t>&lt;&gt; </a:t>
            </a:r>
            <a:r>
              <a:rPr lang="zh-CN" altLang="en-US" dirty="0"/>
              <a:t>操作，或者</a:t>
            </a:r>
            <a:r>
              <a:rPr lang="en-US" altLang="zh-CN" dirty="0"/>
              <a:t>LIKE </a:t>
            </a:r>
            <a:r>
              <a:rPr lang="zh-CN" altLang="en-US" dirty="0"/>
              <a:t>比较，如果该参数 </a:t>
            </a:r>
            <a:r>
              <a:rPr lang="en-US" altLang="zh-CN" dirty="0"/>
              <a:t>LIKE</a:t>
            </a:r>
            <a:r>
              <a:rPr lang="zh-CN" altLang="en-US" dirty="0"/>
              <a:t>是一个常数字符串不与通配符开始。</a:t>
            </a:r>
          </a:p>
          <a:p>
            <a:endParaRPr lang="en-US" altLang="zh-CN" dirty="0"/>
          </a:p>
          <a:p>
            <a:pPr marL="285750" indent="-285750">
              <a:buFont typeface="Arial" panose="020B0604020202020204" pitchFamily="34" charset="0"/>
              <a:buChar char="•"/>
            </a:pPr>
            <a:r>
              <a:rPr lang="zh-CN" altLang="en-US" dirty="0"/>
              <a:t>对于所有索引类型，多个范围条件与范围条件组合</a:t>
            </a:r>
            <a:r>
              <a:rPr lang="en-US" altLang="zh-CN" dirty="0"/>
              <a:t>OR</a:t>
            </a:r>
            <a:r>
              <a:rPr lang="zh-CN" altLang="en-US" dirty="0"/>
              <a:t>或 </a:t>
            </a:r>
            <a:r>
              <a:rPr lang="en-US" altLang="zh-CN" dirty="0"/>
              <a:t>AND</a:t>
            </a:r>
            <a:r>
              <a:rPr lang="zh-CN" altLang="en-US" dirty="0"/>
              <a:t>形成范围条件。</a:t>
            </a:r>
            <a:endParaRPr lang="en-US" altLang="zh-CN" dirty="0"/>
          </a:p>
          <a:p>
            <a:endParaRPr lang="zh-CN" altLang="en-US" dirty="0"/>
          </a:p>
        </p:txBody>
      </p:sp>
      <p:sp>
        <p:nvSpPr>
          <p:cNvPr id="10" name="矩形 9">
            <a:extLst>
              <a:ext uri="{FF2B5EF4-FFF2-40B4-BE49-F238E27FC236}">
                <a16:creationId xmlns:a16="http://schemas.microsoft.com/office/drawing/2014/main" id="{C21EC2BC-0757-4EEC-97B2-BA7D5E259EA0}"/>
              </a:ext>
            </a:extLst>
          </p:cNvPr>
          <p:cNvSpPr/>
          <p:nvPr/>
        </p:nvSpPr>
        <p:spPr>
          <a:xfrm>
            <a:off x="841897" y="4814344"/>
            <a:ext cx="10019932" cy="923330"/>
          </a:xfrm>
          <a:prstGeom prst="rect">
            <a:avLst/>
          </a:prstGeom>
          <a:noFill/>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t1 </a:t>
            </a:r>
            <a:r>
              <a:rPr lang="en-US" altLang="zh-CN" dirty="0">
                <a:solidFill>
                  <a:srgbClr val="0077AA"/>
                </a:solidFill>
                <a:latin typeface="Liberation Mono"/>
              </a:rPr>
              <a:t>WHERE</a:t>
            </a:r>
            <a:r>
              <a:rPr lang="en-US" altLang="zh-CN" dirty="0">
                <a:solidFill>
                  <a:srgbClr val="000000"/>
                </a:solidFill>
                <a:latin typeface="Liberation Mono"/>
              </a:rPr>
              <a:t> </a:t>
            </a:r>
            <a:r>
              <a:rPr lang="en-US" altLang="zh-CN" i="1" dirty="0" err="1">
                <a:solidFill>
                  <a:srgbClr val="000000"/>
                </a:solidFill>
                <a:latin typeface="Liberation Mono"/>
              </a:rPr>
              <a:t>key_col</a:t>
            </a: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0055"/>
                </a:solidFill>
                <a:latin typeface="Liberation Mono"/>
              </a:rPr>
              <a:t>1</a:t>
            </a:r>
            <a:r>
              <a:rPr lang="en-US" altLang="zh-CN" dirty="0">
                <a:solidFill>
                  <a:srgbClr val="000000"/>
                </a:solidFill>
                <a:latin typeface="Liberation Mono"/>
              </a:rPr>
              <a:t> </a:t>
            </a:r>
            <a:r>
              <a:rPr lang="en-US" altLang="zh-CN" dirty="0">
                <a:solidFill>
                  <a:srgbClr val="A67F59"/>
                </a:solidFill>
                <a:latin typeface="Liberation Mono"/>
              </a:rPr>
              <a:t>AND</a:t>
            </a:r>
            <a:r>
              <a:rPr lang="en-US" altLang="zh-CN" dirty="0">
                <a:solidFill>
                  <a:srgbClr val="000000"/>
                </a:solidFill>
                <a:latin typeface="Liberation Mono"/>
              </a:rPr>
              <a:t> </a:t>
            </a:r>
            <a:r>
              <a:rPr lang="en-US" altLang="zh-CN" i="1" dirty="0" err="1">
                <a:solidFill>
                  <a:srgbClr val="000000"/>
                </a:solidFill>
                <a:latin typeface="Liberation Mono"/>
              </a:rPr>
              <a:t>key_col</a:t>
            </a:r>
            <a:r>
              <a:rPr lang="en-US" altLang="zh-CN" dirty="0">
                <a:solidFill>
                  <a:srgbClr val="000000"/>
                </a:solidFill>
                <a:latin typeface="Liberation Mono"/>
              </a:rPr>
              <a:t> </a:t>
            </a:r>
            <a:r>
              <a:rPr lang="en-US" altLang="zh-CN" dirty="0">
                <a:solidFill>
                  <a:srgbClr val="A67F59"/>
                </a:solidFill>
                <a:latin typeface="Liberation Mono"/>
              </a:rPr>
              <a:t>&lt;</a:t>
            </a:r>
            <a:r>
              <a:rPr lang="en-US" altLang="zh-CN" dirty="0">
                <a:solidFill>
                  <a:srgbClr val="000000"/>
                </a:solidFill>
                <a:latin typeface="Liberation Mono"/>
              </a:rPr>
              <a:t> </a:t>
            </a:r>
            <a:r>
              <a:rPr lang="en-US" altLang="zh-CN" dirty="0">
                <a:solidFill>
                  <a:srgbClr val="990055"/>
                </a:solidFill>
                <a:latin typeface="Liberation Mono"/>
              </a:rPr>
              <a:t>10</a:t>
            </a:r>
            <a:r>
              <a:rPr lang="en-US" altLang="zh-CN" dirty="0">
                <a:solidFill>
                  <a:srgbClr val="999999"/>
                </a:solidFill>
                <a:latin typeface="Liberation Mono"/>
              </a:rPr>
              <a:t>;</a:t>
            </a:r>
          </a:p>
          <a:p>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t1 </a:t>
            </a:r>
            <a:r>
              <a:rPr lang="en-US" altLang="zh-CN" dirty="0">
                <a:solidFill>
                  <a:srgbClr val="0077AA"/>
                </a:solidFill>
                <a:latin typeface="Liberation Mono"/>
              </a:rPr>
              <a:t>WHERE</a:t>
            </a:r>
            <a:r>
              <a:rPr lang="en-US" altLang="zh-CN" dirty="0">
                <a:solidFill>
                  <a:srgbClr val="000000"/>
                </a:solidFill>
                <a:latin typeface="Liberation Mono"/>
              </a:rPr>
              <a:t> </a:t>
            </a:r>
            <a:r>
              <a:rPr lang="en-US" altLang="zh-CN" i="1" dirty="0" err="1">
                <a:solidFill>
                  <a:srgbClr val="000000"/>
                </a:solidFill>
                <a:latin typeface="Liberation Mono"/>
              </a:rPr>
              <a:t>key_col</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1</a:t>
            </a:r>
            <a:r>
              <a:rPr lang="en-US" altLang="zh-CN" dirty="0">
                <a:solidFill>
                  <a:srgbClr val="000000"/>
                </a:solidFill>
                <a:latin typeface="Liberation Mono"/>
              </a:rPr>
              <a:t> </a:t>
            </a:r>
            <a:r>
              <a:rPr lang="en-US" altLang="zh-CN" dirty="0">
                <a:solidFill>
                  <a:srgbClr val="A67F59"/>
                </a:solidFill>
                <a:latin typeface="Liberation Mono"/>
              </a:rPr>
              <a:t>OR</a:t>
            </a:r>
            <a:r>
              <a:rPr lang="en-US" altLang="zh-CN" dirty="0">
                <a:solidFill>
                  <a:srgbClr val="000000"/>
                </a:solidFill>
                <a:latin typeface="Liberation Mono"/>
              </a:rPr>
              <a:t> </a:t>
            </a:r>
            <a:r>
              <a:rPr lang="en-US" altLang="zh-CN" i="1" dirty="0" err="1">
                <a:solidFill>
                  <a:srgbClr val="000000"/>
                </a:solidFill>
                <a:latin typeface="Liberation Mono"/>
              </a:rPr>
              <a:t>key_col</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15</a:t>
            </a:r>
            <a:r>
              <a:rPr lang="en-US" altLang="zh-CN" dirty="0">
                <a:solidFill>
                  <a:srgbClr val="999999"/>
                </a:solidFill>
                <a:latin typeface="Liberation Mono"/>
              </a:rPr>
              <a:t>,</a:t>
            </a:r>
            <a:r>
              <a:rPr lang="en-US" altLang="zh-CN" dirty="0">
                <a:solidFill>
                  <a:srgbClr val="990055"/>
                </a:solidFill>
                <a:latin typeface="Liberation Mono"/>
              </a:rPr>
              <a:t>18</a:t>
            </a:r>
            <a:r>
              <a:rPr lang="en-US" altLang="zh-CN" dirty="0">
                <a:solidFill>
                  <a:srgbClr val="999999"/>
                </a:solidFill>
                <a:latin typeface="Liberation Mono"/>
              </a:rPr>
              <a:t>,</a:t>
            </a:r>
            <a:r>
              <a:rPr lang="en-US" altLang="zh-CN" dirty="0">
                <a:solidFill>
                  <a:srgbClr val="990055"/>
                </a:solidFill>
                <a:latin typeface="Liberation Mono"/>
              </a:rPr>
              <a:t>20</a:t>
            </a:r>
            <a:r>
              <a:rPr lang="en-US" altLang="zh-CN" dirty="0">
                <a:solidFill>
                  <a:srgbClr val="999999"/>
                </a:solidFill>
                <a:latin typeface="Liberation Mono"/>
              </a:rPr>
              <a:t>);</a:t>
            </a:r>
            <a:r>
              <a:rPr lang="en-US" altLang="zh-CN" dirty="0">
                <a:solidFill>
                  <a:srgbClr val="000000"/>
                </a:solidFill>
                <a:latin typeface="Liberation Mono"/>
              </a:rPr>
              <a:t> </a:t>
            </a:r>
          </a:p>
          <a:p>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t1 </a:t>
            </a:r>
            <a:r>
              <a:rPr lang="en-US" altLang="zh-CN" dirty="0">
                <a:solidFill>
                  <a:srgbClr val="0077AA"/>
                </a:solidFill>
                <a:latin typeface="Liberation Mono"/>
              </a:rPr>
              <a:t>WHERE</a:t>
            </a:r>
            <a:r>
              <a:rPr lang="en-US" altLang="zh-CN" dirty="0">
                <a:solidFill>
                  <a:srgbClr val="000000"/>
                </a:solidFill>
                <a:latin typeface="Liberation Mono"/>
              </a:rPr>
              <a:t> </a:t>
            </a:r>
            <a:r>
              <a:rPr lang="en-US" altLang="zh-CN" i="1" dirty="0" err="1">
                <a:solidFill>
                  <a:srgbClr val="000000"/>
                </a:solidFill>
                <a:latin typeface="Liberation Mono"/>
              </a:rPr>
              <a:t>key_col</a:t>
            </a:r>
            <a:r>
              <a:rPr lang="en-US" altLang="zh-CN" dirty="0">
                <a:solidFill>
                  <a:srgbClr val="000000"/>
                </a:solidFill>
                <a:latin typeface="Liberation Mono"/>
              </a:rPr>
              <a:t> </a:t>
            </a:r>
            <a:r>
              <a:rPr lang="en-US" altLang="zh-CN" dirty="0">
                <a:solidFill>
                  <a:srgbClr val="A67F59"/>
                </a:solidFill>
                <a:latin typeface="Liberation Mono"/>
              </a:rPr>
              <a:t>LIKE</a:t>
            </a:r>
            <a:r>
              <a:rPr lang="en-US" altLang="zh-CN" dirty="0">
                <a:solidFill>
                  <a:srgbClr val="000000"/>
                </a:solidFill>
                <a:latin typeface="Liberation Mono"/>
              </a:rPr>
              <a:t> </a:t>
            </a:r>
            <a:r>
              <a:rPr lang="en-US" altLang="zh-CN" dirty="0">
                <a:solidFill>
                  <a:srgbClr val="669900"/>
                </a:solidFill>
                <a:latin typeface="Liberation Mono"/>
              </a:rPr>
              <a:t>'ab%'</a:t>
            </a:r>
            <a:r>
              <a:rPr lang="en-US" altLang="zh-CN" dirty="0">
                <a:solidFill>
                  <a:srgbClr val="000000"/>
                </a:solidFill>
                <a:latin typeface="Liberation Mono"/>
              </a:rPr>
              <a:t> </a:t>
            </a:r>
            <a:r>
              <a:rPr lang="en-US" altLang="zh-CN" dirty="0">
                <a:solidFill>
                  <a:srgbClr val="A67F59"/>
                </a:solidFill>
                <a:latin typeface="Liberation Mono"/>
              </a:rPr>
              <a:t>OR</a:t>
            </a:r>
            <a:r>
              <a:rPr lang="en-US" altLang="zh-CN" dirty="0">
                <a:solidFill>
                  <a:srgbClr val="000000"/>
                </a:solidFill>
                <a:latin typeface="Liberation Mono"/>
              </a:rPr>
              <a:t> </a:t>
            </a:r>
            <a:r>
              <a:rPr lang="en-US" altLang="zh-CN" i="1" dirty="0" err="1">
                <a:solidFill>
                  <a:srgbClr val="000000"/>
                </a:solidFill>
                <a:latin typeface="Liberation Mono"/>
              </a:rPr>
              <a:t>key_col</a:t>
            </a:r>
            <a:r>
              <a:rPr lang="en-US" altLang="zh-CN" dirty="0">
                <a:solidFill>
                  <a:srgbClr val="000000"/>
                </a:solidFill>
                <a:latin typeface="Liberation Mono"/>
              </a:rPr>
              <a:t> </a:t>
            </a:r>
            <a:r>
              <a:rPr lang="en-US" altLang="zh-CN" dirty="0">
                <a:solidFill>
                  <a:srgbClr val="A67F59"/>
                </a:solidFill>
                <a:latin typeface="Liberation Mono"/>
              </a:rPr>
              <a:t>BETWEEN</a:t>
            </a:r>
            <a:r>
              <a:rPr lang="en-US" altLang="zh-CN" dirty="0">
                <a:solidFill>
                  <a:srgbClr val="000000"/>
                </a:solidFill>
                <a:latin typeface="Liberation Mono"/>
              </a:rPr>
              <a:t> </a:t>
            </a:r>
            <a:r>
              <a:rPr lang="en-US" altLang="zh-CN" dirty="0">
                <a:solidFill>
                  <a:srgbClr val="669900"/>
                </a:solidFill>
                <a:latin typeface="Liberation Mono"/>
              </a:rPr>
              <a:t>'bar'</a:t>
            </a:r>
            <a:r>
              <a:rPr lang="en-US" altLang="zh-CN" dirty="0">
                <a:solidFill>
                  <a:srgbClr val="000000"/>
                </a:solidFill>
                <a:latin typeface="Liberation Mono"/>
              </a:rPr>
              <a:t> </a:t>
            </a:r>
            <a:r>
              <a:rPr lang="en-US" altLang="zh-CN" dirty="0">
                <a:solidFill>
                  <a:srgbClr val="A67F59"/>
                </a:solidFill>
                <a:latin typeface="Liberation Mono"/>
              </a:rPr>
              <a:t>AND</a:t>
            </a:r>
            <a:r>
              <a:rPr lang="en-US" altLang="zh-CN" dirty="0">
                <a:solidFill>
                  <a:srgbClr val="000000"/>
                </a:solidFill>
                <a:latin typeface="Liberation Mono"/>
              </a:rPr>
              <a:t> </a:t>
            </a:r>
            <a:r>
              <a:rPr lang="en-US" altLang="zh-CN" dirty="0">
                <a:solidFill>
                  <a:srgbClr val="669900"/>
                </a:solidFill>
                <a:latin typeface="Liberation Mono"/>
              </a:rPr>
              <a:t>'foo'</a:t>
            </a:r>
            <a:r>
              <a:rPr lang="en-US" altLang="zh-CN" dirty="0">
                <a:solidFill>
                  <a:srgbClr val="999999"/>
                </a:solidFill>
                <a:latin typeface="Liberation Mono"/>
              </a:rPr>
              <a:t>;</a:t>
            </a:r>
            <a:endParaRPr lang="zh-CN" altLang="en-US" dirty="0"/>
          </a:p>
        </p:txBody>
      </p:sp>
    </p:spTree>
    <p:extLst>
      <p:ext uri="{BB962C8B-B14F-4D97-AF65-F5344CB8AC3E}">
        <p14:creationId xmlns:p14="http://schemas.microsoft.com/office/powerpoint/2010/main" val="3917979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7285C685-376E-44F8-88C8-FE3308687821}"/>
              </a:ext>
            </a:extLst>
          </p:cNvPr>
          <p:cNvSpPr/>
          <p:nvPr/>
        </p:nvSpPr>
        <p:spPr>
          <a:xfrm>
            <a:off x="455619" y="1393568"/>
            <a:ext cx="11272089" cy="4287648"/>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solidFill>
                <a:schemeClr val="tx1"/>
              </a:solidFill>
            </a:endParaRPr>
          </a:p>
        </p:txBody>
      </p:sp>
      <p:sp>
        <p:nvSpPr>
          <p:cNvPr id="26" name="矩形 25">
            <a:extLst>
              <a:ext uri="{FF2B5EF4-FFF2-40B4-BE49-F238E27FC236}">
                <a16:creationId xmlns:a16="http://schemas.microsoft.com/office/drawing/2014/main" id="{60DF8118-A3E4-4987-A4D7-C7F9105693D6}"/>
              </a:ext>
            </a:extLst>
          </p:cNvPr>
          <p:cNvSpPr/>
          <p:nvPr/>
        </p:nvSpPr>
        <p:spPr>
          <a:xfrm>
            <a:off x="1232108" y="3929122"/>
            <a:ext cx="7307634" cy="1145219"/>
          </a:xfrm>
          <a:prstGeom prst="rect">
            <a:avLst/>
          </a:prstGeom>
          <a:no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solidFill>
                <a:schemeClr val="tx1"/>
              </a:solidFill>
            </a:endParaRPr>
          </a:p>
        </p:txBody>
      </p:sp>
      <p:sp>
        <p:nvSpPr>
          <p:cNvPr id="2" name="矩形 1">
            <a:extLst>
              <a:ext uri="{FF2B5EF4-FFF2-40B4-BE49-F238E27FC236}">
                <a16:creationId xmlns:a16="http://schemas.microsoft.com/office/drawing/2014/main" id="{B71F07D2-E755-4E20-94D3-1B7CD8BE8F4B}"/>
              </a:ext>
            </a:extLst>
          </p:cNvPr>
          <p:cNvSpPr/>
          <p:nvPr/>
        </p:nvSpPr>
        <p:spPr>
          <a:xfrm>
            <a:off x="375865" y="492257"/>
            <a:ext cx="9566788" cy="369332"/>
          </a:xfrm>
          <a:prstGeom prst="rect">
            <a:avLst/>
          </a:prstGeom>
        </p:spPr>
        <p:txBody>
          <a:bodyPr wrap="square">
            <a:spAutoFit/>
          </a:bodyPr>
          <a:lstStyle/>
          <a:p>
            <a:pPr lvl="0"/>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—2.2. 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latin typeface="Microsoft YaHei Light" panose="020B0502040204020203" pitchFamily="34" charset="-122"/>
                <a:ea typeface="Microsoft YaHei Light" panose="020B0502040204020203" pitchFamily="34" charset="-122"/>
              </a:rPr>
              <a:t>RANGE</a:t>
            </a:r>
            <a:endParaRPr lang="zh-CN" altLang="en-US" dirty="0">
              <a:latin typeface="Microsoft YaHei Light" panose="020B0502040204020203" pitchFamily="34" charset="-122"/>
              <a:ea typeface="Microsoft YaHei Light" panose="020B0502040204020203" pitchFamily="34" charset="-122"/>
            </a:endParaRPr>
          </a:p>
        </p:txBody>
      </p:sp>
      <p:sp>
        <p:nvSpPr>
          <p:cNvPr id="3" name="文本框 2">
            <a:extLst>
              <a:ext uri="{FF2B5EF4-FFF2-40B4-BE49-F238E27FC236}">
                <a16:creationId xmlns:a16="http://schemas.microsoft.com/office/drawing/2014/main" id="{810D0C9A-2298-488D-8098-850ACA79F57B}"/>
              </a:ext>
            </a:extLst>
          </p:cNvPr>
          <p:cNvSpPr txBox="1"/>
          <p:nvPr/>
        </p:nvSpPr>
        <p:spPr>
          <a:xfrm>
            <a:off x="355285" y="965622"/>
            <a:ext cx="3799643" cy="369332"/>
          </a:xfrm>
          <a:prstGeom prst="rect">
            <a:avLst/>
          </a:prstGeom>
          <a:noFill/>
        </p:spPr>
        <p:txBody>
          <a:bodyPr wrap="square" rtlCol="0">
            <a:spAutoFit/>
          </a:bodyPr>
          <a:lstStyle/>
          <a:p>
            <a:r>
              <a:rPr lang="en-US" altLang="zh-CN" dirty="0"/>
              <a:t>MYSQL</a:t>
            </a:r>
            <a:r>
              <a:rPr lang="zh-CN" altLang="en-US" dirty="0"/>
              <a:t>步骤样例：</a:t>
            </a:r>
          </a:p>
        </p:txBody>
      </p:sp>
      <p:sp>
        <p:nvSpPr>
          <p:cNvPr id="5" name="Rectangle 3">
            <a:extLst>
              <a:ext uri="{FF2B5EF4-FFF2-40B4-BE49-F238E27FC236}">
                <a16:creationId xmlns:a16="http://schemas.microsoft.com/office/drawing/2014/main" id="{31F2CD99-20E2-4D68-AD6E-23613E01B6F7}"/>
              </a:ext>
            </a:extLst>
          </p:cNvPr>
          <p:cNvSpPr>
            <a:spLocks noChangeArrowheads="1"/>
          </p:cNvSpPr>
          <p:nvPr/>
        </p:nvSpPr>
        <p:spPr bwMode="auto">
          <a:xfrm>
            <a:off x="798991" y="1478585"/>
            <a:ext cx="9566788" cy="79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Unicode MS" panose="020B0604020202020204" pitchFamily="34" charset="-122"/>
                <a:ea typeface="Source Code Pro"/>
              </a:rPr>
              <a:t>SELECT</a:t>
            </a:r>
            <a:r>
              <a:rPr kumimoji="0" lang="zh-CN" altLang="zh-CN" b="0" i="0" u="none" strike="noStrike" cap="none" normalizeH="0" baseline="0" dirty="0">
                <a:ln>
                  <a:noFill/>
                </a:ln>
                <a:effectLst/>
                <a:latin typeface="Arial Unicode MS" panose="020B0604020202020204" pitchFamily="34" charset="-122"/>
                <a:ea typeface="Source Code Pro"/>
              </a:rPr>
              <a:t> * </a:t>
            </a:r>
            <a:r>
              <a:rPr kumimoji="0" lang="zh-CN" altLang="zh-CN" b="1" i="0" u="none" strike="noStrike" cap="none" normalizeH="0" baseline="0" dirty="0">
                <a:ln>
                  <a:noFill/>
                </a:ln>
                <a:effectLst/>
                <a:latin typeface="Arial Unicode MS" panose="020B0604020202020204" pitchFamily="34" charset="-122"/>
                <a:ea typeface="Source Code Pro"/>
              </a:rPr>
              <a:t>FROM</a:t>
            </a:r>
            <a:r>
              <a:rPr kumimoji="0" lang="zh-CN" altLang="zh-CN" b="0" i="0" u="none" strike="noStrike" cap="none" normalizeH="0" baseline="0" dirty="0">
                <a:ln>
                  <a:noFill/>
                </a:ln>
                <a:effectLst/>
                <a:latin typeface="Arial Unicode MS" panose="020B0604020202020204" pitchFamily="34" charset="-122"/>
                <a:ea typeface="Source Code Pro"/>
              </a:rPr>
              <a:t> t1 </a:t>
            </a:r>
            <a:r>
              <a:rPr kumimoji="0" lang="zh-CN" altLang="zh-CN" b="1" i="0" u="none" strike="noStrike" cap="none" normalizeH="0" baseline="0" dirty="0">
                <a:ln>
                  <a:noFill/>
                </a:ln>
                <a:effectLst/>
                <a:latin typeface="Arial Unicode MS" panose="020B0604020202020204" pitchFamily="34" charset="-122"/>
                <a:ea typeface="Source Code Pro"/>
              </a:rPr>
              <a:t>WHERE</a:t>
            </a:r>
            <a:r>
              <a:rPr kumimoji="0" lang="zh-CN" altLang="zh-CN" b="0" i="0" u="none" strike="noStrike" cap="none" normalizeH="0" baseline="0" dirty="0">
                <a:ln>
                  <a:noFill/>
                </a:ln>
                <a:effectLst/>
                <a:latin typeface="Arial Unicode MS" panose="020B0604020202020204" pitchFamily="34" charset="-122"/>
                <a:ea typeface="Source Code Pro"/>
              </a:rPr>
              <a:t> (key1 &lt; 'abc' </a:t>
            </a:r>
            <a:r>
              <a:rPr kumimoji="0" lang="zh-CN" altLang="zh-CN" b="1" i="0" u="none" strike="noStrike" cap="none" normalizeH="0" baseline="0" dirty="0">
                <a:ln>
                  <a:noFill/>
                </a:ln>
                <a:effectLst/>
                <a:latin typeface="Arial Unicode MS" panose="020B0604020202020204" pitchFamily="34" charset="-122"/>
                <a:ea typeface="Source Code Pro"/>
              </a:rPr>
              <a:t>AND</a:t>
            </a:r>
            <a:r>
              <a:rPr kumimoji="0" lang="zh-CN" altLang="zh-CN" b="0" i="0" u="none" strike="noStrike" cap="none" normalizeH="0" baseline="0" dirty="0">
                <a:ln>
                  <a:noFill/>
                </a:ln>
                <a:effectLst/>
                <a:latin typeface="Arial Unicode MS" panose="020B0604020202020204" pitchFamily="34" charset="-122"/>
                <a:ea typeface="Source Code Pro"/>
              </a:rPr>
              <a:t> (key1 </a:t>
            </a:r>
            <a:r>
              <a:rPr kumimoji="0" lang="zh-CN" altLang="zh-CN" b="1" i="0" u="none" strike="noStrike" cap="none" normalizeH="0" baseline="0" dirty="0">
                <a:ln>
                  <a:noFill/>
                </a:ln>
                <a:effectLst/>
                <a:latin typeface="Arial Unicode MS" panose="020B0604020202020204" pitchFamily="34" charset="-122"/>
                <a:ea typeface="Source Code Pro"/>
              </a:rPr>
              <a:t>LIKE</a:t>
            </a:r>
            <a:r>
              <a:rPr kumimoji="0" lang="zh-CN" altLang="zh-CN" b="0" i="0" u="none" strike="noStrike" cap="none" normalizeH="0" baseline="0" dirty="0">
                <a:ln>
                  <a:noFill/>
                </a:ln>
                <a:effectLst/>
                <a:latin typeface="Arial Unicode MS" panose="020B0604020202020204" pitchFamily="34" charset="-122"/>
                <a:ea typeface="Source Code Pro"/>
              </a:rPr>
              <a:t> 'abcde%' </a:t>
            </a:r>
            <a:r>
              <a:rPr kumimoji="0" lang="zh-CN" altLang="zh-CN" b="1" i="0" u="none" strike="noStrike" cap="none" normalizeH="0" baseline="0" dirty="0">
                <a:ln>
                  <a:noFill/>
                </a:ln>
                <a:effectLst/>
                <a:latin typeface="Arial Unicode MS" panose="020B0604020202020204" pitchFamily="34" charset="-122"/>
                <a:ea typeface="Source Code Pro"/>
              </a:rPr>
              <a:t>OR</a:t>
            </a:r>
            <a:r>
              <a:rPr kumimoji="0" lang="zh-CN" altLang="zh-CN" b="0" i="0" u="none" strike="noStrike" cap="none" normalizeH="0" baseline="0" dirty="0">
                <a:ln>
                  <a:noFill/>
                </a:ln>
                <a:effectLst/>
                <a:latin typeface="Arial Unicode MS" panose="020B0604020202020204" pitchFamily="34" charset="-122"/>
                <a:ea typeface="Source Code Pro"/>
              </a:rPr>
              <a:t> key1 </a:t>
            </a:r>
            <a:r>
              <a:rPr kumimoji="0" lang="zh-CN" altLang="zh-CN" b="1" i="0" u="none" strike="noStrike" cap="none" normalizeH="0" baseline="0" dirty="0">
                <a:ln>
                  <a:noFill/>
                </a:ln>
                <a:effectLst/>
                <a:latin typeface="Arial Unicode MS" panose="020B0604020202020204" pitchFamily="34" charset="-122"/>
                <a:ea typeface="Source Code Pro"/>
              </a:rPr>
              <a:t>LIKE</a:t>
            </a:r>
            <a:r>
              <a:rPr kumimoji="0" lang="zh-CN" altLang="zh-CN" b="0" i="0" u="none" strike="noStrike" cap="none" normalizeH="0" baseline="0" dirty="0">
                <a:ln>
                  <a:noFill/>
                </a:ln>
                <a:effectLst/>
                <a:latin typeface="Arial Unicode MS" panose="020B0604020202020204" pitchFamily="34" charset="-122"/>
                <a:ea typeface="Source Code Pro"/>
              </a:rPr>
              <a:t> '%b')) </a:t>
            </a:r>
            <a:r>
              <a:rPr kumimoji="0" lang="zh-CN" altLang="zh-CN" b="1" i="0" u="none" strike="noStrike" cap="none" normalizeH="0" baseline="0" dirty="0">
                <a:ln>
                  <a:noFill/>
                </a:ln>
                <a:effectLst/>
                <a:latin typeface="Arial Unicode MS" panose="020B0604020202020204" pitchFamily="34" charset="-122"/>
                <a:ea typeface="Source Code Pro"/>
              </a:rPr>
              <a:t>OR</a:t>
            </a:r>
            <a:r>
              <a:rPr kumimoji="0" lang="zh-CN" altLang="zh-CN" b="0" i="0" u="none" strike="noStrike" cap="none" normalizeH="0" baseline="0" dirty="0">
                <a:ln>
                  <a:noFill/>
                </a:ln>
                <a:effectLst/>
                <a:latin typeface="Arial Unicode MS" panose="020B0604020202020204" pitchFamily="34" charset="-122"/>
                <a:ea typeface="Source Code Pro"/>
              </a:rPr>
              <a:t> (key1 &lt; 'bar' </a:t>
            </a:r>
            <a:r>
              <a:rPr kumimoji="0" lang="zh-CN" altLang="zh-CN" b="1" i="0" u="none" strike="noStrike" cap="none" normalizeH="0" baseline="0" dirty="0">
                <a:ln>
                  <a:noFill/>
                </a:ln>
                <a:effectLst/>
                <a:latin typeface="Arial Unicode MS" panose="020B0604020202020204" pitchFamily="34" charset="-122"/>
                <a:ea typeface="Source Code Pro"/>
              </a:rPr>
              <a:t>AND</a:t>
            </a:r>
            <a:r>
              <a:rPr kumimoji="0" lang="zh-CN" altLang="zh-CN" b="0" i="0" u="none" strike="noStrike" cap="none" normalizeH="0" baseline="0" dirty="0">
                <a:ln>
                  <a:noFill/>
                </a:ln>
                <a:effectLst/>
                <a:latin typeface="Arial Unicode MS" panose="020B0604020202020204" pitchFamily="34" charset="-122"/>
                <a:ea typeface="Source Code Pro"/>
              </a:rPr>
              <a:t> nonkey = 4) </a:t>
            </a:r>
            <a:r>
              <a:rPr kumimoji="0" lang="zh-CN" altLang="zh-CN" b="1" i="0" u="none" strike="noStrike" cap="none" normalizeH="0" baseline="0" dirty="0">
                <a:ln>
                  <a:noFill/>
                </a:ln>
                <a:effectLst/>
                <a:latin typeface="Arial Unicode MS" panose="020B0604020202020204" pitchFamily="34" charset="-122"/>
                <a:ea typeface="Source Code Pro"/>
              </a:rPr>
              <a:t>OR</a:t>
            </a:r>
            <a:r>
              <a:rPr kumimoji="0" lang="zh-CN" altLang="zh-CN" b="0" i="0" u="none" strike="noStrike" cap="none" normalizeH="0" baseline="0" dirty="0">
                <a:ln>
                  <a:noFill/>
                </a:ln>
                <a:effectLst/>
                <a:latin typeface="Arial Unicode MS" panose="020B0604020202020204" pitchFamily="34" charset="-122"/>
                <a:ea typeface="Source Code Pro"/>
              </a:rPr>
              <a:t> (key1 &lt; 'uux' </a:t>
            </a:r>
            <a:r>
              <a:rPr kumimoji="0" lang="zh-CN" altLang="zh-CN" b="1" i="0" u="none" strike="noStrike" cap="none" normalizeH="0" baseline="0" dirty="0">
                <a:ln>
                  <a:noFill/>
                </a:ln>
                <a:effectLst/>
                <a:latin typeface="Arial Unicode MS" panose="020B0604020202020204" pitchFamily="34" charset="-122"/>
                <a:ea typeface="Source Code Pro"/>
              </a:rPr>
              <a:t>AND</a:t>
            </a:r>
            <a:r>
              <a:rPr kumimoji="0" lang="zh-CN" altLang="zh-CN" b="0" i="0" u="none" strike="noStrike" cap="none" normalizeH="0" baseline="0" dirty="0">
                <a:ln>
                  <a:noFill/>
                </a:ln>
                <a:effectLst/>
                <a:latin typeface="Arial Unicode MS" panose="020B0604020202020204" pitchFamily="34" charset="-122"/>
                <a:ea typeface="Source Code Pro"/>
              </a:rPr>
              <a:t> key1 &gt; 'z');</a:t>
            </a:r>
            <a:r>
              <a:rPr kumimoji="0" lang="zh-CN" altLang="zh-CN" sz="1400" b="0" i="0" u="none" strike="noStrike" cap="none" normalizeH="0" baseline="0" dirty="0">
                <a:ln>
                  <a:noFill/>
                </a:ln>
                <a:effectLst/>
              </a:rPr>
              <a:t> </a:t>
            </a:r>
            <a:endParaRPr kumimoji="0" lang="zh-CN" altLang="zh-CN" sz="4000" b="0" i="0" u="none" strike="noStrike" cap="none" normalizeH="0" baseline="0" dirty="0">
              <a:ln>
                <a:noFill/>
              </a:ln>
              <a:effectLst/>
              <a:latin typeface="Arial" panose="020B0604020202020204" pitchFamily="34" charset="0"/>
            </a:endParaRPr>
          </a:p>
        </p:txBody>
      </p:sp>
      <p:cxnSp>
        <p:nvCxnSpPr>
          <p:cNvPr id="7" name="直接箭头连接符 6">
            <a:extLst>
              <a:ext uri="{FF2B5EF4-FFF2-40B4-BE49-F238E27FC236}">
                <a16:creationId xmlns:a16="http://schemas.microsoft.com/office/drawing/2014/main" id="{815A6D2A-52D5-4B43-BA31-BDCFFAF9D9A8}"/>
              </a:ext>
            </a:extLst>
          </p:cNvPr>
          <p:cNvCxnSpPr/>
          <p:nvPr/>
        </p:nvCxnSpPr>
        <p:spPr>
          <a:xfrm flipH="1">
            <a:off x="6059573" y="1091766"/>
            <a:ext cx="719092" cy="471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2CE7A05-F3DA-45EB-A2EB-47308960B2FD}"/>
              </a:ext>
            </a:extLst>
          </p:cNvPr>
          <p:cNvSpPr txBox="1"/>
          <p:nvPr/>
        </p:nvSpPr>
        <p:spPr>
          <a:xfrm>
            <a:off x="6609425" y="926846"/>
            <a:ext cx="887767" cy="276999"/>
          </a:xfrm>
          <a:prstGeom prst="rect">
            <a:avLst/>
          </a:prstGeom>
          <a:noFill/>
        </p:spPr>
        <p:txBody>
          <a:bodyPr wrap="square" rtlCol="0">
            <a:spAutoFit/>
          </a:bodyPr>
          <a:lstStyle/>
          <a:p>
            <a:r>
              <a:rPr lang="zh-CN" altLang="en-US" sz="1200" dirty="0"/>
              <a:t>无索引</a:t>
            </a:r>
          </a:p>
        </p:txBody>
      </p:sp>
      <p:cxnSp>
        <p:nvCxnSpPr>
          <p:cNvPr id="10" name="直接箭头连接符 9">
            <a:extLst>
              <a:ext uri="{FF2B5EF4-FFF2-40B4-BE49-F238E27FC236}">
                <a16:creationId xmlns:a16="http://schemas.microsoft.com/office/drawing/2014/main" id="{F8BFB1DD-6833-4BB4-ABD6-F4EC24257B6F}"/>
              </a:ext>
            </a:extLst>
          </p:cNvPr>
          <p:cNvCxnSpPr/>
          <p:nvPr/>
        </p:nvCxnSpPr>
        <p:spPr>
          <a:xfrm flipH="1">
            <a:off x="8389397" y="1075057"/>
            <a:ext cx="550415" cy="493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C9E8AAE9-940E-4D18-97FB-65829EE178C8}"/>
              </a:ext>
            </a:extLst>
          </p:cNvPr>
          <p:cNvSpPr txBox="1"/>
          <p:nvPr/>
        </p:nvSpPr>
        <p:spPr>
          <a:xfrm>
            <a:off x="9201703" y="861589"/>
            <a:ext cx="1164076" cy="369332"/>
          </a:xfrm>
          <a:prstGeom prst="rect">
            <a:avLst/>
          </a:prstGeom>
          <a:noFill/>
        </p:spPr>
        <p:txBody>
          <a:bodyPr wrap="square" rtlCol="0">
            <a:spAutoFit/>
          </a:bodyPr>
          <a:lstStyle/>
          <a:p>
            <a:r>
              <a:rPr lang="zh-CN" altLang="en-US" dirty="0"/>
              <a:t>索引列</a:t>
            </a:r>
          </a:p>
        </p:txBody>
      </p:sp>
      <p:sp>
        <p:nvSpPr>
          <p:cNvPr id="16" name="矩形 15">
            <a:extLst>
              <a:ext uri="{FF2B5EF4-FFF2-40B4-BE49-F238E27FC236}">
                <a16:creationId xmlns:a16="http://schemas.microsoft.com/office/drawing/2014/main" id="{BBC6A3B6-C98C-47C9-8B4C-D42312810C2A}"/>
              </a:ext>
            </a:extLst>
          </p:cNvPr>
          <p:cNvSpPr/>
          <p:nvPr/>
        </p:nvSpPr>
        <p:spPr>
          <a:xfrm>
            <a:off x="1232108" y="2135180"/>
            <a:ext cx="6096000" cy="738664"/>
          </a:xfrm>
          <a:prstGeom prst="rect">
            <a:avLst/>
          </a:prstGeom>
          <a:noFill/>
        </p:spPr>
        <p:style>
          <a:lnRef idx="1">
            <a:schemeClr val="accent5"/>
          </a:lnRef>
          <a:fillRef idx="2">
            <a:schemeClr val="accent5"/>
          </a:fillRef>
          <a:effectRef idx="1">
            <a:schemeClr val="accent5"/>
          </a:effectRef>
          <a:fontRef idx="minor">
            <a:schemeClr val="dk1"/>
          </a:fontRef>
        </p:style>
        <p:txBody>
          <a:bodyPr>
            <a:spAutoFit/>
          </a:bodyPr>
          <a:lstStyle/>
          <a:p>
            <a:r>
              <a:rPr lang="en-US" altLang="zh-CN" sz="1400" dirty="0">
                <a:solidFill>
                  <a:schemeClr val="tx1"/>
                </a:solidFill>
                <a:latin typeface="Liberation Mono"/>
              </a:rPr>
              <a:t> (key1 &lt; '</a:t>
            </a:r>
            <a:r>
              <a:rPr lang="en-US" altLang="zh-CN" sz="1400" dirty="0" err="1">
                <a:solidFill>
                  <a:schemeClr val="tx1"/>
                </a:solidFill>
                <a:latin typeface="Liberation Mono"/>
              </a:rPr>
              <a:t>abc</a:t>
            </a:r>
            <a:r>
              <a:rPr lang="en-US" altLang="zh-CN" sz="1400" dirty="0">
                <a:solidFill>
                  <a:schemeClr val="tx1"/>
                </a:solidFill>
                <a:latin typeface="Liberation Mono"/>
              </a:rPr>
              <a:t>' AND (key1 LIKE '</a:t>
            </a:r>
            <a:r>
              <a:rPr lang="en-US" altLang="zh-CN" sz="1400" dirty="0" err="1">
                <a:solidFill>
                  <a:schemeClr val="tx1"/>
                </a:solidFill>
                <a:latin typeface="Liberation Mono"/>
              </a:rPr>
              <a:t>abcde</a:t>
            </a:r>
            <a:r>
              <a:rPr lang="en-US" altLang="zh-CN" sz="1400" dirty="0">
                <a:solidFill>
                  <a:schemeClr val="tx1"/>
                </a:solidFill>
                <a:latin typeface="Liberation Mono"/>
              </a:rPr>
              <a:t>%' OR key1 LIKE '%b')) OR</a:t>
            </a:r>
          </a:p>
          <a:p>
            <a:r>
              <a:rPr lang="en-US" altLang="zh-CN" sz="1400" dirty="0">
                <a:solidFill>
                  <a:schemeClr val="tx1"/>
                </a:solidFill>
                <a:latin typeface="Liberation Mono"/>
              </a:rPr>
              <a:t> (key1 &lt; 'bar' AND </a:t>
            </a:r>
            <a:r>
              <a:rPr lang="en-US" altLang="zh-CN" sz="1400" dirty="0" err="1">
                <a:solidFill>
                  <a:schemeClr val="tx1"/>
                </a:solidFill>
                <a:latin typeface="Liberation Mono"/>
              </a:rPr>
              <a:t>nonkey</a:t>
            </a:r>
            <a:r>
              <a:rPr lang="en-US" altLang="zh-CN" sz="1400" dirty="0">
                <a:solidFill>
                  <a:schemeClr val="tx1"/>
                </a:solidFill>
                <a:latin typeface="Liberation Mono"/>
              </a:rPr>
              <a:t> = 4) OR </a:t>
            </a:r>
          </a:p>
          <a:p>
            <a:r>
              <a:rPr lang="en-US" altLang="zh-CN" sz="1400" dirty="0">
                <a:solidFill>
                  <a:schemeClr val="tx1"/>
                </a:solidFill>
                <a:latin typeface="Liberation Mono"/>
              </a:rPr>
              <a:t> (key1 &lt; '</a:t>
            </a:r>
            <a:r>
              <a:rPr lang="en-US" altLang="zh-CN" sz="1400" dirty="0" err="1">
                <a:solidFill>
                  <a:schemeClr val="tx1"/>
                </a:solidFill>
                <a:latin typeface="Liberation Mono"/>
              </a:rPr>
              <a:t>uux</a:t>
            </a:r>
            <a:r>
              <a:rPr lang="en-US" altLang="zh-CN" sz="1400" dirty="0">
                <a:solidFill>
                  <a:schemeClr val="tx1"/>
                </a:solidFill>
                <a:latin typeface="Liberation Mono"/>
              </a:rPr>
              <a:t>' AND key1 &gt; 'z')</a:t>
            </a:r>
            <a:endParaRPr lang="zh-CN" altLang="en-US" sz="1400" dirty="0">
              <a:solidFill>
                <a:schemeClr val="tx1"/>
              </a:solidFill>
            </a:endParaRPr>
          </a:p>
        </p:txBody>
      </p:sp>
      <p:sp>
        <p:nvSpPr>
          <p:cNvPr id="18" name="矩形 17">
            <a:extLst>
              <a:ext uri="{FF2B5EF4-FFF2-40B4-BE49-F238E27FC236}">
                <a16:creationId xmlns:a16="http://schemas.microsoft.com/office/drawing/2014/main" id="{2F5962F5-6AA8-45F1-90CB-5EFF16C4C145}"/>
              </a:ext>
            </a:extLst>
          </p:cNvPr>
          <p:cNvSpPr/>
          <p:nvPr/>
        </p:nvSpPr>
        <p:spPr>
          <a:xfrm>
            <a:off x="7328108" y="2339944"/>
            <a:ext cx="1508746" cy="276999"/>
          </a:xfrm>
          <a:prstGeom prst="rect">
            <a:avLst/>
          </a:prstGeom>
        </p:spPr>
        <p:txBody>
          <a:bodyPr wrap="none">
            <a:spAutoFit/>
          </a:bodyPr>
          <a:lstStyle/>
          <a:p>
            <a:r>
              <a:rPr lang="en-US" altLang="zh-CN" sz="1200" dirty="0"/>
              <a:t>1. </a:t>
            </a:r>
            <a:r>
              <a:rPr lang="zh-CN" altLang="en-US" sz="1200" dirty="0"/>
              <a:t>从原始</a:t>
            </a:r>
            <a:r>
              <a:rPr lang="en-US" altLang="zh-CN" sz="1200" dirty="0"/>
              <a:t>WHER</a:t>
            </a:r>
            <a:r>
              <a:rPr lang="zh-CN" altLang="en-US" sz="1200" dirty="0"/>
              <a:t>开始</a:t>
            </a:r>
          </a:p>
        </p:txBody>
      </p:sp>
      <p:sp>
        <p:nvSpPr>
          <p:cNvPr id="19" name="矩形 18">
            <a:extLst>
              <a:ext uri="{FF2B5EF4-FFF2-40B4-BE49-F238E27FC236}">
                <a16:creationId xmlns:a16="http://schemas.microsoft.com/office/drawing/2014/main" id="{734F2012-79D6-4419-8D63-8AB910401B14}"/>
              </a:ext>
            </a:extLst>
          </p:cNvPr>
          <p:cNvSpPr/>
          <p:nvPr/>
        </p:nvSpPr>
        <p:spPr>
          <a:xfrm>
            <a:off x="1232108" y="3045000"/>
            <a:ext cx="6180337" cy="738664"/>
          </a:xfrm>
          <a:prstGeom prst="rect">
            <a:avLst/>
          </a:prstGeom>
          <a:noFill/>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1400" dirty="0">
                <a:solidFill>
                  <a:schemeClr val="tx1"/>
                </a:solidFill>
                <a:latin typeface="Liberation Mono"/>
              </a:rPr>
              <a:t>(key1 &lt; '</a:t>
            </a:r>
            <a:r>
              <a:rPr lang="en-US" altLang="zh-CN" sz="1400" dirty="0" err="1">
                <a:solidFill>
                  <a:schemeClr val="tx1"/>
                </a:solidFill>
                <a:latin typeface="Liberation Mono"/>
              </a:rPr>
              <a:t>abc</a:t>
            </a:r>
            <a:r>
              <a:rPr lang="en-US" altLang="zh-CN" sz="1400" dirty="0">
                <a:solidFill>
                  <a:schemeClr val="tx1"/>
                </a:solidFill>
                <a:latin typeface="Liberation Mono"/>
              </a:rPr>
              <a:t>' AND (key1 LIKE '</a:t>
            </a:r>
            <a:r>
              <a:rPr lang="en-US" altLang="zh-CN" sz="1400" dirty="0" err="1">
                <a:solidFill>
                  <a:schemeClr val="tx1"/>
                </a:solidFill>
                <a:latin typeface="Liberation Mono"/>
              </a:rPr>
              <a:t>abcde</a:t>
            </a:r>
            <a:r>
              <a:rPr lang="en-US" altLang="zh-CN" sz="1400" dirty="0">
                <a:solidFill>
                  <a:schemeClr val="tx1"/>
                </a:solidFill>
                <a:latin typeface="Liberation Mono"/>
              </a:rPr>
              <a:t>%' OR TRUE)) OR</a:t>
            </a:r>
          </a:p>
          <a:p>
            <a:r>
              <a:rPr lang="en-US" altLang="zh-CN" sz="1400" dirty="0">
                <a:solidFill>
                  <a:schemeClr val="tx1"/>
                </a:solidFill>
                <a:latin typeface="Liberation Mono"/>
              </a:rPr>
              <a:t> (key1 &lt; 'bar' AND TRUE) OR</a:t>
            </a:r>
          </a:p>
          <a:p>
            <a:r>
              <a:rPr lang="en-US" altLang="zh-CN" sz="1400" dirty="0">
                <a:solidFill>
                  <a:schemeClr val="tx1"/>
                </a:solidFill>
                <a:latin typeface="Liberation Mono"/>
              </a:rPr>
              <a:t> (key1 &lt; '</a:t>
            </a:r>
            <a:r>
              <a:rPr lang="en-US" altLang="zh-CN" sz="1400" dirty="0" err="1">
                <a:solidFill>
                  <a:schemeClr val="tx1"/>
                </a:solidFill>
                <a:latin typeface="Liberation Mono"/>
              </a:rPr>
              <a:t>uux</a:t>
            </a:r>
            <a:r>
              <a:rPr lang="en-US" altLang="zh-CN" sz="1400" dirty="0">
                <a:solidFill>
                  <a:schemeClr val="tx1"/>
                </a:solidFill>
                <a:latin typeface="Liberation Mono"/>
              </a:rPr>
              <a:t>' AND key1 &gt; 'z')</a:t>
            </a:r>
            <a:endParaRPr lang="zh-CN" altLang="en-US" sz="1400" dirty="0">
              <a:solidFill>
                <a:schemeClr val="tx1"/>
              </a:solidFill>
            </a:endParaRPr>
          </a:p>
        </p:txBody>
      </p:sp>
      <p:sp>
        <p:nvSpPr>
          <p:cNvPr id="21" name="矩形 20">
            <a:extLst>
              <a:ext uri="{FF2B5EF4-FFF2-40B4-BE49-F238E27FC236}">
                <a16:creationId xmlns:a16="http://schemas.microsoft.com/office/drawing/2014/main" id="{8EBA3F1F-D9F2-4F12-BAA0-28047B5AB4A6}"/>
              </a:ext>
            </a:extLst>
          </p:cNvPr>
          <p:cNvSpPr/>
          <p:nvPr/>
        </p:nvSpPr>
        <p:spPr>
          <a:xfrm>
            <a:off x="7412445" y="2962463"/>
            <a:ext cx="4174103" cy="830997"/>
          </a:xfrm>
          <a:prstGeom prst="rect">
            <a:avLst/>
          </a:prstGeom>
        </p:spPr>
        <p:txBody>
          <a:bodyPr wrap="square">
            <a:spAutoFit/>
          </a:bodyPr>
          <a:lstStyle/>
          <a:p>
            <a:r>
              <a:rPr lang="en-US" altLang="zh-CN" sz="1200" dirty="0"/>
              <a:t>2. </a:t>
            </a:r>
            <a:r>
              <a:rPr lang="zh-CN" altLang="en-US" sz="1200" dirty="0"/>
              <a:t>删除</a:t>
            </a:r>
            <a:r>
              <a:rPr lang="en-US" altLang="zh-CN" sz="1200" dirty="0" err="1"/>
              <a:t>nonkey</a:t>
            </a:r>
            <a:r>
              <a:rPr lang="en-US" altLang="zh-CN" sz="1200" dirty="0"/>
              <a:t> = 4</a:t>
            </a:r>
            <a:r>
              <a:rPr lang="zh-CN" altLang="en-US" sz="1200" dirty="0"/>
              <a:t>并</a:t>
            </a:r>
            <a:r>
              <a:rPr lang="en-US" altLang="zh-CN" sz="1200" dirty="0"/>
              <a:t>key1 LIKE ‘%b’</a:t>
            </a:r>
            <a:r>
              <a:rPr lang="zh-CN" altLang="en-US" sz="1200" dirty="0"/>
              <a:t>因为它们不能用于范围扫描。删除它们的正确方法是用它们替换它们</a:t>
            </a:r>
            <a:r>
              <a:rPr lang="en-US" altLang="zh-CN" sz="1200" dirty="0"/>
              <a:t>TRUE</a:t>
            </a:r>
            <a:r>
              <a:rPr lang="zh-CN" altLang="en-US" sz="1200" dirty="0"/>
              <a:t>，这样我们在进行范围扫描时不会错过任何匹配的行。用</a:t>
            </a:r>
            <a:r>
              <a:rPr lang="en-US" altLang="zh-CN" sz="1200" dirty="0"/>
              <a:t>TRUE</a:t>
            </a:r>
            <a:r>
              <a:rPr lang="zh-CN" altLang="en-US" sz="1200" dirty="0"/>
              <a:t>替换它们</a:t>
            </a:r>
          </a:p>
        </p:txBody>
      </p:sp>
      <p:sp>
        <p:nvSpPr>
          <p:cNvPr id="23" name="矩形 22">
            <a:extLst>
              <a:ext uri="{FF2B5EF4-FFF2-40B4-BE49-F238E27FC236}">
                <a16:creationId xmlns:a16="http://schemas.microsoft.com/office/drawing/2014/main" id="{8ADAD33B-F742-4027-ADB5-48FF5E202E8F}"/>
              </a:ext>
            </a:extLst>
          </p:cNvPr>
          <p:cNvSpPr/>
          <p:nvPr/>
        </p:nvSpPr>
        <p:spPr>
          <a:xfrm>
            <a:off x="1290221" y="4044308"/>
            <a:ext cx="4801443" cy="307777"/>
          </a:xfrm>
          <a:prstGeom prst="rect">
            <a:avLst/>
          </a:prstGeom>
          <a:noFill/>
        </p:spPr>
        <p:style>
          <a:lnRef idx="1">
            <a:schemeClr val="accent5"/>
          </a:lnRef>
          <a:fillRef idx="2">
            <a:schemeClr val="accent5"/>
          </a:fillRef>
          <a:effectRef idx="1">
            <a:schemeClr val="accent5"/>
          </a:effectRef>
          <a:fontRef idx="minor">
            <a:schemeClr val="dk1"/>
          </a:fontRef>
        </p:style>
        <p:txBody>
          <a:bodyPr wrap="none">
            <a:spAutoFit/>
          </a:bodyPr>
          <a:lstStyle/>
          <a:p>
            <a:r>
              <a:rPr lang="en-US" altLang="zh-CN" sz="1400" dirty="0">
                <a:solidFill>
                  <a:schemeClr val="tx1"/>
                </a:solidFill>
                <a:latin typeface="Liberation Mono"/>
              </a:rPr>
              <a:t>(key1 &lt; '</a:t>
            </a:r>
            <a:r>
              <a:rPr lang="en-US" altLang="zh-CN" sz="1400" dirty="0" err="1">
                <a:solidFill>
                  <a:schemeClr val="tx1"/>
                </a:solidFill>
                <a:latin typeface="Liberation Mono"/>
              </a:rPr>
              <a:t>abc</a:t>
            </a:r>
            <a:r>
              <a:rPr lang="en-US" altLang="zh-CN" sz="1400" dirty="0">
                <a:solidFill>
                  <a:schemeClr val="tx1"/>
                </a:solidFill>
                <a:latin typeface="Liberation Mono"/>
              </a:rPr>
              <a:t>' AND TRUE) OR (key1 &lt; 'bar' AND TRUE) OR (FALSE)</a:t>
            </a:r>
            <a:endParaRPr lang="zh-CN" altLang="en-US" sz="1400" dirty="0">
              <a:solidFill>
                <a:schemeClr val="tx1"/>
              </a:solidFill>
            </a:endParaRPr>
          </a:p>
        </p:txBody>
      </p:sp>
      <p:sp>
        <p:nvSpPr>
          <p:cNvPr id="24" name="矩形 23">
            <a:extLst>
              <a:ext uri="{FF2B5EF4-FFF2-40B4-BE49-F238E27FC236}">
                <a16:creationId xmlns:a16="http://schemas.microsoft.com/office/drawing/2014/main" id="{51F9E908-738A-429C-9692-DCD9AC7D5388}"/>
              </a:ext>
            </a:extLst>
          </p:cNvPr>
          <p:cNvSpPr/>
          <p:nvPr/>
        </p:nvSpPr>
        <p:spPr>
          <a:xfrm>
            <a:off x="6232701" y="4059696"/>
            <a:ext cx="1845377" cy="276999"/>
          </a:xfrm>
          <a:prstGeom prst="rect">
            <a:avLst/>
          </a:prstGeom>
        </p:spPr>
        <p:txBody>
          <a:bodyPr wrap="none">
            <a:spAutoFit/>
          </a:bodyPr>
          <a:lstStyle/>
          <a:p>
            <a:r>
              <a:rPr lang="en-US" altLang="zh-CN" sz="1200" dirty="0">
                <a:latin typeface="Open Sans"/>
              </a:rPr>
              <a:t>3.1. </a:t>
            </a:r>
            <a:r>
              <a:rPr lang="zh-CN" altLang="en-US" sz="1200" dirty="0">
                <a:latin typeface="Open Sans"/>
              </a:rPr>
              <a:t>用常数替换这些条件</a:t>
            </a:r>
            <a:endParaRPr lang="zh-CN" altLang="en-US" sz="1200" dirty="0"/>
          </a:p>
        </p:txBody>
      </p:sp>
      <p:sp>
        <p:nvSpPr>
          <p:cNvPr id="25" name="矩形 24">
            <a:extLst>
              <a:ext uri="{FF2B5EF4-FFF2-40B4-BE49-F238E27FC236}">
                <a16:creationId xmlns:a16="http://schemas.microsoft.com/office/drawing/2014/main" id="{D0C8FE46-C363-4AFD-BED7-A4D08BBA36AB}"/>
              </a:ext>
            </a:extLst>
          </p:cNvPr>
          <p:cNvSpPr/>
          <p:nvPr/>
        </p:nvSpPr>
        <p:spPr>
          <a:xfrm>
            <a:off x="1290221" y="4523241"/>
            <a:ext cx="2374946" cy="307777"/>
          </a:xfrm>
          <a:prstGeom prst="rect">
            <a:avLst/>
          </a:prstGeom>
          <a:noFill/>
        </p:spPr>
        <p:style>
          <a:lnRef idx="1">
            <a:schemeClr val="accent5"/>
          </a:lnRef>
          <a:fillRef idx="2">
            <a:schemeClr val="accent5"/>
          </a:fillRef>
          <a:effectRef idx="1">
            <a:schemeClr val="accent5"/>
          </a:effectRef>
          <a:fontRef idx="minor">
            <a:schemeClr val="dk1"/>
          </a:fontRef>
        </p:style>
        <p:txBody>
          <a:bodyPr wrap="none">
            <a:spAutoFit/>
          </a:bodyPr>
          <a:lstStyle/>
          <a:p>
            <a:r>
              <a:rPr lang="en-US" altLang="zh-CN" sz="1400" dirty="0">
                <a:solidFill>
                  <a:schemeClr val="tx1"/>
                </a:solidFill>
                <a:latin typeface="Liberation Mono"/>
              </a:rPr>
              <a:t>(key1 &lt; '</a:t>
            </a:r>
            <a:r>
              <a:rPr lang="en-US" altLang="zh-CN" sz="1400" dirty="0" err="1">
                <a:solidFill>
                  <a:schemeClr val="tx1"/>
                </a:solidFill>
                <a:latin typeface="Liberation Mono"/>
              </a:rPr>
              <a:t>abc</a:t>
            </a:r>
            <a:r>
              <a:rPr lang="en-US" altLang="zh-CN" sz="1400" dirty="0">
                <a:solidFill>
                  <a:schemeClr val="tx1"/>
                </a:solidFill>
                <a:latin typeface="Liberation Mono"/>
              </a:rPr>
              <a:t>') OR (key1 &lt; 'bar')</a:t>
            </a:r>
            <a:endParaRPr lang="zh-CN" altLang="en-US" sz="1400" dirty="0">
              <a:solidFill>
                <a:schemeClr val="tx1"/>
              </a:solidFill>
            </a:endParaRPr>
          </a:p>
        </p:txBody>
      </p:sp>
      <p:sp>
        <p:nvSpPr>
          <p:cNvPr id="28" name="矩形 27">
            <a:extLst>
              <a:ext uri="{FF2B5EF4-FFF2-40B4-BE49-F238E27FC236}">
                <a16:creationId xmlns:a16="http://schemas.microsoft.com/office/drawing/2014/main" id="{8CABFCA8-E44B-4F78-B62F-8EBE10479D62}"/>
              </a:ext>
            </a:extLst>
          </p:cNvPr>
          <p:cNvSpPr/>
          <p:nvPr/>
        </p:nvSpPr>
        <p:spPr>
          <a:xfrm>
            <a:off x="3986074" y="4555265"/>
            <a:ext cx="2600905" cy="276999"/>
          </a:xfrm>
          <a:prstGeom prst="rect">
            <a:avLst/>
          </a:prstGeom>
        </p:spPr>
        <p:txBody>
          <a:bodyPr wrap="none">
            <a:spAutoFit/>
          </a:bodyPr>
          <a:lstStyle/>
          <a:p>
            <a:r>
              <a:rPr lang="en-US" altLang="zh-CN" sz="1200" dirty="0"/>
              <a:t>3.2 </a:t>
            </a:r>
            <a:r>
              <a:rPr lang="zh-CN" altLang="en-US" sz="1200" dirty="0"/>
              <a:t>删除不必要的</a:t>
            </a:r>
            <a:r>
              <a:rPr lang="en-US" altLang="zh-CN" sz="1200" dirty="0"/>
              <a:t>TRUE</a:t>
            </a:r>
            <a:r>
              <a:rPr lang="zh-CN" altLang="en-US" sz="1200" dirty="0"/>
              <a:t>和 </a:t>
            </a:r>
            <a:r>
              <a:rPr lang="en-US" altLang="zh-CN" sz="1200" dirty="0"/>
              <a:t>FALSE</a:t>
            </a:r>
            <a:r>
              <a:rPr lang="zh-CN" altLang="en-US" sz="1200" dirty="0"/>
              <a:t>常量</a:t>
            </a:r>
          </a:p>
        </p:txBody>
      </p:sp>
      <p:sp>
        <p:nvSpPr>
          <p:cNvPr id="29" name="矩形 28">
            <a:extLst>
              <a:ext uri="{FF2B5EF4-FFF2-40B4-BE49-F238E27FC236}">
                <a16:creationId xmlns:a16="http://schemas.microsoft.com/office/drawing/2014/main" id="{20F8F701-3F96-4343-92C8-A8F1053451C5}"/>
              </a:ext>
            </a:extLst>
          </p:cNvPr>
          <p:cNvSpPr/>
          <p:nvPr/>
        </p:nvSpPr>
        <p:spPr>
          <a:xfrm>
            <a:off x="8539742" y="4407950"/>
            <a:ext cx="3157425" cy="461665"/>
          </a:xfrm>
          <a:prstGeom prst="rect">
            <a:avLst/>
          </a:prstGeom>
        </p:spPr>
        <p:txBody>
          <a:bodyPr wrap="square">
            <a:spAutoFit/>
          </a:bodyPr>
          <a:lstStyle/>
          <a:p>
            <a:r>
              <a:rPr lang="en-US" altLang="zh-CN" sz="1200" dirty="0"/>
              <a:t>3. (key1 LIKE ‘</a:t>
            </a:r>
            <a:r>
              <a:rPr lang="en-US" altLang="zh-CN" sz="1200" dirty="0" err="1"/>
              <a:t>abcde</a:t>
            </a:r>
            <a:r>
              <a:rPr lang="en-US" altLang="zh-CN" sz="1200" dirty="0"/>
              <a:t>%’ OR TRUE) </a:t>
            </a:r>
            <a:r>
              <a:rPr lang="zh-CN" altLang="en-US" sz="1200" dirty="0"/>
              <a:t>总是真</a:t>
            </a:r>
            <a:endParaRPr lang="en-US" altLang="zh-CN" sz="1200" dirty="0"/>
          </a:p>
          <a:p>
            <a:r>
              <a:rPr lang="en-US" altLang="zh-CN" sz="1200" dirty="0"/>
              <a:t>(key1 &lt; '</a:t>
            </a:r>
            <a:r>
              <a:rPr lang="en-US" altLang="zh-CN" sz="1200" dirty="0" err="1"/>
              <a:t>uux</a:t>
            </a:r>
            <a:r>
              <a:rPr lang="en-US" altLang="zh-CN" sz="1200" dirty="0"/>
              <a:t>' AND key1 &gt; 'z') </a:t>
            </a:r>
            <a:r>
              <a:rPr lang="zh-CN" altLang="en-US" sz="1200" dirty="0"/>
              <a:t>总是假的</a:t>
            </a:r>
          </a:p>
        </p:txBody>
      </p:sp>
      <p:sp>
        <p:nvSpPr>
          <p:cNvPr id="30" name="矩形 29">
            <a:extLst>
              <a:ext uri="{FF2B5EF4-FFF2-40B4-BE49-F238E27FC236}">
                <a16:creationId xmlns:a16="http://schemas.microsoft.com/office/drawing/2014/main" id="{397AFAB6-3470-41B8-8C2D-52FBBFE111A9}"/>
              </a:ext>
            </a:extLst>
          </p:cNvPr>
          <p:cNvSpPr/>
          <p:nvPr/>
        </p:nvSpPr>
        <p:spPr>
          <a:xfrm>
            <a:off x="1232108" y="5306817"/>
            <a:ext cx="1394036" cy="369332"/>
          </a:xfrm>
          <a:prstGeom prst="rect">
            <a:avLst/>
          </a:prstGeom>
          <a:noFill/>
        </p:spPr>
        <p:style>
          <a:lnRef idx="1">
            <a:schemeClr val="accent5"/>
          </a:lnRef>
          <a:fillRef idx="2">
            <a:schemeClr val="accent5"/>
          </a:fillRef>
          <a:effectRef idx="1">
            <a:schemeClr val="accent5"/>
          </a:effectRef>
          <a:fontRef idx="minor">
            <a:schemeClr val="dk1"/>
          </a:fontRef>
        </p:style>
        <p:txBody>
          <a:bodyPr wrap="none">
            <a:spAutoFit/>
          </a:bodyPr>
          <a:lstStyle/>
          <a:p>
            <a:r>
              <a:rPr lang="en-US" altLang="zh-CN" dirty="0">
                <a:solidFill>
                  <a:schemeClr val="tx1"/>
                </a:solidFill>
                <a:latin typeface="Liberation Mono"/>
              </a:rPr>
              <a:t>(key1 &lt; 'bar')</a:t>
            </a:r>
            <a:endParaRPr lang="zh-CN" altLang="en-US" dirty="0">
              <a:solidFill>
                <a:schemeClr val="tx1"/>
              </a:solidFill>
            </a:endParaRPr>
          </a:p>
        </p:txBody>
      </p:sp>
      <p:sp>
        <p:nvSpPr>
          <p:cNvPr id="31" name="矩形 30">
            <a:extLst>
              <a:ext uri="{FF2B5EF4-FFF2-40B4-BE49-F238E27FC236}">
                <a16:creationId xmlns:a16="http://schemas.microsoft.com/office/drawing/2014/main" id="{5434388F-A2D4-48CF-8168-A1437E39D015}"/>
              </a:ext>
            </a:extLst>
          </p:cNvPr>
          <p:cNvSpPr/>
          <p:nvPr/>
        </p:nvSpPr>
        <p:spPr>
          <a:xfrm>
            <a:off x="3148690" y="5362200"/>
            <a:ext cx="4036682" cy="276999"/>
          </a:xfrm>
          <a:prstGeom prst="rect">
            <a:avLst/>
          </a:prstGeom>
        </p:spPr>
        <p:txBody>
          <a:bodyPr wrap="none">
            <a:spAutoFit/>
          </a:bodyPr>
          <a:lstStyle/>
          <a:p>
            <a:r>
              <a:rPr lang="en-US" altLang="zh-CN" sz="1200" dirty="0">
                <a:latin typeface="Open Sans"/>
              </a:rPr>
              <a:t>4. </a:t>
            </a:r>
            <a:r>
              <a:rPr lang="zh-CN" altLang="en-US" sz="1200" dirty="0">
                <a:latin typeface="Open Sans"/>
              </a:rPr>
              <a:t>将重叠间隔组合成一个会产生用于范围扫描的最终条件</a:t>
            </a:r>
            <a:endParaRPr lang="zh-CN" altLang="en-US" sz="1200" dirty="0"/>
          </a:p>
        </p:txBody>
      </p:sp>
      <p:cxnSp>
        <p:nvCxnSpPr>
          <p:cNvPr id="33" name="直接箭头连接符 32">
            <a:extLst>
              <a:ext uri="{FF2B5EF4-FFF2-40B4-BE49-F238E27FC236}">
                <a16:creationId xmlns:a16="http://schemas.microsoft.com/office/drawing/2014/main" id="{DAA6E416-7A49-4EDD-9E67-A8A74B624037}"/>
              </a:ext>
            </a:extLst>
          </p:cNvPr>
          <p:cNvCxnSpPr/>
          <p:nvPr/>
        </p:nvCxnSpPr>
        <p:spPr>
          <a:xfrm>
            <a:off x="5517359" y="2871208"/>
            <a:ext cx="0" cy="258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0C58362F-5E06-4785-A4C8-DAD44C25C5D1}"/>
              </a:ext>
            </a:extLst>
          </p:cNvPr>
          <p:cNvCxnSpPr/>
          <p:nvPr/>
        </p:nvCxnSpPr>
        <p:spPr>
          <a:xfrm>
            <a:off x="1660124" y="3729967"/>
            <a:ext cx="0" cy="197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41B26DF8-CF9C-4F1D-A179-E42C3C18537B}"/>
              </a:ext>
            </a:extLst>
          </p:cNvPr>
          <p:cNvCxnSpPr/>
          <p:nvPr/>
        </p:nvCxnSpPr>
        <p:spPr>
          <a:xfrm>
            <a:off x="1740023" y="5073020"/>
            <a:ext cx="0" cy="226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EA101EBA-8BB0-45A4-AB94-B920B77D8450}"/>
              </a:ext>
            </a:extLst>
          </p:cNvPr>
          <p:cNvSpPr/>
          <p:nvPr/>
        </p:nvSpPr>
        <p:spPr>
          <a:xfrm>
            <a:off x="451090" y="5843863"/>
            <a:ext cx="11352508" cy="523220"/>
          </a:xfrm>
          <a:prstGeom prst="rect">
            <a:avLst/>
          </a:prstGeom>
          <a:noFill/>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1400" dirty="0">
                <a:solidFill>
                  <a:schemeClr val="tx1"/>
                </a:solidFill>
              </a:rPr>
              <a:t>1. </a:t>
            </a:r>
            <a:r>
              <a:rPr lang="zh-CN" altLang="en-US" sz="1400" dirty="0">
                <a:solidFill>
                  <a:schemeClr val="tx1"/>
                </a:solidFill>
              </a:rPr>
              <a:t>用于</a:t>
            </a:r>
            <a:r>
              <a:rPr lang="en-US" altLang="zh-CN" sz="1400" dirty="0">
                <a:solidFill>
                  <a:schemeClr val="tx1"/>
                </a:solidFill>
              </a:rPr>
              <a:t>RANGE</a:t>
            </a:r>
            <a:r>
              <a:rPr lang="zh-CN" altLang="en-US" sz="1400" dirty="0">
                <a:solidFill>
                  <a:schemeClr val="tx1"/>
                </a:solidFill>
              </a:rPr>
              <a:t>扫描的条件与</a:t>
            </a:r>
            <a:r>
              <a:rPr lang="en-US" altLang="zh-CN" sz="1400" dirty="0">
                <a:solidFill>
                  <a:schemeClr val="tx1"/>
                </a:solidFill>
              </a:rPr>
              <a:t>WHERE</a:t>
            </a:r>
            <a:r>
              <a:rPr lang="zh-CN" altLang="en-US" sz="1400" dirty="0">
                <a:solidFill>
                  <a:schemeClr val="tx1"/>
                </a:solidFill>
              </a:rPr>
              <a:t>子句相比限制性更小。</a:t>
            </a:r>
            <a:r>
              <a:rPr lang="en-US" altLang="zh-CN" sz="1400" dirty="0">
                <a:solidFill>
                  <a:schemeClr val="tx1"/>
                </a:solidFill>
              </a:rPr>
              <a:t>MySQL</a:t>
            </a:r>
            <a:r>
              <a:rPr lang="zh-CN" altLang="en-US" sz="1400" dirty="0">
                <a:solidFill>
                  <a:schemeClr val="tx1"/>
                </a:solidFill>
              </a:rPr>
              <a:t>会执行额外的检查来筛选满足范围条件但不满足</a:t>
            </a:r>
            <a:r>
              <a:rPr lang="en-US" altLang="zh-CN" sz="1400" dirty="0">
                <a:solidFill>
                  <a:schemeClr val="tx1"/>
                </a:solidFill>
              </a:rPr>
              <a:t>WHERE</a:t>
            </a:r>
            <a:r>
              <a:rPr lang="zh-CN" altLang="en-US" sz="1400" dirty="0">
                <a:solidFill>
                  <a:schemeClr val="tx1"/>
                </a:solidFill>
              </a:rPr>
              <a:t>子句的行。</a:t>
            </a:r>
          </a:p>
          <a:p>
            <a:r>
              <a:rPr lang="en-US" altLang="zh-CN" sz="1400" dirty="0">
                <a:solidFill>
                  <a:schemeClr val="tx1"/>
                </a:solidFill>
              </a:rPr>
              <a:t>2. RANGE</a:t>
            </a:r>
            <a:r>
              <a:rPr lang="zh-CN" altLang="en-US" sz="1400" dirty="0">
                <a:solidFill>
                  <a:schemeClr val="tx1"/>
                </a:solidFill>
              </a:rPr>
              <a:t>范围条件提取的算法可以处理任意深度的嵌套</a:t>
            </a:r>
            <a:r>
              <a:rPr lang="en-US" altLang="zh-CN" sz="1400" dirty="0">
                <a:solidFill>
                  <a:schemeClr val="tx1"/>
                </a:solidFill>
              </a:rPr>
              <a:t>AND / OR</a:t>
            </a:r>
            <a:r>
              <a:rPr lang="zh-CN" altLang="en-US" sz="1400" dirty="0">
                <a:solidFill>
                  <a:schemeClr val="tx1"/>
                </a:solidFill>
              </a:rPr>
              <a:t>结构，其输出并不依赖于条件出现在</a:t>
            </a:r>
            <a:r>
              <a:rPr lang="en-US" altLang="zh-CN" sz="1400" dirty="0">
                <a:solidFill>
                  <a:schemeClr val="tx1"/>
                </a:solidFill>
              </a:rPr>
              <a:t>WHERE</a:t>
            </a:r>
            <a:r>
              <a:rPr lang="zh-CN" altLang="en-US" sz="1400" dirty="0">
                <a:solidFill>
                  <a:schemeClr val="tx1"/>
                </a:solidFill>
              </a:rPr>
              <a:t>子句中的顺序。</a:t>
            </a:r>
          </a:p>
        </p:txBody>
      </p:sp>
    </p:spTree>
    <p:extLst>
      <p:ext uri="{BB962C8B-B14F-4D97-AF65-F5344CB8AC3E}">
        <p14:creationId xmlns:p14="http://schemas.microsoft.com/office/powerpoint/2010/main" val="2481013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1F1E6-20D7-4D4A-9F4C-B1815CD2F29C}"/>
              </a:ext>
            </a:extLst>
          </p:cNvPr>
          <p:cNvSpPr>
            <a:spLocks noGrp="1"/>
          </p:cNvSpPr>
          <p:nvPr>
            <p:ph type="title" idx="4294967295"/>
          </p:nvPr>
        </p:nvSpPr>
        <p:spPr>
          <a:xfrm>
            <a:off x="0" y="1225550"/>
            <a:ext cx="2947988" cy="4600575"/>
          </a:xfrm>
          <a:noFill/>
        </p:spPr>
        <p:style>
          <a:lnRef idx="0">
            <a:schemeClr val="dk1"/>
          </a:lnRef>
          <a:fillRef idx="3">
            <a:schemeClr val="dk1"/>
          </a:fillRef>
          <a:effectRef idx="3">
            <a:schemeClr val="dk1"/>
          </a:effectRef>
          <a:fontRef idx="minor">
            <a:schemeClr val="lt1"/>
          </a:fontRef>
        </p:style>
        <p:txBody>
          <a:bodyPr/>
          <a:lstStyle/>
          <a:p>
            <a:pPr algn="ctr"/>
            <a:r>
              <a:rPr lang="zh-CN" altLang="en-US" dirty="0">
                <a:solidFill>
                  <a:schemeClr val="accent5">
                    <a:lumMod val="50000"/>
                  </a:schemeClr>
                </a:solidFill>
                <a:latin typeface="Microsoft YaHei Light" panose="020B0502040204020203" pitchFamily="34" charset="-122"/>
                <a:ea typeface="Microsoft YaHei Light" panose="020B0502040204020203" pitchFamily="34" charset="-122"/>
              </a:rPr>
              <a:t>目   录 </a:t>
            </a:r>
          </a:p>
        </p:txBody>
      </p:sp>
      <p:graphicFrame>
        <p:nvGraphicFramePr>
          <p:cNvPr id="4" name="内容占位符 3">
            <a:extLst>
              <a:ext uri="{FF2B5EF4-FFF2-40B4-BE49-F238E27FC236}">
                <a16:creationId xmlns:a16="http://schemas.microsoft.com/office/drawing/2014/main" id="{C023A783-4E2C-41AC-B4D6-7671CF59020C}"/>
              </a:ext>
            </a:extLst>
          </p:cNvPr>
          <p:cNvGraphicFramePr>
            <a:graphicFrameLocks noGrp="1"/>
          </p:cNvGraphicFramePr>
          <p:nvPr>
            <p:ph idx="4294967295"/>
            <p:extLst>
              <p:ext uri="{D42A27DB-BD31-4B8C-83A1-F6EECF244321}">
                <p14:modId xmlns:p14="http://schemas.microsoft.com/office/powerpoint/2010/main" val="4053361919"/>
              </p:ext>
            </p:extLst>
          </p:nvPr>
        </p:nvGraphicFramePr>
        <p:xfrm>
          <a:off x="3122644" y="965199"/>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235372"/>
      </p:ext>
    </p:extLst>
  </p:cSld>
  <p:clrMapOvr>
    <a:masterClrMapping/>
  </p:clrMapOvr>
  <mc:AlternateContent xmlns:mc="http://schemas.openxmlformats.org/markup-compatibility/2006" xmlns:p14="http://schemas.microsoft.com/office/powerpoint/2010/main">
    <mc:Choice Requires="p14">
      <p:transition spd="slow" p14:dur="2000" advTm="101235"/>
    </mc:Choice>
    <mc:Fallback xmlns="">
      <p:transition spd="slow" advTm="10123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75865" y="492257"/>
            <a:ext cx="9566788" cy="369332"/>
          </a:xfrm>
          <a:prstGeom prst="rect">
            <a:avLst/>
          </a:prstGeom>
        </p:spPr>
        <p:txBody>
          <a:bodyPr wrap="square">
            <a:spAutoFit/>
          </a:bodyPr>
          <a:lstStyle/>
          <a:p>
            <a:pPr lvl="0"/>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—2.2. 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latin typeface="Microsoft YaHei Light" panose="020B0502040204020203" pitchFamily="34" charset="-122"/>
                <a:ea typeface="Microsoft YaHei Light" panose="020B0502040204020203" pitchFamily="34" charset="-122"/>
              </a:rPr>
              <a:t>RANGE</a:t>
            </a:r>
            <a:endParaRPr lang="zh-CN" altLang="en-US" dirty="0">
              <a:latin typeface="Microsoft YaHei Light" panose="020B0502040204020203" pitchFamily="34" charset="-122"/>
              <a:ea typeface="Microsoft YaHei Light" panose="020B0502040204020203" pitchFamily="34" charset="-122"/>
            </a:endParaRPr>
          </a:p>
        </p:txBody>
      </p:sp>
      <p:sp>
        <p:nvSpPr>
          <p:cNvPr id="27" name="矩形 26">
            <a:extLst>
              <a:ext uri="{FF2B5EF4-FFF2-40B4-BE49-F238E27FC236}">
                <a16:creationId xmlns:a16="http://schemas.microsoft.com/office/drawing/2014/main" id="{07CC063D-E7D9-4EA3-BF7F-55299AD1AC2E}"/>
              </a:ext>
            </a:extLst>
          </p:cNvPr>
          <p:cNvSpPr/>
          <p:nvPr/>
        </p:nvSpPr>
        <p:spPr>
          <a:xfrm>
            <a:off x="535663" y="1679859"/>
            <a:ext cx="2985113" cy="369332"/>
          </a:xfrm>
          <a:prstGeom prst="rect">
            <a:avLst/>
          </a:prstGeom>
        </p:spPr>
        <p:txBody>
          <a:bodyPr wrap="none">
            <a:spAutoFit/>
          </a:bodyPr>
          <a:lstStyle/>
          <a:p>
            <a:r>
              <a:rPr lang="zh-CN" altLang="en-US" dirty="0"/>
              <a:t>多值比较的等价</a:t>
            </a:r>
            <a:r>
              <a:rPr lang="en-US" altLang="zh-CN" dirty="0"/>
              <a:t>RANGE</a:t>
            </a:r>
            <a:r>
              <a:rPr lang="zh-CN" altLang="en-US" dirty="0"/>
              <a:t>调优</a:t>
            </a:r>
          </a:p>
        </p:txBody>
      </p:sp>
      <p:sp>
        <p:nvSpPr>
          <p:cNvPr id="32" name="矩形 31">
            <a:extLst>
              <a:ext uri="{FF2B5EF4-FFF2-40B4-BE49-F238E27FC236}">
                <a16:creationId xmlns:a16="http://schemas.microsoft.com/office/drawing/2014/main" id="{9C2AE393-D256-481B-9CD6-E876EF486301}"/>
              </a:ext>
            </a:extLst>
          </p:cNvPr>
          <p:cNvSpPr/>
          <p:nvPr/>
        </p:nvSpPr>
        <p:spPr>
          <a:xfrm>
            <a:off x="615519" y="2049191"/>
            <a:ext cx="6096000" cy="646331"/>
          </a:xfrm>
          <a:prstGeom prst="rect">
            <a:avLst/>
          </a:prstGeom>
          <a:noFill/>
        </p:spPr>
        <p:style>
          <a:lnRef idx="2">
            <a:schemeClr val="accent5"/>
          </a:lnRef>
          <a:fillRef idx="1">
            <a:schemeClr val="lt1"/>
          </a:fillRef>
          <a:effectRef idx="0">
            <a:schemeClr val="accent5"/>
          </a:effectRef>
          <a:fontRef idx="minor">
            <a:schemeClr val="dk1"/>
          </a:fontRef>
        </p:style>
        <p:txBody>
          <a:bodyPr>
            <a:spAutoFit/>
          </a:bodyPr>
          <a:lstStyle/>
          <a:p>
            <a:r>
              <a:rPr lang="en-US" altLang="zh-CN" i="1" dirty="0">
                <a:solidFill>
                  <a:srgbClr val="000000"/>
                </a:solidFill>
                <a:latin typeface="Liberation Mono"/>
              </a:rPr>
              <a:t>col_name</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999999"/>
                </a:solidFill>
                <a:latin typeface="Liberation Mono"/>
              </a:rPr>
              <a:t>(</a:t>
            </a:r>
            <a:r>
              <a:rPr lang="en-US" altLang="zh-CN" i="1" dirty="0">
                <a:solidFill>
                  <a:srgbClr val="000000"/>
                </a:solidFill>
                <a:latin typeface="Liberation Mono"/>
              </a:rPr>
              <a:t>val1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r>
              <a:rPr lang="en-US" altLang="zh-CN" i="1" dirty="0">
                <a:solidFill>
                  <a:srgbClr val="000000"/>
                </a:solidFill>
                <a:latin typeface="Liberation Mono"/>
              </a:rPr>
              <a:t>valN</a:t>
            </a:r>
            <a:r>
              <a:rPr lang="en-US" altLang="zh-CN" dirty="0">
                <a:solidFill>
                  <a:srgbClr val="999999"/>
                </a:solidFill>
                <a:latin typeface="Liberation Mono"/>
              </a:rPr>
              <a:t>)</a:t>
            </a:r>
            <a:r>
              <a:rPr lang="en-US" altLang="zh-CN" dirty="0">
                <a:solidFill>
                  <a:srgbClr val="000000"/>
                </a:solidFill>
                <a:latin typeface="Liberation Mono"/>
              </a:rPr>
              <a:t> </a:t>
            </a:r>
          </a:p>
          <a:p>
            <a:r>
              <a:rPr lang="en-US" altLang="zh-CN" i="1" dirty="0">
                <a:solidFill>
                  <a:srgbClr val="000000"/>
                </a:solidFill>
                <a:latin typeface="Liberation Mono"/>
              </a:rPr>
              <a:t>col_name</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i="1" dirty="0">
                <a:solidFill>
                  <a:srgbClr val="000000"/>
                </a:solidFill>
                <a:latin typeface="Liberation Mono"/>
              </a:rPr>
              <a:t>val1</a:t>
            </a:r>
            <a:r>
              <a:rPr lang="en-US" altLang="zh-CN" dirty="0">
                <a:solidFill>
                  <a:srgbClr val="000000"/>
                </a:solidFill>
                <a:latin typeface="Liberation Mono"/>
              </a:rPr>
              <a:t> </a:t>
            </a:r>
            <a:r>
              <a:rPr lang="en-US" altLang="zh-CN" dirty="0">
                <a:solidFill>
                  <a:srgbClr val="A67F59"/>
                </a:solidFill>
                <a:latin typeface="Liberation Mono"/>
              </a:rPr>
              <a:t>OR</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A67F59"/>
                </a:solidFill>
                <a:latin typeface="Liberation Mono"/>
              </a:rPr>
              <a:t>OR</a:t>
            </a:r>
            <a:r>
              <a:rPr lang="en-US" altLang="zh-CN" dirty="0">
                <a:solidFill>
                  <a:srgbClr val="000000"/>
                </a:solidFill>
                <a:latin typeface="Liberation Mono"/>
              </a:rPr>
              <a:t> </a:t>
            </a:r>
            <a:r>
              <a:rPr lang="en-US" altLang="zh-CN" i="1" dirty="0">
                <a:solidFill>
                  <a:srgbClr val="000000"/>
                </a:solidFill>
                <a:latin typeface="Liberation Mono"/>
              </a:rPr>
              <a:t>col_name</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i="1" dirty="0">
                <a:solidFill>
                  <a:srgbClr val="000000"/>
                </a:solidFill>
                <a:latin typeface="Liberation Mono"/>
              </a:rPr>
              <a:t>valN</a:t>
            </a:r>
            <a:endParaRPr lang="zh-CN" altLang="en-US" dirty="0"/>
          </a:p>
        </p:txBody>
      </p:sp>
      <p:sp>
        <p:nvSpPr>
          <p:cNvPr id="36" name="矩形 35">
            <a:extLst>
              <a:ext uri="{FF2B5EF4-FFF2-40B4-BE49-F238E27FC236}">
                <a16:creationId xmlns:a16="http://schemas.microsoft.com/office/drawing/2014/main" id="{1CAE4B5B-6ECE-458D-9E46-B46FE73F3121}"/>
              </a:ext>
            </a:extLst>
          </p:cNvPr>
          <p:cNvSpPr/>
          <p:nvPr/>
        </p:nvSpPr>
        <p:spPr>
          <a:xfrm>
            <a:off x="6871317" y="2049191"/>
            <a:ext cx="4577918" cy="646331"/>
          </a:xfrm>
          <a:prstGeom prst="rect">
            <a:avLst/>
          </a:prstGeom>
        </p:spPr>
        <p:txBody>
          <a:bodyPr wrap="square">
            <a:spAutoFit/>
          </a:bodyPr>
          <a:lstStyle/>
          <a:p>
            <a:pPr marL="171450" indent="-171450">
              <a:buFont typeface="Arial" panose="020B0604020202020204" pitchFamily="34" charset="0"/>
              <a:buChar char="•"/>
            </a:pPr>
            <a:r>
              <a:rPr lang="zh-CN" altLang="en-US" sz="1200" dirty="0"/>
              <a:t> 如果</a:t>
            </a:r>
            <a:r>
              <a:rPr lang="en-US" altLang="zh-CN" sz="1200" dirty="0" err="1"/>
              <a:t>col_name</a:t>
            </a:r>
            <a:r>
              <a:rPr lang="zh-CN" altLang="en-US" sz="1200" dirty="0"/>
              <a:t>等于几个值中的任何一个值，那么这个表达式都是</a:t>
            </a:r>
            <a:r>
              <a:rPr lang="en-US" altLang="zh-CN" sz="1200" dirty="0"/>
              <a:t>TRUE</a:t>
            </a:r>
            <a:r>
              <a:rPr lang="zh-CN" altLang="en-US" sz="1200" dirty="0"/>
              <a:t>。这些比较和范围比较是相等的（其中“范围”是一个单独的值）。</a:t>
            </a:r>
            <a:endParaRPr lang="zh-CN" altLang="en-US" sz="1000" dirty="0"/>
          </a:p>
        </p:txBody>
      </p:sp>
      <p:sp>
        <p:nvSpPr>
          <p:cNvPr id="38" name="矩形 37">
            <a:extLst>
              <a:ext uri="{FF2B5EF4-FFF2-40B4-BE49-F238E27FC236}">
                <a16:creationId xmlns:a16="http://schemas.microsoft.com/office/drawing/2014/main" id="{2B84A4C5-64ED-4098-A722-E5C42F96E8E8}"/>
              </a:ext>
            </a:extLst>
          </p:cNvPr>
          <p:cNvSpPr/>
          <p:nvPr/>
        </p:nvSpPr>
        <p:spPr>
          <a:xfrm>
            <a:off x="615519" y="2803244"/>
            <a:ext cx="9647024" cy="492443"/>
          </a:xfrm>
          <a:prstGeom prst="rect">
            <a:avLst/>
          </a:prstGeom>
          <a:noFill/>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1300" dirty="0">
                <a:solidFill>
                  <a:srgbClr val="333333"/>
                </a:solidFill>
                <a:latin typeface="Arial" panose="020B0604020202020204" pitchFamily="34" charset="0"/>
              </a:rPr>
              <a:t> </a:t>
            </a:r>
            <a:r>
              <a:rPr lang="zh-CN" altLang="en-US" sz="1300" dirty="0">
                <a:solidFill>
                  <a:srgbClr val="333333"/>
                </a:solidFill>
                <a:latin typeface="Arial" panose="020B0604020202020204" pitchFamily="34" charset="0"/>
              </a:rPr>
              <a:t>如果</a:t>
            </a:r>
            <a:r>
              <a:rPr lang="en-US" altLang="zh-CN" sz="1300" dirty="0">
                <a:solidFill>
                  <a:srgbClr val="333333"/>
                </a:solidFill>
                <a:latin typeface="Arial" panose="020B0604020202020204" pitchFamily="34" charset="0"/>
              </a:rPr>
              <a:t>col_name</a:t>
            </a:r>
            <a:r>
              <a:rPr lang="zh-CN" altLang="en-US" sz="1300" dirty="0">
                <a:solidFill>
                  <a:srgbClr val="333333"/>
                </a:solidFill>
                <a:latin typeface="Arial" panose="020B0604020202020204" pitchFamily="34" charset="0"/>
              </a:rPr>
              <a:t>上有一个</a:t>
            </a:r>
            <a:r>
              <a:rPr lang="en-US" altLang="zh-CN" sz="1300" dirty="0">
                <a:solidFill>
                  <a:srgbClr val="333333"/>
                </a:solidFill>
                <a:latin typeface="Arial" panose="020B0604020202020204" pitchFamily="34" charset="0"/>
              </a:rPr>
              <a:t>unique </a:t>
            </a:r>
            <a:r>
              <a:rPr lang="zh-CN" altLang="en-US" sz="1300" dirty="0">
                <a:solidFill>
                  <a:srgbClr val="333333"/>
                </a:solidFill>
                <a:latin typeface="Arial" panose="020B0604020202020204" pitchFamily="34" charset="0"/>
              </a:rPr>
              <a:t>索引，那么每个范围的行估计是</a:t>
            </a:r>
            <a:r>
              <a:rPr lang="en-US" altLang="zh-CN" sz="1300" dirty="0">
                <a:solidFill>
                  <a:srgbClr val="333333"/>
                </a:solidFill>
                <a:latin typeface="Arial" panose="020B0604020202020204" pitchFamily="34" charset="0"/>
              </a:rPr>
              <a:t>1</a:t>
            </a:r>
            <a:r>
              <a:rPr lang="zh-CN" altLang="en-US" sz="1300" dirty="0">
                <a:solidFill>
                  <a:srgbClr val="333333"/>
                </a:solidFill>
                <a:latin typeface="Arial" panose="020B0604020202020204" pitchFamily="34" charset="0"/>
              </a:rPr>
              <a:t>，因为最多一行可以符合给定的值。</a:t>
            </a:r>
            <a:br>
              <a:rPr lang="en-US" altLang="zh-CN" sz="1300" dirty="0">
                <a:solidFill>
                  <a:srgbClr val="333333"/>
                </a:solidFill>
                <a:latin typeface="Arial" panose="020B0604020202020204" pitchFamily="34" charset="0"/>
              </a:rPr>
            </a:br>
            <a:r>
              <a:rPr lang="zh-CN" altLang="en-US" sz="1300" dirty="0"/>
              <a:t>否则，</a:t>
            </a:r>
            <a:r>
              <a:rPr lang="en-US" altLang="zh-CN" sz="1300" dirty="0"/>
              <a:t>col_name</a:t>
            </a:r>
            <a:r>
              <a:rPr lang="zh-CN" altLang="en-US" sz="1300" dirty="0"/>
              <a:t>上的任何索引都是非唯一的，并且优化器可以使用</a:t>
            </a:r>
            <a:r>
              <a:rPr lang="zh-CN" altLang="en-US" sz="1300" dirty="0">
                <a:solidFill>
                  <a:srgbClr val="FF0000"/>
                </a:solidFill>
              </a:rPr>
              <a:t>  </a:t>
            </a:r>
            <a:r>
              <a:rPr lang="en-US" altLang="zh-CN" sz="1300" dirty="0">
                <a:solidFill>
                  <a:srgbClr val="FF0000"/>
                </a:solidFill>
              </a:rPr>
              <a:t>index dives </a:t>
            </a:r>
            <a:r>
              <a:rPr lang="zh-CN" altLang="en-US" sz="1300" dirty="0">
                <a:solidFill>
                  <a:srgbClr val="FF0000"/>
                </a:solidFill>
              </a:rPr>
              <a:t>或 </a:t>
            </a:r>
            <a:r>
              <a:rPr lang="en-US" altLang="zh-CN" sz="1300" dirty="0">
                <a:solidFill>
                  <a:srgbClr val="FF0000"/>
                </a:solidFill>
              </a:rPr>
              <a:t>index statistics</a:t>
            </a:r>
            <a:r>
              <a:rPr lang="en-US" altLang="zh-CN" sz="1300" dirty="0"/>
              <a:t>.</a:t>
            </a:r>
            <a:r>
              <a:rPr lang="zh-CN" altLang="en-US" sz="1300" dirty="0"/>
              <a:t>来估计每个范围的行数。</a:t>
            </a:r>
          </a:p>
        </p:txBody>
      </p:sp>
      <p:sp>
        <p:nvSpPr>
          <p:cNvPr id="41" name="矩形 40">
            <a:extLst>
              <a:ext uri="{FF2B5EF4-FFF2-40B4-BE49-F238E27FC236}">
                <a16:creationId xmlns:a16="http://schemas.microsoft.com/office/drawing/2014/main" id="{5EA1F362-DF38-4CCB-A417-3F80850405F2}"/>
              </a:ext>
            </a:extLst>
          </p:cNvPr>
          <p:cNvSpPr/>
          <p:nvPr/>
        </p:nvSpPr>
        <p:spPr>
          <a:xfrm>
            <a:off x="509009" y="3620959"/>
            <a:ext cx="9726880" cy="692497"/>
          </a:xfrm>
          <a:prstGeom prst="rect">
            <a:avLst/>
          </a:prstGeom>
          <a:noFill/>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sz="1300" dirty="0">
                <a:solidFill>
                  <a:srgbClr val="333333"/>
                </a:solidFill>
                <a:latin typeface="Arial" panose="020B0604020202020204" pitchFamily="34" charset="0"/>
              </a:rPr>
              <a:t> </a:t>
            </a:r>
            <a:r>
              <a:rPr lang="zh-CN" altLang="en-US" sz="1300" dirty="0">
                <a:solidFill>
                  <a:srgbClr val="333333"/>
                </a:solidFill>
                <a:latin typeface="Microsoft YaHei" panose="020B0503020204020204" pitchFamily="34" charset="-122"/>
                <a:ea typeface="Microsoft YaHei" panose="020B0503020204020204" pitchFamily="34" charset="-122"/>
              </a:rPr>
              <a:t>   通过 </a:t>
            </a:r>
            <a:r>
              <a:rPr lang="en-US" altLang="zh-CN" sz="1300" dirty="0">
                <a:solidFill>
                  <a:srgbClr val="333333"/>
                </a:solidFill>
                <a:latin typeface="Microsoft YaHei" panose="020B0503020204020204" pitchFamily="34" charset="-122"/>
                <a:ea typeface="Microsoft YaHei" panose="020B0503020204020204" pitchFamily="34" charset="-122"/>
              </a:rPr>
              <a:t>index dives</a:t>
            </a:r>
            <a:r>
              <a:rPr lang="zh-CN" altLang="en-US" sz="1300" dirty="0">
                <a:solidFill>
                  <a:srgbClr val="333333"/>
                </a:solidFill>
                <a:latin typeface="Microsoft YaHei" panose="020B0503020204020204" pitchFamily="34" charset="-122"/>
                <a:ea typeface="Microsoft YaHei" panose="020B0503020204020204" pitchFamily="34" charset="-122"/>
              </a:rPr>
              <a:t>，优化器在一个范围的每一端进行 </a:t>
            </a:r>
            <a:r>
              <a:rPr lang="en-US" altLang="zh-CN" sz="1300" dirty="0">
                <a:solidFill>
                  <a:srgbClr val="333333"/>
                </a:solidFill>
                <a:latin typeface="Microsoft YaHei" panose="020B0503020204020204" pitchFamily="34" charset="-122"/>
                <a:ea typeface="Microsoft YaHei" panose="020B0503020204020204" pitchFamily="34" charset="-122"/>
              </a:rPr>
              <a:t>index dives</a:t>
            </a:r>
            <a:r>
              <a:rPr lang="zh-CN" altLang="en-US" sz="1300" dirty="0">
                <a:solidFill>
                  <a:srgbClr val="333333"/>
                </a:solidFill>
                <a:latin typeface="Microsoft YaHei" panose="020B0503020204020204" pitchFamily="34" charset="-122"/>
                <a:ea typeface="Microsoft YaHei" panose="020B0503020204020204" pitchFamily="34" charset="-122"/>
              </a:rPr>
              <a:t>，并使用范围内的行数作为估计，例如，表达式</a:t>
            </a:r>
            <a:r>
              <a:rPr lang="en-US" altLang="zh-CN" sz="1300" dirty="0" err="1">
                <a:solidFill>
                  <a:srgbClr val="333333"/>
                </a:solidFill>
                <a:latin typeface="Microsoft YaHei" panose="020B0503020204020204" pitchFamily="34" charset="-122"/>
                <a:ea typeface="Microsoft YaHei" panose="020B0503020204020204" pitchFamily="34" charset="-122"/>
              </a:rPr>
              <a:t>col_name</a:t>
            </a:r>
            <a:r>
              <a:rPr lang="en-US" altLang="zh-CN" sz="1300" dirty="0">
                <a:solidFill>
                  <a:srgbClr val="333333"/>
                </a:solidFill>
                <a:latin typeface="Microsoft YaHei" panose="020B0503020204020204" pitchFamily="34" charset="-122"/>
                <a:ea typeface="Microsoft YaHei" panose="020B0503020204020204" pitchFamily="34" charset="-122"/>
              </a:rPr>
              <a:t> IN (10, 20, 30) </a:t>
            </a:r>
            <a:r>
              <a:rPr lang="zh-CN" altLang="en-US" sz="1300" dirty="0">
                <a:solidFill>
                  <a:srgbClr val="333333"/>
                </a:solidFill>
                <a:latin typeface="Microsoft YaHei" panose="020B0503020204020204" pitchFamily="34" charset="-122"/>
                <a:ea typeface="Microsoft YaHei" panose="020B0503020204020204" pitchFamily="34" charset="-122"/>
              </a:rPr>
              <a:t>有三个相等的范围，优化器在每个单值使用两次 </a:t>
            </a:r>
            <a:r>
              <a:rPr lang="en-US" altLang="zh-CN" sz="1300" dirty="0">
                <a:solidFill>
                  <a:srgbClr val="333333"/>
                </a:solidFill>
                <a:latin typeface="Microsoft YaHei" panose="020B0503020204020204" pitchFamily="34" charset="-122"/>
                <a:ea typeface="Microsoft YaHei" panose="020B0503020204020204" pitchFamily="34" charset="-122"/>
              </a:rPr>
              <a:t>index dives</a:t>
            </a:r>
            <a:r>
              <a:rPr lang="zh-CN" altLang="en-US" sz="1300" dirty="0">
                <a:solidFill>
                  <a:srgbClr val="333333"/>
                </a:solidFill>
                <a:latin typeface="Microsoft YaHei" panose="020B0503020204020204" pitchFamily="34" charset="-122"/>
                <a:ea typeface="Microsoft YaHei" panose="020B0503020204020204" pitchFamily="34" charset="-122"/>
              </a:rPr>
              <a:t>生成行评估。</a:t>
            </a:r>
            <a:r>
              <a:rPr lang="zh-CN" altLang="en-US" sz="1300" dirty="0">
                <a:solidFill>
                  <a:srgbClr val="333333"/>
                </a:solidFill>
                <a:latin typeface="Arial" panose="020B0604020202020204" pitchFamily="34" charset="0"/>
              </a:rPr>
              <a:t>每一对</a:t>
            </a:r>
            <a:r>
              <a:rPr lang="en-US" altLang="zh-CN" sz="1300" dirty="0">
                <a:solidFill>
                  <a:srgbClr val="333333"/>
                </a:solidFill>
                <a:latin typeface="Microsoft YaHei" panose="020B0503020204020204" pitchFamily="34" charset="-122"/>
                <a:ea typeface="Microsoft YaHei" panose="020B0503020204020204" pitchFamily="34" charset="-122"/>
              </a:rPr>
              <a:t>index dives</a:t>
            </a:r>
            <a:r>
              <a:rPr lang="zh-CN" altLang="en-US" sz="1300" dirty="0">
                <a:solidFill>
                  <a:srgbClr val="333333"/>
                </a:solidFill>
                <a:latin typeface="Arial" panose="020B0604020202020204" pitchFamily="34" charset="0"/>
              </a:rPr>
              <a:t>都可以估计出有给定值的行数。</a:t>
            </a:r>
            <a:endParaRPr lang="zh-CN" altLang="en-US" sz="1300" dirty="0"/>
          </a:p>
        </p:txBody>
      </p:sp>
      <p:cxnSp>
        <p:nvCxnSpPr>
          <p:cNvPr id="43" name="直接箭头连接符 42">
            <a:extLst>
              <a:ext uri="{FF2B5EF4-FFF2-40B4-BE49-F238E27FC236}">
                <a16:creationId xmlns:a16="http://schemas.microsoft.com/office/drawing/2014/main" id="{85A680D6-1340-44CB-A98D-5B5FF3D83C56}"/>
              </a:ext>
            </a:extLst>
          </p:cNvPr>
          <p:cNvCxnSpPr>
            <a:cxnSpLocks/>
            <a:endCxn id="41" idx="0"/>
          </p:cNvCxnSpPr>
          <p:nvPr/>
        </p:nvCxnSpPr>
        <p:spPr>
          <a:xfrm flipH="1">
            <a:off x="5372449" y="3189095"/>
            <a:ext cx="930676" cy="431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62D9E1BE-E5DC-4185-BC81-121ED8D4B3C3}"/>
              </a:ext>
            </a:extLst>
          </p:cNvPr>
          <p:cNvSpPr/>
          <p:nvPr/>
        </p:nvSpPr>
        <p:spPr>
          <a:xfrm>
            <a:off x="509009" y="4721519"/>
            <a:ext cx="9726880" cy="692497"/>
          </a:xfrm>
          <a:prstGeom prst="rect">
            <a:avLst/>
          </a:prstGeom>
          <a:noFill/>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300" dirty="0">
                <a:solidFill>
                  <a:srgbClr val="333333"/>
                </a:solidFill>
                <a:latin typeface="Arial" panose="020B0604020202020204" pitchFamily="34" charset="0"/>
              </a:rPr>
              <a:t> </a:t>
            </a:r>
            <a:r>
              <a:rPr lang="zh-CN" altLang="en-US" sz="1300" dirty="0">
                <a:solidFill>
                  <a:srgbClr val="333333"/>
                </a:solidFill>
                <a:latin typeface="Arial" panose="020B0604020202020204" pitchFamily="34" charset="0"/>
              </a:rPr>
              <a:t>参数：</a:t>
            </a:r>
            <a:r>
              <a:rPr lang="en-US" altLang="zh-CN" sz="1300" dirty="0">
                <a:solidFill>
                  <a:srgbClr val="333333"/>
                </a:solidFill>
                <a:latin typeface="Arial" panose="020B0604020202020204" pitchFamily="34" charset="0"/>
              </a:rPr>
              <a:t>  </a:t>
            </a:r>
            <a:r>
              <a:rPr lang="en-US" altLang="zh-CN" sz="1300" dirty="0">
                <a:solidFill>
                  <a:srgbClr val="333333"/>
                </a:solidFill>
                <a:latin typeface="Arial" panose="020B0604020202020204" pitchFamily="34" charset="0"/>
                <a:ea typeface="Microsoft YaHei" panose="020B0503020204020204" pitchFamily="34" charset="-122"/>
              </a:rPr>
              <a:t>eq_range_index_dive_limit </a:t>
            </a:r>
            <a:r>
              <a:rPr lang="zh-CN" altLang="en-US" sz="1300" dirty="0">
                <a:solidFill>
                  <a:srgbClr val="333333"/>
                </a:solidFill>
                <a:latin typeface="Arial" panose="020B0604020202020204" pitchFamily="34" charset="0"/>
              </a:rPr>
              <a:t>系统变量使您能够配置优化器从一行评估策略切换到另一行的值的数量。为了允许使用</a:t>
            </a:r>
            <a:r>
              <a:rPr lang="en-US" altLang="zh-CN" sz="1300" dirty="0">
                <a:solidFill>
                  <a:srgbClr val="333333"/>
                </a:solidFill>
                <a:latin typeface="Arial" panose="020B0604020202020204" pitchFamily="34" charset="0"/>
                <a:ea typeface="Microsoft YaHei" panose="020B0503020204020204" pitchFamily="34" charset="-122"/>
              </a:rPr>
              <a:t>index dives</a:t>
            </a:r>
            <a:r>
              <a:rPr lang="zh-CN" altLang="en-US" sz="1300" dirty="0">
                <a:solidFill>
                  <a:srgbClr val="333333"/>
                </a:solidFill>
                <a:latin typeface="Arial" panose="020B0604020202020204" pitchFamily="34" charset="0"/>
              </a:rPr>
              <a:t>来比较</a:t>
            </a:r>
            <a:r>
              <a:rPr lang="en-US" altLang="zh-CN" sz="1300" dirty="0">
                <a:solidFill>
                  <a:srgbClr val="333333"/>
                </a:solidFill>
                <a:latin typeface="Arial" panose="020B0604020202020204" pitchFamily="34" charset="0"/>
              </a:rPr>
              <a:t>N</a:t>
            </a:r>
            <a:r>
              <a:rPr lang="zh-CN" altLang="en-US" sz="1300" dirty="0">
                <a:solidFill>
                  <a:srgbClr val="333333"/>
                </a:solidFill>
                <a:latin typeface="Arial" panose="020B0604020202020204" pitchFamily="34" charset="0"/>
              </a:rPr>
              <a:t>个相等的</a:t>
            </a:r>
            <a:r>
              <a:rPr lang="en-US" altLang="zh-CN" sz="1300" dirty="0">
                <a:solidFill>
                  <a:srgbClr val="333333"/>
                </a:solidFill>
                <a:latin typeface="Arial" panose="020B0604020202020204" pitchFamily="34" charset="0"/>
                <a:ea typeface="Microsoft YaHei" panose="020B0503020204020204" pitchFamily="34" charset="-122"/>
              </a:rPr>
              <a:t>ranges</a:t>
            </a:r>
            <a:r>
              <a:rPr lang="zh-CN" altLang="en-US" sz="1300" dirty="0">
                <a:solidFill>
                  <a:srgbClr val="333333"/>
                </a:solidFill>
                <a:latin typeface="Arial" panose="020B0604020202020204" pitchFamily="34" charset="0"/>
              </a:rPr>
              <a:t>，将</a:t>
            </a:r>
            <a:r>
              <a:rPr lang="en-US" altLang="zh-CN" sz="1300" dirty="0">
                <a:solidFill>
                  <a:srgbClr val="333333"/>
                </a:solidFill>
                <a:latin typeface="Arial" panose="020B0604020202020204" pitchFamily="34" charset="0"/>
                <a:ea typeface="Microsoft YaHei" panose="020B0503020204020204" pitchFamily="34" charset="-122"/>
              </a:rPr>
              <a:t>eq_range_index_dive_limit </a:t>
            </a:r>
            <a:r>
              <a:rPr lang="zh-CN" altLang="en-US" sz="1300" dirty="0">
                <a:solidFill>
                  <a:srgbClr val="333333"/>
                </a:solidFill>
                <a:latin typeface="Arial" panose="020B0604020202020204" pitchFamily="34" charset="0"/>
              </a:rPr>
              <a:t>设置为</a:t>
            </a:r>
            <a:r>
              <a:rPr lang="en-US" altLang="zh-CN" sz="1300" dirty="0">
                <a:solidFill>
                  <a:srgbClr val="333333"/>
                </a:solidFill>
                <a:latin typeface="Arial" panose="020B0604020202020204" pitchFamily="34" charset="0"/>
              </a:rPr>
              <a:t>N+1</a:t>
            </a:r>
            <a:r>
              <a:rPr lang="zh-CN" altLang="en-US" sz="1300" dirty="0">
                <a:solidFill>
                  <a:srgbClr val="333333"/>
                </a:solidFill>
                <a:latin typeface="Arial" panose="020B0604020202020204" pitchFamily="34" charset="0"/>
              </a:rPr>
              <a:t>。要禁用</a:t>
            </a:r>
            <a:r>
              <a:rPr lang="en-US" altLang="zh-CN" sz="1300" dirty="0">
                <a:solidFill>
                  <a:srgbClr val="333333"/>
                </a:solidFill>
                <a:latin typeface="Arial" panose="020B0604020202020204" pitchFamily="34" charset="0"/>
                <a:ea typeface="Microsoft YaHei" panose="020B0503020204020204" pitchFamily="34" charset="-122"/>
              </a:rPr>
              <a:t>index  statistics</a:t>
            </a:r>
            <a:r>
              <a:rPr lang="zh-CN" altLang="en-US" sz="1300" dirty="0">
                <a:solidFill>
                  <a:srgbClr val="333333"/>
                </a:solidFill>
                <a:latin typeface="Arial" panose="020B0604020202020204" pitchFamily="34" charset="0"/>
              </a:rPr>
              <a:t>，并且总是使用</a:t>
            </a:r>
            <a:r>
              <a:rPr lang="en-US" altLang="zh-CN" sz="1300" dirty="0">
                <a:solidFill>
                  <a:srgbClr val="333333"/>
                </a:solidFill>
                <a:latin typeface="Arial" panose="020B0604020202020204" pitchFamily="34" charset="0"/>
                <a:ea typeface="Microsoft YaHei" panose="020B0503020204020204" pitchFamily="34" charset="-122"/>
              </a:rPr>
              <a:t>index dives</a:t>
            </a:r>
            <a:r>
              <a:rPr lang="zh-CN" altLang="en-US" sz="1300" dirty="0">
                <a:solidFill>
                  <a:srgbClr val="333333"/>
                </a:solidFill>
                <a:latin typeface="Arial" panose="020B0604020202020204" pitchFamily="34" charset="0"/>
              </a:rPr>
              <a:t>，而不考虑</a:t>
            </a:r>
            <a:r>
              <a:rPr lang="en-US" altLang="zh-CN" sz="1300" dirty="0">
                <a:solidFill>
                  <a:srgbClr val="333333"/>
                </a:solidFill>
                <a:latin typeface="Arial" panose="020B0604020202020204" pitchFamily="34" charset="0"/>
              </a:rPr>
              <a:t>N</a:t>
            </a:r>
            <a:r>
              <a:rPr lang="zh-CN" altLang="en-US" sz="1300" dirty="0">
                <a:solidFill>
                  <a:srgbClr val="333333"/>
                </a:solidFill>
                <a:latin typeface="Arial" panose="020B0604020202020204" pitchFamily="34" charset="0"/>
              </a:rPr>
              <a:t>，将</a:t>
            </a:r>
            <a:r>
              <a:rPr lang="en-US" altLang="zh-CN" sz="1300" dirty="0">
                <a:solidFill>
                  <a:srgbClr val="333333"/>
                </a:solidFill>
                <a:latin typeface="Arial" panose="020B0604020202020204" pitchFamily="34" charset="0"/>
                <a:ea typeface="Microsoft YaHei" panose="020B0503020204020204" pitchFamily="34" charset="-122"/>
              </a:rPr>
              <a:t>eq_range_index_dive_limit </a:t>
            </a:r>
            <a:r>
              <a:rPr lang="zh-CN" altLang="en-US" sz="1300" dirty="0">
                <a:solidFill>
                  <a:srgbClr val="333333"/>
                </a:solidFill>
                <a:latin typeface="Arial" panose="020B0604020202020204" pitchFamily="34" charset="0"/>
              </a:rPr>
              <a:t>设置为</a:t>
            </a:r>
            <a:r>
              <a:rPr lang="en-US" altLang="zh-CN" sz="1300" dirty="0">
                <a:solidFill>
                  <a:srgbClr val="333333"/>
                </a:solidFill>
                <a:latin typeface="Arial" panose="020B0604020202020204" pitchFamily="34" charset="0"/>
              </a:rPr>
              <a:t>0</a:t>
            </a:r>
            <a:r>
              <a:rPr lang="zh-CN" altLang="en-US" sz="1300" dirty="0">
                <a:solidFill>
                  <a:srgbClr val="333333"/>
                </a:solidFill>
                <a:latin typeface="Arial" panose="020B0604020202020204" pitchFamily="34" charset="0"/>
              </a:rPr>
              <a:t>。</a:t>
            </a:r>
            <a:endParaRPr lang="zh-CN" altLang="en-US" sz="1300" dirty="0"/>
          </a:p>
        </p:txBody>
      </p:sp>
      <p:cxnSp>
        <p:nvCxnSpPr>
          <p:cNvPr id="47" name="直接箭头连接符 46">
            <a:extLst>
              <a:ext uri="{FF2B5EF4-FFF2-40B4-BE49-F238E27FC236}">
                <a16:creationId xmlns:a16="http://schemas.microsoft.com/office/drawing/2014/main" id="{8C6A3991-EE69-4B8F-9EDD-ADE3ADA42CEC}"/>
              </a:ext>
            </a:extLst>
          </p:cNvPr>
          <p:cNvCxnSpPr>
            <a:cxnSpLocks/>
          </p:cNvCxnSpPr>
          <p:nvPr/>
        </p:nvCxnSpPr>
        <p:spPr>
          <a:xfrm flipH="1">
            <a:off x="4323522" y="4339827"/>
            <a:ext cx="665921" cy="367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7B8276E3-D0F0-4544-8564-AFACF530560D}"/>
              </a:ext>
            </a:extLst>
          </p:cNvPr>
          <p:cNvSpPr/>
          <p:nvPr/>
        </p:nvSpPr>
        <p:spPr>
          <a:xfrm>
            <a:off x="482355" y="5613969"/>
            <a:ext cx="9780190" cy="292388"/>
          </a:xfrm>
          <a:prstGeom prst="rect">
            <a:avLst/>
          </a:prstGeom>
          <a:noFill/>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sz="1300" dirty="0">
                <a:solidFill>
                  <a:srgbClr val="333333"/>
                </a:solidFill>
                <a:latin typeface="Arial" panose="020B0604020202020204" pitchFamily="34" charset="0"/>
              </a:rPr>
              <a:t>在</a:t>
            </a:r>
            <a:r>
              <a:rPr lang="en-US" altLang="zh-CN" sz="1300" dirty="0">
                <a:solidFill>
                  <a:srgbClr val="333333"/>
                </a:solidFill>
                <a:latin typeface="Arial" panose="020B0604020202020204" pitchFamily="34" charset="0"/>
              </a:rPr>
              <a:t>MySQL 8.0</a:t>
            </a:r>
            <a:r>
              <a:rPr lang="zh-CN" altLang="en-US" sz="1300" dirty="0">
                <a:solidFill>
                  <a:srgbClr val="333333"/>
                </a:solidFill>
                <a:latin typeface="Arial" panose="020B0604020202020204" pitchFamily="34" charset="0"/>
              </a:rPr>
              <a:t>之前，除了使用</a:t>
            </a:r>
            <a:r>
              <a:rPr lang="en-US" altLang="zh-CN" sz="1300" dirty="0">
                <a:solidFill>
                  <a:srgbClr val="333333"/>
                </a:solidFill>
                <a:latin typeface="Arial" panose="020B0604020202020204" pitchFamily="34" charset="0"/>
                <a:ea typeface="Microsoft YaHei" panose="020B0503020204020204" pitchFamily="34" charset="-122"/>
              </a:rPr>
              <a:t>eq_range_index_dive_limit </a:t>
            </a:r>
            <a:r>
              <a:rPr lang="zh-CN" altLang="en-US" sz="1300" dirty="0">
                <a:solidFill>
                  <a:srgbClr val="333333"/>
                </a:solidFill>
                <a:latin typeface="Arial" panose="020B0604020202020204" pitchFamily="34" charset="0"/>
              </a:rPr>
              <a:t>系统变量之外，没有办法跳过</a:t>
            </a:r>
            <a:r>
              <a:rPr lang="en-US" altLang="zh-CN" sz="1300" dirty="0">
                <a:solidFill>
                  <a:srgbClr val="333333"/>
                </a:solidFill>
                <a:latin typeface="Arial" panose="020B0604020202020204" pitchFamily="34" charset="0"/>
                <a:ea typeface="Microsoft YaHei" panose="020B0503020204020204" pitchFamily="34" charset="-122"/>
              </a:rPr>
              <a:t>index dives</a:t>
            </a:r>
            <a:r>
              <a:rPr lang="zh-CN" altLang="en-US" sz="1300" dirty="0">
                <a:solidFill>
                  <a:srgbClr val="333333"/>
                </a:solidFill>
                <a:latin typeface="Arial" panose="020B0604020202020204" pitchFamily="34" charset="0"/>
              </a:rPr>
              <a:t>的使用来估计索引有用性。</a:t>
            </a:r>
            <a:endParaRPr lang="zh-CN" altLang="en-US" sz="1300" dirty="0"/>
          </a:p>
        </p:txBody>
      </p:sp>
    </p:spTree>
    <p:extLst>
      <p:ext uri="{BB962C8B-B14F-4D97-AF65-F5344CB8AC3E}">
        <p14:creationId xmlns:p14="http://schemas.microsoft.com/office/powerpoint/2010/main" val="2652362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75865" y="492257"/>
            <a:ext cx="9566788" cy="369332"/>
          </a:xfrm>
          <a:prstGeom prst="rect">
            <a:avLst/>
          </a:prstGeom>
        </p:spPr>
        <p:txBody>
          <a:bodyPr wrap="square">
            <a:spAutoFit/>
          </a:bodyPr>
          <a:lstStyle/>
          <a:p>
            <a:pPr lvl="0"/>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—2.2. 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latin typeface="Microsoft YaHei Light" panose="020B0502040204020203" pitchFamily="34" charset="-122"/>
                <a:ea typeface="Microsoft YaHei Light" panose="020B0502040204020203" pitchFamily="34" charset="-122"/>
              </a:rPr>
              <a:t>RANGE</a:t>
            </a:r>
            <a:endParaRPr lang="zh-CN" altLang="en-US" dirty="0">
              <a:latin typeface="Microsoft YaHei Light" panose="020B0502040204020203" pitchFamily="34" charset="-122"/>
              <a:ea typeface="Microsoft YaHei Light" panose="020B0502040204020203" pitchFamily="34" charset="-122"/>
            </a:endParaRPr>
          </a:p>
        </p:txBody>
      </p:sp>
      <p:sp>
        <p:nvSpPr>
          <p:cNvPr id="4" name="矩形 3">
            <a:extLst>
              <a:ext uri="{FF2B5EF4-FFF2-40B4-BE49-F238E27FC236}">
                <a16:creationId xmlns:a16="http://schemas.microsoft.com/office/drawing/2014/main" id="{516D2F06-E54E-494D-858C-591D2593F488}"/>
              </a:ext>
            </a:extLst>
          </p:cNvPr>
          <p:cNvSpPr/>
          <p:nvPr/>
        </p:nvSpPr>
        <p:spPr>
          <a:xfrm>
            <a:off x="375865" y="1017137"/>
            <a:ext cx="3290656" cy="369332"/>
          </a:xfrm>
          <a:prstGeom prst="rect">
            <a:avLst/>
          </a:prstGeom>
        </p:spPr>
        <p:txBody>
          <a:bodyPr wrap="square">
            <a:spAutoFit/>
          </a:bodyPr>
          <a:lstStyle/>
          <a:p>
            <a:r>
              <a:rPr lang="zh-CN" altLang="en-US" dirty="0"/>
              <a:t>行构造函数表达式的范围优化</a:t>
            </a:r>
          </a:p>
        </p:txBody>
      </p:sp>
      <p:sp>
        <p:nvSpPr>
          <p:cNvPr id="5" name="矩形 4">
            <a:extLst>
              <a:ext uri="{FF2B5EF4-FFF2-40B4-BE49-F238E27FC236}">
                <a16:creationId xmlns:a16="http://schemas.microsoft.com/office/drawing/2014/main" id="{5916E8E3-FD63-407C-AEE1-7EFA9B828998}"/>
              </a:ext>
            </a:extLst>
          </p:cNvPr>
          <p:cNvSpPr/>
          <p:nvPr/>
        </p:nvSpPr>
        <p:spPr>
          <a:xfrm>
            <a:off x="1068279" y="1911349"/>
            <a:ext cx="6770704" cy="369332"/>
          </a:xfrm>
          <a:prstGeom prst="rect">
            <a:avLst/>
          </a:prstGeom>
          <a:noFill/>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t1 </a:t>
            </a:r>
            <a:r>
              <a:rPr lang="en-US" altLang="zh-CN" dirty="0">
                <a:solidFill>
                  <a:srgbClr val="0077AA"/>
                </a:solidFill>
                <a:latin typeface="Liberation Mono"/>
              </a:rPr>
              <a:t>WHERE</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col_1</a:t>
            </a:r>
            <a:r>
              <a:rPr lang="en-US" altLang="zh-CN" dirty="0">
                <a:solidFill>
                  <a:srgbClr val="999999"/>
                </a:solidFill>
                <a:latin typeface="Liberation Mono"/>
              </a:rPr>
              <a:t>,</a:t>
            </a:r>
            <a:r>
              <a:rPr lang="en-US" altLang="zh-CN" dirty="0">
                <a:solidFill>
                  <a:srgbClr val="000000"/>
                </a:solidFill>
                <a:latin typeface="Liberation Mono"/>
              </a:rPr>
              <a:t> col_2 </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'b'</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'c'</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'd'</a:t>
            </a:r>
            <a:r>
              <a:rPr lang="en-US" altLang="zh-CN" dirty="0">
                <a:solidFill>
                  <a:srgbClr val="000000"/>
                </a:solidFill>
                <a:latin typeface="Liberation Mono"/>
              </a:rPr>
              <a:t> </a:t>
            </a:r>
            <a:r>
              <a:rPr lang="en-US" altLang="zh-CN" dirty="0">
                <a:solidFill>
                  <a:srgbClr val="999999"/>
                </a:solidFill>
                <a:latin typeface="Liberation Mono"/>
              </a:rPr>
              <a:t>));</a:t>
            </a:r>
            <a:endParaRPr lang="zh-CN" altLang="en-US" dirty="0"/>
          </a:p>
        </p:txBody>
      </p:sp>
      <p:sp>
        <p:nvSpPr>
          <p:cNvPr id="6" name="矩形 5">
            <a:extLst>
              <a:ext uri="{FF2B5EF4-FFF2-40B4-BE49-F238E27FC236}">
                <a16:creationId xmlns:a16="http://schemas.microsoft.com/office/drawing/2014/main" id="{8FBC177D-A1E0-400C-A9BA-2D69F7B8D688}"/>
              </a:ext>
            </a:extLst>
          </p:cNvPr>
          <p:cNvSpPr/>
          <p:nvPr/>
        </p:nvSpPr>
        <p:spPr>
          <a:xfrm>
            <a:off x="1068279" y="2594474"/>
            <a:ext cx="10144218" cy="2554545"/>
          </a:xfrm>
          <a:prstGeom prst="rect">
            <a:avLst/>
          </a:prstGeom>
          <a:noFill/>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buFont typeface="Arial" panose="020B0604020202020204" pitchFamily="34" charset="0"/>
              <a:buChar char="•"/>
            </a:pPr>
            <a:endParaRPr lang="zh-CN" altLang="en-US" sz="1600" dirty="0"/>
          </a:p>
          <a:p>
            <a:r>
              <a:rPr lang="zh-CN" altLang="en-US" sz="1600" dirty="0"/>
              <a:t>要使优化器使用范围扫描，查询必须满足以下条件：</a:t>
            </a:r>
          </a:p>
          <a:p>
            <a:pPr marL="285750" indent="-285750">
              <a:buFont typeface="Arial" panose="020B0604020202020204" pitchFamily="34" charset="0"/>
              <a:buChar char="•"/>
            </a:pPr>
            <a:endParaRPr lang="zh-CN" altLang="en-US" sz="1600" dirty="0"/>
          </a:p>
          <a:p>
            <a:pPr marL="285750" indent="-285750">
              <a:buFont typeface="Arial" panose="020B0604020202020204" pitchFamily="34" charset="0"/>
              <a:buChar char="•"/>
            </a:pPr>
            <a:r>
              <a:rPr lang="zh-CN" altLang="en-US" sz="1600" dirty="0"/>
              <a:t>只使用</a:t>
            </a:r>
            <a:r>
              <a:rPr lang="en-US" altLang="zh-CN" sz="1600" dirty="0"/>
              <a:t>IN()</a:t>
            </a:r>
            <a:r>
              <a:rPr lang="zh-CN" altLang="en-US" sz="1600" dirty="0"/>
              <a:t>谓词，而不是</a:t>
            </a:r>
            <a:r>
              <a:rPr lang="en-US" altLang="zh-CN" sz="1600" dirty="0"/>
              <a:t>NOT IN()</a:t>
            </a:r>
            <a:r>
              <a:rPr lang="zh-CN" altLang="en-US" sz="1600" dirty="0"/>
              <a:t>。</a:t>
            </a:r>
          </a:p>
          <a:p>
            <a:pPr marL="285750" indent="-285750">
              <a:buFont typeface="Arial" panose="020B0604020202020204" pitchFamily="34" charset="0"/>
              <a:buChar char="•"/>
            </a:pPr>
            <a:endParaRPr lang="zh-CN" altLang="en-US" sz="1600" dirty="0"/>
          </a:p>
          <a:p>
            <a:pPr marL="285750" indent="-285750">
              <a:buFont typeface="Arial" panose="020B0604020202020204" pitchFamily="34" charset="0"/>
              <a:buChar char="•"/>
            </a:pPr>
            <a:r>
              <a:rPr lang="zh-CN" altLang="en-US" sz="1600" dirty="0"/>
              <a:t>在</a:t>
            </a:r>
            <a:r>
              <a:rPr lang="en-US" altLang="zh-CN" sz="1600" dirty="0"/>
              <a:t>IN()</a:t>
            </a:r>
            <a:r>
              <a:rPr lang="zh-CN" altLang="en-US" sz="1600" dirty="0"/>
              <a:t>谓词的左侧 ，行构造函数仅包含列引用。</a:t>
            </a:r>
          </a:p>
          <a:p>
            <a:pPr marL="285750" indent="-285750">
              <a:buFont typeface="Arial" panose="020B0604020202020204" pitchFamily="34" charset="0"/>
              <a:buChar char="•"/>
            </a:pPr>
            <a:endParaRPr lang="zh-CN" altLang="en-US" sz="1600" dirty="0"/>
          </a:p>
          <a:p>
            <a:pPr marL="285750" indent="-285750">
              <a:buFont typeface="Arial" panose="020B0604020202020204" pitchFamily="34" charset="0"/>
              <a:buChar char="•"/>
            </a:pPr>
            <a:r>
              <a:rPr lang="zh-CN" altLang="en-US" sz="1600" dirty="0"/>
              <a:t>在</a:t>
            </a:r>
            <a:r>
              <a:rPr lang="en-US" altLang="zh-CN" sz="1600" dirty="0"/>
              <a:t>IN()</a:t>
            </a:r>
            <a:r>
              <a:rPr lang="zh-CN" altLang="en-US" sz="1600" dirty="0"/>
              <a:t>谓词的右侧 ，行构造函数仅包含运行时常量，这些常量是在执行期间绑定到常量的文字或本地列引用。</a:t>
            </a:r>
          </a:p>
          <a:p>
            <a:pPr marL="285750" indent="-285750">
              <a:buFont typeface="Arial" panose="020B0604020202020204" pitchFamily="34" charset="0"/>
              <a:buChar char="•"/>
            </a:pPr>
            <a:endParaRPr lang="zh-CN" altLang="en-US" sz="1600" dirty="0"/>
          </a:p>
          <a:p>
            <a:pPr marL="285750" indent="-285750">
              <a:buFont typeface="Arial" panose="020B0604020202020204" pitchFamily="34" charset="0"/>
              <a:buChar char="•"/>
            </a:pPr>
            <a:r>
              <a:rPr lang="zh-CN" altLang="en-US" sz="1600" dirty="0"/>
              <a:t>在</a:t>
            </a:r>
            <a:r>
              <a:rPr lang="en-US" altLang="zh-CN" sz="1600" dirty="0"/>
              <a:t>IN()</a:t>
            </a:r>
            <a:r>
              <a:rPr lang="zh-CN" altLang="en-US" sz="1600" dirty="0"/>
              <a:t>谓词的右侧 ，有多个行构造函数。</a:t>
            </a:r>
          </a:p>
        </p:txBody>
      </p:sp>
    </p:spTree>
    <p:extLst>
      <p:ext uri="{BB962C8B-B14F-4D97-AF65-F5344CB8AC3E}">
        <p14:creationId xmlns:p14="http://schemas.microsoft.com/office/powerpoint/2010/main" val="3663575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75865" y="492257"/>
            <a:ext cx="9566788" cy="369332"/>
          </a:xfrm>
          <a:prstGeom prst="rect">
            <a:avLst/>
          </a:prstGeom>
        </p:spPr>
        <p:txBody>
          <a:bodyPr wrap="square">
            <a:spAutoFit/>
          </a:bodyPr>
          <a:lstStyle/>
          <a:p>
            <a:pPr lvl="0"/>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—2.2. 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latin typeface="Microsoft YaHei Light" panose="020B0502040204020203" pitchFamily="34" charset="-122"/>
                <a:ea typeface="Microsoft YaHei Light" panose="020B0502040204020203" pitchFamily="34" charset="-122"/>
              </a:rPr>
              <a:t>RANGE</a:t>
            </a:r>
            <a:endParaRPr lang="zh-CN" altLang="en-US" dirty="0">
              <a:latin typeface="Microsoft YaHei Light" panose="020B0502040204020203" pitchFamily="34" charset="-122"/>
              <a:ea typeface="Microsoft YaHei Light" panose="020B0502040204020203" pitchFamily="34" charset="-122"/>
            </a:endParaRPr>
          </a:p>
        </p:txBody>
      </p:sp>
      <p:sp>
        <p:nvSpPr>
          <p:cNvPr id="7" name="矩形 6">
            <a:extLst>
              <a:ext uri="{FF2B5EF4-FFF2-40B4-BE49-F238E27FC236}">
                <a16:creationId xmlns:a16="http://schemas.microsoft.com/office/drawing/2014/main" id="{BE7716F3-5630-4559-A852-79C86ED14673}"/>
              </a:ext>
            </a:extLst>
          </p:cNvPr>
          <p:cNvSpPr/>
          <p:nvPr/>
        </p:nvSpPr>
        <p:spPr>
          <a:xfrm>
            <a:off x="481691" y="1007162"/>
            <a:ext cx="2492990" cy="369332"/>
          </a:xfrm>
          <a:prstGeom prst="rect">
            <a:avLst/>
          </a:prstGeom>
        </p:spPr>
        <p:txBody>
          <a:bodyPr wrap="none">
            <a:spAutoFit/>
          </a:bodyPr>
          <a:lstStyle/>
          <a:p>
            <a:r>
              <a:rPr lang="zh-CN" altLang="en-US" dirty="0"/>
              <a:t>限制内存使用范围优化</a:t>
            </a:r>
          </a:p>
        </p:txBody>
      </p:sp>
      <p:sp>
        <p:nvSpPr>
          <p:cNvPr id="8" name="矩形 7">
            <a:extLst>
              <a:ext uri="{FF2B5EF4-FFF2-40B4-BE49-F238E27FC236}">
                <a16:creationId xmlns:a16="http://schemas.microsoft.com/office/drawing/2014/main" id="{B5F94732-80EA-4382-A500-04591759A529}"/>
              </a:ext>
            </a:extLst>
          </p:cNvPr>
          <p:cNvSpPr/>
          <p:nvPr/>
        </p:nvSpPr>
        <p:spPr>
          <a:xfrm>
            <a:off x="1288963" y="1568971"/>
            <a:ext cx="3371436" cy="369332"/>
          </a:xfrm>
          <a:prstGeom prst="rect">
            <a:avLst/>
          </a:prstGeom>
          <a:noFill/>
        </p:spPr>
        <p:style>
          <a:lnRef idx="2">
            <a:schemeClr val="accent5"/>
          </a:lnRef>
          <a:fillRef idx="1">
            <a:schemeClr val="lt1"/>
          </a:fillRef>
          <a:effectRef idx="0">
            <a:schemeClr val="accent5"/>
          </a:effectRef>
          <a:fontRef idx="minor">
            <a:schemeClr val="dk1"/>
          </a:fontRef>
        </p:style>
        <p:txBody>
          <a:bodyPr wrap="none">
            <a:spAutoFit/>
          </a:bodyPr>
          <a:lstStyle/>
          <a:p>
            <a:r>
              <a:rPr lang="en-US" altLang="zh-CN" dirty="0"/>
              <a:t>range_optimizer_max_mem_size</a:t>
            </a:r>
            <a:endParaRPr lang="zh-CN" altLang="en-US" dirty="0"/>
          </a:p>
        </p:txBody>
      </p:sp>
      <p:sp>
        <p:nvSpPr>
          <p:cNvPr id="9" name="矩形 8">
            <a:extLst>
              <a:ext uri="{FF2B5EF4-FFF2-40B4-BE49-F238E27FC236}">
                <a16:creationId xmlns:a16="http://schemas.microsoft.com/office/drawing/2014/main" id="{1DFDA6AF-3B3C-45A6-9C43-4CC5E3AF0528}"/>
              </a:ext>
            </a:extLst>
          </p:cNvPr>
          <p:cNvSpPr/>
          <p:nvPr/>
        </p:nvSpPr>
        <p:spPr>
          <a:xfrm>
            <a:off x="4769729" y="1643617"/>
            <a:ext cx="2185214" cy="276999"/>
          </a:xfrm>
          <a:prstGeom prst="rect">
            <a:avLst/>
          </a:prstGeom>
        </p:spPr>
        <p:txBody>
          <a:bodyPr wrap="none">
            <a:spAutoFit/>
          </a:bodyPr>
          <a:lstStyle/>
          <a:p>
            <a:r>
              <a:rPr lang="zh-CN" altLang="en-US" sz="1200" dirty="0">
                <a:solidFill>
                  <a:srgbClr val="555555"/>
                </a:solidFill>
                <a:latin typeface="Open Sans"/>
              </a:rPr>
              <a:t>控制范围优化程序可用的内存</a:t>
            </a:r>
            <a:endParaRPr lang="zh-CN" altLang="en-US" sz="1200" dirty="0"/>
          </a:p>
        </p:txBody>
      </p:sp>
      <p:sp>
        <p:nvSpPr>
          <p:cNvPr id="10" name="矩形 9">
            <a:extLst>
              <a:ext uri="{FF2B5EF4-FFF2-40B4-BE49-F238E27FC236}">
                <a16:creationId xmlns:a16="http://schemas.microsoft.com/office/drawing/2014/main" id="{152CE1BD-966D-4951-8EB6-E388B5378128}"/>
              </a:ext>
            </a:extLst>
          </p:cNvPr>
          <p:cNvSpPr/>
          <p:nvPr/>
        </p:nvSpPr>
        <p:spPr>
          <a:xfrm>
            <a:off x="1310610" y="2131442"/>
            <a:ext cx="9945950" cy="738664"/>
          </a:xfrm>
          <a:prstGeom prst="rect">
            <a:avLst/>
          </a:prstGeom>
          <a:noFill/>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buFont typeface="Arial" panose="020B0604020202020204" pitchFamily="34" charset="0"/>
              <a:buChar char="•"/>
            </a:pPr>
            <a:r>
              <a:rPr lang="en-US" altLang="zh-CN" sz="1400" dirty="0"/>
              <a:t>0</a:t>
            </a:r>
            <a:r>
              <a:rPr lang="zh-CN" altLang="en-US" sz="1400" dirty="0"/>
              <a:t>意味着不做任何限制</a:t>
            </a:r>
          </a:p>
          <a:p>
            <a:pPr marL="285750" indent="-285750">
              <a:buFont typeface="Arial" panose="020B0604020202020204" pitchFamily="34" charset="0"/>
              <a:buChar char="•"/>
            </a:pPr>
            <a:r>
              <a:rPr lang="zh-CN" altLang="en-US" sz="1400" dirty="0"/>
              <a:t>大于</a:t>
            </a:r>
            <a:r>
              <a:rPr lang="en-US" altLang="zh-CN" sz="1400" dirty="0"/>
              <a:t>0</a:t>
            </a:r>
            <a:r>
              <a:rPr lang="zh-CN" altLang="en-US" sz="1400" dirty="0"/>
              <a:t>，则优化器在操作时发现超出指定限制后将会改变策略（如：全表扫描），同时还会给出以下警告，所以增加</a:t>
            </a:r>
            <a:r>
              <a:rPr lang="en-US" altLang="zh-CN" sz="1400" dirty="0"/>
              <a:t>range_optimizer_max_mem_size </a:t>
            </a:r>
            <a:r>
              <a:rPr lang="zh-CN" altLang="en-US" sz="1400" dirty="0"/>
              <a:t>值可能会提高性能。</a:t>
            </a:r>
          </a:p>
        </p:txBody>
      </p:sp>
      <p:cxnSp>
        <p:nvCxnSpPr>
          <p:cNvPr id="12" name="直接箭头连接符 11">
            <a:extLst>
              <a:ext uri="{FF2B5EF4-FFF2-40B4-BE49-F238E27FC236}">
                <a16:creationId xmlns:a16="http://schemas.microsoft.com/office/drawing/2014/main" id="{C80B3E29-F801-41F2-BB61-55E94F73DAE7}"/>
              </a:ext>
            </a:extLst>
          </p:cNvPr>
          <p:cNvCxnSpPr>
            <a:stCxn id="8" idx="2"/>
          </p:cNvCxnSpPr>
          <p:nvPr/>
        </p:nvCxnSpPr>
        <p:spPr>
          <a:xfrm>
            <a:off x="2974681" y="1938303"/>
            <a:ext cx="0" cy="191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16D9483E-BCA6-44EC-BE99-9D93C43EBBD4}"/>
              </a:ext>
            </a:extLst>
          </p:cNvPr>
          <p:cNvSpPr/>
          <p:nvPr/>
        </p:nvSpPr>
        <p:spPr>
          <a:xfrm>
            <a:off x="1344138" y="2992057"/>
            <a:ext cx="4237608" cy="523220"/>
          </a:xfrm>
          <a:prstGeom prst="rect">
            <a:avLst/>
          </a:prstGeom>
          <a:noFill/>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sz="1400" dirty="0"/>
              <a:t>多个</a:t>
            </a:r>
            <a:r>
              <a:rPr lang="en-US" altLang="zh-CN" sz="1400" dirty="0"/>
              <a:t>OR</a:t>
            </a:r>
            <a:r>
              <a:rPr lang="zh-CN" altLang="en-US" sz="1400" dirty="0"/>
              <a:t>组合，每个</a:t>
            </a:r>
            <a:r>
              <a:rPr lang="en-US" altLang="zh-CN" sz="1400" dirty="0"/>
              <a:t>OR</a:t>
            </a:r>
            <a:r>
              <a:rPr lang="zh-CN" altLang="en-US" sz="1400" dirty="0"/>
              <a:t>大概占</a:t>
            </a:r>
            <a:r>
              <a:rPr lang="en-US" altLang="zh-CN" sz="1400" dirty="0"/>
              <a:t>230</a:t>
            </a:r>
            <a:r>
              <a:rPr lang="zh-CN" altLang="en-US" sz="1400" dirty="0"/>
              <a:t>字节，在</a:t>
            </a:r>
            <a:r>
              <a:rPr lang="en-US" altLang="zh-CN" sz="1400" dirty="0"/>
              <a:t>5.7.11</a:t>
            </a:r>
            <a:r>
              <a:rPr lang="zh-CN" altLang="en-US" sz="1400" dirty="0"/>
              <a:t>之前约占</a:t>
            </a:r>
            <a:r>
              <a:rPr lang="en-US" altLang="zh-CN" sz="1400" dirty="0"/>
              <a:t>700</a:t>
            </a:r>
            <a:r>
              <a:rPr lang="zh-CN" altLang="en-US" sz="1400" dirty="0"/>
              <a:t>字节，所以慎用</a:t>
            </a:r>
          </a:p>
        </p:txBody>
      </p:sp>
      <p:sp>
        <p:nvSpPr>
          <p:cNvPr id="15" name="矩形 14">
            <a:extLst>
              <a:ext uri="{FF2B5EF4-FFF2-40B4-BE49-F238E27FC236}">
                <a16:creationId xmlns:a16="http://schemas.microsoft.com/office/drawing/2014/main" id="{817226AD-B9B7-4D91-8AB8-FE63269BB47E}"/>
              </a:ext>
            </a:extLst>
          </p:cNvPr>
          <p:cNvSpPr/>
          <p:nvPr/>
        </p:nvSpPr>
        <p:spPr>
          <a:xfrm>
            <a:off x="5995387" y="3086245"/>
            <a:ext cx="5589973" cy="523220"/>
          </a:xfrm>
          <a:prstGeom prst="rect">
            <a:avLst/>
          </a:prstGeom>
          <a:noFill/>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1400" dirty="0">
                <a:solidFill>
                  <a:srgbClr val="A626A4"/>
                </a:solidFill>
                <a:latin typeface="Source Code Pro"/>
                <a:ea typeface="Microsoft YaHei" panose="020B0503020204020204" pitchFamily="34" charset="-122"/>
              </a:rPr>
              <a:t>SELECT</a:t>
            </a:r>
            <a:r>
              <a:rPr lang="en-US" altLang="zh-CN" sz="1400" dirty="0">
                <a:solidFill>
                  <a:srgbClr val="383A42"/>
                </a:solidFill>
                <a:latin typeface="Source Code Pro"/>
                <a:ea typeface="Microsoft YaHei" panose="020B0503020204020204" pitchFamily="34" charset="-122"/>
              </a:rPr>
              <a:t> </a:t>
            </a:r>
            <a:r>
              <a:rPr lang="en-US" altLang="zh-CN" sz="1400" dirty="0">
                <a:solidFill>
                  <a:srgbClr val="A626A4"/>
                </a:solidFill>
                <a:latin typeface="Source Code Pro"/>
                <a:ea typeface="Microsoft YaHei" panose="020B0503020204020204" pitchFamily="34" charset="-122"/>
              </a:rPr>
              <a:t>COUNT</a:t>
            </a:r>
            <a:r>
              <a:rPr lang="en-US" altLang="zh-CN" sz="1400" dirty="0">
                <a:solidFill>
                  <a:srgbClr val="383A42"/>
                </a:solidFill>
                <a:latin typeface="Source Code Pro"/>
                <a:ea typeface="Microsoft YaHei" panose="020B0503020204020204" pitchFamily="34" charset="-122"/>
              </a:rPr>
              <a:t>(*) </a:t>
            </a:r>
            <a:r>
              <a:rPr lang="en-US" altLang="zh-CN" sz="1400" dirty="0">
                <a:solidFill>
                  <a:srgbClr val="A626A4"/>
                </a:solidFill>
                <a:latin typeface="Source Code Pro"/>
                <a:ea typeface="Microsoft YaHei" panose="020B0503020204020204" pitchFamily="34" charset="-122"/>
              </a:rPr>
              <a:t>FROM</a:t>
            </a:r>
            <a:r>
              <a:rPr lang="en-US" altLang="zh-CN" sz="1400" dirty="0">
                <a:solidFill>
                  <a:srgbClr val="383A42"/>
                </a:solidFill>
                <a:latin typeface="Source Code Pro"/>
                <a:ea typeface="Microsoft YaHei" panose="020B0503020204020204" pitchFamily="34" charset="-122"/>
              </a:rPr>
              <a:t> t </a:t>
            </a:r>
            <a:r>
              <a:rPr lang="en-US" altLang="zh-CN" sz="1400" dirty="0">
                <a:solidFill>
                  <a:srgbClr val="A626A4"/>
                </a:solidFill>
                <a:latin typeface="Source Code Pro"/>
                <a:ea typeface="Microsoft YaHei" panose="020B0503020204020204" pitchFamily="34" charset="-122"/>
              </a:rPr>
              <a:t>WHERE</a:t>
            </a:r>
            <a:r>
              <a:rPr lang="en-US" altLang="zh-CN" sz="1400" dirty="0">
                <a:solidFill>
                  <a:srgbClr val="383A42"/>
                </a:solidFill>
                <a:latin typeface="Source Code Pro"/>
                <a:ea typeface="Microsoft YaHei" panose="020B0503020204020204" pitchFamily="34" charset="-122"/>
              </a:rPr>
              <a:t> a=</a:t>
            </a:r>
            <a:r>
              <a:rPr lang="en-US" altLang="zh-CN" sz="1400" dirty="0">
                <a:solidFill>
                  <a:srgbClr val="986801"/>
                </a:solidFill>
                <a:latin typeface="Source Code Pro"/>
                <a:ea typeface="Microsoft YaHei" panose="020B0503020204020204" pitchFamily="34" charset="-122"/>
              </a:rPr>
              <a:t>1</a:t>
            </a:r>
            <a:r>
              <a:rPr lang="en-US" altLang="zh-CN" sz="1400" dirty="0">
                <a:solidFill>
                  <a:srgbClr val="383A42"/>
                </a:solidFill>
                <a:latin typeface="Source Code Pro"/>
                <a:ea typeface="Microsoft YaHei" panose="020B0503020204020204" pitchFamily="34" charset="-122"/>
              </a:rPr>
              <a:t> </a:t>
            </a:r>
            <a:r>
              <a:rPr lang="en-US" altLang="zh-CN" sz="1400" dirty="0">
                <a:solidFill>
                  <a:srgbClr val="A626A4"/>
                </a:solidFill>
                <a:latin typeface="Source Code Pro"/>
                <a:ea typeface="Microsoft YaHei" panose="020B0503020204020204" pitchFamily="34" charset="-122"/>
              </a:rPr>
              <a:t>OR</a:t>
            </a:r>
            <a:r>
              <a:rPr lang="en-US" altLang="zh-CN" sz="1400" dirty="0">
                <a:solidFill>
                  <a:srgbClr val="383A42"/>
                </a:solidFill>
                <a:latin typeface="Source Code Pro"/>
                <a:ea typeface="Microsoft YaHei" panose="020B0503020204020204" pitchFamily="34" charset="-122"/>
              </a:rPr>
              <a:t> a=</a:t>
            </a:r>
            <a:r>
              <a:rPr lang="en-US" altLang="zh-CN" sz="1400" dirty="0">
                <a:solidFill>
                  <a:srgbClr val="986801"/>
                </a:solidFill>
                <a:latin typeface="Source Code Pro"/>
                <a:ea typeface="Microsoft YaHei" panose="020B0503020204020204" pitchFamily="34" charset="-122"/>
              </a:rPr>
              <a:t>2</a:t>
            </a:r>
            <a:r>
              <a:rPr lang="en-US" altLang="zh-CN" sz="1400" dirty="0">
                <a:solidFill>
                  <a:srgbClr val="383A42"/>
                </a:solidFill>
                <a:latin typeface="Source Code Pro"/>
                <a:ea typeface="Microsoft YaHei" panose="020B0503020204020204" pitchFamily="34" charset="-122"/>
              </a:rPr>
              <a:t> </a:t>
            </a:r>
            <a:r>
              <a:rPr lang="en-US" altLang="zh-CN" sz="1400" dirty="0">
                <a:solidFill>
                  <a:srgbClr val="A626A4"/>
                </a:solidFill>
                <a:latin typeface="Source Code Pro"/>
                <a:ea typeface="Microsoft YaHei" panose="020B0503020204020204" pitchFamily="34" charset="-122"/>
              </a:rPr>
              <a:t>OR</a:t>
            </a:r>
            <a:r>
              <a:rPr lang="en-US" altLang="zh-CN" sz="1400" dirty="0">
                <a:solidFill>
                  <a:srgbClr val="383A42"/>
                </a:solidFill>
                <a:latin typeface="Source Code Pro"/>
                <a:ea typeface="Microsoft YaHei" panose="020B0503020204020204" pitchFamily="34" charset="-122"/>
              </a:rPr>
              <a:t> a=</a:t>
            </a:r>
            <a:r>
              <a:rPr lang="en-US" altLang="zh-CN" sz="1400" dirty="0">
                <a:solidFill>
                  <a:srgbClr val="986801"/>
                </a:solidFill>
                <a:latin typeface="Source Code Pro"/>
                <a:ea typeface="Microsoft YaHei" panose="020B0503020204020204" pitchFamily="34" charset="-122"/>
              </a:rPr>
              <a:t>3</a:t>
            </a:r>
            <a:r>
              <a:rPr lang="en-US" altLang="zh-CN" sz="1400" dirty="0">
                <a:solidFill>
                  <a:srgbClr val="383A42"/>
                </a:solidFill>
                <a:latin typeface="Source Code Pro"/>
                <a:ea typeface="Microsoft YaHei" panose="020B0503020204020204" pitchFamily="34" charset="-122"/>
              </a:rPr>
              <a:t> </a:t>
            </a:r>
            <a:r>
              <a:rPr lang="en-US" altLang="zh-CN" sz="1400" dirty="0">
                <a:solidFill>
                  <a:srgbClr val="A626A4"/>
                </a:solidFill>
                <a:latin typeface="Source Code Pro"/>
                <a:ea typeface="Microsoft YaHei" panose="020B0503020204020204" pitchFamily="34" charset="-122"/>
              </a:rPr>
              <a:t>OR</a:t>
            </a:r>
            <a:r>
              <a:rPr lang="en-US" altLang="zh-CN" sz="1400" dirty="0">
                <a:solidFill>
                  <a:srgbClr val="383A42"/>
                </a:solidFill>
                <a:latin typeface="Source Code Pro"/>
                <a:ea typeface="Microsoft YaHei" panose="020B0503020204020204" pitchFamily="34" charset="-122"/>
              </a:rPr>
              <a:t> .. . a=N</a:t>
            </a:r>
            <a:endParaRPr lang="en-US" altLang="zh-CN" sz="1400" b="0" i="0" dirty="0">
              <a:solidFill>
                <a:srgbClr val="383A42"/>
              </a:solidFill>
              <a:effectLst/>
              <a:latin typeface="Source Code Pro"/>
              <a:ea typeface="Microsoft YaHei" panose="020B0503020204020204" pitchFamily="34" charset="-122"/>
            </a:endParaRPr>
          </a:p>
        </p:txBody>
      </p:sp>
      <p:sp>
        <p:nvSpPr>
          <p:cNvPr id="18" name="矩形 17">
            <a:extLst>
              <a:ext uri="{FF2B5EF4-FFF2-40B4-BE49-F238E27FC236}">
                <a16:creationId xmlns:a16="http://schemas.microsoft.com/office/drawing/2014/main" id="{79D10E46-8084-4FAA-9DA3-2E64D1EEB0DA}"/>
              </a:ext>
            </a:extLst>
          </p:cNvPr>
          <p:cNvSpPr/>
          <p:nvPr/>
        </p:nvSpPr>
        <p:spPr>
          <a:xfrm>
            <a:off x="1344138" y="3636589"/>
            <a:ext cx="4267201" cy="523220"/>
          </a:xfrm>
          <a:prstGeom prst="rect">
            <a:avLst/>
          </a:prstGeom>
          <a:noFill/>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sz="1400" dirty="0"/>
              <a:t>类似地，对于诸如以下的查询，每个谓词组合</a:t>
            </a:r>
            <a:r>
              <a:rPr lang="en-US" altLang="zh-CN" sz="1400" dirty="0"/>
              <a:t>AND </a:t>
            </a:r>
            <a:r>
              <a:rPr lang="zh-CN" altLang="en-US" sz="1400" dirty="0"/>
              <a:t>使用大约</a:t>
            </a:r>
            <a:r>
              <a:rPr lang="en-US" altLang="zh-CN" sz="1400" dirty="0"/>
              <a:t>125</a:t>
            </a:r>
            <a:r>
              <a:rPr lang="zh-CN" altLang="en-US" sz="1400" dirty="0"/>
              <a:t>个字节：</a:t>
            </a:r>
          </a:p>
        </p:txBody>
      </p:sp>
      <p:sp>
        <p:nvSpPr>
          <p:cNvPr id="19" name="矩形 18">
            <a:extLst>
              <a:ext uri="{FF2B5EF4-FFF2-40B4-BE49-F238E27FC236}">
                <a16:creationId xmlns:a16="http://schemas.microsoft.com/office/drawing/2014/main" id="{75259419-323E-4A9D-86DD-8B5F881A8ED1}"/>
              </a:ext>
            </a:extLst>
          </p:cNvPr>
          <p:cNvSpPr/>
          <p:nvPr/>
        </p:nvSpPr>
        <p:spPr>
          <a:xfrm>
            <a:off x="5976645" y="3788674"/>
            <a:ext cx="4689361" cy="307777"/>
          </a:xfrm>
          <a:prstGeom prst="rect">
            <a:avLst/>
          </a:prstGeom>
          <a:noFill/>
        </p:spPr>
        <p:style>
          <a:lnRef idx="1">
            <a:schemeClr val="accent5"/>
          </a:lnRef>
          <a:fillRef idx="2">
            <a:schemeClr val="accent5"/>
          </a:fillRef>
          <a:effectRef idx="1">
            <a:schemeClr val="accent5"/>
          </a:effectRef>
          <a:fontRef idx="minor">
            <a:schemeClr val="dk1"/>
          </a:fontRef>
        </p:style>
        <p:txBody>
          <a:bodyPr wrap="none">
            <a:spAutoFit/>
          </a:bodyPr>
          <a:lstStyle/>
          <a:p>
            <a:r>
              <a:rPr lang="en-US" altLang="zh-CN" sz="1400" dirty="0">
                <a:solidFill>
                  <a:srgbClr val="0077AA"/>
                </a:solidFill>
                <a:latin typeface="Liberation Mono"/>
              </a:rPr>
              <a:t>SELECT</a:t>
            </a:r>
            <a:r>
              <a:rPr lang="en-US" altLang="zh-CN" sz="1400" dirty="0">
                <a:solidFill>
                  <a:srgbClr val="000000"/>
                </a:solidFill>
                <a:latin typeface="Liberation Mono"/>
              </a:rPr>
              <a:t> </a:t>
            </a:r>
            <a:r>
              <a:rPr lang="en-US" altLang="zh-CN" sz="1400" dirty="0">
                <a:solidFill>
                  <a:srgbClr val="DD4A68"/>
                </a:solidFill>
                <a:latin typeface="Liberation Mono"/>
              </a:rPr>
              <a:t>COUNT</a:t>
            </a:r>
            <a:r>
              <a:rPr lang="en-US" altLang="zh-CN" sz="1400" dirty="0">
                <a:solidFill>
                  <a:srgbClr val="999999"/>
                </a:solidFill>
                <a:latin typeface="Liberation Mono"/>
              </a:rPr>
              <a:t>(</a:t>
            </a:r>
            <a:r>
              <a:rPr lang="en-US" altLang="zh-CN" sz="1400" dirty="0">
                <a:solidFill>
                  <a:srgbClr val="A67F59"/>
                </a:solidFill>
                <a:latin typeface="Liberation Mono"/>
              </a:rPr>
              <a:t>*</a:t>
            </a:r>
            <a:r>
              <a:rPr lang="en-US" altLang="zh-CN" sz="1400" dirty="0">
                <a:solidFill>
                  <a:srgbClr val="99999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FROM</a:t>
            </a:r>
            <a:r>
              <a:rPr lang="en-US" altLang="zh-CN" sz="1400" dirty="0">
                <a:solidFill>
                  <a:srgbClr val="000000"/>
                </a:solidFill>
                <a:latin typeface="Liberation Mono"/>
              </a:rPr>
              <a:t> t </a:t>
            </a:r>
            <a:r>
              <a:rPr lang="en-US" altLang="zh-CN" sz="1400" dirty="0">
                <a:solidFill>
                  <a:srgbClr val="0077AA"/>
                </a:solidFill>
                <a:latin typeface="Liberation Mono"/>
              </a:rPr>
              <a:t>WHERE</a:t>
            </a:r>
            <a:r>
              <a:rPr lang="en-US" altLang="zh-CN" sz="1400" dirty="0">
                <a:solidFill>
                  <a:srgbClr val="000000"/>
                </a:solidFill>
                <a:latin typeface="Liberation Mono"/>
              </a:rPr>
              <a:t> a</a:t>
            </a:r>
            <a:r>
              <a:rPr lang="en-US" altLang="zh-CN" sz="1400" dirty="0">
                <a:solidFill>
                  <a:srgbClr val="A67F59"/>
                </a:solidFill>
                <a:latin typeface="Liberation Mono"/>
              </a:rPr>
              <a:t>=</a:t>
            </a:r>
            <a:r>
              <a:rPr lang="en-US" altLang="zh-CN" sz="1400" dirty="0">
                <a:solidFill>
                  <a:srgbClr val="990055"/>
                </a:solidFill>
                <a:latin typeface="Liberation Mono"/>
              </a:rPr>
              <a:t>1</a:t>
            </a:r>
            <a:r>
              <a:rPr lang="en-US" altLang="zh-CN" sz="1400" dirty="0">
                <a:solidFill>
                  <a:srgbClr val="000000"/>
                </a:solidFill>
                <a:latin typeface="Liberation Mono"/>
              </a:rPr>
              <a:t> </a:t>
            </a:r>
            <a:r>
              <a:rPr lang="en-US" altLang="zh-CN" sz="1400" dirty="0">
                <a:solidFill>
                  <a:srgbClr val="A67F59"/>
                </a:solidFill>
                <a:latin typeface="Liberation Mono"/>
              </a:rPr>
              <a:t>AND</a:t>
            </a:r>
            <a:r>
              <a:rPr lang="en-US" altLang="zh-CN" sz="1400" dirty="0">
                <a:solidFill>
                  <a:srgbClr val="000000"/>
                </a:solidFill>
                <a:latin typeface="Liberation Mono"/>
              </a:rPr>
              <a:t> b</a:t>
            </a:r>
            <a:r>
              <a:rPr lang="en-US" altLang="zh-CN" sz="1400" dirty="0">
                <a:solidFill>
                  <a:srgbClr val="A67F59"/>
                </a:solidFill>
                <a:latin typeface="Liberation Mono"/>
              </a:rPr>
              <a:t>=</a:t>
            </a:r>
            <a:r>
              <a:rPr lang="en-US" altLang="zh-CN" sz="1400" dirty="0">
                <a:solidFill>
                  <a:srgbClr val="990055"/>
                </a:solidFill>
                <a:latin typeface="Liberation Mono"/>
              </a:rPr>
              <a:t>1</a:t>
            </a:r>
            <a:r>
              <a:rPr lang="en-US" altLang="zh-CN" sz="1400" dirty="0">
                <a:solidFill>
                  <a:srgbClr val="000000"/>
                </a:solidFill>
                <a:latin typeface="Liberation Mono"/>
              </a:rPr>
              <a:t> </a:t>
            </a:r>
            <a:r>
              <a:rPr lang="en-US" altLang="zh-CN" sz="1400" dirty="0">
                <a:solidFill>
                  <a:srgbClr val="A67F59"/>
                </a:solidFill>
                <a:latin typeface="Liberation Mono"/>
              </a:rPr>
              <a:t>AND</a:t>
            </a:r>
            <a:r>
              <a:rPr lang="en-US" altLang="zh-CN" sz="1400" dirty="0">
                <a:solidFill>
                  <a:srgbClr val="000000"/>
                </a:solidFill>
                <a:latin typeface="Liberation Mono"/>
              </a:rPr>
              <a:t> c</a:t>
            </a:r>
            <a:r>
              <a:rPr lang="en-US" altLang="zh-CN" sz="1400" dirty="0">
                <a:solidFill>
                  <a:srgbClr val="A67F59"/>
                </a:solidFill>
                <a:latin typeface="Liberation Mono"/>
              </a:rPr>
              <a:t>=</a:t>
            </a:r>
            <a:r>
              <a:rPr lang="en-US" altLang="zh-CN" sz="1400" dirty="0">
                <a:solidFill>
                  <a:srgbClr val="990055"/>
                </a:solidFill>
                <a:latin typeface="Liberation Mono"/>
              </a:rPr>
              <a:t>1</a:t>
            </a:r>
            <a:r>
              <a:rPr lang="en-US" altLang="zh-CN" sz="1400" dirty="0">
                <a:solidFill>
                  <a:srgbClr val="000000"/>
                </a:solidFill>
                <a:latin typeface="Liberation Mono"/>
              </a:rPr>
              <a:t> </a:t>
            </a:r>
            <a:r>
              <a:rPr lang="en-US" altLang="zh-CN" sz="1400" dirty="0">
                <a:solidFill>
                  <a:srgbClr val="999999"/>
                </a:solidFill>
                <a:latin typeface="Liberation Mono"/>
              </a:rPr>
              <a:t>...</a:t>
            </a:r>
            <a:r>
              <a:rPr lang="en-US" altLang="zh-CN" sz="1400" dirty="0">
                <a:solidFill>
                  <a:srgbClr val="000000"/>
                </a:solidFill>
                <a:latin typeface="Liberation Mono"/>
              </a:rPr>
              <a:t> </a:t>
            </a:r>
            <a:r>
              <a:rPr lang="en-US" altLang="zh-CN" sz="1400" i="1" dirty="0">
                <a:solidFill>
                  <a:srgbClr val="000000"/>
                </a:solidFill>
                <a:latin typeface="Liberation Mono"/>
              </a:rPr>
              <a:t>N</a:t>
            </a:r>
            <a:r>
              <a:rPr lang="en-US" altLang="zh-CN" sz="1400" dirty="0">
                <a:solidFill>
                  <a:srgbClr val="999999"/>
                </a:solidFill>
                <a:latin typeface="Liberation Mono"/>
              </a:rPr>
              <a:t>;</a:t>
            </a:r>
            <a:endParaRPr lang="zh-CN" altLang="en-US" sz="1400" dirty="0"/>
          </a:p>
        </p:txBody>
      </p:sp>
      <p:sp>
        <p:nvSpPr>
          <p:cNvPr id="20" name="矩形 19">
            <a:extLst>
              <a:ext uri="{FF2B5EF4-FFF2-40B4-BE49-F238E27FC236}">
                <a16:creationId xmlns:a16="http://schemas.microsoft.com/office/drawing/2014/main" id="{0741A13C-7FEE-41FE-ABD6-CC3E70222D83}"/>
              </a:ext>
            </a:extLst>
          </p:cNvPr>
          <p:cNvSpPr/>
          <p:nvPr/>
        </p:nvSpPr>
        <p:spPr>
          <a:xfrm>
            <a:off x="1293389" y="4375948"/>
            <a:ext cx="6096000" cy="954107"/>
          </a:xfrm>
          <a:prstGeom prst="rect">
            <a:avLst/>
          </a:prstGeom>
          <a:noFill/>
        </p:spPr>
        <p:style>
          <a:lnRef idx="2">
            <a:schemeClr val="accent5"/>
          </a:lnRef>
          <a:fillRef idx="1">
            <a:schemeClr val="lt1"/>
          </a:fillRef>
          <a:effectRef idx="0">
            <a:schemeClr val="accent5"/>
          </a:effectRef>
          <a:fontRef idx="minor">
            <a:schemeClr val="dk1"/>
          </a:fontRef>
        </p:style>
        <p:txBody>
          <a:bodyPr>
            <a:spAutoFit/>
          </a:bodyPr>
          <a:lstStyle/>
          <a:p>
            <a:r>
              <a:rPr lang="en-US" altLang="zh-CN" sz="1400" dirty="0"/>
              <a:t>IN()</a:t>
            </a:r>
            <a:r>
              <a:rPr lang="zh-CN" altLang="en-US" sz="1400" dirty="0"/>
              <a:t>列表 中的每个文字值都 计为一个谓词组合</a:t>
            </a:r>
            <a:r>
              <a:rPr lang="en-US" altLang="zh-CN" sz="1400" dirty="0"/>
              <a:t>OR</a:t>
            </a:r>
            <a:r>
              <a:rPr lang="zh-CN" altLang="en-US" sz="1400" dirty="0"/>
              <a:t>。如果有两个</a:t>
            </a:r>
            <a:r>
              <a:rPr lang="en-US" altLang="zh-CN" sz="1400" dirty="0"/>
              <a:t>IN() </a:t>
            </a:r>
            <a:r>
              <a:rPr lang="zh-CN" altLang="en-US" sz="1400" dirty="0"/>
              <a:t>列表，则组合的谓词 </a:t>
            </a:r>
            <a:r>
              <a:rPr lang="en-US" altLang="zh-CN" sz="1400" dirty="0"/>
              <a:t>OR</a:t>
            </a:r>
            <a:r>
              <a:rPr lang="zh-CN" altLang="en-US" sz="1400" dirty="0"/>
              <a:t>数是每个列表中文字值的数量的乘积。因此，与</a:t>
            </a:r>
            <a:r>
              <a:rPr lang="en-US" altLang="zh-CN" sz="1400" dirty="0"/>
              <a:t>OR</a:t>
            </a:r>
            <a:r>
              <a:rPr lang="zh-CN" altLang="en-US" sz="1400" dirty="0"/>
              <a:t>前一种情况相结合的谓词数 是 </a:t>
            </a:r>
            <a:r>
              <a:rPr lang="en-US" altLang="zh-CN" sz="1400" dirty="0"/>
              <a:t>M× N</a:t>
            </a:r>
            <a:r>
              <a:rPr lang="zh-CN" altLang="en-US" sz="1400" dirty="0"/>
              <a:t>。</a:t>
            </a:r>
          </a:p>
          <a:p>
            <a:r>
              <a:rPr lang="zh-CN" altLang="en-US" sz="1400" dirty="0"/>
              <a:t>在</a:t>
            </a:r>
            <a:r>
              <a:rPr lang="en-US" altLang="zh-CN" sz="1400" dirty="0"/>
              <a:t>5.7.11</a:t>
            </a:r>
            <a:r>
              <a:rPr lang="zh-CN" altLang="en-US" sz="1400" dirty="0"/>
              <a:t>之前，每个谓词组合的字节数</a:t>
            </a:r>
            <a:r>
              <a:rPr lang="en-US" altLang="zh-CN" sz="1400" dirty="0"/>
              <a:t>OR</a:t>
            </a:r>
            <a:r>
              <a:rPr lang="zh-CN" altLang="en-US" sz="1400" dirty="0"/>
              <a:t>更高，大约</a:t>
            </a:r>
            <a:r>
              <a:rPr lang="en-US" altLang="zh-CN" sz="1400" dirty="0"/>
              <a:t>700</a:t>
            </a:r>
            <a:r>
              <a:rPr lang="zh-CN" altLang="en-US" sz="1400" dirty="0"/>
              <a:t>字节。</a:t>
            </a:r>
          </a:p>
        </p:txBody>
      </p:sp>
      <p:sp>
        <p:nvSpPr>
          <p:cNvPr id="21" name="矩形 20">
            <a:extLst>
              <a:ext uri="{FF2B5EF4-FFF2-40B4-BE49-F238E27FC236}">
                <a16:creationId xmlns:a16="http://schemas.microsoft.com/office/drawing/2014/main" id="{5F4B9B04-2641-4F22-964A-C78B66182722}"/>
              </a:ext>
            </a:extLst>
          </p:cNvPr>
          <p:cNvSpPr/>
          <p:nvPr/>
        </p:nvSpPr>
        <p:spPr>
          <a:xfrm>
            <a:off x="7431024" y="4591391"/>
            <a:ext cx="4760976" cy="523220"/>
          </a:xfrm>
          <a:prstGeom prst="rect">
            <a:avLst/>
          </a:prstGeom>
          <a:noFill/>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1400" dirty="0">
                <a:solidFill>
                  <a:srgbClr val="0077AA"/>
                </a:solidFill>
                <a:latin typeface="Liberation Mono"/>
              </a:rPr>
              <a:t>SELECT</a:t>
            </a:r>
            <a:r>
              <a:rPr lang="en-US" altLang="zh-CN" sz="1400" dirty="0">
                <a:solidFill>
                  <a:srgbClr val="000000"/>
                </a:solidFill>
                <a:latin typeface="Liberation Mono"/>
              </a:rPr>
              <a:t> </a:t>
            </a:r>
            <a:r>
              <a:rPr lang="en-US" altLang="zh-CN" sz="1400" dirty="0">
                <a:solidFill>
                  <a:srgbClr val="DD4A68"/>
                </a:solidFill>
                <a:latin typeface="Liberation Mono"/>
              </a:rPr>
              <a:t>COUNT</a:t>
            </a:r>
            <a:r>
              <a:rPr lang="en-US" altLang="zh-CN" sz="1400" dirty="0">
                <a:solidFill>
                  <a:srgbClr val="999999"/>
                </a:solidFill>
                <a:latin typeface="Liberation Mono"/>
              </a:rPr>
              <a:t>(</a:t>
            </a:r>
            <a:r>
              <a:rPr lang="en-US" altLang="zh-CN" sz="1400" dirty="0">
                <a:solidFill>
                  <a:srgbClr val="A67F59"/>
                </a:solidFill>
                <a:latin typeface="Liberation Mono"/>
              </a:rPr>
              <a:t>*</a:t>
            </a:r>
            <a:r>
              <a:rPr lang="en-US" altLang="zh-CN" sz="1400" dirty="0">
                <a:solidFill>
                  <a:srgbClr val="99999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FROM</a:t>
            </a:r>
            <a:r>
              <a:rPr lang="en-US" altLang="zh-CN" sz="1400" dirty="0">
                <a:solidFill>
                  <a:srgbClr val="000000"/>
                </a:solidFill>
                <a:latin typeface="Liberation Mono"/>
              </a:rPr>
              <a:t> t </a:t>
            </a:r>
            <a:r>
              <a:rPr lang="en-US" altLang="zh-CN" sz="1400" dirty="0">
                <a:solidFill>
                  <a:srgbClr val="0077AA"/>
                </a:solidFill>
                <a:latin typeface="Liberation Mono"/>
              </a:rPr>
              <a:t>WHERE</a:t>
            </a:r>
            <a:r>
              <a:rPr lang="en-US" altLang="zh-CN" sz="1400" dirty="0">
                <a:solidFill>
                  <a:srgbClr val="000000"/>
                </a:solidFill>
                <a:latin typeface="Liberation Mono"/>
              </a:rPr>
              <a:t> a </a:t>
            </a:r>
            <a:r>
              <a:rPr lang="en-US" altLang="zh-CN" sz="1400" dirty="0">
                <a:solidFill>
                  <a:srgbClr val="0077AA"/>
                </a:solidFill>
                <a:latin typeface="Liberation Mono"/>
              </a:rPr>
              <a:t>IN</a:t>
            </a:r>
            <a:r>
              <a:rPr lang="en-US" altLang="zh-CN" sz="1400" dirty="0">
                <a:solidFill>
                  <a:srgbClr val="000000"/>
                </a:solidFill>
                <a:latin typeface="Liberation Mono"/>
              </a:rPr>
              <a:t> </a:t>
            </a:r>
            <a:r>
              <a:rPr lang="en-US" altLang="zh-CN" sz="1400" dirty="0">
                <a:solidFill>
                  <a:srgbClr val="999999"/>
                </a:solidFill>
                <a:latin typeface="Liberation Mono"/>
              </a:rPr>
              <a:t>(</a:t>
            </a:r>
            <a:r>
              <a:rPr lang="en-US" altLang="zh-CN" sz="1400" dirty="0">
                <a:solidFill>
                  <a:srgbClr val="990055"/>
                </a:solidFill>
                <a:latin typeface="Liberation Mono"/>
              </a:rPr>
              <a:t>1</a:t>
            </a:r>
            <a:r>
              <a:rPr lang="en-US" altLang="zh-CN" sz="1400" dirty="0">
                <a:solidFill>
                  <a:srgbClr val="999999"/>
                </a:solidFill>
                <a:latin typeface="Liberation Mono"/>
              </a:rPr>
              <a:t>,</a:t>
            </a:r>
            <a:r>
              <a:rPr lang="en-US" altLang="zh-CN" sz="1400" dirty="0">
                <a:solidFill>
                  <a:srgbClr val="990055"/>
                </a:solidFill>
                <a:latin typeface="Liberation Mono"/>
              </a:rPr>
              <a:t>2</a:t>
            </a:r>
            <a:r>
              <a:rPr lang="en-US" altLang="zh-CN" sz="1400" dirty="0">
                <a:solidFill>
                  <a:srgbClr val="999999"/>
                </a:solidFill>
                <a:latin typeface="Liberation Mono"/>
              </a:rPr>
              <a:t>,</a:t>
            </a:r>
            <a:r>
              <a:rPr lang="en-US" altLang="zh-CN" sz="1400" dirty="0">
                <a:solidFill>
                  <a:srgbClr val="000000"/>
                </a:solidFill>
                <a:latin typeface="Liberation Mono"/>
              </a:rPr>
              <a:t> </a:t>
            </a:r>
            <a:r>
              <a:rPr lang="en-US" altLang="zh-CN" sz="1400" dirty="0">
                <a:solidFill>
                  <a:srgbClr val="999999"/>
                </a:solidFill>
                <a:latin typeface="Liberation Mono"/>
              </a:rPr>
              <a:t>...,</a:t>
            </a:r>
            <a:r>
              <a:rPr lang="en-US" altLang="zh-CN" sz="1400" dirty="0">
                <a:solidFill>
                  <a:srgbClr val="000000"/>
                </a:solidFill>
                <a:latin typeface="Liberation Mono"/>
              </a:rPr>
              <a:t> </a:t>
            </a:r>
            <a:r>
              <a:rPr lang="en-US" altLang="zh-CN" sz="1400" i="1" dirty="0">
                <a:solidFill>
                  <a:srgbClr val="000000"/>
                </a:solidFill>
                <a:latin typeface="Liberation Mono"/>
              </a:rPr>
              <a:t>M</a:t>
            </a:r>
            <a:r>
              <a:rPr lang="en-US" altLang="zh-CN" sz="1400" dirty="0">
                <a:solidFill>
                  <a:srgbClr val="999999"/>
                </a:solidFill>
                <a:latin typeface="Liberation Mono"/>
              </a:rPr>
              <a:t>)</a:t>
            </a:r>
            <a:r>
              <a:rPr lang="en-US" altLang="zh-CN" sz="1400" dirty="0">
                <a:solidFill>
                  <a:srgbClr val="000000"/>
                </a:solidFill>
                <a:latin typeface="Liberation Mono"/>
              </a:rPr>
              <a:t> </a:t>
            </a:r>
            <a:r>
              <a:rPr lang="en-US" altLang="zh-CN" sz="1400" dirty="0">
                <a:solidFill>
                  <a:srgbClr val="A67F59"/>
                </a:solidFill>
                <a:latin typeface="Liberation Mono"/>
              </a:rPr>
              <a:t>AND</a:t>
            </a:r>
            <a:r>
              <a:rPr lang="en-US" altLang="zh-CN" sz="1400" dirty="0">
                <a:solidFill>
                  <a:srgbClr val="000000"/>
                </a:solidFill>
                <a:latin typeface="Liberation Mono"/>
              </a:rPr>
              <a:t> b </a:t>
            </a:r>
            <a:r>
              <a:rPr lang="en-US" altLang="zh-CN" sz="1400" dirty="0">
                <a:solidFill>
                  <a:srgbClr val="0077AA"/>
                </a:solidFill>
                <a:latin typeface="Liberation Mono"/>
              </a:rPr>
              <a:t>IN</a:t>
            </a:r>
            <a:r>
              <a:rPr lang="en-US" altLang="zh-CN" sz="1400" dirty="0">
                <a:solidFill>
                  <a:srgbClr val="000000"/>
                </a:solidFill>
                <a:latin typeface="Liberation Mono"/>
              </a:rPr>
              <a:t> </a:t>
            </a:r>
            <a:r>
              <a:rPr lang="en-US" altLang="zh-CN" sz="1400" dirty="0">
                <a:solidFill>
                  <a:srgbClr val="999999"/>
                </a:solidFill>
                <a:latin typeface="Liberation Mono"/>
              </a:rPr>
              <a:t>(</a:t>
            </a:r>
            <a:r>
              <a:rPr lang="en-US" altLang="zh-CN" sz="1400" dirty="0">
                <a:solidFill>
                  <a:srgbClr val="990055"/>
                </a:solidFill>
                <a:latin typeface="Liberation Mono"/>
              </a:rPr>
              <a:t>1</a:t>
            </a:r>
            <a:r>
              <a:rPr lang="en-US" altLang="zh-CN" sz="1400" dirty="0">
                <a:solidFill>
                  <a:srgbClr val="999999"/>
                </a:solidFill>
                <a:latin typeface="Liberation Mono"/>
              </a:rPr>
              <a:t>,</a:t>
            </a:r>
            <a:r>
              <a:rPr lang="en-US" altLang="zh-CN" sz="1400" dirty="0">
                <a:solidFill>
                  <a:srgbClr val="990055"/>
                </a:solidFill>
                <a:latin typeface="Liberation Mono"/>
              </a:rPr>
              <a:t>2</a:t>
            </a:r>
            <a:r>
              <a:rPr lang="en-US" altLang="zh-CN" sz="1400" dirty="0">
                <a:solidFill>
                  <a:srgbClr val="999999"/>
                </a:solidFill>
                <a:latin typeface="Liberation Mono"/>
              </a:rPr>
              <a:t>,</a:t>
            </a:r>
            <a:r>
              <a:rPr lang="en-US" altLang="zh-CN" sz="1400" dirty="0">
                <a:solidFill>
                  <a:srgbClr val="000000"/>
                </a:solidFill>
                <a:latin typeface="Liberation Mono"/>
              </a:rPr>
              <a:t> </a:t>
            </a:r>
            <a:r>
              <a:rPr lang="en-US" altLang="zh-CN" sz="1400" dirty="0">
                <a:solidFill>
                  <a:srgbClr val="999999"/>
                </a:solidFill>
                <a:latin typeface="Liberation Mono"/>
              </a:rPr>
              <a:t>...,</a:t>
            </a:r>
            <a:r>
              <a:rPr lang="en-US" altLang="zh-CN" sz="1400" dirty="0">
                <a:solidFill>
                  <a:srgbClr val="000000"/>
                </a:solidFill>
                <a:latin typeface="Liberation Mono"/>
              </a:rPr>
              <a:t> </a:t>
            </a:r>
            <a:r>
              <a:rPr lang="en-US" altLang="zh-CN" sz="1400" i="1" dirty="0">
                <a:solidFill>
                  <a:srgbClr val="000000"/>
                </a:solidFill>
                <a:latin typeface="Liberation Mono"/>
              </a:rPr>
              <a:t>N</a:t>
            </a:r>
            <a:r>
              <a:rPr lang="en-US" altLang="zh-CN" sz="1400" dirty="0">
                <a:solidFill>
                  <a:srgbClr val="999999"/>
                </a:solidFill>
                <a:latin typeface="Liberation Mono"/>
              </a:rPr>
              <a:t>);</a:t>
            </a:r>
            <a:endParaRPr lang="zh-CN" altLang="en-US" sz="1400" dirty="0"/>
          </a:p>
        </p:txBody>
      </p:sp>
    </p:spTree>
    <p:extLst>
      <p:ext uri="{BB962C8B-B14F-4D97-AF65-F5344CB8AC3E}">
        <p14:creationId xmlns:p14="http://schemas.microsoft.com/office/powerpoint/2010/main" val="2842075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75865" y="492257"/>
            <a:ext cx="9566788"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—2.3. 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t>Index Merge</a:t>
            </a:r>
          </a:p>
        </p:txBody>
      </p:sp>
      <p:sp>
        <p:nvSpPr>
          <p:cNvPr id="4" name="矩形 3">
            <a:extLst>
              <a:ext uri="{FF2B5EF4-FFF2-40B4-BE49-F238E27FC236}">
                <a16:creationId xmlns:a16="http://schemas.microsoft.com/office/drawing/2014/main" id="{070656A7-5E5D-41EE-B063-DD3C5A67EA1C}"/>
              </a:ext>
            </a:extLst>
          </p:cNvPr>
          <p:cNvSpPr/>
          <p:nvPr/>
        </p:nvSpPr>
        <p:spPr>
          <a:xfrm>
            <a:off x="526742" y="1000035"/>
            <a:ext cx="10685755" cy="646331"/>
          </a:xfrm>
          <a:prstGeom prst="rect">
            <a:avLst/>
          </a:prstGeom>
        </p:spPr>
        <p:txBody>
          <a:bodyPr wrap="square">
            <a:spAutoFit/>
          </a:bodyPr>
          <a:lstStyle/>
          <a:p>
            <a:r>
              <a:rPr lang="zh-CN" altLang="en-US" dirty="0"/>
              <a:t> 该索引合并访问方法检索与多行 </a:t>
            </a:r>
            <a:r>
              <a:rPr lang="en-US" altLang="zh-CN" dirty="0"/>
              <a:t>range</a:t>
            </a:r>
            <a:r>
              <a:rPr lang="zh-CN" altLang="en-US" dirty="0"/>
              <a:t>扫描和他们的结果合并到一个。此访问方法仅合并来自单个表的索引扫描，而不是跨多个表扫描。合并可以生成其基础基本扫描的组合，交叉或交叉组合。</a:t>
            </a:r>
          </a:p>
        </p:txBody>
      </p:sp>
      <p:sp>
        <p:nvSpPr>
          <p:cNvPr id="5" name="矩形 4">
            <a:extLst>
              <a:ext uri="{FF2B5EF4-FFF2-40B4-BE49-F238E27FC236}">
                <a16:creationId xmlns:a16="http://schemas.microsoft.com/office/drawing/2014/main" id="{5EB8B36E-E631-4B76-8064-72B0C83647B6}"/>
              </a:ext>
            </a:extLst>
          </p:cNvPr>
          <p:cNvSpPr/>
          <p:nvPr/>
        </p:nvSpPr>
        <p:spPr>
          <a:xfrm>
            <a:off x="633275" y="1646366"/>
            <a:ext cx="9371860" cy="1077218"/>
          </a:xfrm>
          <a:prstGeom prst="rect">
            <a:avLst/>
          </a:prstGeom>
          <a:noFill/>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600" dirty="0">
                <a:solidFill>
                  <a:srgbClr val="0077AA"/>
                </a:solidFill>
                <a:latin typeface="Liberation Mono"/>
              </a:rPr>
              <a:t>SELECT</a:t>
            </a:r>
            <a:r>
              <a:rPr lang="en-US" altLang="zh-CN" sz="1600" dirty="0">
                <a:solidFill>
                  <a:srgbClr val="000000"/>
                </a:solidFill>
                <a:latin typeface="Liberation Mono"/>
              </a:rPr>
              <a:t> </a:t>
            </a:r>
            <a:r>
              <a:rPr lang="en-US" altLang="zh-CN" sz="1600" dirty="0">
                <a:solidFill>
                  <a:srgbClr val="A67F59"/>
                </a:solidFill>
                <a:latin typeface="Liberation Mono"/>
              </a:rPr>
              <a:t>*</a:t>
            </a:r>
            <a:r>
              <a:rPr lang="en-US" altLang="zh-CN" sz="1600" dirty="0">
                <a:solidFill>
                  <a:srgbClr val="000000"/>
                </a:solidFill>
                <a:latin typeface="Liberation Mono"/>
              </a:rPr>
              <a:t> </a:t>
            </a:r>
            <a:r>
              <a:rPr lang="en-US" altLang="zh-CN" sz="1600" dirty="0">
                <a:solidFill>
                  <a:srgbClr val="0077AA"/>
                </a:solidFill>
                <a:latin typeface="Liberation Mono"/>
              </a:rPr>
              <a:t>FROM</a:t>
            </a:r>
            <a:r>
              <a:rPr lang="en-US" altLang="zh-CN" sz="1600" dirty="0">
                <a:solidFill>
                  <a:srgbClr val="000000"/>
                </a:solidFill>
                <a:latin typeface="Liberation Mono"/>
              </a:rPr>
              <a:t> </a:t>
            </a:r>
            <a:r>
              <a:rPr lang="en-US" altLang="zh-CN" sz="1600" i="1" dirty="0">
                <a:solidFill>
                  <a:srgbClr val="000000"/>
                </a:solidFill>
                <a:latin typeface="Liberation Mono"/>
              </a:rPr>
              <a:t>tbl_name</a:t>
            </a:r>
            <a:r>
              <a:rPr lang="en-US" altLang="zh-CN" sz="1600" dirty="0">
                <a:solidFill>
                  <a:srgbClr val="000000"/>
                </a:solidFill>
                <a:latin typeface="Liberation Mono"/>
              </a:rPr>
              <a:t> </a:t>
            </a:r>
            <a:r>
              <a:rPr lang="en-US" altLang="zh-CN" sz="1600" dirty="0">
                <a:solidFill>
                  <a:srgbClr val="0077AA"/>
                </a:solidFill>
                <a:latin typeface="Liberation Mono"/>
              </a:rPr>
              <a:t>WHERE</a:t>
            </a:r>
            <a:r>
              <a:rPr lang="en-US" altLang="zh-CN" sz="1600" dirty="0">
                <a:solidFill>
                  <a:srgbClr val="000000"/>
                </a:solidFill>
                <a:latin typeface="Liberation Mono"/>
              </a:rPr>
              <a:t> </a:t>
            </a:r>
            <a:r>
              <a:rPr lang="en-US" altLang="zh-CN" sz="1600" i="1" dirty="0">
                <a:solidFill>
                  <a:srgbClr val="000000"/>
                </a:solidFill>
                <a:latin typeface="Liberation Mono"/>
              </a:rPr>
              <a:t>key1</a:t>
            </a:r>
            <a:r>
              <a:rPr lang="en-US" altLang="zh-CN" sz="1600" dirty="0">
                <a:solidFill>
                  <a:srgbClr val="000000"/>
                </a:solidFill>
                <a:latin typeface="Liberation Mono"/>
              </a:rPr>
              <a:t> </a:t>
            </a:r>
            <a:r>
              <a:rPr lang="en-US" altLang="zh-CN" sz="1600" dirty="0">
                <a:solidFill>
                  <a:srgbClr val="A67F59"/>
                </a:solidFill>
                <a:latin typeface="Liberation Mono"/>
              </a:rPr>
              <a:t>=</a:t>
            </a:r>
            <a:r>
              <a:rPr lang="en-US" altLang="zh-CN" sz="1600" dirty="0">
                <a:solidFill>
                  <a:srgbClr val="000000"/>
                </a:solidFill>
                <a:latin typeface="Liberation Mono"/>
              </a:rPr>
              <a:t> </a:t>
            </a:r>
            <a:r>
              <a:rPr lang="en-US" altLang="zh-CN" sz="1600" dirty="0">
                <a:solidFill>
                  <a:srgbClr val="990055"/>
                </a:solidFill>
                <a:latin typeface="Liberation Mono"/>
              </a:rPr>
              <a:t>10</a:t>
            </a:r>
            <a:r>
              <a:rPr lang="en-US" altLang="zh-CN" sz="1600" dirty="0">
                <a:solidFill>
                  <a:srgbClr val="000000"/>
                </a:solidFill>
                <a:latin typeface="Liberation Mono"/>
              </a:rPr>
              <a:t> </a:t>
            </a:r>
            <a:r>
              <a:rPr lang="en-US" altLang="zh-CN" sz="1600" dirty="0">
                <a:solidFill>
                  <a:srgbClr val="A67F59"/>
                </a:solidFill>
                <a:latin typeface="Liberation Mono"/>
              </a:rPr>
              <a:t>OR</a:t>
            </a:r>
            <a:r>
              <a:rPr lang="en-US" altLang="zh-CN" sz="1600" dirty="0">
                <a:solidFill>
                  <a:srgbClr val="000000"/>
                </a:solidFill>
                <a:latin typeface="Liberation Mono"/>
              </a:rPr>
              <a:t> </a:t>
            </a:r>
            <a:r>
              <a:rPr lang="en-US" altLang="zh-CN" sz="1600" i="1" dirty="0">
                <a:solidFill>
                  <a:srgbClr val="000000"/>
                </a:solidFill>
                <a:latin typeface="Liberation Mono"/>
              </a:rPr>
              <a:t>key2</a:t>
            </a:r>
            <a:r>
              <a:rPr lang="en-US" altLang="zh-CN" sz="1600" dirty="0">
                <a:solidFill>
                  <a:srgbClr val="000000"/>
                </a:solidFill>
                <a:latin typeface="Liberation Mono"/>
              </a:rPr>
              <a:t> </a:t>
            </a:r>
            <a:r>
              <a:rPr lang="en-US" altLang="zh-CN" sz="1600" dirty="0">
                <a:solidFill>
                  <a:srgbClr val="A67F59"/>
                </a:solidFill>
                <a:latin typeface="Liberation Mono"/>
              </a:rPr>
              <a:t>=</a:t>
            </a:r>
            <a:r>
              <a:rPr lang="en-US" altLang="zh-CN" sz="1600" dirty="0">
                <a:solidFill>
                  <a:srgbClr val="000000"/>
                </a:solidFill>
                <a:latin typeface="Liberation Mono"/>
              </a:rPr>
              <a:t> </a:t>
            </a:r>
            <a:r>
              <a:rPr lang="en-US" altLang="zh-CN" sz="1600" dirty="0">
                <a:solidFill>
                  <a:srgbClr val="990055"/>
                </a:solidFill>
                <a:latin typeface="Liberation Mono"/>
              </a:rPr>
              <a:t>20</a:t>
            </a:r>
            <a:r>
              <a:rPr lang="en-US" altLang="zh-CN" sz="1600" dirty="0">
                <a:solidFill>
                  <a:srgbClr val="999999"/>
                </a:solidFill>
                <a:latin typeface="Liberation Mono"/>
              </a:rPr>
              <a:t>;</a:t>
            </a:r>
          </a:p>
          <a:p>
            <a:r>
              <a:rPr lang="en-US" altLang="zh-CN" sz="1600" dirty="0">
                <a:solidFill>
                  <a:srgbClr val="0077AA"/>
                </a:solidFill>
                <a:latin typeface="Liberation Mono"/>
              </a:rPr>
              <a:t>SELECT</a:t>
            </a:r>
            <a:r>
              <a:rPr lang="en-US" altLang="zh-CN" sz="1600" dirty="0">
                <a:solidFill>
                  <a:srgbClr val="000000"/>
                </a:solidFill>
                <a:latin typeface="Liberation Mono"/>
              </a:rPr>
              <a:t> </a:t>
            </a:r>
            <a:r>
              <a:rPr lang="en-US" altLang="zh-CN" sz="1600" dirty="0">
                <a:solidFill>
                  <a:srgbClr val="A67F59"/>
                </a:solidFill>
                <a:latin typeface="Liberation Mono"/>
              </a:rPr>
              <a:t>*</a:t>
            </a:r>
            <a:r>
              <a:rPr lang="en-US" altLang="zh-CN" sz="1600" dirty="0">
                <a:solidFill>
                  <a:srgbClr val="000000"/>
                </a:solidFill>
                <a:latin typeface="Liberation Mono"/>
              </a:rPr>
              <a:t> </a:t>
            </a:r>
            <a:r>
              <a:rPr lang="en-US" altLang="zh-CN" sz="1600" dirty="0">
                <a:solidFill>
                  <a:srgbClr val="0077AA"/>
                </a:solidFill>
                <a:latin typeface="Liberation Mono"/>
              </a:rPr>
              <a:t>FROM</a:t>
            </a:r>
            <a:r>
              <a:rPr lang="en-US" altLang="zh-CN" sz="1600" dirty="0">
                <a:solidFill>
                  <a:srgbClr val="000000"/>
                </a:solidFill>
                <a:latin typeface="Liberation Mono"/>
              </a:rPr>
              <a:t> </a:t>
            </a:r>
            <a:r>
              <a:rPr lang="en-US" altLang="zh-CN" sz="1600" i="1" dirty="0">
                <a:solidFill>
                  <a:srgbClr val="000000"/>
                </a:solidFill>
                <a:latin typeface="Liberation Mono"/>
              </a:rPr>
              <a:t>tbl_name</a:t>
            </a:r>
            <a:r>
              <a:rPr lang="en-US" altLang="zh-CN" sz="1600" dirty="0">
                <a:solidFill>
                  <a:srgbClr val="000000"/>
                </a:solidFill>
                <a:latin typeface="Liberation Mono"/>
              </a:rPr>
              <a:t> </a:t>
            </a:r>
            <a:r>
              <a:rPr lang="en-US" altLang="zh-CN" sz="1600" dirty="0">
                <a:solidFill>
                  <a:srgbClr val="0077AA"/>
                </a:solidFill>
                <a:latin typeface="Liberation Mono"/>
              </a:rPr>
              <a:t>WHERE</a:t>
            </a:r>
            <a:r>
              <a:rPr lang="en-US" altLang="zh-CN" sz="1600" dirty="0">
                <a:solidFill>
                  <a:srgbClr val="000000"/>
                </a:solidFill>
                <a:latin typeface="Liberation Mono"/>
              </a:rPr>
              <a:t> </a:t>
            </a:r>
            <a:r>
              <a:rPr lang="en-US" altLang="zh-CN" sz="1600" dirty="0">
                <a:solidFill>
                  <a:srgbClr val="999999"/>
                </a:solidFill>
                <a:latin typeface="Liberation Mono"/>
              </a:rPr>
              <a:t>(</a:t>
            </a:r>
            <a:r>
              <a:rPr lang="en-US" altLang="zh-CN" sz="1600" i="1" dirty="0">
                <a:solidFill>
                  <a:srgbClr val="000000"/>
                </a:solidFill>
                <a:latin typeface="Liberation Mono"/>
              </a:rPr>
              <a:t>key1</a:t>
            </a:r>
            <a:r>
              <a:rPr lang="en-US" altLang="zh-CN" sz="1600" dirty="0">
                <a:solidFill>
                  <a:srgbClr val="000000"/>
                </a:solidFill>
                <a:latin typeface="Liberation Mono"/>
              </a:rPr>
              <a:t> </a:t>
            </a:r>
            <a:r>
              <a:rPr lang="en-US" altLang="zh-CN" sz="1600" dirty="0">
                <a:solidFill>
                  <a:srgbClr val="A67F59"/>
                </a:solidFill>
                <a:latin typeface="Liberation Mono"/>
              </a:rPr>
              <a:t>=</a:t>
            </a:r>
            <a:r>
              <a:rPr lang="en-US" altLang="zh-CN" sz="1600" dirty="0">
                <a:solidFill>
                  <a:srgbClr val="000000"/>
                </a:solidFill>
                <a:latin typeface="Liberation Mono"/>
              </a:rPr>
              <a:t> </a:t>
            </a:r>
            <a:r>
              <a:rPr lang="en-US" altLang="zh-CN" sz="1600" dirty="0">
                <a:solidFill>
                  <a:srgbClr val="990055"/>
                </a:solidFill>
                <a:latin typeface="Liberation Mono"/>
              </a:rPr>
              <a:t>10</a:t>
            </a:r>
            <a:r>
              <a:rPr lang="en-US" altLang="zh-CN" sz="1600" dirty="0">
                <a:solidFill>
                  <a:srgbClr val="000000"/>
                </a:solidFill>
                <a:latin typeface="Liberation Mono"/>
              </a:rPr>
              <a:t> </a:t>
            </a:r>
            <a:r>
              <a:rPr lang="en-US" altLang="zh-CN" sz="1600" dirty="0">
                <a:solidFill>
                  <a:srgbClr val="A67F59"/>
                </a:solidFill>
                <a:latin typeface="Liberation Mono"/>
              </a:rPr>
              <a:t>OR</a:t>
            </a:r>
            <a:r>
              <a:rPr lang="en-US" altLang="zh-CN" sz="1600" dirty="0">
                <a:solidFill>
                  <a:srgbClr val="000000"/>
                </a:solidFill>
                <a:latin typeface="Liberation Mono"/>
              </a:rPr>
              <a:t> </a:t>
            </a:r>
            <a:r>
              <a:rPr lang="en-US" altLang="zh-CN" sz="1600" i="1" dirty="0">
                <a:solidFill>
                  <a:srgbClr val="000000"/>
                </a:solidFill>
                <a:latin typeface="Liberation Mono"/>
              </a:rPr>
              <a:t>key2</a:t>
            </a:r>
            <a:r>
              <a:rPr lang="en-US" altLang="zh-CN" sz="1600" dirty="0">
                <a:solidFill>
                  <a:srgbClr val="000000"/>
                </a:solidFill>
                <a:latin typeface="Liberation Mono"/>
              </a:rPr>
              <a:t> </a:t>
            </a:r>
            <a:r>
              <a:rPr lang="en-US" altLang="zh-CN" sz="1600" dirty="0">
                <a:solidFill>
                  <a:srgbClr val="A67F59"/>
                </a:solidFill>
                <a:latin typeface="Liberation Mono"/>
              </a:rPr>
              <a:t>=</a:t>
            </a:r>
            <a:r>
              <a:rPr lang="en-US" altLang="zh-CN" sz="1600" dirty="0">
                <a:solidFill>
                  <a:srgbClr val="000000"/>
                </a:solidFill>
                <a:latin typeface="Liberation Mono"/>
              </a:rPr>
              <a:t> </a:t>
            </a:r>
            <a:r>
              <a:rPr lang="en-US" altLang="zh-CN" sz="1600" dirty="0">
                <a:solidFill>
                  <a:srgbClr val="990055"/>
                </a:solidFill>
                <a:latin typeface="Liberation Mono"/>
              </a:rPr>
              <a:t>20</a:t>
            </a:r>
            <a:r>
              <a:rPr lang="en-US" altLang="zh-CN" sz="1600" dirty="0">
                <a:solidFill>
                  <a:srgbClr val="999999"/>
                </a:solidFill>
                <a:latin typeface="Liberation Mono"/>
              </a:rPr>
              <a:t>)</a:t>
            </a:r>
            <a:r>
              <a:rPr lang="en-US" altLang="zh-CN" sz="1600" dirty="0">
                <a:solidFill>
                  <a:srgbClr val="000000"/>
                </a:solidFill>
                <a:latin typeface="Liberation Mono"/>
              </a:rPr>
              <a:t> </a:t>
            </a:r>
            <a:r>
              <a:rPr lang="en-US" altLang="zh-CN" sz="1600" dirty="0">
                <a:solidFill>
                  <a:srgbClr val="A67F59"/>
                </a:solidFill>
                <a:latin typeface="Liberation Mono"/>
              </a:rPr>
              <a:t>AND</a:t>
            </a:r>
            <a:r>
              <a:rPr lang="en-US" altLang="zh-CN" sz="1600" dirty="0">
                <a:solidFill>
                  <a:srgbClr val="000000"/>
                </a:solidFill>
                <a:latin typeface="Liberation Mono"/>
              </a:rPr>
              <a:t> </a:t>
            </a:r>
            <a:r>
              <a:rPr lang="en-US" altLang="zh-CN" sz="1600" i="1" dirty="0" err="1">
                <a:solidFill>
                  <a:srgbClr val="000000"/>
                </a:solidFill>
                <a:latin typeface="Liberation Mono"/>
              </a:rPr>
              <a:t>non_key</a:t>
            </a:r>
            <a:r>
              <a:rPr lang="en-US" altLang="zh-CN" sz="1600" dirty="0">
                <a:solidFill>
                  <a:srgbClr val="000000"/>
                </a:solidFill>
                <a:latin typeface="Liberation Mono"/>
              </a:rPr>
              <a:t> </a:t>
            </a:r>
            <a:r>
              <a:rPr lang="en-US" altLang="zh-CN" sz="1600" dirty="0">
                <a:solidFill>
                  <a:srgbClr val="A67F59"/>
                </a:solidFill>
                <a:latin typeface="Liberation Mono"/>
              </a:rPr>
              <a:t>=</a:t>
            </a:r>
            <a:r>
              <a:rPr lang="en-US" altLang="zh-CN" sz="1600" dirty="0">
                <a:solidFill>
                  <a:srgbClr val="000000"/>
                </a:solidFill>
                <a:latin typeface="Liberation Mono"/>
              </a:rPr>
              <a:t> </a:t>
            </a:r>
            <a:r>
              <a:rPr lang="en-US" altLang="zh-CN" sz="1600" dirty="0">
                <a:solidFill>
                  <a:srgbClr val="990055"/>
                </a:solidFill>
                <a:latin typeface="Liberation Mono"/>
              </a:rPr>
              <a:t>30</a:t>
            </a:r>
            <a:r>
              <a:rPr lang="en-US" altLang="zh-CN" sz="1600" dirty="0">
                <a:solidFill>
                  <a:srgbClr val="999999"/>
                </a:solidFill>
                <a:latin typeface="Liberation Mono"/>
              </a:rPr>
              <a:t>;</a:t>
            </a:r>
            <a:r>
              <a:rPr lang="en-US" altLang="zh-CN" sz="1600" dirty="0">
                <a:solidFill>
                  <a:srgbClr val="000000"/>
                </a:solidFill>
                <a:latin typeface="Liberation Mono"/>
              </a:rPr>
              <a:t> </a:t>
            </a:r>
          </a:p>
          <a:p>
            <a:r>
              <a:rPr lang="en-US" altLang="zh-CN" sz="1600" dirty="0">
                <a:solidFill>
                  <a:srgbClr val="0077AA"/>
                </a:solidFill>
                <a:latin typeface="Liberation Mono"/>
              </a:rPr>
              <a:t>SELECT</a:t>
            </a:r>
            <a:r>
              <a:rPr lang="en-US" altLang="zh-CN" sz="1600" dirty="0">
                <a:solidFill>
                  <a:srgbClr val="000000"/>
                </a:solidFill>
                <a:latin typeface="Liberation Mono"/>
              </a:rPr>
              <a:t> </a:t>
            </a:r>
            <a:r>
              <a:rPr lang="en-US" altLang="zh-CN" sz="1600" dirty="0">
                <a:solidFill>
                  <a:srgbClr val="A67F59"/>
                </a:solidFill>
                <a:latin typeface="Liberation Mono"/>
              </a:rPr>
              <a:t>*</a:t>
            </a:r>
            <a:r>
              <a:rPr lang="en-US" altLang="zh-CN" sz="1600" dirty="0">
                <a:solidFill>
                  <a:srgbClr val="000000"/>
                </a:solidFill>
                <a:latin typeface="Liberation Mono"/>
              </a:rPr>
              <a:t> </a:t>
            </a:r>
            <a:r>
              <a:rPr lang="en-US" altLang="zh-CN" sz="1600" dirty="0">
                <a:solidFill>
                  <a:srgbClr val="0077AA"/>
                </a:solidFill>
                <a:latin typeface="Liberation Mono"/>
              </a:rPr>
              <a:t>FROM</a:t>
            </a:r>
            <a:r>
              <a:rPr lang="en-US" altLang="zh-CN" sz="1600" dirty="0">
                <a:solidFill>
                  <a:srgbClr val="000000"/>
                </a:solidFill>
                <a:latin typeface="Liberation Mono"/>
              </a:rPr>
              <a:t> t1</a:t>
            </a:r>
            <a:r>
              <a:rPr lang="en-US" altLang="zh-CN" sz="1600" dirty="0">
                <a:solidFill>
                  <a:srgbClr val="999999"/>
                </a:solidFill>
                <a:latin typeface="Liberation Mono"/>
              </a:rPr>
              <a:t>,</a:t>
            </a:r>
            <a:r>
              <a:rPr lang="en-US" altLang="zh-CN" sz="1600" dirty="0">
                <a:solidFill>
                  <a:srgbClr val="000000"/>
                </a:solidFill>
                <a:latin typeface="Liberation Mono"/>
              </a:rPr>
              <a:t> t2 </a:t>
            </a:r>
            <a:r>
              <a:rPr lang="en-US" altLang="zh-CN" sz="1600" dirty="0">
                <a:solidFill>
                  <a:srgbClr val="0077AA"/>
                </a:solidFill>
                <a:latin typeface="Liberation Mono"/>
              </a:rPr>
              <a:t>WHERE</a:t>
            </a:r>
            <a:r>
              <a:rPr lang="en-US" altLang="zh-CN" sz="1600" dirty="0">
                <a:solidFill>
                  <a:srgbClr val="000000"/>
                </a:solidFill>
                <a:latin typeface="Liberation Mono"/>
              </a:rPr>
              <a:t> </a:t>
            </a:r>
            <a:r>
              <a:rPr lang="en-US" altLang="zh-CN" sz="1600" dirty="0">
                <a:solidFill>
                  <a:srgbClr val="999999"/>
                </a:solidFill>
                <a:latin typeface="Liberation Mono"/>
              </a:rPr>
              <a:t>(</a:t>
            </a:r>
            <a:r>
              <a:rPr lang="en-US" altLang="zh-CN" sz="1600" dirty="0">
                <a:solidFill>
                  <a:srgbClr val="000000"/>
                </a:solidFill>
                <a:latin typeface="Liberation Mono"/>
              </a:rPr>
              <a:t>t1</a:t>
            </a:r>
            <a:r>
              <a:rPr lang="en-US" altLang="zh-CN" sz="1600" dirty="0">
                <a:solidFill>
                  <a:srgbClr val="999999"/>
                </a:solidFill>
                <a:latin typeface="Liberation Mono"/>
              </a:rPr>
              <a:t>.</a:t>
            </a:r>
            <a:r>
              <a:rPr lang="en-US" altLang="zh-CN" sz="1600" i="1" dirty="0">
                <a:solidFill>
                  <a:srgbClr val="000000"/>
                </a:solidFill>
                <a:latin typeface="Liberation Mono"/>
              </a:rPr>
              <a:t>key1</a:t>
            </a:r>
            <a:r>
              <a:rPr lang="en-US" altLang="zh-CN" sz="1600" dirty="0">
                <a:solidFill>
                  <a:srgbClr val="000000"/>
                </a:solidFill>
                <a:latin typeface="Liberation Mono"/>
              </a:rPr>
              <a:t> </a:t>
            </a:r>
            <a:r>
              <a:rPr lang="en-US" altLang="zh-CN" sz="1600" dirty="0">
                <a:solidFill>
                  <a:srgbClr val="0077AA"/>
                </a:solidFill>
                <a:latin typeface="Liberation Mono"/>
              </a:rPr>
              <a:t>IN</a:t>
            </a:r>
            <a:r>
              <a:rPr lang="en-US" altLang="zh-CN" sz="1600" dirty="0">
                <a:solidFill>
                  <a:srgbClr val="000000"/>
                </a:solidFill>
                <a:latin typeface="Liberation Mono"/>
              </a:rPr>
              <a:t> </a:t>
            </a:r>
            <a:r>
              <a:rPr lang="en-US" altLang="zh-CN" sz="1600" dirty="0">
                <a:solidFill>
                  <a:srgbClr val="999999"/>
                </a:solidFill>
                <a:latin typeface="Liberation Mono"/>
              </a:rPr>
              <a:t>(</a:t>
            </a:r>
            <a:r>
              <a:rPr lang="en-US" altLang="zh-CN" sz="1600" dirty="0">
                <a:solidFill>
                  <a:srgbClr val="990055"/>
                </a:solidFill>
                <a:latin typeface="Liberation Mono"/>
              </a:rPr>
              <a:t>1</a:t>
            </a:r>
            <a:r>
              <a:rPr lang="en-US" altLang="zh-CN" sz="1600" dirty="0">
                <a:solidFill>
                  <a:srgbClr val="999999"/>
                </a:solidFill>
                <a:latin typeface="Liberation Mono"/>
              </a:rPr>
              <a:t>,</a:t>
            </a:r>
            <a:r>
              <a:rPr lang="en-US" altLang="zh-CN" sz="1600" dirty="0">
                <a:solidFill>
                  <a:srgbClr val="990055"/>
                </a:solidFill>
                <a:latin typeface="Liberation Mono"/>
              </a:rPr>
              <a:t>2</a:t>
            </a:r>
            <a:r>
              <a:rPr lang="en-US" altLang="zh-CN" sz="1600" dirty="0">
                <a:solidFill>
                  <a:srgbClr val="999999"/>
                </a:solidFill>
                <a:latin typeface="Liberation Mono"/>
              </a:rPr>
              <a:t>)</a:t>
            </a:r>
            <a:r>
              <a:rPr lang="en-US" altLang="zh-CN" sz="1600" dirty="0">
                <a:solidFill>
                  <a:srgbClr val="000000"/>
                </a:solidFill>
                <a:latin typeface="Liberation Mono"/>
              </a:rPr>
              <a:t> </a:t>
            </a:r>
            <a:r>
              <a:rPr lang="en-US" altLang="zh-CN" sz="1600" dirty="0">
                <a:solidFill>
                  <a:srgbClr val="A67F59"/>
                </a:solidFill>
                <a:latin typeface="Liberation Mono"/>
              </a:rPr>
              <a:t>OR</a:t>
            </a:r>
            <a:r>
              <a:rPr lang="en-US" altLang="zh-CN" sz="1600" dirty="0">
                <a:solidFill>
                  <a:srgbClr val="000000"/>
                </a:solidFill>
                <a:latin typeface="Liberation Mono"/>
              </a:rPr>
              <a:t> t1</a:t>
            </a:r>
            <a:r>
              <a:rPr lang="en-US" altLang="zh-CN" sz="1600" dirty="0">
                <a:solidFill>
                  <a:srgbClr val="999999"/>
                </a:solidFill>
                <a:latin typeface="Liberation Mono"/>
              </a:rPr>
              <a:t>.</a:t>
            </a:r>
            <a:r>
              <a:rPr lang="en-US" altLang="zh-CN" sz="1600" i="1" dirty="0">
                <a:solidFill>
                  <a:srgbClr val="000000"/>
                </a:solidFill>
                <a:latin typeface="Liberation Mono"/>
              </a:rPr>
              <a:t>key2</a:t>
            </a:r>
            <a:r>
              <a:rPr lang="en-US" altLang="zh-CN" sz="1600" dirty="0">
                <a:solidFill>
                  <a:srgbClr val="000000"/>
                </a:solidFill>
                <a:latin typeface="Liberation Mono"/>
              </a:rPr>
              <a:t> </a:t>
            </a:r>
            <a:r>
              <a:rPr lang="en-US" altLang="zh-CN" sz="1600" dirty="0">
                <a:solidFill>
                  <a:srgbClr val="A67F59"/>
                </a:solidFill>
                <a:latin typeface="Liberation Mono"/>
              </a:rPr>
              <a:t>LIKE</a:t>
            </a:r>
            <a:r>
              <a:rPr lang="en-US" altLang="zh-CN" sz="1600" dirty="0">
                <a:solidFill>
                  <a:srgbClr val="000000"/>
                </a:solidFill>
                <a:latin typeface="Liberation Mono"/>
              </a:rPr>
              <a:t> </a:t>
            </a:r>
            <a:r>
              <a:rPr lang="en-US" altLang="zh-CN" sz="1600" dirty="0">
                <a:solidFill>
                  <a:srgbClr val="669900"/>
                </a:solidFill>
                <a:latin typeface="Liberation Mono"/>
              </a:rPr>
              <a:t>'</a:t>
            </a:r>
            <a:r>
              <a:rPr lang="en-US" altLang="zh-CN" sz="1600" i="1" dirty="0">
                <a:solidFill>
                  <a:srgbClr val="669900"/>
                </a:solidFill>
                <a:latin typeface="Liberation Mono"/>
              </a:rPr>
              <a:t>value</a:t>
            </a:r>
            <a:r>
              <a:rPr lang="en-US" altLang="zh-CN" sz="1600" dirty="0">
                <a:solidFill>
                  <a:srgbClr val="669900"/>
                </a:solidFill>
                <a:latin typeface="Liberation Mono"/>
              </a:rPr>
              <a:t>%'</a:t>
            </a:r>
            <a:r>
              <a:rPr lang="en-US" altLang="zh-CN" sz="1600" dirty="0">
                <a:solidFill>
                  <a:srgbClr val="999999"/>
                </a:solidFill>
                <a:latin typeface="Liberation Mono"/>
              </a:rPr>
              <a:t>)</a:t>
            </a:r>
            <a:r>
              <a:rPr lang="en-US" altLang="zh-CN" sz="1600" dirty="0">
                <a:solidFill>
                  <a:srgbClr val="000000"/>
                </a:solidFill>
                <a:latin typeface="Liberation Mono"/>
              </a:rPr>
              <a:t> </a:t>
            </a:r>
            <a:r>
              <a:rPr lang="en-US" altLang="zh-CN" sz="1600" dirty="0">
                <a:solidFill>
                  <a:srgbClr val="A67F59"/>
                </a:solidFill>
                <a:latin typeface="Liberation Mono"/>
              </a:rPr>
              <a:t>AND</a:t>
            </a:r>
            <a:r>
              <a:rPr lang="en-US" altLang="zh-CN" sz="1600" dirty="0">
                <a:solidFill>
                  <a:srgbClr val="000000"/>
                </a:solidFill>
                <a:latin typeface="Liberation Mono"/>
              </a:rPr>
              <a:t> t2</a:t>
            </a:r>
            <a:r>
              <a:rPr lang="en-US" altLang="zh-CN" sz="1600" dirty="0">
                <a:solidFill>
                  <a:srgbClr val="999999"/>
                </a:solidFill>
                <a:latin typeface="Liberation Mono"/>
              </a:rPr>
              <a:t>.</a:t>
            </a:r>
            <a:r>
              <a:rPr lang="en-US" altLang="zh-CN" sz="1600" i="1" dirty="0">
                <a:solidFill>
                  <a:srgbClr val="000000"/>
                </a:solidFill>
                <a:latin typeface="Liberation Mono"/>
              </a:rPr>
              <a:t>key1</a:t>
            </a:r>
            <a:r>
              <a:rPr lang="en-US" altLang="zh-CN" sz="1600" dirty="0">
                <a:solidFill>
                  <a:srgbClr val="000000"/>
                </a:solidFill>
                <a:latin typeface="Liberation Mono"/>
              </a:rPr>
              <a:t> </a:t>
            </a:r>
            <a:r>
              <a:rPr lang="en-US" altLang="zh-CN" sz="1600" dirty="0">
                <a:solidFill>
                  <a:srgbClr val="A67F59"/>
                </a:solidFill>
                <a:latin typeface="Liberation Mono"/>
              </a:rPr>
              <a:t>=</a:t>
            </a:r>
            <a:r>
              <a:rPr lang="en-US" altLang="zh-CN" sz="1600" dirty="0">
                <a:solidFill>
                  <a:srgbClr val="000000"/>
                </a:solidFill>
                <a:latin typeface="Liberation Mono"/>
              </a:rPr>
              <a:t> t1</a:t>
            </a:r>
            <a:r>
              <a:rPr lang="en-US" altLang="zh-CN" sz="1600" dirty="0">
                <a:solidFill>
                  <a:srgbClr val="999999"/>
                </a:solidFill>
                <a:latin typeface="Liberation Mono"/>
              </a:rPr>
              <a:t>.</a:t>
            </a:r>
            <a:r>
              <a:rPr lang="en-US" altLang="zh-CN" sz="1600" i="1" dirty="0">
                <a:solidFill>
                  <a:srgbClr val="000000"/>
                </a:solidFill>
                <a:latin typeface="Liberation Mono"/>
              </a:rPr>
              <a:t>some_col</a:t>
            </a:r>
            <a:r>
              <a:rPr lang="en-US" altLang="zh-CN" sz="1600" dirty="0">
                <a:solidFill>
                  <a:srgbClr val="999999"/>
                </a:solidFill>
                <a:latin typeface="Liberation Mono"/>
              </a:rPr>
              <a:t>;</a:t>
            </a:r>
          </a:p>
          <a:p>
            <a:r>
              <a:rPr lang="en-US" altLang="zh-CN" sz="1600" dirty="0">
                <a:solidFill>
                  <a:srgbClr val="0077AA"/>
                </a:solidFill>
                <a:latin typeface="Liberation Mono"/>
              </a:rPr>
              <a:t>SELECT</a:t>
            </a:r>
            <a:r>
              <a:rPr lang="en-US" altLang="zh-CN" sz="1600" dirty="0">
                <a:solidFill>
                  <a:srgbClr val="000000"/>
                </a:solidFill>
                <a:latin typeface="Liberation Mono"/>
              </a:rPr>
              <a:t> </a:t>
            </a:r>
            <a:r>
              <a:rPr lang="en-US" altLang="zh-CN" sz="1600" dirty="0">
                <a:solidFill>
                  <a:srgbClr val="A67F59"/>
                </a:solidFill>
                <a:latin typeface="Liberation Mono"/>
              </a:rPr>
              <a:t>*</a:t>
            </a:r>
            <a:r>
              <a:rPr lang="en-US" altLang="zh-CN" sz="1600" dirty="0">
                <a:solidFill>
                  <a:srgbClr val="000000"/>
                </a:solidFill>
                <a:latin typeface="Liberation Mono"/>
              </a:rPr>
              <a:t> </a:t>
            </a:r>
            <a:r>
              <a:rPr lang="en-US" altLang="zh-CN" sz="1600" dirty="0">
                <a:solidFill>
                  <a:srgbClr val="0077AA"/>
                </a:solidFill>
                <a:latin typeface="Liberation Mono"/>
              </a:rPr>
              <a:t>FROM</a:t>
            </a:r>
            <a:r>
              <a:rPr lang="en-US" altLang="zh-CN" sz="1600" dirty="0">
                <a:solidFill>
                  <a:srgbClr val="000000"/>
                </a:solidFill>
                <a:latin typeface="Liberation Mono"/>
              </a:rPr>
              <a:t> t1</a:t>
            </a:r>
            <a:r>
              <a:rPr lang="en-US" altLang="zh-CN" sz="1600" dirty="0">
                <a:solidFill>
                  <a:srgbClr val="999999"/>
                </a:solidFill>
                <a:latin typeface="Liberation Mono"/>
              </a:rPr>
              <a:t>,</a:t>
            </a:r>
            <a:r>
              <a:rPr lang="en-US" altLang="zh-CN" sz="1600" dirty="0">
                <a:solidFill>
                  <a:srgbClr val="000000"/>
                </a:solidFill>
                <a:latin typeface="Liberation Mono"/>
              </a:rPr>
              <a:t> t2 </a:t>
            </a:r>
            <a:r>
              <a:rPr lang="en-US" altLang="zh-CN" sz="1600" dirty="0">
                <a:solidFill>
                  <a:srgbClr val="0077AA"/>
                </a:solidFill>
                <a:latin typeface="Liberation Mono"/>
              </a:rPr>
              <a:t>WHERE</a:t>
            </a:r>
            <a:r>
              <a:rPr lang="en-US" altLang="zh-CN" sz="1600" dirty="0">
                <a:solidFill>
                  <a:srgbClr val="000000"/>
                </a:solidFill>
                <a:latin typeface="Liberation Mono"/>
              </a:rPr>
              <a:t> t1</a:t>
            </a:r>
            <a:r>
              <a:rPr lang="en-US" altLang="zh-CN" sz="1600" dirty="0">
                <a:solidFill>
                  <a:srgbClr val="999999"/>
                </a:solidFill>
                <a:latin typeface="Liberation Mono"/>
              </a:rPr>
              <a:t>.</a:t>
            </a:r>
            <a:r>
              <a:rPr lang="en-US" altLang="zh-CN" sz="1600" i="1" dirty="0">
                <a:solidFill>
                  <a:srgbClr val="000000"/>
                </a:solidFill>
                <a:latin typeface="Liberation Mono"/>
              </a:rPr>
              <a:t>key1</a:t>
            </a:r>
            <a:r>
              <a:rPr lang="en-US" altLang="zh-CN" sz="1600" dirty="0">
                <a:solidFill>
                  <a:srgbClr val="000000"/>
                </a:solidFill>
                <a:latin typeface="Liberation Mono"/>
              </a:rPr>
              <a:t> </a:t>
            </a:r>
            <a:r>
              <a:rPr lang="en-US" altLang="zh-CN" sz="1600" dirty="0">
                <a:solidFill>
                  <a:srgbClr val="A67F59"/>
                </a:solidFill>
                <a:latin typeface="Liberation Mono"/>
              </a:rPr>
              <a:t>=</a:t>
            </a:r>
            <a:r>
              <a:rPr lang="en-US" altLang="zh-CN" sz="1600" dirty="0">
                <a:solidFill>
                  <a:srgbClr val="000000"/>
                </a:solidFill>
                <a:latin typeface="Liberation Mono"/>
              </a:rPr>
              <a:t> </a:t>
            </a:r>
            <a:r>
              <a:rPr lang="en-US" altLang="zh-CN" sz="1600" dirty="0">
                <a:solidFill>
                  <a:srgbClr val="990055"/>
                </a:solidFill>
                <a:latin typeface="Liberation Mono"/>
              </a:rPr>
              <a:t>1</a:t>
            </a:r>
            <a:r>
              <a:rPr lang="en-US" altLang="zh-CN" sz="1600" dirty="0">
                <a:solidFill>
                  <a:srgbClr val="000000"/>
                </a:solidFill>
                <a:latin typeface="Liberation Mono"/>
              </a:rPr>
              <a:t> </a:t>
            </a:r>
            <a:r>
              <a:rPr lang="en-US" altLang="zh-CN" sz="1600" dirty="0">
                <a:solidFill>
                  <a:srgbClr val="A67F59"/>
                </a:solidFill>
                <a:latin typeface="Liberation Mono"/>
              </a:rPr>
              <a:t>AND</a:t>
            </a:r>
            <a:r>
              <a:rPr lang="en-US" altLang="zh-CN" sz="1600" dirty="0">
                <a:solidFill>
                  <a:srgbClr val="000000"/>
                </a:solidFill>
                <a:latin typeface="Liberation Mono"/>
              </a:rPr>
              <a:t> </a:t>
            </a:r>
            <a:r>
              <a:rPr lang="en-US" altLang="zh-CN" sz="1600" dirty="0">
                <a:solidFill>
                  <a:srgbClr val="999999"/>
                </a:solidFill>
                <a:latin typeface="Liberation Mono"/>
              </a:rPr>
              <a:t>(</a:t>
            </a:r>
            <a:r>
              <a:rPr lang="en-US" altLang="zh-CN" sz="1600" dirty="0">
                <a:solidFill>
                  <a:srgbClr val="000000"/>
                </a:solidFill>
                <a:latin typeface="Liberation Mono"/>
              </a:rPr>
              <a:t>t2</a:t>
            </a:r>
            <a:r>
              <a:rPr lang="en-US" altLang="zh-CN" sz="1600" dirty="0">
                <a:solidFill>
                  <a:srgbClr val="999999"/>
                </a:solidFill>
                <a:latin typeface="Liberation Mono"/>
              </a:rPr>
              <a:t>.</a:t>
            </a:r>
            <a:r>
              <a:rPr lang="en-US" altLang="zh-CN" sz="1600" i="1" dirty="0">
                <a:solidFill>
                  <a:srgbClr val="000000"/>
                </a:solidFill>
                <a:latin typeface="Liberation Mono"/>
              </a:rPr>
              <a:t>key1</a:t>
            </a:r>
            <a:r>
              <a:rPr lang="en-US" altLang="zh-CN" sz="1600" dirty="0">
                <a:solidFill>
                  <a:srgbClr val="000000"/>
                </a:solidFill>
                <a:latin typeface="Liberation Mono"/>
              </a:rPr>
              <a:t> </a:t>
            </a:r>
            <a:r>
              <a:rPr lang="en-US" altLang="zh-CN" sz="1600" dirty="0">
                <a:solidFill>
                  <a:srgbClr val="A67F59"/>
                </a:solidFill>
                <a:latin typeface="Liberation Mono"/>
              </a:rPr>
              <a:t>=</a:t>
            </a:r>
            <a:r>
              <a:rPr lang="en-US" altLang="zh-CN" sz="1600" dirty="0">
                <a:solidFill>
                  <a:srgbClr val="000000"/>
                </a:solidFill>
                <a:latin typeface="Liberation Mono"/>
              </a:rPr>
              <a:t> t1</a:t>
            </a:r>
            <a:r>
              <a:rPr lang="en-US" altLang="zh-CN" sz="1600" dirty="0">
                <a:solidFill>
                  <a:srgbClr val="999999"/>
                </a:solidFill>
                <a:latin typeface="Liberation Mono"/>
              </a:rPr>
              <a:t>.</a:t>
            </a:r>
            <a:r>
              <a:rPr lang="en-US" altLang="zh-CN" sz="1600" i="1" dirty="0">
                <a:solidFill>
                  <a:srgbClr val="000000"/>
                </a:solidFill>
                <a:latin typeface="Liberation Mono"/>
              </a:rPr>
              <a:t>some_col</a:t>
            </a:r>
            <a:r>
              <a:rPr lang="en-US" altLang="zh-CN" sz="1600" dirty="0">
                <a:solidFill>
                  <a:srgbClr val="000000"/>
                </a:solidFill>
                <a:latin typeface="Liberation Mono"/>
              </a:rPr>
              <a:t> </a:t>
            </a:r>
            <a:r>
              <a:rPr lang="en-US" altLang="zh-CN" sz="1600" dirty="0">
                <a:solidFill>
                  <a:srgbClr val="A67F59"/>
                </a:solidFill>
                <a:latin typeface="Liberation Mono"/>
              </a:rPr>
              <a:t>OR</a:t>
            </a:r>
            <a:r>
              <a:rPr lang="en-US" altLang="zh-CN" sz="1600" dirty="0">
                <a:solidFill>
                  <a:srgbClr val="000000"/>
                </a:solidFill>
                <a:latin typeface="Liberation Mono"/>
              </a:rPr>
              <a:t> t2</a:t>
            </a:r>
            <a:r>
              <a:rPr lang="en-US" altLang="zh-CN" sz="1600" dirty="0">
                <a:solidFill>
                  <a:srgbClr val="999999"/>
                </a:solidFill>
                <a:latin typeface="Liberation Mono"/>
              </a:rPr>
              <a:t>.</a:t>
            </a:r>
            <a:r>
              <a:rPr lang="en-US" altLang="zh-CN" sz="1600" i="1" dirty="0">
                <a:solidFill>
                  <a:srgbClr val="000000"/>
                </a:solidFill>
                <a:latin typeface="Liberation Mono"/>
              </a:rPr>
              <a:t>key2</a:t>
            </a:r>
            <a:r>
              <a:rPr lang="en-US" altLang="zh-CN" sz="1600" dirty="0">
                <a:solidFill>
                  <a:srgbClr val="000000"/>
                </a:solidFill>
                <a:latin typeface="Liberation Mono"/>
              </a:rPr>
              <a:t> </a:t>
            </a:r>
            <a:r>
              <a:rPr lang="en-US" altLang="zh-CN" sz="1600" dirty="0">
                <a:solidFill>
                  <a:srgbClr val="A67F59"/>
                </a:solidFill>
                <a:latin typeface="Liberation Mono"/>
              </a:rPr>
              <a:t>=</a:t>
            </a:r>
            <a:r>
              <a:rPr lang="en-US" altLang="zh-CN" sz="1600" dirty="0">
                <a:solidFill>
                  <a:srgbClr val="000000"/>
                </a:solidFill>
                <a:latin typeface="Liberation Mono"/>
              </a:rPr>
              <a:t> t1</a:t>
            </a:r>
            <a:r>
              <a:rPr lang="en-US" altLang="zh-CN" sz="1600" dirty="0">
                <a:solidFill>
                  <a:srgbClr val="999999"/>
                </a:solidFill>
                <a:latin typeface="Liberation Mono"/>
              </a:rPr>
              <a:t>.</a:t>
            </a:r>
            <a:r>
              <a:rPr lang="en-US" altLang="zh-CN" sz="1600" i="1" dirty="0">
                <a:solidFill>
                  <a:srgbClr val="000000"/>
                </a:solidFill>
                <a:latin typeface="Liberation Mono"/>
              </a:rPr>
              <a:t>some_col2</a:t>
            </a:r>
            <a:r>
              <a:rPr lang="en-US" altLang="zh-CN" sz="1600" dirty="0">
                <a:solidFill>
                  <a:srgbClr val="999999"/>
                </a:solidFill>
                <a:latin typeface="Liberation Mono"/>
              </a:rPr>
              <a:t>);</a:t>
            </a:r>
            <a:endParaRPr lang="zh-CN" altLang="en-US" sz="1600" dirty="0"/>
          </a:p>
        </p:txBody>
      </p:sp>
      <p:sp>
        <p:nvSpPr>
          <p:cNvPr id="6" name="文本框 5">
            <a:extLst>
              <a:ext uri="{FF2B5EF4-FFF2-40B4-BE49-F238E27FC236}">
                <a16:creationId xmlns:a16="http://schemas.microsoft.com/office/drawing/2014/main" id="{B0A6BA9A-AB0D-44BA-B1B8-7265AFE953F3}"/>
              </a:ext>
            </a:extLst>
          </p:cNvPr>
          <p:cNvSpPr txBox="1"/>
          <p:nvPr/>
        </p:nvSpPr>
        <p:spPr>
          <a:xfrm>
            <a:off x="10111668" y="2031086"/>
            <a:ext cx="1349405" cy="307777"/>
          </a:xfrm>
          <a:prstGeom prst="rect">
            <a:avLst/>
          </a:prstGeom>
          <a:no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400" dirty="0"/>
              <a:t>合并语句样例 </a:t>
            </a:r>
          </a:p>
        </p:txBody>
      </p:sp>
      <p:sp>
        <p:nvSpPr>
          <p:cNvPr id="11" name="Rectangle 3">
            <a:extLst>
              <a:ext uri="{FF2B5EF4-FFF2-40B4-BE49-F238E27FC236}">
                <a16:creationId xmlns:a16="http://schemas.microsoft.com/office/drawing/2014/main" id="{1FFDA766-CE4F-4E88-AF73-2E356EDE73D2}"/>
              </a:ext>
            </a:extLst>
          </p:cNvPr>
          <p:cNvSpPr>
            <a:spLocks noChangeArrowheads="1"/>
          </p:cNvSpPr>
          <p:nvPr/>
        </p:nvSpPr>
        <p:spPr bwMode="auto">
          <a:xfrm>
            <a:off x="633275" y="2723584"/>
            <a:ext cx="8732667" cy="738664"/>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a:ln>
                  <a:noFill/>
                </a:ln>
                <a:solidFill>
                  <a:srgbClr val="555555"/>
                </a:solidFill>
                <a:effectLst/>
                <a:ea typeface="Open Sans"/>
              </a:rPr>
              <a:t>限制性：</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555555"/>
                </a:solidFill>
                <a:effectLst/>
                <a:ea typeface="Open Sans"/>
              </a:rPr>
              <a:t>如果您的查询具有</a:t>
            </a:r>
            <a:r>
              <a:rPr kumimoji="0" lang="zh-CN" altLang="zh-CN" sz="1200" b="0" i="0" u="none" strike="noStrike" cap="none" normalizeH="0" baseline="0" dirty="0">
                <a:ln>
                  <a:noFill/>
                </a:ln>
                <a:solidFill>
                  <a:srgbClr val="000000"/>
                </a:solidFill>
                <a:effectLst/>
                <a:latin typeface="Courier New" panose="02070309020205020404" pitchFamily="49" charset="0"/>
                <a:ea typeface="Open Sans"/>
                <a:cs typeface="Courier New" panose="02070309020205020404" pitchFamily="49" charset="0"/>
              </a:rPr>
              <a:t>WHERE</a:t>
            </a:r>
            <a:r>
              <a:rPr kumimoji="0" lang="zh-CN" altLang="zh-CN" sz="1200" b="0" i="0" u="none" strike="noStrike" cap="none" normalizeH="0" baseline="0" dirty="0">
                <a:ln>
                  <a:noFill/>
                </a:ln>
                <a:solidFill>
                  <a:srgbClr val="555555"/>
                </a:solidFill>
                <a:effectLst/>
                <a:ea typeface="Open Sans"/>
              </a:rPr>
              <a:t> 带深度</a:t>
            </a:r>
            <a:r>
              <a:rPr kumimoji="0" lang="zh-CN" altLang="zh-CN" sz="1200" b="0" i="0" u="sng" strike="noStrike" cap="none" normalizeH="0" baseline="0" dirty="0">
                <a:ln>
                  <a:noFill/>
                </a:ln>
                <a:solidFill>
                  <a:srgbClr val="000000"/>
                </a:solidFill>
                <a:effectLst/>
                <a:latin typeface="Courier New" panose="02070309020205020404" pitchFamily="49" charset="0"/>
                <a:ea typeface="Open Sans"/>
                <a:cs typeface="Courier New" panose="02070309020205020404" pitchFamily="49" charset="0"/>
                <a:hlinkClick r:id="rId3"/>
              </a:rPr>
              <a:t>AND</a:t>
            </a:r>
            <a:r>
              <a:rPr kumimoji="0" lang="zh-CN" altLang="zh-CN" sz="1200" b="0" i="0" u="none" strike="noStrike" cap="none" normalizeH="0" baseline="0" dirty="0">
                <a:ln>
                  <a:noFill/>
                </a:ln>
                <a:solidFill>
                  <a:srgbClr val="555555"/>
                </a:solidFill>
                <a:effectLst/>
                <a:ea typeface="Open Sans"/>
              </a:rPr>
              <a:t>/ </a:t>
            </a:r>
            <a:r>
              <a:rPr kumimoji="0" lang="zh-CN" altLang="zh-CN" sz="1200" b="0" i="0" u="sng" strike="noStrike" cap="none" normalizeH="0" baseline="0" dirty="0">
                <a:ln>
                  <a:noFill/>
                </a:ln>
                <a:solidFill>
                  <a:srgbClr val="000000"/>
                </a:solidFill>
                <a:effectLst/>
                <a:latin typeface="Courier New" panose="02070309020205020404" pitchFamily="49" charset="0"/>
                <a:ea typeface="Open Sans"/>
                <a:cs typeface="Courier New" panose="02070309020205020404" pitchFamily="49" charset="0"/>
                <a:hlinkClick r:id="rId4"/>
              </a:rPr>
              <a:t>OR</a:t>
            </a:r>
            <a:r>
              <a:rPr kumimoji="0" lang="zh-CN" altLang="zh-CN" sz="1200" b="0" i="0" u="none" strike="noStrike" cap="none" normalizeH="0" baseline="0" dirty="0">
                <a:ln>
                  <a:noFill/>
                </a:ln>
                <a:solidFill>
                  <a:srgbClr val="555555"/>
                </a:solidFill>
                <a:effectLst/>
                <a:ea typeface="Open Sans"/>
              </a:rPr>
              <a:t> 嵌套的复杂子句 且MySQL未选择最佳计划，请尝试使用以下</a:t>
            </a:r>
            <a:r>
              <a:rPr kumimoji="0" lang="zh-CN" altLang="en-US" sz="1200" b="0" i="0" u="none" strike="noStrike" cap="none" normalizeH="0" baseline="0" dirty="0">
                <a:ln>
                  <a:noFill/>
                </a:ln>
                <a:solidFill>
                  <a:srgbClr val="555555"/>
                </a:solidFill>
                <a:effectLst/>
                <a:ea typeface="Open Sans"/>
              </a:rPr>
              <a:t>方法</a:t>
            </a:r>
            <a:r>
              <a:rPr kumimoji="0" lang="zh-CN" altLang="zh-CN" sz="1200" b="0" i="0" u="none" strike="noStrike" cap="none" normalizeH="0" baseline="0" dirty="0">
                <a:ln>
                  <a:noFill/>
                </a:ln>
                <a:solidFill>
                  <a:srgbClr val="555555"/>
                </a:solidFill>
                <a:effectLst/>
                <a:ea typeface="Open Sans"/>
              </a:rPr>
              <a:t>转换来分发术语：</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999999"/>
                </a:solidFill>
                <a:effectLst/>
                <a:latin typeface="Arial Unicode MS" panose="020B0604020202020204" pitchFamily="34" charset="-122"/>
                <a:ea typeface="Liberation Mono"/>
              </a:rPr>
              <a:t>(</a:t>
            </a:r>
            <a:r>
              <a:rPr kumimoji="0" lang="zh-CN" altLang="zh-CN" sz="1200" b="0" i="1" u="none" strike="noStrike" cap="none" normalizeH="0" baseline="0" dirty="0">
                <a:ln>
                  <a:noFill/>
                </a:ln>
                <a:solidFill>
                  <a:srgbClr val="000000"/>
                </a:solidFill>
                <a:effectLst/>
                <a:latin typeface="Arial Unicode MS" panose="020B0604020202020204" pitchFamily="34" charset="-122"/>
                <a:ea typeface="Liberation Mono"/>
              </a:rPr>
              <a:t>x</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0" u="none" strike="noStrike" cap="none" normalizeH="0" baseline="0" dirty="0">
                <a:ln>
                  <a:noFill/>
                </a:ln>
                <a:solidFill>
                  <a:srgbClr val="A67F59"/>
                </a:solidFill>
                <a:effectLst/>
                <a:latin typeface="Arial Unicode MS" panose="020B0604020202020204" pitchFamily="34" charset="-122"/>
                <a:ea typeface="Liberation Mono"/>
              </a:rPr>
              <a:t>AND</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1" u="none" strike="noStrike" cap="none" normalizeH="0" baseline="0" dirty="0">
                <a:ln>
                  <a:noFill/>
                </a:ln>
                <a:solidFill>
                  <a:srgbClr val="000000"/>
                </a:solidFill>
                <a:effectLst/>
                <a:latin typeface="Arial Unicode MS" panose="020B0604020202020204" pitchFamily="34" charset="-122"/>
                <a:ea typeface="Liberation Mono"/>
              </a:rPr>
              <a:t>y</a:t>
            </a:r>
            <a:r>
              <a:rPr kumimoji="0" lang="zh-CN" altLang="zh-CN" sz="1200" b="0" i="0" u="none" strike="noStrike" cap="none" normalizeH="0" baseline="0" dirty="0">
                <a:ln>
                  <a:noFill/>
                </a:ln>
                <a:solidFill>
                  <a:srgbClr val="999999"/>
                </a:solidFill>
                <a:effectLst/>
                <a:latin typeface="Arial Unicode MS" panose="020B0604020202020204" pitchFamily="34" charset="-122"/>
                <a:ea typeface="Liberation Mono"/>
              </a:rPr>
              <a:t>)</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0" u="none" strike="noStrike" cap="none" normalizeH="0" baseline="0" dirty="0">
                <a:ln>
                  <a:noFill/>
                </a:ln>
                <a:solidFill>
                  <a:srgbClr val="A67F59"/>
                </a:solidFill>
                <a:effectLst/>
                <a:latin typeface="Arial Unicode MS" panose="020B0604020202020204" pitchFamily="34" charset="-122"/>
                <a:ea typeface="Liberation Mono"/>
              </a:rPr>
              <a:t>OR</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1" u="none" strike="noStrike" cap="none" normalizeH="0" baseline="0" dirty="0">
                <a:ln>
                  <a:noFill/>
                </a:ln>
                <a:solidFill>
                  <a:srgbClr val="000000"/>
                </a:solidFill>
                <a:effectLst/>
                <a:latin typeface="Arial Unicode MS" panose="020B0604020202020204" pitchFamily="34" charset="-122"/>
                <a:ea typeface="Liberation Mono"/>
              </a:rPr>
              <a:t>z</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0" u="none" strike="noStrike" cap="none" normalizeH="0" baseline="0" dirty="0">
                <a:ln>
                  <a:noFill/>
                </a:ln>
                <a:solidFill>
                  <a:srgbClr val="A67F59"/>
                </a:solidFill>
                <a:effectLst/>
                <a:latin typeface="Arial Unicode MS" panose="020B0604020202020204" pitchFamily="34" charset="-122"/>
                <a:ea typeface="Liberation Mono"/>
              </a:rPr>
              <a:t>=&gt;</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0" u="none" strike="noStrike" cap="none" normalizeH="0" baseline="0" dirty="0">
                <a:ln>
                  <a:noFill/>
                </a:ln>
                <a:solidFill>
                  <a:srgbClr val="999999"/>
                </a:solidFill>
                <a:effectLst/>
                <a:latin typeface="Arial Unicode MS" panose="020B0604020202020204" pitchFamily="34" charset="-122"/>
                <a:ea typeface="Liberation Mono"/>
              </a:rPr>
              <a:t>(</a:t>
            </a:r>
            <a:r>
              <a:rPr kumimoji="0" lang="zh-CN" altLang="zh-CN" sz="1200" b="0" i="1" u="none" strike="noStrike" cap="none" normalizeH="0" baseline="0" dirty="0">
                <a:ln>
                  <a:noFill/>
                </a:ln>
                <a:solidFill>
                  <a:srgbClr val="000000"/>
                </a:solidFill>
                <a:effectLst/>
                <a:latin typeface="Arial Unicode MS" panose="020B0604020202020204" pitchFamily="34" charset="-122"/>
                <a:ea typeface="Liberation Mono"/>
              </a:rPr>
              <a:t>x</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0" u="none" strike="noStrike" cap="none" normalizeH="0" baseline="0" dirty="0">
                <a:ln>
                  <a:noFill/>
                </a:ln>
                <a:solidFill>
                  <a:srgbClr val="A67F59"/>
                </a:solidFill>
                <a:effectLst/>
                <a:latin typeface="Arial Unicode MS" panose="020B0604020202020204" pitchFamily="34" charset="-122"/>
                <a:ea typeface="Liberation Mono"/>
              </a:rPr>
              <a:t>OR</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1" u="none" strike="noStrike" cap="none" normalizeH="0" baseline="0" dirty="0">
                <a:ln>
                  <a:noFill/>
                </a:ln>
                <a:solidFill>
                  <a:srgbClr val="000000"/>
                </a:solidFill>
                <a:effectLst/>
                <a:latin typeface="Arial Unicode MS" panose="020B0604020202020204" pitchFamily="34" charset="-122"/>
                <a:ea typeface="Liberation Mono"/>
              </a:rPr>
              <a:t>z</a:t>
            </a:r>
            <a:r>
              <a:rPr kumimoji="0" lang="zh-CN" altLang="zh-CN" sz="1200" b="0" i="0" u="none" strike="noStrike" cap="none" normalizeH="0" baseline="0" dirty="0">
                <a:ln>
                  <a:noFill/>
                </a:ln>
                <a:solidFill>
                  <a:srgbClr val="999999"/>
                </a:solidFill>
                <a:effectLst/>
                <a:latin typeface="Arial Unicode MS" panose="020B0604020202020204" pitchFamily="34" charset="-122"/>
                <a:ea typeface="Liberation Mono"/>
              </a:rPr>
              <a:t>)</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0" u="none" strike="noStrike" cap="none" normalizeH="0" baseline="0" dirty="0">
                <a:ln>
                  <a:noFill/>
                </a:ln>
                <a:solidFill>
                  <a:srgbClr val="A67F59"/>
                </a:solidFill>
                <a:effectLst/>
                <a:latin typeface="Arial Unicode MS" panose="020B0604020202020204" pitchFamily="34" charset="-122"/>
                <a:ea typeface="Liberation Mono"/>
              </a:rPr>
              <a:t>AND</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0" u="none" strike="noStrike" cap="none" normalizeH="0" baseline="0" dirty="0">
                <a:ln>
                  <a:noFill/>
                </a:ln>
                <a:solidFill>
                  <a:srgbClr val="999999"/>
                </a:solidFill>
                <a:effectLst/>
                <a:latin typeface="Arial Unicode MS" panose="020B0604020202020204" pitchFamily="34" charset="-122"/>
                <a:ea typeface="Liberation Mono"/>
              </a:rPr>
              <a:t>(</a:t>
            </a:r>
            <a:r>
              <a:rPr kumimoji="0" lang="zh-CN" altLang="zh-CN" sz="1200" b="0" i="1" u="none" strike="noStrike" cap="none" normalizeH="0" baseline="0" dirty="0">
                <a:ln>
                  <a:noFill/>
                </a:ln>
                <a:solidFill>
                  <a:srgbClr val="000000"/>
                </a:solidFill>
                <a:effectLst/>
                <a:latin typeface="Arial Unicode MS" panose="020B0604020202020204" pitchFamily="34" charset="-122"/>
                <a:ea typeface="Liberation Mono"/>
              </a:rPr>
              <a:t>y</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0" u="none" strike="noStrike" cap="none" normalizeH="0" baseline="0" dirty="0">
                <a:ln>
                  <a:noFill/>
                </a:ln>
                <a:solidFill>
                  <a:srgbClr val="A67F59"/>
                </a:solidFill>
                <a:effectLst/>
                <a:latin typeface="Arial Unicode MS" panose="020B0604020202020204" pitchFamily="34" charset="-122"/>
                <a:ea typeface="Liberation Mono"/>
              </a:rPr>
              <a:t>OR</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1" u="none" strike="noStrike" cap="none" normalizeH="0" baseline="0" dirty="0">
                <a:ln>
                  <a:noFill/>
                </a:ln>
                <a:solidFill>
                  <a:srgbClr val="000000"/>
                </a:solidFill>
                <a:effectLst/>
                <a:latin typeface="Arial Unicode MS" panose="020B0604020202020204" pitchFamily="34" charset="-122"/>
                <a:ea typeface="Liberation Mono"/>
              </a:rPr>
              <a:t>z</a:t>
            </a:r>
            <a:r>
              <a:rPr kumimoji="0" lang="zh-CN" altLang="zh-CN" sz="1200" b="0" i="0" u="none" strike="noStrike" cap="none" normalizeH="0" baseline="0" dirty="0">
                <a:ln>
                  <a:noFill/>
                </a:ln>
                <a:solidFill>
                  <a:srgbClr val="999999"/>
                </a:solidFill>
                <a:effectLst/>
                <a:latin typeface="Arial Unicode MS" panose="020B0604020202020204" pitchFamily="34" charset="-122"/>
                <a:ea typeface="Liberation Mono"/>
              </a:rPr>
              <a:t>)</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0" u="none" strike="noStrike" cap="none" normalizeH="0" baseline="0" dirty="0">
                <a:ln>
                  <a:noFill/>
                </a:ln>
                <a:solidFill>
                  <a:srgbClr val="999999"/>
                </a:solidFill>
                <a:effectLst/>
                <a:latin typeface="Arial Unicode MS" panose="020B0604020202020204" pitchFamily="34" charset="-122"/>
                <a:ea typeface="Liberation Mono"/>
              </a:rPr>
              <a:t>(</a:t>
            </a:r>
            <a:r>
              <a:rPr kumimoji="0" lang="zh-CN" altLang="zh-CN" sz="1200" b="0" i="1" u="none" strike="noStrike" cap="none" normalizeH="0" baseline="0" dirty="0">
                <a:ln>
                  <a:noFill/>
                </a:ln>
                <a:solidFill>
                  <a:srgbClr val="000000"/>
                </a:solidFill>
                <a:effectLst/>
                <a:latin typeface="Arial Unicode MS" panose="020B0604020202020204" pitchFamily="34" charset="-122"/>
                <a:ea typeface="Liberation Mono"/>
              </a:rPr>
              <a:t>x</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0" u="none" strike="noStrike" cap="none" normalizeH="0" baseline="0" dirty="0">
                <a:ln>
                  <a:noFill/>
                </a:ln>
                <a:solidFill>
                  <a:srgbClr val="A67F59"/>
                </a:solidFill>
                <a:effectLst/>
                <a:latin typeface="Arial Unicode MS" panose="020B0604020202020204" pitchFamily="34" charset="-122"/>
                <a:ea typeface="Liberation Mono"/>
              </a:rPr>
              <a:t>OR</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1" u="none" strike="noStrike" cap="none" normalizeH="0" baseline="0" dirty="0">
                <a:ln>
                  <a:noFill/>
                </a:ln>
                <a:solidFill>
                  <a:srgbClr val="000000"/>
                </a:solidFill>
                <a:effectLst/>
                <a:latin typeface="Arial Unicode MS" panose="020B0604020202020204" pitchFamily="34" charset="-122"/>
                <a:ea typeface="Liberation Mono"/>
              </a:rPr>
              <a:t>y</a:t>
            </a:r>
            <a:r>
              <a:rPr kumimoji="0" lang="zh-CN" altLang="zh-CN" sz="1200" b="0" i="0" u="none" strike="noStrike" cap="none" normalizeH="0" baseline="0" dirty="0">
                <a:ln>
                  <a:noFill/>
                </a:ln>
                <a:solidFill>
                  <a:srgbClr val="999999"/>
                </a:solidFill>
                <a:effectLst/>
                <a:latin typeface="Arial Unicode MS" panose="020B0604020202020204" pitchFamily="34" charset="-122"/>
                <a:ea typeface="Liberation Mono"/>
              </a:rPr>
              <a:t>)</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0" u="none" strike="noStrike" cap="none" normalizeH="0" baseline="0" dirty="0">
                <a:ln>
                  <a:noFill/>
                </a:ln>
                <a:solidFill>
                  <a:srgbClr val="A67F59"/>
                </a:solidFill>
                <a:effectLst/>
                <a:latin typeface="Arial Unicode MS" panose="020B0604020202020204" pitchFamily="34" charset="-122"/>
                <a:ea typeface="Liberation Mono"/>
              </a:rPr>
              <a:t>AND</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1" u="none" strike="noStrike" cap="none" normalizeH="0" baseline="0" dirty="0">
                <a:ln>
                  <a:noFill/>
                </a:ln>
                <a:solidFill>
                  <a:srgbClr val="000000"/>
                </a:solidFill>
                <a:effectLst/>
                <a:latin typeface="Arial Unicode MS" panose="020B0604020202020204" pitchFamily="34" charset="-122"/>
                <a:ea typeface="Liberation Mono"/>
              </a:rPr>
              <a:t>z</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0" u="none" strike="noStrike" cap="none" normalizeH="0" baseline="0" dirty="0">
                <a:ln>
                  <a:noFill/>
                </a:ln>
                <a:solidFill>
                  <a:srgbClr val="A67F59"/>
                </a:solidFill>
                <a:effectLst/>
                <a:latin typeface="Arial Unicode MS" panose="020B0604020202020204" pitchFamily="34" charset="-122"/>
                <a:ea typeface="Liberation Mono"/>
              </a:rPr>
              <a:t>=&gt;</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0" u="none" strike="noStrike" cap="none" normalizeH="0" baseline="0" dirty="0">
                <a:ln>
                  <a:noFill/>
                </a:ln>
                <a:solidFill>
                  <a:srgbClr val="999999"/>
                </a:solidFill>
                <a:effectLst/>
                <a:latin typeface="Arial Unicode MS" panose="020B0604020202020204" pitchFamily="34" charset="-122"/>
                <a:ea typeface="Liberation Mono"/>
              </a:rPr>
              <a:t>(</a:t>
            </a:r>
            <a:r>
              <a:rPr kumimoji="0" lang="zh-CN" altLang="zh-CN" sz="1200" b="0" i="1" u="none" strike="noStrike" cap="none" normalizeH="0" baseline="0" dirty="0">
                <a:ln>
                  <a:noFill/>
                </a:ln>
                <a:solidFill>
                  <a:srgbClr val="000000"/>
                </a:solidFill>
                <a:effectLst/>
                <a:latin typeface="Arial Unicode MS" panose="020B0604020202020204" pitchFamily="34" charset="-122"/>
                <a:ea typeface="Liberation Mono"/>
              </a:rPr>
              <a:t>x</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0" u="none" strike="noStrike" cap="none" normalizeH="0" baseline="0" dirty="0">
                <a:ln>
                  <a:noFill/>
                </a:ln>
                <a:solidFill>
                  <a:srgbClr val="A67F59"/>
                </a:solidFill>
                <a:effectLst/>
                <a:latin typeface="Arial Unicode MS" panose="020B0604020202020204" pitchFamily="34" charset="-122"/>
                <a:ea typeface="Liberation Mono"/>
              </a:rPr>
              <a:t>AND</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1" u="none" strike="noStrike" cap="none" normalizeH="0" baseline="0" dirty="0">
                <a:ln>
                  <a:noFill/>
                </a:ln>
                <a:solidFill>
                  <a:srgbClr val="000000"/>
                </a:solidFill>
                <a:effectLst/>
                <a:latin typeface="Arial Unicode MS" panose="020B0604020202020204" pitchFamily="34" charset="-122"/>
                <a:ea typeface="Liberation Mono"/>
              </a:rPr>
              <a:t>z</a:t>
            </a:r>
            <a:r>
              <a:rPr kumimoji="0" lang="zh-CN" altLang="zh-CN" sz="1200" b="0" i="0" u="none" strike="noStrike" cap="none" normalizeH="0" baseline="0" dirty="0">
                <a:ln>
                  <a:noFill/>
                </a:ln>
                <a:solidFill>
                  <a:srgbClr val="999999"/>
                </a:solidFill>
                <a:effectLst/>
                <a:latin typeface="Arial Unicode MS" panose="020B0604020202020204" pitchFamily="34" charset="-122"/>
                <a:ea typeface="Liberation Mono"/>
              </a:rPr>
              <a:t>)</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0" u="none" strike="noStrike" cap="none" normalizeH="0" baseline="0" dirty="0">
                <a:ln>
                  <a:noFill/>
                </a:ln>
                <a:solidFill>
                  <a:srgbClr val="A67F59"/>
                </a:solidFill>
                <a:effectLst/>
                <a:latin typeface="Arial Unicode MS" panose="020B0604020202020204" pitchFamily="34" charset="-122"/>
                <a:ea typeface="Liberation Mono"/>
              </a:rPr>
              <a:t>OR</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0" u="none" strike="noStrike" cap="none" normalizeH="0" baseline="0" dirty="0">
                <a:ln>
                  <a:noFill/>
                </a:ln>
                <a:solidFill>
                  <a:srgbClr val="999999"/>
                </a:solidFill>
                <a:effectLst/>
                <a:latin typeface="Arial Unicode MS" panose="020B0604020202020204" pitchFamily="34" charset="-122"/>
                <a:ea typeface="Liberation Mono"/>
              </a:rPr>
              <a:t>(</a:t>
            </a:r>
            <a:r>
              <a:rPr kumimoji="0" lang="zh-CN" altLang="zh-CN" sz="1200" b="0" i="1" u="none" strike="noStrike" cap="none" normalizeH="0" baseline="0" dirty="0">
                <a:ln>
                  <a:noFill/>
                </a:ln>
                <a:solidFill>
                  <a:srgbClr val="000000"/>
                </a:solidFill>
                <a:effectLst/>
                <a:latin typeface="Arial Unicode MS" panose="020B0604020202020204" pitchFamily="34" charset="-122"/>
                <a:ea typeface="Liberation Mono"/>
              </a:rPr>
              <a:t>y</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0" u="none" strike="noStrike" cap="none" normalizeH="0" baseline="0" dirty="0">
                <a:ln>
                  <a:noFill/>
                </a:ln>
                <a:solidFill>
                  <a:srgbClr val="A67F59"/>
                </a:solidFill>
                <a:effectLst/>
                <a:latin typeface="Arial Unicode MS" panose="020B0604020202020204" pitchFamily="34" charset="-122"/>
                <a:ea typeface="Liberation Mono"/>
              </a:rPr>
              <a:t>AND</a:t>
            </a:r>
            <a:r>
              <a:rPr kumimoji="0" lang="zh-CN" altLang="zh-CN" sz="1200" b="0" i="0" u="none" strike="noStrike" cap="none" normalizeH="0" baseline="0" dirty="0">
                <a:ln>
                  <a:noFill/>
                </a:ln>
                <a:solidFill>
                  <a:srgbClr val="000000"/>
                </a:solidFill>
                <a:effectLst/>
                <a:latin typeface="Arial Unicode MS" panose="020B0604020202020204" pitchFamily="34" charset="-122"/>
                <a:ea typeface="Liberation Mono"/>
              </a:rPr>
              <a:t> </a:t>
            </a:r>
            <a:r>
              <a:rPr kumimoji="0" lang="zh-CN" altLang="zh-CN" sz="1200" b="0" i="1" u="none" strike="noStrike" cap="none" normalizeH="0" baseline="0" dirty="0">
                <a:ln>
                  <a:noFill/>
                </a:ln>
                <a:solidFill>
                  <a:srgbClr val="000000"/>
                </a:solidFill>
                <a:effectLst/>
                <a:latin typeface="Arial Unicode MS" panose="020B0604020202020204" pitchFamily="34" charset="-122"/>
                <a:ea typeface="Liberation Mono"/>
              </a:rPr>
              <a:t>z</a:t>
            </a:r>
            <a:r>
              <a:rPr kumimoji="0" lang="zh-CN" altLang="zh-CN" sz="1200" b="0" i="0" u="none" strike="noStrike" cap="none" normalizeH="0" baseline="0" dirty="0">
                <a:ln>
                  <a:noFill/>
                </a:ln>
                <a:solidFill>
                  <a:srgbClr val="999999"/>
                </a:solidFill>
                <a:effectLst/>
                <a:latin typeface="Arial Unicode MS" panose="020B0604020202020204" pitchFamily="34" charset="-122"/>
                <a:ea typeface="Liberation Mono"/>
              </a:rPr>
              <a:t>)</a:t>
            </a:r>
            <a:endParaRPr kumimoji="0" lang="zh-CN" altLang="zh-CN" sz="1200" b="0" i="0" u="none" strike="noStrike" cap="none" normalizeH="0" baseline="0" dirty="0">
              <a:ln>
                <a:noFill/>
              </a:ln>
              <a:solidFill>
                <a:srgbClr val="555555"/>
              </a:solidFill>
              <a:effectLst/>
              <a:ea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a:ln>
                  <a:noFill/>
                </a:ln>
                <a:solidFill>
                  <a:srgbClr val="555555"/>
                </a:solidFill>
                <a:effectLst/>
                <a:ea typeface="Open Sans"/>
              </a:rPr>
              <a:t>索引合并不适用于全文索引。</a:t>
            </a:r>
          </a:p>
        </p:txBody>
      </p:sp>
      <p:sp>
        <p:nvSpPr>
          <p:cNvPr id="13" name="矩形 12">
            <a:extLst>
              <a:ext uri="{FF2B5EF4-FFF2-40B4-BE49-F238E27FC236}">
                <a16:creationId xmlns:a16="http://schemas.microsoft.com/office/drawing/2014/main" id="{08C2B378-AC1A-4EF4-9433-4D1AC3EC87E2}"/>
              </a:ext>
            </a:extLst>
          </p:cNvPr>
          <p:cNvSpPr/>
          <p:nvPr/>
        </p:nvSpPr>
        <p:spPr>
          <a:xfrm>
            <a:off x="526742" y="3480626"/>
            <a:ext cx="10685755" cy="1384995"/>
          </a:xfrm>
          <a:prstGeom prst="rect">
            <a:avLst/>
          </a:prstGeom>
          <a:noFill/>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000" dirty="0"/>
              <a:t>mysql&gt; explain select * from XXX      where </a:t>
            </a:r>
            <a:r>
              <a:rPr lang="en-US" altLang="zh-CN" sz="1000" dirty="0" err="1"/>
              <a:t>e.first_name</a:t>
            </a:r>
            <a:r>
              <a:rPr lang="en-US" altLang="zh-CN" sz="1000" dirty="0"/>
              <a:t>=NAME’ and </a:t>
            </a:r>
            <a:r>
              <a:rPr lang="en-US" altLang="zh-CN" sz="1000" dirty="0" err="1"/>
              <a:t>e.last_name</a:t>
            </a:r>
            <a:r>
              <a:rPr lang="en-US" altLang="zh-CN" sz="1000" dirty="0"/>
              <a:t>=‘LASTNAME’;</a:t>
            </a:r>
          </a:p>
          <a:p>
            <a:r>
              <a:rPr lang="en-US" altLang="zh-CN" sz="1000" dirty="0"/>
              <a:t>+----+-------------+-------+------------+-------------+-------------------------+-------------------------+---------+------+------+----------+-------------------------------------------------------+</a:t>
            </a:r>
          </a:p>
          <a:p>
            <a:r>
              <a:rPr lang="en-US" altLang="zh-CN" sz="1000" dirty="0"/>
              <a:t>| id | </a:t>
            </a:r>
            <a:r>
              <a:rPr lang="en-US" altLang="zh-CN" sz="1000" dirty="0" err="1"/>
              <a:t>select_type</a:t>
            </a:r>
            <a:r>
              <a:rPr lang="en-US" altLang="zh-CN" sz="1000" dirty="0"/>
              <a:t> | table | partitions | type        | </a:t>
            </a:r>
            <a:r>
              <a:rPr lang="en-US" altLang="zh-CN" sz="1000" dirty="0" err="1"/>
              <a:t>possible_keys</a:t>
            </a:r>
            <a:r>
              <a:rPr lang="en-US" altLang="zh-CN" sz="1000" dirty="0"/>
              <a:t>           | key                     | </a:t>
            </a:r>
            <a:r>
              <a:rPr lang="en-US" altLang="zh-CN" sz="1000" dirty="0" err="1"/>
              <a:t>key_len</a:t>
            </a:r>
            <a:r>
              <a:rPr lang="en-US" altLang="zh-CN" sz="1000" dirty="0"/>
              <a:t> | ref  | rows | filtered | Extra                                                </a:t>
            </a:r>
          </a:p>
          <a:p>
            <a:r>
              <a:rPr lang="en-US" altLang="zh-CN" sz="1000" dirty="0"/>
              <a:t> |+----+-------------+-------+------------+-------------+-------------------------+-------------------------+---------+------+------+----------+-------------------------------------------------------+</a:t>
            </a:r>
          </a:p>
          <a:p>
            <a:r>
              <a:rPr lang="en-US" altLang="zh-CN" sz="1000" dirty="0"/>
              <a:t>|  1 | SIMPLE      | e     | NULL       </a:t>
            </a:r>
            <a:r>
              <a:rPr lang="en-US" altLang="zh-CN" sz="1400" dirty="0"/>
              <a:t>| </a:t>
            </a:r>
            <a:r>
              <a:rPr lang="en-US" altLang="zh-CN" sz="1400" dirty="0">
                <a:solidFill>
                  <a:srgbClr val="FF0000"/>
                </a:solidFill>
              </a:rPr>
              <a:t>index_merge </a:t>
            </a:r>
            <a:r>
              <a:rPr lang="en-US" altLang="zh-CN" sz="1000" dirty="0"/>
              <a:t>| idx_name,idx_first_name | idx_name,idx_first_name | 66,58   | NULL |    1 |   100.00 | Using intersect(idx_name,idx_first_name); Using where |</a:t>
            </a:r>
          </a:p>
          <a:p>
            <a:r>
              <a:rPr lang="en-US" altLang="zh-CN" sz="1000" dirty="0"/>
              <a:t>+----+-------------+-------+------------+-------------+-------------------------+-------------------------+---------+------+------+----------+-------------------------------------------------------+</a:t>
            </a:r>
          </a:p>
          <a:p>
            <a:r>
              <a:rPr lang="en-US" altLang="zh-CN" sz="1000" dirty="0"/>
              <a:t>1 row in set, 1 warning (0.00 sec)</a:t>
            </a:r>
          </a:p>
          <a:p>
            <a:r>
              <a:rPr lang="en-US" altLang="zh-CN" sz="1000" dirty="0"/>
              <a:t>————————————————</a:t>
            </a:r>
          </a:p>
        </p:txBody>
      </p:sp>
      <p:cxnSp>
        <p:nvCxnSpPr>
          <p:cNvPr id="17" name="直接箭头连接符 16">
            <a:extLst>
              <a:ext uri="{FF2B5EF4-FFF2-40B4-BE49-F238E27FC236}">
                <a16:creationId xmlns:a16="http://schemas.microsoft.com/office/drawing/2014/main" id="{C867D879-6176-4D3E-952C-2A00A9B5C911}"/>
              </a:ext>
            </a:extLst>
          </p:cNvPr>
          <p:cNvCxnSpPr>
            <a:cxnSpLocks/>
          </p:cNvCxnSpPr>
          <p:nvPr/>
        </p:nvCxnSpPr>
        <p:spPr>
          <a:xfrm flipH="1" flipV="1">
            <a:off x="2636669" y="4287916"/>
            <a:ext cx="2788771" cy="52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1DA27AC9-7D06-4693-B445-B5A741F3A59C}"/>
              </a:ext>
            </a:extLst>
          </p:cNvPr>
          <p:cNvSpPr/>
          <p:nvPr/>
        </p:nvSpPr>
        <p:spPr>
          <a:xfrm>
            <a:off x="3692741" y="4970117"/>
            <a:ext cx="6612548" cy="307777"/>
          </a:xfrm>
          <a:prstGeom prst="rect">
            <a:avLst/>
          </a:prstGeom>
          <a:noFill/>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sz="1400" dirty="0"/>
              <a:t>该 </a:t>
            </a:r>
            <a:r>
              <a:rPr lang="en-US" altLang="zh-CN" sz="1400" dirty="0"/>
              <a:t>key</a:t>
            </a:r>
            <a:r>
              <a:rPr lang="zh-CN" altLang="en-US" sz="1400" dirty="0"/>
              <a:t>列包含使用的索引列表，并</a:t>
            </a:r>
            <a:r>
              <a:rPr lang="en-US" altLang="zh-CN" sz="1400" dirty="0"/>
              <a:t>key_len</a:t>
            </a:r>
            <a:r>
              <a:rPr lang="zh-CN" altLang="en-US" sz="1400" dirty="0"/>
              <a:t>包含这些索引的最长关键部分的列表。</a:t>
            </a:r>
          </a:p>
        </p:txBody>
      </p:sp>
      <p:sp>
        <p:nvSpPr>
          <p:cNvPr id="24" name="Rectangle 5">
            <a:extLst>
              <a:ext uri="{FF2B5EF4-FFF2-40B4-BE49-F238E27FC236}">
                <a16:creationId xmlns:a16="http://schemas.microsoft.com/office/drawing/2014/main" id="{7027B885-C6C7-4B79-9A15-FF216AD76AB1}"/>
              </a:ext>
            </a:extLst>
          </p:cNvPr>
          <p:cNvSpPr>
            <a:spLocks noChangeArrowheads="1"/>
          </p:cNvSpPr>
          <p:nvPr/>
        </p:nvSpPr>
        <p:spPr bwMode="auto">
          <a:xfrm>
            <a:off x="9502066" y="3015736"/>
            <a:ext cx="2355542" cy="723275"/>
          </a:xfrm>
          <a:prstGeom prst="rect">
            <a:avLst/>
          </a:prstGeom>
          <a:no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555555"/>
                </a:solidFill>
                <a:effectLst/>
                <a:latin typeface="Arial" panose="020B0604020202020204" pitchFamily="34" charset="0"/>
                <a:ea typeface="Open Sans"/>
              </a:rPr>
              <a:t>Index Merge访问方法有几种算法，它们显示在输出</a:t>
            </a:r>
            <a:r>
              <a:rPr kumimoji="0" lang="zh-CN" altLang="zh-CN" sz="900" b="0" i="0" u="none" strike="noStrike" cap="none" normalizeH="0" baseline="0" dirty="0">
                <a:ln>
                  <a:noFill/>
                </a:ln>
                <a:solidFill>
                  <a:srgbClr val="000000"/>
                </a:solidFill>
                <a:effectLst/>
                <a:latin typeface="Courier New" panose="02070309020205020404" pitchFamily="49" charset="0"/>
                <a:ea typeface="Open Sans"/>
                <a:cs typeface="Courier New" panose="02070309020205020404" pitchFamily="49" charset="0"/>
              </a:rPr>
              <a:t>Extra</a:t>
            </a:r>
            <a:r>
              <a:rPr kumimoji="0" lang="zh-CN" altLang="zh-CN" sz="1000" b="0" i="0" u="none" strike="noStrike" cap="none" normalizeH="0" baseline="0" dirty="0">
                <a:ln>
                  <a:noFill/>
                </a:ln>
                <a:solidFill>
                  <a:srgbClr val="555555"/>
                </a:solidFill>
                <a:effectLst/>
                <a:ea typeface="Open Sans"/>
              </a:rPr>
              <a:t>字段中</a:t>
            </a:r>
            <a:r>
              <a:rPr kumimoji="0" lang="zh-CN" altLang="zh-CN" sz="1000" b="0" i="0" u="none" strike="noStrike" cap="none" normalizeH="0" baseline="0" dirty="0">
                <a:ln>
                  <a:noFill/>
                </a:ln>
                <a:solidFill>
                  <a:srgbClr val="555555"/>
                </a:solidFill>
                <a:effectLst/>
                <a:latin typeface="Arial" panose="020B0604020202020204" pitchFamily="34" charset="0"/>
                <a:ea typeface="Open Sans"/>
              </a:rPr>
              <a:t> </a:t>
            </a:r>
            <a:r>
              <a:rPr kumimoji="0" lang="zh-CN" altLang="zh-CN" sz="900" b="0" i="0" u="sng" strike="noStrike" cap="none" normalizeH="0" baseline="0" dirty="0">
                <a:ln>
                  <a:noFill/>
                </a:ln>
                <a:solidFill>
                  <a:srgbClr val="000000"/>
                </a:solidFill>
                <a:effectLst/>
                <a:latin typeface="Courier New" panose="02070309020205020404" pitchFamily="49" charset="0"/>
                <a:ea typeface="Open Sans"/>
                <a:cs typeface="Courier New" panose="02070309020205020404" pitchFamily="49" charset="0"/>
                <a:hlinkClick r:id="rId5" tooltip="13.8.2 EXPLAIN语法"/>
              </a:rPr>
              <a:t>EXPLAIN</a:t>
            </a:r>
            <a:r>
              <a:rPr kumimoji="0" lang="zh-CN" altLang="zh-CN" sz="1000" b="0" i="0" u="none" strike="noStrike" cap="none" normalizeH="0" baseline="0" dirty="0">
                <a:ln>
                  <a:noFill/>
                </a:ln>
                <a:solidFill>
                  <a:srgbClr val="555555"/>
                </a:solidFill>
                <a:effectLst/>
                <a:ea typeface="Open Sans"/>
              </a:rPr>
              <a:t>：</a:t>
            </a:r>
            <a:endParaRPr kumimoji="0" lang="zh-CN" altLang="zh-CN"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900" b="0" i="0" u="none" strike="noStrike" cap="none" normalizeH="0" baseline="0" dirty="0">
                <a:ln>
                  <a:noFill/>
                </a:ln>
                <a:solidFill>
                  <a:srgbClr val="000000"/>
                </a:solidFill>
                <a:effectLst/>
                <a:latin typeface="Courier New" panose="02070309020205020404" pitchFamily="49" charset="0"/>
                <a:ea typeface="Open Sans"/>
                <a:cs typeface="Courier New" panose="02070309020205020404" pitchFamily="49" charset="0"/>
              </a:rPr>
              <a:t>Using intersect(...)</a:t>
            </a:r>
            <a:endParaRPr kumimoji="0" lang="zh-CN" altLang="zh-CN" sz="1000" b="0" i="0" u="none" strike="noStrike" cap="none" normalizeH="0" baseline="0" dirty="0">
              <a:ln>
                <a:noFill/>
              </a:ln>
              <a:solidFill>
                <a:srgbClr val="555555"/>
              </a:solidFill>
              <a:effectLst/>
              <a:ea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900" b="0" i="0" u="none" strike="noStrike" cap="none" normalizeH="0" baseline="0" dirty="0">
                <a:ln>
                  <a:noFill/>
                </a:ln>
                <a:solidFill>
                  <a:srgbClr val="000000"/>
                </a:solidFill>
                <a:effectLst/>
                <a:latin typeface="Courier New" panose="02070309020205020404" pitchFamily="49" charset="0"/>
                <a:ea typeface="Open Sans"/>
                <a:cs typeface="Courier New" panose="02070309020205020404" pitchFamily="49" charset="0"/>
              </a:rPr>
              <a:t>Using union(...)</a:t>
            </a:r>
            <a:endParaRPr kumimoji="0" lang="zh-CN" altLang="zh-CN" sz="1000" b="0" i="0" u="none" strike="noStrike" cap="none" normalizeH="0" baseline="0" dirty="0">
              <a:ln>
                <a:noFill/>
              </a:ln>
              <a:solidFill>
                <a:srgbClr val="555555"/>
              </a:solidFill>
              <a:effectLst/>
              <a:ea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900" b="0" i="0" u="none" strike="noStrike" cap="none" normalizeH="0" baseline="0" dirty="0">
                <a:ln>
                  <a:noFill/>
                </a:ln>
                <a:solidFill>
                  <a:srgbClr val="000000"/>
                </a:solidFill>
                <a:effectLst/>
                <a:latin typeface="Courier New" panose="02070309020205020404" pitchFamily="49" charset="0"/>
                <a:ea typeface="Open Sans"/>
                <a:cs typeface="Courier New" panose="02070309020205020404" pitchFamily="49" charset="0"/>
              </a:rPr>
              <a:t>Using sort_union(...)</a:t>
            </a:r>
            <a:endParaRPr kumimoji="0" lang="zh-CN" altLang="zh-CN" sz="1000" b="0" i="0" u="none" strike="noStrike" cap="none" normalizeH="0" baseline="0" dirty="0">
              <a:ln>
                <a:noFill/>
              </a:ln>
              <a:solidFill>
                <a:srgbClr val="555555"/>
              </a:solidFill>
              <a:effectLst/>
              <a:ea typeface="Open Sans"/>
            </a:endParaRPr>
          </a:p>
        </p:txBody>
      </p:sp>
      <p:cxnSp>
        <p:nvCxnSpPr>
          <p:cNvPr id="26" name="直接箭头连接符 25">
            <a:extLst>
              <a:ext uri="{FF2B5EF4-FFF2-40B4-BE49-F238E27FC236}">
                <a16:creationId xmlns:a16="http://schemas.microsoft.com/office/drawing/2014/main" id="{7C4EF0E2-1A22-4072-822B-AFE00117AADE}"/>
              </a:ext>
            </a:extLst>
          </p:cNvPr>
          <p:cNvCxnSpPr>
            <a:cxnSpLocks/>
          </p:cNvCxnSpPr>
          <p:nvPr/>
        </p:nvCxnSpPr>
        <p:spPr>
          <a:xfrm flipH="1">
            <a:off x="8359806" y="3739011"/>
            <a:ext cx="2160233" cy="434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6">
            <a:extLst>
              <a:ext uri="{FF2B5EF4-FFF2-40B4-BE49-F238E27FC236}">
                <a16:creationId xmlns:a16="http://schemas.microsoft.com/office/drawing/2014/main" id="{F6A95035-73BA-438E-AD1B-D791FF31E793}"/>
              </a:ext>
            </a:extLst>
          </p:cNvPr>
          <p:cNvSpPr>
            <a:spLocks noChangeArrowheads="1"/>
          </p:cNvSpPr>
          <p:nvPr/>
        </p:nvSpPr>
        <p:spPr bwMode="auto">
          <a:xfrm>
            <a:off x="633275" y="5573271"/>
            <a:ext cx="10041511" cy="430887"/>
          </a:xfrm>
          <a:prstGeom prst="rect">
            <a:avLst/>
          </a:prstGeom>
          <a:no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kumimoji="0" lang="zh-CN" altLang="zh-CN" sz="1400" b="0" i="0" u="none" strike="noStrike" cap="none" normalizeH="0" baseline="0" dirty="0">
                <a:ln>
                  <a:noFill/>
                </a:ln>
                <a:solidFill>
                  <a:srgbClr val="555555"/>
                </a:solidFill>
                <a:effectLst/>
                <a:latin typeface="Arial" panose="020B0604020202020204" pitchFamily="34" charset="0"/>
                <a:ea typeface="Open Sans"/>
              </a:rPr>
              <a:t>索引合并的使用是</a:t>
            </a:r>
            <a:r>
              <a:rPr kumimoji="0" lang="zh-CN" altLang="en-US" sz="1400" b="0" i="0" u="none" strike="noStrike" cap="none" normalizeH="0" baseline="0" dirty="0">
                <a:ln>
                  <a:noFill/>
                </a:ln>
                <a:solidFill>
                  <a:srgbClr val="555555"/>
                </a:solidFill>
                <a:effectLst/>
                <a:latin typeface="Arial" panose="020B0604020202020204" pitchFamily="34" charset="0"/>
                <a:ea typeface="Open Sans"/>
              </a:rPr>
              <a:t>参数值的限制</a:t>
            </a:r>
            <a:r>
              <a:rPr kumimoji="0" lang="zh-CN" altLang="zh-CN"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index_merge</a:t>
            </a:r>
            <a:r>
              <a:rPr kumimoji="0" lang="zh-CN" altLang="zh-CN" sz="1400" b="0" i="0" u="none" strike="noStrike" cap="none" normalizeH="0" baseline="0" dirty="0">
                <a:ln>
                  <a:noFill/>
                </a:ln>
                <a:solidFill>
                  <a:srgbClr val="555555"/>
                </a:solidFill>
                <a:effectLst/>
                <a:ea typeface="Open Sans"/>
              </a:rPr>
              <a:t>，</a:t>
            </a:r>
            <a:r>
              <a:rPr kumimoji="0" lang="zh-CN" altLang="zh-CN" sz="1400" b="0" i="0" u="none" strike="noStrike" cap="none" normalizeH="0" baseline="0" dirty="0">
                <a:ln>
                  <a:noFill/>
                </a:ln>
                <a:solidFill>
                  <a:srgbClr val="555555"/>
                </a:solidFill>
                <a:effectLst/>
                <a:latin typeface="Arial" panose="020B0604020202020204" pitchFamily="34" charset="0"/>
                <a:ea typeface="Open Sans"/>
              </a:rPr>
              <a:t> </a:t>
            </a:r>
            <a:r>
              <a:rPr kumimoji="0" lang="zh-CN" altLang="zh-CN"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index_merge_intersection</a:t>
            </a:r>
            <a:r>
              <a:rPr kumimoji="0" lang="zh-CN" altLang="zh-CN" sz="1400" b="0" i="0" u="none" strike="noStrike" cap="none" normalizeH="0" baseline="0" dirty="0">
                <a:ln>
                  <a:noFill/>
                </a:ln>
                <a:solidFill>
                  <a:srgbClr val="555555"/>
                </a:solidFill>
                <a:effectLst/>
                <a:ea typeface="Open Sans"/>
              </a:rPr>
              <a:t>，</a:t>
            </a:r>
            <a:r>
              <a:rPr kumimoji="0" lang="zh-CN" altLang="zh-CN" sz="1400" b="0" i="0" u="none" strike="noStrike" cap="none" normalizeH="0" baseline="0" dirty="0">
                <a:ln>
                  <a:noFill/>
                </a:ln>
                <a:solidFill>
                  <a:srgbClr val="555555"/>
                </a:solidFill>
                <a:effectLst/>
                <a:latin typeface="Arial" panose="020B0604020202020204" pitchFamily="34" charset="0"/>
                <a:ea typeface="Open Sans"/>
              </a:rPr>
              <a:t> </a:t>
            </a:r>
            <a:r>
              <a:rPr kumimoji="0" lang="zh-CN" altLang="zh-CN"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index_merge_union</a:t>
            </a:r>
            <a:r>
              <a:rPr kumimoji="0" lang="zh-CN" altLang="zh-CN" sz="1400" b="0" i="0" u="none" strike="noStrike" cap="none" normalizeH="0" baseline="0" dirty="0">
                <a:ln>
                  <a:noFill/>
                </a:ln>
                <a:solidFill>
                  <a:srgbClr val="555555"/>
                </a:solidFill>
                <a:effectLst/>
                <a:ea typeface="Open Sans"/>
              </a:rPr>
              <a:t>，和</a:t>
            </a:r>
            <a:r>
              <a:rPr kumimoji="0" lang="zh-CN" altLang="zh-CN" sz="1400" b="0" i="0" u="none" strike="noStrike" cap="none" normalizeH="0" baseline="0" dirty="0">
                <a:ln>
                  <a:noFill/>
                </a:ln>
                <a:solidFill>
                  <a:srgbClr val="555555"/>
                </a:solidFill>
                <a:effectLst/>
                <a:latin typeface="Arial" panose="020B0604020202020204" pitchFamily="34" charset="0"/>
                <a:ea typeface="Open Sans"/>
              </a:rPr>
              <a:t> </a:t>
            </a:r>
            <a:r>
              <a:rPr kumimoji="0" lang="zh-CN" altLang="zh-CN"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index_merge_sort_union</a:t>
            </a:r>
            <a:r>
              <a:rPr kumimoji="0" lang="zh-CN"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400" b="0" i="0" u="sng" strike="noStrike" cap="none" normalizeH="0" baseline="0" dirty="0">
                <a:ln>
                  <a:noFill/>
                </a:ln>
                <a:solidFill>
                  <a:srgbClr val="FF0000"/>
                </a:solidFill>
                <a:effectLst/>
                <a:latin typeface="Courier New" panose="02070309020205020404" pitchFamily="49" charset="0"/>
                <a:ea typeface="Open Sans"/>
                <a:cs typeface="Courier New" panose="02070309020205020404" pitchFamily="49" charset="0"/>
                <a:hlinkClick r:id="rId6">
                  <a:extLst>
                    <a:ext uri="{A12FA001-AC4F-418D-AE19-62706E023703}">
                      <ahyp:hlinkClr xmlns:ahyp="http://schemas.microsoft.com/office/drawing/2018/hyperlinkcolor" val="tx"/>
                    </a:ext>
                  </a:extLst>
                </a:hlinkClick>
              </a:rPr>
              <a:t>optimizer_switch</a:t>
            </a:r>
            <a:r>
              <a:rPr kumimoji="0" lang="zh-CN" altLang="zh-CN" sz="1400" b="0" i="0" u="none" strike="noStrike" cap="none" normalizeH="0" baseline="0" dirty="0">
                <a:ln>
                  <a:noFill/>
                </a:ln>
                <a:solidFill>
                  <a:srgbClr val="555555"/>
                </a:solidFill>
                <a:effectLst/>
                <a:ea typeface="Open Sans"/>
              </a:rPr>
              <a:t>系统变量。</a:t>
            </a:r>
            <a:r>
              <a:rPr lang="zh-CN" altLang="en-US" sz="1400" dirty="0">
                <a:solidFill>
                  <a:schemeClr val="tx1"/>
                </a:solidFill>
                <a:latin typeface="Arial" panose="020B0604020202020204" pitchFamily="34" charset="0"/>
              </a:rPr>
              <a:t>默认情况下，所有这些标志都是</a:t>
            </a:r>
            <a:r>
              <a:rPr lang="en-US" altLang="zh-CN" sz="1400" dirty="0">
                <a:solidFill>
                  <a:schemeClr val="tx1"/>
                </a:solidFill>
                <a:latin typeface="Arial" panose="020B0604020202020204" pitchFamily="34" charset="0"/>
              </a:rPr>
              <a:t>on</a:t>
            </a:r>
            <a:r>
              <a:rPr lang="zh-CN" altLang="en-US" sz="1400" dirty="0">
                <a:solidFill>
                  <a:schemeClr val="tx1"/>
                </a:solidFill>
                <a:latin typeface="Arial" panose="020B0604020202020204" pitchFamily="34"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cxnSp>
        <p:nvCxnSpPr>
          <p:cNvPr id="30" name="直接箭头连接符 29">
            <a:extLst>
              <a:ext uri="{FF2B5EF4-FFF2-40B4-BE49-F238E27FC236}">
                <a16:creationId xmlns:a16="http://schemas.microsoft.com/office/drawing/2014/main" id="{A765F364-3269-4255-8D57-14BC05EF7C78}"/>
              </a:ext>
            </a:extLst>
          </p:cNvPr>
          <p:cNvCxnSpPr/>
          <p:nvPr/>
        </p:nvCxnSpPr>
        <p:spPr>
          <a:xfrm flipH="1" flipV="1">
            <a:off x="6254496" y="4809716"/>
            <a:ext cx="91440" cy="170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191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75865" y="492257"/>
            <a:ext cx="10881020"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—2.4. 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t>Engine Condition Pushdown</a:t>
            </a:r>
            <a:r>
              <a:rPr lang="zh-CN" altLang="en-US" dirty="0"/>
              <a:t>引擎状态下推</a:t>
            </a:r>
            <a:endParaRPr lang="en-US" altLang="zh-CN" dirty="0"/>
          </a:p>
        </p:txBody>
      </p:sp>
      <p:sp>
        <p:nvSpPr>
          <p:cNvPr id="7" name="矩形 6">
            <a:extLst>
              <a:ext uri="{FF2B5EF4-FFF2-40B4-BE49-F238E27FC236}">
                <a16:creationId xmlns:a16="http://schemas.microsoft.com/office/drawing/2014/main" id="{599F16FB-49E8-4C11-80C5-56BCFCDAA3ED}"/>
              </a:ext>
            </a:extLst>
          </p:cNvPr>
          <p:cNvSpPr/>
          <p:nvPr/>
        </p:nvSpPr>
        <p:spPr>
          <a:xfrm>
            <a:off x="535620" y="950366"/>
            <a:ext cx="10437180" cy="584775"/>
          </a:xfrm>
          <a:prstGeom prst="rect">
            <a:avLst/>
          </a:prstGeom>
        </p:spPr>
        <p:txBody>
          <a:bodyPr wrap="square">
            <a:spAutoFit/>
          </a:bodyPr>
          <a:lstStyle/>
          <a:p>
            <a:r>
              <a:rPr lang="zh-CN" altLang="en-US" sz="1600" dirty="0"/>
              <a:t>这种优化提高了非索引列和常量之间直接比较的效率。在这种情况下，将条件“ 下推 ”到存储引擎进行评估。此优化只能由</a:t>
            </a:r>
            <a:r>
              <a:rPr lang="en-US" altLang="zh-CN" sz="1600" dirty="0">
                <a:solidFill>
                  <a:srgbClr val="FF0000"/>
                </a:solidFill>
              </a:rPr>
              <a:t>NDB</a:t>
            </a:r>
            <a:r>
              <a:rPr lang="zh-CN" altLang="en-US" sz="1600" dirty="0">
                <a:solidFill>
                  <a:srgbClr val="FF0000"/>
                </a:solidFill>
              </a:rPr>
              <a:t>存储引擎</a:t>
            </a:r>
            <a:r>
              <a:rPr lang="zh-CN" altLang="en-US" sz="1600" dirty="0"/>
              <a:t>使用。</a:t>
            </a:r>
          </a:p>
        </p:txBody>
      </p:sp>
      <p:sp>
        <p:nvSpPr>
          <p:cNvPr id="8" name="文本框 7">
            <a:extLst>
              <a:ext uri="{FF2B5EF4-FFF2-40B4-BE49-F238E27FC236}">
                <a16:creationId xmlns:a16="http://schemas.microsoft.com/office/drawing/2014/main" id="{849ECDBE-2099-4B03-83A7-11B102F39F8F}"/>
              </a:ext>
            </a:extLst>
          </p:cNvPr>
          <p:cNvSpPr txBox="1"/>
          <p:nvPr/>
        </p:nvSpPr>
        <p:spPr>
          <a:xfrm>
            <a:off x="3446037" y="1396541"/>
            <a:ext cx="7810848" cy="307777"/>
          </a:xfrm>
          <a:prstGeom prst="rect">
            <a:avLst/>
          </a:prstGeom>
          <a:no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400" dirty="0"/>
              <a:t>我们基本上都使用的是</a:t>
            </a:r>
            <a:r>
              <a:rPr lang="en-US" altLang="zh-CN" sz="1400" dirty="0"/>
              <a:t>MYSQL INNODB</a:t>
            </a:r>
            <a:r>
              <a:rPr lang="zh-CN" altLang="en-US" sz="1400" dirty="0"/>
              <a:t>存储引擎（本司架构个别用</a:t>
            </a:r>
            <a:r>
              <a:rPr lang="en-US" altLang="zh-CN" sz="1400" dirty="0"/>
              <a:t>NDB</a:t>
            </a:r>
            <a:r>
              <a:rPr lang="zh-CN" altLang="en-US" sz="1400" dirty="0"/>
              <a:t>，标准用</a:t>
            </a:r>
            <a:r>
              <a:rPr lang="en-US" altLang="zh-CN" sz="1400" dirty="0"/>
              <a:t>INNODB</a:t>
            </a:r>
            <a:r>
              <a:rPr lang="zh-CN" altLang="en-US" sz="1400" dirty="0"/>
              <a:t>）</a:t>
            </a:r>
          </a:p>
        </p:txBody>
      </p:sp>
      <p:cxnSp>
        <p:nvCxnSpPr>
          <p:cNvPr id="10" name="直接箭头连接符 9">
            <a:extLst>
              <a:ext uri="{FF2B5EF4-FFF2-40B4-BE49-F238E27FC236}">
                <a16:creationId xmlns:a16="http://schemas.microsoft.com/office/drawing/2014/main" id="{4472A97F-CA0F-446B-A5D3-63AEF1380C78}"/>
              </a:ext>
            </a:extLst>
          </p:cNvPr>
          <p:cNvCxnSpPr/>
          <p:nvPr/>
        </p:nvCxnSpPr>
        <p:spPr>
          <a:xfrm flipH="1" flipV="1">
            <a:off x="2425105" y="1468467"/>
            <a:ext cx="1020932" cy="132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31B7811A-3BF5-490A-9D01-E1D2718EC73A}"/>
              </a:ext>
            </a:extLst>
          </p:cNvPr>
          <p:cNvSpPr/>
          <p:nvPr/>
        </p:nvSpPr>
        <p:spPr>
          <a:xfrm>
            <a:off x="535620" y="1802781"/>
            <a:ext cx="5164299" cy="369332"/>
          </a:xfrm>
          <a:prstGeom prst="rect">
            <a:avLst/>
          </a:prstGeom>
          <a:noFill/>
        </p:spPr>
        <p:style>
          <a:lnRef idx="2">
            <a:schemeClr val="accent5"/>
          </a:lnRef>
          <a:fillRef idx="1">
            <a:schemeClr val="lt1"/>
          </a:fillRef>
          <a:effectRef idx="0">
            <a:schemeClr val="accent5"/>
          </a:effectRef>
          <a:fontRef idx="minor">
            <a:schemeClr val="dk1"/>
          </a:fontRef>
        </p:style>
        <p:txBody>
          <a:bodyPr wrap="none">
            <a:spAutoFit/>
          </a:bodyPr>
          <a:lstStyle/>
          <a:p>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t1 </a:t>
            </a:r>
            <a:r>
              <a:rPr lang="en-US" altLang="zh-CN" dirty="0">
                <a:solidFill>
                  <a:srgbClr val="999999"/>
                </a:solidFill>
                <a:latin typeface="Liberation Mono"/>
              </a:rPr>
              <a:t>(</a:t>
            </a:r>
            <a:r>
              <a:rPr lang="en-US" altLang="zh-CN" dirty="0">
                <a:solidFill>
                  <a:srgbClr val="000000"/>
                </a:solidFill>
                <a:latin typeface="Liberation Mono"/>
              </a:rPr>
              <a:t> a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b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KEY</a:t>
            </a:r>
            <a:r>
              <a:rPr lang="en-US" altLang="zh-CN" dirty="0">
                <a:solidFill>
                  <a:srgbClr val="999999"/>
                </a:solidFill>
                <a:latin typeface="Liberation Mono"/>
              </a:rPr>
              <a:t>(</a:t>
            </a:r>
            <a:r>
              <a:rPr lang="en-US" altLang="zh-CN" dirty="0">
                <a:solidFill>
                  <a:srgbClr val="000000"/>
                </a:solidFill>
                <a:latin typeface="Liberation Mono"/>
              </a:rPr>
              <a:t>a</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ENGINE</a:t>
            </a:r>
            <a:r>
              <a:rPr lang="en-US" altLang="zh-CN" dirty="0">
                <a:solidFill>
                  <a:srgbClr val="A67F59"/>
                </a:solidFill>
                <a:latin typeface="Liberation Mono"/>
              </a:rPr>
              <a:t>=</a:t>
            </a:r>
            <a:r>
              <a:rPr lang="en-US" altLang="zh-CN" dirty="0">
                <a:solidFill>
                  <a:srgbClr val="0077AA"/>
                </a:solidFill>
                <a:latin typeface="Liberation Mono"/>
              </a:rPr>
              <a:t>NDB</a:t>
            </a:r>
            <a:r>
              <a:rPr lang="en-US" altLang="zh-CN" dirty="0">
                <a:solidFill>
                  <a:srgbClr val="999999"/>
                </a:solidFill>
                <a:latin typeface="Liberation Mono"/>
              </a:rPr>
              <a:t>;</a:t>
            </a:r>
            <a:endParaRPr lang="zh-CN" altLang="en-US" dirty="0"/>
          </a:p>
        </p:txBody>
      </p:sp>
      <p:sp>
        <p:nvSpPr>
          <p:cNvPr id="14" name="矩形 13">
            <a:extLst>
              <a:ext uri="{FF2B5EF4-FFF2-40B4-BE49-F238E27FC236}">
                <a16:creationId xmlns:a16="http://schemas.microsoft.com/office/drawing/2014/main" id="{CE915227-DD46-43F5-B491-512BF11703CA}"/>
              </a:ext>
            </a:extLst>
          </p:cNvPr>
          <p:cNvSpPr/>
          <p:nvPr/>
        </p:nvSpPr>
        <p:spPr>
          <a:xfrm>
            <a:off x="5985029" y="1808743"/>
            <a:ext cx="3564822" cy="369332"/>
          </a:xfrm>
          <a:prstGeom prst="rect">
            <a:avLst/>
          </a:prstGeom>
          <a:noFill/>
        </p:spPr>
        <p:style>
          <a:lnRef idx="2">
            <a:schemeClr val="accent5"/>
          </a:lnRef>
          <a:fillRef idx="1">
            <a:schemeClr val="lt1"/>
          </a:fillRef>
          <a:effectRef idx="0">
            <a:schemeClr val="accent5"/>
          </a:effectRef>
          <a:fontRef idx="minor">
            <a:schemeClr val="dk1"/>
          </a:fontRef>
        </p:style>
        <p:txBody>
          <a:bodyPr wrap="none">
            <a:spAutoFit/>
          </a:bodyPr>
          <a:lstStyle/>
          <a:p>
            <a:r>
              <a:rPr lang="en-US" altLang="zh-CN" dirty="0">
                <a:solidFill>
                  <a:srgbClr val="0077AA"/>
                </a:solidFill>
                <a:latin typeface="Liberation Mono"/>
              </a:rPr>
              <a:t>SELECT</a:t>
            </a:r>
            <a:r>
              <a:rPr lang="en-US" altLang="zh-CN" dirty="0">
                <a:solidFill>
                  <a:srgbClr val="000000"/>
                </a:solidFill>
                <a:latin typeface="Liberation Mono"/>
              </a:rPr>
              <a:t> a</a:t>
            </a:r>
            <a:r>
              <a:rPr lang="en-US" altLang="zh-CN" dirty="0">
                <a:solidFill>
                  <a:srgbClr val="999999"/>
                </a:solidFill>
                <a:latin typeface="Liberation Mono"/>
              </a:rPr>
              <a:t>,</a:t>
            </a:r>
            <a:r>
              <a:rPr lang="en-US" altLang="zh-CN" dirty="0">
                <a:solidFill>
                  <a:srgbClr val="000000"/>
                </a:solidFill>
                <a:latin typeface="Liberation Mono"/>
              </a:rPr>
              <a:t> b </a:t>
            </a:r>
            <a:r>
              <a:rPr lang="en-US" altLang="zh-CN" dirty="0">
                <a:solidFill>
                  <a:srgbClr val="0077AA"/>
                </a:solidFill>
                <a:latin typeface="Liberation Mono"/>
              </a:rPr>
              <a:t>FROM</a:t>
            </a:r>
            <a:r>
              <a:rPr lang="en-US" altLang="zh-CN" dirty="0">
                <a:solidFill>
                  <a:srgbClr val="000000"/>
                </a:solidFill>
                <a:latin typeface="Liberation Mono"/>
              </a:rPr>
              <a:t> t1 </a:t>
            </a:r>
            <a:r>
              <a:rPr lang="en-US" altLang="zh-CN" dirty="0">
                <a:solidFill>
                  <a:srgbClr val="0077AA"/>
                </a:solidFill>
                <a:latin typeface="Liberation Mono"/>
              </a:rPr>
              <a:t>WHERE</a:t>
            </a:r>
            <a:r>
              <a:rPr lang="en-US" altLang="zh-CN" dirty="0">
                <a:solidFill>
                  <a:srgbClr val="000000"/>
                </a:solidFill>
                <a:latin typeface="Liberation Mono"/>
              </a:rPr>
              <a:t> b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10</a:t>
            </a:r>
            <a:r>
              <a:rPr lang="en-US" altLang="zh-CN" dirty="0">
                <a:solidFill>
                  <a:srgbClr val="999999"/>
                </a:solidFill>
                <a:latin typeface="Liberation Mono"/>
              </a:rPr>
              <a:t>;</a:t>
            </a:r>
            <a:endParaRPr lang="zh-CN" altLang="en-US" dirty="0"/>
          </a:p>
        </p:txBody>
      </p:sp>
      <p:cxnSp>
        <p:nvCxnSpPr>
          <p:cNvPr id="16" name="直接箭头连接符 15">
            <a:extLst>
              <a:ext uri="{FF2B5EF4-FFF2-40B4-BE49-F238E27FC236}">
                <a16:creationId xmlns:a16="http://schemas.microsoft.com/office/drawing/2014/main" id="{C15A6552-460B-425D-A8B0-31496BF5A139}"/>
              </a:ext>
            </a:extLst>
          </p:cNvPr>
          <p:cNvCxnSpPr>
            <a:stCxn id="12" idx="3"/>
            <a:endCxn id="14" idx="1"/>
          </p:cNvCxnSpPr>
          <p:nvPr/>
        </p:nvCxnSpPr>
        <p:spPr>
          <a:xfrm>
            <a:off x="5699919" y="1987447"/>
            <a:ext cx="285110" cy="5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483B56A6-85A4-4B5B-995F-2703A43C5800}"/>
              </a:ext>
            </a:extLst>
          </p:cNvPr>
          <p:cNvSpPr/>
          <p:nvPr/>
        </p:nvSpPr>
        <p:spPr>
          <a:xfrm>
            <a:off x="7280440" y="2340860"/>
            <a:ext cx="4189292" cy="2185214"/>
          </a:xfrm>
          <a:prstGeom prst="rect">
            <a:avLst/>
          </a:prstGeom>
          <a:noFill/>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1200" dirty="0">
                <a:solidFill>
                  <a:srgbClr val="A67F59"/>
                </a:solidFill>
                <a:latin typeface="Liberation Mono"/>
              </a:rPr>
              <a:t>mysql&gt;</a:t>
            </a:r>
            <a:r>
              <a:rPr lang="en-US" altLang="zh-CN" sz="1200" dirty="0">
                <a:solidFill>
                  <a:srgbClr val="000000"/>
                </a:solidFill>
                <a:latin typeface="Liberation Mono"/>
              </a:rPr>
              <a:t> </a:t>
            </a:r>
            <a:r>
              <a:rPr lang="en-US" altLang="zh-CN" sz="1200" dirty="0">
                <a:solidFill>
                  <a:srgbClr val="0077AA"/>
                </a:solidFill>
                <a:latin typeface="Liberation Mono"/>
              </a:rPr>
              <a:t>EXPLAIN</a:t>
            </a:r>
            <a:r>
              <a:rPr lang="en-US" altLang="zh-CN" sz="1200" dirty="0">
                <a:solidFill>
                  <a:srgbClr val="000000"/>
                </a:solidFill>
                <a:latin typeface="Liberation Mono"/>
              </a:rPr>
              <a:t> </a:t>
            </a:r>
            <a:r>
              <a:rPr lang="en-US" altLang="zh-CN" sz="1200" dirty="0">
                <a:solidFill>
                  <a:srgbClr val="0077AA"/>
                </a:solidFill>
                <a:latin typeface="Liberation Mono"/>
              </a:rPr>
              <a:t>SELECT</a:t>
            </a:r>
            <a:r>
              <a:rPr lang="en-US" altLang="zh-CN" sz="1200" dirty="0">
                <a:solidFill>
                  <a:srgbClr val="000000"/>
                </a:solidFill>
                <a:latin typeface="Liberation Mono"/>
              </a:rPr>
              <a:t> a</a:t>
            </a:r>
            <a:r>
              <a:rPr lang="en-US" altLang="zh-CN" sz="1200" dirty="0">
                <a:solidFill>
                  <a:srgbClr val="999999"/>
                </a:solidFill>
                <a:latin typeface="Liberation Mono"/>
              </a:rPr>
              <a:t>,</a:t>
            </a:r>
            <a:r>
              <a:rPr lang="en-US" altLang="zh-CN" sz="1200" dirty="0">
                <a:solidFill>
                  <a:srgbClr val="000000"/>
                </a:solidFill>
                <a:latin typeface="Liberation Mono"/>
              </a:rPr>
              <a:t>b </a:t>
            </a:r>
            <a:r>
              <a:rPr lang="en-US" altLang="zh-CN" sz="1200" dirty="0">
                <a:solidFill>
                  <a:srgbClr val="0077AA"/>
                </a:solidFill>
                <a:latin typeface="Liberation Mono"/>
              </a:rPr>
              <a:t>FROM</a:t>
            </a:r>
            <a:r>
              <a:rPr lang="en-US" altLang="zh-CN" sz="1200" dirty="0">
                <a:solidFill>
                  <a:srgbClr val="000000"/>
                </a:solidFill>
                <a:latin typeface="Liberation Mono"/>
              </a:rPr>
              <a:t> t1 </a:t>
            </a:r>
            <a:r>
              <a:rPr lang="en-US" altLang="zh-CN" sz="1200" dirty="0">
                <a:solidFill>
                  <a:srgbClr val="0077AA"/>
                </a:solidFill>
                <a:latin typeface="Liberation Mono"/>
              </a:rPr>
              <a:t>WHERE</a:t>
            </a:r>
            <a:r>
              <a:rPr lang="en-US" altLang="zh-CN" sz="1200" dirty="0">
                <a:solidFill>
                  <a:srgbClr val="000000"/>
                </a:solidFill>
                <a:latin typeface="Liberation Mono"/>
              </a:rPr>
              <a:t> b </a:t>
            </a:r>
            <a:r>
              <a:rPr lang="en-US" altLang="zh-CN" sz="1200" dirty="0">
                <a:solidFill>
                  <a:srgbClr val="A67F59"/>
                </a:solidFill>
                <a:latin typeface="Liberation Mono"/>
              </a:rPr>
              <a:t>=</a:t>
            </a:r>
            <a:r>
              <a:rPr lang="en-US" altLang="zh-CN" sz="1200" dirty="0">
                <a:solidFill>
                  <a:srgbClr val="000000"/>
                </a:solidFill>
                <a:latin typeface="Liberation Mono"/>
              </a:rPr>
              <a:t> </a:t>
            </a:r>
            <a:r>
              <a:rPr lang="en-US" altLang="zh-CN" sz="1200" dirty="0">
                <a:solidFill>
                  <a:srgbClr val="990055"/>
                </a:solidFill>
                <a:latin typeface="Liberation Mono"/>
              </a:rPr>
              <a:t>10</a:t>
            </a:r>
            <a:r>
              <a:rPr lang="en-US" altLang="zh-CN" sz="1200" dirty="0">
                <a:solidFill>
                  <a:srgbClr val="000000"/>
                </a:solidFill>
                <a:latin typeface="Liberation Mono"/>
              </a:rPr>
              <a:t>\G </a:t>
            </a:r>
          </a:p>
          <a:p>
            <a:r>
              <a:rPr lang="en-US" altLang="zh-CN" sz="1200" dirty="0">
                <a:solidFill>
                  <a:srgbClr val="999999"/>
                </a:solidFill>
                <a:latin typeface="Liberation Mono"/>
              </a:rPr>
              <a:t>***************************</a:t>
            </a:r>
            <a:r>
              <a:rPr lang="en-US" altLang="zh-CN" sz="1200" dirty="0">
                <a:solidFill>
                  <a:srgbClr val="555555"/>
                </a:solidFill>
                <a:latin typeface="Liberation Mono"/>
              </a:rPr>
              <a:t> 1. row </a:t>
            </a:r>
            <a:r>
              <a:rPr lang="en-US" altLang="zh-CN" sz="1200" dirty="0">
                <a:solidFill>
                  <a:srgbClr val="999999"/>
                </a:solidFill>
                <a:latin typeface="Liberation Mono"/>
              </a:rPr>
              <a:t>******************</a:t>
            </a:r>
          </a:p>
          <a:p>
            <a:r>
              <a:rPr lang="en-US" altLang="zh-CN" sz="1200" dirty="0">
                <a:solidFill>
                  <a:srgbClr val="555555"/>
                </a:solidFill>
                <a:latin typeface="Liberation Mono"/>
              </a:rPr>
              <a:t> id</a:t>
            </a:r>
            <a:r>
              <a:rPr lang="en-US" altLang="zh-CN" sz="1200" dirty="0">
                <a:solidFill>
                  <a:srgbClr val="999999"/>
                </a:solidFill>
                <a:latin typeface="Liberation Mono"/>
              </a:rPr>
              <a:t>:</a:t>
            </a:r>
            <a:r>
              <a:rPr lang="en-US" altLang="zh-CN" sz="1200" dirty="0">
                <a:solidFill>
                  <a:srgbClr val="555555"/>
                </a:solidFill>
                <a:latin typeface="Liberation Mono"/>
              </a:rPr>
              <a:t> 1 select_type</a:t>
            </a:r>
            <a:r>
              <a:rPr lang="en-US" altLang="zh-CN" sz="1200" dirty="0">
                <a:solidFill>
                  <a:srgbClr val="999999"/>
                </a:solidFill>
                <a:latin typeface="Liberation Mono"/>
              </a:rPr>
              <a:t>:</a:t>
            </a:r>
            <a:r>
              <a:rPr lang="en-US" altLang="zh-CN" sz="1200" dirty="0">
                <a:solidFill>
                  <a:srgbClr val="555555"/>
                </a:solidFill>
                <a:latin typeface="Liberation Mono"/>
              </a:rPr>
              <a:t> SIMPLE </a:t>
            </a:r>
          </a:p>
          <a:p>
            <a:r>
              <a:rPr lang="en-US" altLang="zh-CN" sz="1200" dirty="0">
                <a:solidFill>
                  <a:srgbClr val="555555"/>
                </a:solidFill>
                <a:latin typeface="Liberation Mono"/>
              </a:rPr>
              <a:t>table</a:t>
            </a:r>
            <a:r>
              <a:rPr lang="en-US" altLang="zh-CN" sz="1200" dirty="0">
                <a:solidFill>
                  <a:srgbClr val="999999"/>
                </a:solidFill>
                <a:latin typeface="Liberation Mono"/>
              </a:rPr>
              <a:t>:</a:t>
            </a:r>
            <a:r>
              <a:rPr lang="en-US" altLang="zh-CN" sz="1200" dirty="0">
                <a:solidFill>
                  <a:srgbClr val="555555"/>
                </a:solidFill>
                <a:latin typeface="Liberation Mono"/>
              </a:rPr>
              <a:t> t1 </a:t>
            </a:r>
          </a:p>
          <a:p>
            <a:r>
              <a:rPr lang="en-US" altLang="zh-CN" sz="1200" dirty="0">
                <a:solidFill>
                  <a:srgbClr val="555555"/>
                </a:solidFill>
                <a:latin typeface="Liberation Mono"/>
              </a:rPr>
              <a:t>type</a:t>
            </a:r>
            <a:r>
              <a:rPr lang="en-US" altLang="zh-CN" sz="1200" dirty="0">
                <a:solidFill>
                  <a:srgbClr val="999999"/>
                </a:solidFill>
                <a:latin typeface="Liberation Mono"/>
              </a:rPr>
              <a:t>:</a:t>
            </a:r>
            <a:r>
              <a:rPr lang="en-US" altLang="zh-CN" sz="1200" dirty="0">
                <a:solidFill>
                  <a:srgbClr val="555555"/>
                </a:solidFill>
                <a:latin typeface="Liberation Mono"/>
              </a:rPr>
              <a:t> ALL </a:t>
            </a:r>
          </a:p>
          <a:p>
            <a:r>
              <a:rPr lang="en-US" altLang="zh-CN" sz="1200" dirty="0">
                <a:solidFill>
                  <a:srgbClr val="555555"/>
                </a:solidFill>
                <a:latin typeface="Liberation Mono"/>
              </a:rPr>
              <a:t>possible_keys</a:t>
            </a:r>
            <a:r>
              <a:rPr lang="en-US" altLang="zh-CN" sz="1200" dirty="0">
                <a:solidFill>
                  <a:srgbClr val="999999"/>
                </a:solidFill>
                <a:latin typeface="Liberation Mono"/>
              </a:rPr>
              <a:t>:</a:t>
            </a:r>
            <a:r>
              <a:rPr lang="en-US" altLang="zh-CN" sz="1200" dirty="0">
                <a:solidFill>
                  <a:srgbClr val="555555"/>
                </a:solidFill>
                <a:latin typeface="Liberation Mono"/>
              </a:rPr>
              <a:t> NULL </a:t>
            </a:r>
          </a:p>
          <a:p>
            <a:r>
              <a:rPr lang="en-US" altLang="zh-CN" sz="1200" dirty="0">
                <a:solidFill>
                  <a:srgbClr val="555555"/>
                </a:solidFill>
                <a:latin typeface="Liberation Mono"/>
              </a:rPr>
              <a:t>key</a:t>
            </a:r>
            <a:r>
              <a:rPr lang="en-US" altLang="zh-CN" sz="1200" dirty="0">
                <a:solidFill>
                  <a:srgbClr val="999999"/>
                </a:solidFill>
                <a:latin typeface="Liberation Mono"/>
              </a:rPr>
              <a:t>:</a:t>
            </a:r>
            <a:r>
              <a:rPr lang="en-US" altLang="zh-CN" sz="1200" dirty="0">
                <a:solidFill>
                  <a:srgbClr val="555555"/>
                </a:solidFill>
                <a:latin typeface="Liberation Mono"/>
              </a:rPr>
              <a:t> NULL</a:t>
            </a:r>
          </a:p>
          <a:p>
            <a:r>
              <a:rPr lang="en-US" altLang="zh-CN" sz="1200" dirty="0">
                <a:solidFill>
                  <a:srgbClr val="555555"/>
                </a:solidFill>
                <a:latin typeface="Liberation Mono"/>
              </a:rPr>
              <a:t>key_len</a:t>
            </a:r>
            <a:r>
              <a:rPr lang="en-US" altLang="zh-CN" sz="1200" dirty="0">
                <a:solidFill>
                  <a:srgbClr val="999999"/>
                </a:solidFill>
                <a:latin typeface="Liberation Mono"/>
              </a:rPr>
              <a:t>:</a:t>
            </a:r>
            <a:r>
              <a:rPr lang="en-US" altLang="zh-CN" sz="1200" dirty="0">
                <a:solidFill>
                  <a:srgbClr val="555555"/>
                </a:solidFill>
                <a:latin typeface="Liberation Mono"/>
              </a:rPr>
              <a:t> NULL </a:t>
            </a:r>
          </a:p>
          <a:p>
            <a:r>
              <a:rPr lang="en-US" altLang="zh-CN" sz="1200" dirty="0">
                <a:solidFill>
                  <a:srgbClr val="555555"/>
                </a:solidFill>
                <a:latin typeface="Liberation Mono"/>
              </a:rPr>
              <a:t>ref</a:t>
            </a:r>
            <a:r>
              <a:rPr lang="en-US" altLang="zh-CN" sz="1200" dirty="0">
                <a:solidFill>
                  <a:srgbClr val="999999"/>
                </a:solidFill>
                <a:latin typeface="Liberation Mono"/>
              </a:rPr>
              <a:t>:</a:t>
            </a:r>
            <a:r>
              <a:rPr lang="en-US" altLang="zh-CN" sz="1200" dirty="0">
                <a:solidFill>
                  <a:srgbClr val="555555"/>
                </a:solidFill>
                <a:latin typeface="Liberation Mono"/>
              </a:rPr>
              <a:t> NULL </a:t>
            </a:r>
          </a:p>
          <a:p>
            <a:r>
              <a:rPr lang="en-US" altLang="zh-CN" sz="1200" dirty="0">
                <a:solidFill>
                  <a:srgbClr val="555555"/>
                </a:solidFill>
                <a:latin typeface="Liberation Mono"/>
              </a:rPr>
              <a:t>rows</a:t>
            </a:r>
            <a:r>
              <a:rPr lang="en-US" altLang="zh-CN" sz="1200" dirty="0">
                <a:solidFill>
                  <a:srgbClr val="999999"/>
                </a:solidFill>
                <a:latin typeface="Liberation Mono"/>
              </a:rPr>
              <a:t>:</a:t>
            </a:r>
            <a:r>
              <a:rPr lang="en-US" altLang="zh-CN" sz="1200" dirty="0">
                <a:solidFill>
                  <a:srgbClr val="555555"/>
                </a:solidFill>
                <a:latin typeface="Liberation Mono"/>
              </a:rPr>
              <a:t> 10</a:t>
            </a:r>
          </a:p>
          <a:p>
            <a:r>
              <a:rPr lang="en-US" altLang="zh-CN" sz="1200" dirty="0">
                <a:solidFill>
                  <a:srgbClr val="555555"/>
                </a:solidFill>
                <a:latin typeface="Liberation Mono"/>
              </a:rPr>
              <a:t>Extra</a:t>
            </a:r>
            <a:r>
              <a:rPr lang="en-US" altLang="zh-CN" sz="1200" dirty="0">
                <a:solidFill>
                  <a:srgbClr val="999999"/>
                </a:solidFill>
                <a:latin typeface="Liberation Mono"/>
              </a:rPr>
              <a:t>:</a:t>
            </a:r>
            <a:r>
              <a:rPr lang="en-US" altLang="zh-CN" sz="1200" dirty="0">
                <a:solidFill>
                  <a:srgbClr val="555555"/>
                </a:solidFill>
                <a:latin typeface="Liberation Mono"/>
              </a:rPr>
              <a:t> </a:t>
            </a:r>
            <a:r>
              <a:rPr lang="en-US" altLang="zh-CN" sz="1600" dirty="0">
                <a:solidFill>
                  <a:srgbClr val="FF0000"/>
                </a:solidFill>
                <a:latin typeface="Liberation Mono"/>
              </a:rPr>
              <a:t>Using where with pushed condition</a:t>
            </a:r>
            <a:endParaRPr lang="zh-CN" altLang="en-US" sz="1200" dirty="0">
              <a:solidFill>
                <a:srgbClr val="FF0000"/>
              </a:solidFill>
            </a:endParaRPr>
          </a:p>
        </p:txBody>
      </p:sp>
      <p:cxnSp>
        <p:nvCxnSpPr>
          <p:cNvPr id="20" name="直接箭头连接符 19">
            <a:extLst>
              <a:ext uri="{FF2B5EF4-FFF2-40B4-BE49-F238E27FC236}">
                <a16:creationId xmlns:a16="http://schemas.microsoft.com/office/drawing/2014/main" id="{C80180A8-8B02-469D-A67E-2FD8D2994E2C}"/>
              </a:ext>
            </a:extLst>
          </p:cNvPr>
          <p:cNvCxnSpPr/>
          <p:nvPr/>
        </p:nvCxnSpPr>
        <p:spPr>
          <a:xfrm>
            <a:off x="7901126" y="2172113"/>
            <a:ext cx="0" cy="168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389C06E5-9EDE-453F-96A8-B1C0E8C6AAF6}"/>
              </a:ext>
            </a:extLst>
          </p:cNvPr>
          <p:cNvSpPr/>
          <p:nvPr/>
        </p:nvSpPr>
        <p:spPr>
          <a:xfrm>
            <a:off x="535620" y="2369038"/>
            <a:ext cx="4222631" cy="584775"/>
          </a:xfrm>
          <a:prstGeom prst="rect">
            <a:avLst/>
          </a:prstGeom>
        </p:spPr>
        <p:txBody>
          <a:bodyPr wrap="none">
            <a:spAutoFit/>
          </a:bodyPr>
          <a:lstStyle/>
          <a:p>
            <a:r>
              <a:rPr lang="zh-CN" altLang="en-US" sz="1600" dirty="0">
                <a:solidFill>
                  <a:srgbClr val="555555"/>
                </a:solidFill>
                <a:latin typeface="Open Sans"/>
              </a:rPr>
              <a:t>默认情况下该功能是启用状态参数为：</a:t>
            </a:r>
            <a:endParaRPr lang="en-US" altLang="zh-CN" sz="1600" dirty="0">
              <a:solidFill>
                <a:srgbClr val="555555"/>
              </a:solidFill>
              <a:latin typeface="Open Sans"/>
            </a:endParaRPr>
          </a:p>
          <a:p>
            <a:r>
              <a:rPr lang="en-US" altLang="zh-CN" sz="1600" dirty="0"/>
              <a:t>optimizer_switch=engine_condition_pushdown</a:t>
            </a:r>
            <a:endParaRPr lang="zh-CN" altLang="en-US" sz="1600" dirty="0"/>
          </a:p>
        </p:txBody>
      </p:sp>
      <p:sp>
        <p:nvSpPr>
          <p:cNvPr id="22" name="矩形 21">
            <a:extLst>
              <a:ext uri="{FF2B5EF4-FFF2-40B4-BE49-F238E27FC236}">
                <a16:creationId xmlns:a16="http://schemas.microsoft.com/office/drawing/2014/main" id="{F6E98EFD-354A-4036-82F3-A2B276635704}"/>
              </a:ext>
            </a:extLst>
          </p:cNvPr>
          <p:cNvSpPr/>
          <p:nvPr/>
        </p:nvSpPr>
        <p:spPr>
          <a:xfrm>
            <a:off x="535620" y="3006010"/>
            <a:ext cx="4375942" cy="523220"/>
          </a:xfrm>
          <a:prstGeom prst="rect">
            <a:avLst/>
          </a:prstGeom>
        </p:spPr>
        <p:txBody>
          <a:bodyPr wrap="none">
            <a:spAutoFit/>
          </a:bodyPr>
          <a:lstStyle/>
          <a:p>
            <a:r>
              <a:rPr lang="zh-CN" altLang="en-US" sz="1400" dirty="0">
                <a:latin typeface="Liberation Mono"/>
              </a:rPr>
              <a:t>关闭功能语句：</a:t>
            </a:r>
            <a:endParaRPr lang="en-US" altLang="zh-CN" sz="1400" dirty="0">
              <a:latin typeface="Liberation Mono"/>
            </a:endParaRPr>
          </a:p>
          <a:p>
            <a:r>
              <a:rPr lang="en-US" altLang="zh-CN" sz="1400" dirty="0">
                <a:latin typeface="Liberation Mono"/>
              </a:rPr>
              <a:t>SET optimizer_switch='engine_condition_pushdown=off';</a:t>
            </a:r>
            <a:endParaRPr lang="zh-CN" altLang="en-US" sz="1400" dirty="0"/>
          </a:p>
        </p:txBody>
      </p:sp>
      <p:sp>
        <p:nvSpPr>
          <p:cNvPr id="27" name="矩形 26">
            <a:extLst>
              <a:ext uri="{FF2B5EF4-FFF2-40B4-BE49-F238E27FC236}">
                <a16:creationId xmlns:a16="http://schemas.microsoft.com/office/drawing/2014/main" id="{C366C0D4-65C1-43F7-B407-8016F1AD4AD0}"/>
              </a:ext>
            </a:extLst>
          </p:cNvPr>
          <p:cNvSpPr/>
          <p:nvPr/>
        </p:nvSpPr>
        <p:spPr>
          <a:xfrm>
            <a:off x="311426" y="4154819"/>
            <a:ext cx="6096000" cy="1600438"/>
          </a:xfrm>
          <a:prstGeom prst="rect">
            <a:avLst/>
          </a:prstGeom>
          <a:noFill/>
        </p:spPr>
        <p:style>
          <a:lnRef idx="2">
            <a:schemeClr val="accent5"/>
          </a:lnRef>
          <a:fillRef idx="1">
            <a:schemeClr val="lt1"/>
          </a:fillRef>
          <a:effectRef idx="0">
            <a:schemeClr val="accent5"/>
          </a:effectRef>
          <a:fontRef idx="minor">
            <a:schemeClr val="dk1"/>
          </a:fontRef>
        </p:style>
        <p:txBody>
          <a:bodyPr>
            <a:spAutoFit/>
          </a:bodyPr>
          <a:lstStyle/>
          <a:p>
            <a:pPr marL="285750" indent="-285750">
              <a:buFont typeface="Arial" panose="020B0604020202020204" pitchFamily="34" charset="0"/>
              <a:buChar char="•"/>
            </a:pPr>
            <a:r>
              <a:rPr lang="zh-CN" altLang="en-US" sz="1400" dirty="0"/>
              <a:t>该引擎状态下推优化由</a:t>
            </a:r>
            <a:r>
              <a:rPr lang="en-US" altLang="zh-CN" sz="1400" dirty="0"/>
              <a:t>NDB</a:t>
            </a:r>
            <a:r>
              <a:rPr lang="zh-CN" altLang="en-US" sz="1400" dirty="0"/>
              <a:t>存储引擎支持 。</a:t>
            </a:r>
          </a:p>
          <a:p>
            <a:pPr marL="285750" indent="-285750">
              <a:buFont typeface="Arial" panose="020B0604020202020204" pitchFamily="34" charset="0"/>
              <a:buChar char="•"/>
            </a:pPr>
            <a:r>
              <a:rPr lang="zh-CN" altLang="en-US" sz="1400" dirty="0"/>
              <a:t>列仅与常量进行比较</a:t>
            </a:r>
            <a:r>
              <a:rPr lang="en-US" altLang="zh-CN" sz="1400" dirty="0"/>
              <a:t>; </a:t>
            </a:r>
            <a:r>
              <a:rPr lang="zh-CN" altLang="en-US" sz="1400" dirty="0"/>
              <a:t>但是，这包括评估为常量值的表达式。</a:t>
            </a:r>
          </a:p>
          <a:p>
            <a:pPr marL="285750" indent="-285750">
              <a:buFont typeface="Arial" panose="020B0604020202020204" pitchFamily="34" charset="0"/>
              <a:buChar char="•"/>
            </a:pPr>
            <a:r>
              <a:rPr lang="zh-CN" altLang="en-US" sz="1400" dirty="0"/>
              <a:t>比较中使用的列不能是任何类型</a:t>
            </a:r>
            <a:r>
              <a:rPr lang="en-US" altLang="zh-CN" sz="1400" dirty="0"/>
              <a:t>BLOB</a:t>
            </a:r>
            <a:r>
              <a:rPr lang="zh-CN" altLang="en-US" sz="1400" dirty="0"/>
              <a:t>或 </a:t>
            </a:r>
            <a:r>
              <a:rPr lang="en-US" altLang="zh-CN" sz="1400" dirty="0"/>
              <a:t>TEXT</a:t>
            </a:r>
            <a:r>
              <a:rPr lang="zh-CN" altLang="en-US" sz="1400" dirty="0"/>
              <a:t>类型。</a:t>
            </a:r>
          </a:p>
          <a:p>
            <a:pPr marL="285750" indent="-285750">
              <a:buFont typeface="Arial" panose="020B0604020202020204" pitchFamily="34" charset="0"/>
              <a:buChar char="•"/>
            </a:pPr>
            <a:r>
              <a:rPr lang="zh-CN" altLang="en-US" sz="1400" dirty="0"/>
              <a:t>要与列进行比较的字符串值必须使用与列相同的排序规则。</a:t>
            </a:r>
          </a:p>
          <a:p>
            <a:pPr marL="285750" indent="-285750">
              <a:buFont typeface="Arial" panose="020B0604020202020204" pitchFamily="34" charset="0"/>
              <a:buChar char="•"/>
            </a:pPr>
            <a:r>
              <a:rPr lang="zh-CN" altLang="en-US" sz="1400" dirty="0"/>
              <a:t>不直接支持联接</a:t>
            </a:r>
            <a:r>
              <a:rPr lang="en-US" altLang="zh-CN" sz="1400" dirty="0"/>
              <a:t>; </a:t>
            </a:r>
          </a:p>
          <a:p>
            <a:pPr marL="285750" indent="-285750">
              <a:buFont typeface="Arial" panose="020B0604020202020204" pitchFamily="34" charset="0"/>
              <a:buChar char="•"/>
            </a:pPr>
            <a:r>
              <a:rPr lang="zh-CN" altLang="en-US" sz="1400" dirty="0"/>
              <a:t>涉及多个表的条件在可能的情况下单独推送。</a:t>
            </a:r>
            <a:endParaRPr lang="en-US" altLang="zh-CN" sz="1400" dirty="0"/>
          </a:p>
          <a:p>
            <a:pPr marL="285750" indent="-285750">
              <a:buFont typeface="Arial" panose="020B0604020202020204" pitchFamily="34" charset="0"/>
              <a:buChar char="•"/>
            </a:pPr>
            <a:r>
              <a:rPr lang="zh-CN" altLang="en-US" sz="1400" dirty="0"/>
              <a:t>使用扩展功能使用</a:t>
            </a:r>
            <a:r>
              <a:rPr lang="en-US" altLang="zh-CN" sz="1400" dirty="0"/>
              <a:t>EXPLAIN</a:t>
            </a:r>
            <a:r>
              <a:rPr lang="zh-CN" altLang="en-US" sz="1400" dirty="0"/>
              <a:t>输出来确定实际按下哪些条件。</a:t>
            </a:r>
          </a:p>
        </p:txBody>
      </p:sp>
      <p:sp>
        <p:nvSpPr>
          <p:cNvPr id="29" name="文本框 28">
            <a:extLst>
              <a:ext uri="{FF2B5EF4-FFF2-40B4-BE49-F238E27FC236}">
                <a16:creationId xmlns:a16="http://schemas.microsoft.com/office/drawing/2014/main" id="{1CFBE7B8-9343-4CE4-852F-FCA915826FA3}"/>
              </a:ext>
            </a:extLst>
          </p:cNvPr>
          <p:cNvSpPr txBox="1"/>
          <p:nvPr/>
        </p:nvSpPr>
        <p:spPr>
          <a:xfrm>
            <a:off x="311426" y="3787710"/>
            <a:ext cx="1766657" cy="338554"/>
          </a:xfrm>
          <a:prstGeom prst="rect">
            <a:avLst/>
          </a:prstGeom>
          <a:no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zh-CN" altLang="en-US" sz="1600" dirty="0"/>
              <a:t>优化条件限制</a:t>
            </a:r>
          </a:p>
        </p:txBody>
      </p:sp>
    </p:spTree>
    <p:extLst>
      <p:ext uri="{BB962C8B-B14F-4D97-AF65-F5344CB8AC3E}">
        <p14:creationId xmlns:p14="http://schemas.microsoft.com/office/powerpoint/2010/main" val="4047706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75865" y="492257"/>
            <a:ext cx="10881020"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—2.5. SQL SELECT </a:t>
            </a:r>
            <a:r>
              <a:rPr lang="zh-CN" altLang="en-US" dirty="0">
                <a:latin typeface="Microsoft YaHei Light" panose="020B0502040204020203" pitchFamily="34" charset="-122"/>
                <a:ea typeface="Microsoft YaHei Light" panose="020B0502040204020203" pitchFamily="34" charset="-122"/>
              </a:rPr>
              <a:t>语句之 </a:t>
            </a:r>
            <a:r>
              <a:rPr lang="en-US" altLang="zh-CN" dirty="0">
                <a:latin typeface="Microsoft YaHei Light" panose="020B0502040204020203" pitchFamily="34" charset="-122"/>
                <a:ea typeface="Microsoft YaHei Light" panose="020B0502040204020203" pitchFamily="34" charset="-122"/>
              </a:rPr>
              <a:t>Index Condition Pushdown</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ICP</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索引条件</a:t>
            </a:r>
            <a:r>
              <a:rPr lang="zh-CN" altLang="en-US" dirty="0"/>
              <a:t>下推</a:t>
            </a:r>
            <a:endParaRPr lang="en-US" altLang="zh-CN" dirty="0"/>
          </a:p>
        </p:txBody>
      </p:sp>
      <p:sp>
        <p:nvSpPr>
          <p:cNvPr id="4" name="矩形 3">
            <a:extLst>
              <a:ext uri="{FF2B5EF4-FFF2-40B4-BE49-F238E27FC236}">
                <a16:creationId xmlns:a16="http://schemas.microsoft.com/office/drawing/2014/main" id="{3A62BACE-80DB-44A1-808D-BC6C74347340}"/>
              </a:ext>
            </a:extLst>
          </p:cNvPr>
          <p:cNvSpPr/>
          <p:nvPr/>
        </p:nvSpPr>
        <p:spPr>
          <a:xfrm>
            <a:off x="508279" y="942128"/>
            <a:ext cx="10881020" cy="1169551"/>
          </a:xfrm>
          <a:prstGeom prst="rect">
            <a:avLst/>
          </a:prstGeom>
        </p:spPr>
        <p:txBody>
          <a:bodyPr wrap="square">
            <a:spAutoFit/>
          </a:bodyPr>
          <a:lstStyle/>
          <a:p>
            <a:r>
              <a:rPr lang="zh-CN" altLang="en-US" sz="1400" dirty="0"/>
              <a:t> </a:t>
            </a:r>
            <a:r>
              <a:rPr lang="en-US" altLang="zh-CN" sz="1400" dirty="0"/>
              <a:t>Index Condition Pushdown (ICP)</a:t>
            </a:r>
            <a:r>
              <a:rPr lang="zh-CN" altLang="en-US" sz="1400" dirty="0"/>
              <a:t>是</a:t>
            </a:r>
            <a:r>
              <a:rPr lang="en-US" altLang="zh-CN" sz="1400" dirty="0"/>
              <a:t>MySQL</a:t>
            </a:r>
            <a:r>
              <a:rPr lang="zh-CN" altLang="en-US" sz="1400" dirty="0"/>
              <a:t>用索引去表里取数据的一种优化。如果禁用</a:t>
            </a:r>
            <a:r>
              <a:rPr lang="en-US" altLang="zh-CN" sz="1400" dirty="0"/>
              <a:t>ICP</a:t>
            </a:r>
            <a:r>
              <a:rPr lang="zh-CN" altLang="en-US" sz="1400" dirty="0"/>
              <a:t>，引擎层会穿过索引在基表中寻找数据行，然后返回给</a:t>
            </a:r>
            <a:r>
              <a:rPr lang="en-US" altLang="zh-CN" sz="1400" dirty="0"/>
              <a:t>MySQL Server</a:t>
            </a:r>
            <a:r>
              <a:rPr lang="zh-CN" altLang="en-US" sz="1400" dirty="0"/>
              <a:t>层，再去为这些数据行进行</a:t>
            </a:r>
            <a:r>
              <a:rPr lang="en-US" altLang="zh-CN" sz="1400" dirty="0"/>
              <a:t>WHERE</a:t>
            </a:r>
            <a:r>
              <a:rPr lang="zh-CN" altLang="en-US" sz="1400" dirty="0"/>
              <a:t>后的条件的过滤。</a:t>
            </a:r>
            <a:r>
              <a:rPr lang="en-US" altLang="zh-CN" sz="1400" dirty="0"/>
              <a:t>ICP</a:t>
            </a:r>
            <a:r>
              <a:rPr lang="zh-CN" altLang="en-US" sz="1400" dirty="0"/>
              <a:t>启用，如果部分</a:t>
            </a:r>
            <a:r>
              <a:rPr lang="en-US" altLang="zh-CN" sz="1400" dirty="0"/>
              <a:t>WHERE</a:t>
            </a:r>
            <a:r>
              <a:rPr lang="zh-CN" altLang="en-US" sz="1400" dirty="0"/>
              <a:t>条件能使用索引中的字段，</a:t>
            </a:r>
            <a:r>
              <a:rPr lang="en-US" altLang="zh-CN" sz="1400" dirty="0"/>
              <a:t>MySQL Server </a:t>
            </a:r>
            <a:r>
              <a:rPr lang="zh-CN" altLang="en-US" sz="1400" dirty="0"/>
              <a:t>会把这部分下推到引擎层。存储引擎通过使用索引条目，然后推索引条件进行评估，使用这个索引把满足的行从表中读取出。</a:t>
            </a:r>
            <a:r>
              <a:rPr lang="en-US" altLang="zh-CN" sz="1400" dirty="0"/>
              <a:t>ICP</a:t>
            </a:r>
            <a:r>
              <a:rPr lang="zh-CN" altLang="en-US" sz="1400" dirty="0"/>
              <a:t>能减少引擎层访问基表的次数和</a:t>
            </a:r>
            <a:r>
              <a:rPr lang="en-US" altLang="zh-CN" sz="1400" dirty="0"/>
              <a:t>MySQL Server </a:t>
            </a:r>
            <a:r>
              <a:rPr lang="zh-CN" altLang="en-US" sz="1400" dirty="0"/>
              <a:t>访问存储引擎的次数。总之是 </a:t>
            </a:r>
            <a:r>
              <a:rPr lang="en-US" altLang="zh-CN" sz="1400" dirty="0"/>
              <a:t>ICP</a:t>
            </a:r>
            <a:r>
              <a:rPr lang="zh-CN" altLang="en-US" sz="1400" dirty="0"/>
              <a:t>的优化在引擎层就能够过滤掉大量的数据，这样无疑能够减少了对</a:t>
            </a:r>
            <a:r>
              <a:rPr lang="en-US" altLang="zh-CN" sz="1400" dirty="0"/>
              <a:t>base table</a:t>
            </a:r>
            <a:r>
              <a:rPr lang="zh-CN" altLang="en-US" sz="1400" dirty="0"/>
              <a:t>和</a:t>
            </a:r>
            <a:r>
              <a:rPr lang="en-US" altLang="zh-CN" sz="1400" dirty="0"/>
              <a:t>mysql server</a:t>
            </a:r>
            <a:r>
              <a:rPr lang="zh-CN" altLang="en-US" sz="1400" dirty="0"/>
              <a:t>的访问次数。</a:t>
            </a:r>
          </a:p>
        </p:txBody>
      </p:sp>
      <p:sp>
        <p:nvSpPr>
          <p:cNvPr id="3" name="Rectangle 1">
            <a:extLst>
              <a:ext uri="{FF2B5EF4-FFF2-40B4-BE49-F238E27FC236}">
                <a16:creationId xmlns:a16="http://schemas.microsoft.com/office/drawing/2014/main" id="{E362008F-F64B-4305-81CE-4CDDA47F1C38}"/>
              </a:ext>
            </a:extLst>
          </p:cNvPr>
          <p:cNvSpPr>
            <a:spLocks noChangeArrowheads="1"/>
          </p:cNvSpPr>
          <p:nvPr/>
        </p:nvSpPr>
        <p:spPr bwMode="auto">
          <a:xfrm>
            <a:off x="640693" y="2192218"/>
            <a:ext cx="10616192" cy="2870016"/>
          </a:xfrm>
          <a:prstGeom prst="rect">
            <a:avLst/>
          </a:prstGeom>
          <a:noFill/>
          <a:ln/>
        </p:spPr>
        <p:style>
          <a:lnRef idx="2">
            <a:schemeClr val="accent5"/>
          </a:lnRef>
          <a:fillRef idx="1">
            <a:schemeClr val="lt1"/>
          </a:fillRef>
          <a:effectRef idx="0">
            <a:schemeClr val="accent5"/>
          </a:effectRef>
          <a:fontRef idx="minor">
            <a:schemeClr val="dk1"/>
          </a:fontRef>
        </p:style>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zh-CN" altLang="zh-CN" sz="1400" b="0" i="0" u="none" strike="noStrike" cap="none" normalizeH="0" baseline="0" dirty="0">
                <a:ln>
                  <a:noFill/>
                </a:ln>
                <a:solidFill>
                  <a:srgbClr val="555555"/>
                </a:solidFill>
                <a:effectLst/>
                <a:latin typeface="Arial" panose="020B0604020202020204" pitchFamily="34" charset="0"/>
                <a:ea typeface="Open Sans"/>
              </a:rPr>
              <a:t>指数条件下推优化的适用性受以下条件限制：</a:t>
            </a:r>
            <a:endParaRPr kumimoji="0" lang="zh-CN" altLang="zh-CN"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zh-CN" altLang="zh-CN" sz="1400" b="0" i="0" u="none" strike="noStrike" cap="none" normalizeH="0" baseline="0" dirty="0">
                <a:ln>
                  <a:noFill/>
                </a:ln>
                <a:solidFill>
                  <a:srgbClr val="555555"/>
                </a:solidFill>
                <a:effectLst/>
                <a:latin typeface="Arial" panose="020B0604020202020204" pitchFamily="34" charset="0"/>
                <a:ea typeface="Open Sans"/>
              </a:rPr>
              <a:t>ICP用于 </a:t>
            </a:r>
            <a:r>
              <a:rPr kumimoji="0" lang="zh-CN" altLang="zh-CN" sz="1400" b="0" i="0" u="sng" strike="noStrike" cap="none" normalizeH="0" baseline="0" dirty="0">
                <a:ln>
                  <a:noFill/>
                </a:ln>
                <a:solidFill>
                  <a:srgbClr val="000000"/>
                </a:solidFill>
                <a:effectLst/>
                <a:latin typeface="Courier New" panose="02070309020205020404" pitchFamily="49" charset="0"/>
                <a:ea typeface="Open Sans"/>
                <a:cs typeface="Courier New" panose="02070309020205020404" pitchFamily="49" charset="0"/>
                <a:hlinkClick r:id="rId2"/>
              </a:rPr>
              <a:t>range</a:t>
            </a:r>
            <a:r>
              <a:rPr kumimoji="0" lang="zh-CN" altLang="zh-CN" sz="1400" b="0" i="0" u="none" strike="noStrike" cap="none" normalizeH="0" baseline="0" dirty="0">
                <a:ln>
                  <a:noFill/>
                </a:ln>
                <a:solidFill>
                  <a:srgbClr val="555555"/>
                </a:solidFill>
                <a:effectLst/>
                <a:ea typeface="Open Sans"/>
              </a:rPr>
              <a:t>，</a:t>
            </a:r>
            <a:r>
              <a:rPr kumimoji="0" lang="zh-CN" altLang="zh-CN" sz="1400" b="0" i="0" u="none" strike="noStrike" cap="none" normalizeH="0" baseline="0" dirty="0">
                <a:ln>
                  <a:noFill/>
                </a:ln>
                <a:solidFill>
                  <a:srgbClr val="555555"/>
                </a:solidFill>
                <a:effectLst/>
                <a:latin typeface="Arial" panose="020B0604020202020204" pitchFamily="34" charset="0"/>
                <a:ea typeface="Open Sans"/>
              </a:rPr>
              <a:t> </a:t>
            </a:r>
            <a:r>
              <a:rPr kumimoji="0" lang="zh-CN" altLang="zh-CN" sz="1400" b="0" i="0" u="sng" strike="noStrike" cap="none" normalizeH="0" baseline="0" dirty="0">
                <a:ln>
                  <a:noFill/>
                </a:ln>
                <a:solidFill>
                  <a:srgbClr val="000000"/>
                </a:solidFill>
                <a:effectLst/>
                <a:latin typeface="Courier New" panose="02070309020205020404" pitchFamily="49" charset="0"/>
                <a:ea typeface="Open Sans"/>
                <a:cs typeface="Courier New" panose="02070309020205020404" pitchFamily="49" charset="0"/>
                <a:hlinkClick r:id="rId3"/>
              </a:rPr>
              <a:t>ref</a:t>
            </a:r>
            <a:r>
              <a:rPr kumimoji="0" lang="zh-CN" altLang="zh-CN" sz="1400" b="0" i="0" u="none" strike="noStrike" cap="none" normalizeH="0" baseline="0" dirty="0">
                <a:ln>
                  <a:noFill/>
                </a:ln>
                <a:solidFill>
                  <a:srgbClr val="555555"/>
                </a:solidFill>
                <a:effectLst/>
                <a:ea typeface="Open Sans"/>
              </a:rPr>
              <a:t>，</a:t>
            </a:r>
            <a:r>
              <a:rPr kumimoji="0" lang="zh-CN" altLang="zh-CN" sz="1400" b="0" i="0" u="none" strike="noStrike" cap="none" normalizeH="0" baseline="0" dirty="0">
                <a:ln>
                  <a:noFill/>
                </a:ln>
                <a:solidFill>
                  <a:srgbClr val="555555"/>
                </a:solidFill>
                <a:effectLst/>
                <a:latin typeface="Arial" panose="020B0604020202020204" pitchFamily="34" charset="0"/>
                <a:ea typeface="Open Sans"/>
              </a:rPr>
              <a:t> </a:t>
            </a:r>
            <a:r>
              <a:rPr kumimoji="0" lang="zh-CN" altLang="zh-CN" sz="1400" b="0" i="0" u="sng" strike="noStrike" cap="none" normalizeH="0" baseline="0" dirty="0">
                <a:ln>
                  <a:noFill/>
                </a:ln>
                <a:solidFill>
                  <a:srgbClr val="000000"/>
                </a:solidFill>
                <a:effectLst/>
                <a:latin typeface="Courier New" panose="02070309020205020404" pitchFamily="49" charset="0"/>
                <a:ea typeface="Open Sans"/>
                <a:cs typeface="Courier New" panose="02070309020205020404" pitchFamily="49" charset="0"/>
                <a:hlinkClick r:id="rId4"/>
              </a:rPr>
              <a:t>eq_ref</a:t>
            </a:r>
            <a:r>
              <a:rPr kumimoji="0" lang="zh-CN" altLang="zh-CN" sz="1400" b="0" i="0" u="none" strike="noStrike" cap="none" normalizeH="0" baseline="0" dirty="0">
                <a:ln>
                  <a:noFill/>
                </a:ln>
                <a:solidFill>
                  <a:srgbClr val="555555"/>
                </a:solidFill>
                <a:effectLst/>
                <a:ea typeface="Open Sans"/>
              </a:rPr>
              <a:t>，和</a:t>
            </a:r>
            <a:r>
              <a:rPr kumimoji="0" lang="zh-CN" altLang="zh-CN" sz="1400" b="0" i="0" u="none" strike="noStrike" cap="none" normalizeH="0" baseline="0" dirty="0">
                <a:ln>
                  <a:noFill/>
                </a:ln>
                <a:solidFill>
                  <a:srgbClr val="555555"/>
                </a:solidFill>
                <a:effectLst/>
                <a:latin typeface="Arial" panose="020B0604020202020204" pitchFamily="34" charset="0"/>
                <a:ea typeface="Open Sans"/>
              </a:rPr>
              <a:t> </a:t>
            </a:r>
            <a:r>
              <a:rPr kumimoji="0" lang="zh-CN" altLang="zh-CN" sz="1400" b="0" i="0" u="sng" strike="noStrike" cap="none" normalizeH="0" baseline="0" dirty="0">
                <a:ln>
                  <a:noFill/>
                </a:ln>
                <a:solidFill>
                  <a:srgbClr val="000000"/>
                </a:solidFill>
                <a:effectLst/>
                <a:latin typeface="Courier New" panose="02070309020205020404" pitchFamily="49" charset="0"/>
                <a:ea typeface="Open Sans"/>
                <a:cs typeface="Courier New" panose="02070309020205020404" pitchFamily="49" charset="0"/>
                <a:hlinkClick r:id="rId5"/>
              </a:rPr>
              <a:t>ref_or_null</a:t>
            </a:r>
            <a:r>
              <a:rPr kumimoji="0" lang="zh-CN" altLang="zh-CN" sz="1400" b="0" i="0" u="none" strike="noStrike" cap="none" normalizeH="0" baseline="0" dirty="0">
                <a:ln>
                  <a:noFill/>
                </a:ln>
                <a:solidFill>
                  <a:srgbClr val="555555"/>
                </a:solidFill>
                <a:effectLst/>
                <a:ea typeface="Open Sans"/>
              </a:rPr>
              <a:t>访问方法时，</a:t>
            </a:r>
            <a:r>
              <a:rPr kumimoji="0" lang="zh-CN" altLang="en-US" sz="1400" b="0" i="0" u="none" strike="noStrike" cap="none" normalizeH="0" baseline="0" dirty="0">
                <a:ln>
                  <a:noFill/>
                </a:ln>
                <a:solidFill>
                  <a:srgbClr val="555555"/>
                </a:solidFill>
                <a:effectLst/>
                <a:ea typeface="Open Sans"/>
              </a:rPr>
              <a:t>需要查全表数据行</a:t>
            </a:r>
            <a:r>
              <a:rPr kumimoji="0" lang="zh-CN" altLang="zh-CN" sz="1400" b="0" i="0" u="none" strike="noStrike" cap="none" normalizeH="0" baseline="0" dirty="0">
                <a:ln>
                  <a:noFill/>
                </a:ln>
                <a:solidFill>
                  <a:srgbClr val="555555"/>
                </a:solidFill>
                <a:effectLst/>
                <a:ea typeface="Open Sans"/>
              </a:rPr>
              <a:t>。</a:t>
            </a:r>
            <a:endParaRPr kumimoji="0" lang="zh-CN" altLang="zh-CN" sz="1400" b="0" i="0" u="none" strike="noStrike" cap="none" normalizeH="0" baseline="0" dirty="0">
              <a:ln>
                <a:noFill/>
              </a:ln>
              <a:solidFill>
                <a:srgbClr val="555555"/>
              </a:solidFill>
              <a:effectLst/>
              <a:latin typeface="Arial" panose="020B0604020202020204" pitchFamily="34" charset="0"/>
              <a:ea typeface="Open Sans"/>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zh-CN" altLang="zh-CN" sz="1400" b="0" i="0" u="none" strike="noStrike" cap="none" normalizeH="0" baseline="0" dirty="0">
                <a:ln>
                  <a:noFill/>
                </a:ln>
                <a:solidFill>
                  <a:srgbClr val="555555"/>
                </a:solidFill>
                <a:effectLst/>
                <a:latin typeface="Arial" panose="020B0604020202020204" pitchFamily="34" charset="0"/>
                <a:ea typeface="Open Sans"/>
              </a:rPr>
              <a:t>ICP可用于表</a:t>
            </a:r>
            <a:r>
              <a:rPr kumimoji="0" lang="zh-CN" altLang="zh-CN" sz="1400" b="0" i="0" u="sng" strike="noStrike" cap="none" normalizeH="0" baseline="0" dirty="0">
                <a:ln>
                  <a:noFill/>
                </a:ln>
                <a:solidFill>
                  <a:srgbClr val="000000"/>
                </a:solidFill>
                <a:effectLst/>
                <a:latin typeface="Courier New" panose="02070309020205020404" pitchFamily="49" charset="0"/>
                <a:ea typeface="Open Sans"/>
                <a:cs typeface="Courier New" panose="02070309020205020404" pitchFamily="49" charset="0"/>
                <a:hlinkClick r:id="rId6" tooltip="第14章InnoDB存储引擎"/>
              </a:rPr>
              <a:t>InnoDB</a:t>
            </a:r>
            <a:r>
              <a:rPr kumimoji="0" lang="zh-CN" altLang="zh-CN" sz="1400" b="0" i="0" u="none" strike="noStrike" cap="none" normalizeH="0" baseline="0" dirty="0">
                <a:ln>
                  <a:noFill/>
                </a:ln>
                <a:solidFill>
                  <a:srgbClr val="555555"/>
                </a:solidFill>
                <a:effectLst/>
                <a:ea typeface="Open Sans"/>
              </a:rPr>
              <a:t> </a:t>
            </a:r>
            <a:r>
              <a:rPr kumimoji="0" lang="zh-CN" altLang="zh-CN" sz="1400" b="0" i="0" u="none" strike="noStrike" cap="none" normalizeH="0" baseline="0" dirty="0">
                <a:ln>
                  <a:noFill/>
                </a:ln>
                <a:solidFill>
                  <a:srgbClr val="555555"/>
                </a:solidFill>
                <a:effectLst/>
                <a:latin typeface="Arial" panose="020B0604020202020204" pitchFamily="34" charset="0"/>
                <a:ea typeface="Open Sans"/>
              </a:rPr>
              <a:t>和</a:t>
            </a:r>
            <a:r>
              <a:rPr kumimoji="0" lang="zh-CN" altLang="zh-CN" sz="1400" b="0" i="0" u="sng" strike="noStrike" cap="none" normalizeH="0" baseline="0" dirty="0">
                <a:ln>
                  <a:noFill/>
                </a:ln>
                <a:solidFill>
                  <a:srgbClr val="000000"/>
                </a:solidFill>
                <a:effectLst/>
                <a:latin typeface="Courier New" panose="02070309020205020404" pitchFamily="49" charset="0"/>
                <a:ea typeface="Open Sans"/>
                <a:cs typeface="Courier New" panose="02070309020205020404" pitchFamily="49" charset="0"/>
                <a:hlinkClick r:id="rId7" tooltip="15.2 MyISAM存储引擎"/>
              </a:rPr>
              <a:t>MyISAM</a:t>
            </a:r>
            <a:r>
              <a:rPr kumimoji="0" lang="zh-CN" altLang="zh-CN" sz="1400" b="0" i="0" u="none" strike="noStrike" cap="none" normalizeH="0" baseline="0" dirty="0">
                <a:ln>
                  <a:noFill/>
                </a:ln>
                <a:solidFill>
                  <a:srgbClr val="555555"/>
                </a:solidFill>
                <a:effectLst/>
                <a:ea typeface="Open Sans"/>
              </a:rPr>
              <a:t>表，包括分区</a:t>
            </a:r>
            <a:r>
              <a:rPr kumimoji="0" lang="zh-CN" altLang="zh-CN" sz="1400" b="0" i="0" u="none" strike="noStrike" cap="none" normalizeH="0" baseline="0" dirty="0">
                <a:ln>
                  <a:noFill/>
                </a:ln>
                <a:solidFill>
                  <a:srgbClr val="000000"/>
                </a:solidFill>
                <a:effectLst/>
                <a:latin typeface="Courier New" panose="02070309020205020404" pitchFamily="49" charset="0"/>
                <a:ea typeface="Open Sans"/>
                <a:cs typeface="Courier New" panose="02070309020205020404" pitchFamily="49" charset="0"/>
              </a:rPr>
              <a:t>InnoDB</a:t>
            </a:r>
            <a:r>
              <a:rPr kumimoji="0" lang="zh-CN" altLang="zh-CN" sz="1400" b="0" i="0" u="none" strike="noStrike" cap="none" normalizeH="0" baseline="0" dirty="0">
                <a:ln>
                  <a:noFill/>
                </a:ln>
                <a:solidFill>
                  <a:srgbClr val="555555"/>
                </a:solidFill>
                <a:effectLst/>
                <a:ea typeface="Open Sans"/>
              </a:rPr>
              <a:t>和</a:t>
            </a:r>
            <a:r>
              <a:rPr kumimoji="0" lang="zh-CN" altLang="zh-CN" sz="1400" b="0" i="0" u="none" strike="noStrike" cap="none" normalizeH="0" baseline="0" dirty="0">
                <a:ln>
                  <a:noFill/>
                </a:ln>
                <a:solidFill>
                  <a:srgbClr val="555555"/>
                </a:solidFill>
                <a:effectLst/>
                <a:latin typeface="Arial" panose="020B0604020202020204" pitchFamily="34" charset="0"/>
                <a:ea typeface="Open Sans"/>
              </a:rPr>
              <a:t> </a:t>
            </a:r>
            <a:r>
              <a:rPr kumimoji="0" lang="zh-CN" altLang="zh-CN" sz="1400" b="0" i="0" u="none" strike="noStrike" cap="none" normalizeH="0" baseline="0" dirty="0">
                <a:ln>
                  <a:noFill/>
                </a:ln>
                <a:solidFill>
                  <a:srgbClr val="000000"/>
                </a:solidFill>
                <a:effectLst/>
                <a:latin typeface="Courier New" panose="02070309020205020404" pitchFamily="49" charset="0"/>
                <a:ea typeface="Open Sans"/>
                <a:cs typeface="Courier New" panose="02070309020205020404" pitchFamily="49" charset="0"/>
              </a:rPr>
              <a:t>MyISAM</a:t>
            </a:r>
            <a:r>
              <a:rPr kumimoji="0" lang="zh-CN" altLang="zh-CN" sz="1400" b="0" i="0" u="none" strike="noStrike" cap="none" normalizeH="0" baseline="0" dirty="0">
                <a:ln>
                  <a:noFill/>
                </a:ln>
                <a:solidFill>
                  <a:srgbClr val="555555"/>
                </a:solidFill>
                <a:effectLst/>
                <a:ea typeface="Open Sans"/>
              </a:rPr>
              <a:t>表。</a:t>
            </a:r>
            <a:endParaRPr kumimoji="0" lang="zh-CN" altLang="zh-CN" sz="1400" b="0" i="0" u="none" strike="noStrike" cap="none" normalizeH="0" baseline="0" dirty="0">
              <a:ln>
                <a:noFill/>
              </a:ln>
              <a:solidFill>
                <a:srgbClr val="555555"/>
              </a:solidFill>
              <a:effectLst/>
              <a:latin typeface="Arial" panose="020B0604020202020204" pitchFamily="34" charset="0"/>
              <a:ea typeface="Open Sans"/>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zh-CN" altLang="zh-CN" sz="1400" b="0" i="0" u="none" strike="noStrike" cap="none" normalizeH="0" baseline="0" dirty="0">
                <a:ln>
                  <a:noFill/>
                </a:ln>
                <a:solidFill>
                  <a:srgbClr val="555555"/>
                </a:solidFill>
                <a:effectLst/>
                <a:latin typeface="Arial" panose="020B0604020202020204" pitchFamily="34" charset="0"/>
                <a:ea typeface="Open Sans"/>
              </a:rPr>
              <a:t>对于</a:t>
            </a:r>
            <a:r>
              <a:rPr kumimoji="0" lang="zh-CN" altLang="zh-CN" sz="1400" b="0" i="0" u="none" strike="noStrike" cap="none" normalizeH="0" baseline="0" dirty="0">
                <a:ln>
                  <a:noFill/>
                </a:ln>
                <a:solidFill>
                  <a:srgbClr val="000000"/>
                </a:solidFill>
                <a:effectLst/>
                <a:latin typeface="Courier New" panose="02070309020205020404" pitchFamily="49" charset="0"/>
                <a:ea typeface="Open Sans"/>
                <a:cs typeface="Courier New" panose="02070309020205020404" pitchFamily="49" charset="0"/>
              </a:rPr>
              <a:t>InnoDB</a:t>
            </a:r>
            <a:r>
              <a:rPr kumimoji="0" lang="zh-CN" altLang="zh-CN" sz="1400" b="0" i="0" u="none" strike="noStrike" cap="none" normalizeH="0" baseline="0" dirty="0">
                <a:ln>
                  <a:noFill/>
                </a:ln>
                <a:solidFill>
                  <a:srgbClr val="555555"/>
                </a:solidFill>
                <a:effectLst/>
                <a:ea typeface="Open Sans"/>
              </a:rPr>
              <a:t>表，ICP仅用于二级索引。</a:t>
            </a:r>
            <a:r>
              <a:rPr kumimoji="0" lang="zh-CN" altLang="zh-CN" sz="1400" b="0" i="0" u="none" strike="noStrike" cap="none" normalizeH="0" baseline="0" dirty="0">
                <a:ln>
                  <a:noFill/>
                </a:ln>
                <a:solidFill>
                  <a:srgbClr val="555555"/>
                </a:solidFill>
                <a:effectLst/>
                <a:latin typeface="Arial" panose="020B0604020202020204" pitchFamily="34" charset="0"/>
                <a:ea typeface="Open Sans"/>
              </a:rPr>
              <a:t>ICP的目标是减少全行读取的数量，从而减少I / O操作。对于 </a:t>
            </a:r>
            <a:r>
              <a:rPr kumimoji="0" lang="zh-CN" altLang="zh-CN" sz="1400" b="0" i="0" u="none" strike="noStrike" cap="none" normalizeH="0" baseline="0" dirty="0">
                <a:ln>
                  <a:noFill/>
                </a:ln>
                <a:solidFill>
                  <a:srgbClr val="000000"/>
                </a:solidFill>
                <a:effectLst/>
                <a:latin typeface="Courier New" panose="02070309020205020404" pitchFamily="49" charset="0"/>
                <a:ea typeface="Open Sans"/>
                <a:cs typeface="Courier New" panose="02070309020205020404" pitchFamily="49" charset="0"/>
              </a:rPr>
              <a:t>InnoDB</a:t>
            </a:r>
            <a:r>
              <a:rPr kumimoji="0" lang="zh-CN" altLang="zh-CN" sz="1400" b="0" i="0" u="none" strike="noStrike" cap="none" normalizeH="0" baseline="0" dirty="0">
                <a:ln>
                  <a:noFill/>
                </a:ln>
                <a:solidFill>
                  <a:srgbClr val="555555"/>
                </a:solidFill>
                <a:effectLst/>
                <a:ea typeface="Open Sans"/>
              </a:rPr>
              <a:t>聚簇索引，已将完整记录读入</a:t>
            </a:r>
            <a:r>
              <a:rPr kumimoji="0" lang="zh-CN" altLang="zh-CN" sz="1400" b="0" i="0" u="none" strike="noStrike" cap="none" normalizeH="0" baseline="0" dirty="0">
                <a:ln>
                  <a:noFill/>
                </a:ln>
                <a:solidFill>
                  <a:srgbClr val="000000"/>
                </a:solidFill>
                <a:effectLst/>
                <a:latin typeface="Courier New" panose="02070309020205020404" pitchFamily="49" charset="0"/>
                <a:ea typeface="Open Sans"/>
                <a:cs typeface="Courier New" panose="02070309020205020404" pitchFamily="49" charset="0"/>
              </a:rPr>
              <a:t>InnoDB</a:t>
            </a:r>
            <a:r>
              <a:rPr kumimoji="0" lang="zh-CN" altLang="zh-CN" sz="1400" b="0" i="0" u="none" strike="noStrike" cap="none" normalizeH="0" baseline="0" dirty="0">
                <a:ln>
                  <a:noFill/>
                </a:ln>
                <a:solidFill>
                  <a:srgbClr val="555555"/>
                </a:solidFill>
                <a:effectLst/>
                <a:ea typeface="Open Sans"/>
              </a:rPr>
              <a:t> </a:t>
            </a:r>
            <a:r>
              <a:rPr kumimoji="0" lang="zh-CN" altLang="zh-CN" sz="1400" b="0" i="0" u="none" strike="noStrike" cap="none" normalizeH="0" baseline="0" dirty="0">
                <a:ln>
                  <a:noFill/>
                </a:ln>
                <a:solidFill>
                  <a:srgbClr val="555555"/>
                </a:solidFill>
                <a:effectLst/>
                <a:latin typeface="Arial" panose="020B0604020202020204" pitchFamily="34" charset="0"/>
                <a:ea typeface="Open Sans"/>
              </a:rPr>
              <a:t>缓冲区。在这种情况下使用ICP不会降低I / O</a:t>
            </a:r>
            <a:r>
              <a:rPr kumimoji="0" lang="zh-CN" altLang="en-US" sz="1400" b="0" i="0" u="none" strike="noStrike" cap="none" normalizeH="0" baseline="0" dirty="0">
                <a:ln>
                  <a:noFill/>
                </a:ln>
                <a:solidFill>
                  <a:srgbClr val="555555"/>
                </a:solidFill>
                <a:effectLst/>
                <a:latin typeface="Arial" panose="020B0604020202020204" pitchFamily="34" charset="0"/>
                <a:ea typeface="Open Sans"/>
              </a:rPr>
              <a:t>。</a:t>
            </a:r>
            <a:endParaRPr kumimoji="0" lang="zh-CN" altLang="zh-CN" sz="1400" b="0" i="0" u="none" strike="noStrike" cap="none" normalizeH="0" baseline="0" dirty="0">
              <a:ln>
                <a:noFill/>
              </a:ln>
              <a:solidFill>
                <a:srgbClr val="555555"/>
              </a:solidFill>
              <a:effectLst/>
              <a:latin typeface="Arial" panose="020B0604020202020204" pitchFamily="34" charset="0"/>
              <a:ea typeface="Open Sans"/>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zh-CN" altLang="zh-CN" sz="1400" b="0" i="0" u="none" strike="noStrike" cap="none" normalizeH="0" baseline="0" dirty="0">
                <a:ln>
                  <a:noFill/>
                </a:ln>
                <a:solidFill>
                  <a:srgbClr val="555555"/>
                </a:solidFill>
                <a:effectLst/>
                <a:latin typeface="Arial" panose="020B0604020202020204" pitchFamily="34" charset="0"/>
                <a:ea typeface="Open Sans"/>
              </a:rPr>
              <a:t>在虚拟生成列上创建的二级索引不支持ICP。</a:t>
            </a:r>
            <a:r>
              <a:rPr kumimoji="0" lang="zh-CN" altLang="zh-CN" sz="1400" b="0" i="0" u="none" strike="noStrike" cap="none" normalizeH="0" baseline="0" dirty="0">
                <a:ln>
                  <a:noFill/>
                </a:ln>
                <a:solidFill>
                  <a:srgbClr val="000000"/>
                </a:solidFill>
                <a:effectLst/>
                <a:latin typeface="Courier New" panose="02070309020205020404" pitchFamily="49" charset="0"/>
                <a:ea typeface="Open Sans"/>
                <a:cs typeface="Courier New" panose="02070309020205020404" pitchFamily="49" charset="0"/>
              </a:rPr>
              <a:t>InnoDB</a:t>
            </a:r>
            <a:r>
              <a:rPr kumimoji="0" lang="zh-CN" altLang="zh-CN" sz="1400" b="0" i="0" u="none" strike="noStrike" cap="none" normalizeH="0" baseline="0" dirty="0">
                <a:ln>
                  <a:noFill/>
                </a:ln>
                <a:solidFill>
                  <a:srgbClr val="555555"/>
                </a:solidFill>
                <a:effectLst/>
                <a:ea typeface="Open Sans"/>
              </a:rPr>
              <a:t> </a:t>
            </a:r>
            <a:r>
              <a:rPr kumimoji="0" lang="zh-CN" altLang="zh-CN" sz="1400" b="0" i="0" u="none" strike="noStrike" cap="none" normalizeH="0" baseline="0" dirty="0">
                <a:ln>
                  <a:noFill/>
                </a:ln>
                <a:solidFill>
                  <a:srgbClr val="555555"/>
                </a:solidFill>
                <a:effectLst/>
                <a:latin typeface="Arial" panose="020B0604020202020204" pitchFamily="34" charset="0"/>
                <a:ea typeface="Open Sans"/>
              </a:rPr>
              <a:t>支持虚拟生成列上的二级索引。</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zh-CN" altLang="zh-CN" sz="1400" b="0" i="0" u="none" strike="noStrike" cap="none" normalizeH="0" baseline="0" dirty="0">
                <a:ln>
                  <a:noFill/>
                </a:ln>
                <a:solidFill>
                  <a:srgbClr val="555555"/>
                </a:solidFill>
                <a:effectLst/>
                <a:latin typeface="Arial" panose="020B0604020202020204" pitchFamily="34" charset="0"/>
                <a:ea typeface="Open Sans"/>
              </a:rPr>
              <a:t>引用子查询的条件无法下推。</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zh-CN" altLang="zh-CN" sz="1400" b="0" i="0" u="none" strike="noStrike" cap="none" normalizeH="0" baseline="0" dirty="0">
                <a:ln>
                  <a:noFill/>
                </a:ln>
                <a:solidFill>
                  <a:srgbClr val="555555"/>
                </a:solidFill>
                <a:effectLst/>
                <a:latin typeface="Arial" panose="020B0604020202020204" pitchFamily="34" charset="0"/>
                <a:ea typeface="Open Sans"/>
              </a:rPr>
              <a:t>无法推下涉及存储函数的条件。存储引擎无法调用存储的函数。</a:t>
            </a:r>
            <a:endParaRPr kumimoji="0" lang="en-US" altLang="zh-CN" sz="1400" b="0" i="0" u="none" strike="noStrike" cap="none" normalizeH="0" baseline="0" dirty="0">
              <a:ln>
                <a:noFill/>
              </a:ln>
              <a:solidFill>
                <a:srgbClr val="555555"/>
              </a:solidFill>
              <a:effectLst/>
              <a:latin typeface="Arial" panose="020B0604020202020204" pitchFamily="34" charset="0"/>
              <a:ea typeface="Open Sans"/>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zh-CN" altLang="en-US" sz="1400" b="0" i="0" u="none" strike="noStrike" cap="none" normalizeH="0" baseline="0" dirty="0">
                <a:ln>
                  <a:noFill/>
                </a:ln>
                <a:solidFill>
                  <a:srgbClr val="555555"/>
                </a:solidFill>
                <a:effectLst/>
                <a:latin typeface="Arial" panose="020B0604020202020204" pitchFamily="34" charset="0"/>
                <a:ea typeface="Open Sans"/>
              </a:rPr>
              <a:t>触发器条件</a:t>
            </a:r>
            <a:r>
              <a:rPr kumimoji="0" lang="zh-CN" altLang="zh-CN" sz="1400" b="0" i="0" u="none" strike="noStrike" cap="none" normalizeH="0" baseline="0" dirty="0">
                <a:ln>
                  <a:noFill/>
                </a:ln>
                <a:solidFill>
                  <a:srgbClr val="555555"/>
                </a:solidFill>
                <a:effectLst/>
                <a:latin typeface="Arial" panose="020B0604020202020204" pitchFamily="34" charset="0"/>
                <a:ea typeface="Open Sans"/>
              </a:rPr>
              <a:t>无法下推。</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253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75865" y="492257"/>
            <a:ext cx="1021519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—2.6. SQL SELECT </a:t>
            </a:r>
            <a:r>
              <a:rPr lang="zh-CN" altLang="en-US" dirty="0">
                <a:latin typeface="Microsoft YaHei Light" panose="020B0502040204020203" pitchFamily="34" charset="-122"/>
                <a:ea typeface="Microsoft YaHei Light" panose="020B0502040204020203" pitchFamily="34" charset="-122"/>
              </a:rPr>
              <a:t>语句之 </a:t>
            </a:r>
            <a:r>
              <a:rPr lang="en-US" altLang="zh-CN" dirty="0"/>
              <a:t>Nested-Loop Join Algorithms</a:t>
            </a:r>
            <a:r>
              <a:rPr lang="zh-CN" altLang="en-US" dirty="0"/>
              <a:t>（</a:t>
            </a:r>
            <a:r>
              <a:rPr lang="en-US" altLang="zh-CN" dirty="0"/>
              <a:t>NLJ</a:t>
            </a:r>
            <a:r>
              <a:rPr lang="zh-CN" altLang="en-US" dirty="0"/>
              <a:t>）嵌套循环算法</a:t>
            </a:r>
            <a:endParaRPr lang="en-US" altLang="zh-CN" dirty="0"/>
          </a:p>
        </p:txBody>
      </p:sp>
      <p:sp>
        <p:nvSpPr>
          <p:cNvPr id="6" name="矩形 5">
            <a:extLst>
              <a:ext uri="{FF2B5EF4-FFF2-40B4-BE49-F238E27FC236}">
                <a16:creationId xmlns:a16="http://schemas.microsoft.com/office/drawing/2014/main" id="{E31B810B-38D1-448E-8E06-B680EC120B0F}"/>
              </a:ext>
            </a:extLst>
          </p:cNvPr>
          <p:cNvSpPr/>
          <p:nvPr/>
        </p:nvSpPr>
        <p:spPr>
          <a:xfrm>
            <a:off x="890896" y="1016039"/>
            <a:ext cx="10374956" cy="369332"/>
          </a:xfrm>
          <a:prstGeom prst="rect">
            <a:avLst/>
          </a:prstGeom>
        </p:spPr>
        <p:txBody>
          <a:bodyPr wrap="none">
            <a:spAutoFit/>
          </a:bodyPr>
          <a:lstStyle/>
          <a:p>
            <a:r>
              <a:rPr lang="en-US" altLang="zh-CN" dirty="0">
                <a:solidFill>
                  <a:srgbClr val="555555"/>
                </a:solidFill>
                <a:latin typeface="Open Sans"/>
              </a:rPr>
              <a:t>MySQL</a:t>
            </a:r>
            <a:r>
              <a:rPr lang="zh-CN" altLang="en-US" dirty="0">
                <a:solidFill>
                  <a:srgbClr val="555555"/>
                </a:solidFill>
                <a:latin typeface="Open Sans"/>
              </a:rPr>
              <a:t>使用嵌套循环算法或其变体在表之间执行连接。（嵌套循环连接算法，块嵌套循环连接算法）</a:t>
            </a:r>
            <a:endParaRPr lang="zh-CN" altLang="en-US" dirty="0"/>
          </a:p>
        </p:txBody>
      </p:sp>
      <p:pic>
        <p:nvPicPr>
          <p:cNvPr id="7" name="图片 6">
            <a:extLst>
              <a:ext uri="{FF2B5EF4-FFF2-40B4-BE49-F238E27FC236}">
                <a16:creationId xmlns:a16="http://schemas.microsoft.com/office/drawing/2014/main" id="{7E37DDD7-2E02-42FA-ABBC-8AF9CC2FB97B}"/>
              </a:ext>
            </a:extLst>
          </p:cNvPr>
          <p:cNvPicPr>
            <a:picLocks noChangeAspect="1"/>
          </p:cNvPicPr>
          <p:nvPr/>
        </p:nvPicPr>
        <p:blipFill>
          <a:blip r:embed="rId2"/>
          <a:stretch>
            <a:fillRect/>
          </a:stretch>
        </p:blipFill>
        <p:spPr>
          <a:xfrm>
            <a:off x="1272122" y="4071688"/>
            <a:ext cx="4823878" cy="1516511"/>
          </a:xfrm>
          <a:prstGeom prst="rect">
            <a:avLst/>
          </a:prstGeom>
          <a:noFill/>
        </p:spPr>
      </p:pic>
      <p:pic>
        <p:nvPicPr>
          <p:cNvPr id="8" name="图片 7">
            <a:extLst>
              <a:ext uri="{FF2B5EF4-FFF2-40B4-BE49-F238E27FC236}">
                <a16:creationId xmlns:a16="http://schemas.microsoft.com/office/drawing/2014/main" id="{B8ABE9BE-DAA5-4716-BAE9-1BD40CD48C35}"/>
              </a:ext>
            </a:extLst>
          </p:cNvPr>
          <p:cNvPicPr>
            <a:picLocks noChangeAspect="1"/>
          </p:cNvPicPr>
          <p:nvPr/>
        </p:nvPicPr>
        <p:blipFill>
          <a:blip r:embed="rId3"/>
          <a:stretch>
            <a:fillRect/>
          </a:stretch>
        </p:blipFill>
        <p:spPr>
          <a:xfrm>
            <a:off x="1236784" y="2143627"/>
            <a:ext cx="4859216" cy="1516511"/>
          </a:xfrm>
          <a:prstGeom prst="rect">
            <a:avLst/>
          </a:prstGeom>
          <a:noFill/>
        </p:spPr>
      </p:pic>
      <p:sp>
        <p:nvSpPr>
          <p:cNvPr id="9" name="矩形 8">
            <a:extLst>
              <a:ext uri="{FF2B5EF4-FFF2-40B4-BE49-F238E27FC236}">
                <a16:creationId xmlns:a16="http://schemas.microsoft.com/office/drawing/2014/main" id="{919AA0CD-6775-42B8-B9C6-92A89BEACE34}"/>
              </a:ext>
            </a:extLst>
          </p:cNvPr>
          <p:cNvSpPr/>
          <p:nvPr/>
        </p:nvSpPr>
        <p:spPr>
          <a:xfrm>
            <a:off x="926148" y="1381726"/>
            <a:ext cx="10090951" cy="646331"/>
          </a:xfrm>
          <a:prstGeom prst="rect">
            <a:avLst/>
          </a:prstGeom>
        </p:spPr>
        <p:txBody>
          <a:bodyPr wrap="square">
            <a:spAutoFit/>
          </a:bodyPr>
          <a:lstStyle/>
          <a:p>
            <a:r>
              <a:rPr lang="zh-CN" altLang="en-US" dirty="0">
                <a:solidFill>
                  <a:srgbClr val="333333"/>
                </a:solidFill>
                <a:latin typeface="Simsun" panose="02010600030101010101" pitchFamily="2" charset="-122"/>
                <a:ea typeface="Simsun" panose="02010600030101010101" pitchFamily="2" charset="-122"/>
              </a:rPr>
              <a:t> 简单的嵌套循环连接（</a:t>
            </a:r>
            <a:r>
              <a:rPr lang="en-US" altLang="zh-CN" dirty="0">
                <a:solidFill>
                  <a:srgbClr val="333333"/>
                </a:solidFill>
                <a:latin typeface="Simsun" panose="02010600030101010101" pitchFamily="2" charset="-122"/>
                <a:ea typeface="Simsun" panose="02010600030101010101" pitchFamily="2" charset="-122"/>
              </a:rPr>
              <a:t>NLJ</a:t>
            </a:r>
            <a:r>
              <a:rPr lang="zh-CN" altLang="en-US" dirty="0">
                <a:solidFill>
                  <a:srgbClr val="333333"/>
                </a:solidFill>
                <a:latin typeface="Simsun" panose="02010600030101010101" pitchFamily="2" charset="-122"/>
                <a:ea typeface="Simsun" panose="02010600030101010101" pitchFamily="2" charset="-122"/>
              </a:rPr>
              <a:t>）算法从一个循环中的第一个表中读取一行中的行，将每行传递给嵌套循环，以处理连接中的下一个表。该过程重复多次，因为还有待连接的表。</a:t>
            </a:r>
            <a:endParaRPr lang="zh-CN" altLang="en-US" dirty="0"/>
          </a:p>
        </p:txBody>
      </p:sp>
      <p:sp>
        <p:nvSpPr>
          <p:cNvPr id="10" name="矩形 9">
            <a:extLst>
              <a:ext uri="{FF2B5EF4-FFF2-40B4-BE49-F238E27FC236}">
                <a16:creationId xmlns:a16="http://schemas.microsoft.com/office/drawing/2014/main" id="{4F062A11-F3BA-4AEC-B4EA-09A744604F30}"/>
              </a:ext>
            </a:extLst>
          </p:cNvPr>
          <p:cNvSpPr/>
          <p:nvPr/>
        </p:nvSpPr>
        <p:spPr>
          <a:xfrm>
            <a:off x="6952695" y="4352889"/>
            <a:ext cx="1973802" cy="954107"/>
          </a:xfrm>
          <a:prstGeom prst="rect">
            <a:avLst/>
          </a:prstGeom>
          <a:noFill/>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400" dirty="0"/>
              <a:t>NLJ</a:t>
            </a:r>
            <a:r>
              <a:rPr lang="zh-CN" altLang="en-US" sz="1400" dirty="0"/>
              <a:t>算法一次将一行从外部循环传递到内部循环，所以通常会在内部循环中多次读取表</a:t>
            </a:r>
          </a:p>
        </p:txBody>
      </p:sp>
      <p:cxnSp>
        <p:nvCxnSpPr>
          <p:cNvPr id="12" name="直接箭头连接符 11">
            <a:extLst>
              <a:ext uri="{FF2B5EF4-FFF2-40B4-BE49-F238E27FC236}">
                <a16:creationId xmlns:a16="http://schemas.microsoft.com/office/drawing/2014/main" id="{AF3C7363-F719-4086-9827-7DD0160683B1}"/>
              </a:ext>
            </a:extLst>
          </p:cNvPr>
          <p:cNvCxnSpPr>
            <a:cxnSpLocks/>
            <a:endCxn id="7" idx="3"/>
          </p:cNvCxnSpPr>
          <p:nvPr/>
        </p:nvCxnSpPr>
        <p:spPr>
          <a:xfrm flipH="1">
            <a:off x="6096000" y="4829944"/>
            <a:ext cx="502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7B48C855-723F-4BA3-AEE0-FD9D94E33E49}"/>
              </a:ext>
            </a:extLst>
          </p:cNvPr>
          <p:cNvSpPr txBox="1"/>
          <p:nvPr/>
        </p:nvSpPr>
        <p:spPr>
          <a:xfrm>
            <a:off x="9547866" y="5657298"/>
            <a:ext cx="1469233" cy="369325"/>
          </a:xfrm>
          <a:prstGeom prst="rect">
            <a:avLst/>
          </a:prstGeom>
          <a:noFill/>
        </p:spPr>
        <p:txBody>
          <a:bodyPr wrap="square" rtlCol="0">
            <a:spAutoFit/>
          </a:bodyPr>
          <a:lstStyle/>
          <a:p>
            <a:r>
              <a:rPr lang="zh-CN" altLang="en-US" dirty="0">
                <a:solidFill>
                  <a:srgbClr val="FF0000"/>
                </a:solidFill>
              </a:rPr>
              <a:t>需要再理解。</a:t>
            </a:r>
          </a:p>
        </p:txBody>
      </p:sp>
    </p:spTree>
    <p:extLst>
      <p:ext uri="{BB962C8B-B14F-4D97-AF65-F5344CB8AC3E}">
        <p14:creationId xmlns:p14="http://schemas.microsoft.com/office/powerpoint/2010/main" val="3838262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9120C61-62E4-4AC6-B346-DF715F89351E}"/>
              </a:ext>
            </a:extLst>
          </p:cNvPr>
          <p:cNvSpPr/>
          <p:nvPr/>
        </p:nvSpPr>
        <p:spPr>
          <a:xfrm>
            <a:off x="375865" y="492257"/>
            <a:ext cx="1021519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—2.6. SQL SELECT </a:t>
            </a:r>
            <a:r>
              <a:rPr lang="zh-CN" altLang="en-US" dirty="0">
                <a:latin typeface="Microsoft YaHei Light" panose="020B0502040204020203" pitchFamily="34" charset="-122"/>
                <a:ea typeface="Microsoft YaHei Light" panose="020B0502040204020203" pitchFamily="34" charset="-122"/>
              </a:rPr>
              <a:t>语句之连接（左外连接、右外连接、内连接、全连接）</a:t>
            </a:r>
            <a:endParaRPr lang="en-US" altLang="zh-CN" dirty="0"/>
          </a:p>
        </p:txBody>
      </p:sp>
      <p:graphicFrame>
        <p:nvGraphicFramePr>
          <p:cNvPr id="3" name="表格 2">
            <a:extLst>
              <a:ext uri="{FF2B5EF4-FFF2-40B4-BE49-F238E27FC236}">
                <a16:creationId xmlns:a16="http://schemas.microsoft.com/office/drawing/2014/main" id="{A0F45DF2-C6D3-4E63-BD28-2DCB4F1BBE3D}"/>
              </a:ext>
            </a:extLst>
          </p:cNvPr>
          <p:cNvGraphicFramePr>
            <a:graphicFrameLocks noGrp="1"/>
          </p:cNvGraphicFramePr>
          <p:nvPr>
            <p:extLst>
              <p:ext uri="{D42A27DB-BD31-4B8C-83A1-F6EECF244321}">
                <p14:modId xmlns:p14="http://schemas.microsoft.com/office/powerpoint/2010/main" val="536984721"/>
              </p:ext>
            </p:extLst>
          </p:nvPr>
        </p:nvGraphicFramePr>
        <p:xfrm>
          <a:off x="954865" y="1128644"/>
          <a:ext cx="10282269" cy="4600712"/>
        </p:xfrm>
        <a:graphic>
          <a:graphicData uri="http://schemas.openxmlformats.org/drawingml/2006/table">
            <a:tbl>
              <a:tblPr>
                <a:tableStyleId>{22838BEF-8BB2-4498-84A7-C5851F593DF1}</a:tableStyleId>
              </a:tblPr>
              <a:tblGrid>
                <a:gridCol w="845305">
                  <a:extLst>
                    <a:ext uri="{9D8B030D-6E8A-4147-A177-3AD203B41FA5}">
                      <a16:colId xmlns:a16="http://schemas.microsoft.com/office/drawing/2014/main" val="2029069060"/>
                    </a:ext>
                  </a:extLst>
                </a:gridCol>
                <a:gridCol w="1102341">
                  <a:extLst>
                    <a:ext uri="{9D8B030D-6E8A-4147-A177-3AD203B41FA5}">
                      <a16:colId xmlns:a16="http://schemas.microsoft.com/office/drawing/2014/main" val="2692034391"/>
                    </a:ext>
                  </a:extLst>
                </a:gridCol>
                <a:gridCol w="2846059">
                  <a:extLst>
                    <a:ext uri="{9D8B030D-6E8A-4147-A177-3AD203B41FA5}">
                      <a16:colId xmlns:a16="http://schemas.microsoft.com/office/drawing/2014/main" val="3527296695"/>
                    </a:ext>
                  </a:extLst>
                </a:gridCol>
                <a:gridCol w="5488564">
                  <a:extLst>
                    <a:ext uri="{9D8B030D-6E8A-4147-A177-3AD203B41FA5}">
                      <a16:colId xmlns:a16="http://schemas.microsoft.com/office/drawing/2014/main" val="2494755463"/>
                    </a:ext>
                  </a:extLst>
                </a:gridCol>
              </a:tblGrid>
              <a:tr h="313097">
                <a:tc>
                  <a:txBody>
                    <a:bodyPr/>
                    <a:lstStyle/>
                    <a:p>
                      <a:pPr algn="ctr" fontAlgn="b"/>
                      <a:r>
                        <a:rPr lang="zh-CN" altLang="en-US" sz="1400" u="none" strike="noStrike" dirty="0">
                          <a:effectLst/>
                        </a:rPr>
                        <a:t>项 目</a:t>
                      </a:r>
                      <a:endParaRPr lang="zh-CN" altLang="en-US" sz="1400" b="0" i="0" u="none" strike="noStrike" dirty="0">
                        <a:solidFill>
                          <a:schemeClr val="tx1"/>
                        </a:solidFill>
                        <a:effectLst/>
                        <a:latin typeface="等线" panose="02010600030101010101" pitchFamily="2" charset="-122"/>
                        <a:ea typeface="等线" panose="02010600030101010101" pitchFamily="2" charset="-122"/>
                      </a:endParaRPr>
                    </a:p>
                  </a:txBody>
                  <a:tcPr marL="5768" marR="5768" marT="5768" marB="0" anchor="ctr">
                    <a:noFill/>
                  </a:tcPr>
                </a:tc>
                <a:tc>
                  <a:txBody>
                    <a:bodyPr/>
                    <a:lstStyle/>
                    <a:p>
                      <a:pPr algn="ctr" fontAlgn="b"/>
                      <a:r>
                        <a:rPr lang="zh-CN" altLang="en-US" sz="1400" u="none" strike="noStrike" dirty="0">
                          <a:effectLst/>
                        </a:rPr>
                        <a:t>子项目</a:t>
                      </a:r>
                      <a:endParaRPr lang="zh-CN" altLang="en-US" sz="1400" b="0" i="0" u="none" strike="noStrike" dirty="0">
                        <a:solidFill>
                          <a:schemeClr val="tx1"/>
                        </a:solidFill>
                        <a:effectLst/>
                        <a:latin typeface="等线" panose="02010600030101010101" pitchFamily="2" charset="-122"/>
                        <a:ea typeface="等线" panose="02010600030101010101" pitchFamily="2" charset="-122"/>
                      </a:endParaRPr>
                    </a:p>
                  </a:txBody>
                  <a:tcPr marL="5768" marR="5768" marT="5768" marB="0" anchor="ctr">
                    <a:noFill/>
                  </a:tcPr>
                </a:tc>
                <a:tc>
                  <a:txBody>
                    <a:bodyPr/>
                    <a:lstStyle/>
                    <a:p>
                      <a:pPr algn="ctr" fontAlgn="b"/>
                      <a:r>
                        <a:rPr lang="zh-CN" altLang="en-US" sz="1400" u="none" strike="noStrike" dirty="0">
                          <a:effectLst/>
                        </a:rPr>
                        <a:t>特  征</a:t>
                      </a:r>
                      <a:endParaRPr lang="zh-CN" altLang="en-US" sz="1400" b="0" i="0" u="none" strike="noStrike" dirty="0">
                        <a:solidFill>
                          <a:schemeClr val="tx1"/>
                        </a:solidFill>
                        <a:effectLst/>
                        <a:latin typeface="等线" panose="02010600030101010101" pitchFamily="2" charset="-122"/>
                        <a:ea typeface="等线" panose="02010600030101010101" pitchFamily="2" charset="-122"/>
                      </a:endParaRPr>
                    </a:p>
                  </a:txBody>
                  <a:tcPr marL="5768" marR="5768" marT="5768" marB="0" anchor="ctr">
                    <a:noFill/>
                  </a:tcPr>
                </a:tc>
                <a:tc>
                  <a:txBody>
                    <a:bodyPr/>
                    <a:lstStyle/>
                    <a:p>
                      <a:pPr algn="ctr" fontAlgn="b"/>
                      <a:r>
                        <a:rPr lang="zh-CN" altLang="en-US" sz="1400" u="none" strike="noStrike" dirty="0">
                          <a:effectLst/>
                        </a:rPr>
                        <a:t>描                   述</a:t>
                      </a:r>
                      <a:endParaRPr lang="zh-CN" altLang="en-US" sz="1400" b="0" i="0" u="none" strike="noStrike" dirty="0">
                        <a:solidFill>
                          <a:schemeClr val="tx1"/>
                        </a:solidFill>
                        <a:effectLst/>
                        <a:latin typeface="等线" panose="02010600030101010101" pitchFamily="2" charset="-122"/>
                        <a:ea typeface="等线" panose="02010600030101010101" pitchFamily="2" charset="-122"/>
                      </a:endParaRPr>
                    </a:p>
                  </a:txBody>
                  <a:tcPr marL="5768" marR="5768" marT="5768" marB="0" anchor="ctr">
                    <a:noFill/>
                  </a:tcPr>
                </a:tc>
                <a:extLst>
                  <a:ext uri="{0D108BD9-81ED-4DB2-BD59-A6C34878D82A}">
                    <a16:rowId xmlns:a16="http://schemas.microsoft.com/office/drawing/2014/main" val="424074705"/>
                  </a:ext>
                </a:extLst>
              </a:tr>
              <a:tr h="616620">
                <a:tc>
                  <a:txBody>
                    <a:bodyPr/>
                    <a:lstStyle/>
                    <a:p>
                      <a:pPr algn="ctr" fontAlgn="b"/>
                      <a:r>
                        <a:rPr lang="zh-CN" altLang="en-US" sz="1200" u="none" strike="noStrike" dirty="0">
                          <a:effectLst/>
                        </a:rPr>
                        <a:t>内连接</a:t>
                      </a:r>
                      <a:endParaRPr lang="zh-CN" altLang="en-US" sz="1200" b="0" i="0" u="none" strike="noStrike" dirty="0">
                        <a:solidFill>
                          <a:schemeClr val="tx1"/>
                        </a:solidFill>
                        <a:effectLst/>
                        <a:latin typeface="等线" panose="02010600030101010101" pitchFamily="2" charset="-122"/>
                        <a:ea typeface="等线" panose="02010600030101010101" pitchFamily="2" charset="-122"/>
                      </a:endParaRPr>
                    </a:p>
                  </a:txBody>
                  <a:tcPr marL="5768" marR="5768" marT="5768" marB="0" anchor="ctr">
                    <a:noFill/>
                  </a:tcPr>
                </a:tc>
                <a:tc>
                  <a:txBody>
                    <a:bodyPr/>
                    <a:lstStyle/>
                    <a:p>
                      <a:pPr algn="l" fontAlgn="b"/>
                      <a:r>
                        <a:rPr lang="zh-CN" altLang="en-US" sz="1200" u="none" strike="noStrike" dirty="0">
                          <a:effectLst/>
                        </a:rPr>
                        <a:t>　</a:t>
                      </a:r>
                      <a:endParaRPr lang="zh-CN" altLang="en-US" sz="1200" b="0" i="0" u="none" strike="noStrike" dirty="0">
                        <a:solidFill>
                          <a:schemeClr val="tx1"/>
                        </a:solidFill>
                        <a:effectLst/>
                        <a:latin typeface="等线" panose="02010600030101010101" pitchFamily="2" charset="-122"/>
                        <a:ea typeface="等线" panose="02010600030101010101" pitchFamily="2" charset="-122"/>
                      </a:endParaRPr>
                    </a:p>
                  </a:txBody>
                  <a:tcPr marL="5768" marR="5768" marT="5768" marB="0" anchor="ctr">
                    <a:noFill/>
                  </a:tcPr>
                </a:tc>
                <a:tc>
                  <a:txBody>
                    <a:bodyPr/>
                    <a:lstStyle/>
                    <a:p>
                      <a:pPr algn="l" fontAlgn="b"/>
                      <a:r>
                        <a:rPr lang="zh-CN" altLang="en-US" sz="1200" u="none" strike="noStrike" dirty="0">
                          <a:effectLst/>
                        </a:rPr>
                        <a:t>使用像 </a:t>
                      </a:r>
                      <a:r>
                        <a:rPr lang="en-US" altLang="zh-CN" sz="1200" u="none" strike="noStrike" dirty="0">
                          <a:effectLst/>
                        </a:rPr>
                        <a:t>=  </a:t>
                      </a:r>
                      <a:r>
                        <a:rPr lang="zh-CN" altLang="en-US" sz="1200" u="none" strike="noStrike" dirty="0">
                          <a:effectLst/>
                        </a:rPr>
                        <a:t>或 </a:t>
                      </a:r>
                      <a:r>
                        <a:rPr lang="en-US" altLang="zh-CN" sz="1200" u="none" strike="noStrike" dirty="0">
                          <a:effectLst/>
                        </a:rPr>
                        <a:t>&lt;&gt; </a:t>
                      </a:r>
                      <a:r>
                        <a:rPr lang="zh-CN" altLang="en-US" sz="1200" u="none" strike="noStrike" dirty="0">
                          <a:effectLst/>
                        </a:rPr>
                        <a:t>之类的比较运算符</a:t>
                      </a:r>
                      <a:endParaRPr lang="zh-CN" altLang="en-US" sz="1200" b="0" i="0" u="none" strike="noStrike" dirty="0">
                        <a:solidFill>
                          <a:schemeClr val="tx1"/>
                        </a:solidFill>
                        <a:effectLst/>
                        <a:latin typeface="等线" panose="02010600030101010101" pitchFamily="2" charset="-122"/>
                        <a:ea typeface="等线" panose="02010600030101010101" pitchFamily="2" charset="-122"/>
                      </a:endParaRPr>
                    </a:p>
                  </a:txBody>
                  <a:tcPr marL="5768" marR="5768" marT="5768" marB="0" anchor="ctr">
                    <a:noFill/>
                  </a:tcPr>
                </a:tc>
                <a:tc>
                  <a:txBody>
                    <a:bodyPr/>
                    <a:lstStyle/>
                    <a:p>
                      <a:pPr algn="l" fontAlgn="b"/>
                      <a:r>
                        <a:rPr lang="zh-CN" altLang="en-US" sz="1200" u="none" strike="noStrike" dirty="0">
                          <a:effectLst/>
                        </a:rPr>
                        <a:t>内联接使用比较运算符根据每个表共有的列的值匹配两个表中的行</a:t>
                      </a:r>
                      <a:endParaRPr lang="zh-CN" altLang="en-US" sz="1200" b="0" i="0" u="none" strike="noStrike" dirty="0">
                        <a:solidFill>
                          <a:schemeClr val="tx1"/>
                        </a:solidFill>
                        <a:effectLst/>
                        <a:latin typeface="等线" panose="02010600030101010101" pitchFamily="2" charset="-122"/>
                        <a:ea typeface="等线" panose="02010600030101010101" pitchFamily="2" charset="-122"/>
                      </a:endParaRPr>
                    </a:p>
                  </a:txBody>
                  <a:tcPr marL="5768" marR="5768" marT="5768" marB="0" anchor="ctr">
                    <a:noFill/>
                  </a:tcPr>
                </a:tc>
                <a:extLst>
                  <a:ext uri="{0D108BD9-81ED-4DB2-BD59-A6C34878D82A}">
                    <a16:rowId xmlns:a16="http://schemas.microsoft.com/office/drawing/2014/main" val="3054865725"/>
                  </a:ext>
                </a:extLst>
              </a:tr>
              <a:tr h="1223665">
                <a:tc rowSpan="3">
                  <a:txBody>
                    <a:bodyPr/>
                    <a:lstStyle/>
                    <a:p>
                      <a:pPr algn="ctr" fontAlgn="b"/>
                      <a:r>
                        <a:rPr lang="zh-CN" altLang="en-US" sz="1200" u="none" strike="noStrike" dirty="0">
                          <a:effectLst/>
                        </a:rPr>
                        <a:t>外连接</a:t>
                      </a:r>
                      <a:endParaRPr lang="zh-CN" altLang="en-US" sz="1200" b="0" i="0" u="none" strike="noStrike" dirty="0">
                        <a:solidFill>
                          <a:schemeClr val="tx1"/>
                        </a:solidFill>
                        <a:effectLst/>
                        <a:latin typeface="等线" panose="02010600030101010101" pitchFamily="2" charset="-122"/>
                        <a:ea typeface="等线" panose="02010600030101010101" pitchFamily="2" charset="-122"/>
                      </a:endParaRPr>
                    </a:p>
                  </a:txBody>
                  <a:tcPr marL="5768" marR="5768" marT="5768" marB="0" anchor="ctr">
                    <a:noFill/>
                  </a:tcPr>
                </a:tc>
                <a:tc>
                  <a:txBody>
                    <a:bodyPr/>
                    <a:lstStyle/>
                    <a:p>
                      <a:pPr algn="ctr" fontAlgn="b"/>
                      <a:r>
                        <a:rPr lang="zh-CN" altLang="en-US" sz="1200" u="none" strike="noStrike" dirty="0">
                          <a:effectLst/>
                        </a:rPr>
                        <a:t>左向外联接</a:t>
                      </a:r>
                      <a:endParaRPr lang="zh-CN" altLang="en-US" sz="1200" b="0" i="0" u="none" strike="noStrike" dirty="0">
                        <a:solidFill>
                          <a:schemeClr val="tx1"/>
                        </a:solidFill>
                        <a:effectLst/>
                        <a:latin typeface="等线" panose="02010600030101010101" pitchFamily="2" charset="-122"/>
                        <a:ea typeface="等线" panose="02010600030101010101" pitchFamily="2" charset="-122"/>
                      </a:endParaRPr>
                    </a:p>
                  </a:txBody>
                  <a:tcPr marL="5768" marR="5768" marT="5768" marB="0" anchor="ctr">
                    <a:noFill/>
                  </a:tcPr>
                </a:tc>
                <a:tc>
                  <a:txBody>
                    <a:bodyPr/>
                    <a:lstStyle/>
                    <a:p>
                      <a:pPr algn="ctr" fontAlgn="b"/>
                      <a:r>
                        <a:rPr lang="en-US" sz="1200" u="none" strike="noStrike" dirty="0">
                          <a:effectLst/>
                        </a:rPr>
                        <a:t>LEFT  JOIN</a:t>
                      </a:r>
                    </a:p>
                    <a:p>
                      <a:pPr algn="ctr" fontAlgn="b"/>
                      <a:r>
                        <a:rPr lang="en-US" sz="1200" u="none" strike="noStrike" dirty="0">
                          <a:effectLst/>
                        </a:rPr>
                        <a:t>LEFT OUTER JOIN     </a:t>
                      </a:r>
                      <a:endParaRPr lang="en-US" sz="1200" b="0" i="0" u="none" strike="noStrike" dirty="0">
                        <a:solidFill>
                          <a:schemeClr val="tx1"/>
                        </a:solidFill>
                        <a:effectLst/>
                        <a:latin typeface="微软雅黑" panose="020B0503020204020204" pitchFamily="34" charset="-122"/>
                        <a:ea typeface="微软雅黑" panose="020B0503020204020204" pitchFamily="34" charset="-122"/>
                      </a:endParaRPr>
                    </a:p>
                  </a:txBody>
                  <a:tcPr marL="5768" marR="5768" marT="5768" marB="0" anchor="ctr">
                    <a:noFill/>
                  </a:tcPr>
                </a:tc>
                <a:tc>
                  <a:txBody>
                    <a:bodyPr/>
                    <a:lstStyle/>
                    <a:p>
                      <a:pPr marL="171450" indent="-171450" algn="l" fontAlgn="b">
                        <a:buFont typeface="Arial" panose="020B0604020202020204" pitchFamily="34" charset="0"/>
                        <a:buChar char="•"/>
                      </a:pPr>
                      <a:r>
                        <a:rPr lang="en-US" altLang="zh-CN" sz="1200" u="none" strike="noStrike" dirty="0">
                          <a:effectLst/>
                        </a:rPr>
                        <a:t>LEFT OUTER</a:t>
                      </a:r>
                      <a:r>
                        <a:rPr lang="zh-CN" altLang="en-US" sz="1200" u="none" strike="noStrike" dirty="0">
                          <a:effectLst/>
                        </a:rPr>
                        <a:t>子句中指定的左表所有行，而不仅仅是联接列所匹配的行。</a:t>
                      </a:r>
                      <a:endParaRPr lang="en-US" altLang="zh-CN" sz="1200" u="none" strike="noStrike" dirty="0">
                        <a:effectLst/>
                      </a:endParaRPr>
                    </a:p>
                    <a:p>
                      <a:pPr marL="171450" indent="-171450" algn="l" fontAlgn="b">
                        <a:buFont typeface="Arial" panose="020B0604020202020204" pitchFamily="34" charset="0"/>
                        <a:buChar char="•"/>
                      </a:pPr>
                      <a:r>
                        <a:rPr lang="zh-CN" altLang="en-US" sz="1200" u="none" strike="noStrike" dirty="0">
                          <a:effectLst/>
                        </a:rPr>
                        <a:t>如果左表的某行在右表中没有匹配行，则在相关联的结果集行中右表的所有选择列表列均为空值。       </a:t>
                      </a:r>
                      <a:endParaRPr lang="zh-CN" altLang="en-US" sz="1200" b="0" i="0" u="none" strike="noStrike" dirty="0">
                        <a:solidFill>
                          <a:schemeClr val="tx1"/>
                        </a:solidFill>
                        <a:effectLst/>
                        <a:latin typeface="等线" panose="02010600030101010101" pitchFamily="2" charset="-122"/>
                        <a:ea typeface="等线" panose="02010600030101010101" pitchFamily="2" charset="-122"/>
                      </a:endParaRPr>
                    </a:p>
                  </a:txBody>
                  <a:tcPr marL="5768" marR="5768" marT="5768" marB="0" anchor="ctr">
                    <a:noFill/>
                  </a:tcPr>
                </a:tc>
                <a:extLst>
                  <a:ext uri="{0D108BD9-81ED-4DB2-BD59-A6C34878D82A}">
                    <a16:rowId xmlns:a16="http://schemas.microsoft.com/office/drawing/2014/main" val="1336557370"/>
                  </a:ext>
                </a:extLst>
              </a:tr>
              <a:tr h="1223665">
                <a:tc vMerge="1">
                  <a:txBody>
                    <a:bodyPr/>
                    <a:lstStyle/>
                    <a:p>
                      <a:endParaRPr lang="zh-CN" altLang="en-US"/>
                    </a:p>
                  </a:txBody>
                  <a:tcPr/>
                </a:tc>
                <a:tc>
                  <a:txBody>
                    <a:bodyPr/>
                    <a:lstStyle/>
                    <a:p>
                      <a:pPr algn="ctr" fontAlgn="b"/>
                      <a:r>
                        <a:rPr lang="zh-CN" altLang="en-US" sz="1200" u="none" strike="noStrike">
                          <a:effectLst/>
                        </a:rPr>
                        <a:t>右向外联接</a:t>
                      </a:r>
                      <a:endParaRPr lang="zh-CN" altLang="en-US" sz="1200" b="0" i="0" u="none" strike="noStrike">
                        <a:solidFill>
                          <a:schemeClr val="tx1"/>
                        </a:solidFill>
                        <a:effectLst/>
                        <a:latin typeface="等线" panose="02010600030101010101" pitchFamily="2" charset="-122"/>
                        <a:ea typeface="等线" panose="02010600030101010101" pitchFamily="2" charset="-122"/>
                      </a:endParaRPr>
                    </a:p>
                  </a:txBody>
                  <a:tcPr marL="5768" marR="5768" marT="5768" marB="0" anchor="ctr">
                    <a:noFill/>
                  </a:tcPr>
                </a:tc>
                <a:tc>
                  <a:txBody>
                    <a:bodyPr/>
                    <a:lstStyle/>
                    <a:p>
                      <a:pPr algn="ctr" fontAlgn="b"/>
                      <a:r>
                        <a:rPr lang="en-US" sz="1200" u="none" strike="noStrike" dirty="0">
                          <a:effectLst/>
                        </a:rPr>
                        <a:t>RIGHT  JOIN </a:t>
                      </a:r>
                    </a:p>
                    <a:p>
                      <a:pPr algn="ctr" fontAlgn="b"/>
                      <a:r>
                        <a:rPr lang="en-US" sz="1200" u="none" strike="noStrike" dirty="0">
                          <a:effectLst/>
                        </a:rPr>
                        <a:t>RIGHT  OUTER  JOIN     </a:t>
                      </a:r>
                      <a:endParaRPr lang="en-US" sz="1200" b="0" i="0" u="none" strike="noStrike" dirty="0">
                        <a:solidFill>
                          <a:schemeClr val="tx1"/>
                        </a:solidFill>
                        <a:effectLst/>
                        <a:latin typeface="等线" panose="02010600030101010101" pitchFamily="2" charset="-122"/>
                        <a:ea typeface="等线" panose="02010600030101010101" pitchFamily="2" charset="-122"/>
                      </a:endParaRPr>
                    </a:p>
                  </a:txBody>
                  <a:tcPr marL="5768" marR="5768" marT="5768" marB="0" anchor="ctr">
                    <a:noFill/>
                  </a:tcPr>
                </a:tc>
                <a:tc>
                  <a:txBody>
                    <a:bodyPr/>
                    <a:lstStyle/>
                    <a:p>
                      <a:pPr marL="171450" indent="-171450" algn="l" fontAlgn="b">
                        <a:buFont typeface="Arial" panose="020B0604020202020204" pitchFamily="34" charset="0"/>
                        <a:buChar char="•"/>
                      </a:pPr>
                      <a:r>
                        <a:rPr lang="zh-CN" altLang="en-US" sz="1200" u="none" strike="noStrike" dirty="0">
                          <a:effectLst/>
                        </a:rPr>
                        <a:t>右向外联接是左向外联接的反向联接。</a:t>
                      </a:r>
                      <a:endParaRPr lang="en-US" altLang="zh-CN" sz="1200" u="none" strike="noStrike" dirty="0">
                        <a:effectLst/>
                      </a:endParaRPr>
                    </a:p>
                    <a:p>
                      <a:pPr marL="171450" indent="-171450" algn="l" fontAlgn="b">
                        <a:buFont typeface="Arial" panose="020B0604020202020204" pitchFamily="34" charset="0"/>
                        <a:buChar char="•"/>
                      </a:pPr>
                      <a:r>
                        <a:rPr lang="zh-CN" altLang="en-US" sz="1200" u="none" strike="noStrike" dirty="0">
                          <a:effectLst/>
                        </a:rPr>
                        <a:t>将返回右表的所有行。</a:t>
                      </a:r>
                      <a:endParaRPr lang="en-US" altLang="zh-CN" sz="1200" u="none" strike="noStrike" dirty="0">
                        <a:effectLst/>
                      </a:endParaRPr>
                    </a:p>
                    <a:p>
                      <a:pPr marL="171450" indent="-171450" algn="l" fontAlgn="b">
                        <a:buFont typeface="Arial" panose="020B0604020202020204" pitchFamily="34" charset="0"/>
                        <a:buChar char="•"/>
                      </a:pPr>
                      <a:r>
                        <a:rPr lang="zh-CN" altLang="en-US" sz="1200" u="none" strike="noStrike" dirty="0">
                          <a:effectLst/>
                        </a:rPr>
                        <a:t>如果右表的某行在左表中没有匹配行，则将为左表返回空值。 </a:t>
                      </a:r>
                      <a:endParaRPr lang="zh-CN" altLang="en-US" sz="1200" b="0" i="0" u="none" strike="noStrike" dirty="0">
                        <a:solidFill>
                          <a:schemeClr val="tx1"/>
                        </a:solidFill>
                        <a:effectLst/>
                        <a:latin typeface="等线" panose="02010600030101010101" pitchFamily="2" charset="-122"/>
                        <a:ea typeface="等线" panose="02010600030101010101" pitchFamily="2" charset="-122"/>
                      </a:endParaRPr>
                    </a:p>
                  </a:txBody>
                  <a:tcPr marL="5768" marR="5768" marT="5768" marB="0" anchor="ctr">
                    <a:noFill/>
                  </a:tcPr>
                </a:tc>
                <a:extLst>
                  <a:ext uri="{0D108BD9-81ED-4DB2-BD59-A6C34878D82A}">
                    <a16:rowId xmlns:a16="http://schemas.microsoft.com/office/drawing/2014/main" val="2671103095"/>
                  </a:ext>
                </a:extLst>
              </a:tr>
              <a:tr h="1223665">
                <a:tc vMerge="1">
                  <a:txBody>
                    <a:bodyPr/>
                    <a:lstStyle/>
                    <a:p>
                      <a:endParaRPr lang="zh-CN" altLang="en-US"/>
                    </a:p>
                  </a:txBody>
                  <a:tcPr/>
                </a:tc>
                <a:tc>
                  <a:txBody>
                    <a:bodyPr/>
                    <a:lstStyle/>
                    <a:p>
                      <a:pPr algn="ctr" fontAlgn="b"/>
                      <a:r>
                        <a:rPr lang="zh-CN" altLang="en-US" sz="1200" u="none" strike="noStrike" dirty="0">
                          <a:effectLst/>
                        </a:rPr>
                        <a:t>全联接</a:t>
                      </a:r>
                      <a:endParaRPr lang="zh-CN" altLang="en-US" sz="1200" b="0" i="0" u="none" strike="noStrike" dirty="0">
                        <a:solidFill>
                          <a:schemeClr val="tx1"/>
                        </a:solidFill>
                        <a:effectLst/>
                        <a:latin typeface="等线" panose="02010600030101010101" pitchFamily="2" charset="-122"/>
                        <a:ea typeface="等线" panose="02010600030101010101" pitchFamily="2" charset="-122"/>
                      </a:endParaRPr>
                    </a:p>
                  </a:txBody>
                  <a:tcPr marL="5768" marR="5768" marT="5768" marB="0" anchor="ctr">
                    <a:noFill/>
                  </a:tcPr>
                </a:tc>
                <a:tc>
                  <a:txBody>
                    <a:bodyPr/>
                    <a:lstStyle/>
                    <a:p>
                      <a:pPr algn="ctr" fontAlgn="b"/>
                      <a:r>
                        <a:rPr lang="en-US" sz="1200" u="none" strike="noStrike" dirty="0">
                          <a:effectLst/>
                        </a:rPr>
                        <a:t>FULL  JOIN </a:t>
                      </a:r>
                    </a:p>
                    <a:p>
                      <a:pPr algn="ctr" fontAlgn="b"/>
                      <a:r>
                        <a:rPr lang="en-US" sz="1200" u="none" strike="noStrike" dirty="0">
                          <a:effectLst/>
                        </a:rPr>
                        <a:t> FULL OUTER JOIN</a:t>
                      </a:r>
                      <a:endParaRPr lang="en-US" sz="1200" b="0" i="0" u="none" strike="noStrike" dirty="0">
                        <a:solidFill>
                          <a:schemeClr val="tx1"/>
                        </a:solidFill>
                        <a:effectLst/>
                        <a:latin typeface="等线" panose="02010600030101010101" pitchFamily="2" charset="-122"/>
                        <a:ea typeface="等线" panose="02010600030101010101" pitchFamily="2" charset="-122"/>
                      </a:endParaRPr>
                    </a:p>
                  </a:txBody>
                  <a:tcPr marL="5768" marR="5768" marT="5768" marB="0" anchor="ctr">
                    <a:noFill/>
                  </a:tcPr>
                </a:tc>
                <a:tc>
                  <a:txBody>
                    <a:bodyPr/>
                    <a:lstStyle/>
                    <a:p>
                      <a:pPr marL="171450" indent="-171450" algn="l" fontAlgn="b">
                        <a:buFont typeface="Arial" panose="020B0604020202020204" pitchFamily="34" charset="0"/>
                        <a:buChar char="•"/>
                      </a:pPr>
                      <a:r>
                        <a:rPr lang="zh-CN" altLang="en-US" sz="1200" u="none" strike="noStrike" dirty="0">
                          <a:effectLst/>
                        </a:rPr>
                        <a:t>整外部联接返回左表和右表中的所有行。</a:t>
                      </a:r>
                      <a:endParaRPr lang="en-US" altLang="zh-CN" sz="1200" u="none" strike="noStrike" dirty="0">
                        <a:effectLst/>
                      </a:endParaRPr>
                    </a:p>
                    <a:p>
                      <a:pPr marL="171450" indent="-171450" algn="l" fontAlgn="b">
                        <a:buFont typeface="Arial" panose="020B0604020202020204" pitchFamily="34" charset="0"/>
                        <a:buChar char="•"/>
                      </a:pPr>
                      <a:r>
                        <a:rPr lang="zh-CN" altLang="en-US" sz="1200" u="none" strike="noStrike" dirty="0">
                          <a:effectLst/>
                        </a:rPr>
                        <a:t>当某行在另一个表中没有匹配行时，则另一个表的选择列表列包含空值。</a:t>
                      </a:r>
                      <a:endParaRPr lang="en-US" altLang="zh-CN" sz="1200" u="none" strike="noStrike" dirty="0">
                        <a:effectLst/>
                      </a:endParaRPr>
                    </a:p>
                    <a:p>
                      <a:pPr marL="171450" indent="-171450" algn="l" fontAlgn="b">
                        <a:buFont typeface="Arial" panose="020B0604020202020204" pitchFamily="34" charset="0"/>
                        <a:buChar char="•"/>
                      </a:pPr>
                      <a:r>
                        <a:rPr lang="zh-CN" altLang="en-US" sz="1200" u="none" strike="noStrike" dirty="0">
                          <a:effectLst/>
                        </a:rPr>
                        <a:t>如果表之间有匹配行，则整个结果集行包含基表的数据值。   </a:t>
                      </a:r>
                      <a:endParaRPr lang="zh-CN" altLang="en-US" sz="1200" b="0" i="0" u="none" strike="noStrike" dirty="0">
                        <a:solidFill>
                          <a:schemeClr val="tx1"/>
                        </a:solidFill>
                        <a:effectLst/>
                        <a:latin typeface="等线" panose="02010600030101010101" pitchFamily="2" charset="-122"/>
                        <a:ea typeface="等线" panose="02010600030101010101" pitchFamily="2" charset="-122"/>
                      </a:endParaRPr>
                    </a:p>
                  </a:txBody>
                  <a:tcPr marL="5768" marR="5768" marT="5768" marB="0" anchor="ctr">
                    <a:noFill/>
                  </a:tcPr>
                </a:tc>
                <a:extLst>
                  <a:ext uri="{0D108BD9-81ED-4DB2-BD59-A6C34878D82A}">
                    <a16:rowId xmlns:a16="http://schemas.microsoft.com/office/drawing/2014/main" val="17379389"/>
                  </a:ext>
                </a:extLst>
              </a:tr>
            </a:tbl>
          </a:graphicData>
        </a:graphic>
      </p:graphicFrame>
    </p:spTree>
    <p:extLst>
      <p:ext uri="{BB962C8B-B14F-4D97-AF65-F5344CB8AC3E}">
        <p14:creationId xmlns:p14="http://schemas.microsoft.com/office/powerpoint/2010/main" val="1269299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70C4C17A-F209-4361-B803-2DFDABECEAEA}"/>
              </a:ext>
            </a:extLst>
          </p:cNvPr>
          <p:cNvSpPr/>
          <p:nvPr/>
        </p:nvSpPr>
        <p:spPr>
          <a:xfrm>
            <a:off x="568171" y="2547891"/>
            <a:ext cx="10215195" cy="38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a:extLst>
              <a:ext uri="{FF2B5EF4-FFF2-40B4-BE49-F238E27FC236}">
                <a16:creationId xmlns:a16="http://schemas.microsoft.com/office/drawing/2014/main" id="{99120C61-62E4-4AC6-B346-DF715F89351E}"/>
              </a:ext>
            </a:extLst>
          </p:cNvPr>
          <p:cNvSpPr/>
          <p:nvPr/>
        </p:nvSpPr>
        <p:spPr>
          <a:xfrm>
            <a:off x="375865" y="492257"/>
            <a:ext cx="1021519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—2.6. SQL SELECT </a:t>
            </a:r>
            <a:r>
              <a:rPr lang="zh-CN" altLang="en-US" dirty="0">
                <a:latin typeface="Microsoft YaHei Light" panose="020B0502040204020203" pitchFamily="34" charset="-122"/>
                <a:ea typeface="Microsoft YaHei Light" panose="020B0502040204020203" pitchFamily="34" charset="-122"/>
              </a:rPr>
              <a:t>语句之连接（左外连接、右外连接、内连接、全连接）</a:t>
            </a:r>
            <a:endParaRPr lang="en-US" altLang="zh-CN" dirty="0"/>
          </a:p>
        </p:txBody>
      </p:sp>
      <p:sp>
        <p:nvSpPr>
          <p:cNvPr id="4" name="文本框 3">
            <a:extLst>
              <a:ext uri="{FF2B5EF4-FFF2-40B4-BE49-F238E27FC236}">
                <a16:creationId xmlns:a16="http://schemas.microsoft.com/office/drawing/2014/main" id="{6C72FC27-334D-4984-BFBD-B56C38584758}"/>
              </a:ext>
            </a:extLst>
          </p:cNvPr>
          <p:cNvSpPr txBox="1"/>
          <p:nvPr/>
        </p:nvSpPr>
        <p:spPr>
          <a:xfrm>
            <a:off x="985420" y="1110912"/>
            <a:ext cx="612560" cy="307777"/>
          </a:xfrm>
          <a:prstGeom prst="rect">
            <a:avLst/>
          </a:prstGeom>
          <a:noFill/>
        </p:spPr>
        <p:txBody>
          <a:bodyPr wrap="square" rtlCol="0">
            <a:spAutoFit/>
          </a:bodyPr>
          <a:lstStyle/>
          <a:p>
            <a:r>
              <a:rPr lang="en-US" altLang="zh-CN" sz="1400" dirty="0"/>
              <a:t>A</a:t>
            </a:r>
            <a:r>
              <a:rPr lang="zh-CN" altLang="en-US" sz="1400" dirty="0"/>
              <a:t>表</a:t>
            </a:r>
            <a:endParaRPr lang="en-US" altLang="zh-CN" sz="1400" dirty="0"/>
          </a:p>
        </p:txBody>
      </p:sp>
      <p:graphicFrame>
        <p:nvGraphicFramePr>
          <p:cNvPr id="5" name="表格 4">
            <a:extLst>
              <a:ext uri="{FF2B5EF4-FFF2-40B4-BE49-F238E27FC236}">
                <a16:creationId xmlns:a16="http://schemas.microsoft.com/office/drawing/2014/main" id="{8DAFB026-A5D0-47CF-97F2-E9962C428683}"/>
              </a:ext>
            </a:extLst>
          </p:cNvPr>
          <p:cNvGraphicFramePr>
            <a:graphicFrameLocks noGrp="1"/>
          </p:cNvGraphicFramePr>
          <p:nvPr>
            <p:extLst>
              <p:ext uri="{D42A27DB-BD31-4B8C-83A1-F6EECF244321}">
                <p14:modId xmlns:p14="http://schemas.microsoft.com/office/powerpoint/2010/main" val="2716820400"/>
              </p:ext>
            </p:extLst>
          </p:nvPr>
        </p:nvGraphicFramePr>
        <p:xfrm>
          <a:off x="1679510" y="1110912"/>
          <a:ext cx="1800536" cy="1357080"/>
        </p:xfrm>
        <a:graphic>
          <a:graphicData uri="http://schemas.openxmlformats.org/drawingml/2006/table">
            <a:tbl>
              <a:tblPr firstRow="1" bandRow="1">
                <a:tableStyleId>{5C22544A-7EE6-4342-B048-85BDC9FD1C3A}</a:tableStyleId>
              </a:tblPr>
              <a:tblGrid>
                <a:gridCol w="903398">
                  <a:extLst>
                    <a:ext uri="{9D8B030D-6E8A-4147-A177-3AD203B41FA5}">
                      <a16:colId xmlns:a16="http://schemas.microsoft.com/office/drawing/2014/main" val="3554671584"/>
                    </a:ext>
                  </a:extLst>
                </a:gridCol>
                <a:gridCol w="897138">
                  <a:extLst>
                    <a:ext uri="{9D8B030D-6E8A-4147-A177-3AD203B41FA5}">
                      <a16:colId xmlns:a16="http://schemas.microsoft.com/office/drawing/2014/main" val="3844082249"/>
                    </a:ext>
                  </a:extLst>
                </a:gridCol>
              </a:tblGrid>
              <a:tr h="335772">
                <a:tc>
                  <a:txBody>
                    <a:bodyPr/>
                    <a:lstStyle/>
                    <a:p>
                      <a:pPr algn="ctr"/>
                      <a:r>
                        <a:rPr lang="en-US" altLang="zh-CN" sz="1400" dirty="0">
                          <a:solidFill>
                            <a:schemeClr val="accent5">
                              <a:lumMod val="50000"/>
                            </a:schemeClr>
                          </a:solidFill>
                        </a:rPr>
                        <a:t>ID</a:t>
                      </a:r>
                      <a:endParaRPr lang="zh-CN" altLang="en-US" sz="1400"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chemeClr val="accent5">
                              <a:lumMod val="50000"/>
                            </a:schemeClr>
                          </a:solidFill>
                        </a:rPr>
                        <a:t>NAME</a:t>
                      </a:r>
                      <a:endParaRPr lang="zh-CN" altLang="en-US" sz="1400"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022540"/>
                  </a:ext>
                </a:extLst>
              </a:tr>
              <a:tr h="340436">
                <a:tc>
                  <a:txBody>
                    <a:bodyPr/>
                    <a:lstStyle/>
                    <a:p>
                      <a:pPr algn="ctr"/>
                      <a:r>
                        <a:rPr lang="en-US" altLang="zh-CN" sz="1400" dirty="0">
                          <a:solidFill>
                            <a:schemeClr val="accent5">
                              <a:lumMod val="50000"/>
                            </a:schemeClr>
                          </a:solidFill>
                        </a:rPr>
                        <a:t>1</a:t>
                      </a:r>
                      <a:endParaRPr lang="zh-CN" altLang="en-US" sz="1400"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accent5">
                              <a:lumMod val="50000"/>
                            </a:schemeClr>
                          </a:solidFill>
                        </a:rPr>
                        <a:t>张</a:t>
                      </a:r>
                      <a:r>
                        <a:rPr lang="en-US" altLang="zh-CN" sz="1400" dirty="0">
                          <a:solidFill>
                            <a:schemeClr val="accent5">
                              <a:lumMod val="50000"/>
                            </a:schemeClr>
                          </a:solidFill>
                        </a:rPr>
                        <a:t>3</a:t>
                      </a:r>
                      <a:endParaRPr lang="zh-CN" altLang="en-US" sz="1400"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5956926"/>
                  </a:ext>
                </a:extLst>
              </a:tr>
              <a:tr h="340436">
                <a:tc>
                  <a:txBody>
                    <a:bodyPr/>
                    <a:lstStyle/>
                    <a:p>
                      <a:pPr algn="ctr"/>
                      <a:r>
                        <a:rPr lang="en-US" altLang="zh-CN" sz="1400" dirty="0">
                          <a:solidFill>
                            <a:schemeClr val="accent5">
                              <a:lumMod val="50000"/>
                            </a:schemeClr>
                          </a:solidFill>
                        </a:rPr>
                        <a:t>2</a:t>
                      </a:r>
                      <a:endParaRPr lang="zh-CN" altLang="en-US" sz="1400"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accent5">
                              <a:lumMod val="50000"/>
                            </a:schemeClr>
                          </a:solidFill>
                        </a:rPr>
                        <a:t>李四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8607356"/>
                  </a:ext>
                </a:extLst>
              </a:tr>
              <a:tr h="340436">
                <a:tc>
                  <a:txBody>
                    <a:bodyPr/>
                    <a:lstStyle/>
                    <a:p>
                      <a:pPr algn="ctr"/>
                      <a:r>
                        <a:rPr lang="en-US" altLang="zh-CN" sz="1400" dirty="0">
                          <a:solidFill>
                            <a:schemeClr val="accent5">
                              <a:lumMod val="50000"/>
                            </a:schemeClr>
                          </a:solidFill>
                        </a:rPr>
                        <a:t>3</a:t>
                      </a:r>
                      <a:endParaRPr lang="zh-CN" altLang="en-US" sz="1400"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accent5">
                              <a:lumMod val="50000"/>
                            </a:schemeClr>
                          </a:solidFill>
                        </a:rPr>
                        <a:t>王五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5254921"/>
                  </a:ext>
                </a:extLst>
              </a:tr>
            </a:tbl>
          </a:graphicData>
        </a:graphic>
      </p:graphicFrame>
      <p:graphicFrame>
        <p:nvGraphicFramePr>
          <p:cNvPr id="6" name="表格 5">
            <a:extLst>
              <a:ext uri="{FF2B5EF4-FFF2-40B4-BE49-F238E27FC236}">
                <a16:creationId xmlns:a16="http://schemas.microsoft.com/office/drawing/2014/main" id="{60305DED-346D-4A52-8C84-0AE3A08FCE27}"/>
              </a:ext>
            </a:extLst>
          </p:cNvPr>
          <p:cNvGraphicFramePr>
            <a:graphicFrameLocks noGrp="1"/>
          </p:cNvGraphicFramePr>
          <p:nvPr>
            <p:extLst>
              <p:ext uri="{D42A27DB-BD31-4B8C-83A1-F6EECF244321}">
                <p14:modId xmlns:p14="http://schemas.microsoft.com/office/powerpoint/2010/main" val="2587064829"/>
              </p:ext>
            </p:extLst>
          </p:nvPr>
        </p:nvGraphicFramePr>
        <p:xfrm>
          <a:off x="5235851" y="1110912"/>
          <a:ext cx="3250212" cy="1357080"/>
        </p:xfrm>
        <a:graphic>
          <a:graphicData uri="http://schemas.openxmlformats.org/drawingml/2006/table">
            <a:tbl>
              <a:tblPr firstRow="1" bandRow="1">
                <a:tableStyleId>{5C22544A-7EE6-4342-B048-85BDC9FD1C3A}</a:tableStyleId>
              </a:tblPr>
              <a:tblGrid>
                <a:gridCol w="1083404">
                  <a:extLst>
                    <a:ext uri="{9D8B030D-6E8A-4147-A177-3AD203B41FA5}">
                      <a16:colId xmlns:a16="http://schemas.microsoft.com/office/drawing/2014/main" val="305441616"/>
                    </a:ext>
                  </a:extLst>
                </a:gridCol>
                <a:gridCol w="1083404">
                  <a:extLst>
                    <a:ext uri="{9D8B030D-6E8A-4147-A177-3AD203B41FA5}">
                      <a16:colId xmlns:a16="http://schemas.microsoft.com/office/drawing/2014/main" val="1015467184"/>
                    </a:ext>
                  </a:extLst>
                </a:gridCol>
                <a:gridCol w="1083404">
                  <a:extLst>
                    <a:ext uri="{9D8B030D-6E8A-4147-A177-3AD203B41FA5}">
                      <a16:colId xmlns:a16="http://schemas.microsoft.com/office/drawing/2014/main" val="453399360"/>
                    </a:ext>
                  </a:extLst>
                </a:gridCol>
              </a:tblGrid>
              <a:tr h="339270">
                <a:tc>
                  <a:txBody>
                    <a:bodyPr/>
                    <a:lstStyle/>
                    <a:p>
                      <a:pPr algn="ctr"/>
                      <a:r>
                        <a:rPr lang="en-US" altLang="zh-CN" sz="1400" dirty="0">
                          <a:solidFill>
                            <a:schemeClr val="accent5">
                              <a:lumMod val="50000"/>
                            </a:schemeClr>
                          </a:solidFill>
                        </a:rPr>
                        <a:t>id</a:t>
                      </a:r>
                      <a:endParaRPr lang="zh-CN" altLang="en-US" sz="1400"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chemeClr val="accent5">
                              <a:lumMod val="50000"/>
                            </a:schemeClr>
                          </a:solidFill>
                        </a:rPr>
                        <a:t> job</a:t>
                      </a:r>
                      <a:endParaRPr lang="zh-CN" altLang="en-US" sz="1400"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chemeClr val="accent5">
                              <a:lumMod val="50000"/>
                            </a:schemeClr>
                          </a:solidFill>
                        </a:rPr>
                        <a:t>Parent_id</a:t>
                      </a:r>
                      <a:endParaRPr lang="zh-CN" altLang="en-US" sz="1400"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7384084"/>
                  </a:ext>
                </a:extLst>
              </a:tr>
              <a:tr h="339270">
                <a:tc>
                  <a:txBody>
                    <a:bodyPr/>
                    <a:lstStyle/>
                    <a:p>
                      <a:pPr algn="ctr"/>
                      <a:r>
                        <a:rPr lang="en-US" altLang="zh-CN" sz="1400" dirty="0"/>
                        <a:t>1</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t>23</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t>1</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2802251"/>
                  </a:ext>
                </a:extLst>
              </a:tr>
              <a:tr h="339270">
                <a:tc>
                  <a:txBody>
                    <a:bodyPr/>
                    <a:lstStyle/>
                    <a:p>
                      <a:pPr algn="ctr"/>
                      <a:r>
                        <a:rPr lang="en-US" altLang="zh-CN" sz="1400" dirty="0"/>
                        <a:t>2</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t>34</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t>2</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7816816"/>
                  </a:ext>
                </a:extLst>
              </a:tr>
              <a:tr h="339270">
                <a:tc>
                  <a:txBody>
                    <a:bodyPr/>
                    <a:lstStyle/>
                    <a:p>
                      <a:pPr algn="ctr"/>
                      <a:r>
                        <a:rPr lang="en-US" altLang="zh-CN" sz="1400" dirty="0"/>
                        <a:t>3</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t>34</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t>4</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5957039"/>
                  </a:ext>
                </a:extLst>
              </a:tr>
            </a:tbl>
          </a:graphicData>
        </a:graphic>
      </p:graphicFrame>
      <p:sp>
        <p:nvSpPr>
          <p:cNvPr id="7" name="文本框 6">
            <a:extLst>
              <a:ext uri="{FF2B5EF4-FFF2-40B4-BE49-F238E27FC236}">
                <a16:creationId xmlns:a16="http://schemas.microsoft.com/office/drawing/2014/main" id="{A89E5869-3DA1-43F2-A544-89B0DB7B5A5A}"/>
              </a:ext>
            </a:extLst>
          </p:cNvPr>
          <p:cNvSpPr txBox="1"/>
          <p:nvPr/>
        </p:nvSpPr>
        <p:spPr>
          <a:xfrm>
            <a:off x="4623291" y="1110912"/>
            <a:ext cx="612560" cy="307777"/>
          </a:xfrm>
          <a:prstGeom prst="rect">
            <a:avLst/>
          </a:prstGeom>
          <a:noFill/>
        </p:spPr>
        <p:txBody>
          <a:bodyPr wrap="square" rtlCol="0">
            <a:spAutoFit/>
          </a:bodyPr>
          <a:lstStyle/>
          <a:p>
            <a:r>
              <a:rPr lang="en-US" altLang="zh-CN" sz="1400" dirty="0"/>
              <a:t>B</a:t>
            </a:r>
            <a:r>
              <a:rPr lang="zh-CN" altLang="en-US" sz="1400" dirty="0"/>
              <a:t>表</a:t>
            </a:r>
            <a:endParaRPr lang="en-US" altLang="zh-CN" sz="1400" dirty="0"/>
          </a:p>
        </p:txBody>
      </p:sp>
      <p:sp>
        <p:nvSpPr>
          <p:cNvPr id="8" name="文本框 7">
            <a:extLst>
              <a:ext uri="{FF2B5EF4-FFF2-40B4-BE49-F238E27FC236}">
                <a16:creationId xmlns:a16="http://schemas.microsoft.com/office/drawing/2014/main" id="{86CDE40F-339F-45DB-B10A-3133E2DC8F03}"/>
              </a:ext>
            </a:extLst>
          </p:cNvPr>
          <p:cNvSpPr txBox="1"/>
          <p:nvPr/>
        </p:nvSpPr>
        <p:spPr>
          <a:xfrm>
            <a:off x="9268287" y="1527842"/>
            <a:ext cx="1322773" cy="523220"/>
          </a:xfrm>
          <a:prstGeom prst="rect">
            <a:avLst/>
          </a:prstGeom>
          <a:noFill/>
        </p:spPr>
        <p:txBody>
          <a:bodyPr wrap="square" rtlCol="0">
            <a:spAutoFit/>
          </a:bodyPr>
          <a:lstStyle/>
          <a:p>
            <a:r>
              <a:rPr lang="en-US" altLang="zh-CN" sz="1400" dirty="0" err="1"/>
              <a:t>A.Id</a:t>
            </a:r>
            <a:r>
              <a:rPr lang="en-US" altLang="zh-CN" sz="1400" dirty="0"/>
              <a:t> </a:t>
            </a:r>
            <a:r>
              <a:rPr lang="zh-CN" altLang="en-US" sz="1400" dirty="0"/>
              <a:t>关联</a:t>
            </a:r>
            <a:r>
              <a:rPr lang="en-US" altLang="zh-CN" sz="1400" dirty="0" err="1"/>
              <a:t>B.parent_id</a:t>
            </a:r>
            <a:endParaRPr lang="zh-CN" altLang="en-US" sz="1400" dirty="0"/>
          </a:p>
        </p:txBody>
      </p:sp>
      <p:sp>
        <p:nvSpPr>
          <p:cNvPr id="10" name="矩形 9">
            <a:extLst>
              <a:ext uri="{FF2B5EF4-FFF2-40B4-BE49-F238E27FC236}">
                <a16:creationId xmlns:a16="http://schemas.microsoft.com/office/drawing/2014/main" id="{8369016B-83FA-4CA8-BB35-44162AF1350F}"/>
              </a:ext>
            </a:extLst>
          </p:cNvPr>
          <p:cNvSpPr/>
          <p:nvPr/>
        </p:nvSpPr>
        <p:spPr>
          <a:xfrm>
            <a:off x="873955" y="2746449"/>
            <a:ext cx="3471171" cy="523220"/>
          </a:xfrm>
          <a:prstGeom prst="rect">
            <a:avLst/>
          </a:prstGeom>
          <a:solidFill>
            <a:schemeClr val="bg1">
              <a:alpha val="51000"/>
            </a:schemeClr>
          </a:solidFill>
          <a:ln>
            <a:solidFill>
              <a:schemeClr val="bg1"/>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400" dirty="0">
                <a:solidFill>
                  <a:srgbClr val="000000"/>
                </a:solidFill>
                <a:latin typeface="微软雅黑" panose="020B0503020204020204" pitchFamily="34" charset="-122"/>
                <a:ea typeface="微软雅黑" panose="020B0503020204020204" pitchFamily="34" charset="-122"/>
              </a:rPr>
              <a:t>select   a.*,b.*   from   a </a:t>
            </a:r>
          </a:p>
          <a:p>
            <a:r>
              <a:rPr lang="en-US" altLang="zh-CN" sz="1400" dirty="0">
                <a:solidFill>
                  <a:srgbClr val="000000"/>
                </a:solidFill>
                <a:latin typeface="微软雅黑" panose="020B0503020204020204" pitchFamily="34" charset="-122"/>
                <a:ea typeface="微软雅黑" panose="020B0503020204020204" pitchFamily="34" charset="-122"/>
              </a:rPr>
              <a:t>inner   join   b     on   a.id=b.parent_id </a:t>
            </a:r>
            <a:endParaRPr lang="zh-CN" altLang="en-US" sz="1400" dirty="0"/>
          </a:p>
        </p:txBody>
      </p:sp>
      <p:graphicFrame>
        <p:nvGraphicFramePr>
          <p:cNvPr id="11" name="表格 10">
            <a:extLst>
              <a:ext uri="{FF2B5EF4-FFF2-40B4-BE49-F238E27FC236}">
                <a16:creationId xmlns:a16="http://schemas.microsoft.com/office/drawing/2014/main" id="{5D1D3B10-C4ED-423F-AC9B-F81D83EFDB01}"/>
              </a:ext>
            </a:extLst>
          </p:cNvPr>
          <p:cNvGraphicFramePr>
            <a:graphicFrameLocks noGrp="1"/>
          </p:cNvGraphicFramePr>
          <p:nvPr>
            <p:extLst>
              <p:ext uri="{D42A27DB-BD31-4B8C-83A1-F6EECF244321}">
                <p14:modId xmlns:p14="http://schemas.microsoft.com/office/powerpoint/2010/main" val="413352526"/>
              </p:ext>
            </p:extLst>
          </p:nvPr>
        </p:nvGraphicFramePr>
        <p:xfrm>
          <a:off x="5950503" y="2717315"/>
          <a:ext cx="3213100" cy="662940"/>
        </p:xfrm>
        <a:graphic>
          <a:graphicData uri="http://schemas.openxmlformats.org/drawingml/2006/table">
            <a:tbl>
              <a:tblPr>
                <a:tableStyleId>{5A111915-BE36-4E01-A7E5-04B1672EAD32}</a:tableStyleId>
              </a:tblPr>
              <a:tblGrid>
                <a:gridCol w="3213100">
                  <a:extLst>
                    <a:ext uri="{9D8B030D-6E8A-4147-A177-3AD203B41FA5}">
                      <a16:colId xmlns:a16="http://schemas.microsoft.com/office/drawing/2014/main" val="493101066"/>
                    </a:ext>
                  </a:extLst>
                </a:gridCol>
              </a:tblGrid>
              <a:tr h="175260">
                <a:tc>
                  <a:txBody>
                    <a:bodyPr/>
                    <a:lstStyle/>
                    <a:p>
                      <a:pPr algn="l" fontAlgn="b"/>
                      <a:r>
                        <a:rPr lang="zh-CN" altLang="en-US" sz="1400" u="none" strike="noStrike" dirty="0">
                          <a:effectLst/>
                        </a:rPr>
                        <a:t>              </a:t>
                      </a:r>
                      <a:r>
                        <a:rPr lang="en-US" altLang="zh-CN" sz="1400" u="none" strike="noStrike" dirty="0">
                          <a:effectLst/>
                        </a:rPr>
                        <a:t>1   </a:t>
                      </a:r>
                      <a:r>
                        <a:rPr lang="zh-CN" altLang="en-US" sz="1400" u="none" strike="noStrike" dirty="0">
                          <a:effectLst/>
                        </a:rPr>
                        <a:t>张</a:t>
                      </a:r>
                      <a:r>
                        <a:rPr lang="en-US" altLang="zh-CN" sz="1400" u="none" strike="noStrike" dirty="0">
                          <a:effectLst/>
                        </a:rPr>
                        <a:t>3                   1     23     1   </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bg1">
                        <a:alpha val="51000"/>
                      </a:schemeClr>
                    </a:solidFill>
                  </a:tcPr>
                </a:tc>
                <a:extLst>
                  <a:ext uri="{0D108BD9-81ED-4DB2-BD59-A6C34878D82A}">
                    <a16:rowId xmlns:a16="http://schemas.microsoft.com/office/drawing/2014/main" val="306662262"/>
                  </a:ext>
                </a:extLst>
              </a:tr>
              <a:tr h="175260">
                <a:tc>
                  <a:txBody>
                    <a:bodyPr/>
                    <a:lstStyle/>
                    <a:p>
                      <a:pPr algn="l" fontAlgn="b"/>
                      <a:r>
                        <a:rPr lang="zh-CN" altLang="en-US" sz="1400" u="none" strike="noStrike" dirty="0">
                          <a:effectLst/>
                        </a:rPr>
                        <a:t>              </a:t>
                      </a:r>
                      <a:r>
                        <a:rPr lang="en-US" altLang="zh-CN" sz="1400" u="none" strike="noStrike" dirty="0">
                          <a:effectLst/>
                        </a:rPr>
                        <a:t>2   </a:t>
                      </a:r>
                      <a:r>
                        <a:rPr lang="zh-CN" altLang="en-US" sz="1400" u="none" strike="noStrike" dirty="0">
                          <a:effectLst/>
                        </a:rPr>
                        <a:t>李四                 </a:t>
                      </a:r>
                      <a:r>
                        <a:rPr lang="en-US" altLang="zh-CN" sz="1400" u="none" strike="noStrike" dirty="0">
                          <a:effectLst/>
                        </a:rPr>
                        <a:t>2     34     2   </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bg1">
                        <a:alpha val="51000"/>
                      </a:schemeClr>
                    </a:solidFill>
                  </a:tcPr>
                </a:tc>
                <a:extLst>
                  <a:ext uri="{0D108BD9-81ED-4DB2-BD59-A6C34878D82A}">
                    <a16:rowId xmlns:a16="http://schemas.microsoft.com/office/drawing/2014/main" val="3189109328"/>
                  </a:ext>
                </a:extLst>
              </a:tr>
              <a:tr h="175260">
                <a:tc>
                  <a:txBody>
                    <a:bodyPr/>
                    <a:lstStyle/>
                    <a:p>
                      <a:pPr algn="l" fontAlgn="b"/>
                      <a:r>
                        <a:rPr lang="zh-CN" altLang="en-US" sz="1400" u="none" strike="noStrike" dirty="0">
                          <a:effectLst/>
                        </a:rPr>
                        <a:t>              </a:t>
                      </a:r>
                      <a:r>
                        <a:rPr lang="en-US" altLang="zh-CN" sz="1400" u="none" strike="noStrike" dirty="0">
                          <a:effectLst/>
                        </a:rPr>
                        <a:t>3   </a:t>
                      </a:r>
                      <a:r>
                        <a:rPr lang="zh-CN" altLang="en-US" sz="1400" u="none" strike="noStrike" dirty="0">
                          <a:effectLst/>
                        </a:rPr>
                        <a:t>王五                 </a:t>
                      </a:r>
                      <a:r>
                        <a:rPr lang="en-US" altLang="zh-CN" sz="1400" u="none" strike="noStrike" dirty="0">
                          <a:effectLst/>
                        </a:rPr>
                        <a:t>3     34     4       </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solidFill>
                      <a:schemeClr val="bg1">
                        <a:alpha val="51000"/>
                      </a:schemeClr>
                    </a:solidFill>
                  </a:tcPr>
                </a:tc>
                <a:extLst>
                  <a:ext uri="{0D108BD9-81ED-4DB2-BD59-A6C34878D82A}">
                    <a16:rowId xmlns:a16="http://schemas.microsoft.com/office/drawing/2014/main" val="3074946350"/>
                  </a:ext>
                </a:extLst>
              </a:tr>
            </a:tbl>
          </a:graphicData>
        </a:graphic>
      </p:graphicFrame>
      <p:cxnSp>
        <p:nvCxnSpPr>
          <p:cNvPr id="14" name="直接箭头连接符 13">
            <a:extLst>
              <a:ext uri="{FF2B5EF4-FFF2-40B4-BE49-F238E27FC236}">
                <a16:creationId xmlns:a16="http://schemas.microsoft.com/office/drawing/2014/main" id="{DED8692A-DB96-4E22-A343-DFD6103BD540}"/>
              </a:ext>
            </a:extLst>
          </p:cNvPr>
          <p:cNvCxnSpPr>
            <a:cxnSpLocks/>
          </p:cNvCxnSpPr>
          <p:nvPr/>
        </p:nvCxnSpPr>
        <p:spPr>
          <a:xfrm flipV="1">
            <a:off x="4423052" y="2980205"/>
            <a:ext cx="1449524" cy="2785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81D153B-CDDB-49F8-BD5C-4A881182B37F}"/>
              </a:ext>
            </a:extLst>
          </p:cNvPr>
          <p:cNvSpPr txBox="1"/>
          <p:nvPr/>
        </p:nvSpPr>
        <p:spPr>
          <a:xfrm>
            <a:off x="4743138" y="2672427"/>
            <a:ext cx="1083075" cy="307777"/>
          </a:xfrm>
          <a:prstGeom prst="rect">
            <a:avLst/>
          </a:prstGeom>
          <a:noFill/>
        </p:spPr>
        <p:txBody>
          <a:bodyPr wrap="square" rtlCol="0">
            <a:spAutoFit/>
          </a:bodyPr>
          <a:lstStyle/>
          <a:p>
            <a:r>
              <a:rPr lang="zh-CN" altLang="en-US" sz="1400" dirty="0"/>
              <a:t>内连接</a:t>
            </a:r>
          </a:p>
        </p:txBody>
      </p:sp>
      <p:sp>
        <p:nvSpPr>
          <p:cNvPr id="16" name="矩形 15">
            <a:extLst>
              <a:ext uri="{FF2B5EF4-FFF2-40B4-BE49-F238E27FC236}">
                <a16:creationId xmlns:a16="http://schemas.microsoft.com/office/drawing/2014/main" id="{4E4EE146-100A-4BF2-9F2B-4E624F88CBF2}"/>
              </a:ext>
            </a:extLst>
          </p:cNvPr>
          <p:cNvSpPr/>
          <p:nvPr/>
        </p:nvSpPr>
        <p:spPr>
          <a:xfrm>
            <a:off x="873955" y="3707457"/>
            <a:ext cx="3466730" cy="523220"/>
          </a:xfrm>
          <a:prstGeom prst="rect">
            <a:avLst/>
          </a:prstGeom>
          <a:solidFill>
            <a:schemeClr val="lt1">
              <a:alpha val="51000"/>
            </a:schemeClr>
          </a:solidFill>
          <a:ln>
            <a:solidFill>
              <a:schemeClr val="bg1"/>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400" dirty="0">
                <a:solidFill>
                  <a:srgbClr val="000000"/>
                </a:solidFill>
                <a:latin typeface="微软雅黑" panose="020B0503020204020204" pitchFamily="34" charset="-122"/>
                <a:ea typeface="微软雅黑" panose="020B0503020204020204" pitchFamily="34" charset="-122"/>
              </a:rPr>
              <a:t>  select   a.*,b.*   from   a   </a:t>
            </a:r>
          </a:p>
          <a:p>
            <a:r>
              <a:rPr lang="en-US" altLang="zh-CN" sz="1400" dirty="0">
                <a:solidFill>
                  <a:srgbClr val="000000"/>
                </a:solidFill>
                <a:latin typeface="微软雅黑" panose="020B0503020204020204" pitchFamily="34" charset="-122"/>
                <a:ea typeface="微软雅黑" panose="020B0503020204020204" pitchFamily="34" charset="-122"/>
              </a:rPr>
              <a:t>left   join   b     on   a.id=b.parent_id   </a:t>
            </a:r>
            <a:endParaRPr lang="zh-CN" altLang="en-US" sz="1400" dirty="0"/>
          </a:p>
        </p:txBody>
      </p:sp>
      <p:sp>
        <p:nvSpPr>
          <p:cNvPr id="17" name="矩形 16">
            <a:extLst>
              <a:ext uri="{FF2B5EF4-FFF2-40B4-BE49-F238E27FC236}">
                <a16:creationId xmlns:a16="http://schemas.microsoft.com/office/drawing/2014/main" id="{7741C37A-F3B0-4278-A75F-94B2E6905B93}"/>
              </a:ext>
            </a:extLst>
          </p:cNvPr>
          <p:cNvSpPr/>
          <p:nvPr/>
        </p:nvSpPr>
        <p:spPr>
          <a:xfrm>
            <a:off x="5950503" y="3648212"/>
            <a:ext cx="3213100" cy="738664"/>
          </a:xfrm>
          <a:prstGeom prst="rect">
            <a:avLst/>
          </a:prstGeom>
          <a:solidFill>
            <a:schemeClr val="lt1">
              <a:alpha val="51000"/>
            </a:schemeClr>
          </a:solidFill>
          <a:ln>
            <a:solidFill>
              <a:schemeClr val="bg1"/>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sz="1400"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00"/>
                </a:solidFill>
                <a:latin typeface="微软雅黑" panose="020B0503020204020204" pitchFamily="34" charset="-122"/>
                <a:ea typeface="微软雅黑" panose="020B0503020204020204" pitchFamily="34" charset="-122"/>
              </a:rPr>
              <a:t>1   </a:t>
            </a:r>
            <a:r>
              <a:rPr lang="zh-CN" altLang="en-US" sz="1400" dirty="0">
                <a:solidFill>
                  <a:srgbClr val="000000"/>
                </a:solidFill>
                <a:latin typeface="微软雅黑" panose="020B0503020204020204" pitchFamily="34" charset="-122"/>
                <a:ea typeface="微软雅黑" panose="020B0503020204020204" pitchFamily="34" charset="-122"/>
              </a:rPr>
              <a:t>张</a:t>
            </a:r>
            <a:r>
              <a:rPr lang="en-US" altLang="zh-CN" sz="1400" dirty="0">
                <a:solidFill>
                  <a:srgbClr val="000000"/>
                </a:solidFill>
                <a:latin typeface="微软雅黑" panose="020B0503020204020204" pitchFamily="34" charset="-122"/>
                <a:ea typeface="微软雅黑" panose="020B0503020204020204" pitchFamily="34" charset="-122"/>
              </a:rPr>
              <a:t>3                   1     23     1   </a:t>
            </a:r>
            <a:br>
              <a:rPr lang="zh-CN" altLang="en-US" sz="1400" dirty="0"/>
            </a:br>
            <a:r>
              <a:rPr lang="zh-CN" altLang="en-US" sz="1400"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00"/>
                </a:solidFill>
                <a:latin typeface="微软雅黑" panose="020B0503020204020204" pitchFamily="34" charset="-122"/>
                <a:ea typeface="微软雅黑" panose="020B0503020204020204" pitchFamily="34" charset="-122"/>
              </a:rPr>
              <a:t>2   </a:t>
            </a:r>
            <a:r>
              <a:rPr lang="zh-CN" altLang="en-US" sz="1400" dirty="0">
                <a:solidFill>
                  <a:srgbClr val="000000"/>
                </a:solidFill>
                <a:latin typeface="微软雅黑" panose="020B0503020204020204" pitchFamily="34" charset="-122"/>
                <a:ea typeface="微软雅黑" panose="020B0503020204020204" pitchFamily="34" charset="-122"/>
              </a:rPr>
              <a:t>李四                  </a:t>
            </a:r>
            <a:r>
              <a:rPr lang="en-US" altLang="zh-CN" sz="1400" dirty="0">
                <a:solidFill>
                  <a:srgbClr val="000000"/>
                </a:solidFill>
                <a:latin typeface="微软雅黑" panose="020B0503020204020204" pitchFamily="34" charset="-122"/>
                <a:ea typeface="微软雅黑" panose="020B0503020204020204" pitchFamily="34" charset="-122"/>
              </a:rPr>
              <a:t>2     34     2   </a:t>
            </a:r>
            <a:br>
              <a:rPr lang="zh-CN" altLang="en-US" sz="1400" dirty="0"/>
            </a:br>
            <a:r>
              <a:rPr lang="zh-CN" altLang="en-US" sz="1400"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00"/>
                </a:solidFill>
                <a:latin typeface="微软雅黑" panose="020B0503020204020204" pitchFamily="34" charset="-122"/>
                <a:ea typeface="微软雅黑" panose="020B0503020204020204" pitchFamily="34" charset="-122"/>
              </a:rPr>
              <a:t>3   </a:t>
            </a:r>
            <a:r>
              <a:rPr lang="zh-CN" altLang="en-US" sz="1400" dirty="0">
                <a:solidFill>
                  <a:srgbClr val="000000"/>
                </a:solidFill>
                <a:latin typeface="微软雅黑" panose="020B0503020204020204" pitchFamily="34" charset="-122"/>
                <a:ea typeface="微软雅黑" panose="020B0503020204020204" pitchFamily="34" charset="-122"/>
              </a:rPr>
              <a:t>王五                  </a:t>
            </a:r>
            <a:r>
              <a:rPr lang="en-US" altLang="zh-CN" sz="1400" dirty="0">
                <a:solidFill>
                  <a:srgbClr val="000000"/>
                </a:solidFill>
                <a:latin typeface="微软雅黑" panose="020B0503020204020204" pitchFamily="34" charset="-122"/>
                <a:ea typeface="微软雅黑" panose="020B0503020204020204" pitchFamily="34" charset="-122"/>
              </a:rPr>
              <a:t>null   </a:t>
            </a:r>
            <a:endParaRPr lang="zh-CN" altLang="en-US" sz="1400" dirty="0"/>
          </a:p>
        </p:txBody>
      </p:sp>
      <p:cxnSp>
        <p:nvCxnSpPr>
          <p:cNvPr id="19" name="直接箭头连接符 18">
            <a:extLst>
              <a:ext uri="{FF2B5EF4-FFF2-40B4-BE49-F238E27FC236}">
                <a16:creationId xmlns:a16="http://schemas.microsoft.com/office/drawing/2014/main" id="{D2468DFB-9F07-47C3-AB44-B529D57E8B10}"/>
              </a:ext>
            </a:extLst>
          </p:cNvPr>
          <p:cNvCxnSpPr>
            <a:cxnSpLocks/>
          </p:cNvCxnSpPr>
          <p:nvPr/>
        </p:nvCxnSpPr>
        <p:spPr>
          <a:xfrm flipV="1">
            <a:off x="4418611" y="3952315"/>
            <a:ext cx="1453965" cy="253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9289823A-21E9-43CC-8B9C-49307D2FB8A7}"/>
              </a:ext>
            </a:extLst>
          </p:cNvPr>
          <p:cNvSpPr txBox="1"/>
          <p:nvPr/>
        </p:nvSpPr>
        <p:spPr>
          <a:xfrm>
            <a:off x="4789500" y="3576594"/>
            <a:ext cx="1083075" cy="307777"/>
          </a:xfrm>
          <a:prstGeom prst="rect">
            <a:avLst/>
          </a:prstGeom>
          <a:noFill/>
        </p:spPr>
        <p:txBody>
          <a:bodyPr wrap="square" rtlCol="0">
            <a:spAutoFit/>
          </a:bodyPr>
          <a:lstStyle/>
          <a:p>
            <a:r>
              <a:rPr lang="zh-CN" altLang="en-US" sz="1400" dirty="0"/>
              <a:t>左连接</a:t>
            </a:r>
          </a:p>
        </p:txBody>
      </p:sp>
      <p:sp>
        <p:nvSpPr>
          <p:cNvPr id="21" name="矩形 20">
            <a:extLst>
              <a:ext uri="{FF2B5EF4-FFF2-40B4-BE49-F238E27FC236}">
                <a16:creationId xmlns:a16="http://schemas.microsoft.com/office/drawing/2014/main" id="{22BBA7ED-3AE5-4C29-8EF2-21D79B13B65D}"/>
              </a:ext>
            </a:extLst>
          </p:cNvPr>
          <p:cNvSpPr/>
          <p:nvPr/>
        </p:nvSpPr>
        <p:spPr>
          <a:xfrm>
            <a:off x="800466" y="4586608"/>
            <a:ext cx="3618145" cy="523220"/>
          </a:xfrm>
          <a:prstGeom prst="rect">
            <a:avLst/>
          </a:prstGeom>
          <a:solidFill>
            <a:schemeClr val="lt1">
              <a:alpha val="51000"/>
            </a:schemeClr>
          </a:solidFill>
          <a:ln>
            <a:solidFill>
              <a:schemeClr val="bg1"/>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400" dirty="0">
                <a:solidFill>
                  <a:srgbClr val="000000"/>
                </a:solidFill>
                <a:latin typeface="微软雅黑" panose="020B0503020204020204" pitchFamily="34" charset="-122"/>
                <a:ea typeface="微软雅黑" panose="020B0503020204020204" pitchFamily="34" charset="-122"/>
              </a:rPr>
              <a:t>select   a.*,b.*   from   a   </a:t>
            </a:r>
          </a:p>
          <a:p>
            <a:r>
              <a:rPr lang="en-US" altLang="zh-CN" sz="1400" dirty="0">
                <a:solidFill>
                  <a:srgbClr val="000000"/>
                </a:solidFill>
                <a:latin typeface="微软雅黑" panose="020B0503020204020204" pitchFamily="34" charset="-122"/>
                <a:ea typeface="微软雅黑" panose="020B0503020204020204" pitchFamily="34" charset="-122"/>
              </a:rPr>
              <a:t>right   join   b     on   a.id=b.parent_id  </a:t>
            </a:r>
            <a:endParaRPr lang="zh-CN" altLang="en-US" sz="1400" dirty="0"/>
          </a:p>
        </p:txBody>
      </p:sp>
      <p:sp>
        <p:nvSpPr>
          <p:cNvPr id="22" name="矩形 21">
            <a:extLst>
              <a:ext uri="{FF2B5EF4-FFF2-40B4-BE49-F238E27FC236}">
                <a16:creationId xmlns:a16="http://schemas.microsoft.com/office/drawing/2014/main" id="{390547E6-E0B1-4B6C-9921-35E7DB8AABA8}"/>
              </a:ext>
            </a:extLst>
          </p:cNvPr>
          <p:cNvSpPr/>
          <p:nvPr/>
        </p:nvSpPr>
        <p:spPr>
          <a:xfrm>
            <a:off x="5950501" y="4446216"/>
            <a:ext cx="3213101" cy="738664"/>
          </a:xfrm>
          <a:prstGeom prst="rect">
            <a:avLst/>
          </a:prstGeom>
          <a:solidFill>
            <a:schemeClr val="lt1">
              <a:alpha val="51000"/>
            </a:schemeClr>
          </a:solidFill>
          <a:ln>
            <a:solidFill>
              <a:schemeClr val="bg1"/>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sz="1400"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00"/>
                </a:solidFill>
                <a:latin typeface="微软雅黑" panose="020B0503020204020204" pitchFamily="34" charset="-122"/>
                <a:ea typeface="微软雅黑" panose="020B0503020204020204" pitchFamily="34" charset="-122"/>
              </a:rPr>
              <a:t>1   </a:t>
            </a:r>
            <a:r>
              <a:rPr lang="zh-CN" altLang="en-US" sz="1400" dirty="0">
                <a:solidFill>
                  <a:srgbClr val="000000"/>
                </a:solidFill>
                <a:latin typeface="微软雅黑" panose="020B0503020204020204" pitchFamily="34" charset="-122"/>
                <a:ea typeface="微软雅黑" panose="020B0503020204020204" pitchFamily="34" charset="-122"/>
              </a:rPr>
              <a:t>张</a:t>
            </a:r>
            <a:r>
              <a:rPr lang="en-US" altLang="zh-CN" sz="1400" dirty="0">
                <a:solidFill>
                  <a:srgbClr val="000000"/>
                </a:solidFill>
                <a:latin typeface="微软雅黑" panose="020B0503020204020204" pitchFamily="34" charset="-122"/>
                <a:ea typeface="微软雅黑" panose="020B0503020204020204" pitchFamily="34" charset="-122"/>
              </a:rPr>
              <a:t>3                   1     23     1   </a:t>
            </a:r>
            <a:br>
              <a:rPr lang="zh-CN" altLang="en-US" sz="1400" dirty="0"/>
            </a:br>
            <a:r>
              <a:rPr lang="zh-CN" altLang="en-US" sz="1400"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00"/>
                </a:solidFill>
                <a:latin typeface="微软雅黑" panose="020B0503020204020204" pitchFamily="34" charset="-122"/>
                <a:ea typeface="微软雅黑" panose="020B0503020204020204" pitchFamily="34" charset="-122"/>
              </a:rPr>
              <a:t>2   </a:t>
            </a:r>
            <a:r>
              <a:rPr lang="zh-CN" altLang="en-US" sz="1400" dirty="0">
                <a:solidFill>
                  <a:srgbClr val="000000"/>
                </a:solidFill>
                <a:latin typeface="微软雅黑" panose="020B0503020204020204" pitchFamily="34" charset="-122"/>
                <a:ea typeface="微软雅黑" panose="020B0503020204020204" pitchFamily="34" charset="-122"/>
              </a:rPr>
              <a:t>李四                  </a:t>
            </a:r>
            <a:r>
              <a:rPr lang="en-US" altLang="zh-CN" sz="1400" dirty="0">
                <a:solidFill>
                  <a:srgbClr val="000000"/>
                </a:solidFill>
                <a:latin typeface="微软雅黑" panose="020B0503020204020204" pitchFamily="34" charset="-122"/>
                <a:ea typeface="微软雅黑" panose="020B0503020204020204" pitchFamily="34" charset="-122"/>
              </a:rPr>
              <a:t>2     34     2   </a:t>
            </a:r>
            <a:br>
              <a:rPr lang="zh-CN" altLang="en-US" sz="1400" dirty="0"/>
            </a:br>
            <a:r>
              <a:rPr lang="zh-CN" altLang="en-US" sz="1400"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00"/>
                </a:solidFill>
                <a:latin typeface="微软雅黑" panose="020B0503020204020204" pitchFamily="34" charset="-122"/>
                <a:ea typeface="微软雅黑" panose="020B0503020204020204" pitchFamily="34" charset="-122"/>
              </a:rPr>
              <a:t>null                       3     34     4   </a:t>
            </a:r>
            <a:endParaRPr lang="zh-CN" altLang="en-US" sz="1400" dirty="0"/>
          </a:p>
        </p:txBody>
      </p:sp>
      <p:sp>
        <p:nvSpPr>
          <p:cNvPr id="23" name="文本框 22">
            <a:extLst>
              <a:ext uri="{FF2B5EF4-FFF2-40B4-BE49-F238E27FC236}">
                <a16:creationId xmlns:a16="http://schemas.microsoft.com/office/drawing/2014/main" id="{E4774218-5FE2-4F7B-98A1-12AC16E21C3C}"/>
              </a:ext>
            </a:extLst>
          </p:cNvPr>
          <p:cNvSpPr txBox="1"/>
          <p:nvPr/>
        </p:nvSpPr>
        <p:spPr>
          <a:xfrm>
            <a:off x="4789501" y="4492382"/>
            <a:ext cx="1083075" cy="307777"/>
          </a:xfrm>
          <a:prstGeom prst="rect">
            <a:avLst/>
          </a:prstGeom>
          <a:noFill/>
        </p:spPr>
        <p:txBody>
          <a:bodyPr wrap="square" rtlCol="0">
            <a:spAutoFit/>
          </a:bodyPr>
          <a:lstStyle/>
          <a:p>
            <a:r>
              <a:rPr lang="zh-CN" altLang="en-US" sz="1400" dirty="0"/>
              <a:t>右连接</a:t>
            </a:r>
          </a:p>
        </p:txBody>
      </p:sp>
      <p:cxnSp>
        <p:nvCxnSpPr>
          <p:cNvPr id="25" name="直接箭头连接符 24">
            <a:extLst>
              <a:ext uri="{FF2B5EF4-FFF2-40B4-BE49-F238E27FC236}">
                <a16:creationId xmlns:a16="http://schemas.microsoft.com/office/drawing/2014/main" id="{9483685A-28E5-4582-89D2-6C57BBFD3D4B}"/>
              </a:ext>
            </a:extLst>
          </p:cNvPr>
          <p:cNvCxnSpPr>
            <a:cxnSpLocks/>
          </p:cNvCxnSpPr>
          <p:nvPr/>
        </p:nvCxnSpPr>
        <p:spPr>
          <a:xfrm>
            <a:off x="4527612" y="4800159"/>
            <a:ext cx="129860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5C29675E-8DE9-4895-A9F8-A604DD5FE62B}"/>
              </a:ext>
            </a:extLst>
          </p:cNvPr>
          <p:cNvSpPr/>
          <p:nvPr/>
        </p:nvSpPr>
        <p:spPr>
          <a:xfrm>
            <a:off x="800466" y="5547616"/>
            <a:ext cx="3618145" cy="523220"/>
          </a:xfrm>
          <a:prstGeom prst="rect">
            <a:avLst/>
          </a:prstGeom>
          <a:solidFill>
            <a:schemeClr val="lt1">
              <a:alpha val="51000"/>
            </a:schemeClr>
          </a:solidFill>
          <a:ln>
            <a:solidFill>
              <a:schemeClr val="bg1"/>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400" dirty="0">
                <a:solidFill>
                  <a:srgbClr val="000000"/>
                </a:solidFill>
                <a:latin typeface="微软雅黑" panose="020B0503020204020204" pitchFamily="34" charset="-122"/>
                <a:ea typeface="微软雅黑" panose="020B0503020204020204" pitchFamily="34" charset="-122"/>
              </a:rPr>
              <a:t>select   a.*,b.*   from   a   full   join   b     on   a.id=b.parent_id   </a:t>
            </a:r>
            <a:endParaRPr lang="zh-CN" altLang="en-US" sz="1400" dirty="0"/>
          </a:p>
        </p:txBody>
      </p:sp>
      <p:sp>
        <p:nvSpPr>
          <p:cNvPr id="29" name="矩形 28">
            <a:extLst>
              <a:ext uri="{FF2B5EF4-FFF2-40B4-BE49-F238E27FC236}">
                <a16:creationId xmlns:a16="http://schemas.microsoft.com/office/drawing/2014/main" id="{25025E4F-7E2A-4536-89AC-1E07F1C6F4FE}"/>
              </a:ext>
            </a:extLst>
          </p:cNvPr>
          <p:cNvSpPr/>
          <p:nvPr/>
        </p:nvSpPr>
        <p:spPr>
          <a:xfrm>
            <a:off x="5950501" y="5279940"/>
            <a:ext cx="3213101" cy="954107"/>
          </a:xfrm>
          <a:prstGeom prst="rect">
            <a:avLst/>
          </a:prstGeom>
          <a:solidFill>
            <a:schemeClr val="lt1">
              <a:alpha val="51000"/>
            </a:schemeClr>
          </a:solidFill>
          <a:ln>
            <a:solidFill>
              <a:schemeClr val="bg1"/>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sz="1400"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00"/>
                </a:solidFill>
                <a:latin typeface="微软雅黑" panose="020B0503020204020204" pitchFamily="34" charset="-122"/>
                <a:ea typeface="微软雅黑" panose="020B0503020204020204" pitchFamily="34" charset="-122"/>
              </a:rPr>
              <a:t>1   </a:t>
            </a:r>
            <a:r>
              <a:rPr lang="zh-CN" altLang="en-US" sz="1400" dirty="0">
                <a:solidFill>
                  <a:srgbClr val="000000"/>
                </a:solidFill>
                <a:latin typeface="微软雅黑" panose="020B0503020204020204" pitchFamily="34" charset="-122"/>
                <a:ea typeface="微软雅黑" panose="020B0503020204020204" pitchFamily="34" charset="-122"/>
              </a:rPr>
              <a:t>张</a:t>
            </a:r>
            <a:r>
              <a:rPr lang="en-US" altLang="zh-CN" sz="1400" dirty="0">
                <a:solidFill>
                  <a:srgbClr val="000000"/>
                </a:solidFill>
                <a:latin typeface="微软雅黑" panose="020B0503020204020204" pitchFamily="34" charset="-122"/>
                <a:ea typeface="微软雅黑" panose="020B0503020204020204" pitchFamily="34" charset="-122"/>
              </a:rPr>
              <a:t>3                  1     23     1   </a:t>
            </a:r>
            <a:br>
              <a:rPr lang="zh-CN" altLang="en-US" sz="1400" dirty="0"/>
            </a:br>
            <a:r>
              <a:rPr lang="zh-CN" altLang="en-US" sz="1400"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00"/>
                </a:solidFill>
                <a:latin typeface="微软雅黑" panose="020B0503020204020204" pitchFamily="34" charset="-122"/>
                <a:ea typeface="微软雅黑" panose="020B0503020204020204" pitchFamily="34" charset="-122"/>
              </a:rPr>
              <a:t>2   </a:t>
            </a:r>
            <a:r>
              <a:rPr lang="zh-CN" altLang="en-US" sz="1400" dirty="0">
                <a:solidFill>
                  <a:srgbClr val="000000"/>
                </a:solidFill>
                <a:latin typeface="微软雅黑" panose="020B0503020204020204" pitchFamily="34" charset="-122"/>
                <a:ea typeface="微软雅黑" panose="020B0503020204020204" pitchFamily="34" charset="-122"/>
              </a:rPr>
              <a:t>李四                 </a:t>
            </a:r>
            <a:r>
              <a:rPr lang="en-US" altLang="zh-CN" sz="1400" dirty="0">
                <a:solidFill>
                  <a:srgbClr val="000000"/>
                </a:solidFill>
                <a:latin typeface="微软雅黑" panose="020B0503020204020204" pitchFamily="34" charset="-122"/>
                <a:ea typeface="微软雅黑" panose="020B0503020204020204" pitchFamily="34" charset="-122"/>
              </a:rPr>
              <a:t>2     34     2   </a:t>
            </a:r>
            <a:br>
              <a:rPr lang="zh-CN" altLang="en-US" sz="1400" dirty="0"/>
            </a:br>
            <a:r>
              <a:rPr lang="zh-CN" altLang="en-US" sz="1400"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00"/>
                </a:solidFill>
                <a:latin typeface="微软雅黑" panose="020B0503020204020204" pitchFamily="34" charset="-122"/>
                <a:ea typeface="微软雅黑" panose="020B0503020204020204" pitchFamily="34" charset="-122"/>
              </a:rPr>
              <a:t>null               </a:t>
            </a:r>
            <a:r>
              <a:rPr lang="zh-CN" altLang="en-US" sz="1400" dirty="0">
                <a:solidFill>
                  <a:srgbClr val="000000"/>
                </a:solidFill>
                <a:latin typeface="微软雅黑" panose="020B0503020204020204" pitchFamily="34" charset="-122"/>
                <a:ea typeface="微软雅黑" panose="020B0503020204020204" pitchFamily="34" charset="-122"/>
              </a:rPr>
              <a:t>　　  </a:t>
            </a:r>
            <a:r>
              <a:rPr lang="en-US" altLang="zh-CN" sz="1400" dirty="0">
                <a:solidFill>
                  <a:srgbClr val="000000"/>
                </a:solidFill>
                <a:latin typeface="微软雅黑" panose="020B0503020204020204" pitchFamily="34" charset="-122"/>
                <a:ea typeface="微软雅黑" panose="020B0503020204020204" pitchFamily="34" charset="-122"/>
              </a:rPr>
              <a:t>3     34     4   </a:t>
            </a:r>
            <a:br>
              <a:rPr lang="en-US" altLang="zh-CN" sz="1400" dirty="0"/>
            </a:br>
            <a:r>
              <a:rPr lang="en-US" altLang="zh-CN" sz="1400" dirty="0">
                <a:solidFill>
                  <a:srgbClr val="000000"/>
                </a:solidFill>
                <a:latin typeface="微软雅黑" panose="020B0503020204020204" pitchFamily="34" charset="-122"/>
                <a:ea typeface="微软雅黑" panose="020B0503020204020204" pitchFamily="34" charset="-122"/>
              </a:rPr>
              <a:t>  3   </a:t>
            </a:r>
            <a:r>
              <a:rPr lang="zh-CN" altLang="en-US" sz="1400" dirty="0">
                <a:solidFill>
                  <a:srgbClr val="000000"/>
                </a:solidFill>
                <a:latin typeface="微软雅黑" panose="020B0503020204020204" pitchFamily="34" charset="-122"/>
                <a:ea typeface="微软雅黑" panose="020B0503020204020204" pitchFamily="34" charset="-122"/>
              </a:rPr>
              <a:t>王五                 </a:t>
            </a:r>
            <a:r>
              <a:rPr lang="en-US" altLang="zh-CN" sz="1400" dirty="0">
                <a:solidFill>
                  <a:srgbClr val="000000"/>
                </a:solidFill>
                <a:latin typeface="微软雅黑" panose="020B0503020204020204" pitchFamily="34" charset="-122"/>
                <a:ea typeface="微软雅黑" panose="020B0503020204020204" pitchFamily="34" charset="-122"/>
              </a:rPr>
              <a:t>null</a:t>
            </a:r>
            <a:endParaRPr lang="zh-CN" altLang="en-US" sz="1400" dirty="0"/>
          </a:p>
        </p:txBody>
      </p:sp>
      <p:cxnSp>
        <p:nvCxnSpPr>
          <p:cNvPr id="31" name="直接箭头连接符 30">
            <a:extLst>
              <a:ext uri="{FF2B5EF4-FFF2-40B4-BE49-F238E27FC236}">
                <a16:creationId xmlns:a16="http://schemas.microsoft.com/office/drawing/2014/main" id="{7A4741A4-ED09-4568-BF5E-040DCADD90F0}"/>
              </a:ext>
            </a:extLst>
          </p:cNvPr>
          <p:cNvCxnSpPr>
            <a:stCxn id="28" idx="3"/>
          </p:cNvCxnSpPr>
          <p:nvPr/>
        </p:nvCxnSpPr>
        <p:spPr>
          <a:xfrm>
            <a:off x="4418611" y="5809226"/>
            <a:ext cx="145396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83B1875E-B154-4CC4-A8E2-FD9F76FF95ED}"/>
              </a:ext>
            </a:extLst>
          </p:cNvPr>
          <p:cNvSpPr txBox="1"/>
          <p:nvPr/>
        </p:nvSpPr>
        <p:spPr>
          <a:xfrm>
            <a:off x="4745112" y="5345668"/>
            <a:ext cx="1083075" cy="307777"/>
          </a:xfrm>
          <a:prstGeom prst="rect">
            <a:avLst/>
          </a:prstGeom>
          <a:noFill/>
        </p:spPr>
        <p:txBody>
          <a:bodyPr wrap="square" rtlCol="0">
            <a:spAutoFit/>
          </a:bodyPr>
          <a:lstStyle/>
          <a:p>
            <a:r>
              <a:rPr lang="zh-CN" altLang="en-US" sz="1400" dirty="0"/>
              <a:t>全连接</a:t>
            </a:r>
          </a:p>
        </p:txBody>
      </p:sp>
      <p:sp>
        <p:nvSpPr>
          <p:cNvPr id="35" name="文本框 34">
            <a:extLst>
              <a:ext uri="{FF2B5EF4-FFF2-40B4-BE49-F238E27FC236}">
                <a16:creationId xmlns:a16="http://schemas.microsoft.com/office/drawing/2014/main" id="{84E29B19-5258-4755-A838-9CCD88A7601D}"/>
              </a:ext>
            </a:extLst>
          </p:cNvPr>
          <p:cNvSpPr txBox="1"/>
          <p:nvPr/>
        </p:nvSpPr>
        <p:spPr>
          <a:xfrm>
            <a:off x="9723015" y="4087666"/>
            <a:ext cx="461665" cy="1117207"/>
          </a:xfrm>
          <a:prstGeom prst="rect">
            <a:avLst/>
          </a:prstGeom>
          <a:noFill/>
        </p:spPr>
        <p:txBody>
          <a:bodyPr vert="eaVert" wrap="square" rtlCol="0">
            <a:spAutoFit/>
          </a:bodyPr>
          <a:lstStyle/>
          <a:p>
            <a:r>
              <a:rPr lang="zh-CN" altLang="en-US" dirty="0"/>
              <a:t>样例 </a:t>
            </a:r>
          </a:p>
        </p:txBody>
      </p:sp>
    </p:spTree>
    <p:extLst>
      <p:ext uri="{BB962C8B-B14F-4D97-AF65-F5344CB8AC3E}">
        <p14:creationId xmlns:p14="http://schemas.microsoft.com/office/powerpoint/2010/main" val="2374024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75865" y="492257"/>
            <a:ext cx="9561237"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—2.7. 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latin typeface="Microsoft YaHei Light" panose="020B0502040204020203" pitchFamily="34" charset="-122"/>
                <a:ea typeface="Microsoft YaHei Light" panose="020B0502040204020203" pitchFamily="34" charset="-122"/>
              </a:rPr>
              <a:t>Nested Join Optimization</a:t>
            </a:r>
            <a:r>
              <a:rPr lang="zh-CN" altLang="en-US" dirty="0"/>
              <a:t>嵌套连接优化</a:t>
            </a:r>
            <a:endParaRPr lang="en-US" altLang="zh-CN" dirty="0"/>
          </a:p>
        </p:txBody>
      </p:sp>
      <p:sp>
        <p:nvSpPr>
          <p:cNvPr id="7" name="矩形 6">
            <a:extLst>
              <a:ext uri="{FF2B5EF4-FFF2-40B4-BE49-F238E27FC236}">
                <a16:creationId xmlns:a16="http://schemas.microsoft.com/office/drawing/2014/main" id="{99EEEC4D-E684-42A5-96AC-273A4EDEECD6}"/>
              </a:ext>
            </a:extLst>
          </p:cNvPr>
          <p:cNvSpPr/>
          <p:nvPr/>
        </p:nvSpPr>
        <p:spPr>
          <a:xfrm>
            <a:off x="743337" y="1069728"/>
            <a:ext cx="9930883" cy="861774"/>
          </a:xfrm>
          <a:prstGeom prst="rect">
            <a:avLst/>
          </a:prstGeom>
          <a:solidFill>
            <a:schemeClr val="accent5">
              <a:tint val="65000"/>
              <a:alpha val="29000"/>
            </a:schemeClr>
          </a:solidFill>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buFont typeface="Arial" panose="020B0604020202020204" pitchFamily="34" charset="0"/>
              <a:buChar char="•"/>
            </a:pPr>
            <a:r>
              <a:rPr lang="zh-CN" altLang="en-US" sz="1600" dirty="0"/>
              <a:t>在</a:t>
            </a:r>
            <a:r>
              <a:rPr lang="en-US" altLang="zh-CN" sz="1600" dirty="0"/>
              <a:t>MYSQL</a:t>
            </a:r>
            <a:r>
              <a:rPr lang="zh-CN" altLang="en-US" sz="1600" dirty="0"/>
              <a:t>中，</a:t>
            </a:r>
            <a:r>
              <a:rPr lang="en-US" altLang="zh-CN" sz="1600" dirty="0"/>
              <a:t>CROSS JOIN</a:t>
            </a:r>
            <a:r>
              <a:rPr lang="zh-CN" altLang="en-US" sz="1600" dirty="0"/>
              <a:t>在语法上等同于</a:t>
            </a:r>
            <a:r>
              <a:rPr lang="en-US" altLang="zh-CN" sz="1600" dirty="0"/>
              <a:t>INNER JOIN; </a:t>
            </a:r>
            <a:r>
              <a:rPr lang="zh-CN" altLang="en-US" sz="1600" dirty="0"/>
              <a:t>他们可以互相替换。</a:t>
            </a:r>
            <a:endParaRPr lang="en-US" altLang="zh-CN" sz="1600" dirty="0"/>
          </a:p>
          <a:p>
            <a:pPr marL="285750" indent="-285750">
              <a:buFont typeface="Arial" panose="020B0604020202020204" pitchFamily="34" charset="0"/>
              <a:buChar char="•"/>
            </a:pPr>
            <a:r>
              <a:rPr lang="zh-CN" altLang="en-US" sz="1600" dirty="0"/>
              <a:t>在标准</a:t>
            </a:r>
            <a:r>
              <a:rPr lang="en-US" altLang="zh-CN" sz="1600" dirty="0"/>
              <a:t>SQL</a:t>
            </a:r>
            <a:r>
              <a:rPr lang="zh-CN" altLang="en-US" sz="1600" dirty="0"/>
              <a:t>中，它们不等效。</a:t>
            </a:r>
            <a:endParaRPr lang="en-US" altLang="zh-CN" sz="1600" dirty="0"/>
          </a:p>
          <a:p>
            <a:pPr marL="285750" indent="-285750">
              <a:buFont typeface="Arial" panose="020B0604020202020204" pitchFamily="34" charset="0"/>
              <a:buChar char="•"/>
            </a:pPr>
            <a:r>
              <a:rPr lang="zh-CN" altLang="en-US" sz="1600" dirty="0"/>
              <a:t> </a:t>
            </a:r>
            <a:r>
              <a:rPr lang="en-US" altLang="zh-CN" sz="1600" dirty="0"/>
              <a:t>INNER JOIN</a:t>
            </a:r>
            <a:r>
              <a:rPr lang="zh-CN" altLang="en-US" sz="1600" dirty="0"/>
              <a:t>与</a:t>
            </a:r>
            <a:r>
              <a:rPr lang="en-US" altLang="zh-CN" sz="1600" dirty="0"/>
              <a:t>ON</a:t>
            </a:r>
            <a:r>
              <a:rPr lang="zh-CN" altLang="en-US" sz="1600" dirty="0"/>
              <a:t>一起使用 </a:t>
            </a:r>
            <a:r>
              <a:rPr lang="en-US" altLang="zh-CN" sz="1600" dirty="0"/>
              <a:t>; CROSS JOIN</a:t>
            </a:r>
            <a:r>
              <a:rPr lang="zh-CN" altLang="en-US" sz="1600" dirty="0"/>
              <a:t>用在别处。</a:t>
            </a:r>
          </a:p>
        </p:txBody>
      </p:sp>
      <p:sp>
        <p:nvSpPr>
          <p:cNvPr id="8" name="矩形 7">
            <a:extLst>
              <a:ext uri="{FF2B5EF4-FFF2-40B4-BE49-F238E27FC236}">
                <a16:creationId xmlns:a16="http://schemas.microsoft.com/office/drawing/2014/main" id="{2C162DAD-6BD4-476B-A143-5A5BD48A131F}"/>
              </a:ext>
            </a:extLst>
          </p:cNvPr>
          <p:cNvSpPr/>
          <p:nvPr/>
        </p:nvSpPr>
        <p:spPr>
          <a:xfrm>
            <a:off x="743337" y="1931502"/>
            <a:ext cx="9930883" cy="954107"/>
          </a:xfrm>
          <a:prstGeom prst="rect">
            <a:avLst/>
          </a:prstGeom>
          <a:noFill/>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buFont typeface="Wingdings" panose="05000000000000000000" pitchFamily="2" charset="2"/>
              <a:buChar char="p"/>
            </a:pPr>
            <a:r>
              <a:rPr lang="zh-CN" altLang="en-US" sz="1400" dirty="0"/>
              <a:t>在</a:t>
            </a:r>
            <a:r>
              <a:rPr lang="zh-CN" altLang="en-US" sz="1400" dirty="0">
                <a:solidFill>
                  <a:srgbClr val="FF0000"/>
                </a:solidFill>
              </a:rPr>
              <a:t>仅包含内部联接操作</a:t>
            </a:r>
            <a:r>
              <a:rPr lang="zh-CN" altLang="en-US" sz="1400" dirty="0"/>
              <a:t>（</a:t>
            </a:r>
            <a:r>
              <a:rPr lang="en-US" altLang="zh-CN" sz="1400" dirty="0"/>
              <a:t>INNER JOIN)</a:t>
            </a:r>
            <a:r>
              <a:rPr lang="zh-CN" altLang="en-US" sz="1400" dirty="0"/>
              <a:t>的联接表达式中可以忽略括号</a:t>
            </a:r>
            <a:endParaRPr lang="en-US" altLang="zh-CN" sz="1400" dirty="0"/>
          </a:p>
          <a:p>
            <a:pPr marL="285750" indent="-285750">
              <a:buFont typeface="Wingdings" panose="05000000000000000000" pitchFamily="2" charset="2"/>
              <a:buChar char="p"/>
            </a:pPr>
            <a:r>
              <a:rPr lang="zh-CN" altLang="en-US" sz="1400" dirty="0"/>
              <a:t>我们</a:t>
            </a:r>
            <a:r>
              <a:rPr lang="zh-CN" altLang="en-US" sz="1400" dirty="0">
                <a:solidFill>
                  <a:srgbClr val="FF0000"/>
                </a:solidFill>
              </a:rPr>
              <a:t>不能忽略外连接操作的内表表达式的括号</a:t>
            </a:r>
            <a:r>
              <a:rPr lang="zh-CN" altLang="en-US" sz="1400" dirty="0"/>
              <a:t>。可以忽略其他操作数的圆括号（外部表的操作数）</a:t>
            </a:r>
            <a:endParaRPr lang="en-US" altLang="zh-CN" sz="1400" dirty="0"/>
          </a:p>
          <a:p>
            <a:pPr marL="285750" indent="-285750">
              <a:buFont typeface="Wingdings" panose="05000000000000000000" pitchFamily="2" charset="2"/>
              <a:buChar char="p"/>
            </a:pPr>
            <a:r>
              <a:rPr lang="zh-CN" altLang="en-US" sz="1400" dirty="0"/>
              <a:t>嵌套查询（子查询）可以使用</a:t>
            </a:r>
            <a:r>
              <a:rPr lang="en-US" altLang="zh-CN" sz="1400" dirty="0"/>
              <a:t>SELECT</a:t>
            </a:r>
            <a:r>
              <a:rPr lang="zh-CN" altLang="en-US" sz="1400" dirty="0"/>
              <a:t>语句来创建一个单列的查询结果，然后把这个结果作为过滤条件用在另一个查询中。嵌套查询写起来简单，也容易理解。但是，有时候可以被更有效率的连接（</a:t>
            </a:r>
            <a:r>
              <a:rPr lang="en-US" altLang="zh-CN" sz="1400" dirty="0"/>
              <a:t>JOIN)</a:t>
            </a:r>
            <a:r>
              <a:rPr lang="zh-CN" altLang="en-US" sz="1400" dirty="0"/>
              <a:t>替代。</a:t>
            </a:r>
          </a:p>
        </p:txBody>
      </p:sp>
      <p:sp>
        <p:nvSpPr>
          <p:cNvPr id="12" name="矩形 11">
            <a:extLst>
              <a:ext uri="{FF2B5EF4-FFF2-40B4-BE49-F238E27FC236}">
                <a16:creationId xmlns:a16="http://schemas.microsoft.com/office/drawing/2014/main" id="{E0D11E3A-67DF-4486-971E-DBDCCEFC3520}"/>
              </a:ext>
            </a:extLst>
          </p:cNvPr>
          <p:cNvSpPr/>
          <p:nvPr/>
        </p:nvSpPr>
        <p:spPr>
          <a:xfrm>
            <a:off x="861278" y="3146363"/>
            <a:ext cx="2597186" cy="307777"/>
          </a:xfrm>
          <a:prstGeom prst="rect">
            <a:avLst/>
          </a:prstGeom>
          <a:noFill/>
        </p:spPr>
        <p:style>
          <a:lnRef idx="2">
            <a:schemeClr val="accent5"/>
          </a:lnRef>
          <a:fillRef idx="1">
            <a:schemeClr val="lt1"/>
          </a:fillRef>
          <a:effectRef idx="0">
            <a:schemeClr val="accent5"/>
          </a:effectRef>
          <a:fontRef idx="minor">
            <a:schemeClr val="dk1"/>
          </a:fontRef>
        </p:style>
        <p:txBody>
          <a:bodyPr wrap="none">
            <a:spAutoFit/>
          </a:bodyPr>
          <a:lstStyle/>
          <a:p>
            <a:r>
              <a:rPr lang="fr-FR" altLang="zh-CN" sz="1400" dirty="0">
                <a:solidFill>
                  <a:srgbClr val="000000"/>
                </a:solidFill>
                <a:latin typeface="Liberation Mono"/>
              </a:rPr>
              <a:t>t1 </a:t>
            </a:r>
            <a:r>
              <a:rPr lang="fr-FR" altLang="zh-CN" sz="1400" dirty="0">
                <a:solidFill>
                  <a:srgbClr val="0077AA"/>
                </a:solidFill>
                <a:latin typeface="Liberation Mono"/>
              </a:rPr>
              <a:t>LEFT</a:t>
            </a:r>
            <a:r>
              <a:rPr lang="fr-FR" altLang="zh-CN" sz="1400" dirty="0">
                <a:solidFill>
                  <a:srgbClr val="000000"/>
                </a:solidFill>
                <a:latin typeface="Liberation Mono"/>
              </a:rPr>
              <a:t> </a:t>
            </a:r>
            <a:r>
              <a:rPr lang="fr-FR" altLang="zh-CN" sz="1400" dirty="0">
                <a:solidFill>
                  <a:srgbClr val="0077AA"/>
                </a:solidFill>
                <a:latin typeface="Liberation Mono"/>
              </a:rPr>
              <a:t>JOIN</a:t>
            </a:r>
            <a:r>
              <a:rPr lang="fr-FR" altLang="zh-CN" sz="1400" dirty="0">
                <a:solidFill>
                  <a:srgbClr val="000000"/>
                </a:solidFill>
                <a:latin typeface="Liberation Mono"/>
              </a:rPr>
              <a:t> </a:t>
            </a:r>
            <a:r>
              <a:rPr lang="fr-FR" altLang="zh-CN" sz="1400" dirty="0">
                <a:solidFill>
                  <a:srgbClr val="999999"/>
                </a:solidFill>
                <a:latin typeface="Liberation Mono"/>
              </a:rPr>
              <a:t>(</a:t>
            </a:r>
            <a:r>
              <a:rPr lang="fr-FR" altLang="zh-CN" sz="1400" dirty="0">
                <a:solidFill>
                  <a:srgbClr val="000000"/>
                </a:solidFill>
                <a:latin typeface="Liberation Mono"/>
              </a:rPr>
              <a:t>t2</a:t>
            </a:r>
            <a:r>
              <a:rPr lang="fr-FR" altLang="zh-CN" sz="1400" dirty="0">
                <a:solidFill>
                  <a:srgbClr val="999999"/>
                </a:solidFill>
                <a:latin typeface="Liberation Mono"/>
              </a:rPr>
              <a:t>,</a:t>
            </a:r>
            <a:r>
              <a:rPr lang="fr-FR" altLang="zh-CN" sz="1400" dirty="0">
                <a:solidFill>
                  <a:srgbClr val="000000"/>
                </a:solidFill>
                <a:latin typeface="Liberation Mono"/>
              </a:rPr>
              <a:t> t3</a:t>
            </a:r>
            <a:r>
              <a:rPr lang="fr-FR" altLang="zh-CN" sz="1400" dirty="0">
                <a:solidFill>
                  <a:srgbClr val="999999"/>
                </a:solidFill>
                <a:latin typeface="Liberation Mono"/>
              </a:rPr>
              <a:t>)</a:t>
            </a:r>
            <a:r>
              <a:rPr lang="fr-FR" altLang="zh-CN" sz="1400" dirty="0">
                <a:solidFill>
                  <a:srgbClr val="000000"/>
                </a:solidFill>
                <a:latin typeface="Liberation Mono"/>
              </a:rPr>
              <a:t> </a:t>
            </a:r>
            <a:r>
              <a:rPr lang="fr-FR" altLang="zh-CN" sz="1400" dirty="0">
                <a:solidFill>
                  <a:srgbClr val="0077AA"/>
                </a:solidFill>
                <a:latin typeface="Liberation Mono"/>
              </a:rPr>
              <a:t>ON</a:t>
            </a:r>
            <a:r>
              <a:rPr lang="fr-FR" altLang="zh-CN" sz="1400" dirty="0">
                <a:solidFill>
                  <a:srgbClr val="000000"/>
                </a:solidFill>
                <a:latin typeface="Liberation Mono"/>
              </a:rPr>
              <a:t> t1</a:t>
            </a:r>
            <a:r>
              <a:rPr lang="fr-FR" altLang="zh-CN" sz="1400" dirty="0">
                <a:solidFill>
                  <a:srgbClr val="999999"/>
                </a:solidFill>
                <a:latin typeface="Liberation Mono"/>
              </a:rPr>
              <a:t>.</a:t>
            </a:r>
            <a:r>
              <a:rPr lang="fr-FR" altLang="zh-CN" sz="1400" dirty="0">
                <a:solidFill>
                  <a:srgbClr val="000000"/>
                </a:solidFill>
                <a:latin typeface="Liberation Mono"/>
              </a:rPr>
              <a:t>a</a:t>
            </a:r>
            <a:r>
              <a:rPr lang="fr-FR" altLang="zh-CN" sz="1400" dirty="0">
                <a:solidFill>
                  <a:srgbClr val="A67F59"/>
                </a:solidFill>
                <a:latin typeface="Liberation Mono"/>
              </a:rPr>
              <a:t>=</a:t>
            </a:r>
            <a:r>
              <a:rPr lang="fr-FR" altLang="zh-CN" sz="1400" dirty="0">
                <a:solidFill>
                  <a:srgbClr val="000000"/>
                </a:solidFill>
                <a:latin typeface="Liberation Mono"/>
              </a:rPr>
              <a:t>t2</a:t>
            </a:r>
            <a:r>
              <a:rPr lang="fr-FR" altLang="zh-CN" sz="1400" dirty="0">
                <a:solidFill>
                  <a:srgbClr val="999999"/>
                </a:solidFill>
                <a:latin typeface="Liberation Mono"/>
              </a:rPr>
              <a:t>.</a:t>
            </a:r>
            <a:r>
              <a:rPr lang="fr-FR" altLang="zh-CN" sz="1400" dirty="0">
                <a:solidFill>
                  <a:srgbClr val="000000"/>
                </a:solidFill>
                <a:latin typeface="Liberation Mono"/>
              </a:rPr>
              <a:t>a</a:t>
            </a:r>
            <a:endParaRPr lang="zh-CN" altLang="en-US" sz="1400" dirty="0"/>
          </a:p>
        </p:txBody>
      </p:sp>
      <p:sp>
        <p:nvSpPr>
          <p:cNvPr id="13" name="矩形 12">
            <a:extLst>
              <a:ext uri="{FF2B5EF4-FFF2-40B4-BE49-F238E27FC236}">
                <a16:creationId xmlns:a16="http://schemas.microsoft.com/office/drawing/2014/main" id="{4775A7E9-6A2D-43AF-9C7D-ED263F184399}"/>
              </a:ext>
            </a:extLst>
          </p:cNvPr>
          <p:cNvSpPr/>
          <p:nvPr/>
        </p:nvSpPr>
        <p:spPr>
          <a:xfrm>
            <a:off x="4127543" y="3146362"/>
            <a:ext cx="2488182" cy="307777"/>
          </a:xfrm>
          <a:prstGeom prst="rect">
            <a:avLst/>
          </a:prstGeom>
          <a:noFill/>
        </p:spPr>
        <p:style>
          <a:lnRef idx="2">
            <a:schemeClr val="accent5"/>
          </a:lnRef>
          <a:fillRef idx="1">
            <a:schemeClr val="lt1"/>
          </a:fillRef>
          <a:effectRef idx="0">
            <a:schemeClr val="accent5"/>
          </a:effectRef>
          <a:fontRef idx="minor">
            <a:schemeClr val="dk1"/>
          </a:fontRef>
        </p:style>
        <p:txBody>
          <a:bodyPr wrap="none">
            <a:spAutoFit/>
          </a:bodyPr>
          <a:lstStyle/>
          <a:p>
            <a:r>
              <a:rPr lang="fr-FR" altLang="zh-CN" sz="1400" dirty="0">
                <a:solidFill>
                  <a:srgbClr val="000000"/>
                </a:solidFill>
                <a:latin typeface="Liberation Mono"/>
              </a:rPr>
              <a:t>t1 </a:t>
            </a:r>
            <a:r>
              <a:rPr lang="fr-FR" altLang="zh-CN" sz="1400" dirty="0">
                <a:solidFill>
                  <a:srgbClr val="0077AA"/>
                </a:solidFill>
                <a:latin typeface="Liberation Mono"/>
              </a:rPr>
              <a:t>LEFT</a:t>
            </a:r>
            <a:r>
              <a:rPr lang="fr-FR" altLang="zh-CN" sz="1400" dirty="0">
                <a:solidFill>
                  <a:srgbClr val="000000"/>
                </a:solidFill>
                <a:latin typeface="Liberation Mono"/>
              </a:rPr>
              <a:t> </a:t>
            </a:r>
            <a:r>
              <a:rPr lang="fr-FR" altLang="zh-CN" sz="1400" dirty="0">
                <a:solidFill>
                  <a:srgbClr val="0077AA"/>
                </a:solidFill>
                <a:latin typeface="Liberation Mono"/>
              </a:rPr>
              <a:t>JOIN</a:t>
            </a:r>
            <a:r>
              <a:rPr lang="fr-FR" altLang="zh-CN" sz="1400" dirty="0">
                <a:solidFill>
                  <a:srgbClr val="000000"/>
                </a:solidFill>
                <a:latin typeface="Liberation Mono"/>
              </a:rPr>
              <a:t> t2 </a:t>
            </a:r>
            <a:r>
              <a:rPr lang="fr-FR" altLang="zh-CN" sz="1400" dirty="0">
                <a:solidFill>
                  <a:srgbClr val="0077AA"/>
                </a:solidFill>
                <a:latin typeface="Liberation Mono"/>
              </a:rPr>
              <a:t>ON</a:t>
            </a:r>
            <a:r>
              <a:rPr lang="fr-FR" altLang="zh-CN" sz="1400" dirty="0">
                <a:solidFill>
                  <a:srgbClr val="000000"/>
                </a:solidFill>
                <a:latin typeface="Liberation Mono"/>
              </a:rPr>
              <a:t> t1</a:t>
            </a:r>
            <a:r>
              <a:rPr lang="fr-FR" altLang="zh-CN" sz="1400" dirty="0">
                <a:solidFill>
                  <a:srgbClr val="999999"/>
                </a:solidFill>
                <a:latin typeface="Liberation Mono"/>
              </a:rPr>
              <a:t>.</a:t>
            </a:r>
            <a:r>
              <a:rPr lang="fr-FR" altLang="zh-CN" sz="1400" dirty="0">
                <a:solidFill>
                  <a:srgbClr val="000000"/>
                </a:solidFill>
                <a:latin typeface="Liberation Mono"/>
              </a:rPr>
              <a:t>a</a:t>
            </a:r>
            <a:r>
              <a:rPr lang="fr-FR" altLang="zh-CN" sz="1400" dirty="0">
                <a:solidFill>
                  <a:srgbClr val="A67F59"/>
                </a:solidFill>
                <a:latin typeface="Liberation Mono"/>
              </a:rPr>
              <a:t>=</a:t>
            </a:r>
            <a:r>
              <a:rPr lang="fr-FR" altLang="zh-CN" sz="1400" dirty="0">
                <a:solidFill>
                  <a:srgbClr val="000000"/>
                </a:solidFill>
                <a:latin typeface="Liberation Mono"/>
              </a:rPr>
              <a:t>t2</a:t>
            </a:r>
            <a:r>
              <a:rPr lang="fr-FR" altLang="zh-CN" sz="1400" dirty="0">
                <a:solidFill>
                  <a:srgbClr val="999999"/>
                </a:solidFill>
                <a:latin typeface="Liberation Mono"/>
              </a:rPr>
              <a:t>.</a:t>
            </a:r>
            <a:r>
              <a:rPr lang="fr-FR" altLang="zh-CN" sz="1400" dirty="0">
                <a:solidFill>
                  <a:srgbClr val="000000"/>
                </a:solidFill>
                <a:latin typeface="Liberation Mono"/>
              </a:rPr>
              <a:t>a</a:t>
            </a:r>
            <a:r>
              <a:rPr lang="fr-FR" altLang="zh-CN" sz="1400" dirty="0">
                <a:solidFill>
                  <a:srgbClr val="999999"/>
                </a:solidFill>
                <a:latin typeface="Liberation Mono"/>
              </a:rPr>
              <a:t>,</a:t>
            </a:r>
            <a:r>
              <a:rPr lang="fr-FR" altLang="zh-CN" sz="1400" dirty="0">
                <a:solidFill>
                  <a:srgbClr val="000000"/>
                </a:solidFill>
                <a:latin typeface="Liberation Mono"/>
              </a:rPr>
              <a:t> t3</a:t>
            </a:r>
            <a:endParaRPr lang="zh-CN" altLang="en-US" sz="1400" dirty="0"/>
          </a:p>
        </p:txBody>
      </p:sp>
      <p:sp>
        <p:nvSpPr>
          <p:cNvPr id="14" name="等号 13">
            <a:extLst>
              <a:ext uri="{FF2B5EF4-FFF2-40B4-BE49-F238E27FC236}">
                <a16:creationId xmlns:a16="http://schemas.microsoft.com/office/drawing/2014/main" id="{F620FD4E-334A-4E65-B1E0-B2BFA8886649}"/>
              </a:ext>
            </a:extLst>
          </p:cNvPr>
          <p:cNvSpPr/>
          <p:nvPr/>
        </p:nvSpPr>
        <p:spPr>
          <a:xfrm>
            <a:off x="3592286" y="3186890"/>
            <a:ext cx="373224" cy="22672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6" name="直接连接符 15">
            <a:extLst>
              <a:ext uri="{FF2B5EF4-FFF2-40B4-BE49-F238E27FC236}">
                <a16:creationId xmlns:a16="http://schemas.microsoft.com/office/drawing/2014/main" id="{CAF745C6-2511-4D90-B6CF-8D5A2132B0D0}"/>
              </a:ext>
            </a:extLst>
          </p:cNvPr>
          <p:cNvCxnSpPr>
            <a:cxnSpLocks/>
          </p:cNvCxnSpPr>
          <p:nvPr/>
        </p:nvCxnSpPr>
        <p:spPr>
          <a:xfrm flipH="1">
            <a:off x="3746350" y="3105280"/>
            <a:ext cx="93306" cy="38994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88C6CC96-C5A6-4DA6-8B18-E0BA4F148D61}"/>
              </a:ext>
            </a:extLst>
          </p:cNvPr>
          <p:cNvSpPr txBox="1"/>
          <p:nvPr/>
        </p:nvSpPr>
        <p:spPr>
          <a:xfrm>
            <a:off x="6777758" y="3154299"/>
            <a:ext cx="1660849"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400" dirty="0"/>
              <a:t>结果集不相同</a:t>
            </a:r>
          </a:p>
        </p:txBody>
      </p:sp>
      <p:pic>
        <p:nvPicPr>
          <p:cNvPr id="20" name="图片 19">
            <a:extLst>
              <a:ext uri="{FF2B5EF4-FFF2-40B4-BE49-F238E27FC236}">
                <a16:creationId xmlns:a16="http://schemas.microsoft.com/office/drawing/2014/main" id="{E4B4ECAD-9908-420A-9337-AF1D4348CE9F}"/>
              </a:ext>
            </a:extLst>
          </p:cNvPr>
          <p:cNvPicPr>
            <a:picLocks noChangeAspect="1"/>
          </p:cNvPicPr>
          <p:nvPr/>
        </p:nvPicPr>
        <p:blipFill>
          <a:blip r:embed="rId2"/>
          <a:stretch>
            <a:fillRect/>
          </a:stretch>
        </p:blipFill>
        <p:spPr>
          <a:xfrm>
            <a:off x="861278" y="3576830"/>
            <a:ext cx="4740051" cy="1661304"/>
          </a:xfrm>
          <a:prstGeom prst="rect">
            <a:avLst/>
          </a:prstGeom>
        </p:spPr>
      </p:pic>
      <p:pic>
        <p:nvPicPr>
          <p:cNvPr id="21" name="图片 20">
            <a:extLst>
              <a:ext uri="{FF2B5EF4-FFF2-40B4-BE49-F238E27FC236}">
                <a16:creationId xmlns:a16="http://schemas.microsoft.com/office/drawing/2014/main" id="{06195CB5-1339-4026-9A3B-8BF759F503B5}"/>
              </a:ext>
            </a:extLst>
          </p:cNvPr>
          <p:cNvPicPr>
            <a:picLocks noChangeAspect="1"/>
          </p:cNvPicPr>
          <p:nvPr/>
        </p:nvPicPr>
        <p:blipFill>
          <a:blip r:embed="rId3"/>
          <a:stretch>
            <a:fillRect/>
          </a:stretch>
        </p:blipFill>
        <p:spPr>
          <a:xfrm>
            <a:off x="5601329" y="3584766"/>
            <a:ext cx="4122777" cy="1714649"/>
          </a:xfrm>
          <a:prstGeom prst="rect">
            <a:avLst/>
          </a:prstGeom>
        </p:spPr>
      </p:pic>
      <p:sp>
        <p:nvSpPr>
          <p:cNvPr id="22" name="箭头: 右 21">
            <a:extLst>
              <a:ext uri="{FF2B5EF4-FFF2-40B4-BE49-F238E27FC236}">
                <a16:creationId xmlns:a16="http://schemas.microsoft.com/office/drawing/2014/main" id="{22C8B229-1C8D-4F52-86A6-3C0EB61859F2}"/>
              </a:ext>
            </a:extLst>
          </p:cNvPr>
          <p:cNvSpPr/>
          <p:nvPr/>
        </p:nvSpPr>
        <p:spPr>
          <a:xfrm rot="16200000">
            <a:off x="7460646" y="5122545"/>
            <a:ext cx="590550" cy="430864"/>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31CECF75-EA9D-41BE-9EC1-2537F8F3AC32}"/>
              </a:ext>
            </a:extLst>
          </p:cNvPr>
          <p:cNvSpPr/>
          <p:nvPr/>
        </p:nvSpPr>
        <p:spPr>
          <a:xfrm rot="16362302">
            <a:off x="2706901" y="5248062"/>
            <a:ext cx="590550" cy="430864"/>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89871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1F1E6-20D7-4D4A-9F4C-B1815CD2F29C}"/>
              </a:ext>
            </a:extLst>
          </p:cNvPr>
          <p:cNvSpPr>
            <a:spLocks noGrp="1"/>
          </p:cNvSpPr>
          <p:nvPr>
            <p:ph type="title" idx="4294967295"/>
          </p:nvPr>
        </p:nvSpPr>
        <p:spPr>
          <a:xfrm>
            <a:off x="0" y="1225550"/>
            <a:ext cx="2947988" cy="4600575"/>
          </a:xfrm>
          <a:noFill/>
        </p:spPr>
        <p:style>
          <a:lnRef idx="0">
            <a:schemeClr val="dk1"/>
          </a:lnRef>
          <a:fillRef idx="3">
            <a:schemeClr val="dk1"/>
          </a:fillRef>
          <a:effectRef idx="3">
            <a:schemeClr val="dk1"/>
          </a:effectRef>
          <a:fontRef idx="minor">
            <a:schemeClr val="lt1"/>
          </a:fontRef>
        </p:style>
        <p:txBody>
          <a:bodyPr/>
          <a:lstStyle/>
          <a:p>
            <a:pPr algn="ctr"/>
            <a:r>
              <a:rPr lang="zh-CN" altLang="en-US" dirty="0">
                <a:solidFill>
                  <a:schemeClr val="accent5">
                    <a:lumMod val="50000"/>
                  </a:schemeClr>
                </a:solidFill>
                <a:latin typeface="Microsoft YaHei Light" panose="020B0502040204020203" pitchFamily="34" charset="-122"/>
                <a:ea typeface="Microsoft YaHei Light" panose="020B0502040204020203" pitchFamily="34" charset="-122"/>
              </a:rPr>
              <a:t>目   录 </a:t>
            </a:r>
          </a:p>
        </p:txBody>
      </p:sp>
      <p:graphicFrame>
        <p:nvGraphicFramePr>
          <p:cNvPr id="4" name="内容占位符 3">
            <a:extLst>
              <a:ext uri="{FF2B5EF4-FFF2-40B4-BE49-F238E27FC236}">
                <a16:creationId xmlns:a16="http://schemas.microsoft.com/office/drawing/2014/main" id="{C023A783-4E2C-41AC-B4D6-7671CF59020C}"/>
              </a:ext>
            </a:extLst>
          </p:cNvPr>
          <p:cNvGraphicFramePr>
            <a:graphicFrameLocks noGrp="1"/>
          </p:cNvGraphicFramePr>
          <p:nvPr>
            <p:ph idx="4294967295"/>
            <p:extLst>
              <p:ext uri="{D42A27DB-BD31-4B8C-83A1-F6EECF244321}">
                <p14:modId xmlns:p14="http://schemas.microsoft.com/office/powerpoint/2010/main" val="1387544344"/>
              </p:ext>
            </p:extLst>
          </p:nvPr>
        </p:nvGraphicFramePr>
        <p:xfrm>
          <a:off x="3122644" y="965199"/>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7917164"/>
      </p:ext>
    </p:extLst>
  </p:cSld>
  <p:clrMapOvr>
    <a:masterClrMapping/>
  </p:clrMapOvr>
  <mc:AlternateContent xmlns:mc="http://schemas.openxmlformats.org/markup-compatibility/2006" xmlns:p14="http://schemas.microsoft.com/office/powerpoint/2010/main">
    <mc:Choice Requires="p14">
      <p:transition spd="slow" p14:dur="2000" advTm="101235"/>
    </mc:Choice>
    <mc:Fallback xmlns="">
      <p:transition spd="slow" advTm="10123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75865" y="492257"/>
            <a:ext cx="9561237"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—2.7. 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latin typeface="Microsoft YaHei Light" panose="020B0502040204020203" pitchFamily="34" charset="-122"/>
                <a:ea typeface="Microsoft YaHei Light" panose="020B0502040204020203" pitchFamily="34" charset="-122"/>
              </a:rPr>
              <a:t>Nested Join Optimization</a:t>
            </a:r>
            <a:r>
              <a:rPr lang="zh-CN" altLang="en-US" dirty="0"/>
              <a:t>嵌套连接优化</a:t>
            </a:r>
            <a:endParaRPr lang="en-US" altLang="zh-CN" dirty="0"/>
          </a:p>
        </p:txBody>
      </p:sp>
      <p:sp>
        <p:nvSpPr>
          <p:cNvPr id="3" name="文本框 2">
            <a:extLst>
              <a:ext uri="{FF2B5EF4-FFF2-40B4-BE49-F238E27FC236}">
                <a16:creationId xmlns:a16="http://schemas.microsoft.com/office/drawing/2014/main" id="{319F9593-125A-417D-8809-06F3F89F3C88}"/>
              </a:ext>
            </a:extLst>
          </p:cNvPr>
          <p:cNvSpPr txBox="1"/>
          <p:nvPr/>
        </p:nvSpPr>
        <p:spPr>
          <a:xfrm>
            <a:off x="4055471" y="2743200"/>
            <a:ext cx="2556587" cy="646331"/>
          </a:xfrm>
          <a:prstGeom prst="rect">
            <a:avLst/>
          </a:prstGeom>
          <a:noFill/>
        </p:spPr>
        <p:txBody>
          <a:bodyPr wrap="square" rtlCol="0">
            <a:spAutoFit/>
          </a:bodyPr>
          <a:lstStyle/>
          <a:p>
            <a:pPr algn="ctr"/>
            <a:r>
              <a:rPr lang="zh-CN" altLang="en-US" dirty="0"/>
              <a:t>需要再补充该节内容（未来补）</a:t>
            </a:r>
          </a:p>
        </p:txBody>
      </p:sp>
    </p:spTree>
    <p:extLst>
      <p:ext uri="{BB962C8B-B14F-4D97-AF65-F5344CB8AC3E}">
        <p14:creationId xmlns:p14="http://schemas.microsoft.com/office/powerpoint/2010/main" val="4263360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75865" y="492257"/>
            <a:ext cx="9561237"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a:t>
            </a:r>
            <a:r>
              <a:rPr lang="zh-CN" altLang="en-US" dirty="0">
                <a:latin typeface="Microsoft YaHei Light" panose="020B0502040204020203" pitchFamily="34" charset="-122"/>
                <a:ea typeface="Microsoft YaHei Light" panose="020B0502040204020203" pitchFamily="34" charset="-122"/>
              </a:rPr>
              <a:t>之</a:t>
            </a:r>
            <a:r>
              <a:rPr lang="en-US" altLang="zh-CN" dirty="0">
                <a:latin typeface="Microsoft YaHei Light" panose="020B0502040204020203" pitchFamily="34" charset="-122"/>
                <a:ea typeface="Microsoft YaHei Light" panose="020B0502040204020203" pitchFamily="34" charset="-122"/>
              </a:rPr>
              <a:t>OUTER JOIN</a:t>
            </a:r>
            <a:r>
              <a:rPr lang="zh-CN" altLang="en-US" dirty="0">
                <a:latin typeface="Microsoft YaHei Light" panose="020B0502040204020203" pitchFamily="34" charset="-122"/>
                <a:ea typeface="Microsoft YaHei Light" panose="020B0502040204020203" pitchFamily="34" charset="-122"/>
              </a:rPr>
              <a:t>外连接优化</a:t>
            </a:r>
            <a:r>
              <a:rPr lang="en-US" altLang="zh-CN" dirty="0">
                <a:latin typeface="Microsoft YaHei Light" panose="020B0502040204020203" pitchFamily="34" charset="-122"/>
                <a:ea typeface="Microsoft YaHei Light" panose="020B0502040204020203" pitchFamily="34" charset="-122"/>
              </a:rPr>
              <a:t> </a:t>
            </a:r>
            <a:endParaRPr lang="en-US" altLang="zh-CN" dirty="0"/>
          </a:p>
        </p:txBody>
      </p:sp>
      <p:sp>
        <p:nvSpPr>
          <p:cNvPr id="4" name="矩形 3">
            <a:extLst>
              <a:ext uri="{FF2B5EF4-FFF2-40B4-BE49-F238E27FC236}">
                <a16:creationId xmlns:a16="http://schemas.microsoft.com/office/drawing/2014/main" id="{056531B2-C137-48B5-862A-D287805D2F1E}"/>
              </a:ext>
            </a:extLst>
          </p:cNvPr>
          <p:cNvSpPr/>
          <p:nvPr/>
        </p:nvSpPr>
        <p:spPr>
          <a:xfrm>
            <a:off x="758620" y="1107624"/>
            <a:ext cx="3999992" cy="369332"/>
          </a:xfrm>
          <a:prstGeom prst="rect">
            <a:avLst/>
          </a:prstGeom>
        </p:spPr>
        <p:txBody>
          <a:bodyPr wrap="square">
            <a:spAutoFit/>
          </a:bodyPr>
          <a:lstStyle/>
          <a:p>
            <a:r>
              <a:rPr lang="zh-CN" altLang="en-US" dirty="0"/>
              <a:t>外连接包括</a:t>
            </a:r>
            <a:r>
              <a:rPr lang="en-US" altLang="zh-CN" dirty="0"/>
              <a:t>LEFT JOIN</a:t>
            </a:r>
            <a:r>
              <a:rPr lang="zh-CN" altLang="en-US" dirty="0"/>
              <a:t>和 </a:t>
            </a:r>
            <a:r>
              <a:rPr lang="en-US" altLang="zh-CN" dirty="0"/>
              <a:t>RIGHT JOIN</a:t>
            </a:r>
            <a:r>
              <a:rPr lang="zh-CN" altLang="en-US" dirty="0"/>
              <a:t>。</a:t>
            </a:r>
          </a:p>
        </p:txBody>
      </p:sp>
      <p:sp>
        <p:nvSpPr>
          <p:cNvPr id="6" name="矩形 5">
            <a:extLst>
              <a:ext uri="{FF2B5EF4-FFF2-40B4-BE49-F238E27FC236}">
                <a16:creationId xmlns:a16="http://schemas.microsoft.com/office/drawing/2014/main" id="{2FF2EACA-DC3F-440B-A60D-84C7C5F04D12}"/>
              </a:ext>
            </a:extLst>
          </p:cNvPr>
          <p:cNvSpPr/>
          <p:nvPr/>
        </p:nvSpPr>
        <p:spPr>
          <a:xfrm>
            <a:off x="1117621" y="3443873"/>
            <a:ext cx="3281989" cy="369332"/>
          </a:xfrm>
          <a:prstGeom prst="rect">
            <a:avLst/>
          </a:prstGeom>
          <a:noFill/>
        </p:spPr>
        <p:style>
          <a:lnRef idx="2">
            <a:schemeClr val="accent5"/>
          </a:lnRef>
          <a:fillRef idx="1">
            <a:schemeClr val="lt1"/>
          </a:fillRef>
          <a:effectRef idx="0">
            <a:schemeClr val="accent5"/>
          </a:effectRef>
          <a:fontRef idx="minor">
            <a:schemeClr val="dk1"/>
          </a:fontRef>
        </p:style>
        <p:txBody>
          <a:bodyPr wrap="none">
            <a:spAutoFit/>
          </a:bodyPr>
          <a:lstStyle/>
          <a:p>
            <a:r>
              <a:rPr lang="en-US" altLang="zh-CN" dirty="0"/>
              <a:t>A LEFT JOIN B join_specification</a:t>
            </a:r>
            <a:endParaRPr lang="zh-CN" altLang="en-US" dirty="0"/>
          </a:p>
        </p:txBody>
      </p:sp>
      <p:sp>
        <p:nvSpPr>
          <p:cNvPr id="9" name="矩形 8">
            <a:extLst>
              <a:ext uri="{FF2B5EF4-FFF2-40B4-BE49-F238E27FC236}">
                <a16:creationId xmlns:a16="http://schemas.microsoft.com/office/drawing/2014/main" id="{BB540167-C1B9-4E05-A146-10F543BE2132}"/>
              </a:ext>
            </a:extLst>
          </p:cNvPr>
          <p:cNvSpPr/>
          <p:nvPr/>
        </p:nvSpPr>
        <p:spPr>
          <a:xfrm>
            <a:off x="5156483" y="1535659"/>
            <a:ext cx="6096000" cy="4185761"/>
          </a:xfrm>
          <a:prstGeom prst="rect">
            <a:avLst/>
          </a:prstGeom>
          <a:solidFill>
            <a:schemeClr val="accent5">
              <a:tint val="65000"/>
              <a:alpha val="18000"/>
            </a:schemeClr>
          </a:solidFill>
        </p:spPr>
        <p:style>
          <a:lnRef idx="1">
            <a:schemeClr val="accent5"/>
          </a:lnRef>
          <a:fillRef idx="2">
            <a:schemeClr val="accent5"/>
          </a:fillRef>
          <a:effectRef idx="1">
            <a:schemeClr val="accent5"/>
          </a:effectRef>
          <a:fontRef idx="minor">
            <a:schemeClr val="dk1"/>
          </a:fontRef>
        </p:style>
        <p:txBody>
          <a:bodyPr>
            <a:spAutoFit/>
          </a:bodyPr>
          <a:lstStyle/>
          <a:p>
            <a:pPr marL="285750" indent="-285750">
              <a:buFont typeface="Arial" panose="020B0604020202020204" pitchFamily="34" charset="0"/>
              <a:buChar char="•"/>
            </a:pPr>
            <a:r>
              <a:rPr lang="zh-CN" altLang="en-US" sz="1400" dirty="0"/>
              <a:t>表</a:t>
            </a:r>
            <a:r>
              <a:rPr lang="en-US" altLang="zh-CN" sz="1400" dirty="0"/>
              <a:t>B</a:t>
            </a:r>
            <a:r>
              <a:rPr lang="zh-CN" altLang="en-US" sz="1400" dirty="0"/>
              <a:t>设置为依赖于表</a:t>
            </a:r>
            <a:r>
              <a:rPr lang="en-US" altLang="zh-CN" sz="1400" dirty="0"/>
              <a:t>A</a:t>
            </a:r>
            <a:r>
              <a:rPr lang="zh-CN" altLang="en-US" sz="1400" dirty="0"/>
              <a:t>和所有依赖的表</a:t>
            </a:r>
            <a:r>
              <a:rPr lang="en-US" altLang="zh-CN" sz="1400" dirty="0"/>
              <a:t>A</a:t>
            </a:r>
            <a:r>
              <a:rPr lang="zh-CN" altLang="en-US" sz="1400" dirty="0"/>
              <a:t>。</a:t>
            </a:r>
          </a:p>
          <a:p>
            <a:pPr marL="285750" indent="-285750">
              <a:buFont typeface="Arial" panose="020B0604020202020204" pitchFamily="34" charset="0"/>
              <a:buChar char="•"/>
            </a:pPr>
            <a:endParaRPr lang="zh-CN" altLang="en-US" sz="1400" dirty="0"/>
          </a:p>
          <a:p>
            <a:pPr marL="285750" indent="-285750">
              <a:buFont typeface="Arial" panose="020B0604020202020204" pitchFamily="34" charset="0"/>
              <a:buChar char="•"/>
            </a:pPr>
            <a:r>
              <a:rPr lang="zh-CN" altLang="en-US" sz="1400" dirty="0"/>
              <a:t>表</a:t>
            </a:r>
            <a:r>
              <a:rPr lang="en-US" altLang="zh-CN" sz="1400" dirty="0"/>
              <a:t>A</a:t>
            </a:r>
            <a:r>
              <a:rPr lang="zh-CN" altLang="en-US" sz="1400" dirty="0"/>
              <a:t>设置为依赖于条件</a:t>
            </a:r>
            <a:r>
              <a:rPr lang="en-US" altLang="zh-CN" sz="1400" dirty="0"/>
              <a:t>B</a:t>
            </a:r>
            <a:r>
              <a:rPr lang="zh-CN" altLang="en-US" sz="1400" dirty="0"/>
              <a:t>中使用的所有表（除外）</a:t>
            </a:r>
            <a:r>
              <a:rPr lang="en-US" altLang="zh-CN" sz="1400" dirty="0"/>
              <a:t>LEFT JOIN</a:t>
            </a:r>
            <a:r>
              <a:rPr lang="zh-CN" altLang="en-US" sz="1400" dirty="0"/>
              <a:t>。</a:t>
            </a:r>
          </a:p>
          <a:p>
            <a:pPr marL="285750" indent="-285750">
              <a:buFont typeface="Arial" panose="020B0604020202020204" pitchFamily="34" charset="0"/>
              <a:buChar char="•"/>
            </a:pPr>
            <a:endParaRPr lang="zh-CN" altLang="en-US" sz="1400" dirty="0"/>
          </a:p>
          <a:p>
            <a:pPr marL="285750" indent="-285750">
              <a:buFont typeface="Arial" panose="020B0604020202020204" pitchFamily="34" charset="0"/>
              <a:buChar char="•"/>
            </a:pPr>
            <a:r>
              <a:rPr lang="zh-CN" altLang="en-US" sz="1400" dirty="0"/>
              <a:t>该</a:t>
            </a:r>
            <a:r>
              <a:rPr lang="en-US" altLang="zh-CN" sz="1400" dirty="0"/>
              <a:t>LEFT JOIN</a:t>
            </a:r>
            <a:r>
              <a:rPr lang="zh-CN" altLang="en-US" sz="1400" dirty="0"/>
              <a:t>条件用于决定如何从表中检索行 </a:t>
            </a:r>
            <a:r>
              <a:rPr lang="en-US" altLang="zh-CN" sz="1400" dirty="0"/>
              <a:t>B</a:t>
            </a:r>
            <a:r>
              <a:rPr lang="zh-CN" altLang="en-US" sz="1400" dirty="0"/>
              <a:t>。（换句话说，</a:t>
            </a:r>
            <a:r>
              <a:rPr lang="en-US" altLang="zh-CN" sz="1400" dirty="0"/>
              <a:t>WHERE</a:t>
            </a:r>
            <a:r>
              <a:rPr lang="zh-CN" altLang="en-US" sz="1400" dirty="0"/>
              <a:t>不使用该子句中的任何条件。）</a:t>
            </a:r>
          </a:p>
          <a:p>
            <a:pPr marL="285750" indent="-285750">
              <a:buFont typeface="Arial" panose="020B0604020202020204" pitchFamily="34" charset="0"/>
              <a:buChar char="•"/>
            </a:pPr>
            <a:endParaRPr lang="zh-CN" altLang="en-US" sz="1400" dirty="0"/>
          </a:p>
          <a:p>
            <a:pPr marL="285750" indent="-285750">
              <a:buFont typeface="Arial" panose="020B0604020202020204" pitchFamily="34" charset="0"/>
              <a:buChar char="•"/>
            </a:pPr>
            <a:r>
              <a:rPr lang="zh-CN" altLang="en-US" sz="1400" dirty="0"/>
              <a:t>执行所有标准连接优化，但始终在所依赖的所有表之后读取表。如果存在循环依赖关系，则会发生错误。</a:t>
            </a:r>
          </a:p>
          <a:p>
            <a:pPr marL="285750" indent="-285750">
              <a:buFont typeface="Arial" panose="020B0604020202020204" pitchFamily="34" charset="0"/>
              <a:buChar char="•"/>
            </a:pPr>
            <a:endParaRPr lang="zh-CN" altLang="en-US" sz="1400" dirty="0"/>
          </a:p>
          <a:p>
            <a:pPr marL="285750" indent="-285750">
              <a:buFont typeface="Arial" panose="020B0604020202020204" pitchFamily="34" charset="0"/>
              <a:buChar char="•"/>
            </a:pPr>
            <a:r>
              <a:rPr lang="en-US" altLang="zh-CN" sz="1400" dirty="0"/>
              <a:t>WHERE</a:t>
            </a:r>
            <a:r>
              <a:rPr lang="zh-CN" altLang="en-US" sz="1400" dirty="0"/>
              <a:t>执行所有标准优化。</a:t>
            </a:r>
          </a:p>
          <a:p>
            <a:pPr marL="285750" indent="-285750">
              <a:buFont typeface="Arial" panose="020B0604020202020204" pitchFamily="34" charset="0"/>
              <a:buChar char="•"/>
            </a:pPr>
            <a:endParaRPr lang="zh-CN" altLang="en-US" sz="1400" dirty="0"/>
          </a:p>
          <a:p>
            <a:pPr marL="285750" indent="-285750">
              <a:buFont typeface="Arial" panose="020B0604020202020204" pitchFamily="34" charset="0"/>
              <a:buChar char="•"/>
            </a:pPr>
            <a:r>
              <a:rPr lang="zh-CN" altLang="en-US" sz="1400" dirty="0"/>
              <a:t>如果</a:t>
            </a:r>
            <a:r>
              <a:rPr lang="en-US" altLang="zh-CN" sz="1400" dirty="0"/>
              <a:t>A</a:t>
            </a:r>
            <a:r>
              <a:rPr lang="zh-CN" altLang="en-US" sz="1400" dirty="0"/>
              <a:t>匹配该</a:t>
            </a:r>
            <a:r>
              <a:rPr lang="en-US" altLang="zh-CN" sz="1400" dirty="0"/>
              <a:t>WHERE</a:t>
            </a:r>
            <a:r>
              <a:rPr lang="zh-CN" altLang="en-US" sz="1400" dirty="0"/>
              <a:t>子句的行中有一行，但没有</a:t>
            </a:r>
            <a:r>
              <a:rPr lang="en-US" altLang="zh-CN" sz="1400" dirty="0"/>
              <a:t>B</a:t>
            </a:r>
            <a:r>
              <a:rPr lang="zh-CN" altLang="en-US" sz="1400" dirty="0"/>
              <a:t>匹配 </a:t>
            </a:r>
            <a:r>
              <a:rPr lang="en-US" altLang="zh-CN" sz="1400" dirty="0"/>
              <a:t>ON</a:t>
            </a:r>
            <a:r>
              <a:rPr lang="zh-CN" altLang="en-US" sz="1400" dirty="0"/>
              <a:t>条件的</a:t>
            </a:r>
            <a:r>
              <a:rPr lang="en-US" altLang="zh-CN" sz="1400" dirty="0"/>
              <a:t>B</a:t>
            </a:r>
            <a:r>
              <a:rPr lang="zh-CN" altLang="en-US" sz="1400" dirty="0"/>
              <a:t>行，则会生成一个额外的 行，并将所有列设置为</a:t>
            </a:r>
            <a:r>
              <a:rPr lang="en-US" altLang="zh-CN" sz="1400" dirty="0"/>
              <a:t>NULL</a:t>
            </a:r>
            <a:r>
              <a:rPr lang="zh-CN" altLang="en-US" sz="1400" dirty="0"/>
              <a:t>。</a:t>
            </a:r>
          </a:p>
          <a:p>
            <a:pPr marL="285750" indent="-285750">
              <a:buFont typeface="Arial" panose="020B0604020202020204" pitchFamily="34" charset="0"/>
              <a:buChar char="•"/>
            </a:pPr>
            <a:endParaRPr lang="zh-CN" altLang="en-US" sz="1400" dirty="0"/>
          </a:p>
          <a:p>
            <a:pPr marL="285750" indent="-285750">
              <a:buFont typeface="Arial" panose="020B0604020202020204" pitchFamily="34" charset="0"/>
              <a:buChar char="•"/>
            </a:pPr>
            <a:r>
              <a:rPr lang="zh-CN" altLang="en-US" sz="1400" dirty="0"/>
              <a:t>如果您用于</a:t>
            </a:r>
            <a:r>
              <a:rPr lang="en-US" altLang="zh-CN" sz="1400" dirty="0"/>
              <a:t>LEFT JOIN</a:t>
            </a:r>
            <a:r>
              <a:rPr lang="zh-CN" altLang="en-US" sz="1400" dirty="0"/>
              <a:t>查找某些表中不存在的行，并且您有以下测试：</a:t>
            </a:r>
            <a:r>
              <a:rPr lang="en-US" altLang="zh-CN" sz="1400" dirty="0" err="1"/>
              <a:t>col_name</a:t>
            </a:r>
            <a:r>
              <a:rPr lang="en-US" altLang="zh-CN" sz="1400" dirty="0"/>
              <a:t> IS NULL</a:t>
            </a:r>
            <a:r>
              <a:rPr lang="zh-CN" altLang="en-US" sz="1400" dirty="0"/>
              <a:t>在</a:t>
            </a:r>
            <a:r>
              <a:rPr lang="en-US" altLang="zh-CN" sz="1400" dirty="0"/>
              <a:t>WHERE</a:t>
            </a:r>
            <a:r>
              <a:rPr lang="zh-CN" altLang="en-US" sz="1400" dirty="0"/>
              <a:t>部件中，哪 </a:t>
            </a:r>
            <a:r>
              <a:rPr lang="en-US" altLang="zh-CN" sz="1400" dirty="0" err="1"/>
              <a:t>col_name</a:t>
            </a:r>
            <a:r>
              <a:rPr lang="zh-CN" altLang="en-US" sz="1400" dirty="0"/>
              <a:t>一个是声明为的列</a:t>
            </a:r>
            <a:r>
              <a:rPr lang="en-US" altLang="zh-CN" sz="1400" dirty="0"/>
              <a:t>NOT NULL</a:t>
            </a:r>
            <a:r>
              <a:rPr lang="zh-CN" altLang="en-US" sz="1400" dirty="0"/>
              <a:t>，</a:t>
            </a:r>
            <a:r>
              <a:rPr lang="en-US" altLang="zh-CN" sz="1400" dirty="0"/>
              <a:t>MySQL</a:t>
            </a:r>
            <a:r>
              <a:rPr lang="zh-CN" altLang="en-US" sz="1400" dirty="0"/>
              <a:t>在找到后停止搜索更多行（对于特定的键组合）一行符合</a:t>
            </a:r>
            <a:r>
              <a:rPr lang="en-US" altLang="zh-CN" sz="1400" dirty="0"/>
              <a:t>LEFT JOIN</a:t>
            </a:r>
            <a:r>
              <a:rPr lang="zh-CN" altLang="en-US" sz="1400" dirty="0"/>
              <a:t>条件。</a:t>
            </a:r>
          </a:p>
        </p:txBody>
      </p:sp>
      <p:sp>
        <p:nvSpPr>
          <p:cNvPr id="15" name="箭头: 左 14">
            <a:extLst>
              <a:ext uri="{FF2B5EF4-FFF2-40B4-BE49-F238E27FC236}">
                <a16:creationId xmlns:a16="http://schemas.microsoft.com/office/drawing/2014/main" id="{5AFDDBEE-B1BD-4070-9F59-F7290F04FB45}"/>
              </a:ext>
            </a:extLst>
          </p:cNvPr>
          <p:cNvSpPr/>
          <p:nvPr/>
        </p:nvSpPr>
        <p:spPr>
          <a:xfrm>
            <a:off x="4570328" y="3429000"/>
            <a:ext cx="354563"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5819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75865" y="492257"/>
            <a:ext cx="9561237"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a:t>
            </a:r>
            <a:r>
              <a:rPr lang="zh-CN" altLang="en-US" dirty="0">
                <a:latin typeface="Microsoft YaHei Light" panose="020B0502040204020203" pitchFamily="34" charset="-122"/>
                <a:ea typeface="Microsoft YaHei Light" panose="020B0502040204020203" pitchFamily="34" charset="-122"/>
              </a:rPr>
              <a:t>之</a:t>
            </a:r>
            <a:r>
              <a:rPr lang="en-US" altLang="zh-CN" dirty="0">
                <a:latin typeface="Microsoft YaHei Light" panose="020B0502040204020203" pitchFamily="34" charset="-122"/>
                <a:ea typeface="Microsoft YaHei Light" panose="020B0502040204020203" pitchFamily="34" charset="-122"/>
              </a:rPr>
              <a:t>OUTER JOIN</a:t>
            </a:r>
            <a:r>
              <a:rPr lang="zh-CN" altLang="en-US" dirty="0">
                <a:latin typeface="Microsoft YaHei Light" panose="020B0502040204020203" pitchFamily="34" charset="-122"/>
                <a:ea typeface="Microsoft YaHei Light" panose="020B0502040204020203" pitchFamily="34" charset="-122"/>
              </a:rPr>
              <a:t>外连接优化</a:t>
            </a:r>
            <a:r>
              <a:rPr lang="en-US" altLang="zh-CN" dirty="0">
                <a:latin typeface="Microsoft YaHei Light" panose="020B0502040204020203" pitchFamily="34" charset="-122"/>
                <a:ea typeface="Microsoft YaHei Light" panose="020B0502040204020203" pitchFamily="34" charset="-122"/>
              </a:rPr>
              <a:t> </a:t>
            </a:r>
            <a:endParaRPr lang="en-US" altLang="zh-CN" dirty="0"/>
          </a:p>
        </p:txBody>
      </p:sp>
      <p:sp>
        <p:nvSpPr>
          <p:cNvPr id="3" name="文本框 2">
            <a:extLst>
              <a:ext uri="{FF2B5EF4-FFF2-40B4-BE49-F238E27FC236}">
                <a16:creationId xmlns:a16="http://schemas.microsoft.com/office/drawing/2014/main" id="{4BD36828-DFBC-4C33-8711-9DF151716767}"/>
              </a:ext>
            </a:extLst>
          </p:cNvPr>
          <p:cNvSpPr txBox="1"/>
          <p:nvPr/>
        </p:nvSpPr>
        <p:spPr>
          <a:xfrm>
            <a:off x="597159" y="1119673"/>
            <a:ext cx="1483567" cy="369332"/>
          </a:xfrm>
          <a:prstGeom prst="rect">
            <a:avLst/>
          </a:prstGeom>
          <a:noFill/>
        </p:spPr>
        <p:txBody>
          <a:bodyPr wrap="square" rtlCol="0">
            <a:spAutoFit/>
          </a:bodyPr>
          <a:lstStyle/>
          <a:p>
            <a:r>
              <a:rPr lang="zh-CN" altLang="en-US" dirty="0"/>
              <a:t>优化样例：</a:t>
            </a:r>
          </a:p>
        </p:txBody>
      </p:sp>
      <p:sp>
        <p:nvSpPr>
          <p:cNvPr id="5" name="矩形 4">
            <a:extLst>
              <a:ext uri="{FF2B5EF4-FFF2-40B4-BE49-F238E27FC236}">
                <a16:creationId xmlns:a16="http://schemas.microsoft.com/office/drawing/2014/main" id="{FEED14E2-9F31-480F-9395-475BA82BC6D2}"/>
              </a:ext>
            </a:extLst>
          </p:cNvPr>
          <p:cNvSpPr/>
          <p:nvPr/>
        </p:nvSpPr>
        <p:spPr>
          <a:xfrm>
            <a:off x="1405812" y="1747089"/>
            <a:ext cx="3632719" cy="523220"/>
          </a:xfrm>
          <a:prstGeom prst="rect">
            <a:avLst/>
          </a:prstGeom>
        </p:spPr>
        <p:txBody>
          <a:bodyPr wrap="square">
            <a:spAutoFit/>
          </a:bodyPr>
          <a:lstStyle/>
          <a:p>
            <a:r>
              <a:rPr lang="en-US" altLang="zh-CN" sz="1400" dirty="0">
                <a:solidFill>
                  <a:srgbClr val="0077AA"/>
                </a:solidFill>
                <a:latin typeface="Liberation Mono"/>
              </a:rPr>
              <a:t>SELECT</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FROM</a:t>
            </a:r>
            <a:r>
              <a:rPr lang="en-US" altLang="zh-CN" sz="1400" dirty="0">
                <a:solidFill>
                  <a:srgbClr val="000000"/>
                </a:solidFill>
                <a:latin typeface="Liberation Mono"/>
              </a:rPr>
              <a:t> t1 </a:t>
            </a:r>
            <a:r>
              <a:rPr lang="en-US" altLang="zh-CN" sz="1400" dirty="0">
                <a:solidFill>
                  <a:srgbClr val="0077AA"/>
                </a:solidFill>
                <a:latin typeface="Liberation Mono"/>
              </a:rPr>
              <a:t>LEFT</a:t>
            </a:r>
            <a:r>
              <a:rPr lang="en-US" altLang="zh-CN" sz="1400" dirty="0">
                <a:solidFill>
                  <a:srgbClr val="000000"/>
                </a:solidFill>
                <a:latin typeface="Liberation Mono"/>
              </a:rPr>
              <a:t> </a:t>
            </a:r>
            <a:r>
              <a:rPr lang="en-US" altLang="zh-CN" sz="1400" dirty="0">
                <a:solidFill>
                  <a:srgbClr val="0077AA"/>
                </a:solidFill>
                <a:latin typeface="Liberation Mono"/>
              </a:rPr>
              <a:t>JOIN</a:t>
            </a:r>
            <a:r>
              <a:rPr lang="en-US" altLang="zh-CN" sz="1400" dirty="0">
                <a:solidFill>
                  <a:srgbClr val="000000"/>
                </a:solidFill>
                <a:latin typeface="Liberation Mono"/>
              </a:rPr>
              <a:t> t2 </a:t>
            </a:r>
            <a:r>
              <a:rPr lang="en-US" altLang="zh-CN" sz="1400" dirty="0">
                <a:solidFill>
                  <a:srgbClr val="0077AA"/>
                </a:solidFill>
                <a:latin typeface="Liberation Mono"/>
              </a:rPr>
              <a:t>ON</a:t>
            </a:r>
            <a:r>
              <a:rPr lang="en-US" altLang="zh-CN" sz="1400" dirty="0">
                <a:solidFill>
                  <a:srgbClr val="000000"/>
                </a:solidFill>
                <a:latin typeface="Liberation Mono"/>
              </a:rPr>
              <a:t> </a:t>
            </a:r>
            <a:r>
              <a:rPr lang="en-US" altLang="zh-CN" sz="1400" dirty="0">
                <a:solidFill>
                  <a:srgbClr val="999999"/>
                </a:solidFill>
                <a:latin typeface="Liberation Mono"/>
              </a:rPr>
              <a:t>(</a:t>
            </a:r>
            <a:r>
              <a:rPr lang="en-US" altLang="zh-CN" sz="1400" dirty="0">
                <a:solidFill>
                  <a:srgbClr val="000000"/>
                </a:solidFill>
                <a:latin typeface="Liberation Mono"/>
              </a:rPr>
              <a:t>column1</a:t>
            </a:r>
            <a:r>
              <a:rPr lang="en-US" altLang="zh-CN" sz="1400" dirty="0">
                <a:solidFill>
                  <a:srgbClr val="99999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WHERE</a:t>
            </a:r>
            <a:r>
              <a:rPr lang="en-US" altLang="zh-CN" sz="1400" dirty="0">
                <a:solidFill>
                  <a:srgbClr val="000000"/>
                </a:solidFill>
                <a:latin typeface="Liberation Mono"/>
              </a:rPr>
              <a:t> t2</a:t>
            </a:r>
            <a:r>
              <a:rPr lang="en-US" altLang="zh-CN" sz="1400" dirty="0">
                <a:solidFill>
                  <a:srgbClr val="999999"/>
                </a:solidFill>
                <a:latin typeface="Liberation Mono"/>
              </a:rPr>
              <a:t>.</a:t>
            </a:r>
            <a:r>
              <a:rPr lang="en-US" altLang="zh-CN" sz="1400" dirty="0">
                <a:solidFill>
                  <a:srgbClr val="000000"/>
                </a:solidFill>
                <a:latin typeface="Liberation Mono"/>
              </a:rPr>
              <a:t>column2</a:t>
            </a:r>
            <a:r>
              <a:rPr lang="en-US" altLang="zh-CN" sz="1400" dirty="0">
                <a:solidFill>
                  <a:srgbClr val="A67F59"/>
                </a:solidFill>
                <a:latin typeface="Liberation Mono"/>
              </a:rPr>
              <a:t>=</a:t>
            </a:r>
            <a:r>
              <a:rPr lang="en-US" altLang="zh-CN" sz="1400" dirty="0">
                <a:solidFill>
                  <a:srgbClr val="990055"/>
                </a:solidFill>
                <a:latin typeface="Liberation Mono"/>
              </a:rPr>
              <a:t>5</a:t>
            </a:r>
            <a:r>
              <a:rPr lang="en-US" altLang="zh-CN" sz="1400" dirty="0">
                <a:solidFill>
                  <a:srgbClr val="999999"/>
                </a:solidFill>
                <a:latin typeface="Liberation Mono"/>
              </a:rPr>
              <a:t>;</a:t>
            </a:r>
            <a:endParaRPr lang="zh-CN" altLang="en-US" sz="1400" dirty="0"/>
          </a:p>
        </p:txBody>
      </p:sp>
      <p:sp>
        <p:nvSpPr>
          <p:cNvPr id="7" name="矩形 6">
            <a:extLst>
              <a:ext uri="{FF2B5EF4-FFF2-40B4-BE49-F238E27FC236}">
                <a16:creationId xmlns:a16="http://schemas.microsoft.com/office/drawing/2014/main" id="{15CE2EDF-4145-4475-9CB2-2B63C4A6B078}"/>
              </a:ext>
            </a:extLst>
          </p:cNvPr>
          <p:cNvSpPr/>
          <p:nvPr/>
        </p:nvSpPr>
        <p:spPr>
          <a:xfrm>
            <a:off x="6752019" y="1747089"/>
            <a:ext cx="4435386" cy="523220"/>
          </a:xfrm>
          <a:prstGeom prst="rect">
            <a:avLst/>
          </a:prstGeom>
        </p:spPr>
        <p:txBody>
          <a:bodyPr wrap="square">
            <a:spAutoFit/>
          </a:bodyPr>
          <a:lstStyle/>
          <a:p>
            <a:r>
              <a:rPr lang="en-US" altLang="zh-CN" sz="1400" dirty="0">
                <a:solidFill>
                  <a:srgbClr val="0077AA"/>
                </a:solidFill>
                <a:latin typeface="Liberation Mono"/>
              </a:rPr>
              <a:t>SELECT</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FROM</a:t>
            </a:r>
            <a:r>
              <a:rPr lang="en-US" altLang="zh-CN" sz="1400" dirty="0">
                <a:solidFill>
                  <a:srgbClr val="000000"/>
                </a:solidFill>
                <a:latin typeface="Liberation Mono"/>
              </a:rPr>
              <a:t> t1</a:t>
            </a:r>
            <a:r>
              <a:rPr lang="en-US" altLang="zh-CN" sz="1400" dirty="0">
                <a:solidFill>
                  <a:srgbClr val="999999"/>
                </a:solidFill>
                <a:latin typeface="Liberation Mono"/>
              </a:rPr>
              <a:t>,</a:t>
            </a:r>
            <a:r>
              <a:rPr lang="en-US" altLang="zh-CN" sz="1400" dirty="0">
                <a:solidFill>
                  <a:srgbClr val="000000"/>
                </a:solidFill>
                <a:latin typeface="Liberation Mono"/>
              </a:rPr>
              <a:t> t2 </a:t>
            </a:r>
            <a:r>
              <a:rPr lang="en-US" altLang="zh-CN" sz="1400" dirty="0">
                <a:solidFill>
                  <a:srgbClr val="0077AA"/>
                </a:solidFill>
                <a:latin typeface="Liberation Mono"/>
              </a:rPr>
              <a:t>WHERE</a:t>
            </a:r>
            <a:r>
              <a:rPr lang="en-US" altLang="zh-CN" sz="1400" dirty="0">
                <a:solidFill>
                  <a:srgbClr val="000000"/>
                </a:solidFill>
                <a:latin typeface="Liberation Mono"/>
              </a:rPr>
              <a:t> t2</a:t>
            </a:r>
            <a:r>
              <a:rPr lang="en-US" altLang="zh-CN" sz="1400" dirty="0">
                <a:solidFill>
                  <a:srgbClr val="999999"/>
                </a:solidFill>
                <a:latin typeface="Liberation Mono"/>
              </a:rPr>
              <a:t>.</a:t>
            </a:r>
            <a:r>
              <a:rPr lang="en-US" altLang="zh-CN" sz="1400" dirty="0">
                <a:solidFill>
                  <a:srgbClr val="000000"/>
                </a:solidFill>
                <a:latin typeface="Liberation Mono"/>
              </a:rPr>
              <a:t>column2</a:t>
            </a:r>
            <a:r>
              <a:rPr lang="en-US" altLang="zh-CN" sz="1400" dirty="0">
                <a:solidFill>
                  <a:srgbClr val="A67F59"/>
                </a:solidFill>
                <a:latin typeface="Liberation Mono"/>
              </a:rPr>
              <a:t>=</a:t>
            </a:r>
            <a:r>
              <a:rPr lang="en-US" altLang="zh-CN" sz="1400" dirty="0">
                <a:solidFill>
                  <a:srgbClr val="990055"/>
                </a:solidFill>
                <a:latin typeface="Liberation Mono"/>
              </a:rPr>
              <a:t>5</a:t>
            </a:r>
            <a:r>
              <a:rPr lang="en-US" altLang="zh-CN" sz="1400" dirty="0">
                <a:solidFill>
                  <a:srgbClr val="000000"/>
                </a:solidFill>
                <a:latin typeface="Liberation Mono"/>
              </a:rPr>
              <a:t> </a:t>
            </a:r>
            <a:r>
              <a:rPr lang="en-US" altLang="zh-CN" sz="1400" dirty="0">
                <a:solidFill>
                  <a:srgbClr val="A67F59"/>
                </a:solidFill>
                <a:latin typeface="Liberation Mono"/>
              </a:rPr>
              <a:t>AND</a:t>
            </a:r>
            <a:r>
              <a:rPr lang="en-US" altLang="zh-CN" sz="1400" dirty="0">
                <a:solidFill>
                  <a:srgbClr val="000000"/>
                </a:solidFill>
                <a:latin typeface="Liberation Mono"/>
              </a:rPr>
              <a:t> t1</a:t>
            </a:r>
            <a:r>
              <a:rPr lang="en-US" altLang="zh-CN" sz="1400" dirty="0">
                <a:solidFill>
                  <a:srgbClr val="999999"/>
                </a:solidFill>
                <a:latin typeface="Liberation Mono"/>
              </a:rPr>
              <a:t>.</a:t>
            </a:r>
            <a:r>
              <a:rPr lang="en-US" altLang="zh-CN" sz="1400" dirty="0">
                <a:solidFill>
                  <a:srgbClr val="000000"/>
                </a:solidFill>
                <a:latin typeface="Liberation Mono"/>
              </a:rPr>
              <a:t>column1</a:t>
            </a:r>
            <a:r>
              <a:rPr lang="en-US" altLang="zh-CN" sz="1400" dirty="0">
                <a:solidFill>
                  <a:srgbClr val="A67F59"/>
                </a:solidFill>
                <a:latin typeface="Liberation Mono"/>
              </a:rPr>
              <a:t>=</a:t>
            </a:r>
            <a:r>
              <a:rPr lang="en-US" altLang="zh-CN" sz="1400" dirty="0">
                <a:solidFill>
                  <a:srgbClr val="000000"/>
                </a:solidFill>
                <a:latin typeface="Liberation Mono"/>
              </a:rPr>
              <a:t>t2</a:t>
            </a:r>
            <a:r>
              <a:rPr lang="en-US" altLang="zh-CN" sz="1400" dirty="0">
                <a:solidFill>
                  <a:srgbClr val="999999"/>
                </a:solidFill>
                <a:latin typeface="Liberation Mono"/>
              </a:rPr>
              <a:t>.</a:t>
            </a:r>
            <a:r>
              <a:rPr lang="en-US" altLang="zh-CN" sz="1400" dirty="0">
                <a:solidFill>
                  <a:srgbClr val="000000"/>
                </a:solidFill>
                <a:latin typeface="Liberation Mono"/>
              </a:rPr>
              <a:t>column1</a:t>
            </a:r>
            <a:r>
              <a:rPr lang="en-US" altLang="zh-CN" sz="1400" dirty="0">
                <a:solidFill>
                  <a:srgbClr val="999999"/>
                </a:solidFill>
                <a:latin typeface="Liberation Mono"/>
              </a:rPr>
              <a:t>;</a:t>
            </a:r>
            <a:endParaRPr lang="zh-CN" altLang="en-US" sz="1400" dirty="0"/>
          </a:p>
        </p:txBody>
      </p:sp>
      <p:sp>
        <p:nvSpPr>
          <p:cNvPr id="11" name="矩形 10">
            <a:extLst>
              <a:ext uri="{FF2B5EF4-FFF2-40B4-BE49-F238E27FC236}">
                <a16:creationId xmlns:a16="http://schemas.microsoft.com/office/drawing/2014/main" id="{B512CF25-3524-4DFD-BD22-501B57DDADD1}"/>
              </a:ext>
            </a:extLst>
          </p:cNvPr>
          <p:cNvSpPr/>
          <p:nvPr/>
        </p:nvSpPr>
        <p:spPr>
          <a:xfrm>
            <a:off x="6752019" y="2354279"/>
            <a:ext cx="3278933" cy="523220"/>
          </a:xfrm>
          <a:prstGeom prst="rect">
            <a:avLst/>
          </a:prstGeom>
        </p:spPr>
        <p:txBody>
          <a:bodyPr wrap="square">
            <a:spAutoFit/>
          </a:bodyPr>
          <a:lstStyle/>
          <a:p>
            <a:r>
              <a:rPr lang="zh-CN" altLang="en-US" sz="1400" dirty="0"/>
              <a:t>现在优化器可以在表</a:t>
            </a:r>
            <a:r>
              <a:rPr lang="en-US" altLang="zh-CN" sz="1400" dirty="0"/>
              <a:t>t2</a:t>
            </a:r>
            <a:r>
              <a:rPr lang="zh-CN" altLang="en-US" sz="1400" dirty="0"/>
              <a:t>之前使用表，</a:t>
            </a:r>
            <a:r>
              <a:rPr lang="en-US" altLang="zh-CN" sz="1400" dirty="0"/>
              <a:t>t1</a:t>
            </a:r>
            <a:r>
              <a:rPr lang="zh-CN" altLang="en-US" sz="1400" dirty="0"/>
              <a:t>如果这样做会产生更好的查询计划</a:t>
            </a:r>
          </a:p>
        </p:txBody>
      </p:sp>
      <p:cxnSp>
        <p:nvCxnSpPr>
          <p:cNvPr id="13" name="直接箭头连接符 12">
            <a:extLst>
              <a:ext uri="{FF2B5EF4-FFF2-40B4-BE49-F238E27FC236}">
                <a16:creationId xmlns:a16="http://schemas.microsoft.com/office/drawing/2014/main" id="{A19F176E-B324-4378-8B22-452399F44FB8}"/>
              </a:ext>
            </a:extLst>
          </p:cNvPr>
          <p:cNvCxnSpPr>
            <a:cxnSpLocks/>
          </p:cNvCxnSpPr>
          <p:nvPr/>
        </p:nvCxnSpPr>
        <p:spPr>
          <a:xfrm>
            <a:off x="5156483" y="1915393"/>
            <a:ext cx="939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628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75865" y="492257"/>
            <a:ext cx="9561237"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a:t>
            </a:r>
            <a:r>
              <a:rPr lang="zh-CN" altLang="en-US" dirty="0">
                <a:latin typeface="Microsoft YaHei Light" panose="020B0502040204020203" pitchFamily="34" charset="-122"/>
                <a:ea typeface="Microsoft YaHei Light" panose="020B0502040204020203" pitchFamily="34" charset="-122"/>
              </a:rPr>
              <a:t>之</a:t>
            </a:r>
            <a:r>
              <a:rPr lang="en-US" altLang="zh-CN" dirty="0">
                <a:latin typeface="Microsoft YaHei Light" panose="020B0502040204020203" pitchFamily="34" charset="-122"/>
                <a:ea typeface="Microsoft YaHei Light" panose="020B0502040204020203" pitchFamily="34" charset="-122"/>
              </a:rPr>
              <a:t>Outer Join Simplification</a:t>
            </a:r>
            <a:r>
              <a:rPr lang="zh-CN" altLang="en-US" dirty="0">
                <a:latin typeface="Microsoft YaHei Light" panose="020B0502040204020203" pitchFamily="34" charset="-122"/>
                <a:ea typeface="Microsoft YaHei Light" panose="020B0502040204020203" pitchFamily="34" charset="-122"/>
              </a:rPr>
              <a:t> 外连接优化</a:t>
            </a:r>
            <a:r>
              <a:rPr lang="en-US" altLang="zh-CN" dirty="0">
                <a:latin typeface="Microsoft YaHei Light" panose="020B0502040204020203" pitchFamily="34" charset="-122"/>
                <a:ea typeface="Microsoft YaHei Light" panose="020B0502040204020203" pitchFamily="34" charset="-122"/>
              </a:rPr>
              <a:t> </a:t>
            </a:r>
            <a:endParaRPr lang="en-US" altLang="zh-CN" dirty="0"/>
          </a:p>
        </p:txBody>
      </p:sp>
      <p:sp>
        <p:nvSpPr>
          <p:cNvPr id="6" name="矩形 5">
            <a:extLst>
              <a:ext uri="{FF2B5EF4-FFF2-40B4-BE49-F238E27FC236}">
                <a16:creationId xmlns:a16="http://schemas.microsoft.com/office/drawing/2014/main" id="{45661B05-FC5D-4C51-9424-E59345D12522}"/>
              </a:ext>
            </a:extLst>
          </p:cNvPr>
          <p:cNvSpPr/>
          <p:nvPr/>
        </p:nvSpPr>
        <p:spPr>
          <a:xfrm>
            <a:off x="650033" y="1524007"/>
            <a:ext cx="10621347" cy="646331"/>
          </a:xfrm>
          <a:prstGeom prst="rect">
            <a:avLst/>
          </a:prstGeom>
        </p:spPr>
        <p:txBody>
          <a:bodyPr wrap="square">
            <a:spAutoFit/>
          </a:bodyPr>
          <a:lstStyle/>
          <a:p>
            <a:pPr marL="285750" indent="-285750">
              <a:buFont typeface="Arial" panose="020B0604020202020204" pitchFamily="34" charset="0"/>
              <a:buChar char="•"/>
            </a:pPr>
            <a:r>
              <a:rPr lang="en-US" altLang="zh-CN" dirty="0"/>
              <a:t>null-rejected(</a:t>
            </a:r>
            <a:r>
              <a:rPr lang="zh-CN" altLang="en-US" dirty="0"/>
              <a:t>空拒绝）：如果一个条件计算为</a:t>
            </a:r>
            <a:r>
              <a:rPr lang="en-US" altLang="zh-CN" dirty="0"/>
              <a:t>FALSE</a:t>
            </a:r>
            <a:r>
              <a:rPr lang="zh-CN" altLang="en-US" dirty="0"/>
              <a:t>或</a:t>
            </a:r>
            <a:r>
              <a:rPr lang="en-US" altLang="zh-CN" dirty="0"/>
              <a:t>UNKNOWN</a:t>
            </a:r>
            <a:r>
              <a:rPr lang="zh-CN" altLang="en-US" dirty="0"/>
              <a:t>为任何 </a:t>
            </a:r>
            <a:r>
              <a:rPr lang="en-US" altLang="zh-CN" dirty="0"/>
              <a:t>NULL</a:t>
            </a:r>
            <a:r>
              <a:rPr lang="zh-CN" altLang="en-US" dirty="0"/>
              <a:t>为该操作生成的已完成行，则该条件对于外连接操作被称为空拒绝 。</a:t>
            </a:r>
          </a:p>
        </p:txBody>
      </p:sp>
      <p:sp>
        <p:nvSpPr>
          <p:cNvPr id="10" name="矩形 9">
            <a:extLst>
              <a:ext uri="{FF2B5EF4-FFF2-40B4-BE49-F238E27FC236}">
                <a16:creationId xmlns:a16="http://schemas.microsoft.com/office/drawing/2014/main" id="{590B34FC-495B-467F-A17A-A1E68851212E}"/>
              </a:ext>
            </a:extLst>
          </p:cNvPr>
          <p:cNvSpPr/>
          <p:nvPr/>
        </p:nvSpPr>
        <p:spPr>
          <a:xfrm>
            <a:off x="650033" y="1154675"/>
            <a:ext cx="9561237" cy="369332"/>
          </a:xfrm>
          <a:prstGeom prst="rect">
            <a:avLst/>
          </a:prstGeom>
        </p:spPr>
        <p:txBody>
          <a:bodyPr wrap="square">
            <a:spAutoFit/>
          </a:bodyPr>
          <a:lstStyle/>
          <a:p>
            <a:pPr marL="285750" indent="-285750">
              <a:buFont typeface="Arial" panose="020B0604020202020204" pitchFamily="34" charset="0"/>
              <a:buChar char="•"/>
            </a:pPr>
            <a:r>
              <a:rPr lang="zh-CN" altLang="en-US" dirty="0"/>
              <a:t>外连接优化之一外连接转换为内连接，条件是内表（从表）符合空拒绝（</a:t>
            </a:r>
            <a:r>
              <a:rPr lang="en-US" altLang="zh-CN" dirty="0"/>
              <a:t>null-rejected)</a:t>
            </a:r>
            <a:endParaRPr lang="zh-CN" altLang="en-US" dirty="0"/>
          </a:p>
        </p:txBody>
      </p:sp>
      <p:sp>
        <p:nvSpPr>
          <p:cNvPr id="12" name="矩形 11">
            <a:extLst>
              <a:ext uri="{FF2B5EF4-FFF2-40B4-BE49-F238E27FC236}">
                <a16:creationId xmlns:a16="http://schemas.microsoft.com/office/drawing/2014/main" id="{1AADC1A2-9925-4E56-8A94-DB0E44E0A05F}"/>
              </a:ext>
            </a:extLst>
          </p:cNvPr>
          <p:cNvSpPr/>
          <p:nvPr/>
        </p:nvSpPr>
        <p:spPr>
          <a:xfrm>
            <a:off x="1265853" y="2472607"/>
            <a:ext cx="2397259" cy="307777"/>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fr-FR" altLang="zh-CN" sz="1400" dirty="0">
                <a:solidFill>
                  <a:srgbClr val="000000"/>
                </a:solidFill>
                <a:latin typeface="Liberation Mono"/>
              </a:rPr>
              <a:t>T1 </a:t>
            </a:r>
            <a:r>
              <a:rPr lang="fr-FR" altLang="zh-CN" sz="1400" dirty="0">
                <a:solidFill>
                  <a:srgbClr val="0077AA"/>
                </a:solidFill>
                <a:latin typeface="Liberation Mono"/>
              </a:rPr>
              <a:t>LEFT</a:t>
            </a:r>
            <a:r>
              <a:rPr lang="fr-FR" altLang="zh-CN" sz="1400" dirty="0">
                <a:solidFill>
                  <a:srgbClr val="000000"/>
                </a:solidFill>
                <a:latin typeface="Liberation Mono"/>
              </a:rPr>
              <a:t> </a:t>
            </a:r>
            <a:r>
              <a:rPr lang="fr-FR" altLang="zh-CN" sz="1400" dirty="0">
                <a:solidFill>
                  <a:srgbClr val="0077AA"/>
                </a:solidFill>
                <a:latin typeface="Liberation Mono"/>
              </a:rPr>
              <a:t>JOIN</a:t>
            </a:r>
            <a:r>
              <a:rPr lang="fr-FR" altLang="zh-CN" sz="1400" dirty="0">
                <a:solidFill>
                  <a:srgbClr val="000000"/>
                </a:solidFill>
                <a:latin typeface="Liberation Mono"/>
              </a:rPr>
              <a:t> T2 </a:t>
            </a:r>
            <a:r>
              <a:rPr lang="fr-FR" altLang="zh-CN" sz="1400" dirty="0">
                <a:solidFill>
                  <a:srgbClr val="0077AA"/>
                </a:solidFill>
                <a:latin typeface="Liberation Mono"/>
              </a:rPr>
              <a:t>ON</a:t>
            </a:r>
            <a:r>
              <a:rPr lang="fr-FR" altLang="zh-CN" sz="1400" dirty="0">
                <a:solidFill>
                  <a:srgbClr val="000000"/>
                </a:solidFill>
                <a:latin typeface="Liberation Mono"/>
              </a:rPr>
              <a:t> T1</a:t>
            </a:r>
            <a:r>
              <a:rPr lang="fr-FR" altLang="zh-CN" sz="1400" dirty="0">
                <a:solidFill>
                  <a:srgbClr val="999999"/>
                </a:solidFill>
                <a:latin typeface="Liberation Mono"/>
              </a:rPr>
              <a:t>.</a:t>
            </a:r>
            <a:r>
              <a:rPr lang="fr-FR" altLang="zh-CN" sz="1400" dirty="0">
                <a:solidFill>
                  <a:srgbClr val="000000"/>
                </a:solidFill>
                <a:latin typeface="Liberation Mono"/>
              </a:rPr>
              <a:t>A</a:t>
            </a:r>
            <a:r>
              <a:rPr lang="fr-FR" altLang="zh-CN" sz="1400" dirty="0">
                <a:solidFill>
                  <a:srgbClr val="A67F59"/>
                </a:solidFill>
                <a:latin typeface="Liberation Mono"/>
              </a:rPr>
              <a:t>=</a:t>
            </a:r>
            <a:r>
              <a:rPr lang="fr-FR" altLang="zh-CN" sz="1400" dirty="0">
                <a:solidFill>
                  <a:srgbClr val="000000"/>
                </a:solidFill>
                <a:latin typeface="Liberation Mono"/>
              </a:rPr>
              <a:t>T2</a:t>
            </a:r>
            <a:r>
              <a:rPr lang="fr-FR" altLang="zh-CN" sz="1400" dirty="0">
                <a:solidFill>
                  <a:srgbClr val="999999"/>
                </a:solidFill>
                <a:latin typeface="Liberation Mono"/>
              </a:rPr>
              <a:t>.</a:t>
            </a:r>
            <a:r>
              <a:rPr lang="fr-FR" altLang="zh-CN" sz="1400" dirty="0">
                <a:solidFill>
                  <a:srgbClr val="000000"/>
                </a:solidFill>
                <a:latin typeface="Liberation Mono"/>
              </a:rPr>
              <a:t>A</a:t>
            </a:r>
            <a:endParaRPr lang="zh-CN" altLang="en-US" sz="1400" dirty="0"/>
          </a:p>
        </p:txBody>
      </p:sp>
      <p:sp>
        <p:nvSpPr>
          <p:cNvPr id="14" name="矩形 13">
            <a:extLst>
              <a:ext uri="{FF2B5EF4-FFF2-40B4-BE49-F238E27FC236}">
                <a16:creationId xmlns:a16="http://schemas.microsoft.com/office/drawing/2014/main" id="{A7D2B5AA-FD8C-49F9-B4AD-A1386C9ED3DE}"/>
              </a:ext>
            </a:extLst>
          </p:cNvPr>
          <p:cNvSpPr/>
          <p:nvPr/>
        </p:nvSpPr>
        <p:spPr>
          <a:xfrm>
            <a:off x="5702087" y="2463346"/>
            <a:ext cx="4509183" cy="307777"/>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fr-FR" altLang="zh-CN" sz="1400" dirty="0">
                <a:solidFill>
                  <a:srgbClr val="000000"/>
                </a:solidFill>
                <a:latin typeface="Liberation Mono"/>
              </a:rPr>
              <a:t>T2</a:t>
            </a:r>
            <a:r>
              <a:rPr lang="fr-FR" altLang="zh-CN" sz="1400" dirty="0">
                <a:solidFill>
                  <a:srgbClr val="999999"/>
                </a:solidFill>
                <a:latin typeface="Liberation Mono"/>
              </a:rPr>
              <a:t>.</a:t>
            </a:r>
            <a:r>
              <a:rPr lang="fr-FR" altLang="zh-CN" sz="1400" dirty="0">
                <a:solidFill>
                  <a:srgbClr val="000000"/>
                </a:solidFill>
                <a:latin typeface="Liberation Mono"/>
              </a:rPr>
              <a:t>B </a:t>
            </a:r>
            <a:r>
              <a:rPr lang="fr-FR" altLang="zh-CN" sz="1400" dirty="0">
                <a:solidFill>
                  <a:srgbClr val="A67F59"/>
                </a:solidFill>
                <a:latin typeface="Liberation Mono"/>
              </a:rPr>
              <a:t>IS</a:t>
            </a:r>
            <a:r>
              <a:rPr lang="fr-FR" altLang="zh-CN" sz="1400" dirty="0">
                <a:solidFill>
                  <a:srgbClr val="000000"/>
                </a:solidFill>
                <a:latin typeface="Liberation Mono"/>
              </a:rPr>
              <a:t> </a:t>
            </a:r>
            <a:r>
              <a:rPr lang="fr-FR" altLang="zh-CN" sz="1400" dirty="0">
                <a:solidFill>
                  <a:srgbClr val="A67F59"/>
                </a:solidFill>
                <a:latin typeface="Liberation Mono"/>
              </a:rPr>
              <a:t>NOT</a:t>
            </a:r>
            <a:r>
              <a:rPr lang="fr-FR" altLang="zh-CN" sz="1400" dirty="0">
                <a:solidFill>
                  <a:srgbClr val="000000"/>
                </a:solidFill>
                <a:latin typeface="Liberation Mono"/>
              </a:rPr>
              <a:t> </a:t>
            </a:r>
            <a:r>
              <a:rPr lang="fr-FR" altLang="zh-CN" sz="1400" dirty="0">
                <a:solidFill>
                  <a:srgbClr val="990055"/>
                </a:solidFill>
                <a:latin typeface="Liberation Mono"/>
              </a:rPr>
              <a:t>NULL</a:t>
            </a:r>
            <a:r>
              <a:rPr lang="fr-FR" altLang="zh-CN" sz="1400" dirty="0">
                <a:solidFill>
                  <a:srgbClr val="000000"/>
                </a:solidFill>
                <a:latin typeface="Liberation Mono"/>
              </a:rPr>
              <a:t> T2</a:t>
            </a:r>
            <a:r>
              <a:rPr lang="fr-FR" altLang="zh-CN" sz="1400" dirty="0">
                <a:solidFill>
                  <a:srgbClr val="999999"/>
                </a:solidFill>
                <a:latin typeface="Liberation Mono"/>
              </a:rPr>
              <a:t>.</a:t>
            </a:r>
            <a:r>
              <a:rPr lang="fr-FR" altLang="zh-CN" sz="1400" dirty="0">
                <a:solidFill>
                  <a:srgbClr val="000000"/>
                </a:solidFill>
                <a:latin typeface="Liberation Mono"/>
              </a:rPr>
              <a:t>B </a:t>
            </a:r>
            <a:r>
              <a:rPr lang="fr-FR" altLang="zh-CN" sz="1400" dirty="0">
                <a:solidFill>
                  <a:srgbClr val="A67F59"/>
                </a:solidFill>
                <a:latin typeface="Liberation Mono"/>
              </a:rPr>
              <a:t>&gt;</a:t>
            </a:r>
            <a:r>
              <a:rPr lang="fr-FR" altLang="zh-CN" sz="1400" dirty="0">
                <a:solidFill>
                  <a:srgbClr val="000000"/>
                </a:solidFill>
                <a:latin typeface="Liberation Mono"/>
              </a:rPr>
              <a:t> </a:t>
            </a:r>
            <a:r>
              <a:rPr lang="fr-FR" altLang="zh-CN" sz="1400" dirty="0">
                <a:solidFill>
                  <a:srgbClr val="990055"/>
                </a:solidFill>
                <a:latin typeface="Liberation Mono"/>
              </a:rPr>
              <a:t>3</a:t>
            </a:r>
            <a:r>
              <a:rPr lang="fr-FR" altLang="zh-CN" sz="1400" dirty="0">
                <a:solidFill>
                  <a:srgbClr val="000000"/>
                </a:solidFill>
                <a:latin typeface="Liberation Mono"/>
              </a:rPr>
              <a:t> T2</a:t>
            </a:r>
            <a:r>
              <a:rPr lang="fr-FR" altLang="zh-CN" sz="1400" dirty="0">
                <a:solidFill>
                  <a:srgbClr val="999999"/>
                </a:solidFill>
                <a:latin typeface="Liberation Mono"/>
              </a:rPr>
              <a:t>.</a:t>
            </a:r>
            <a:r>
              <a:rPr lang="fr-FR" altLang="zh-CN" sz="1400" dirty="0">
                <a:solidFill>
                  <a:srgbClr val="000000"/>
                </a:solidFill>
                <a:latin typeface="Liberation Mono"/>
              </a:rPr>
              <a:t>C </a:t>
            </a:r>
            <a:r>
              <a:rPr lang="fr-FR" altLang="zh-CN" sz="1400" dirty="0">
                <a:solidFill>
                  <a:srgbClr val="A67F59"/>
                </a:solidFill>
                <a:latin typeface="Liberation Mono"/>
              </a:rPr>
              <a:t>&lt;=</a:t>
            </a:r>
            <a:r>
              <a:rPr lang="fr-FR" altLang="zh-CN" sz="1400" dirty="0">
                <a:solidFill>
                  <a:srgbClr val="000000"/>
                </a:solidFill>
                <a:latin typeface="Liberation Mono"/>
              </a:rPr>
              <a:t> T1</a:t>
            </a:r>
            <a:r>
              <a:rPr lang="fr-FR" altLang="zh-CN" sz="1400" dirty="0">
                <a:solidFill>
                  <a:srgbClr val="999999"/>
                </a:solidFill>
                <a:latin typeface="Liberation Mono"/>
              </a:rPr>
              <a:t>.</a:t>
            </a:r>
            <a:r>
              <a:rPr lang="fr-FR" altLang="zh-CN" sz="1400" dirty="0">
                <a:solidFill>
                  <a:srgbClr val="000000"/>
                </a:solidFill>
                <a:latin typeface="Liberation Mono"/>
              </a:rPr>
              <a:t>C T2</a:t>
            </a:r>
            <a:r>
              <a:rPr lang="fr-FR" altLang="zh-CN" sz="1400" dirty="0">
                <a:solidFill>
                  <a:srgbClr val="999999"/>
                </a:solidFill>
                <a:latin typeface="Liberation Mono"/>
              </a:rPr>
              <a:t>.</a:t>
            </a:r>
            <a:r>
              <a:rPr lang="fr-FR" altLang="zh-CN" sz="1400" dirty="0">
                <a:solidFill>
                  <a:srgbClr val="000000"/>
                </a:solidFill>
                <a:latin typeface="Liberation Mono"/>
              </a:rPr>
              <a:t>B </a:t>
            </a:r>
            <a:r>
              <a:rPr lang="fr-FR" altLang="zh-CN" sz="1400" dirty="0">
                <a:solidFill>
                  <a:srgbClr val="A67F59"/>
                </a:solidFill>
                <a:latin typeface="Liberation Mono"/>
              </a:rPr>
              <a:t>&lt;</a:t>
            </a:r>
            <a:r>
              <a:rPr lang="fr-FR" altLang="zh-CN" sz="1400" dirty="0">
                <a:solidFill>
                  <a:srgbClr val="000000"/>
                </a:solidFill>
                <a:latin typeface="Liberation Mono"/>
              </a:rPr>
              <a:t> </a:t>
            </a:r>
            <a:r>
              <a:rPr lang="fr-FR" altLang="zh-CN" sz="1400" dirty="0">
                <a:solidFill>
                  <a:srgbClr val="990055"/>
                </a:solidFill>
                <a:latin typeface="Liberation Mono"/>
              </a:rPr>
              <a:t>2</a:t>
            </a:r>
            <a:r>
              <a:rPr lang="fr-FR" altLang="zh-CN" sz="1400" dirty="0">
                <a:solidFill>
                  <a:srgbClr val="000000"/>
                </a:solidFill>
                <a:latin typeface="Liberation Mono"/>
              </a:rPr>
              <a:t> </a:t>
            </a:r>
            <a:r>
              <a:rPr lang="fr-FR" altLang="zh-CN" sz="1400" dirty="0">
                <a:solidFill>
                  <a:srgbClr val="A67F59"/>
                </a:solidFill>
                <a:latin typeface="Liberation Mono"/>
              </a:rPr>
              <a:t>OR</a:t>
            </a:r>
            <a:r>
              <a:rPr lang="fr-FR" altLang="zh-CN" sz="1400" dirty="0">
                <a:solidFill>
                  <a:srgbClr val="000000"/>
                </a:solidFill>
                <a:latin typeface="Liberation Mono"/>
              </a:rPr>
              <a:t> T2</a:t>
            </a:r>
            <a:r>
              <a:rPr lang="fr-FR" altLang="zh-CN" sz="1400" dirty="0">
                <a:solidFill>
                  <a:srgbClr val="999999"/>
                </a:solidFill>
                <a:latin typeface="Liberation Mono"/>
              </a:rPr>
              <a:t>.</a:t>
            </a:r>
            <a:r>
              <a:rPr lang="fr-FR" altLang="zh-CN" sz="1400" dirty="0">
                <a:solidFill>
                  <a:srgbClr val="000000"/>
                </a:solidFill>
                <a:latin typeface="Liberation Mono"/>
              </a:rPr>
              <a:t>C </a:t>
            </a:r>
            <a:r>
              <a:rPr lang="fr-FR" altLang="zh-CN" sz="1400" dirty="0">
                <a:solidFill>
                  <a:srgbClr val="A67F59"/>
                </a:solidFill>
                <a:latin typeface="Liberation Mono"/>
              </a:rPr>
              <a:t>&gt;</a:t>
            </a:r>
            <a:r>
              <a:rPr lang="fr-FR" altLang="zh-CN" sz="1400" dirty="0">
                <a:solidFill>
                  <a:srgbClr val="000000"/>
                </a:solidFill>
                <a:latin typeface="Liberation Mono"/>
              </a:rPr>
              <a:t> </a:t>
            </a:r>
            <a:r>
              <a:rPr lang="fr-FR" altLang="zh-CN" sz="1400" dirty="0">
                <a:solidFill>
                  <a:srgbClr val="990055"/>
                </a:solidFill>
                <a:latin typeface="Liberation Mono"/>
              </a:rPr>
              <a:t>1</a:t>
            </a:r>
            <a:endParaRPr lang="zh-CN" altLang="en-US" sz="1400" dirty="0"/>
          </a:p>
        </p:txBody>
      </p:sp>
      <p:sp>
        <p:nvSpPr>
          <p:cNvPr id="15" name="文本框 14">
            <a:extLst>
              <a:ext uri="{FF2B5EF4-FFF2-40B4-BE49-F238E27FC236}">
                <a16:creationId xmlns:a16="http://schemas.microsoft.com/office/drawing/2014/main" id="{5D066222-655C-4D73-A450-2867EA687135}"/>
              </a:ext>
            </a:extLst>
          </p:cNvPr>
          <p:cNvSpPr txBox="1"/>
          <p:nvPr/>
        </p:nvSpPr>
        <p:spPr>
          <a:xfrm>
            <a:off x="3814292" y="2472608"/>
            <a:ext cx="2026213" cy="307777"/>
          </a:xfrm>
          <a:prstGeom prst="rect">
            <a:avLst/>
          </a:prstGeom>
          <a:noFill/>
        </p:spPr>
        <p:txBody>
          <a:bodyPr wrap="square" rtlCol="0">
            <a:spAutoFit/>
          </a:bodyPr>
          <a:lstStyle/>
          <a:p>
            <a:r>
              <a:rPr lang="zh-CN" altLang="en-US" sz="1400" dirty="0"/>
              <a:t>假如有</a:t>
            </a:r>
            <a:r>
              <a:rPr lang="en-US" altLang="zh-CN" sz="1400" dirty="0"/>
              <a:t>WHERE</a:t>
            </a:r>
            <a:r>
              <a:rPr lang="zh-CN" altLang="en-US" sz="1400" dirty="0"/>
              <a:t>条件</a:t>
            </a:r>
          </a:p>
        </p:txBody>
      </p:sp>
      <p:sp>
        <p:nvSpPr>
          <p:cNvPr id="16" name="文本框 15">
            <a:extLst>
              <a:ext uri="{FF2B5EF4-FFF2-40B4-BE49-F238E27FC236}">
                <a16:creationId xmlns:a16="http://schemas.microsoft.com/office/drawing/2014/main" id="{894E408C-CDD6-4641-B0FA-0BC46D6D16EF}"/>
              </a:ext>
            </a:extLst>
          </p:cNvPr>
          <p:cNvSpPr txBox="1"/>
          <p:nvPr/>
        </p:nvSpPr>
        <p:spPr>
          <a:xfrm>
            <a:off x="10220600" y="2446426"/>
            <a:ext cx="1878465" cy="307777"/>
          </a:xfrm>
          <a:prstGeom prst="rect">
            <a:avLst/>
          </a:prstGeom>
          <a:noFill/>
        </p:spPr>
        <p:txBody>
          <a:bodyPr wrap="square" rtlCol="0">
            <a:spAutoFit/>
          </a:bodyPr>
          <a:lstStyle/>
          <a:p>
            <a:r>
              <a:rPr lang="zh-CN" altLang="en-US" sz="1400" dirty="0"/>
              <a:t>则自动转换为内连接</a:t>
            </a:r>
          </a:p>
        </p:txBody>
      </p:sp>
      <p:sp>
        <p:nvSpPr>
          <p:cNvPr id="17" name="文本框 16">
            <a:extLst>
              <a:ext uri="{FF2B5EF4-FFF2-40B4-BE49-F238E27FC236}">
                <a16:creationId xmlns:a16="http://schemas.microsoft.com/office/drawing/2014/main" id="{98F3130E-FE65-4CCE-8214-5CD2CC9056D9}"/>
              </a:ext>
            </a:extLst>
          </p:cNvPr>
          <p:cNvSpPr txBox="1"/>
          <p:nvPr/>
        </p:nvSpPr>
        <p:spPr>
          <a:xfrm>
            <a:off x="901960" y="2954911"/>
            <a:ext cx="10369420" cy="107721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1600" dirty="0"/>
              <a:t>转换原因：</a:t>
            </a:r>
            <a:endParaRPr lang="en-US" altLang="zh-CN" sz="1600" dirty="0"/>
          </a:p>
          <a:p>
            <a:r>
              <a:rPr lang="en-US" altLang="zh-CN" sz="1600" dirty="0"/>
              <a:t>1</a:t>
            </a:r>
            <a:r>
              <a:rPr lang="zh-CN" altLang="en-US" sz="1600" dirty="0"/>
              <a:t>、当优化器评估外连接操作的计划时，它仅考虑计划，对于每个此类操作，在内部表之前访问外部表。可能会产生效率非常低的执行计划。</a:t>
            </a:r>
            <a:endParaRPr lang="en-US" altLang="zh-CN" sz="1600" dirty="0"/>
          </a:p>
          <a:p>
            <a:r>
              <a:rPr lang="en-US" altLang="zh-CN" sz="1600" dirty="0"/>
              <a:t>2</a:t>
            </a:r>
            <a:r>
              <a:rPr lang="zh-CN" altLang="en-US" sz="1600" dirty="0"/>
              <a:t>、但当使用空拒绝时：如果</a:t>
            </a:r>
            <a:r>
              <a:rPr lang="en-US" altLang="zh-CN" sz="1600" dirty="0"/>
              <a:t>WHERE</a:t>
            </a:r>
            <a:r>
              <a:rPr lang="zh-CN" altLang="en-US" sz="1600" dirty="0"/>
              <a:t>条件为空拒绝，</a:t>
            </a:r>
            <a:r>
              <a:rPr lang="en-US" altLang="zh-CN" sz="1600" dirty="0"/>
              <a:t>MySQL</a:t>
            </a:r>
            <a:r>
              <a:rPr lang="zh-CN" altLang="en-US" sz="1600" dirty="0"/>
              <a:t>会将查询转换为不带外连接操作的查询。</a:t>
            </a:r>
            <a:endParaRPr lang="en-US" altLang="zh-CN" sz="1600" dirty="0"/>
          </a:p>
        </p:txBody>
      </p:sp>
      <p:sp>
        <p:nvSpPr>
          <p:cNvPr id="19" name="矩形 18">
            <a:extLst>
              <a:ext uri="{FF2B5EF4-FFF2-40B4-BE49-F238E27FC236}">
                <a16:creationId xmlns:a16="http://schemas.microsoft.com/office/drawing/2014/main" id="{47E32C67-3528-4A9C-9AE4-8B92806C69C3}"/>
              </a:ext>
            </a:extLst>
          </p:cNvPr>
          <p:cNvSpPr/>
          <p:nvPr/>
        </p:nvSpPr>
        <p:spPr>
          <a:xfrm>
            <a:off x="901960" y="4215918"/>
            <a:ext cx="10667999" cy="107721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buFont typeface="Arial" panose="020B0604020202020204" pitchFamily="34" charset="0"/>
              <a:buChar char="•"/>
            </a:pPr>
            <a:r>
              <a:rPr lang="zh-CN" altLang="en-US" sz="1600" dirty="0"/>
              <a:t>在建表时设定栏位</a:t>
            </a:r>
            <a:r>
              <a:rPr lang="en-US" altLang="zh-CN" sz="1600" dirty="0"/>
              <a:t>A</a:t>
            </a:r>
            <a:r>
              <a:rPr lang="zh-CN" altLang="en-US" sz="1600" dirty="0"/>
              <a:t>为 </a:t>
            </a:r>
            <a:r>
              <a:rPr lang="en-US" altLang="zh-CN" sz="1600" dirty="0"/>
              <a:t>IS NOT NULL</a:t>
            </a:r>
          </a:p>
          <a:p>
            <a:pPr marL="285750" indent="-285750">
              <a:buFont typeface="Arial" panose="020B0604020202020204" pitchFamily="34" charset="0"/>
              <a:buChar char="•"/>
            </a:pPr>
            <a:r>
              <a:rPr lang="zh-CN" altLang="en-US" sz="1600" dirty="0"/>
              <a:t>它包含一个</a:t>
            </a:r>
            <a:r>
              <a:rPr lang="en-US" altLang="zh-CN" sz="1600" dirty="0"/>
              <a:t>null-rejected</a:t>
            </a:r>
            <a:r>
              <a:rPr lang="zh-CN" altLang="en-US" sz="1600" dirty="0"/>
              <a:t>条件</a:t>
            </a:r>
          </a:p>
          <a:p>
            <a:pPr marL="285750" indent="-285750">
              <a:buFont typeface="Arial" panose="020B0604020202020204" pitchFamily="34" charset="0"/>
              <a:buChar char="•"/>
            </a:pPr>
            <a:r>
              <a:rPr lang="zh-CN" altLang="en-US" sz="1600" dirty="0"/>
              <a:t>一个谓词包含的参考是，当有一个引用了</a:t>
            </a:r>
            <a:r>
              <a:rPr lang="en-US" altLang="zh-CN" sz="1600" dirty="0"/>
              <a:t>NULL</a:t>
            </a:r>
            <a:r>
              <a:rPr lang="zh-CN" altLang="en-US" sz="1600" dirty="0"/>
              <a:t>时内连接表的计算结果为</a:t>
            </a:r>
            <a:r>
              <a:rPr lang="en-US" altLang="zh-CN" sz="1600" dirty="0"/>
              <a:t>UNKNOWN</a:t>
            </a:r>
            <a:r>
              <a:rPr lang="zh-CN" altLang="en-US" sz="1600" dirty="0"/>
              <a:t>。</a:t>
            </a:r>
          </a:p>
          <a:p>
            <a:pPr marL="285750" indent="-285750">
              <a:buFont typeface="Arial" panose="020B0604020202020204" pitchFamily="34" charset="0"/>
              <a:buChar char="•"/>
            </a:pPr>
            <a:r>
              <a:rPr lang="zh-CN" altLang="en-US" sz="1600" dirty="0"/>
              <a:t>是否为一个</a:t>
            </a:r>
            <a:r>
              <a:rPr lang="en-US" altLang="zh-CN" sz="1600" dirty="0"/>
              <a:t>null-rejected</a:t>
            </a:r>
            <a:r>
              <a:rPr lang="zh-CN" altLang="en-US" sz="1600" dirty="0"/>
              <a:t>条件的分支</a:t>
            </a:r>
          </a:p>
        </p:txBody>
      </p:sp>
    </p:spTree>
    <p:extLst>
      <p:ext uri="{BB962C8B-B14F-4D97-AF65-F5344CB8AC3E}">
        <p14:creationId xmlns:p14="http://schemas.microsoft.com/office/powerpoint/2010/main" val="562244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75865" y="492257"/>
            <a:ext cx="9561237"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a:t>
            </a:r>
            <a:r>
              <a:rPr lang="zh-CN" altLang="en-US" dirty="0">
                <a:latin typeface="Microsoft YaHei Light" panose="020B0502040204020203" pitchFamily="34" charset="-122"/>
                <a:ea typeface="Microsoft YaHei Light" panose="020B0502040204020203" pitchFamily="34" charset="-122"/>
              </a:rPr>
              <a:t>之</a:t>
            </a:r>
            <a:r>
              <a:rPr lang="en-US" altLang="zh-CN" dirty="0">
                <a:latin typeface="Microsoft YaHei Light" panose="020B0502040204020203" pitchFamily="34" charset="-122"/>
                <a:ea typeface="Microsoft YaHei Light" panose="020B0502040204020203" pitchFamily="34" charset="-122"/>
              </a:rPr>
              <a:t>Outer Join Simplification</a:t>
            </a:r>
            <a:r>
              <a:rPr lang="zh-CN" altLang="en-US" dirty="0">
                <a:latin typeface="Microsoft YaHei Light" panose="020B0502040204020203" pitchFamily="34" charset="-122"/>
                <a:ea typeface="Microsoft YaHei Light" panose="020B0502040204020203" pitchFamily="34" charset="-122"/>
              </a:rPr>
              <a:t> 外连接优化</a:t>
            </a:r>
            <a:r>
              <a:rPr lang="en-US" altLang="zh-CN" dirty="0">
                <a:latin typeface="Microsoft YaHei Light" panose="020B0502040204020203" pitchFamily="34" charset="-122"/>
                <a:ea typeface="Microsoft YaHei Light" panose="020B0502040204020203" pitchFamily="34" charset="-122"/>
              </a:rPr>
              <a:t> </a:t>
            </a:r>
            <a:endParaRPr lang="en-US" altLang="zh-CN" dirty="0"/>
          </a:p>
        </p:txBody>
      </p:sp>
      <p:sp>
        <p:nvSpPr>
          <p:cNvPr id="3" name="矩形 2">
            <a:extLst>
              <a:ext uri="{FF2B5EF4-FFF2-40B4-BE49-F238E27FC236}">
                <a16:creationId xmlns:a16="http://schemas.microsoft.com/office/drawing/2014/main" id="{A639CFC1-200A-4A67-8B36-17FD800647D5}"/>
              </a:ext>
            </a:extLst>
          </p:cNvPr>
          <p:cNvSpPr/>
          <p:nvPr/>
        </p:nvSpPr>
        <p:spPr>
          <a:xfrm>
            <a:off x="601669" y="1452295"/>
            <a:ext cx="3558073" cy="52322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400" dirty="0">
                <a:solidFill>
                  <a:srgbClr val="0077AA"/>
                </a:solidFill>
                <a:latin typeface="Liberation Mono"/>
              </a:rPr>
              <a:t>SELECT</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FROM</a:t>
            </a:r>
            <a:r>
              <a:rPr lang="en-US" altLang="zh-CN" sz="1400" dirty="0">
                <a:solidFill>
                  <a:srgbClr val="000000"/>
                </a:solidFill>
                <a:latin typeface="Liberation Mono"/>
              </a:rPr>
              <a:t> T1 </a:t>
            </a:r>
            <a:r>
              <a:rPr lang="en-US" altLang="zh-CN" sz="1400" dirty="0">
                <a:solidFill>
                  <a:srgbClr val="0077AA"/>
                </a:solidFill>
                <a:latin typeface="Liberation Mono"/>
              </a:rPr>
              <a:t>LEFT</a:t>
            </a:r>
            <a:r>
              <a:rPr lang="en-US" altLang="zh-CN" sz="1400" dirty="0">
                <a:solidFill>
                  <a:srgbClr val="000000"/>
                </a:solidFill>
                <a:latin typeface="Liberation Mono"/>
              </a:rPr>
              <a:t> </a:t>
            </a:r>
            <a:r>
              <a:rPr lang="en-US" altLang="zh-CN" sz="1400" dirty="0">
                <a:solidFill>
                  <a:srgbClr val="0077AA"/>
                </a:solidFill>
                <a:latin typeface="Liberation Mono"/>
              </a:rPr>
              <a:t>JOIN</a:t>
            </a:r>
            <a:r>
              <a:rPr lang="en-US" altLang="zh-CN" sz="1400" dirty="0">
                <a:solidFill>
                  <a:srgbClr val="000000"/>
                </a:solidFill>
                <a:latin typeface="Liberation Mono"/>
              </a:rPr>
              <a:t> T2 </a:t>
            </a:r>
            <a:r>
              <a:rPr lang="en-US" altLang="zh-CN" sz="1400" dirty="0">
                <a:solidFill>
                  <a:srgbClr val="0077AA"/>
                </a:solidFill>
                <a:latin typeface="Liberation Mono"/>
              </a:rPr>
              <a:t>ON</a:t>
            </a:r>
            <a:r>
              <a:rPr lang="en-US" altLang="zh-CN" sz="1400" dirty="0">
                <a:solidFill>
                  <a:srgbClr val="000000"/>
                </a:solidFill>
                <a:latin typeface="Liberation Mono"/>
              </a:rPr>
              <a:t> T2</a:t>
            </a:r>
            <a:r>
              <a:rPr lang="en-US" altLang="zh-CN" sz="1400" dirty="0">
                <a:solidFill>
                  <a:srgbClr val="999999"/>
                </a:solidFill>
                <a:latin typeface="Liberation Mono"/>
              </a:rPr>
              <a:t>.</a:t>
            </a:r>
            <a:r>
              <a:rPr lang="en-US" altLang="zh-CN" sz="1400" dirty="0">
                <a:solidFill>
                  <a:srgbClr val="000000"/>
                </a:solidFill>
                <a:latin typeface="Liberation Mono"/>
              </a:rPr>
              <a:t>A</a:t>
            </a:r>
            <a:r>
              <a:rPr lang="en-US" altLang="zh-CN" sz="1400" dirty="0">
                <a:solidFill>
                  <a:srgbClr val="A67F59"/>
                </a:solidFill>
                <a:latin typeface="Liberation Mono"/>
              </a:rPr>
              <a:t>=</a:t>
            </a:r>
            <a:r>
              <a:rPr lang="en-US" altLang="zh-CN" sz="1400" dirty="0">
                <a:solidFill>
                  <a:srgbClr val="000000"/>
                </a:solidFill>
                <a:latin typeface="Liberation Mono"/>
              </a:rPr>
              <a:t>T1</a:t>
            </a:r>
            <a:r>
              <a:rPr lang="en-US" altLang="zh-CN" sz="1400" dirty="0">
                <a:solidFill>
                  <a:srgbClr val="999999"/>
                </a:solidFill>
                <a:latin typeface="Liberation Mono"/>
              </a:rPr>
              <a:t>.</a:t>
            </a:r>
            <a:r>
              <a:rPr lang="en-US" altLang="zh-CN" sz="1400" dirty="0">
                <a:solidFill>
                  <a:srgbClr val="000000"/>
                </a:solidFill>
                <a:latin typeface="Liberation Mono"/>
              </a:rPr>
              <a:t>A </a:t>
            </a:r>
            <a:r>
              <a:rPr lang="en-US" altLang="zh-CN" sz="1400" dirty="0">
                <a:solidFill>
                  <a:srgbClr val="FF0000"/>
                </a:solidFill>
                <a:latin typeface="Liberation Mono"/>
              </a:rPr>
              <a:t>LEFT JOIN T3 </a:t>
            </a:r>
            <a:r>
              <a:rPr lang="en-US" altLang="zh-CN" sz="1400" dirty="0">
                <a:solidFill>
                  <a:srgbClr val="0077AA"/>
                </a:solidFill>
                <a:latin typeface="Liberation Mono"/>
              </a:rPr>
              <a:t>ON</a:t>
            </a:r>
            <a:r>
              <a:rPr lang="en-US" altLang="zh-CN" sz="1400" dirty="0">
                <a:solidFill>
                  <a:srgbClr val="000000"/>
                </a:solidFill>
                <a:latin typeface="Liberation Mono"/>
              </a:rPr>
              <a:t> T3</a:t>
            </a:r>
            <a:r>
              <a:rPr lang="en-US" altLang="zh-CN" sz="1400" dirty="0">
                <a:solidFill>
                  <a:srgbClr val="999999"/>
                </a:solidFill>
                <a:latin typeface="Liberation Mono"/>
              </a:rPr>
              <a:t>.</a:t>
            </a:r>
            <a:r>
              <a:rPr lang="en-US" altLang="zh-CN" sz="1400" dirty="0">
                <a:solidFill>
                  <a:srgbClr val="000000"/>
                </a:solidFill>
                <a:latin typeface="Liberation Mono"/>
              </a:rPr>
              <a:t>B</a:t>
            </a:r>
            <a:r>
              <a:rPr lang="en-US" altLang="zh-CN" sz="1400" dirty="0">
                <a:solidFill>
                  <a:srgbClr val="A67F59"/>
                </a:solidFill>
                <a:latin typeface="Liberation Mono"/>
              </a:rPr>
              <a:t>=</a:t>
            </a:r>
            <a:r>
              <a:rPr lang="en-US" altLang="zh-CN" sz="1400" dirty="0">
                <a:solidFill>
                  <a:srgbClr val="000000"/>
                </a:solidFill>
                <a:latin typeface="Liberation Mono"/>
              </a:rPr>
              <a:t>T2</a:t>
            </a:r>
            <a:r>
              <a:rPr lang="en-US" altLang="zh-CN" sz="1400" dirty="0">
                <a:solidFill>
                  <a:srgbClr val="999999"/>
                </a:solidFill>
                <a:latin typeface="Liberation Mono"/>
              </a:rPr>
              <a:t>.</a:t>
            </a:r>
            <a:r>
              <a:rPr lang="en-US" altLang="zh-CN" sz="1400" dirty="0">
                <a:solidFill>
                  <a:srgbClr val="000000"/>
                </a:solidFill>
                <a:latin typeface="Liberation Mono"/>
              </a:rPr>
              <a:t>B </a:t>
            </a:r>
            <a:r>
              <a:rPr lang="en-US" altLang="zh-CN" sz="1400" dirty="0">
                <a:solidFill>
                  <a:srgbClr val="0077AA"/>
                </a:solidFill>
                <a:latin typeface="Liberation Mono"/>
              </a:rPr>
              <a:t>WHERE</a:t>
            </a:r>
            <a:r>
              <a:rPr lang="en-US" altLang="zh-CN" sz="1400" dirty="0">
                <a:solidFill>
                  <a:srgbClr val="000000"/>
                </a:solidFill>
                <a:latin typeface="Liberation Mono"/>
              </a:rPr>
              <a:t> T3</a:t>
            </a:r>
            <a:r>
              <a:rPr lang="en-US" altLang="zh-CN" sz="1400" dirty="0">
                <a:solidFill>
                  <a:srgbClr val="999999"/>
                </a:solidFill>
                <a:latin typeface="Liberation Mono"/>
              </a:rPr>
              <a:t>.</a:t>
            </a:r>
            <a:r>
              <a:rPr lang="en-US" altLang="zh-CN" sz="1400" dirty="0">
                <a:solidFill>
                  <a:srgbClr val="000000"/>
                </a:solidFill>
                <a:latin typeface="Liberation Mono"/>
              </a:rPr>
              <a:t>C </a:t>
            </a:r>
            <a:r>
              <a:rPr lang="en-US" altLang="zh-CN" sz="1400" dirty="0">
                <a:solidFill>
                  <a:srgbClr val="A67F59"/>
                </a:solidFill>
                <a:latin typeface="Liberation Mono"/>
              </a:rPr>
              <a:t>&gt;</a:t>
            </a:r>
            <a:r>
              <a:rPr lang="en-US" altLang="zh-CN" sz="1400" dirty="0">
                <a:solidFill>
                  <a:srgbClr val="000000"/>
                </a:solidFill>
                <a:latin typeface="Liberation Mono"/>
              </a:rPr>
              <a:t> </a:t>
            </a:r>
            <a:r>
              <a:rPr lang="en-US" altLang="zh-CN" sz="1400" dirty="0">
                <a:solidFill>
                  <a:srgbClr val="990055"/>
                </a:solidFill>
                <a:latin typeface="Liberation Mono"/>
              </a:rPr>
              <a:t>0</a:t>
            </a:r>
            <a:endParaRPr lang="zh-CN" altLang="en-US" sz="1400" dirty="0"/>
          </a:p>
        </p:txBody>
      </p:sp>
      <p:sp>
        <p:nvSpPr>
          <p:cNvPr id="4" name="矩形 3">
            <a:extLst>
              <a:ext uri="{FF2B5EF4-FFF2-40B4-BE49-F238E27FC236}">
                <a16:creationId xmlns:a16="http://schemas.microsoft.com/office/drawing/2014/main" id="{E38A4593-EB40-4D47-926A-21A562C96E4F}"/>
              </a:ext>
            </a:extLst>
          </p:cNvPr>
          <p:cNvSpPr/>
          <p:nvPr/>
        </p:nvSpPr>
        <p:spPr>
          <a:xfrm>
            <a:off x="4884420" y="1452295"/>
            <a:ext cx="4631094" cy="52322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fr-FR" altLang="zh-CN" sz="1400" dirty="0">
                <a:solidFill>
                  <a:srgbClr val="0077AA"/>
                </a:solidFill>
                <a:latin typeface="Liberation Mono"/>
              </a:rPr>
              <a:t>SELECT</a:t>
            </a:r>
            <a:r>
              <a:rPr lang="fr-FR" altLang="zh-CN" sz="1400" dirty="0">
                <a:solidFill>
                  <a:srgbClr val="000000"/>
                </a:solidFill>
                <a:latin typeface="Liberation Mono"/>
              </a:rPr>
              <a:t> </a:t>
            </a:r>
            <a:r>
              <a:rPr lang="fr-FR" altLang="zh-CN" sz="1400" dirty="0">
                <a:solidFill>
                  <a:srgbClr val="A67F59"/>
                </a:solidFill>
                <a:latin typeface="Liberation Mono"/>
              </a:rPr>
              <a:t>*</a:t>
            </a:r>
            <a:r>
              <a:rPr lang="fr-FR" altLang="zh-CN" sz="1400" dirty="0">
                <a:solidFill>
                  <a:srgbClr val="000000"/>
                </a:solidFill>
                <a:latin typeface="Liberation Mono"/>
              </a:rPr>
              <a:t> </a:t>
            </a:r>
            <a:r>
              <a:rPr lang="fr-FR" altLang="zh-CN" sz="1400" dirty="0">
                <a:solidFill>
                  <a:srgbClr val="0077AA"/>
                </a:solidFill>
                <a:latin typeface="Liberation Mono"/>
              </a:rPr>
              <a:t>FROM</a:t>
            </a:r>
            <a:r>
              <a:rPr lang="fr-FR" altLang="zh-CN" sz="1400" dirty="0">
                <a:solidFill>
                  <a:srgbClr val="000000"/>
                </a:solidFill>
                <a:latin typeface="Liberation Mono"/>
              </a:rPr>
              <a:t> T1 </a:t>
            </a:r>
            <a:r>
              <a:rPr lang="fr-FR" altLang="zh-CN" sz="1400" dirty="0">
                <a:solidFill>
                  <a:srgbClr val="0077AA"/>
                </a:solidFill>
                <a:latin typeface="Liberation Mono"/>
              </a:rPr>
              <a:t>LEFT</a:t>
            </a:r>
            <a:r>
              <a:rPr lang="fr-FR" altLang="zh-CN" sz="1400" dirty="0">
                <a:solidFill>
                  <a:srgbClr val="000000"/>
                </a:solidFill>
                <a:latin typeface="Liberation Mono"/>
              </a:rPr>
              <a:t> </a:t>
            </a:r>
            <a:r>
              <a:rPr lang="fr-FR" altLang="zh-CN" sz="1400" dirty="0">
                <a:solidFill>
                  <a:srgbClr val="0077AA"/>
                </a:solidFill>
                <a:latin typeface="Liberation Mono"/>
              </a:rPr>
              <a:t>JOIN</a:t>
            </a:r>
            <a:r>
              <a:rPr lang="fr-FR" altLang="zh-CN" sz="1400" dirty="0">
                <a:solidFill>
                  <a:srgbClr val="000000"/>
                </a:solidFill>
                <a:latin typeface="Liberation Mono"/>
              </a:rPr>
              <a:t> T2 </a:t>
            </a:r>
            <a:r>
              <a:rPr lang="fr-FR" altLang="zh-CN" sz="1400" dirty="0">
                <a:solidFill>
                  <a:srgbClr val="0077AA"/>
                </a:solidFill>
                <a:latin typeface="Liberation Mono"/>
              </a:rPr>
              <a:t>ON</a:t>
            </a:r>
            <a:r>
              <a:rPr lang="fr-FR" altLang="zh-CN" sz="1400" dirty="0">
                <a:solidFill>
                  <a:srgbClr val="000000"/>
                </a:solidFill>
                <a:latin typeface="Liberation Mono"/>
              </a:rPr>
              <a:t> T2</a:t>
            </a:r>
            <a:r>
              <a:rPr lang="fr-FR" altLang="zh-CN" sz="1400" dirty="0">
                <a:solidFill>
                  <a:srgbClr val="999999"/>
                </a:solidFill>
                <a:latin typeface="Liberation Mono"/>
              </a:rPr>
              <a:t>.</a:t>
            </a:r>
            <a:r>
              <a:rPr lang="fr-FR" altLang="zh-CN" sz="1400" dirty="0">
                <a:solidFill>
                  <a:srgbClr val="000000"/>
                </a:solidFill>
                <a:latin typeface="Liberation Mono"/>
              </a:rPr>
              <a:t>A</a:t>
            </a:r>
            <a:r>
              <a:rPr lang="fr-FR" altLang="zh-CN" sz="1400" dirty="0">
                <a:solidFill>
                  <a:srgbClr val="A67F59"/>
                </a:solidFill>
                <a:latin typeface="Liberation Mono"/>
              </a:rPr>
              <a:t>=</a:t>
            </a:r>
            <a:r>
              <a:rPr lang="fr-FR" altLang="zh-CN" sz="1400" dirty="0">
                <a:solidFill>
                  <a:srgbClr val="000000"/>
                </a:solidFill>
                <a:latin typeface="Liberation Mono"/>
              </a:rPr>
              <a:t>T1</a:t>
            </a:r>
            <a:r>
              <a:rPr lang="fr-FR" altLang="zh-CN" sz="1400" dirty="0">
                <a:solidFill>
                  <a:srgbClr val="999999"/>
                </a:solidFill>
                <a:latin typeface="Liberation Mono"/>
              </a:rPr>
              <a:t>.</a:t>
            </a:r>
            <a:r>
              <a:rPr lang="fr-FR" altLang="zh-CN" sz="1400" dirty="0">
                <a:solidFill>
                  <a:srgbClr val="000000"/>
                </a:solidFill>
                <a:latin typeface="Liberation Mono"/>
              </a:rPr>
              <a:t>A </a:t>
            </a:r>
            <a:r>
              <a:rPr lang="fr-FR" altLang="zh-CN" sz="1400" dirty="0">
                <a:solidFill>
                  <a:srgbClr val="FF0000"/>
                </a:solidFill>
                <a:latin typeface="Liberation Mono"/>
              </a:rPr>
              <a:t>INNER JOIN </a:t>
            </a:r>
            <a:r>
              <a:rPr lang="fr-FR" altLang="zh-CN" sz="1400" dirty="0">
                <a:solidFill>
                  <a:srgbClr val="000000"/>
                </a:solidFill>
                <a:latin typeface="Liberation Mono"/>
              </a:rPr>
              <a:t>T3 </a:t>
            </a:r>
            <a:r>
              <a:rPr lang="fr-FR" altLang="zh-CN" sz="1400" dirty="0">
                <a:solidFill>
                  <a:srgbClr val="0077AA"/>
                </a:solidFill>
                <a:latin typeface="Liberation Mono"/>
              </a:rPr>
              <a:t>ON</a:t>
            </a:r>
            <a:r>
              <a:rPr lang="fr-FR" altLang="zh-CN" sz="1400" dirty="0">
                <a:solidFill>
                  <a:srgbClr val="000000"/>
                </a:solidFill>
                <a:latin typeface="Liberation Mono"/>
              </a:rPr>
              <a:t> T3</a:t>
            </a:r>
            <a:r>
              <a:rPr lang="fr-FR" altLang="zh-CN" sz="1400" dirty="0">
                <a:solidFill>
                  <a:srgbClr val="999999"/>
                </a:solidFill>
                <a:latin typeface="Liberation Mono"/>
              </a:rPr>
              <a:t>.</a:t>
            </a:r>
            <a:r>
              <a:rPr lang="fr-FR" altLang="zh-CN" sz="1400" dirty="0">
                <a:solidFill>
                  <a:srgbClr val="000000"/>
                </a:solidFill>
                <a:latin typeface="Liberation Mono"/>
              </a:rPr>
              <a:t>B</a:t>
            </a:r>
            <a:r>
              <a:rPr lang="fr-FR" altLang="zh-CN" sz="1400" dirty="0">
                <a:solidFill>
                  <a:srgbClr val="A67F59"/>
                </a:solidFill>
                <a:latin typeface="Liberation Mono"/>
              </a:rPr>
              <a:t>=</a:t>
            </a:r>
            <a:r>
              <a:rPr lang="fr-FR" altLang="zh-CN" sz="1400" dirty="0">
                <a:solidFill>
                  <a:srgbClr val="000000"/>
                </a:solidFill>
                <a:latin typeface="Liberation Mono"/>
              </a:rPr>
              <a:t>T2</a:t>
            </a:r>
            <a:r>
              <a:rPr lang="fr-FR" altLang="zh-CN" sz="1400" dirty="0">
                <a:solidFill>
                  <a:srgbClr val="999999"/>
                </a:solidFill>
                <a:latin typeface="Liberation Mono"/>
              </a:rPr>
              <a:t>.</a:t>
            </a:r>
            <a:r>
              <a:rPr lang="fr-FR" altLang="zh-CN" sz="1400" dirty="0">
                <a:solidFill>
                  <a:srgbClr val="000000"/>
                </a:solidFill>
                <a:latin typeface="Liberation Mono"/>
              </a:rPr>
              <a:t>B </a:t>
            </a:r>
            <a:r>
              <a:rPr lang="fr-FR" altLang="zh-CN" sz="1400" dirty="0">
                <a:solidFill>
                  <a:srgbClr val="0077AA"/>
                </a:solidFill>
                <a:latin typeface="Liberation Mono"/>
              </a:rPr>
              <a:t>WHERE</a:t>
            </a:r>
            <a:r>
              <a:rPr lang="fr-FR" altLang="zh-CN" sz="1400" dirty="0">
                <a:solidFill>
                  <a:srgbClr val="000000"/>
                </a:solidFill>
                <a:latin typeface="Liberation Mono"/>
              </a:rPr>
              <a:t> T3</a:t>
            </a:r>
            <a:r>
              <a:rPr lang="fr-FR" altLang="zh-CN" sz="1400" dirty="0">
                <a:solidFill>
                  <a:srgbClr val="999999"/>
                </a:solidFill>
                <a:latin typeface="Liberation Mono"/>
              </a:rPr>
              <a:t>.</a:t>
            </a:r>
            <a:r>
              <a:rPr lang="fr-FR" altLang="zh-CN" sz="1400" dirty="0">
                <a:solidFill>
                  <a:srgbClr val="000000"/>
                </a:solidFill>
                <a:latin typeface="Liberation Mono"/>
              </a:rPr>
              <a:t>C </a:t>
            </a:r>
            <a:r>
              <a:rPr lang="fr-FR" altLang="zh-CN" sz="1400" dirty="0">
                <a:solidFill>
                  <a:srgbClr val="A67F59"/>
                </a:solidFill>
                <a:latin typeface="Liberation Mono"/>
              </a:rPr>
              <a:t>&gt;</a:t>
            </a:r>
            <a:r>
              <a:rPr lang="fr-FR" altLang="zh-CN" sz="1400" dirty="0">
                <a:solidFill>
                  <a:srgbClr val="000000"/>
                </a:solidFill>
                <a:latin typeface="Liberation Mono"/>
              </a:rPr>
              <a:t> </a:t>
            </a:r>
            <a:r>
              <a:rPr lang="fr-FR" altLang="zh-CN" sz="1400" dirty="0">
                <a:solidFill>
                  <a:srgbClr val="990055"/>
                </a:solidFill>
                <a:latin typeface="Liberation Mono"/>
              </a:rPr>
              <a:t>0</a:t>
            </a:r>
            <a:endParaRPr lang="zh-CN" altLang="en-US" sz="1400" dirty="0"/>
          </a:p>
        </p:txBody>
      </p:sp>
      <p:sp>
        <p:nvSpPr>
          <p:cNvPr id="5" name="矩形 4">
            <a:extLst>
              <a:ext uri="{FF2B5EF4-FFF2-40B4-BE49-F238E27FC236}">
                <a16:creationId xmlns:a16="http://schemas.microsoft.com/office/drawing/2014/main" id="{276FC28C-285D-46BE-A379-0FD6E006B24B}"/>
              </a:ext>
            </a:extLst>
          </p:cNvPr>
          <p:cNvSpPr/>
          <p:nvPr/>
        </p:nvSpPr>
        <p:spPr>
          <a:xfrm>
            <a:off x="4884420" y="2405343"/>
            <a:ext cx="4780384" cy="52322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400" dirty="0">
                <a:solidFill>
                  <a:srgbClr val="0077AA"/>
                </a:solidFill>
                <a:latin typeface="Liberation Mono"/>
              </a:rPr>
              <a:t>SELECT</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FROM</a:t>
            </a:r>
            <a:r>
              <a:rPr lang="en-US" altLang="zh-CN" sz="1400" dirty="0">
                <a:solidFill>
                  <a:srgbClr val="000000"/>
                </a:solidFill>
                <a:latin typeface="Liberation Mono"/>
              </a:rPr>
              <a:t> </a:t>
            </a:r>
            <a:r>
              <a:rPr lang="en-US" altLang="zh-CN" sz="1400" dirty="0">
                <a:solidFill>
                  <a:srgbClr val="999999"/>
                </a:solidFill>
                <a:latin typeface="Liberation Mono"/>
              </a:rPr>
              <a:t>(</a:t>
            </a:r>
            <a:r>
              <a:rPr lang="en-US" altLang="zh-CN" sz="1400" dirty="0">
                <a:solidFill>
                  <a:srgbClr val="000000"/>
                </a:solidFill>
                <a:latin typeface="Liberation Mono"/>
              </a:rPr>
              <a:t>T1 </a:t>
            </a:r>
            <a:r>
              <a:rPr lang="en-US" altLang="zh-CN" sz="1400" dirty="0">
                <a:solidFill>
                  <a:srgbClr val="0077AA"/>
                </a:solidFill>
                <a:latin typeface="Liberation Mono"/>
              </a:rPr>
              <a:t>LEFT</a:t>
            </a:r>
            <a:r>
              <a:rPr lang="en-US" altLang="zh-CN" sz="1400" dirty="0">
                <a:solidFill>
                  <a:srgbClr val="000000"/>
                </a:solidFill>
                <a:latin typeface="Liberation Mono"/>
              </a:rPr>
              <a:t> </a:t>
            </a:r>
            <a:r>
              <a:rPr lang="en-US" altLang="zh-CN" sz="1400" dirty="0">
                <a:solidFill>
                  <a:srgbClr val="0077AA"/>
                </a:solidFill>
                <a:latin typeface="Liberation Mono"/>
              </a:rPr>
              <a:t>JOIN</a:t>
            </a:r>
            <a:r>
              <a:rPr lang="en-US" altLang="zh-CN" sz="1400" dirty="0">
                <a:solidFill>
                  <a:srgbClr val="000000"/>
                </a:solidFill>
                <a:latin typeface="Liberation Mono"/>
              </a:rPr>
              <a:t> T2 </a:t>
            </a:r>
            <a:r>
              <a:rPr lang="en-US" altLang="zh-CN" sz="1400" dirty="0">
                <a:solidFill>
                  <a:srgbClr val="0077AA"/>
                </a:solidFill>
                <a:latin typeface="Liberation Mono"/>
              </a:rPr>
              <a:t>ON</a:t>
            </a:r>
            <a:r>
              <a:rPr lang="en-US" altLang="zh-CN" sz="1400" dirty="0">
                <a:solidFill>
                  <a:srgbClr val="000000"/>
                </a:solidFill>
                <a:latin typeface="Liberation Mono"/>
              </a:rPr>
              <a:t> T2</a:t>
            </a:r>
            <a:r>
              <a:rPr lang="en-US" altLang="zh-CN" sz="1400" dirty="0">
                <a:solidFill>
                  <a:srgbClr val="999999"/>
                </a:solidFill>
                <a:latin typeface="Liberation Mono"/>
              </a:rPr>
              <a:t>.</a:t>
            </a:r>
            <a:r>
              <a:rPr lang="en-US" altLang="zh-CN" sz="1400" dirty="0">
                <a:solidFill>
                  <a:srgbClr val="000000"/>
                </a:solidFill>
                <a:latin typeface="Liberation Mono"/>
              </a:rPr>
              <a:t>A</a:t>
            </a:r>
            <a:r>
              <a:rPr lang="en-US" altLang="zh-CN" sz="1400" dirty="0">
                <a:solidFill>
                  <a:srgbClr val="A67F59"/>
                </a:solidFill>
                <a:latin typeface="Liberation Mono"/>
              </a:rPr>
              <a:t>=</a:t>
            </a:r>
            <a:r>
              <a:rPr lang="en-US" altLang="zh-CN" sz="1400" dirty="0">
                <a:solidFill>
                  <a:srgbClr val="000000"/>
                </a:solidFill>
                <a:latin typeface="Liberation Mono"/>
              </a:rPr>
              <a:t>T1</a:t>
            </a:r>
            <a:r>
              <a:rPr lang="en-US" altLang="zh-CN" sz="1400" dirty="0">
                <a:solidFill>
                  <a:srgbClr val="999999"/>
                </a:solidFill>
                <a:latin typeface="Liberation Mono"/>
              </a:rPr>
              <a:t>.</a:t>
            </a:r>
            <a:r>
              <a:rPr lang="en-US" altLang="zh-CN" sz="1400" dirty="0">
                <a:solidFill>
                  <a:srgbClr val="000000"/>
                </a:solidFill>
                <a:latin typeface="Liberation Mono"/>
              </a:rPr>
              <a:t>A</a:t>
            </a:r>
            <a:r>
              <a:rPr lang="en-US" altLang="zh-CN" sz="1400" dirty="0">
                <a:solidFill>
                  <a:srgbClr val="999999"/>
                </a:solidFill>
                <a:latin typeface="Liberation Mono"/>
              </a:rPr>
              <a:t>),</a:t>
            </a:r>
            <a:r>
              <a:rPr lang="en-US" altLang="zh-CN" sz="1400" dirty="0">
                <a:solidFill>
                  <a:srgbClr val="000000"/>
                </a:solidFill>
                <a:latin typeface="Liberation Mono"/>
              </a:rPr>
              <a:t> T3 </a:t>
            </a:r>
            <a:r>
              <a:rPr lang="en-US" altLang="zh-CN" sz="1400" dirty="0">
                <a:solidFill>
                  <a:srgbClr val="0077AA"/>
                </a:solidFill>
                <a:latin typeface="Liberation Mono"/>
              </a:rPr>
              <a:t>WHERE</a:t>
            </a:r>
            <a:r>
              <a:rPr lang="en-US" altLang="zh-CN" sz="1400" dirty="0">
                <a:solidFill>
                  <a:srgbClr val="000000"/>
                </a:solidFill>
                <a:latin typeface="Liberation Mono"/>
              </a:rPr>
              <a:t> T3</a:t>
            </a:r>
            <a:r>
              <a:rPr lang="en-US" altLang="zh-CN" sz="1400" dirty="0">
                <a:solidFill>
                  <a:srgbClr val="999999"/>
                </a:solidFill>
                <a:latin typeface="Liberation Mono"/>
              </a:rPr>
              <a:t>.</a:t>
            </a:r>
            <a:r>
              <a:rPr lang="en-US" altLang="zh-CN" sz="1400" dirty="0">
                <a:solidFill>
                  <a:srgbClr val="000000"/>
                </a:solidFill>
                <a:latin typeface="Liberation Mono"/>
              </a:rPr>
              <a:t>C </a:t>
            </a:r>
            <a:r>
              <a:rPr lang="en-US" altLang="zh-CN" sz="1400" dirty="0">
                <a:solidFill>
                  <a:srgbClr val="A67F59"/>
                </a:solidFill>
                <a:latin typeface="Liberation Mono"/>
              </a:rPr>
              <a:t>&gt;</a:t>
            </a:r>
            <a:r>
              <a:rPr lang="en-US" altLang="zh-CN" sz="1400" dirty="0">
                <a:solidFill>
                  <a:srgbClr val="000000"/>
                </a:solidFill>
                <a:latin typeface="Liberation Mono"/>
              </a:rPr>
              <a:t> </a:t>
            </a:r>
            <a:r>
              <a:rPr lang="en-US" altLang="zh-CN" sz="1400" dirty="0">
                <a:solidFill>
                  <a:srgbClr val="990055"/>
                </a:solidFill>
                <a:latin typeface="Liberation Mono"/>
              </a:rPr>
              <a:t>0</a:t>
            </a:r>
            <a:r>
              <a:rPr lang="en-US" altLang="zh-CN" sz="1400" dirty="0">
                <a:solidFill>
                  <a:srgbClr val="000000"/>
                </a:solidFill>
                <a:latin typeface="Liberation Mono"/>
              </a:rPr>
              <a:t> </a:t>
            </a:r>
            <a:r>
              <a:rPr lang="en-US" altLang="zh-CN" sz="1400" dirty="0">
                <a:solidFill>
                  <a:srgbClr val="A67F59"/>
                </a:solidFill>
                <a:latin typeface="Liberation Mono"/>
              </a:rPr>
              <a:t>AND</a:t>
            </a:r>
            <a:r>
              <a:rPr lang="en-US" altLang="zh-CN" sz="1400" dirty="0">
                <a:solidFill>
                  <a:srgbClr val="000000"/>
                </a:solidFill>
                <a:latin typeface="Liberation Mono"/>
              </a:rPr>
              <a:t> T3</a:t>
            </a:r>
            <a:r>
              <a:rPr lang="en-US" altLang="zh-CN" sz="1400" dirty="0">
                <a:solidFill>
                  <a:srgbClr val="999999"/>
                </a:solidFill>
                <a:latin typeface="Liberation Mono"/>
              </a:rPr>
              <a:t>.</a:t>
            </a:r>
            <a:r>
              <a:rPr lang="en-US" altLang="zh-CN" sz="1400" dirty="0">
                <a:solidFill>
                  <a:srgbClr val="000000"/>
                </a:solidFill>
                <a:latin typeface="Liberation Mono"/>
              </a:rPr>
              <a:t>B</a:t>
            </a:r>
            <a:r>
              <a:rPr lang="en-US" altLang="zh-CN" sz="1400" dirty="0">
                <a:solidFill>
                  <a:srgbClr val="A67F59"/>
                </a:solidFill>
                <a:latin typeface="Liberation Mono"/>
              </a:rPr>
              <a:t>=</a:t>
            </a:r>
            <a:r>
              <a:rPr lang="en-US" altLang="zh-CN" sz="1400" dirty="0">
                <a:solidFill>
                  <a:srgbClr val="000000"/>
                </a:solidFill>
                <a:latin typeface="Liberation Mono"/>
              </a:rPr>
              <a:t>T2</a:t>
            </a:r>
            <a:r>
              <a:rPr lang="en-US" altLang="zh-CN" sz="1400" dirty="0">
                <a:solidFill>
                  <a:srgbClr val="999999"/>
                </a:solidFill>
                <a:latin typeface="Liberation Mono"/>
              </a:rPr>
              <a:t>.</a:t>
            </a:r>
            <a:r>
              <a:rPr lang="en-US" altLang="zh-CN" sz="1400" dirty="0">
                <a:solidFill>
                  <a:srgbClr val="000000"/>
                </a:solidFill>
                <a:latin typeface="Liberation Mono"/>
              </a:rPr>
              <a:t>B</a:t>
            </a:r>
            <a:endParaRPr lang="zh-CN" altLang="en-US" sz="1400" dirty="0"/>
          </a:p>
        </p:txBody>
      </p:sp>
      <p:cxnSp>
        <p:nvCxnSpPr>
          <p:cNvPr id="8" name="直接箭头连接符 7">
            <a:extLst>
              <a:ext uri="{FF2B5EF4-FFF2-40B4-BE49-F238E27FC236}">
                <a16:creationId xmlns:a16="http://schemas.microsoft.com/office/drawing/2014/main" id="{8D0CA9CD-3C9E-49F9-A33D-CA4B22FB6B70}"/>
              </a:ext>
            </a:extLst>
          </p:cNvPr>
          <p:cNvCxnSpPr>
            <a:stCxn id="3" idx="3"/>
            <a:endCxn id="4" idx="1"/>
          </p:cNvCxnSpPr>
          <p:nvPr/>
        </p:nvCxnSpPr>
        <p:spPr>
          <a:xfrm>
            <a:off x="4159742" y="1713905"/>
            <a:ext cx="7246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7ADFFD7-FF25-4FF8-9AAE-FBBFB22EEE0F}"/>
              </a:ext>
            </a:extLst>
          </p:cNvPr>
          <p:cNvSpPr txBox="1"/>
          <p:nvPr/>
        </p:nvSpPr>
        <p:spPr>
          <a:xfrm>
            <a:off x="4253049" y="1452295"/>
            <a:ext cx="475861" cy="523220"/>
          </a:xfrm>
          <a:prstGeom prst="rect">
            <a:avLst/>
          </a:prstGeom>
          <a:noFill/>
        </p:spPr>
        <p:txBody>
          <a:bodyPr wrap="square" rtlCol="0">
            <a:spAutoFit/>
          </a:bodyPr>
          <a:lstStyle/>
          <a:p>
            <a:r>
              <a:rPr lang="zh-CN" altLang="en-US" sz="1400" dirty="0"/>
              <a:t>改写</a:t>
            </a:r>
          </a:p>
        </p:txBody>
      </p:sp>
      <p:cxnSp>
        <p:nvCxnSpPr>
          <p:cNvPr id="21" name="直接连接符 20">
            <a:extLst>
              <a:ext uri="{FF2B5EF4-FFF2-40B4-BE49-F238E27FC236}">
                <a16:creationId xmlns:a16="http://schemas.microsoft.com/office/drawing/2014/main" id="{1AE451C3-48BE-44B9-A9D6-77099EAAC32D}"/>
              </a:ext>
            </a:extLst>
          </p:cNvPr>
          <p:cNvCxnSpPr/>
          <p:nvPr/>
        </p:nvCxnSpPr>
        <p:spPr>
          <a:xfrm>
            <a:off x="6874951" y="1975515"/>
            <a:ext cx="0" cy="429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A6665217-C55D-4398-A001-014943075A5E}"/>
              </a:ext>
            </a:extLst>
          </p:cNvPr>
          <p:cNvCxnSpPr/>
          <p:nvPr/>
        </p:nvCxnSpPr>
        <p:spPr>
          <a:xfrm>
            <a:off x="7014910" y="1975515"/>
            <a:ext cx="0" cy="4298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1793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75865" y="492257"/>
            <a:ext cx="9561237"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—2.7. 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latin typeface="Microsoft YaHei Light" panose="020B0502040204020203" pitchFamily="34" charset="-122"/>
                <a:ea typeface="Microsoft YaHei Light" panose="020B0502040204020203" pitchFamily="34" charset="-122"/>
              </a:rPr>
              <a:t>Nested Join Optimization</a:t>
            </a:r>
            <a:r>
              <a:rPr lang="zh-CN" altLang="en-US" dirty="0"/>
              <a:t>嵌套连接优化</a:t>
            </a:r>
            <a:endParaRPr lang="en-US" altLang="zh-CN" dirty="0"/>
          </a:p>
        </p:txBody>
      </p:sp>
      <p:pic>
        <p:nvPicPr>
          <p:cNvPr id="2050" name="Picture 2" descr="mark">
            <a:extLst>
              <a:ext uri="{FF2B5EF4-FFF2-40B4-BE49-F238E27FC236}">
                <a16:creationId xmlns:a16="http://schemas.microsoft.com/office/drawing/2014/main" id="{7333AAF9-3B80-47B5-8531-280AE04961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324" y="1818196"/>
            <a:ext cx="11311776" cy="1482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rk">
            <a:extLst>
              <a:ext uri="{FF2B5EF4-FFF2-40B4-BE49-F238E27FC236}">
                <a16:creationId xmlns:a16="http://schemas.microsoft.com/office/drawing/2014/main" id="{FA581502-946E-494A-AC32-EB29B340E7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324" y="3597522"/>
            <a:ext cx="10959351" cy="1490663"/>
          </a:xfrm>
          <a:prstGeom prst="rect">
            <a:avLst/>
          </a:prstGeom>
          <a:noFill/>
          <a:extLst>
            <a:ext uri="{909E8E84-426E-40DD-AFC4-6F175D3DCCD1}">
              <a14:hiddenFill xmlns:a14="http://schemas.microsoft.com/office/drawing/2010/main">
                <a:solidFill>
                  <a:srgbClr val="FFFFFF"/>
                </a:solidFill>
              </a14:hiddenFill>
            </a:ext>
          </a:extLst>
        </p:spPr>
      </p:pic>
      <p:sp>
        <p:nvSpPr>
          <p:cNvPr id="5" name="箭头: 右 4">
            <a:extLst>
              <a:ext uri="{FF2B5EF4-FFF2-40B4-BE49-F238E27FC236}">
                <a16:creationId xmlns:a16="http://schemas.microsoft.com/office/drawing/2014/main" id="{4BCA7FC4-3AB5-467D-937E-ECE7CE40C9F2}"/>
              </a:ext>
            </a:extLst>
          </p:cNvPr>
          <p:cNvSpPr/>
          <p:nvPr/>
        </p:nvSpPr>
        <p:spPr>
          <a:xfrm rot="14174288">
            <a:off x="2724150" y="3106180"/>
            <a:ext cx="342900" cy="3810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4">
            <a:extLst>
              <a:ext uri="{FF2B5EF4-FFF2-40B4-BE49-F238E27FC236}">
                <a16:creationId xmlns:a16="http://schemas.microsoft.com/office/drawing/2014/main" id="{C5063221-448F-44E3-8725-85F4F0807DC2}"/>
              </a:ext>
            </a:extLst>
          </p:cNvPr>
          <p:cNvSpPr/>
          <p:nvPr/>
        </p:nvSpPr>
        <p:spPr>
          <a:xfrm rot="14174288">
            <a:off x="2216839" y="4897685"/>
            <a:ext cx="342900" cy="3810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AF2FF18B-825F-452B-8918-2C2E884F0A66}"/>
              </a:ext>
            </a:extLst>
          </p:cNvPr>
          <p:cNvSpPr/>
          <p:nvPr/>
        </p:nvSpPr>
        <p:spPr>
          <a:xfrm>
            <a:off x="533626" y="5227356"/>
            <a:ext cx="10959351" cy="646331"/>
          </a:xfrm>
          <a:prstGeom prst="rect">
            <a:avLst/>
          </a:prstGeom>
          <a:noFill/>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dirty="0"/>
              <a:t>  连接查询效率更高的原因，是因为</a:t>
            </a:r>
            <a:r>
              <a:rPr lang="en-US" altLang="zh-CN" dirty="0"/>
              <a:t>MySQL</a:t>
            </a:r>
            <a:r>
              <a:rPr lang="zh-CN" altLang="en-US" dirty="0"/>
              <a:t>不需要在内存中创建临时表来完成这个逻辑上需要两个步骤的查询工作；</a:t>
            </a:r>
            <a:r>
              <a:rPr lang="en-US" altLang="zh-CN" dirty="0"/>
              <a:t>Not exists</a:t>
            </a:r>
            <a:r>
              <a:rPr lang="zh-CN" altLang="en-US" dirty="0"/>
              <a:t>表示</a:t>
            </a:r>
            <a:r>
              <a:rPr lang="en-US" altLang="zh-CN" dirty="0"/>
              <a:t>MYSQL</a:t>
            </a:r>
            <a:r>
              <a:rPr lang="zh-CN" altLang="en-US" dirty="0"/>
              <a:t>优化了</a:t>
            </a:r>
            <a:r>
              <a:rPr lang="en-US" altLang="zh-CN" dirty="0"/>
              <a:t>LEFT JOIN</a:t>
            </a:r>
            <a:r>
              <a:rPr lang="zh-CN" altLang="en-US" dirty="0"/>
              <a:t>，一旦它找到了匹配</a:t>
            </a:r>
            <a:r>
              <a:rPr lang="en-US" altLang="zh-CN" dirty="0"/>
              <a:t>LEFT JOIN</a:t>
            </a:r>
            <a:r>
              <a:rPr lang="zh-CN" altLang="en-US" dirty="0"/>
              <a:t>标准的行， 就不再搜索了。</a:t>
            </a:r>
          </a:p>
        </p:txBody>
      </p:sp>
      <p:sp>
        <p:nvSpPr>
          <p:cNvPr id="10" name="文本框 9">
            <a:extLst>
              <a:ext uri="{FF2B5EF4-FFF2-40B4-BE49-F238E27FC236}">
                <a16:creationId xmlns:a16="http://schemas.microsoft.com/office/drawing/2014/main" id="{37BC3FD6-5A61-4D29-82EA-FCDF6CFC8BB3}"/>
              </a:ext>
            </a:extLst>
          </p:cNvPr>
          <p:cNvSpPr txBox="1"/>
          <p:nvPr/>
        </p:nvSpPr>
        <p:spPr>
          <a:xfrm>
            <a:off x="537323" y="1127253"/>
            <a:ext cx="5905500" cy="369332"/>
          </a:xfrm>
          <a:prstGeom prst="rect">
            <a:avLst/>
          </a:prstGeom>
          <a:noFill/>
        </p:spPr>
        <p:txBody>
          <a:bodyPr wrap="square" rtlCol="0">
            <a:spAutoFit/>
          </a:bodyPr>
          <a:lstStyle/>
          <a:p>
            <a:r>
              <a:rPr lang="zh-CN" altLang="en-US" dirty="0"/>
              <a:t>连接优化例子：</a:t>
            </a:r>
          </a:p>
        </p:txBody>
      </p:sp>
    </p:spTree>
    <p:extLst>
      <p:ext uri="{BB962C8B-B14F-4D97-AF65-F5344CB8AC3E}">
        <p14:creationId xmlns:p14="http://schemas.microsoft.com/office/powerpoint/2010/main" val="4082395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75865" y="492257"/>
            <a:ext cx="1103547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 </a:t>
            </a:r>
            <a:r>
              <a:rPr lang="zh-CN" altLang="en-US" dirty="0">
                <a:latin typeface="Microsoft YaHei Light" panose="020B0502040204020203" pitchFamily="34" charset="-122"/>
                <a:ea typeface="Microsoft YaHei Light" panose="020B0502040204020203" pitchFamily="34" charset="-122"/>
              </a:rPr>
              <a:t>语句之</a:t>
            </a:r>
            <a:r>
              <a:rPr lang="en-US" altLang="zh-CN" b="1" dirty="0"/>
              <a:t> Multi-Range Read Optimization</a:t>
            </a:r>
            <a:r>
              <a:rPr lang="zh-CN" altLang="en-US" b="1" dirty="0"/>
              <a:t>（</a:t>
            </a:r>
            <a:r>
              <a:rPr lang="en-US" altLang="zh-CN" b="1" dirty="0"/>
              <a:t>MRR</a:t>
            </a:r>
            <a:r>
              <a:rPr lang="zh-CN" altLang="en-US" b="1" dirty="0"/>
              <a:t>）</a:t>
            </a:r>
            <a:r>
              <a:rPr lang="zh-CN" altLang="en-US" dirty="0"/>
              <a:t>多范围读取优化</a:t>
            </a:r>
            <a:endParaRPr lang="en-US" altLang="zh-CN" dirty="0"/>
          </a:p>
        </p:txBody>
      </p:sp>
      <p:sp>
        <p:nvSpPr>
          <p:cNvPr id="11" name="矩形 10">
            <a:extLst>
              <a:ext uri="{FF2B5EF4-FFF2-40B4-BE49-F238E27FC236}">
                <a16:creationId xmlns:a16="http://schemas.microsoft.com/office/drawing/2014/main" id="{071B7550-8415-4030-B819-A3A5DD9C7664}"/>
              </a:ext>
            </a:extLst>
          </p:cNvPr>
          <p:cNvSpPr/>
          <p:nvPr/>
        </p:nvSpPr>
        <p:spPr>
          <a:xfrm>
            <a:off x="678021" y="1180964"/>
            <a:ext cx="9691631" cy="646331"/>
          </a:xfrm>
          <a:prstGeom prst="rect">
            <a:avLst/>
          </a:prstGeom>
        </p:spPr>
        <p:txBody>
          <a:bodyPr wrap="square">
            <a:spAutoFit/>
          </a:bodyPr>
          <a:lstStyle/>
          <a:p>
            <a:r>
              <a:rPr lang="en-US" altLang="zh-CN" dirty="0"/>
              <a:t>MRR</a:t>
            </a:r>
            <a:r>
              <a:rPr lang="zh-CN" altLang="en-US" dirty="0"/>
              <a:t>原理：将多个需要回表的二级索引根据主键进行排序，然后一起回表，将原来的回表时进行的随机</a:t>
            </a:r>
            <a:r>
              <a:rPr lang="en-US" altLang="zh-CN" dirty="0"/>
              <a:t>IO</a:t>
            </a:r>
            <a:r>
              <a:rPr lang="zh-CN" altLang="en-US" dirty="0"/>
              <a:t>，转变成顺序</a:t>
            </a:r>
            <a:r>
              <a:rPr lang="en-US" altLang="zh-CN" dirty="0"/>
              <a:t>IO</a:t>
            </a:r>
            <a:r>
              <a:rPr lang="zh-CN" altLang="en-US" dirty="0"/>
              <a:t>；适用于 </a:t>
            </a:r>
            <a:r>
              <a:rPr lang="en-US" altLang="zh-CN" dirty="0"/>
              <a:t>range/ref/</a:t>
            </a:r>
            <a:r>
              <a:rPr lang="en-US" altLang="zh-CN" dirty="0" err="1"/>
              <a:t>eq_ref</a:t>
            </a:r>
            <a:r>
              <a:rPr lang="en-US" altLang="zh-CN" dirty="0"/>
              <a:t> </a:t>
            </a:r>
            <a:r>
              <a:rPr lang="zh-CN" altLang="en-US" dirty="0"/>
              <a:t>类型的查询。</a:t>
            </a:r>
          </a:p>
        </p:txBody>
      </p:sp>
      <p:sp>
        <p:nvSpPr>
          <p:cNvPr id="12" name="矩形 11">
            <a:extLst>
              <a:ext uri="{FF2B5EF4-FFF2-40B4-BE49-F238E27FC236}">
                <a16:creationId xmlns:a16="http://schemas.microsoft.com/office/drawing/2014/main" id="{E047AAED-E016-439A-A6E3-63856293F7C9}"/>
              </a:ext>
            </a:extLst>
          </p:cNvPr>
          <p:cNvSpPr/>
          <p:nvPr/>
        </p:nvSpPr>
        <p:spPr>
          <a:xfrm>
            <a:off x="678023" y="5368512"/>
            <a:ext cx="10807961" cy="92333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buFont typeface="Arial" panose="020B0604020202020204" pitchFamily="34" charset="0"/>
              <a:buChar char="•"/>
            </a:pPr>
            <a:r>
              <a:rPr lang="en-US" altLang="zh-CN" dirty="0">
                <a:solidFill>
                  <a:srgbClr val="000000"/>
                </a:solidFill>
                <a:latin typeface="Verdana" panose="020B0604030504040204" pitchFamily="34" charset="0"/>
              </a:rPr>
              <a:t>MRR </a:t>
            </a:r>
            <a:r>
              <a:rPr lang="zh-CN" altLang="en-US" dirty="0">
                <a:solidFill>
                  <a:srgbClr val="000000"/>
                </a:solidFill>
                <a:latin typeface="Verdana" panose="020B0604030504040204" pitchFamily="34" charset="0"/>
              </a:rPr>
              <a:t>仅仅针对 </a:t>
            </a:r>
            <a:r>
              <a:rPr lang="zh-CN" altLang="en-US" b="1" u="sng" dirty="0">
                <a:solidFill>
                  <a:srgbClr val="FF0000"/>
                </a:solidFill>
                <a:latin typeface="Verdana" panose="020B0604030504040204" pitchFamily="34" charset="0"/>
              </a:rPr>
              <a:t>二级索引 的范围扫描 </a:t>
            </a:r>
            <a:r>
              <a:rPr lang="zh-CN" altLang="en-US" dirty="0">
                <a:solidFill>
                  <a:srgbClr val="000000"/>
                </a:solidFill>
                <a:latin typeface="Verdana" panose="020B0604030504040204" pitchFamily="34" charset="0"/>
              </a:rPr>
              <a:t>和 </a:t>
            </a:r>
            <a:r>
              <a:rPr lang="zh-CN" altLang="en-US" b="1" u="sng" dirty="0">
                <a:solidFill>
                  <a:srgbClr val="FF0000"/>
                </a:solidFill>
                <a:latin typeface="Verdana" panose="020B0604030504040204" pitchFamily="34" charset="0"/>
              </a:rPr>
              <a:t>使用二级索引进行 </a:t>
            </a:r>
            <a:r>
              <a:rPr lang="en-US" altLang="zh-CN" b="1" u="sng" dirty="0">
                <a:solidFill>
                  <a:srgbClr val="FF0000"/>
                </a:solidFill>
                <a:latin typeface="Verdana" panose="020B0604030504040204" pitchFamily="34" charset="0"/>
              </a:rPr>
              <a:t>join</a:t>
            </a:r>
            <a:r>
              <a:rPr lang="zh-CN" altLang="en-US" dirty="0">
                <a:solidFill>
                  <a:srgbClr val="000000"/>
                </a:solidFill>
                <a:latin typeface="Verdana" panose="020B0604030504040204" pitchFamily="34" charset="0"/>
              </a:rPr>
              <a:t> 的情况。</a:t>
            </a:r>
          </a:p>
          <a:p>
            <a:pPr marL="285750" indent="-285750">
              <a:buFont typeface="Arial" panose="020B0604020202020204" pitchFamily="34" charset="0"/>
              <a:buChar char="•"/>
            </a:pPr>
            <a:r>
              <a:rPr lang="en-US" altLang="zh-CN" dirty="0">
                <a:solidFill>
                  <a:srgbClr val="000000"/>
                </a:solidFill>
                <a:latin typeface="Verdana" panose="020B0604030504040204" pitchFamily="34" charset="0"/>
              </a:rPr>
              <a:t>MRR </a:t>
            </a:r>
            <a:r>
              <a:rPr lang="zh-CN" altLang="en-US" dirty="0">
                <a:solidFill>
                  <a:srgbClr val="000000"/>
                </a:solidFill>
                <a:latin typeface="Verdana" panose="020B0604030504040204" pitchFamily="34" charset="0"/>
              </a:rPr>
              <a:t>的优势是将多个随机</a:t>
            </a:r>
            <a:r>
              <a:rPr lang="en-US" altLang="zh-CN" dirty="0">
                <a:solidFill>
                  <a:srgbClr val="000000"/>
                </a:solidFill>
                <a:latin typeface="Verdana" panose="020B0604030504040204" pitchFamily="34" charset="0"/>
              </a:rPr>
              <a:t>IO</a:t>
            </a:r>
            <a:r>
              <a:rPr lang="zh-CN" altLang="en-US" dirty="0">
                <a:solidFill>
                  <a:srgbClr val="000000"/>
                </a:solidFill>
                <a:latin typeface="Verdana" panose="020B0604030504040204" pitchFamily="34" charset="0"/>
              </a:rPr>
              <a:t>转换成较少数量的顺序</a:t>
            </a:r>
            <a:r>
              <a:rPr lang="en-US" altLang="zh-CN" dirty="0">
                <a:solidFill>
                  <a:srgbClr val="000000"/>
                </a:solidFill>
                <a:latin typeface="Verdana" panose="020B0604030504040204" pitchFamily="34" charset="0"/>
              </a:rPr>
              <a:t>IO</a:t>
            </a:r>
            <a:r>
              <a:rPr lang="zh-CN" altLang="en-US" dirty="0">
                <a:solidFill>
                  <a:srgbClr val="000000"/>
                </a:solidFill>
                <a:latin typeface="Verdana" panose="020B0604030504040204" pitchFamily="34" charset="0"/>
              </a:rPr>
              <a:t>。所以对于 </a:t>
            </a:r>
            <a:r>
              <a:rPr lang="en-US" altLang="zh-CN" dirty="0">
                <a:solidFill>
                  <a:srgbClr val="000000"/>
                </a:solidFill>
                <a:latin typeface="Verdana" panose="020B0604030504040204" pitchFamily="34" charset="0"/>
              </a:rPr>
              <a:t>SSD </a:t>
            </a:r>
            <a:r>
              <a:rPr lang="zh-CN" altLang="en-US" dirty="0">
                <a:solidFill>
                  <a:srgbClr val="000000"/>
                </a:solidFill>
                <a:latin typeface="Verdana" panose="020B0604030504040204" pitchFamily="34" charset="0"/>
              </a:rPr>
              <a:t>优势明显，但是相比机械磁盘来说意义小一些。</a:t>
            </a:r>
          </a:p>
        </p:txBody>
      </p:sp>
      <p:sp>
        <p:nvSpPr>
          <p:cNvPr id="13" name="矩形 12">
            <a:extLst>
              <a:ext uri="{FF2B5EF4-FFF2-40B4-BE49-F238E27FC236}">
                <a16:creationId xmlns:a16="http://schemas.microsoft.com/office/drawing/2014/main" id="{26B73BBF-99E1-4659-BA5E-1A8FA0D079E2}"/>
              </a:ext>
            </a:extLst>
          </p:cNvPr>
          <p:cNvSpPr/>
          <p:nvPr/>
        </p:nvSpPr>
        <p:spPr>
          <a:xfrm>
            <a:off x="619045" y="1769522"/>
            <a:ext cx="9809585" cy="369332"/>
          </a:xfrm>
          <a:prstGeom prst="rect">
            <a:avLst/>
          </a:prstGeom>
        </p:spPr>
        <p:txBody>
          <a:bodyPr wrap="square">
            <a:spAutoFit/>
          </a:bodyPr>
          <a:lstStyle/>
          <a:p>
            <a:r>
              <a:rPr lang="en-US" altLang="zh-CN" dirty="0">
                <a:solidFill>
                  <a:srgbClr val="000000"/>
                </a:solidFill>
                <a:latin typeface="Verdana" panose="020B0604030504040204" pitchFamily="34" charset="0"/>
              </a:rPr>
              <a:t>MRR</a:t>
            </a:r>
            <a:r>
              <a:rPr lang="zh-CN" altLang="en-US" dirty="0">
                <a:solidFill>
                  <a:srgbClr val="000000"/>
                </a:solidFill>
                <a:latin typeface="Verdana" panose="020B0604030504040204" pitchFamily="34" charset="0"/>
              </a:rPr>
              <a:t>的主要优势：将随机</a:t>
            </a:r>
            <a:r>
              <a:rPr lang="en-US" altLang="zh-CN" dirty="0">
                <a:solidFill>
                  <a:srgbClr val="000000"/>
                </a:solidFill>
                <a:latin typeface="Verdana" panose="020B0604030504040204" pitchFamily="34" charset="0"/>
              </a:rPr>
              <a:t>IO</a:t>
            </a:r>
            <a:r>
              <a:rPr lang="zh-CN" altLang="en-US" dirty="0">
                <a:solidFill>
                  <a:srgbClr val="000000"/>
                </a:solidFill>
                <a:latin typeface="Verdana" panose="020B0604030504040204" pitchFamily="34" charset="0"/>
              </a:rPr>
              <a:t>转换成顺序</a:t>
            </a:r>
            <a:r>
              <a:rPr lang="en-US" altLang="zh-CN" dirty="0">
                <a:solidFill>
                  <a:srgbClr val="000000"/>
                </a:solidFill>
                <a:latin typeface="Verdana" panose="020B0604030504040204" pitchFamily="34" charset="0"/>
              </a:rPr>
              <a:t>IO</a:t>
            </a:r>
            <a:r>
              <a:rPr lang="zh-CN" altLang="en-US" dirty="0">
                <a:solidFill>
                  <a:srgbClr val="000000"/>
                </a:solidFill>
                <a:latin typeface="Verdana" panose="020B0604030504040204" pitchFamily="34" charset="0"/>
              </a:rPr>
              <a:t>；使用在 索引范围扫描 和使用索引进行</a:t>
            </a:r>
            <a:r>
              <a:rPr lang="en-US" altLang="zh-CN" dirty="0">
                <a:solidFill>
                  <a:srgbClr val="000000"/>
                </a:solidFill>
                <a:latin typeface="Verdana" panose="020B0604030504040204" pitchFamily="34" charset="0"/>
              </a:rPr>
              <a:t>join </a:t>
            </a:r>
            <a:r>
              <a:rPr lang="zh-CN" altLang="en-US" dirty="0">
                <a:solidFill>
                  <a:srgbClr val="000000"/>
                </a:solidFill>
                <a:latin typeface="Verdana" panose="020B0604030504040204" pitchFamily="34" charset="0"/>
              </a:rPr>
              <a:t>时；</a:t>
            </a:r>
            <a:endParaRPr lang="zh-CN" altLang="en-US" dirty="0"/>
          </a:p>
        </p:txBody>
      </p:sp>
      <p:sp>
        <p:nvSpPr>
          <p:cNvPr id="14" name="矩形 13">
            <a:extLst>
              <a:ext uri="{FF2B5EF4-FFF2-40B4-BE49-F238E27FC236}">
                <a16:creationId xmlns:a16="http://schemas.microsoft.com/office/drawing/2014/main" id="{74E25E24-074B-456C-89A6-FFE6F949D261}"/>
              </a:ext>
            </a:extLst>
          </p:cNvPr>
          <p:cNvSpPr/>
          <p:nvPr/>
        </p:nvSpPr>
        <p:spPr>
          <a:xfrm>
            <a:off x="619045" y="2168421"/>
            <a:ext cx="6498895" cy="369332"/>
          </a:xfrm>
          <a:prstGeom prst="rect">
            <a:avLst/>
          </a:prstGeom>
        </p:spPr>
        <p:txBody>
          <a:bodyPr wrap="none">
            <a:spAutoFit/>
          </a:bodyPr>
          <a:lstStyle/>
          <a:p>
            <a:r>
              <a:rPr lang="en-US" altLang="zh-CN" dirty="0">
                <a:solidFill>
                  <a:srgbClr val="000000"/>
                </a:solidFill>
                <a:latin typeface="Verdana" panose="020B0604030504040204" pitchFamily="34" charset="0"/>
              </a:rPr>
              <a:t>MRR</a:t>
            </a:r>
            <a:r>
              <a:rPr lang="zh-CN" altLang="en-US" dirty="0">
                <a:solidFill>
                  <a:srgbClr val="000000"/>
                </a:solidFill>
                <a:latin typeface="Verdana" panose="020B0604030504040204" pitchFamily="34" charset="0"/>
              </a:rPr>
              <a:t>是专门来优化：</a:t>
            </a:r>
            <a:r>
              <a:rPr lang="zh-CN" altLang="en-US" b="1" dirty="0">
                <a:solidFill>
                  <a:srgbClr val="FF0000"/>
                </a:solidFill>
                <a:latin typeface="Verdana" panose="020B0604030504040204" pitchFamily="34" charset="0"/>
              </a:rPr>
              <a:t>二级索引的范围扫描并且需要回表的情况</a:t>
            </a:r>
            <a:endParaRPr lang="zh-CN" altLang="en-US" dirty="0"/>
          </a:p>
        </p:txBody>
      </p:sp>
      <p:sp>
        <p:nvSpPr>
          <p:cNvPr id="17" name="矩形 16">
            <a:extLst>
              <a:ext uri="{FF2B5EF4-FFF2-40B4-BE49-F238E27FC236}">
                <a16:creationId xmlns:a16="http://schemas.microsoft.com/office/drawing/2014/main" id="{B8CA64E6-8687-41E1-8319-6D927869DE3E}"/>
              </a:ext>
            </a:extLst>
          </p:cNvPr>
          <p:cNvSpPr/>
          <p:nvPr/>
        </p:nvSpPr>
        <p:spPr>
          <a:xfrm>
            <a:off x="678023" y="4074215"/>
            <a:ext cx="9872490"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dirty="0"/>
              <a:t>对于</a:t>
            </a:r>
            <a:r>
              <a:rPr lang="en-US" altLang="zh-CN" dirty="0" err="1"/>
              <a:t>InnoDB</a:t>
            </a:r>
            <a:r>
              <a:rPr lang="zh-CN" altLang="en-US" dirty="0"/>
              <a:t>和</a:t>
            </a:r>
            <a:r>
              <a:rPr lang="en-US" altLang="zh-CN" dirty="0" err="1"/>
              <a:t>MyISAM</a:t>
            </a:r>
            <a:r>
              <a:rPr lang="zh-CN" altLang="en-US" dirty="0"/>
              <a:t>存储引擎的范围查询和</a:t>
            </a:r>
            <a:r>
              <a:rPr lang="en-US" altLang="zh-CN" dirty="0"/>
              <a:t>JOIN</a:t>
            </a:r>
            <a:r>
              <a:rPr lang="zh-CN" altLang="en-US" dirty="0"/>
              <a:t>查询操作，</a:t>
            </a:r>
            <a:r>
              <a:rPr lang="en-US" altLang="zh-CN" dirty="0"/>
              <a:t>MRR</a:t>
            </a:r>
            <a:r>
              <a:rPr lang="zh-CN" altLang="en-US" dirty="0"/>
              <a:t>工作方式如下</a:t>
            </a:r>
          </a:p>
          <a:p>
            <a:pPr marL="285750" indent="-285750">
              <a:buFont typeface="Arial" panose="020B0604020202020204" pitchFamily="34" charset="0"/>
              <a:buChar char="•"/>
            </a:pPr>
            <a:r>
              <a:rPr lang="zh-CN" altLang="en-US" dirty="0"/>
              <a:t>将查询得到的辅助索引键值存放在一个缓存中，这是缓存中的数据是根据辅助索引键值排序的</a:t>
            </a:r>
          </a:p>
          <a:p>
            <a:pPr marL="285750" indent="-285750">
              <a:buFont typeface="Arial" panose="020B0604020202020204" pitchFamily="34" charset="0"/>
              <a:buChar char="•"/>
            </a:pPr>
            <a:r>
              <a:rPr lang="zh-CN" altLang="en-US" dirty="0"/>
              <a:t>将缓存中的键值根据</a:t>
            </a:r>
            <a:r>
              <a:rPr lang="en-US" altLang="zh-CN" dirty="0" err="1"/>
              <a:t>RowID</a:t>
            </a:r>
            <a:r>
              <a:rPr lang="zh-CN" altLang="en-US" dirty="0"/>
              <a:t>进行排序</a:t>
            </a:r>
          </a:p>
          <a:p>
            <a:pPr marL="285750" indent="-285750">
              <a:buFont typeface="Arial" panose="020B0604020202020204" pitchFamily="34" charset="0"/>
              <a:buChar char="•"/>
            </a:pPr>
            <a:r>
              <a:rPr lang="zh-CN" altLang="en-US" dirty="0"/>
              <a:t>根据</a:t>
            </a:r>
            <a:r>
              <a:rPr lang="en-US" altLang="zh-CN" dirty="0" err="1"/>
              <a:t>RowID</a:t>
            </a:r>
            <a:r>
              <a:rPr lang="zh-CN" altLang="en-US" dirty="0"/>
              <a:t>的排序顺序来访问实际的数据文件</a:t>
            </a:r>
          </a:p>
        </p:txBody>
      </p:sp>
      <p:sp>
        <p:nvSpPr>
          <p:cNvPr id="20" name="矩形 19">
            <a:extLst>
              <a:ext uri="{FF2B5EF4-FFF2-40B4-BE49-F238E27FC236}">
                <a16:creationId xmlns:a16="http://schemas.microsoft.com/office/drawing/2014/main" id="{E51A4B0D-C6D5-49B9-9005-FE1323AD3EEC}"/>
              </a:ext>
            </a:extLst>
          </p:cNvPr>
          <p:cNvSpPr/>
          <p:nvPr/>
        </p:nvSpPr>
        <p:spPr>
          <a:xfrm>
            <a:off x="709475" y="2560966"/>
            <a:ext cx="9809585" cy="147732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dirty="0"/>
              <a:t>MRR</a:t>
            </a:r>
            <a:r>
              <a:rPr lang="zh-CN" altLang="en-US" dirty="0"/>
              <a:t>优化的好处：</a:t>
            </a:r>
          </a:p>
          <a:p>
            <a:pPr marL="285750" indent="-285750">
              <a:buFont typeface="Arial" panose="020B0604020202020204" pitchFamily="34" charset="0"/>
              <a:buChar char="•"/>
            </a:pPr>
            <a:r>
              <a:rPr lang="en-US" altLang="zh-CN" dirty="0"/>
              <a:t>MRR</a:t>
            </a:r>
            <a:r>
              <a:rPr lang="zh-CN" altLang="en-US" dirty="0"/>
              <a:t>使数据访问变得较为顺序。在查询辅助索引时，首先根据得到的查询结果按照主键进行排序，并按照主键排序的顺序进行书签查找</a:t>
            </a:r>
          </a:p>
          <a:p>
            <a:pPr marL="285750" indent="-285750">
              <a:buFont typeface="Arial" panose="020B0604020202020204" pitchFamily="34" charset="0"/>
              <a:buChar char="•"/>
            </a:pPr>
            <a:r>
              <a:rPr lang="zh-CN" altLang="en-US" dirty="0"/>
              <a:t>减少缓冲池中页被替换的次数</a:t>
            </a:r>
          </a:p>
          <a:p>
            <a:pPr marL="285750" indent="-285750">
              <a:buFont typeface="Arial" panose="020B0604020202020204" pitchFamily="34" charset="0"/>
              <a:buChar char="•"/>
            </a:pPr>
            <a:r>
              <a:rPr lang="zh-CN" altLang="en-US" dirty="0"/>
              <a:t>批量处理对键值的查询操作</a:t>
            </a:r>
          </a:p>
        </p:txBody>
      </p:sp>
    </p:spTree>
    <p:extLst>
      <p:ext uri="{BB962C8B-B14F-4D97-AF65-F5344CB8AC3E}">
        <p14:creationId xmlns:p14="http://schemas.microsoft.com/office/powerpoint/2010/main" val="1864219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75865" y="492257"/>
            <a:ext cx="1103547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 </a:t>
            </a:r>
            <a:r>
              <a:rPr lang="zh-CN" altLang="en-US" dirty="0">
                <a:latin typeface="Microsoft YaHei Light" panose="020B0502040204020203" pitchFamily="34" charset="-122"/>
                <a:ea typeface="Microsoft YaHei Light" panose="020B0502040204020203" pitchFamily="34" charset="-122"/>
              </a:rPr>
              <a:t>语句之</a:t>
            </a:r>
            <a:r>
              <a:rPr lang="en-US" altLang="zh-CN" b="1" dirty="0"/>
              <a:t> Multi-Range Read Optimization</a:t>
            </a:r>
            <a:r>
              <a:rPr lang="zh-CN" altLang="en-US" b="1" dirty="0"/>
              <a:t>（</a:t>
            </a:r>
            <a:r>
              <a:rPr lang="en-US" altLang="zh-CN" b="1" dirty="0"/>
              <a:t>MRR</a:t>
            </a:r>
            <a:r>
              <a:rPr lang="zh-CN" altLang="en-US" b="1" dirty="0"/>
              <a:t>）</a:t>
            </a:r>
            <a:r>
              <a:rPr lang="zh-CN" altLang="en-US" dirty="0"/>
              <a:t>多范围读取优化</a:t>
            </a:r>
            <a:endParaRPr lang="en-US" altLang="zh-CN" dirty="0"/>
          </a:p>
        </p:txBody>
      </p:sp>
      <p:sp>
        <p:nvSpPr>
          <p:cNvPr id="3" name="文本框 2">
            <a:extLst>
              <a:ext uri="{FF2B5EF4-FFF2-40B4-BE49-F238E27FC236}">
                <a16:creationId xmlns:a16="http://schemas.microsoft.com/office/drawing/2014/main" id="{30B59791-551E-404C-A6D1-D62CE762594F}"/>
              </a:ext>
            </a:extLst>
          </p:cNvPr>
          <p:cNvSpPr txBox="1"/>
          <p:nvPr/>
        </p:nvSpPr>
        <p:spPr>
          <a:xfrm>
            <a:off x="849086" y="1194318"/>
            <a:ext cx="3965510" cy="369332"/>
          </a:xfrm>
          <a:prstGeom prst="rect">
            <a:avLst/>
          </a:prstGeom>
          <a:noFill/>
        </p:spPr>
        <p:txBody>
          <a:bodyPr wrap="square" rtlCol="0">
            <a:spAutoFit/>
          </a:bodyPr>
          <a:lstStyle/>
          <a:p>
            <a:r>
              <a:rPr lang="en-US" altLang="zh-CN" dirty="0"/>
              <a:t>MRR</a:t>
            </a:r>
            <a:r>
              <a:rPr lang="zh-CN" altLang="en-US" dirty="0"/>
              <a:t>的样例</a:t>
            </a:r>
          </a:p>
        </p:txBody>
      </p:sp>
      <p:sp>
        <p:nvSpPr>
          <p:cNvPr id="4" name="矩形 3">
            <a:extLst>
              <a:ext uri="{FF2B5EF4-FFF2-40B4-BE49-F238E27FC236}">
                <a16:creationId xmlns:a16="http://schemas.microsoft.com/office/drawing/2014/main" id="{7E44AB37-65C6-459F-AF27-E7ACCB795885}"/>
              </a:ext>
            </a:extLst>
          </p:cNvPr>
          <p:cNvSpPr/>
          <p:nvPr/>
        </p:nvSpPr>
        <p:spPr>
          <a:xfrm>
            <a:off x="849086" y="2232478"/>
            <a:ext cx="8913846" cy="369332"/>
          </a:xfrm>
          <a:prstGeom prst="rect">
            <a:avLst/>
          </a:prstGeom>
        </p:spPr>
        <p:txBody>
          <a:bodyPr wrap="square">
            <a:spAutoFit/>
          </a:bodyPr>
          <a:lstStyle/>
          <a:p>
            <a:r>
              <a:rPr lang="en-US" altLang="zh-CN" dirty="0">
                <a:solidFill>
                  <a:srgbClr val="3D464D"/>
                </a:solidFill>
                <a:latin typeface="-apple-system"/>
              </a:rPr>
              <a:t>SELECT * FROM t WHERE key_part1 &gt;=1000 AND key_part1 &lt; 2000 AND key_part2 = 1000;</a:t>
            </a:r>
            <a:endParaRPr lang="zh-CN" altLang="en-US" dirty="0"/>
          </a:p>
        </p:txBody>
      </p:sp>
      <p:sp>
        <p:nvSpPr>
          <p:cNvPr id="5" name="矩形 4">
            <a:extLst>
              <a:ext uri="{FF2B5EF4-FFF2-40B4-BE49-F238E27FC236}">
                <a16:creationId xmlns:a16="http://schemas.microsoft.com/office/drawing/2014/main" id="{633B5DC1-765B-45D1-BAC2-E957C064FA54}"/>
              </a:ext>
            </a:extLst>
          </p:cNvPr>
          <p:cNvSpPr/>
          <p:nvPr/>
        </p:nvSpPr>
        <p:spPr>
          <a:xfrm>
            <a:off x="849086" y="2789759"/>
            <a:ext cx="11129554" cy="1754326"/>
          </a:xfrm>
          <a:prstGeom prst="rect">
            <a:avLst/>
          </a:prstGeom>
        </p:spPr>
        <p:txBody>
          <a:bodyPr wrap="square">
            <a:spAutoFit/>
          </a:bodyPr>
          <a:lstStyle/>
          <a:p>
            <a:pPr latinLnBrk="1"/>
            <a:r>
              <a:rPr lang="zh-CN" altLang="en-US" dirty="0">
                <a:solidFill>
                  <a:srgbClr val="3D464D"/>
                </a:solidFill>
                <a:latin typeface="-apple-system"/>
              </a:rPr>
              <a:t>表</a:t>
            </a:r>
            <a:r>
              <a:rPr lang="en-US" altLang="zh-CN" dirty="0">
                <a:solidFill>
                  <a:srgbClr val="3D464D"/>
                </a:solidFill>
                <a:latin typeface="-apple-system"/>
              </a:rPr>
              <a:t>t</a:t>
            </a:r>
            <a:r>
              <a:rPr lang="zh-CN" altLang="en-US" dirty="0">
                <a:solidFill>
                  <a:srgbClr val="3D464D"/>
                </a:solidFill>
                <a:latin typeface="-apple-system"/>
              </a:rPr>
              <a:t>有</a:t>
            </a:r>
            <a:r>
              <a:rPr lang="en-US" altLang="zh-CN" dirty="0">
                <a:solidFill>
                  <a:srgbClr val="3D464D"/>
                </a:solidFill>
                <a:latin typeface="-apple-system"/>
              </a:rPr>
              <a:t>(key_part1,key_part2)</a:t>
            </a:r>
            <a:r>
              <a:rPr lang="zh-CN" altLang="en-US" dirty="0">
                <a:solidFill>
                  <a:srgbClr val="3D464D"/>
                </a:solidFill>
                <a:latin typeface="-apple-system"/>
              </a:rPr>
              <a:t>的组合索引，因此索引根据</a:t>
            </a:r>
            <a:r>
              <a:rPr lang="en-US" altLang="zh-CN" dirty="0">
                <a:solidFill>
                  <a:srgbClr val="3D464D"/>
                </a:solidFill>
                <a:latin typeface="-apple-system"/>
              </a:rPr>
              <a:t>key_part1,key_part2</a:t>
            </a:r>
            <a:r>
              <a:rPr lang="zh-CN" altLang="en-US" dirty="0">
                <a:solidFill>
                  <a:srgbClr val="3D464D"/>
                </a:solidFill>
                <a:latin typeface="-apple-system"/>
              </a:rPr>
              <a:t>的位置关系进行排序。若没有</a:t>
            </a:r>
            <a:r>
              <a:rPr lang="en-US" altLang="zh-CN" dirty="0">
                <a:solidFill>
                  <a:srgbClr val="3D464D"/>
                </a:solidFill>
                <a:latin typeface="-apple-system"/>
              </a:rPr>
              <a:t>MRR</a:t>
            </a:r>
            <a:r>
              <a:rPr lang="zh-CN" altLang="en-US" dirty="0">
                <a:solidFill>
                  <a:srgbClr val="3D464D"/>
                </a:solidFill>
                <a:latin typeface="-apple-system"/>
              </a:rPr>
              <a:t>，此时查询类型为</a:t>
            </a:r>
            <a:r>
              <a:rPr lang="en-US" altLang="zh-CN" dirty="0">
                <a:solidFill>
                  <a:srgbClr val="3D464D"/>
                </a:solidFill>
                <a:latin typeface="-apple-system"/>
              </a:rPr>
              <a:t>Range</a:t>
            </a:r>
            <a:r>
              <a:rPr lang="zh-CN" altLang="en-US" dirty="0">
                <a:solidFill>
                  <a:srgbClr val="3D464D"/>
                </a:solidFill>
                <a:latin typeface="-apple-system"/>
              </a:rPr>
              <a:t>，</a:t>
            </a:r>
            <a:r>
              <a:rPr lang="en-US" altLang="zh-CN" dirty="0">
                <a:solidFill>
                  <a:srgbClr val="3D464D"/>
                </a:solidFill>
                <a:latin typeface="-apple-system"/>
              </a:rPr>
              <a:t>SQL</a:t>
            </a:r>
            <a:r>
              <a:rPr lang="zh-CN" altLang="en-US" dirty="0">
                <a:solidFill>
                  <a:srgbClr val="3D464D"/>
                </a:solidFill>
                <a:latin typeface="-apple-system"/>
              </a:rPr>
              <a:t>优化器会先将</a:t>
            </a:r>
            <a:r>
              <a:rPr lang="en-US" altLang="zh-CN" dirty="0">
                <a:solidFill>
                  <a:srgbClr val="3D464D"/>
                </a:solidFill>
                <a:latin typeface="-apple-system"/>
              </a:rPr>
              <a:t>key_part1</a:t>
            </a:r>
            <a:r>
              <a:rPr lang="zh-CN" altLang="en-US" dirty="0">
                <a:solidFill>
                  <a:srgbClr val="3D464D"/>
                </a:solidFill>
                <a:latin typeface="-apple-system"/>
              </a:rPr>
              <a:t>大于</a:t>
            </a:r>
            <a:r>
              <a:rPr lang="en-US" altLang="zh-CN" dirty="0">
                <a:solidFill>
                  <a:srgbClr val="3D464D"/>
                </a:solidFill>
                <a:latin typeface="-apple-system"/>
              </a:rPr>
              <a:t>1000</a:t>
            </a:r>
            <a:r>
              <a:rPr lang="zh-CN" altLang="en-US" dirty="0">
                <a:solidFill>
                  <a:srgbClr val="3D464D"/>
                </a:solidFill>
                <a:latin typeface="-apple-system"/>
              </a:rPr>
              <a:t>且小于</a:t>
            </a:r>
            <a:r>
              <a:rPr lang="en-US" altLang="zh-CN" dirty="0">
                <a:solidFill>
                  <a:srgbClr val="3D464D"/>
                </a:solidFill>
                <a:latin typeface="-apple-system"/>
              </a:rPr>
              <a:t>2000</a:t>
            </a:r>
            <a:r>
              <a:rPr lang="zh-CN" altLang="en-US" dirty="0">
                <a:solidFill>
                  <a:srgbClr val="3D464D"/>
                </a:solidFill>
                <a:latin typeface="-apple-system"/>
              </a:rPr>
              <a:t>的数据都取出来，即便</a:t>
            </a:r>
            <a:r>
              <a:rPr lang="en-US" altLang="zh-CN" dirty="0">
                <a:solidFill>
                  <a:srgbClr val="3D464D"/>
                </a:solidFill>
                <a:latin typeface="-apple-system"/>
              </a:rPr>
              <a:t>key_part2</a:t>
            </a:r>
            <a:r>
              <a:rPr lang="zh-CN" altLang="en-US" dirty="0">
                <a:solidFill>
                  <a:srgbClr val="3D464D"/>
                </a:solidFill>
                <a:latin typeface="-apple-system"/>
              </a:rPr>
              <a:t>不等于</a:t>
            </a:r>
            <a:r>
              <a:rPr lang="en-US" altLang="zh-CN" dirty="0">
                <a:solidFill>
                  <a:srgbClr val="3D464D"/>
                </a:solidFill>
                <a:latin typeface="-apple-system"/>
              </a:rPr>
              <a:t>1000</a:t>
            </a:r>
            <a:r>
              <a:rPr lang="zh-CN" altLang="en-US" dirty="0">
                <a:solidFill>
                  <a:srgbClr val="3D464D"/>
                </a:solidFill>
                <a:latin typeface="-apple-system"/>
              </a:rPr>
              <a:t>。取出后再根据</a:t>
            </a:r>
            <a:r>
              <a:rPr lang="en-US" altLang="zh-CN" dirty="0">
                <a:solidFill>
                  <a:srgbClr val="3D464D"/>
                </a:solidFill>
                <a:latin typeface="-apple-system"/>
              </a:rPr>
              <a:t>key_part2</a:t>
            </a:r>
            <a:r>
              <a:rPr lang="zh-CN" altLang="en-US" dirty="0">
                <a:solidFill>
                  <a:srgbClr val="3D464D"/>
                </a:solidFill>
                <a:latin typeface="-apple-system"/>
              </a:rPr>
              <a:t>的条件进行过滤。这会导致无用的数据被取出。</a:t>
            </a:r>
            <a:br>
              <a:rPr lang="zh-CN" altLang="en-US" dirty="0">
                <a:solidFill>
                  <a:srgbClr val="3D464D"/>
                </a:solidFill>
                <a:latin typeface="-apple-system"/>
              </a:rPr>
            </a:br>
            <a:endParaRPr lang="zh-CN" altLang="en-US" dirty="0">
              <a:solidFill>
                <a:srgbClr val="3D464D"/>
              </a:solidFill>
              <a:latin typeface="-apple-system"/>
            </a:endParaRPr>
          </a:p>
          <a:p>
            <a:pPr latinLnBrk="1"/>
            <a:r>
              <a:rPr lang="zh-CN" altLang="en-US" dirty="0">
                <a:solidFill>
                  <a:srgbClr val="3D464D"/>
                </a:solidFill>
                <a:latin typeface="-apple-system"/>
              </a:rPr>
              <a:t>如果启用</a:t>
            </a:r>
            <a:r>
              <a:rPr lang="en-US" altLang="zh-CN" dirty="0">
                <a:solidFill>
                  <a:srgbClr val="3D464D"/>
                </a:solidFill>
                <a:latin typeface="-apple-system"/>
              </a:rPr>
              <a:t>MRR</a:t>
            </a:r>
            <a:r>
              <a:rPr lang="zh-CN" altLang="en-US" dirty="0">
                <a:solidFill>
                  <a:srgbClr val="3D464D"/>
                </a:solidFill>
                <a:latin typeface="-apple-system"/>
              </a:rPr>
              <a:t>优化器会使性能有巨大的提升，优化器会先将查询条件拆分为</a:t>
            </a:r>
            <a:r>
              <a:rPr lang="en-US" altLang="zh-CN" dirty="0">
                <a:solidFill>
                  <a:srgbClr val="3D464D"/>
                </a:solidFill>
                <a:latin typeface="-apple-system"/>
              </a:rPr>
              <a:t>(1000,1000),(1001,1000),(1002,1000)....(1999,1000) </a:t>
            </a:r>
            <a:r>
              <a:rPr lang="zh-CN" altLang="en-US" dirty="0">
                <a:solidFill>
                  <a:srgbClr val="3D464D"/>
                </a:solidFill>
                <a:latin typeface="-apple-system"/>
              </a:rPr>
              <a:t>最后再根据这些拆分出的条件进行数据的查询。</a:t>
            </a:r>
            <a:endParaRPr lang="zh-CN" altLang="en-US" b="0" i="0" dirty="0">
              <a:solidFill>
                <a:srgbClr val="3D464D"/>
              </a:solidFill>
              <a:effectLst/>
              <a:latin typeface="-apple-system"/>
            </a:endParaRPr>
          </a:p>
        </p:txBody>
      </p:sp>
    </p:spTree>
    <p:extLst>
      <p:ext uri="{BB962C8B-B14F-4D97-AF65-F5344CB8AC3E}">
        <p14:creationId xmlns:p14="http://schemas.microsoft.com/office/powerpoint/2010/main" val="4226613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75865" y="492257"/>
            <a:ext cx="1103547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 </a:t>
            </a:r>
            <a:r>
              <a:rPr lang="zh-CN" altLang="en-US" dirty="0">
                <a:latin typeface="Microsoft YaHei Light" panose="020B0502040204020203" pitchFamily="34" charset="-122"/>
                <a:ea typeface="Microsoft YaHei Light" panose="020B0502040204020203" pitchFamily="34" charset="-122"/>
              </a:rPr>
              <a:t>语句之</a:t>
            </a:r>
            <a:r>
              <a:rPr lang="en-US" altLang="zh-CN" b="1" dirty="0"/>
              <a:t> Multi-Range Read Optimization</a:t>
            </a:r>
            <a:r>
              <a:rPr lang="zh-CN" altLang="en-US" b="1" dirty="0"/>
              <a:t>（</a:t>
            </a:r>
            <a:r>
              <a:rPr lang="en-US" altLang="zh-CN" b="1" dirty="0"/>
              <a:t>MRR</a:t>
            </a:r>
            <a:r>
              <a:rPr lang="zh-CN" altLang="en-US" b="1" dirty="0"/>
              <a:t>）</a:t>
            </a:r>
            <a:r>
              <a:rPr lang="zh-CN" altLang="en-US" dirty="0"/>
              <a:t>多范围读取优化</a:t>
            </a:r>
            <a:endParaRPr lang="en-US" altLang="zh-CN" dirty="0"/>
          </a:p>
        </p:txBody>
      </p:sp>
      <p:sp>
        <p:nvSpPr>
          <p:cNvPr id="3" name="文本框 2">
            <a:extLst>
              <a:ext uri="{FF2B5EF4-FFF2-40B4-BE49-F238E27FC236}">
                <a16:creationId xmlns:a16="http://schemas.microsoft.com/office/drawing/2014/main" id="{30B59791-551E-404C-A6D1-D62CE762594F}"/>
              </a:ext>
            </a:extLst>
          </p:cNvPr>
          <p:cNvSpPr txBox="1"/>
          <p:nvPr/>
        </p:nvSpPr>
        <p:spPr>
          <a:xfrm>
            <a:off x="727788" y="1160167"/>
            <a:ext cx="3965510" cy="369332"/>
          </a:xfrm>
          <a:prstGeom prst="rect">
            <a:avLst/>
          </a:prstGeom>
          <a:noFill/>
        </p:spPr>
        <p:txBody>
          <a:bodyPr wrap="square" rtlCol="0">
            <a:spAutoFit/>
          </a:bodyPr>
          <a:lstStyle/>
          <a:p>
            <a:r>
              <a:rPr lang="en-US" altLang="zh-CN" dirty="0"/>
              <a:t>MRR</a:t>
            </a:r>
            <a:r>
              <a:rPr lang="zh-CN" altLang="en-US" dirty="0"/>
              <a:t>的样例</a:t>
            </a:r>
          </a:p>
        </p:txBody>
      </p:sp>
      <p:sp>
        <p:nvSpPr>
          <p:cNvPr id="8" name="Rectangle 1">
            <a:extLst>
              <a:ext uri="{FF2B5EF4-FFF2-40B4-BE49-F238E27FC236}">
                <a16:creationId xmlns:a16="http://schemas.microsoft.com/office/drawing/2014/main" id="{BD697DF3-20D1-44DE-9AC1-7C6DE49F9DB4}"/>
              </a:ext>
            </a:extLst>
          </p:cNvPr>
          <p:cNvSpPr>
            <a:spLocks noChangeArrowheads="1"/>
          </p:cNvSpPr>
          <p:nvPr/>
        </p:nvSpPr>
        <p:spPr bwMode="auto">
          <a:xfrm>
            <a:off x="727788" y="1509511"/>
            <a:ext cx="6596743" cy="338554"/>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rPr>
              <a:t>SELECT * FROM salaries WHERE salary&gt;</a:t>
            </a:r>
            <a:r>
              <a:rPr kumimoji="0" lang="zh-CN" altLang="zh-CN" sz="1600" b="1" i="0" u="none" strike="noStrike" cap="none" normalizeH="0" baseline="0" dirty="0">
                <a:ln>
                  <a:noFill/>
                </a:ln>
                <a:effectLst/>
                <a:latin typeface="微软雅黑" panose="020B0503020204020204" pitchFamily="34" charset="-122"/>
                <a:ea typeface="微软雅黑" panose="020B0503020204020204" pitchFamily="34" charset="-122"/>
              </a:rPr>
              <a:t>10000</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rPr>
              <a:t> and salary&lt;</a:t>
            </a:r>
            <a:r>
              <a:rPr kumimoji="0" lang="zh-CN" altLang="zh-CN" sz="1600" b="1" i="0" u="none" strike="noStrike" cap="none" normalizeH="0" baseline="0" dirty="0">
                <a:ln>
                  <a:noFill/>
                </a:ln>
                <a:effectLst/>
                <a:latin typeface="微软雅黑" panose="020B0503020204020204" pitchFamily="34" charset="-122"/>
                <a:ea typeface="微软雅黑" panose="020B0503020204020204" pitchFamily="34" charset="-122"/>
              </a:rPr>
              <a:t>40000</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rPr>
              <a:t>;</a:t>
            </a:r>
            <a:r>
              <a:rPr kumimoji="0" lang="zh-CN" altLang="zh-CN" sz="1600" b="0" i="0" u="none" strike="noStrike" cap="none" normalizeH="0" baseline="0" dirty="0">
                <a:ln>
                  <a:noFill/>
                </a:ln>
                <a:effectLst/>
              </a:rPr>
              <a:t> </a:t>
            </a:r>
            <a:endParaRPr kumimoji="0" lang="zh-CN" altLang="zh-CN" sz="1600" b="0" i="0" u="none" strike="noStrike" cap="none" normalizeH="0" baseline="0" dirty="0">
              <a:ln>
                <a:noFill/>
              </a:ln>
              <a:effectLst/>
              <a:latin typeface="Arial" panose="020B0604020202020204" pitchFamily="34" charset="0"/>
            </a:endParaRPr>
          </a:p>
        </p:txBody>
      </p:sp>
      <p:sp>
        <p:nvSpPr>
          <p:cNvPr id="9" name="矩形 8">
            <a:extLst>
              <a:ext uri="{FF2B5EF4-FFF2-40B4-BE49-F238E27FC236}">
                <a16:creationId xmlns:a16="http://schemas.microsoft.com/office/drawing/2014/main" id="{513703E2-04FC-4282-B0A5-BD3E69AB1F34}"/>
              </a:ext>
            </a:extLst>
          </p:cNvPr>
          <p:cNvSpPr/>
          <p:nvPr/>
        </p:nvSpPr>
        <p:spPr>
          <a:xfrm>
            <a:off x="727788" y="1874243"/>
            <a:ext cx="10002416" cy="646331"/>
          </a:xfrm>
          <a:prstGeom prst="rect">
            <a:avLst/>
          </a:prstGeom>
        </p:spPr>
        <p:txBody>
          <a:bodyPr wrap="square">
            <a:spAutoFit/>
          </a:bodyPr>
          <a:lstStyle/>
          <a:p>
            <a:r>
              <a:rPr lang="en-US" altLang="zh-CN" dirty="0">
                <a:solidFill>
                  <a:srgbClr val="3F3F3F"/>
                </a:solidFill>
                <a:latin typeface="Microsoft YaHei" panose="020B0503020204020204" pitchFamily="34" charset="-122"/>
                <a:ea typeface="Microsoft YaHei" panose="020B0503020204020204" pitchFamily="34" charset="-122"/>
              </a:rPr>
              <a:t>salary</a:t>
            </a:r>
            <a:r>
              <a:rPr lang="zh-CN" altLang="en-US" dirty="0">
                <a:solidFill>
                  <a:srgbClr val="3F3F3F"/>
                </a:solidFill>
                <a:latin typeface="Microsoft YaHei" panose="020B0503020204020204" pitchFamily="34" charset="-122"/>
                <a:ea typeface="Microsoft YaHei" panose="020B0503020204020204" pitchFamily="34" charset="-122"/>
              </a:rPr>
              <a:t>有一个辅助索引</a:t>
            </a:r>
            <a:r>
              <a:rPr lang="en-US" altLang="zh-CN" dirty="0">
                <a:solidFill>
                  <a:srgbClr val="3F3F3F"/>
                </a:solidFill>
                <a:latin typeface="Microsoft YaHei" panose="020B0503020204020204" pitchFamily="34" charset="-122"/>
                <a:ea typeface="Microsoft YaHei" panose="020B0503020204020204" pitchFamily="34" charset="-122"/>
              </a:rPr>
              <a:t>idx_s</a:t>
            </a:r>
            <a:r>
              <a:rPr lang="zh-CN" altLang="en-US" dirty="0">
                <a:solidFill>
                  <a:srgbClr val="3F3F3F"/>
                </a:solidFill>
                <a:latin typeface="Microsoft YaHei" panose="020B0503020204020204" pitchFamily="34" charset="-122"/>
                <a:ea typeface="Microsoft YaHei" panose="020B0503020204020204" pitchFamily="34" charset="-122"/>
              </a:rPr>
              <a:t>，因此除了通过辅助索引查找键值外，还需要通过标识来进行对整行数据的查询，当不启用</a:t>
            </a:r>
            <a:r>
              <a:rPr lang="en-US" altLang="zh-CN" dirty="0">
                <a:solidFill>
                  <a:srgbClr val="3F3F3F"/>
                </a:solidFill>
                <a:latin typeface="Microsoft YaHei" panose="020B0503020204020204" pitchFamily="34" charset="-122"/>
                <a:ea typeface="Microsoft YaHei" panose="020B0503020204020204" pitchFamily="34" charset="-122"/>
              </a:rPr>
              <a:t>MRR</a:t>
            </a:r>
            <a:r>
              <a:rPr lang="zh-CN" altLang="en-US" dirty="0">
                <a:solidFill>
                  <a:srgbClr val="3F3F3F"/>
                </a:solidFill>
                <a:latin typeface="Microsoft YaHei" panose="020B0503020204020204" pitchFamily="34" charset="-122"/>
                <a:ea typeface="Microsoft YaHei" panose="020B0503020204020204" pitchFamily="34" charset="-122"/>
              </a:rPr>
              <a:t>特性，执行计划如下</a:t>
            </a:r>
            <a:endParaRPr lang="zh-CN" altLang="en-US" dirty="0"/>
          </a:p>
        </p:txBody>
      </p:sp>
      <p:pic>
        <p:nvPicPr>
          <p:cNvPr id="2051" name="Picture 3" descr="ææ¯åäº«">
            <a:extLst>
              <a:ext uri="{FF2B5EF4-FFF2-40B4-BE49-F238E27FC236}">
                <a16:creationId xmlns:a16="http://schemas.microsoft.com/office/drawing/2014/main" id="{35C4A858-B50A-418B-BBD7-1C6F5F369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88" y="2498769"/>
            <a:ext cx="9363075" cy="7239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ææ¯åäº«">
            <a:extLst>
              <a:ext uri="{FF2B5EF4-FFF2-40B4-BE49-F238E27FC236}">
                <a16:creationId xmlns:a16="http://schemas.microsoft.com/office/drawing/2014/main" id="{425607CD-A236-4471-B11E-0521F5FC4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94" y="3692498"/>
            <a:ext cx="9391650" cy="600075"/>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F16A30C2-34EC-4E6C-9CE9-C3F2234B6010}"/>
              </a:ext>
            </a:extLst>
          </p:cNvPr>
          <p:cNvSpPr/>
          <p:nvPr/>
        </p:nvSpPr>
        <p:spPr>
          <a:xfrm>
            <a:off x="713324" y="3278796"/>
            <a:ext cx="3251211" cy="369332"/>
          </a:xfrm>
          <a:prstGeom prst="rect">
            <a:avLst/>
          </a:prstGeom>
        </p:spPr>
        <p:txBody>
          <a:bodyPr wrap="none">
            <a:spAutoFit/>
          </a:bodyPr>
          <a:lstStyle/>
          <a:p>
            <a:r>
              <a:rPr lang="zh-CN" altLang="en-US" dirty="0">
                <a:solidFill>
                  <a:srgbClr val="3F3F3F"/>
                </a:solidFill>
                <a:latin typeface="Microsoft YaHei" panose="020B0503020204020204" pitchFamily="34" charset="-122"/>
                <a:ea typeface="Microsoft YaHei" panose="020B0503020204020204" pitchFamily="34" charset="-122"/>
              </a:rPr>
              <a:t>启用</a:t>
            </a:r>
            <a:r>
              <a:rPr lang="en-US" altLang="zh-CN" dirty="0">
                <a:solidFill>
                  <a:srgbClr val="3F3F3F"/>
                </a:solidFill>
                <a:latin typeface="Microsoft YaHei" panose="020B0503020204020204" pitchFamily="34" charset="-122"/>
                <a:ea typeface="Microsoft YaHei" panose="020B0503020204020204" pitchFamily="34" charset="-122"/>
              </a:rPr>
              <a:t>MRR</a:t>
            </a:r>
            <a:r>
              <a:rPr lang="zh-CN" altLang="en-US" dirty="0">
                <a:solidFill>
                  <a:srgbClr val="3F3F3F"/>
                </a:solidFill>
                <a:latin typeface="Microsoft YaHei" panose="020B0503020204020204" pitchFamily="34" charset="-122"/>
                <a:ea typeface="Microsoft YaHei" panose="020B0503020204020204" pitchFamily="34" charset="-122"/>
              </a:rPr>
              <a:t>特性，执行计划如下</a:t>
            </a:r>
            <a:endParaRPr lang="zh-CN" altLang="en-US" dirty="0"/>
          </a:p>
        </p:txBody>
      </p:sp>
      <p:cxnSp>
        <p:nvCxnSpPr>
          <p:cNvPr id="12" name="直接箭头连接符 11">
            <a:extLst>
              <a:ext uri="{FF2B5EF4-FFF2-40B4-BE49-F238E27FC236}">
                <a16:creationId xmlns:a16="http://schemas.microsoft.com/office/drawing/2014/main" id="{18E0738A-C313-4C5A-9828-B4914FC372D3}"/>
              </a:ext>
            </a:extLst>
          </p:cNvPr>
          <p:cNvCxnSpPr/>
          <p:nvPr/>
        </p:nvCxnSpPr>
        <p:spPr>
          <a:xfrm flipH="1">
            <a:off x="9722498" y="3648128"/>
            <a:ext cx="914400" cy="3444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55" name="Picture 7" descr="ææ¯åäº«">
            <a:extLst>
              <a:ext uri="{FF2B5EF4-FFF2-40B4-BE49-F238E27FC236}">
                <a16:creationId xmlns:a16="http://schemas.microsoft.com/office/drawing/2014/main" id="{6864570D-850C-44FE-90D4-F0A0522EC7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093" y="4466115"/>
            <a:ext cx="9391649"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295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75865" y="492257"/>
            <a:ext cx="1103547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 </a:t>
            </a:r>
            <a:r>
              <a:rPr lang="zh-CN" altLang="en-US" dirty="0">
                <a:latin typeface="Microsoft YaHei Light" panose="020B0502040204020203" pitchFamily="34" charset="-122"/>
                <a:ea typeface="Microsoft YaHei Light" panose="020B0502040204020203" pitchFamily="34" charset="-122"/>
              </a:rPr>
              <a:t>语句之</a:t>
            </a:r>
            <a:r>
              <a:rPr lang="en-US" altLang="zh-CN" b="1" dirty="0"/>
              <a:t> Multi-Range Read Optimization</a:t>
            </a:r>
            <a:r>
              <a:rPr lang="zh-CN" altLang="en-US" b="1" dirty="0"/>
              <a:t>（</a:t>
            </a:r>
            <a:r>
              <a:rPr lang="en-US" altLang="zh-CN" b="1" dirty="0"/>
              <a:t>MRR</a:t>
            </a:r>
            <a:r>
              <a:rPr lang="zh-CN" altLang="en-US" b="1" dirty="0"/>
              <a:t>）</a:t>
            </a:r>
            <a:r>
              <a:rPr lang="zh-CN" altLang="en-US" dirty="0"/>
              <a:t>多范围读取优化</a:t>
            </a:r>
            <a:endParaRPr lang="en-US" altLang="zh-CN" dirty="0"/>
          </a:p>
        </p:txBody>
      </p:sp>
      <p:sp>
        <p:nvSpPr>
          <p:cNvPr id="4" name="Rectangle 1">
            <a:extLst>
              <a:ext uri="{FF2B5EF4-FFF2-40B4-BE49-F238E27FC236}">
                <a16:creationId xmlns:a16="http://schemas.microsoft.com/office/drawing/2014/main" id="{982AF59F-9971-4769-A551-ED2C28DC5FEE}"/>
              </a:ext>
            </a:extLst>
          </p:cNvPr>
          <p:cNvSpPr>
            <a:spLocks noChangeArrowheads="1"/>
          </p:cNvSpPr>
          <p:nvPr/>
        </p:nvSpPr>
        <p:spPr bwMode="auto">
          <a:xfrm>
            <a:off x="985699" y="1529499"/>
            <a:ext cx="10612251"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600" b="0" i="0" u="none" strike="noStrike" cap="none" normalizeH="0" baseline="0" dirty="0">
                <a:ln>
                  <a:noFill/>
                </a:ln>
                <a:solidFill>
                  <a:srgbClr val="4F4F4F"/>
                </a:solidFill>
                <a:effectLst/>
                <a:latin typeface="Arial Unicode MS" panose="020B0604020202020204" pitchFamily="34" charset="-122"/>
                <a:ea typeface="Source Code Pro"/>
              </a:rPr>
              <a:t>set</a:t>
            </a:r>
            <a:r>
              <a:rPr kumimoji="0" lang="zh-CN" altLang="zh-CN" sz="1600" b="0" i="0" u="none" strike="noStrike" cap="none" normalizeH="0" baseline="0" dirty="0">
                <a:ln>
                  <a:noFill/>
                </a:ln>
                <a:solidFill>
                  <a:srgbClr val="4F4F4F"/>
                </a:solidFill>
                <a:effectLst/>
                <a:ea typeface="-apple-system"/>
              </a:rPr>
              <a:t> </a:t>
            </a:r>
            <a:r>
              <a:rPr kumimoji="0" lang="zh-CN" altLang="zh-CN" sz="1600" b="0" i="0" u="none" strike="noStrike" cap="none" normalizeH="0" baseline="0" dirty="0">
                <a:ln>
                  <a:noFill/>
                </a:ln>
                <a:solidFill>
                  <a:srgbClr val="4F4F4F"/>
                </a:solidFill>
                <a:effectLst/>
                <a:latin typeface="Arial Unicode MS" panose="020B0604020202020204" pitchFamily="34" charset="-122"/>
                <a:ea typeface="Source Code Pro"/>
              </a:rPr>
              <a:t>optimizer_switch='mrr=on mrr_cost_based=on'; #mrr_cost_based表示开启mrr后，优化器是否根据cost来决定是否使用mrr</a:t>
            </a:r>
            <a:endParaRPr kumimoji="0" lang="zh-CN" altLang="zh-CN"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600" b="0" i="0" u="none" strike="noStrike" cap="none" normalizeH="0" baseline="0" dirty="0">
                <a:ln>
                  <a:noFill/>
                </a:ln>
                <a:solidFill>
                  <a:srgbClr val="4F4F4F"/>
                </a:solidFill>
                <a:effectLst/>
                <a:latin typeface="Arial Unicode MS" panose="020B0604020202020204" pitchFamily="34" charset="-122"/>
                <a:ea typeface="Source Code Pro"/>
              </a:rPr>
              <a:t>set</a:t>
            </a:r>
            <a:r>
              <a:rPr kumimoji="0" lang="zh-CN" altLang="zh-CN" sz="1600" b="0" i="0" u="none" strike="noStrike" cap="none" normalizeH="0" baseline="0" dirty="0">
                <a:ln>
                  <a:noFill/>
                </a:ln>
                <a:solidFill>
                  <a:srgbClr val="4F4F4F"/>
                </a:solidFill>
                <a:effectLst/>
                <a:ea typeface="-apple-system"/>
              </a:rPr>
              <a:t> </a:t>
            </a:r>
            <a:r>
              <a:rPr kumimoji="0" lang="zh-CN" altLang="zh-CN" sz="1600" b="0" i="0" u="none" strike="noStrike" cap="none" normalizeH="0" baseline="0" dirty="0">
                <a:ln>
                  <a:noFill/>
                </a:ln>
                <a:solidFill>
                  <a:srgbClr val="4F4F4F"/>
                </a:solidFill>
                <a:effectLst/>
                <a:latin typeface="Arial Unicode MS" panose="020B0604020202020204" pitchFamily="34" charset="-122"/>
                <a:ea typeface="Source Code Pro"/>
              </a:rPr>
              <a:t>oprimizer_switch='mrr=off';</a:t>
            </a:r>
            <a:endParaRPr kumimoji="0" lang="zh-CN" altLang="zh-CN" sz="1600" b="0" i="0" u="none" strike="noStrike" cap="none" normalizeH="0" baseline="0" dirty="0">
              <a:ln>
                <a:noFill/>
              </a:ln>
              <a:solidFill>
                <a:schemeClr val="tx1"/>
              </a:solidFill>
              <a:effectLst/>
            </a:endParaRPr>
          </a:p>
        </p:txBody>
      </p:sp>
      <p:sp>
        <p:nvSpPr>
          <p:cNvPr id="5" name="文本框 4">
            <a:extLst>
              <a:ext uri="{FF2B5EF4-FFF2-40B4-BE49-F238E27FC236}">
                <a16:creationId xmlns:a16="http://schemas.microsoft.com/office/drawing/2014/main" id="{D674A096-C63F-4BB9-8852-3B7FAACD39DC}"/>
              </a:ext>
            </a:extLst>
          </p:cNvPr>
          <p:cNvSpPr txBox="1"/>
          <p:nvPr/>
        </p:nvSpPr>
        <p:spPr>
          <a:xfrm>
            <a:off x="883064" y="1160167"/>
            <a:ext cx="3492994" cy="369332"/>
          </a:xfrm>
          <a:prstGeom prst="rect">
            <a:avLst/>
          </a:prstGeom>
          <a:noFill/>
        </p:spPr>
        <p:txBody>
          <a:bodyPr wrap="square" rtlCol="0">
            <a:spAutoFit/>
          </a:bodyPr>
          <a:lstStyle/>
          <a:p>
            <a:r>
              <a:rPr lang="en-US" altLang="zh-CN" dirty="0"/>
              <a:t>MRR</a:t>
            </a:r>
            <a:r>
              <a:rPr lang="zh-CN" altLang="en-US" dirty="0"/>
              <a:t>相关参数</a:t>
            </a:r>
          </a:p>
        </p:txBody>
      </p:sp>
      <p:sp>
        <p:nvSpPr>
          <p:cNvPr id="11" name="矩形 10">
            <a:extLst>
              <a:ext uri="{FF2B5EF4-FFF2-40B4-BE49-F238E27FC236}">
                <a16:creationId xmlns:a16="http://schemas.microsoft.com/office/drawing/2014/main" id="{70169A78-7CCF-450E-9033-90CEA6EF8229}"/>
              </a:ext>
            </a:extLst>
          </p:cNvPr>
          <p:cNvSpPr/>
          <p:nvPr/>
        </p:nvSpPr>
        <p:spPr>
          <a:xfrm>
            <a:off x="985699" y="2566741"/>
            <a:ext cx="10192373" cy="212365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atinLnBrk="1"/>
            <a:r>
              <a:rPr lang="zh-CN" altLang="en-US" sz="1600" dirty="0">
                <a:solidFill>
                  <a:srgbClr val="3D464D"/>
                </a:solidFill>
                <a:latin typeface="-apple-system"/>
              </a:rPr>
              <a:t>参数</a:t>
            </a:r>
            <a:r>
              <a:rPr lang="en-US" altLang="zh-CN" sz="1600" dirty="0" err="1">
                <a:solidFill>
                  <a:srgbClr val="3D464D"/>
                </a:solidFill>
                <a:latin typeface="-apple-system"/>
              </a:rPr>
              <a:t>read_rnd_buffer_size</a:t>
            </a:r>
            <a:r>
              <a:rPr lang="zh-CN" altLang="en-US" sz="1600" dirty="0">
                <a:solidFill>
                  <a:srgbClr val="3D464D"/>
                </a:solidFill>
                <a:latin typeface="-apple-system"/>
              </a:rPr>
              <a:t>用来控制键值的缓冲区大小。当大于该值时，则执行器对已经缓存的数据根据</a:t>
            </a:r>
            <a:r>
              <a:rPr lang="en-US" altLang="zh-CN" sz="1600" dirty="0" err="1">
                <a:solidFill>
                  <a:srgbClr val="3D464D"/>
                </a:solidFill>
                <a:latin typeface="-apple-system"/>
              </a:rPr>
              <a:t>RowID</a:t>
            </a:r>
            <a:r>
              <a:rPr lang="zh-CN" altLang="en-US" sz="1600" dirty="0">
                <a:solidFill>
                  <a:srgbClr val="3D464D"/>
                </a:solidFill>
                <a:latin typeface="-apple-system"/>
              </a:rPr>
              <a:t>进行排序，并通过</a:t>
            </a:r>
            <a:r>
              <a:rPr lang="en-US" altLang="zh-CN" sz="1600" dirty="0" err="1">
                <a:solidFill>
                  <a:srgbClr val="3D464D"/>
                </a:solidFill>
                <a:latin typeface="-apple-system"/>
              </a:rPr>
              <a:t>RowID</a:t>
            </a:r>
            <a:r>
              <a:rPr lang="zh-CN" altLang="en-US" sz="1600" dirty="0">
                <a:solidFill>
                  <a:srgbClr val="3D464D"/>
                </a:solidFill>
                <a:latin typeface="-apple-system"/>
              </a:rPr>
              <a:t>来取得行数据，该值默认是</a:t>
            </a:r>
            <a:r>
              <a:rPr lang="en-US" altLang="zh-CN" sz="1600" dirty="0">
                <a:solidFill>
                  <a:srgbClr val="3D464D"/>
                </a:solidFill>
                <a:latin typeface="-apple-system"/>
              </a:rPr>
              <a:t>256KB</a:t>
            </a:r>
          </a:p>
          <a:p>
            <a:pPr latinLnBrk="1"/>
            <a:r>
              <a:rPr lang="en-US" altLang="zh-CN" sz="1600" dirty="0">
                <a:solidFill>
                  <a:srgbClr val="3D464D"/>
                </a:solidFill>
                <a:latin typeface="-apple-system"/>
              </a:rPr>
              <a:t>&gt;show VARIABLES like '</a:t>
            </a:r>
            <a:r>
              <a:rPr lang="en-US" altLang="zh-CN" sz="1600" dirty="0" err="1">
                <a:solidFill>
                  <a:srgbClr val="3D464D"/>
                </a:solidFill>
                <a:latin typeface="-apple-system"/>
              </a:rPr>
              <a:t>read_rnd_buffer_size</a:t>
            </a:r>
            <a:r>
              <a:rPr lang="en-US" altLang="zh-CN" sz="1600" dirty="0">
                <a:solidFill>
                  <a:srgbClr val="3D464D"/>
                </a:solidFill>
                <a:latin typeface="-apple-system"/>
              </a:rPr>
              <a:t>';</a:t>
            </a:r>
          </a:p>
          <a:p>
            <a:pPr latinLnBrk="1"/>
            <a:r>
              <a:rPr lang="en-US" altLang="zh-CN" sz="1600" dirty="0">
                <a:solidFill>
                  <a:srgbClr val="3D464D"/>
                </a:solidFill>
                <a:latin typeface="-apple-system"/>
              </a:rPr>
              <a:t>+----------------------+---------+</a:t>
            </a:r>
          </a:p>
          <a:p>
            <a:pPr latinLnBrk="1"/>
            <a:r>
              <a:rPr lang="en-US" altLang="zh-CN" sz="1600" dirty="0">
                <a:solidFill>
                  <a:srgbClr val="3D464D"/>
                </a:solidFill>
                <a:latin typeface="-apple-system"/>
              </a:rPr>
              <a:t>| </a:t>
            </a:r>
            <a:r>
              <a:rPr lang="en-US" altLang="zh-CN" sz="1600" dirty="0" err="1">
                <a:solidFill>
                  <a:srgbClr val="3D464D"/>
                </a:solidFill>
                <a:latin typeface="-apple-system"/>
              </a:rPr>
              <a:t>Variable_name</a:t>
            </a:r>
            <a:r>
              <a:rPr lang="en-US" altLang="zh-CN" sz="1600" dirty="0">
                <a:solidFill>
                  <a:srgbClr val="3D464D"/>
                </a:solidFill>
                <a:latin typeface="-apple-system"/>
              </a:rPr>
              <a:t>        |   Value |</a:t>
            </a:r>
          </a:p>
          <a:p>
            <a:pPr latinLnBrk="1"/>
            <a:r>
              <a:rPr lang="en-US" altLang="zh-CN" sz="1600" dirty="0">
                <a:solidFill>
                  <a:srgbClr val="3D464D"/>
                </a:solidFill>
                <a:latin typeface="-apple-system"/>
              </a:rPr>
              <a:t>|----------------------+---------|</a:t>
            </a:r>
          </a:p>
          <a:p>
            <a:pPr latinLnBrk="1"/>
            <a:r>
              <a:rPr lang="en-US" altLang="zh-CN" sz="1600" dirty="0">
                <a:solidFill>
                  <a:srgbClr val="3D464D"/>
                </a:solidFill>
                <a:latin typeface="-apple-system"/>
              </a:rPr>
              <a:t>| </a:t>
            </a:r>
            <a:r>
              <a:rPr lang="en-US" altLang="zh-CN" sz="1600" dirty="0" err="1">
                <a:solidFill>
                  <a:srgbClr val="3D464D"/>
                </a:solidFill>
                <a:latin typeface="-apple-system"/>
              </a:rPr>
              <a:t>read_rnd_buffer_size</a:t>
            </a:r>
            <a:r>
              <a:rPr lang="en-US" altLang="zh-CN" sz="1600" dirty="0">
                <a:solidFill>
                  <a:srgbClr val="3D464D"/>
                </a:solidFill>
                <a:latin typeface="-apple-system"/>
              </a:rPr>
              <a:t> |  262144 |</a:t>
            </a:r>
          </a:p>
          <a:p>
            <a:pPr latinLnBrk="1"/>
            <a:r>
              <a:rPr lang="en-US" altLang="zh-CN" sz="1600" dirty="0">
                <a:solidFill>
                  <a:srgbClr val="3D464D"/>
                </a:solidFill>
                <a:latin typeface="-apple-system"/>
              </a:rPr>
              <a:t>+----------------------+---------+</a:t>
            </a:r>
            <a:endParaRPr lang="en-US" altLang="zh-CN" sz="1600" b="0" i="0" dirty="0">
              <a:solidFill>
                <a:srgbClr val="3D464D"/>
              </a:solidFill>
              <a:effectLst/>
              <a:latin typeface="-apple-system"/>
            </a:endParaRPr>
          </a:p>
        </p:txBody>
      </p:sp>
    </p:spTree>
    <p:extLst>
      <p:ext uri="{BB962C8B-B14F-4D97-AF65-F5344CB8AC3E}">
        <p14:creationId xmlns:p14="http://schemas.microsoft.com/office/powerpoint/2010/main" val="20261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87365666-524D-490D-8B43-2D9AF6DA08D5}"/>
              </a:ext>
            </a:extLst>
          </p:cNvPr>
          <p:cNvSpPr/>
          <p:nvPr/>
        </p:nvSpPr>
        <p:spPr>
          <a:xfrm>
            <a:off x="4270159" y="3719745"/>
            <a:ext cx="1393794" cy="15624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文本框 3">
            <a:extLst>
              <a:ext uri="{FF2B5EF4-FFF2-40B4-BE49-F238E27FC236}">
                <a16:creationId xmlns:a16="http://schemas.microsoft.com/office/drawing/2014/main" id="{6FAF5849-C23D-4E5F-A54A-50D981D21B75}"/>
              </a:ext>
            </a:extLst>
          </p:cNvPr>
          <p:cNvSpPr txBox="1"/>
          <p:nvPr/>
        </p:nvSpPr>
        <p:spPr>
          <a:xfrm>
            <a:off x="710214" y="235530"/>
            <a:ext cx="4900474" cy="369332"/>
          </a:xfrm>
          <a:prstGeom prst="rect">
            <a:avLst/>
          </a:prstGeom>
          <a:noFill/>
        </p:spPr>
        <p:txBody>
          <a:bodyPr wrap="square" rtlCol="0">
            <a:spAutoFit/>
          </a:bodyPr>
          <a:lstStyle/>
          <a:p>
            <a:r>
              <a:rPr lang="zh-CN" altLang="en-US" dirty="0"/>
              <a:t>一、数据库优化概述</a:t>
            </a:r>
          </a:p>
        </p:txBody>
      </p:sp>
      <p:sp>
        <p:nvSpPr>
          <p:cNvPr id="2" name="矩形 1">
            <a:extLst>
              <a:ext uri="{FF2B5EF4-FFF2-40B4-BE49-F238E27FC236}">
                <a16:creationId xmlns:a16="http://schemas.microsoft.com/office/drawing/2014/main" id="{2ED5DFB5-F0CA-4746-9A97-EA7CB2AA3D2C}"/>
              </a:ext>
            </a:extLst>
          </p:cNvPr>
          <p:cNvSpPr/>
          <p:nvPr/>
        </p:nvSpPr>
        <p:spPr>
          <a:xfrm>
            <a:off x="1669002" y="1668109"/>
            <a:ext cx="1961966" cy="3693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a:solidFill>
                  <a:schemeClr val="tx1"/>
                </a:solidFill>
              </a:rPr>
              <a:t>数据库级别</a:t>
            </a:r>
          </a:p>
        </p:txBody>
      </p:sp>
      <p:sp>
        <p:nvSpPr>
          <p:cNvPr id="5" name="矩形 4">
            <a:extLst>
              <a:ext uri="{FF2B5EF4-FFF2-40B4-BE49-F238E27FC236}">
                <a16:creationId xmlns:a16="http://schemas.microsoft.com/office/drawing/2014/main" id="{0FAAA802-0978-4F4A-8C47-919691A3D154}"/>
              </a:ext>
            </a:extLst>
          </p:cNvPr>
          <p:cNvSpPr/>
          <p:nvPr/>
        </p:nvSpPr>
        <p:spPr>
          <a:xfrm>
            <a:off x="1669002" y="4177516"/>
            <a:ext cx="1939772" cy="3693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a:solidFill>
                  <a:schemeClr val="tx1"/>
                </a:solidFill>
              </a:rPr>
              <a:t>硬件级别</a:t>
            </a:r>
          </a:p>
        </p:txBody>
      </p:sp>
      <p:sp>
        <p:nvSpPr>
          <p:cNvPr id="3" name="矩形 2">
            <a:extLst>
              <a:ext uri="{FF2B5EF4-FFF2-40B4-BE49-F238E27FC236}">
                <a16:creationId xmlns:a16="http://schemas.microsoft.com/office/drawing/2014/main" id="{48E4C6A8-8535-4CB4-94D8-65005DCC9685}"/>
              </a:ext>
            </a:extLst>
          </p:cNvPr>
          <p:cNvSpPr/>
          <p:nvPr/>
        </p:nvSpPr>
        <p:spPr>
          <a:xfrm>
            <a:off x="4483223" y="3922452"/>
            <a:ext cx="967666" cy="266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CPU</a:t>
            </a:r>
            <a:endParaRPr lang="zh-CN" altLang="en-US" dirty="0">
              <a:solidFill>
                <a:schemeClr val="tx1"/>
              </a:solidFill>
            </a:endParaRPr>
          </a:p>
        </p:txBody>
      </p:sp>
      <p:sp>
        <p:nvSpPr>
          <p:cNvPr id="6" name="矩形 5">
            <a:extLst>
              <a:ext uri="{FF2B5EF4-FFF2-40B4-BE49-F238E27FC236}">
                <a16:creationId xmlns:a16="http://schemas.microsoft.com/office/drawing/2014/main" id="{A343D6AF-4838-4652-AEEC-102E17A22FE8}"/>
              </a:ext>
            </a:extLst>
          </p:cNvPr>
          <p:cNvSpPr/>
          <p:nvPr/>
        </p:nvSpPr>
        <p:spPr>
          <a:xfrm>
            <a:off x="4483223" y="4234650"/>
            <a:ext cx="967666" cy="266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MEMORY</a:t>
            </a:r>
            <a:endParaRPr lang="zh-CN" altLang="en-US" sz="1400" dirty="0">
              <a:solidFill>
                <a:schemeClr val="tx1"/>
              </a:solidFill>
            </a:endParaRPr>
          </a:p>
        </p:txBody>
      </p:sp>
      <p:sp>
        <p:nvSpPr>
          <p:cNvPr id="7" name="矩形 6">
            <a:extLst>
              <a:ext uri="{FF2B5EF4-FFF2-40B4-BE49-F238E27FC236}">
                <a16:creationId xmlns:a16="http://schemas.microsoft.com/office/drawing/2014/main" id="{423097B9-5E4E-4B3A-A608-5DA415F4E00E}"/>
              </a:ext>
            </a:extLst>
          </p:cNvPr>
          <p:cNvSpPr/>
          <p:nvPr/>
        </p:nvSpPr>
        <p:spPr>
          <a:xfrm>
            <a:off x="4483223" y="4546848"/>
            <a:ext cx="967666" cy="266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DISK</a:t>
            </a:r>
            <a:endParaRPr lang="zh-CN" altLang="en-US" sz="1400" dirty="0">
              <a:solidFill>
                <a:schemeClr val="tx1"/>
              </a:solidFill>
            </a:endParaRPr>
          </a:p>
        </p:txBody>
      </p:sp>
      <p:sp>
        <p:nvSpPr>
          <p:cNvPr id="8" name="矩形 7">
            <a:extLst>
              <a:ext uri="{FF2B5EF4-FFF2-40B4-BE49-F238E27FC236}">
                <a16:creationId xmlns:a16="http://schemas.microsoft.com/office/drawing/2014/main" id="{5B3F3E6A-22DD-433C-BCCE-C65AF106179C}"/>
              </a:ext>
            </a:extLst>
          </p:cNvPr>
          <p:cNvSpPr/>
          <p:nvPr/>
        </p:nvSpPr>
        <p:spPr>
          <a:xfrm>
            <a:off x="4483223" y="4847949"/>
            <a:ext cx="967666" cy="266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NETWORK</a:t>
            </a:r>
            <a:endParaRPr lang="zh-CN" altLang="en-US" sz="1200" dirty="0">
              <a:solidFill>
                <a:schemeClr val="tx1"/>
              </a:solidFill>
            </a:endParaRPr>
          </a:p>
        </p:txBody>
      </p:sp>
      <p:sp>
        <p:nvSpPr>
          <p:cNvPr id="15" name="矩形: 圆角 14">
            <a:extLst>
              <a:ext uri="{FF2B5EF4-FFF2-40B4-BE49-F238E27FC236}">
                <a16:creationId xmlns:a16="http://schemas.microsoft.com/office/drawing/2014/main" id="{4D64E2F3-FEC6-443D-85F9-AB4A42B98337}"/>
              </a:ext>
            </a:extLst>
          </p:cNvPr>
          <p:cNvSpPr/>
          <p:nvPr/>
        </p:nvSpPr>
        <p:spPr>
          <a:xfrm>
            <a:off x="6125592" y="3545721"/>
            <a:ext cx="1278385" cy="3767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磁盘寻道</a:t>
            </a:r>
          </a:p>
        </p:txBody>
      </p:sp>
      <p:sp>
        <p:nvSpPr>
          <p:cNvPr id="16" name="矩形: 圆角 15">
            <a:extLst>
              <a:ext uri="{FF2B5EF4-FFF2-40B4-BE49-F238E27FC236}">
                <a16:creationId xmlns:a16="http://schemas.microsoft.com/office/drawing/2014/main" id="{4C809B0D-695F-407D-AC27-F291E834AD82}"/>
              </a:ext>
            </a:extLst>
          </p:cNvPr>
          <p:cNvSpPr/>
          <p:nvPr/>
        </p:nvSpPr>
        <p:spPr>
          <a:xfrm>
            <a:off x="4141434" y="188186"/>
            <a:ext cx="1500325" cy="3693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表结构合理吗</a:t>
            </a:r>
          </a:p>
        </p:txBody>
      </p:sp>
      <p:sp>
        <p:nvSpPr>
          <p:cNvPr id="17" name="矩形 16">
            <a:extLst>
              <a:ext uri="{FF2B5EF4-FFF2-40B4-BE49-F238E27FC236}">
                <a16:creationId xmlns:a16="http://schemas.microsoft.com/office/drawing/2014/main" id="{CE6E1E2B-C004-4749-9535-A0EC69BAE3DF}"/>
              </a:ext>
            </a:extLst>
          </p:cNvPr>
          <p:cNvSpPr/>
          <p:nvPr/>
        </p:nvSpPr>
        <p:spPr>
          <a:xfrm>
            <a:off x="6205491" y="159944"/>
            <a:ext cx="150032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列定义是否正确</a:t>
            </a:r>
          </a:p>
        </p:txBody>
      </p:sp>
      <p:cxnSp>
        <p:nvCxnSpPr>
          <p:cNvPr id="19" name="直接箭头连接符 18">
            <a:extLst>
              <a:ext uri="{FF2B5EF4-FFF2-40B4-BE49-F238E27FC236}">
                <a16:creationId xmlns:a16="http://schemas.microsoft.com/office/drawing/2014/main" id="{D391B879-E670-408F-B01B-A32E67CC39CC}"/>
              </a:ext>
            </a:extLst>
          </p:cNvPr>
          <p:cNvCxnSpPr>
            <a:stCxn id="16" idx="3"/>
            <a:endCxn id="17" idx="1"/>
          </p:cNvCxnSpPr>
          <p:nvPr/>
        </p:nvCxnSpPr>
        <p:spPr>
          <a:xfrm flipV="1">
            <a:off x="5641759" y="344610"/>
            <a:ext cx="563732" cy="28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A38AC9B6-C012-4DCB-81AA-AA85C48CDA29}"/>
              </a:ext>
            </a:extLst>
          </p:cNvPr>
          <p:cNvCxnSpPr>
            <a:endCxn id="16" idx="1"/>
          </p:cNvCxnSpPr>
          <p:nvPr/>
        </p:nvCxnSpPr>
        <p:spPr>
          <a:xfrm flipV="1">
            <a:off x="3608774" y="372852"/>
            <a:ext cx="532660" cy="1428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64904532-0192-4CFA-A778-6045EE200970}"/>
              </a:ext>
            </a:extLst>
          </p:cNvPr>
          <p:cNvSpPr/>
          <p:nvPr/>
        </p:nvSpPr>
        <p:spPr>
          <a:xfrm>
            <a:off x="4163628" y="611046"/>
            <a:ext cx="1500325" cy="3693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是否有适当的索引</a:t>
            </a:r>
          </a:p>
        </p:txBody>
      </p:sp>
      <p:cxnSp>
        <p:nvCxnSpPr>
          <p:cNvPr id="25" name="直接箭头连接符 24">
            <a:extLst>
              <a:ext uri="{FF2B5EF4-FFF2-40B4-BE49-F238E27FC236}">
                <a16:creationId xmlns:a16="http://schemas.microsoft.com/office/drawing/2014/main" id="{2BD4E665-627F-4916-BB2F-5A24BD90E9DB}"/>
              </a:ext>
            </a:extLst>
          </p:cNvPr>
          <p:cNvCxnSpPr>
            <a:cxnSpLocks/>
            <a:stCxn id="2" idx="3"/>
            <a:endCxn id="23" idx="1"/>
          </p:cNvCxnSpPr>
          <p:nvPr/>
        </p:nvCxnSpPr>
        <p:spPr>
          <a:xfrm flipV="1">
            <a:off x="3630968" y="795712"/>
            <a:ext cx="532660" cy="105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圆角 25">
            <a:extLst>
              <a:ext uri="{FF2B5EF4-FFF2-40B4-BE49-F238E27FC236}">
                <a16:creationId xmlns:a16="http://schemas.microsoft.com/office/drawing/2014/main" id="{3AC449DC-6020-49F0-9059-775F3209F702}"/>
              </a:ext>
            </a:extLst>
          </p:cNvPr>
          <p:cNvSpPr/>
          <p:nvPr/>
        </p:nvSpPr>
        <p:spPr>
          <a:xfrm>
            <a:off x="4163627" y="1053920"/>
            <a:ext cx="1500325" cy="3693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存储引擎是否适当</a:t>
            </a:r>
          </a:p>
        </p:txBody>
      </p:sp>
      <p:cxnSp>
        <p:nvCxnSpPr>
          <p:cNvPr id="28" name="直接箭头连接符 27">
            <a:extLst>
              <a:ext uri="{FF2B5EF4-FFF2-40B4-BE49-F238E27FC236}">
                <a16:creationId xmlns:a16="http://schemas.microsoft.com/office/drawing/2014/main" id="{3E20F9E6-78C8-48F5-ABA5-BC80FA7377D1}"/>
              </a:ext>
            </a:extLst>
          </p:cNvPr>
          <p:cNvCxnSpPr>
            <a:cxnSpLocks/>
            <a:stCxn id="2" idx="3"/>
            <a:endCxn id="26" idx="1"/>
          </p:cNvCxnSpPr>
          <p:nvPr/>
        </p:nvCxnSpPr>
        <p:spPr>
          <a:xfrm flipV="1">
            <a:off x="3630968" y="1238586"/>
            <a:ext cx="532659" cy="614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圆角 28">
            <a:extLst>
              <a:ext uri="{FF2B5EF4-FFF2-40B4-BE49-F238E27FC236}">
                <a16:creationId xmlns:a16="http://schemas.microsoft.com/office/drawing/2014/main" id="{0C30CD97-6CBE-47AE-B24C-EFB547507EBE}"/>
              </a:ext>
            </a:extLst>
          </p:cNvPr>
          <p:cNvSpPr/>
          <p:nvPr/>
        </p:nvSpPr>
        <p:spPr>
          <a:xfrm>
            <a:off x="4163627" y="1496794"/>
            <a:ext cx="1500325" cy="3693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行格式是否适当</a:t>
            </a:r>
          </a:p>
        </p:txBody>
      </p:sp>
      <p:cxnSp>
        <p:nvCxnSpPr>
          <p:cNvPr id="31" name="直接箭头连接符 30">
            <a:extLst>
              <a:ext uri="{FF2B5EF4-FFF2-40B4-BE49-F238E27FC236}">
                <a16:creationId xmlns:a16="http://schemas.microsoft.com/office/drawing/2014/main" id="{540740EF-6A67-42BD-97E4-29AF0585BCC3}"/>
              </a:ext>
            </a:extLst>
          </p:cNvPr>
          <p:cNvCxnSpPr>
            <a:cxnSpLocks/>
            <a:stCxn id="2" idx="3"/>
            <a:endCxn id="29" idx="1"/>
          </p:cNvCxnSpPr>
          <p:nvPr/>
        </p:nvCxnSpPr>
        <p:spPr>
          <a:xfrm flipV="1">
            <a:off x="3630968" y="1681460"/>
            <a:ext cx="532659" cy="171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矩形: 圆角 40">
            <a:extLst>
              <a:ext uri="{FF2B5EF4-FFF2-40B4-BE49-F238E27FC236}">
                <a16:creationId xmlns:a16="http://schemas.microsoft.com/office/drawing/2014/main" id="{AB38060E-A7D8-4878-8B5F-80D6012E589D}"/>
              </a:ext>
            </a:extLst>
          </p:cNvPr>
          <p:cNvSpPr/>
          <p:nvPr/>
        </p:nvSpPr>
        <p:spPr>
          <a:xfrm>
            <a:off x="4163627" y="1949667"/>
            <a:ext cx="1500325" cy="3693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应用程序锁策略是否适当</a:t>
            </a:r>
          </a:p>
        </p:txBody>
      </p:sp>
      <p:cxnSp>
        <p:nvCxnSpPr>
          <p:cNvPr id="43" name="直接箭头连接符 42">
            <a:extLst>
              <a:ext uri="{FF2B5EF4-FFF2-40B4-BE49-F238E27FC236}">
                <a16:creationId xmlns:a16="http://schemas.microsoft.com/office/drawing/2014/main" id="{50ADD8FC-9267-4A89-962C-3029F254FB2D}"/>
              </a:ext>
            </a:extLst>
          </p:cNvPr>
          <p:cNvCxnSpPr>
            <a:cxnSpLocks/>
            <a:stCxn id="2" idx="3"/>
            <a:endCxn id="41" idx="1"/>
          </p:cNvCxnSpPr>
          <p:nvPr/>
        </p:nvCxnSpPr>
        <p:spPr>
          <a:xfrm>
            <a:off x="3630968" y="1852775"/>
            <a:ext cx="532659" cy="281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圆角 43">
            <a:extLst>
              <a:ext uri="{FF2B5EF4-FFF2-40B4-BE49-F238E27FC236}">
                <a16:creationId xmlns:a16="http://schemas.microsoft.com/office/drawing/2014/main" id="{3ED45EB6-F192-4741-885E-CD589FB77EB9}"/>
              </a:ext>
            </a:extLst>
          </p:cNvPr>
          <p:cNvSpPr/>
          <p:nvPr/>
        </p:nvSpPr>
        <p:spPr>
          <a:xfrm>
            <a:off x="4163626" y="2434296"/>
            <a:ext cx="1500325" cy="3693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应用程序锁策略是否适当</a:t>
            </a:r>
          </a:p>
        </p:txBody>
      </p:sp>
      <p:cxnSp>
        <p:nvCxnSpPr>
          <p:cNvPr id="46" name="直接箭头连接符 45">
            <a:extLst>
              <a:ext uri="{FF2B5EF4-FFF2-40B4-BE49-F238E27FC236}">
                <a16:creationId xmlns:a16="http://schemas.microsoft.com/office/drawing/2014/main" id="{5B060195-07EA-4C78-B2C1-1F67C892BFBB}"/>
              </a:ext>
            </a:extLst>
          </p:cNvPr>
          <p:cNvCxnSpPr>
            <a:cxnSpLocks/>
            <a:stCxn id="2" idx="3"/>
            <a:endCxn id="44" idx="1"/>
          </p:cNvCxnSpPr>
          <p:nvPr/>
        </p:nvCxnSpPr>
        <p:spPr>
          <a:xfrm>
            <a:off x="3630968" y="1852775"/>
            <a:ext cx="532658" cy="766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9FA60151-250D-4EF4-9E36-8F34DFFE4D62}"/>
              </a:ext>
            </a:extLst>
          </p:cNvPr>
          <p:cNvSpPr/>
          <p:nvPr/>
        </p:nvSpPr>
        <p:spPr>
          <a:xfrm>
            <a:off x="6205491" y="1053920"/>
            <a:ext cx="150032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默认标准</a:t>
            </a:r>
            <a:r>
              <a:rPr lang="en-US" altLang="zh-CN" sz="1200" dirty="0">
                <a:solidFill>
                  <a:schemeClr val="tx1"/>
                </a:solidFill>
              </a:rPr>
              <a:t>INNODB</a:t>
            </a:r>
            <a:endParaRPr lang="zh-CN" altLang="en-US" sz="1200" dirty="0">
              <a:solidFill>
                <a:schemeClr val="tx1"/>
              </a:solidFill>
            </a:endParaRPr>
          </a:p>
        </p:txBody>
      </p:sp>
      <p:cxnSp>
        <p:nvCxnSpPr>
          <p:cNvPr id="50" name="直接箭头连接符 49">
            <a:extLst>
              <a:ext uri="{FF2B5EF4-FFF2-40B4-BE49-F238E27FC236}">
                <a16:creationId xmlns:a16="http://schemas.microsoft.com/office/drawing/2014/main" id="{A06056DF-65B2-4A4D-9F18-63CEB7889CDE}"/>
              </a:ext>
            </a:extLst>
          </p:cNvPr>
          <p:cNvCxnSpPr>
            <a:stCxn id="26" idx="3"/>
            <a:endCxn id="48" idx="1"/>
          </p:cNvCxnSpPr>
          <p:nvPr/>
        </p:nvCxnSpPr>
        <p:spPr>
          <a:xfrm>
            <a:off x="5663952" y="1238586"/>
            <a:ext cx="541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a16="http://schemas.microsoft.com/office/drawing/2014/main" id="{05C3A79F-EB87-4C09-AB89-27E5A079ED32}"/>
              </a:ext>
            </a:extLst>
          </p:cNvPr>
          <p:cNvSpPr/>
          <p:nvPr/>
        </p:nvSpPr>
        <p:spPr>
          <a:xfrm>
            <a:off x="8028374" y="1046008"/>
            <a:ext cx="1500325" cy="3693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dirty="0">
                <a:solidFill>
                  <a:schemeClr val="tx1"/>
                </a:solidFill>
              </a:rPr>
              <a:t>其实</a:t>
            </a:r>
            <a:r>
              <a:rPr lang="en-US" altLang="zh-CN" sz="1200" dirty="0">
                <a:solidFill>
                  <a:schemeClr val="tx1"/>
                </a:solidFill>
              </a:rPr>
              <a:t>MYSQL</a:t>
            </a:r>
            <a:r>
              <a:rPr lang="zh-CN" altLang="en-US" sz="1200" dirty="0">
                <a:solidFill>
                  <a:schemeClr val="tx1"/>
                </a:solidFill>
              </a:rPr>
              <a:t>有</a:t>
            </a:r>
            <a:r>
              <a:rPr lang="en-US" altLang="zh-CN" sz="1200" dirty="0">
                <a:solidFill>
                  <a:schemeClr val="tx1"/>
                </a:solidFill>
              </a:rPr>
              <a:t>9</a:t>
            </a:r>
            <a:r>
              <a:rPr lang="zh-CN" altLang="en-US" sz="1200" dirty="0">
                <a:solidFill>
                  <a:schemeClr val="tx1"/>
                </a:solidFill>
              </a:rPr>
              <a:t>种</a:t>
            </a:r>
          </a:p>
        </p:txBody>
      </p:sp>
      <p:cxnSp>
        <p:nvCxnSpPr>
          <p:cNvPr id="54" name="直接箭头连接符 53">
            <a:extLst>
              <a:ext uri="{FF2B5EF4-FFF2-40B4-BE49-F238E27FC236}">
                <a16:creationId xmlns:a16="http://schemas.microsoft.com/office/drawing/2014/main" id="{32C3F5FC-CDA8-442D-B800-9C9BA8BBC644}"/>
              </a:ext>
            </a:extLst>
          </p:cNvPr>
          <p:cNvCxnSpPr>
            <a:stCxn id="48" idx="3"/>
            <a:endCxn id="52" idx="1"/>
          </p:cNvCxnSpPr>
          <p:nvPr/>
        </p:nvCxnSpPr>
        <p:spPr>
          <a:xfrm flipV="1">
            <a:off x="7705816" y="1230674"/>
            <a:ext cx="322558" cy="7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B984D7CA-4D45-46E4-9E05-8238791B77AF}"/>
              </a:ext>
            </a:extLst>
          </p:cNvPr>
          <p:cNvSpPr/>
          <p:nvPr/>
        </p:nvSpPr>
        <p:spPr>
          <a:xfrm>
            <a:off x="9942990" y="167929"/>
            <a:ext cx="1260629" cy="2151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rPr>
              <a:t>InnoDB</a:t>
            </a:r>
            <a:endParaRPr lang="en-US" altLang="zh-CN" sz="1100" dirty="0">
              <a:solidFill>
                <a:schemeClr val="tx1"/>
              </a:solidFill>
            </a:endParaRPr>
          </a:p>
          <a:p>
            <a:pPr algn="ctr"/>
            <a:r>
              <a:rPr lang="en-US" altLang="zh-CN" sz="1100" dirty="0">
                <a:solidFill>
                  <a:schemeClr val="tx1"/>
                </a:solidFill>
              </a:rPr>
              <a:t>MyISAM</a:t>
            </a:r>
          </a:p>
          <a:p>
            <a:pPr algn="ctr"/>
            <a:r>
              <a:rPr lang="en-US" altLang="zh-CN" sz="1100" dirty="0">
                <a:solidFill>
                  <a:schemeClr val="tx1"/>
                </a:solidFill>
              </a:rPr>
              <a:t>Memory</a:t>
            </a:r>
          </a:p>
          <a:p>
            <a:pPr algn="ctr"/>
            <a:r>
              <a:rPr lang="en-US" altLang="zh-CN" sz="1100" dirty="0">
                <a:solidFill>
                  <a:schemeClr val="tx1"/>
                </a:solidFill>
              </a:rPr>
              <a:t>CSV</a:t>
            </a:r>
          </a:p>
          <a:p>
            <a:pPr algn="ctr"/>
            <a:r>
              <a:rPr lang="en-US" altLang="zh-CN" sz="1100" dirty="0">
                <a:solidFill>
                  <a:schemeClr val="tx1"/>
                </a:solidFill>
              </a:rPr>
              <a:t>Archive</a:t>
            </a:r>
          </a:p>
          <a:p>
            <a:pPr algn="ctr"/>
            <a:r>
              <a:rPr lang="en-US" altLang="zh-CN" sz="1100" dirty="0">
                <a:solidFill>
                  <a:schemeClr val="tx1"/>
                </a:solidFill>
              </a:rPr>
              <a:t>Blackhole</a:t>
            </a:r>
          </a:p>
          <a:p>
            <a:pPr algn="ctr"/>
            <a:r>
              <a:rPr lang="en-US" altLang="zh-CN" sz="1100" dirty="0">
                <a:solidFill>
                  <a:schemeClr val="tx1"/>
                </a:solidFill>
              </a:rPr>
              <a:t>NDB</a:t>
            </a:r>
          </a:p>
          <a:p>
            <a:pPr algn="ctr"/>
            <a:r>
              <a:rPr lang="en-US" altLang="zh-CN" sz="1100" dirty="0">
                <a:solidFill>
                  <a:schemeClr val="tx1"/>
                </a:solidFill>
              </a:rPr>
              <a:t>Merge</a:t>
            </a:r>
          </a:p>
          <a:p>
            <a:pPr algn="ctr"/>
            <a:r>
              <a:rPr lang="en-US" altLang="zh-CN" sz="1100" dirty="0">
                <a:solidFill>
                  <a:schemeClr val="tx1"/>
                </a:solidFill>
              </a:rPr>
              <a:t>Federate</a:t>
            </a:r>
          </a:p>
          <a:p>
            <a:pPr algn="ctr"/>
            <a:r>
              <a:rPr lang="en-US" altLang="zh-CN" sz="1100" dirty="0">
                <a:solidFill>
                  <a:schemeClr val="tx1"/>
                </a:solidFill>
              </a:rPr>
              <a:t>Example</a:t>
            </a:r>
          </a:p>
        </p:txBody>
      </p:sp>
      <p:cxnSp>
        <p:nvCxnSpPr>
          <p:cNvPr id="57" name="直接箭头连接符 56">
            <a:extLst>
              <a:ext uri="{FF2B5EF4-FFF2-40B4-BE49-F238E27FC236}">
                <a16:creationId xmlns:a16="http://schemas.microsoft.com/office/drawing/2014/main" id="{133016AE-168E-42D0-91A1-0E9748AC8F2B}"/>
              </a:ext>
            </a:extLst>
          </p:cNvPr>
          <p:cNvCxnSpPr>
            <a:stCxn id="52" idx="3"/>
          </p:cNvCxnSpPr>
          <p:nvPr/>
        </p:nvCxnSpPr>
        <p:spPr>
          <a:xfrm>
            <a:off x="9528699" y="1230674"/>
            <a:ext cx="414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矩形: 圆角 57">
            <a:extLst>
              <a:ext uri="{FF2B5EF4-FFF2-40B4-BE49-F238E27FC236}">
                <a16:creationId xmlns:a16="http://schemas.microsoft.com/office/drawing/2014/main" id="{5B141592-FBBB-4D31-A2FD-8E4B708ECFF6}"/>
              </a:ext>
            </a:extLst>
          </p:cNvPr>
          <p:cNvSpPr/>
          <p:nvPr/>
        </p:nvSpPr>
        <p:spPr>
          <a:xfrm>
            <a:off x="6125591" y="4124249"/>
            <a:ext cx="1278385" cy="3767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磁盘读写</a:t>
            </a:r>
          </a:p>
        </p:txBody>
      </p:sp>
      <p:sp>
        <p:nvSpPr>
          <p:cNvPr id="59" name="矩形: 圆角 58">
            <a:extLst>
              <a:ext uri="{FF2B5EF4-FFF2-40B4-BE49-F238E27FC236}">
                <a16:creationId xmlns:a16="http://schemas.microsoft.com/office/drawing/2014/main" id="{0CFB3465-0482-4C7F-9F33-339A82720863}"/>
              </a:ext>
            </a:extLst>
          </p:cNvPr>
          <p:cNvSpPr/>
          <p:nvPr/>
        </p:nvSpPr>
        <p:spPr>
          <a:xfrm>
            <a:off x="6125591" y="4659583"/>
            <a:ext cx="1278385" cy="3767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CPU</a:t>
            </a:r>
            <a:r>
              <a:rPr lang="zh-CN" altLang="en-US" dirty="0">
                <a:solidFill>
                  <a:schemeClr val="tx1"/>
                </a:solidFill>
              </a:rPr>
              <a:t>周期</a:t>
            </a:r>
          </a:p>
        </p:txBody>
      </p:sp>
      <p:sp>
        <p:nvSpPr>
          <p:cNvPr id="60" name="矩形: 圆角 59">
            <a:extLst>
              <a:ext uri="{FF2B5EF4-FFF2-40B4-BE49-F238E27FC236}">
                <a16:creationId xmlns:a16="http://schemas.microsoft.com/office/drawing/2014/main" id="{E304271F-5B86-4CA3-A8E6-BADAE41B042F}"/>
              </a:ext>
            </a:extLst>
          </p:cNvPr>
          <p:cNvSpPr/>
          <p:nvPr/>
        </p:nvSpPr>
        <p:spPr>
          <a:xfrm>
            <a:off x="6122632" y="5207913"/>
            <a:ext cx="1278385" cy="3767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内存带宽</a:t>
            </a:r>
          </a:p>
        </p:txBody>
      </p:sp>
      <p:cxnSp>
        <p:nvCxnSpPr>
          <p:cNvPr id="62" name="直接箭头连接符 61">
            <a:extLst>
              <a:ext uri="{FF2B5EF4-FFF2-40B4-BE49-F238E27FC236}">
                <a16:creationId xmlns:a16="http://schemas.microsoft.com/office/drawing/2014/main" id="{4779D0CD-3B59-43B7-8373-05E31A6B386E}"/>
              </a:ext>
            </a:extLst>
          </p:cNvPr>
          <p:cNvCxnSpPr>
            <a:cxnSpLocks/>
            <a:stCxn id="11" idx="3"/>
            <a:endCxn id="15" idx="1"/>
          </p:cNvCxnSpPr>
          <p:nvPr/>
        </p:nvCxnSpPr>
        <p:spPr>
          <a:xfrm flipV="1">
            <a:off x="5663953" y="3734087"/>
            <a:ext cx="461639" cy="766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1F68E896-77F8-4A19-B3B4-B81E83C34C32}"/>
              </a:ext>
            </a:extLst>
          </p:cNvPr>
          <p:cNvCxnSpPr>
            <a:stCxn id="11" idx="3"/>
            <a:endCxn id="58" idx="1"/>
          </p:cNvCxnSpPr>
          <p:nvPr/>
        </p:nvCxnSpPr>
        <p:spPr>
          <a:xfrm flipV="1">
            <a:off x="5663953" y="4312615"/>
            <a:ext cx="461638" cy="188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63DA05A6-23F5-4063-B7FB-33B5170B98C6}"/>
              </a:ext>
            </a:extLst>
          </p:cNvPr>
          <p:cNvCxnSpPr>
            <a:stCxn id="11" idx="3"/>
          </p:cNvCxnSpPr>
          <p:nvPr/>
        </p:nvCxnSpPr>
        <p:spPr>
          <a:xfrm>
            <a:off x="5663953" y="4500980"/>
            <a:ext cx="402457" cy="425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58544814-7A18-4078-8032-C8261C504D6A}"/>
              </a:ext>
            </a:extLst>
          </p:cNvPr>
          <p:cNvCxnSpPr>
            <a:stCxn id="11" idx="3"/>
            <a:endCxn id="60" idx="1"/>
          </p:cNvCxnSpPr>
          <p:nvPr/>
        </p:nvCxnSpPr>
        <p:spPr>
          <a:xfrm>
            <a:off x="5663953" y="4500980"/>
            <a:ext cx="458679" cy="89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D464A6AB-DB47-4AC8-B66E-08EA10DD4E5D}"/>
              </a:ext>
            </a:extLst>
          </p:cNvPr>
          <p:cNvCxnSpPr>
            <a:cxnSpLocks/>
            <a:stCxn id="5" idx="3"/>
          </p:cNvCxnSpPr>
          <p:nvPr/>
        </p:nvCxnSpPr>
        <p:spPr>
          <a:xfrm>
            <a:off x="3608774" y="4362182"/>
            <a:ext cx="554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E008D08B-BBB0-44F5-BABD-61834D73FD0D}"/>
              </a:ext>
            </a:extLst>
          </p:cNvPr>
          <p:cNvCxnSpPr>
            <a:cxnSpLocks/>
          </p:cNvCxnSpPr>
          <p:nvPr/>
        </p:nvCxnSpPr>
        <p:spPr>
          <a:xfrm>
            <a:off x="1287262" y="1629253"/>
            <a:ext cx="0" cy="3123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A17DE6AC-3283-4490-87E2-244D0647FD0A}"/>
              </a:ext>
            </a:extLst>
          </p:cNvPr>
          <p:cNvSpPr txBox="1"/>
          <p:nvPr/>
        </p:nvSpPr>
        <p:spPr>
          <a:xfrm>
            <a:off x="588146" y="1617003"/>
            <a:ext cx="466077" cy="369332"/>
          </a:xfrm>
          <a:prstGeom prst="rect">
            <a:avLst/>
          </a:prstGeom>
          <a:noFill/>
        </p:spPr>
        <p:txBody>
          <a:bodyPr wrap="square" rtlCol="0">
            <a:spAutoFit/>
          </a:bodyPr>
          <a:lstStyle/>
          <a:p>
            <a:r>
              <a:rPr lang="zh-CN" altLang="en-US" dirty="0"/>
              <a:t>低</a:t>
            </a:r>
          </a:p>
        </p:txBody>
      </p:sp>
      <p:sp>
        <p:nvSpPr>
          <p:cNvPr id="81" name="文本框 80">
            <a:extLst>
              <a:ext uri="{FF2B5EF4-FFF2-40B4-BE49-F238E27FC236}">
                <a16:creationId xmlns:a16="http://schemas.microsoft.com/office/drawing/2014/main" id="{84660E66-EE5A-475A-B5E8-1D46B88ABC23}"/>
              </a:ext>
            </a:extLst>
          </p:cNvPr>
          <p:cNvSpPr txBox="1"/>
          <p:nvPr/>
        </p:nvSpPr>
        <p:spPr>
          <a:xfrm>
            <a:off x="653989" y="4177516"/>
            <a:ext cx="466077" cy="369332"/>
          </a:xfrm>
          <a:prstGeom prst="rect">
            <a:avLst/>
          </a:prstGeom>
          <a:noFill/>
        </p:spPr>
        <p:txBody>
          <a:bodyPr wrap="square" rtlCol="0">
            <a:spAutoFit/>
          </a:bodyPr>
          <a:lstStyle/>
          <a:p>
            <a:r>
              <a:rPr lang="zh-CN" altLang="en-US" dirty="0"/>
              <a:t>高</a:t>
            </a:r>
          </a:p>
        </p:txBody>
      </p:sp>
      <p:sp>
        <p:nvSpPr>
          <p:cNvPr id="92" name="文本框 91">
            <a:extLst>
              <a:ext uri="{FF2B5EF4-FFF2-40B4-BE49-F238E27FC236}">
                <a16:creationId xmlns:a16="http://schemas.microsoft.com/office/drawing/2014/main" id="{DAA70B8B-A8DF-4F1C-ABF3-E33811D099A3}"/>
              </a:ext>
            </a:extLst>
          </p:cNvPr>
          <p:cNvSpPr txBox="1"/>
          <p:nvPr/>
        </p:nvSpPr>
        <p:spPr>
          <a:xfrm>
            <a:off x="588146" y="6001995"/>
            <a:ext cx="10866267" cy="369332"/>
          </a:xfrm>
          <a:prstGeom prst="rect">
            <a:avLst/>
          </a:prstGeom>
          <a:noFill/>
        </p:spPr>
        <p:txBody>
          <a:bodyPr wrap="square" rtlCol="0">
            <a:spAutoFit/>
          </a:bodyPr>
          <a:lstStyle/>
          <a:p>
            <a:r>
              <a:rPr lang="zh-CN" altLang="en-US" dirty="0"/>
              <a:t>对于研发来讲：主要的调优为数据库级别，而不是硬件级别。</a:t>
            </a:r>
          </a:p>
        </p:txBody>
      </p:sp>
    </p:spTree>
    <p:extLst>
      <p:ext uri="{BB962C8B-B14F-4D97-AF65-F5344CB8AC3E}">
        <p14:creationId xmlns:p14="http://schemas.microsoft.com/office/powerpoint/2010/main" val="531563411"/>
      </p:ext>
    </p:extLst>
  </p:cSld>
  <p:clrMapOvr>
    <a:masterClrMapping/>
  </p:clrMapOvr>
  <mc:AlternateContent xmlns:mc="http://schemas.openxmlformats.org/markup-compatibility/2006" xmlns:p14="http://schemas.microsoft.com/office/powerpoint/2010/main">
    <mc:Choice Requires="p14">
      <p:transition spd="slow" p14:dur="2000" advTm="178351"/>
    </mc:Choice>
    <mc:Fallback xmlns="">
      <p:transition spd="slow" advTm="178351"/>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75865" y="492257"/>
            <a:ext cx="1103547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 </a:t>
            </a:r>
            <a:r>
              <a:rPr lang="zh-CN" altLang="en-US" dirty="0">
                <a:latin typeface="Microsoft YaHei Light" panose="020B0502040204020203" pitchFamily="34" charset="-122"/>
                <a:ea typeface="Microsoft YaHei Light" panose="020B0502040204020203" pitchFamily="34" charset="-122"/>
              </a:rPr>
              <a:t>语句之</a:t>
            </a:r>
            <a:r>
              <a:rPr lang="en-US" altLang="zh-CN" b="1" dirty="0"/>
              <a:t>Block Nested-Loop </a:t>
            </a:r>
            <a:r>
              <a:rPr lang="zh-CN" altLang="en-US" b="1" dirty="0"/>
              <a:t>（</a:t>
            </a:r>
            <a:r>
              <a:rPr lang="en-US" altLang="zh-CN" b="1" dirty="0"/>
              <a:t>BNL</a:t>
            </a:r>
            <a:r>
              <a:rPr lang="zh-CN" altLang="en-US" b="1" dirty="0"/>
              <a:t>）</a:t>
            </a:r>
            <a:r>
              <a:rPr lang="en-US" altLang="zh-CN" b="1" dirty="0"/>
              <a:t>and Batched Key Access Joins</a:t>
            </a:r>
            <a:r>
              <a:rPr lang="zh-CN" altLang="en-US" b="1" dirty="0"/>
              <a:t>（</a:t>
            </a:r>
            <a:r>
              <a:rPr lang="en-US" altLang="zh-CN" b="1" dirty="0"/>
              <a:t>BKJ</a:t>
            </a:r>
            <a:r>
              <a:rPr lang="zh-CN" altLang="en-US" b="1" dirty="0"/>
              <a:t>）</a:t>
            </a:r>
            <a:endParaRPr lang="en-US" altLang="zh-CN" b="1" dirty="0"/>
          </a:p>
        </p:txBody>
      </p:sp>
      <p:sp>
        <p:nvSpPr>
          <p:cNvPr id="3" name="矩形 2">
            <a:extLst>
              <a:ext uri="{FF2B5EF4-FFF2-40B4-BE49-F238E27FC236}">
                <a16:creationId xmlns:a16="http://schemas.microsoft.com/office/drawing/2014/main" id="{B26E4CF5-09C8-4AF7-BB5B-2A9D8CE1C8E1}"/>
              </a:ext>
            </a:extLst>
          </p:cNvPr>
          <p:cNvSpPr/>
          <p:nvPr/>
        </p:nvSpPr>
        <p:spPr>
          <a:xfrm>
            <a:off x="714493" y="1612936"/>
            <a:ext cx="10891935" cy="646331"/>
          </a:xfrm>
          <a:prstGeom prst="rect">
            <a:avLst/>
          </a:prstGeom>
        </p:spPr>
        <p:txBody>
          <a:bodyPr wrap="square">
            <a:spAutoFit/>
          </a:bodyPr>
          <a:lstStyle/>
          <a:p>
            <a:r>
              <a:rPr lang="en-US" altLang="zh-CN" dirty="0">
                <a:solidFill>
                  <a:srgbClr val="3D464D"/>
                </a:solidFill>
                <a:latin typeface="suxingme"/>
              </a:rPr>
              <a:t>MySQL server</a:t>
            </a:r>
            <a:r>
              <a:rPr lang="zh-CN" altLang="en-US" dirty="0">
                <a:solidFill>
                  <a:srgbClr val="3D464D"/>
                </a:solidFill>
                <a:latin typeface="suxingme"/>
              </a:rPr>
              <a:t>提供了</a:t>
            </a:r>
            <a:r>
              <a:rPr lang="en-US" altLang="zh-CN" dirty="0">
                <a:solidFill>
                  <a:srgbClr val="3D464D"/>
                </a:solidFill>
                <a:latin typeface="suxingme"/>
              </a:rPr>
              <a:t>join buffer</a:t>
            </a:r>
            <a:r>
              <a:rPr lang="zh-CN" altLang="en-US" dirty="0">
                <a:solidFill>
                  <a:srgbClr val="3D464D"/>
                </a:solidFill>
                <a:latin typeface="suxingme"/>
              </a:rPr>
              <a:t>来执行没有索引</a:t>
            </a:r>
            <a:r>
              <a:rPr lang="en-US" altLang="zh-CN" dirty="0">
                <a:solidFill>
                  <a:srgbClr val="3D464D"/>
                </a:solidFill>
                <a:latin typeface="suxingme"/>
              </a:rPr>
              <a:t>index</a:t>
            </a:r>
            <a:r>
              <a:rPr lang="zh-CN" altLang="en-US" dirty="0">
                <a:solidFill>
                  <a:srgbClr val="3D464D"/>
                </a:solidFill>
                <a:latin typeface="suxingme"/>
              </a:rPr>
              <a:t>的内链接，外连接，半连接的内表访问子查询，并且当通过</a:t>
            </a:r>
            <a:r>
              <a:rPr lang="en-US" altLang="zh-CN" dirty="0">
                <a:solidFill>
                  <a:srgbClr val="3D464D"/>
                </a:solidFill>
                <a:latin typeface="suxingme"/>
              </a:rPr>
              <a:t>index</a:t>
            </a:r>
            <a:r>
              <a:rPr lang="zh-CN" altLang="en-US" dirty="0">
                <a:solidFill>
                  <a:srgbClr val="3D464D"/>
                </a:solidFill>
                <a:latin typeface="suxingme"/>
              </a:rPr>
              <a:t>来访问内表时</a:t>
            </a:r>
            <a:r>
              <a:rPr lang="en-US" altLang="zh-CN" dirty="0">
                <a:solidFill>
                  <a:srgbClr val="3D464D"/>
                </a:solidFill>
                <a:latin typeface="suxingme"/>
              </a:rPr>
              <a:t>join buffer</a:t>
            </a:r>
            <a:r>
              <a:rPr lang="zh-CN" altLang="en-US" dirty="0">
                <a:solidFill>
                  <a:srgbClr val="3D464D"/>
                </a:solidFill>
                <a:latin typeface="suxingme"/>
              </a:rPr>
              <a:t>更有效率。</a:t>
            </a:r>
            <a:endParaRPr lang="zh-CN" altLang="en-US" dirty="0"/>
          </a:p>
        </p:txBody>
      </p:sp>
      <p:sp>
        <p:nvSpPr>
          <p:cNvPr id="8" name="矩形 7">
            <a:extLst>
              <a:ext uri="{FF2B5EF4-FFF2-40B4-BE49-F238E27FC236}">
                <a16:creationId xmlns:a16="http://schemas.microsoft.com/office/drawing/2014/main" id="{4393A858-762F-4FC0-B137-9C1952626691}"/>
              </a:ext>
            </a:extLst>
          </p:cNvPr>
          <p:cNvSpPr/>
          <p:nvPr/>
        </p:nvSpPr>
        <p:spPr>
          <a:xfrm>
            <a:off x="714493" y="1160167"/>
            <a:ext cx="4418197" cy="369332"/>
          </a:xfrm>
          <a:prstGeom prst="rect">
            <a:avLst/>
          </a:prstGeom>
        </p:spPr>
        <p:txBody>
          <a:bodyPr wrap="none">
            <a:spAutoFit/>
          </a:bodyPr>
          <a:lstStyle/>
          <a:p>
            <a:r>
              <a:rPr lang="en-US" altLang="zh-CN" dirty="0">
                <a:solidFill>
                  <a:srgbClr val="3D464D"/>
                </a:solidFill>
                <a:latin typeface="suxingme"/>
              </a:rPr>
              <a:t>BNL</a:t>
            </a:r>
            <a:r>
              <a:rPr lang="zh-CN" altLang="en-US" dirty="0">
                <a:solidFill>
                  <a:srgbClr val="3D464D"/>
                </a:solidFill>
                <a:latin typeface="suxingme"/>
              </a:rPr>
              <a:t>和</a:t>
            </a:r>
            <a:r>
              <a:rPr lang="en-US" altLang="zh-CN" dirty="0">
                <a:solidFill>
                  <a:srgbClr val="3D464D"/>
                </a:solidFill>
                <a:latin typeface="suxingme"/>
              </a:rPr>
              <a:t>BKA</a:t>
            </a:r>
            <a:r>
              <a:rPr lang="zh-CN" altLang="en-US" dirty="0">
                <a:solidFill>
                  <a:srgbClr val="3D464D"/>
                </a:solidFill>
                <a:latin typeface="suxingme"/>
              </a:rPr>
              <a:t>是</a:t>
            </a:r>
            <a:r>
              <a:rPr lang="en-US" altLang="zh-CN" dirty="0">
                <a:solidFill>
                  <a:srgbClr val="3D464D"/>
                </a:solidFill>
                <a:latin typeface="suxingme"/>
              </a:rPr>
              <a:t>MySQL </a:t>
            </a:r>
            <a:r>
              <a:rPr lang="zh-CN" altLang="en-US" dirty="0">
                <a:solidFill>
                  <a:srgbClr val="3D464D"/>
                </a:solidFill>
                <a:latin typeface="suxingme"/>
              </a:rPr>
              <a:t>表关联的两种关联算法</a:t>
            </a:r>
            <a:endParaRPr lang="zh-CN" altLang="en-US" dirty="0"/>
          </a:p>
        </p:txBody>
      </p:sp>
      <p:sp>
        <p:nvSpPr>
          <p:cNvPr id="9" name="矩形 8">
            <a:extLst>
              <a:ext uri="{FF2B5EF4-FFF2-40B4-BE49-F238E27FC236}">
                <a16:creationId xmlns:a16="http://schemas.microsoft.com/office/drawing/2014/main" id="{55247C17-05D5-4490-82F2-0815C3997E67}"/>
              </a:ext>
            </a:extLst>
          </p:cNvPr>
          <p:cNvSpPr/>
          <p:nvPr/>
        </p:nvSpPr>
        <p:spPr>
          <a:xfrm>
            <a:off x="714494" y="2234679"/>
            <a:ext cx="10967434" cy="646331"/>
          </a:xfrm>
          <a:prstGeom prst="rect">
            <a:avLst/>
          </a:prstGeom>
        </p:spPr>
        <p:txBody>
          <a:bodyPr wrap="square">
            <a:spAutoFit/>
          </a:bodyPr>
          <a:lstStyle/>
          <a:p>
            <a:r>
              <a:rPr lang="zh-CN" altLang="en-US" b="1" dirty="0">
                <a:solidFill>
                  <a:srgbClr val="444444"/>
                </a:solidFill>
                <a:latin typeface="-apple-system"/>
              </a:rPr>
              <a:t> </a:t>
            </a:r>
            <a:r>
              <a:rPr lang="en-US" altLang="zh-CN" dirty="0">
                <a:solidFill>
                  <a:srgbClr val="444444"/>
                </a:solidFill>
                <a:latin typeface="SimSun" panose="02010600030101010101" pitchFamily="2" charset="-122"/>
                <a:ea typeface="SimSun" panose="02010600030101010101" pitchFamily="2" charset="-122"/>
              </a:rPr>
              <a:t>BNL </a:t>
            </a:r>
            <a:r>
              <a:rPr lang="zh-CN" altLang="en-US" dirty="0">
                <a:solidFill>
                  <a:srgbClr val="444444"/>
                </a:solidFill>
                <a:latin typeface="SimSun" panose="02010600030101010101" pitchFamily="2" charset="-122"/>
                <a:ea typeface="SimSun" panose="02010600030101010101" pitchFamily="2" charset="-122"/>
              </a:rPr>
              <a:t>算法</a:t>
            </a:r>
            <a:r>
              <a:rPr lang="en-US" altLang="zh-CN" dirty="0">
                <a:solidFill>
                  <a:srgbClr val="444444"/>
                </a:solidFill>
                <a:latin typeface="SimSun" panose="02010600030101010101" pitchFamily="2" charset="-122"/>
                <a:ea typeface="SimSun" panose="02010600030101010101" pitchFamily="2" charset="-122"/>
              </a:rPr>
              <a:t>:</a:t>
            </a:r>
            <a:r>
              <a:rPr lang="zh-CN" altLang="en-US" dirty="0">
                <a:solidFill>
                  <a:srgbClr val="444444"/>
                </a:solidFill>
                <a:latin typeface="SimSun" panose="02010600030101010101" pitchFamily="2" charset="-122"/>
                <a:ea typeface="SimSun" panose="02010600030101010101" pitchFamily="2" charset="-122"/>
              </a:rPr>
              <a:t>将外层循环的行</a:t>
            </a:r>
            <a:r>
              <a:rPr lang="en-US" altLang="zh-CN" dirty="0">
                <a:solidFill>
                  <a:srgbClr val="444444"/>
                </a:solidFill>
                <a:latin typeface="SimSun" panose="02010600030101010101" pitchFamily="2" charset="-122"/>
                <a:ea typeface="SimSun" panose="02010600030101010101" pitchFamily="2" charset="-122"/>
              </a:rPr>
              <a:t>/</a:t>
            </a:r>
            <a:r>
              <a:rPr lang="zh-CN" altLang="en-US" dirty="0">
                <a:solidFill>
                  <a:srgbClr val="444444"/>
                </a:solidFill>
                <a:latin typeface="SimSun" panose="02010600030101010101" pitchFamily="2" charset="-122"/>
                <a:ea typeface="SimSun" panose="02010600030101010101" pitchFamily="2" charset="-122"/>
              </a:rPr>
              <a:t>结果集存入</a:t>
            </a:r>
            <a:r>
              <a:rPr lang="en-US" altLang="zh-CN" dirty="0">
                <a:solidFill>
                  <a:srgbClr val="444444"/>
                </a:solidFill>
                <a:latin typeface="SimSun" panose="02010600030101010101" pitchFamily="2" charset="-122"/>
                <a:ea typeface="SimSun" panose="02010600030101010101" pitchFamily="2" charset="-122"/>
              </a:rPr>
              <a:t>join buffer, </a:t>
            </a:r>
            <a:r>
              <a:rPr lang="zh-CN" altLang="en-US" dirty="0">
                <a:solidFill>
                  <a:srgbClr val="444444"/>
                </a:solidFill>
                <a:latin typeface="SimSun" panose="02010600030101010101" pitchFamily="2" charset="-122"/>
                <a:ea typeface="SimSun" panose="02010600030101010101" pitchFamily="2" charset="-122"/>
              </a:rPr>
              <a:t>内层循环的每一行与整个</a:t>
            </a:r>
            <a:r>
              <a:rPr lang="en-US" altLang="zh-CN" dirty="0">
                <a:solidFill>
                  <a:srgbClr val="444444"/>
                </a:solidFill>
                <a:latin typeface="SimSun" panose="02010600030101010101" pitchFamily="2" charset="-122"/>
                <a:ea typeface="SimSun" panose="02010600030101010101" pitchFamily="2" charset="-122"/>
              </a:rPr>
              <a:t>buffer</a:t>
            </a:r>
            <a:r>
              <a:rPr lang="zh-CN" altLang="en-US" dirty="0">
                <a:solidFill>
                  <a:srgbClr val="444444"/>
                </a:solidFill>
                <a:latin typeface="SimSun" panose="02010600030101010101" pitchFamily="2" charset="-122"/>
                <a:ea typeface="SimSun" panose="02010600030101010101" pitchFamily="2" charset="-122"/>
              </a:rPr>
              <a:t>中的记录做比较，从而减少内层循环的次数</a:t>
            </a:r>
            <a:r>
              <a:rPr lang="en-US" altLang="zh-CN" dirty="0">
                <a:solidFill>
                  <a:srgbClr val="444444"/>
                </a:solidFill>
                <a:latin typeface="SimSun" panose="02010600030101010101" pitchFamily="2" charset="-122"/>
                <a:ea typeface="SimSun" panose="02010600030101010101" pitchFamily="2" charset="-122"/>
              </a:rPr>
              <a:t>.</a:t>
            </a:r>
            <a:endParaRPr lang="zh-CN" altLang="en-US" dirty="0"/>
          </a:p>
        </p:txBody>
      </p:sp>
      <p:graphicFrame>
        <p:nvGraphicFramePr>
          <p:cNvPr id="10" name="表格 9">
            <a:extLst>
              <a:ext uri="{FF2B5EF4-FFF2-40B4-BE49-F238E27FC236}">
                <a16:creationId xmlns:a16="http://schemas.microsoft.com/office/drawing/2014/main" id="{A1DFC568-2CBA-4B7A-A640-6FEEB6B1BC50}"/>
              </a:ext>
            </a:extLst>
          </p:cNvPr>
          <p:cNvGraphicFramePr>
            <a:graphicFrameLocks noGrp="1"/>
          </p:cNvGraphicFramePr>
          <p:nvPr>
            <p:extLst>
              <p:ext uri="{D42A27DB-BD31-4B8C-83A1-F6EECF244321}">
                <p14:modId xmlns:p14="http://schemas.microsoft.com/office/powerpoint/2010/main" val="353932493"/>
              </p:ext>
            </p:extLst>
          </p:nvPr>
        </p:nvGraphicFramePr>
        <p:xfrm>
          <a:off x="714494" y="3010614"/>
          <a:ext cx="10967434" cy="2757474"/>
        </p:xfrm>
        <a:graphic>
          <a:graphicData uri="http://schemas.openxmlformats.org/drawingml/2006/table">
            <a:tbl>
              <a:tblPr/>
              <a:tblGrid>
                <a:gridCol w="2989806">
                  <a:extLst>
                    <a:ext uri="{9D8B030D-6E8A-4147-A177-3AD203B41FA5}">
                      <a16:colId xmlns:a16="http://schemas.microsoft.com/office/drawing/2014/main" val="1705690140"/>
                    </a:ext>
                  </a:extLst>
                </a:gridCol>
                <a:gridCol w="2063864">
                  <a:extLst>
                    <a:ext uri="{9D8B030D-6E8A-4147-A177-3AD203B41FA5}">
                      <a16:colId xmlns:a16="http://schemas.microsoft.com/office/drawing/2014/main" val="2055235034"/>
                    </a:ext>
                  </a:extLst>
                </a:gridCol>
                <a:gridCol w="2440916">
                  <a:extLst>
                    <a:ext uri="{9D8B030D-6E8A-4147-A177-3AD203B41FA5}">
                      <a16:colId xmlns:a16="http://schemas.microsoft.com/office/drawing/2014/main" val="1719620749"/>
                    </a:ext>
                  </a:extLst>
                </a:gridCol>
                <a:gridCol w="3472848">
                  <a:extLst>
                    <a:ext uri="{9D8B030D-6E8A-4147-A177-3AD203B41FA5}">
                      <a16:colId xmlns:a16="http://schemas.microsoft.com/office/drawing/2014/main" val="1931788103"/>
                    </a:ext>
                  </a:extLst>
                </a:gridCol>
              </a:tblGrid>
              <a:tr h="346940">
                <a:tc>
                  <a:txBody>
                    <a:bodyPr/>
                    <a:lstStyle/>
                    <a:p>
                      <a:r>
                        <a:rPr lang="zh-CN" altLang="en-US" sz="1400" dirty="0">
                          <a:effectLst/>
                        </a:rPr>
                        <a:t>开销统计</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r>
                        <a:rPr lang="en-US" sz="1400">
                          <a:effectLst/>
                        </a:rPr>
                        <a:t>SNLJ</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r>
                        <a:rPr lang="en-US" sz="1400">
                          <a:effectLst/>
                        </a:rPr>
                        <a:t>INLJ</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r>
                        <a:rPr lang="en-US" sz="1400" dirty="0">
                          <a:effectLst/>
                        </a:rPr>
                        <a:t>BNL</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847928642"/>
                  </a:ext>
                </a:extLst>
              </a:tr>
              <a:tr h="462315">
                <a:tc>
                  <a:txBody>
                    <a:bodyPr/>
                    <a:lstStyle/>
                    <a:p>
                      <a:r>
                        <a:rPr lang="zh-CN" altLang="en-US" sz="1400">
                          <a:effectLst/>
                        </a:rPr>
                        <a:t>外表扫描次数（</a:t>
                      </a:r>
                      <a:r>
                        <a:rPr lang="en-US" altLang="zh-CN" sz="1400">
                          <a:effectLst/>
                        </a:rPr>
                        <a:t>O</a:t>
                      </a:r>
                      <a:r>
                        <a:rPr lang="zh-CN" altLang="en-US" sz="1400">
                          <a:effectLst/>
                        </a:rPr>
                        <a:t>）</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r>
                        <a:rPr lang="en-US" altLang="zh-CN" sz="1400">
                          <a:effectLst/>
                        </a:rPr>
                        <a:t>1</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r>
                        <a:rPr lang="en-US" altLang="zh-CN" sz="1400" dirty="0">
                          <a:effectLst/>
                        </a:rPr>
                        <a:t>1</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r>
                        <a:rPr lang="en-US" altLang="zh-CN" sz="1400" dirty="0">
                          <a:effectLst/>
                        </a:rPr>
                        <a:t>1</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860665969"/>
                  </a:ext>
                </a:extLst>
              </a:tr>
              <a:tr h="426425">
                <a:tc>
                  <a:txBody>
                    <a:bodyPr/>
                    <a:lstStyle/>
                    <a:p>
                      <a:r>
                        <a:rPr lang="zh-CN" altLang="en-US" sz="1400" dirty="0">
                          <a:effectLst/>
                        </a:rPr>
                        <a:t>内表扫描次数（</a:t>
                      </a:r>
                      <a:r>
                        <a:rPr lang="en-US" altLang="zh-CN" sz="1400" dirty="0">
                          <a:effectLst/>
                        </a:rPr>
                        <a:t>I</a:t>
                      </a:r>
                      <a:r>
                        <a:rPr lang="zh-CN" altLang="en-US" sz="1400" dirty="0">
                          <a:effectLst/>
                        </a:rPr>
                        <a:t>）</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r>
                        <a:rPr lang="en-US" sz="1400">
                          <a:effectLst/>
                        </a:rPr>
                        <a:t>R</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r>
                        <a:rPr lang="en-US" altLang="zh-CN" sz="1400">
                          <a:effectLst/>
                        </a:rPr>
                        <a:t>0</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r>
                        <a:rPr lang="en-US" sz="1400">
                          <a:effectLst/>
                        </a:rPr>
                        <a:t>RN*used_column_size/join_buffer_size + 1</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3055028554"/>
                  </a:ext>
                </a:extLst>
              </a:tr>
              <a:tr h="651443">
                <a:tc>
                  <a:txBody>
                    <a:bodyPr/>
                    <a:lstStyle/>
                    <a:p>
                      <a:r>
                        <a:rPr lang="zh-CN" altLang="en-US" sz="1400">
                          <a:effectLst/>
                        </a:rPr>
                        <a:t>读取记录数（</a:t>
                      </a:r>
                      <a:r>
                        <a:rPr lang="en-US" altLang="zh-CN" sz="1400">
                          <a:effectLst/>
                        </a:rPr>
                        <a:t>R</a:t>
                      </a:r>
                      <a:r>
                        <a:rPr lang="zh-CN" altLang="en-US" sz="1400">
                          <a:effectLst/>
                        </a:rPr>
                        <a:t>）</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r>
                        <a:rPr lang="en-US" sz="1400">
                          <a:effectLst/>
                        </a:rPr>
                        <a:t>RN + SN*RN</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r>
                        <a:rPr lang="en-US" sz="1400">
                          <a:effectLst/>
                        </a:rPr>
                        <a:t>RN + Smatch</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r>
                        <a:rPr lang="en-US" sz="1400">
                          <a:effectLst/>
                        </a:rPr>
                        <a:t>RN + S*I</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962151374"/>
                  </a:ext>
                </a:extLst>
              </a:tr>
              <a:tr h="402351">
                <a:tc>
                  <a:txBody>
                    <a:bodyPr/>
                    <a:lstStyle/>
                    <a:p>
                      <a:r>
                        <a:rPr lang="en-US" altLang="zh-CN" sz="1400">
                          <a:effectLst/>
                        </a:rPr>
                        <a:t>Join</a:t>
                      </a:r>
                      <a:r>
                        <a:rPr lang="zh-CN" altLang="en-US" sz="1400">
                          <a:effectLst/>
                        </a:rPr>
                        <a:t>比较次数（</a:t>
                      </a:r>
                      <a:r>
                        <a:rPr lang="en-US" altLang="zh-CN" sz="1400">
                          <a:effectLst/>
                        </a:rPr>
                        <a:t>M</a:t>
                      </a:r>
                      <a:r>
                        <a:rPr lang="zh-CN" altLang="en-US" sz="1400">
                          <a:effectLst/>
                        </a:rPr>
                        <a:t>）</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r>
                        <a:rPr lang="en-US" sz="1400" dirty="0">
                          <a:effectLst/>
                        </a:rPr>
                        <a:t>SN*RN</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r>
                        <a:rPr lang="en-US" sz="1400">
                          <a:effectLst/>
                        </a:rPr>
                        <a:t>RN * IndexHeight</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r>
                        <a:rPr lang="en-US" sz="1400" dirty="0">
                          <a:effectLst/>
                        </a:rPr>
                        <a:t>SN*RN</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450751516"/>
                  </a:ext>
                </a:extLst>
              </a:tr>
              <a:tr h="468000">
                <a:tc>
                  <a:txBody>
                    <a:bodyPr/>
                    <a:lstStyle/>
                    <a:p>
                      <a:r>
                        <a:rPr lang="zh-CN" altLang="en-US" sz="1400" dirty="0">
                          <a:effectLst/>
                        </a:rPr>
                        <a:t>回表读取记录次数（</a:t>
                      </a:r>
                      <a:r>
                        <a:rPr lang="en-US" altLang="zh-CN" sz="1400" dirty="0">
                          <a:effectLst/>
                        </a:rPr>
                        <a:t>F</a:t>
                      </a:r>
                      <a:r>
                        <a:rPr lang="zh-CN" altLang="en-US" sz="1400" dirty="0">
                          <a:effectLst/>
                        </a:rPr>
                        <a:t>）</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r>
                        <a:rPr lang="en-US" altLang="zh-CN" sz="1400" dirty="0">
                          <a:effectLst/>
                        </a:rPr>
                        <a:t>0</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r>
                        <a:rPr lang="en-US" sz="1400">
                          <a:effectLst/>
                        </a:rPr>
                        <a:t>Smatch (if possible)</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r>
                        <a:rPr lang="en-US" altLang="zh-CN" sz="1400" dirty="0">
                          <a:effectLst/>
                        </a:rPr>
                        <a:t>0</a:t>
                      </a:r>
                    </a:p>
                  </a:txBody>
                  <a:tcPr marL="101268" marR="101268" marT="57868" marB="57868">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148907705"/>
                  </a:ext>
                </a:extLst>
              </a:tr>
            </a:tbl>
          </a:graphicData>
        </a:graphic>
      </p:graphicFrame>
    </p:spTree>
    <p:extLst>
      <p:ext uri="{BB962C8B-B14F-4D97-AF65-F5344CB8AC3E}">
        <p14:creationId xmlns:p14="http://schemas.microsoft.com/office/powerpoint/2010/main" val="159349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75865" y="492257"/>
            <a:ext cx="1103547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 </a:t>
            </a:r>
            <a:r>
              <a:rPr lang="zh-CN" altLang="en-US" dirty="0">
                <a:latin typeface="Microsoft YaHei Light" panose="020B0502040204020203" pitchFamily="34" charset="-122"/>
                <a:ea typeface="Microsoft YaHei Light" panose="020B0502040204020203" pitchFamily="34" charset="-122"/>
              </a:rPr>
              <a:t>语句之</a:t>
            </a:r>
            <a:r>
              <a:rPr lang="en-US" altLang="zh-CN" b="1" dirty="0"/>
              <a:t>Block Nested-Loop </a:t>
            </a:r>
            <a:r>
              <a:rPr lang="zh-CN" altLang="en-US" b="1" dirty="0"/>
              <a:t>（</a:t>
            </a:r>
            <a:r>
              <a:rPr lang="en-US" altLang="zh-CN" b="1" dirty="0"/>
              <a:t>BNL</a:t>
            </a:r>
            <a:r>
              <a:rPr lang="zh-CN" altLang="en-US" b="1" dirty="0"/>
              <a:t>）</a:t>
            </a:r>
            <a:r>
              <a:rPr lang="en-US" altLang="zh-CN" b="1" dirty="0"/>
              <a:t>and Batched Key Access Joins</a:t>
            </a:r>
            <a:r>
              <a:rPr lang="zh-CN" altLang="en-US" b="1" dirty="0"/>
              <a:t>（</a:t>
            </a:r>
            <a:r>
              <a:rPr lang="en-US" altLang="zh-CN" b="1" dirty="0"/>
              <a:t>BKJ</a:t>
            </a:r>
            <a:r>
              <a:rPr lang="zh-CN" altLang="en-US" b="1" dirty="0"/>
              <a:t>）</a:t>
            </a:r>
            <a:endParaRPr lang="en-US" altLang="zh-CN" b="1" dirty="0"/>
          </a:p>
        </p:txBody>
      </p:sp>
      <p:sp>
        <p:nvSpPr>
          <p:cNvPr id="4" name="文本框 3">
            <a:extLst>
              <a:ext uri="{FF2B5EF4-FFF2-40B4-BE49-F238E27FC236}">
                <a16:creationId xmlns:a16="http://schemas.microsoft.com/office/drawing/2014/main" id="{FCF0F7A5-C10A-41F4-8474-CB059D3AD281}"/>
              </a:ext>
            </a:extLst>
          </p:cNvPr>
          <p:cNvSpPr txBox="1"/>
          <p:nvPr/>
        </p:nvSpPr>
        <p:spPr>
          <a:xfrm>
            <a:off x="902970" y="996584"/>
            <a:ext cx="3943350" cy="369332"/>
          </a:xfrm>
          <a:prstGeom prst="rect">
            <a:avLst/>
          </a:prstGeom>
          <a:noFill/>
        </p:spPr>
        <p:txBody>
          <a:bodyPr wrap="square" rtlCol="0">
            <a:spAutoFit/>
          </a:bodyPr>
          <a:lstStyle/>
          <a:p>
            <a:r>
              <a:rPr lang="en-US" altLang="zh-CN" dirty="0"/>
              <a:t>BNL</a:t>
            </a:r>
            <a:r>
              <a:rPr lang="zh-CN" altLang="en-US" dirty="0"/>
              <a:t>样例</a:t>
            </a:r>
          </a:p>
        </p:txBody>
      </p:sp>
      <p:sp>
        <p:nvSpPr>
          <p:cNvPr id="5" name="矩形 4">
            <a:extLst>
              <a:ext uri="{FF2B5EF4-FFF2-40B4-BE49-F238E27FC236}">
                <a16:creationId xmlns:a16="http://schemas.microsoft.com/office/drawing/2014/main" id="{57C8DCC0-22FE-478E-8431-CB2A4DEC6D53}"/>
              </a:ext>
            </a:extLst>
          </p:cNvPr>
          <p:cNvSpPr/>
          <p:nvPr/>
        </p:nvSpPr>
        <p:spPr>
          <a:xfrm>
            <a:off x="497164" y="1374512"/>
            <a:ext cx="6852326" cy="175432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200" dirty="0"/>
              <a:t>mysql&gt; explain select id3,name3 from </a:t>
            </a:r>
            <a:r>
              <a:rPr lang="en-US" altLang="zh-CN" sz="1200" dirty="0" err="1"/>
              <a:t>one,two,three</a:t>
            </a:r>
            <a:r>
              <a:rPr lang="en-US" altLang="zh-CN" sz="1200" dirty="0"/>
              <a:t> where one.name=two.name2 and two.id2=three.id3;</a:t>
            </a:r>
          </a:p>
          <a:p>
            <a:r>
              <a:rPr lang="en-US" altLang="zh-CN" sz="1200" dirty="0"/>
              <a:t>+----+-------------+-------+------+---------------+--------+---------+------------------+------+-------------+</a:t>
            </a:r>
          </a:p>
          <a:p>
            <a:r>
              <a:rPr lang="en-US" altLang="zh-CN" sz="1200" dirty="0"/>
              <a:t>| id | </a:t>
            </a:r>
            <a:r>
              <a:rPr lang="en-US" altLang="zh-CN" sz="1200" dirty="0" err="1"/>
              <a:t>select_type</a:t>
            </a:r>
            <a:r>
              <a:rPr lang="en-US" altLang="zh-CN" sz="1200" dirty="0"/>
              <a:t> | table | type | </a:t>
            </a:r>
            <a:r>
              <a:rPr lang="en-US" altLang="zh-CN" sz="1200" dirty="0" err="1"/>
              <a:t>possible_keys</a:t>
            </a:r>
            <a:r>
              <a:rPr lang="en-US" altLang="zh-CN" sz="1200" dirty="0"/>
              <a:t> | key    | </a:t>
            </a:r>
            <a:r>
              <a:rPr lang="en-US" altLang="zh-CN" sz="1200" dirty="0" err="1"/>
              <a:t>key_len</a:t>
            </a:r>
            <a:r>
              <a:rPr lang="en-US" altLang="zh-CN" sz="1200" dirty="0"/>
              <a:t> | ref              | rows | Extra       |</a:t>
            </a:r>
          </a:p>
          <a:p>
            <a:r>
              <a:rPr lang="en-US" altLang="zh-CN" sz="1200" dirty="0"/>
              <a:t>+----+-------------+-------+------+---------------+--------+---------+------------------+------+-------------+</a:t>
            </a:r>
          </a:p>
          <a:p>
            <a:r>
              <a:rPr lang="en-US" altLang="zh-CN" sz="1200" dirty="0"/>
              <a:t>|  1 | SIMPLE      | two   | ALL  | i_name2,i_id2 | NULL   | NULL    | NULL             |    2 | Using where |</a:t>
            </a:r>
          </a:p>
          <a:p>
            <a:r>
              <a:rPr lang="en-US" altLang="zh-CN" sz="1200" dirty="0"/>
              <a:t>|  1 | SIMPLE      | one   | ref  | </a:t>
            </a:r>
            <a:r>
              <a:rPr lang="en-US" altLang="zh-CN" sz="1200" dirty="0" err="1"/>
              <a:t>i_name</a:t>
            </a:r>
            <a:r>
              <a:rPr lang="en-US" altLang="zh-CN" sz="1200" dirty="0"/>
              <a:t>        | </a:t>
            </a:r>
            <a:r>
              <a:rPr lang="en-US" altLang="zh-CN" sz="1200" dirty="0" err="1"/>
              <a:t>i_name</a:t>
            </a:r>
            <a:r>
              <a:rPr lang="en-US" altLang="zh-CN" sz="1200" dirty="0"/>
              <a:t> | 13      | testdb.two.name2 |    1 | Using index |</a:t>
            </a:r>
          </a:p>
          <a:p>
            <a:r>
              <a:rPr lang="en-US" altLang="zh-CN" sz="1200" dirty="0"/>
              <a:t>|  1 | SIMPLE      | three | ref  | i_id3         | i_id3  | 5       | testdb.two.id2   |    1 | NULL        |</a:t>
            </a:r>
          </a:p>
          <a:p>
            <a:r>
              <a:rPr lang="en-US" altLang="zh-CN" sz="1200" dirty="0"/>
              <a:t>+----+-------------+-------+------+---------------+--------+---------+------------------+------+-------------+</a:t>
            </a:r>
          </a:p>
          <a:p>
            <a:r>
              <a:rPr lang="en-US" altLang="zh-CN" sz="1200" dirty="0"/>
              <a:t>3 rows in set (0.13 sec)</a:t>
            </a:r>
            <a:endParaRPr lang="zh-CN" altLang="en-US" sz="1200" dirty="0"/>
          </a:p>
        </p:txBody>
      </p:sp>
      <p:sp>
        <p:nvSpPr>
          <p:cNvPr id="11" name="矩形 10">
            <a:extLst>
              <a:ext uri="{FF2B5EF4-FFF2-40B4-BE49-F238E27FC236}">
                <a16:creationId xmlns:a16="http://schemas.microsoft.com/office/drawing/2014/main" id="{4B320FEB-44E9-433C-8E96-7E870E037B1F}"/>
              </a:ext>
            </a:extLst>
          </p:cNvPr>
          <p:cNvSpPr/>
          <p:nvPr/>
        </p:nvSpPr>
        <p:spPr>
          <a:xfrm>
            <a:off x="497164" y="3233208"/>
            <a:ext cx="6852326"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200" dirty="0">
                <a:solidFill>
                  <a:srgbClr val="666666"/>
                </a:solidFill>
                <a:latin typeface="Helvetica" panose="020B0604020202020204" pitchFamily="34" charset="0"/>
              </a:rPr>
              <a:t>mysql&gt; alter table one drop key </a:t>
            </a:r>
            <a:r>
              <a:rPr lang="en-US" altLang="zh-CN" sz="1200" dirty="0" err="1">
                <a:solidFill>
                  <a:srgbClr val="666666"/>
                </a:solidFill>
                <a:latin typeface="Helvetica" panose="020B0604020202020204" pitchFamily="34" charset="0"/>
              </a:rPr>
              <a:t>i_name</a:t>
            </a:r>
            <a:r>
              <a:rPr lang="en-US" altLang="zh-CN" sz="1200" dirty="0">
                <a:solidFill>
                  <a:srgbClr val="666666"/>
                </a:solidFill>
                <a:latin typeface="Helvetica" panose="020B0604020202020204" pitchFamily="34" charset="0"/>
              </a:rPr>
              <a:t>;</a:t>
            </a:r>
            <a:br>
              <a:rPr lang="en-US" altLang="zh-CN" sz="1200" dirty="0"/>
            </a:br>
            <a:r>
              <a:rPr lang="en-US" altLang="zh-CN" sz="1200" dirty="0">
                <a:solidFill>
                  <a:srgbClr val="666666"/>
                </a:solidFill>
                <a:latin typeface="Helvetica" panose="020B0604020202020204" pitchFamily="34" charset="0"/>
              </a:rPr>
              <a:t>Query OK, 0 rows affected (0.59 sec)</a:t>
            </a:r>
            <a:br>
              <a:rPr lang="en-US" altLang="zh-CN" sz="1200" dirty="0"/>
            </a:br>
            <a:r>
              <a:rPr lang="en-US" altLang="zh-CN" sz="1200" dirty="0">
                <a:solidFill>
                  <a:srgbClr val="666666"/>
                </a:solidFill>
                <a:latin typeface="Helvetica" panose="020B0604020202020204" pitchFamily="34" charset="0"/>
              </a:rPr>
              <a:t>Records: 0  Duplicates: 0  Warnings: 0</a:t>
            </a:r>
            <a:endParaRPr lang="zh-CN" altLang="en-US" sz="1200" dirty="0"/>
          </a:p>
        </p:txBody>
      </p:sp>
      <p:sp>
        <p:nvSpPr>
          <p:cNvPr id="12" name="矩形 11">
            <a:extLst>
              <a:ext uri="{FF2B5EF4-FFF2-40B4-BE49-F238E27FC236}">
                <a16:creationId xmlns:a16="http://schemas.microsoft.com/office/drawing/2014/main" id="{08B212D3-A732-4EE8-AEC2-BD039B075C03}"/>
              </a:ext>
            </a:extLst>
          </p:cNvPr>
          <p:cNvSpPr/>
          <p:nvPr/>
        </p:nvSpPr>
        <p:spPr>
          <a:xfrm>
            <a:off x="497164" y="4058981"/>
            <a:ext cx="9949856" cy="175432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200" dirty="0">
                <a:solidFill>
                  <a:srgbClr val="666666"/>
                </a:solidFill>
                <a:latin typeface="Helvetica" panose="020B0604020202020204" pitchFamily="34" charset="0"/>
              </a:rPr>
              <a:t>mysql&gt; explain select id3,name3 from </a:t>
            </a:r>
            <a:r>
              <a:rPr lang="en-US" altLang="zh-CN" sz="1200" dirty="0" err="1">
                <a:solidFill>
                  <a:srgbClr val="666666"/>
                </a:solidFill>
                <a:latin typeface="Helvetica" panose="020B0604020202020204" pitchFamily="34" charset="0"/>
              </a:rPr>
              <a:t>one,two,three</a:t>
            </a:r>
            <a:r>
              <a:rPr lang="en-US" altLang="zh-CN" sz="1200" dirty="0">
                <a:solidFill>
                  <a:srgbClr val="666666"/>
                </a:solidFill>
                <a:latin typeface="Helvetica" panose="020B0604020202020204" pitchFamily="34" charset="0"/>
              </a:rPr>
              <a:t> where one.name=two.name2 and two.id2=three.id3;</a:t>
            </a:r>
            <a:br>
              <a:rPr lang="en-US" altLang="zh-CN" sz="1200" dirty="0"/>
            </a:br>
            <a:r>
              <a:rPr lang="en-US" altLang="zh-CN" sz="1200" dirty="0">
                <a:solidFill>
                  <a:srgbClr val="666666"/>
                </a:solidFill>
                <a:latin typeface="Helvetica" panose="020B0604020202020204" pitchFamily="34" charset="0"/>
              </a:rPr>
              <a:t>+----+-------------+-------+------+---------------+-------+---------+----------------+------+----------------------------------------------------+</a:t>
            </a:r>
            <a:br>
              <a:rPr lang="en-US" altLang="zh-CN" sz="1200" dirty="0"/>
            </a:br>
            <a:r>
              <a:rPr lang="en-US" altLang="zh-CN" sz="1200" dirty="0">
                <a:solidFill>
                  <a:srgbClr val="666666"/>
                </a:solidFill>
                <a:latin typeface="Helvetica" panose="020B0604020202020204" pitchFamily="34" charset="0"/>
              </a:rPr>
              <a:t>| id | select_type | table | type | possible_keys | key   | key_len | ref            | rows | Extra                                              |</a:t>
            </a:r>
            <a:br>
              <a:rPr lang="en-US" altLang="zh-CN" sz="1200" dirty="0"/>
            </a:br>
            <a:r>
              <a:rPr lang="en-US" altLang="zh-CN" sz="1200" dirty="0">
                <a:solidFill>
                  <a:srgbClr val="666666"/>
                </a:solidFill>
                <a:latin typeface="Helvetica" panose="020B0604020202020204" pitchFamily="34" charset="0"/>
              </a:rPr>
              <a:t>+----+-------------+-------+------+---------------+-------+---------+----------------+------+----------------------------------------------------+</a:t>
            </a:r>
            <a:br>
              <a:rPr lang="en-US" altLang="zh-CN" sz="1200" dirty="0"/>
            </a:br>
            <a:r>
              <a:rPr lang="en-US" altLang="zh-CN" sz="1200" dirty="0">
                <a:solidFill>
                  <a:srgbClr val="666666"/>
                </a:solidFill>
                <a:latin typeface="Helvetica" panose="020B0604020202020204" pitchFamily="34" charset="0"/>
              </a:rPr>
              <a:t>|  1 | SIMPLE      | one   | ALL  | NULL          | NULL  | NULL    | NULL           |    2 | NULL                                               |</a:t>
            </a:r>
            <a:br>
              <a:rPr lang="en-US" altLang="zh-CN" sz="1200" dirty="0"/>
            </a:br>
            <a:r>
              <a:rPr lang="en-US" altLang="zh-CN" sz="1200" dirty="0">
                <a:solidFill>
                  <a:srgbClr val="666666"/>
                </a:solidFill>
                <a:latin typeface="Helvetica" panose="020B0604020202020204" pitchFamily="34" charset="0"/>
              </a:rPr>
              <a:t>|  1 | SIMPLE      | two   | ALL  | i_name2,i_id2 | NULL  | NULL    | NULL           |    2 | Using where; Using join buffer (Block Nested Loop) |</a:t>
            </a:r>
            <a:br>
              <a:rPr lang="en-US" altLang="zh-CN" sz="1200" dirty="0"/>
            </a:br>
            <a:r>
              <a:rPr lang="en-US" altLang="zh-CN" sz="1200" dirty="0">
                <a:solidFill>
                  <a:srgbClr val="666666"/>
                </a:solidFill>
                <a:latin typeface="Helvetica" panose="020B0604020202020204" pitchFamily="34" charset="0"/>
              </a:rPr>
              <a:t>|  1 | SIMPLE      | three | ref  | i_id3         | i_id3 | 5       | testdb.two.id2 |    1 | NULL                                               |</a:t>
            </a:r>
            <a:br>
              <a:rPr lang="en-US" altLang="zh-CN" sz="1200" dirty="0"/>
            </a:br>
            <a:r>
              <a:rPr lang="en-US" altLang="zh-CN" sz="1200" dirty="0">
                <a:solidFill>
                  <a:srgbClr val="666666"/>
                </a:solidFill>
                <a:latin typeface="Helvetica" panose="020B0604020202020204" pitchFamily="34" charset="0"/>
              </a:rPr>
              <a:t>+----+-------------+-------+------+---------------+-------+---------+----------------+------+----------------------------------------------------+</a:t>
            </a:r>
            <a:br>
              <a:rPr lang="en-US" altLang="zh-CN" sz="1200" dirty="0"/>
            </a:br>
            <a:r>
              <a:rPr lang="en-US" altLang="zh-CN" sz="1200" dirty="0">
                <a:solidFill>
                  <a:srgbClr val="666666"/>
                </a:solidFill>
                <a:latin typeface="Helvetica" panose="020B0604020202020204" pitchFamily="34" charset="0"/>
              </a:rPr>
              <a:t>3 rows in set (0.11 sec)</a:t>
            </a:r>
            <a:endParaRPr lang="zh-CN" altLang="en-US" sz="1200" dirty="0"/>
          </a:p>
        </p:txBody>
      </p:sp>
      <p:sp>
        <p:nvSpPr>
          <p:cNvPr id="13" name="矩形 12">
            <a:extLst>
              <a:ext uri="{FF2B5EF4-FFF2-40B4-BE49-F238E27FC236}">
                <a16:creationId xmlns:a16="http://schemas.microsoft.com/office/drawing/2014/main" id="{4E8EA764-A629-4E09-B09A-E9E3E9E19602}"/>
              </a:ext>
            </a:extLst>
          </p:cNvPr>
          <p:cNvSpPr/>
          <p:nvPr/>
        </p:nvSpPr>
        <p:spPr>
          <a:xfrm>
            <a:off x="7780019" y="1374512"/>
            <a:ext cx="4411969" cy="181588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sz="1400" dirty="0">
                <a:solidFill>
                  <a:srgbClr val="666666"/>
                </a:solidFill>
                <a:latin typeface="Helvetica" panose="020B0604020202020204" pitchFamily="34" charset="0"/>
              </a:rPr>
              <a:t>  </a:t>
            </a:r>
            <a:r>
              <a:rPr lang="en-US" altLang="zh-CN" sz="1400" dirty="0">
                <a:solidFill>
                  <a:srgbClr val="666666"/>
                </a:solidFill>
                <a:latin typeface="Helvetica" panose="020B0604020202020204" pitchFamily="34" charset="0"/>
              </a:rPr>
              <a:t>1. </a:t>
            </a:r>
            <a:r>
              <a:rPr lang="zh-CN" altLang="en-US" sz="1400" dirty="0">
                <a:solidFill>
                  <a:srgbClr val="666666"/>
                </a:solidFill>
                <a:latin typeface="Helvetica" panose="020B0604020202020204" pitchFamily="34" charset="0"/>
              </a:rPr>
              <a:t>读取</a:t>
            </a:r>
            <a:r>
              <a:rPr lang="en-US" altLang="zh-CN" sz="1400" dirty="0">
                <a:solidFill>
                  <a:srgbClr val="666666"/>
                </a:solidFill>
                <a:latin typeface="Helvetica" panose="020B0604020202020204" pitchFamily="34" charset="0"/>
              </a:rPr>
              <a:t>one</a:t>
            </a:r>
            <a:r>
              <a:rPr lang="zh-CN" altLang="en-US" sz="1400" dirty="0">
                <a:solidFill>
                  <a:srgbClr val="666666"/>
                </a:solidFill>
                <a:latin typeface="Helvetica" panose="020B0604020202020204" pitchFamily="34" charset="0"/>
              </a:rPr>
              <a:t>表的所有记录，放入</a:t>
            </a:r>
            <a:r>
              <a:rPr lang="en-US" altLang="zh-CN" sz="1400" dirty="0">
                <a:solidFill>
                  <a:srgbClr val="666666"/>
                </a:solidFill>
                <a:latin typeface="Helvetica" panose="020B0604020202020204" pitchFamily="34" charset="0"/>
              </a:rPr>
              <a:t>join buffer</a:t>
            </a:r>
            <a:r>
              <a:rPr lang="zh-CN" altLang="en-US" sz="1400" dirty="0">
                <a:solidFill>
                  <a:srgbClr val="666666"/>
                </a:solidFill>
                <a:latin typeface="Helvetica" panose="020B0604020202020204" pitchFamily="34" charset="0"/>
              </a:rPr>
              <a:t>；</a:t>
            </a:r>
            <a:br>
              <a:rPr lang="zh-CN" altLang="en-US" sz="1400" dirty="0"/>
            </a:br>
            <a:r>
              <a:rPr lang="zh-CN" altLang="en-US" sz="1400" dirty="0"/>
              <a:t>    </a:t>
            </a:r>
            <a:r>
              <a:rPr lang="zh-CN" altLang="en-US" sz="1400" dirty="0">
                <a:solidFill>
                  <a:srgbClr val="666666"/>
                </a:solidFill>
                <a:latin typeface="Helvetica" panose="020B0604020202020204" pitchFamily="34" charset="0"/>
              </a:rPr>
              <a:t>循环读取</a:t>
            </a:r>
            <a:r>
              <a:rPr lang="en-US" altLang="zh-CN" sz="1400" dirty="0">
                <a:solidFill>
                  <a:srgbClr val="666666"/>
                </a:solidFill>
                <a:latin typeface="Helvetica" panose="020B0604020202020204" pitchFamily="34" charset="0"/>
              </a:rPr>
              <a:t>two</a:t>
            </a:r>
            <a:r>
              <a:rPr lang="zh-CN" altLang="en-US" sz="1400" dirty="0">
                <a:solidFill>
                  <a:srgbClr val="666666"/>
                </a:solidFill>
                <a:latin typeface="Helvetica" panose="020B0604020202020204" pitchFamily="34" charset="0"/>
              </a:rPr>
              <a:t>表记录，每读一条，到</a:t>
            </a:r>
            <a:r>
              <a:rPr lang="en-US" altLang="zh-CN" sz="1400" dirty="0">
                <a:solidFill>
                  <a:srgbClr val="666666"/>
                </a:solidFill>
                <a:latin typeface="Helvetica" panose="020B0604020202020204" pitchFamily="34" charset="0"/>
              </a:rPr>
              <a:t>join buffer</a:t>
            </a:r>
            <a:r>
              <a:rPr lang="zh-CN" altLang="en-US" sz="1400" dirty="0">
                <a:solidFill>
                  <a:srgbClr val="666666"/>
                </a:solidFill>
                <a:latin typeface="Helvetica" panose="020B0604020202020204" pitchFamily="34" charset="0"/>
              </a:rPr>
              <a:t>寻找    匹配的记录；</a:t>
            </a:r>
            <a:endParaRPr lang="en-US" altLang="zh-CN" sz="1400" dirty="0">
              <a:solidFill>
                <a:srgbClr val="666666"/>
              </a:solidFill>
              <a:latin typeface="Helvetica" panose="020B0604020202020204" pitchFamily="34" charset="0"/>
            </a:endParaRPr>
          </a:p>
          <a:p>
            <a:pPr marL="285750" indent="-285750">
              <a:buFont typeface="Wingdings" panose="05000000000000000000" pitchFamily="2" charset="2"/>
              <a:buChar char="u"/>
            </a:pPr>
            <a:r>
              <a:rPr lang="zh-CN" altLang="en-US" sz="1400" dirty="0">
                <a:solidFill>
                  <a:srgbClr val="666666"/>
                </a:solidFill>
                <a:latin typeface="Helvetica" panose="020B0604020202020204" pitchFamily="34" charset="0"/>
              </a:rPr>
              <a:t>如果在</a:t>
            </a:r>
            <a:r>
              <a:rPr lang="en-US" altLang="zh-CN" sz="1400" dirty="0">
                <a:solidFill>
                  <a:srgbClr val="666666"/>
                </a:solidFill>
                <a:latin typeface="Helvetica" panose="020B0604020202020204" pitchFamily="34" charset="0"/>
              </a:rPr>
              <a:t>join buffer</a:t>
            </a:r>
            <a:r>
              <a:rPr lang="zh-CN" altLang="en-US" sz="1400" dirty="0">
                <a:solidFill>
                  <a:srgbClr val="666666"/>
                </a:solidFill>
                <a:latin typeface="Helvetica" panose="020B0604020202020204" pitchFamily="34" charset="0"/>
              </a:rPr>
              <a:t>中找到匹配的记录，进入下一重循环，即利用索引</a:t>
            </a:r>
            <a:r>
              <a:rPr lang="en-US" altLang="zh-CN" sz="1400" dirty="0">
                <a:solidFill>
                  <a:srgbClr val="666666"/>
                </a:solidFill>
                <a:latin typeface="Helvetica" panose="020B0604020202020204" pitchFamily="34" charset="0"/>
              </a:rPr>
              <a:t>i_id3</a:t>
            </a:r>
            <a:r>
              <a:rPr lang="zh-CN" altLang="en-US" sz="1400" dirty="0">
                <a:solidFill>
                  <a:srgbClr val="666666"/>
                </a:solidFill>
                <a:latin typeface="Helvetica" panose="020B0604020202020204" pitchFamily="34" charset="0"/>
              </a:rPr>
              <a:t>读取</a:t>
            </a:r>
            <a:r>
              <a:rPr lang="en-US" altLang="zh-CN" sz="1400" dirty="0">
                <a:solidFill>
                  <a:srgbClr val="666666"/>
                </a:solidFill>
                <a:latin typeface="Helvetica" panose="020B0604020202020204" pitchFamily="34" charset="0"/>
              </a:rPr>
              <a:t>three</a:t>
            </a:r>
            <a:r>
              <a:rPr lang="zh-CN" altLang="en-US" sz="1400" dirty="0">
                <a:solidFill>
                  <a:srgbClr val="666666"/>
                </a:solidFill>
                <a:latin typeface="Helvetica" panose="020B0604020202020204" pitchFamily="34" charset="0"/>
              </a:rPr>
              <a:t>表的循环；</a:t>
            </a:r>
            <a:endParaRPr lang="en-US" altLang="zh-CN" sz="1400" dirty="0">
              <a:solidFill>
                <a:srgbClr val="666666"/>
              </a:solidFill>
              <a:latin typeface="Helvetica" panose="020B0604020202020204" pitchFamily="34" charset="0"/>
            </a:endParaRPr>
          </a:p>
          <a:p>
            <a:pPr marL="285750" indent="-285750">
              <a:buFont typeface="Wingdings" panose="05000000000000000000" pitchFamily="2" charset="2"/>
              <a:buChar char="u"/>
            </a:pPr>
            <a:r>
              <a:rPr lang="zh-CN" altLang="en-US" sz="1400" dirty="0">
                <a:solidFill>
                  <a:srgbClr val="666666"/>
                </a:solidFill>
                <a:latin typeface="Helvetica" panose="020B0604020202020204" pitchFamily="34" charset="0"/>
              </a:rPr>
              <a:t>如果在</a:t>
            </a:r>
            <a:r>
              <a:rPr lang="en-US" altLang="zh-CN" sz="1400" dirty="0">
                <a:solidFill>
                  <a:srgbClr val="666666"/>
                </a:solidFill>
                <a:latin typeface="Helvetica" panose="020B0604020202020204" pitchFamily="34" charset="0"/>
              </a:rPr>
              <a:t>three</a:t>
            </a:r>
            <a:r>
              <a:rPr lang="zh-CN" altLang="en-US" sz="1400" dirty="0">
                <a:solidFill>
                  <a:srgbClr val="666666"/>
                </a:solidFill>
                <a:latin typeface="Helvetica" panose="020B0604020202020204" pitchFamily="34" charset="0"/>
              </a:rPr>
              <a:t>表中读取到匹配的记录，则把这一条结果发送到网络层接口；</a:t>
            </a:r>
            <a:br>
              <a:rPr lang="zh-CN" altLang="en-US" sz="1400" dirty="0"/>
            </a:br>
            <a:r>
              <a:rPr lang="zh-CN" altLang="en-US" sz="1400" dirty="0">
                <a:solidFill>
                  <a:srgbClr val="666666"/>
                </a:solidFill>
                <a:latin typeface="Helvetica" panose="020B0604020202020204" pitchFamily="34" charset="0"/>
              </a:rPr>
              <a:t>继续各级循环；</a:t>
            </a:r>
            <a:endParaRPr lang="zh-CN" altLang="en-US" sz="1400" dirty="0"/>
          </a:p>
        </p:txBody>
      </p:sp>
      <p:cxnSp>
        <p:nvCxnSpPr>
          <p:cNvPr id="15" name="直接箭头连接符 14">
            <a:extLst>
              <a:ext uri="{FF2B5EF4-FFF2-40B4-BE49-F238E27FC236}">
                <a16:creationId xmlns:a16="http://schemas.microsoft.com/office/drawing/2014/main" id="{F59B014D-63E8-43D1-8FE7-0553B4FBCFF3}"/>
              </a:ext>
            </a:extLst>
          </p:cNvPr>
          <p:cNvCxnSpPr/>
          <p:nvPr/>
        </p:nvCxnSpPr>
        <p:spPr>
          <a:xfrm flipV="1">
            <a:off x="8869680" y="3190394"/>
            <a:ext cx="0" cy="825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2F154B9E-40E1-4FFD-A6C2-2A166FF0FE58}"/>
              </a:ext>
            </a:extLst>
          </p:cNvPr>
          <p:cNvCxnSpPr/>
          <p:nvPr/>
        </p:nvCxnSpPr>
        <p:spPr>
          <a:xfrm flipH="1" flipV="1">
            <a:off x="9052560" y="5173980"/>
            <a:ext cx="2057400" cy="309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2216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80D51D9C-0803-4681-9899-F0AD0EDD086D}"/>
              </a:ext>
            </a:extLst>
          </p:cNvPr>
          <p:cNvSpPr/>
          <p:nvPr/>
        </p:nvSpPr>
        <p:spPr>
          <a:xfrm>
            <a:off x="659129" y="3870998"/>
            <a:ext cx="10752192" cy="110843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200"/>
          </a:p>
        </p:txBody>
      </p:sp>
      <p:sp>
        <p:nvSpPr>
          <p:cNvPr id="2" name="矩形 1">
            <a:extLst>
              <a:ext uri="{FF2B5EF4-FFF2-40B4-BE49-F238E27FC236}">
                <a16:creationId xmlns:a16="http://schemas.microsoft.com/office/drawing/2014/main" id="{B71F07D2-E755-4E20-94D3-1B7CD8BE8F4B}"/>
              </a:ext>
            </a:extLst>
          </p:cNvPr>
          <p:cNvSpPr/>
          <p:nvPr/>
        </p:nvSpPr>
        <p:spPr>
          <a:xfrm>
            <a:off x="375865" y="492257"/>
            <a:ext cx="1103547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 </a:t>
            </a:r>
            <a:r>
              <a:rPr lang="zh-CN" altLang="en-US" dirty="0">
                <a:latin typeface="Microsoft YaHei Light" panose="020B0502040204020203" pitchFamily="34" charset="-122"/>
                <a:ea typeface="Microsoft YaHei Light" panose="020B0502040204020203" pitchFamily="34" charset="-122"/>
              </a:rPr>
              <a:t>语句之</a:t>
            </a:r>
            <a:r>
              <a:rPr lang="en-US" altLang="zh-CN" b="1" dirty="0"/>
              <a:t>Condition Filtering </a:t>
            </a:r>
            <a:r>
              <a:rPr lang="zh-CN" altLang="en-US" b="1" dirty="0"/>
              <a:t>条件过滤</a:t>
            </a:r>
            <a:endParaRPr lang="en-US" altLang="zh-CN" b="1" dirty="0"/>
          </a:p>
        </p:txBody>
      </p:sp>
      <p:sp>
        <p:nvSpPr>
          <p:cNvPr id="3" name="矩形 2">
            <a:extLst>
              <a:ext uri="{FF2B5EF4-FFF2-40B4-BE49-F238E27FC236}">
                <a16:creationId xmlns:a16="http://schemas.microsoft.com/office/drawing/2014/main" id="{3ED15099-1B88-4087-903B-A3EEE83F2CF7}"/>
              </a:ext>
            </a:extLst>
          </p:cNvPr>
          <p:cNvSpPr/>
          <p:nvPr/>
        </p:nvSpPr>
        <p:spPr>
          <a:xfrm>
            <a:off x="659129" y="988717"/>
            <a:ext cx="11193781" cy="923330"/>
          </a:xfrm>
          <a:prstGeom prst="rect">
            <a:avLst/>
          </a:prstGeom>
        </p:spPr>
        <p:txBody>
          <a:bodyPr wrap="squar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  在连接处理中，前缀行是连接中从一个表传递到另一个表的行。通常，优化器试图将前缀计数较低的表放在连接的早期，以防止行组合的数量快速增长。优化器可以使用关于从一个表中选择并传递到下一个表中的行条件的信息，因此它可以更准确地计算行估计并选择最佳执行计划。</a:t>
            </a:r>
            <a:endParaRPr lang="zh-CN" altLang="en-US" dirty="0"/>
          </a:p>
        </p:txBody>
      </p:sp>
      <p:sp>
        <p:nvSpPr>
          <p:cNvPr id="8" name="矩形 7">
            <a:extLst>
              <a:ext uri="{FF2B5EF4-FFF2-40B4-BE49-F238E27FC236}">
                <a16:creationId xmlns:a16="http://schemas.microsoft.com/office/drawing/2014/main" id="{26D9DAD5-5F25-497D-9D9A-DB21D3742FC1}"/>
              </a:ext>
            </a:extLst>
          </p:cNvPr>
          <p:cNvSpPr/>
          <p:nvPr/>
        </p:nvSpPr>
        <p:spPr>
          <a:xfrm>
            <a:off x="739139" y="1912047"/>
            <a:ext cx="7461146"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只有满足下列任意一种情况的条件才有利于过滤估计</a:t>
            </a:r>
          </a:p>
          <a:p>
            <a:pPr marL="342900" indent="-342900">
              <a:buFont typeface="+mj-lt"/>
              <a:buAutoNum type="arabicPeriod"/>
            </a:pPr>
            <a:r>
              <a:rPr lang="zh-CN" altLang="en-US" dirty="0">
                <a:solidFill>
                  <a:srgbClr val="4D4D4D"/>
                </a:solidFill>
                <a:latin typeface="Microsoft YaHei" panose="020B0503020204020204" pitchFamily="34" charset="-122"/>
                <a:ea typeface="Microsoft YaHei" panose="020B0503020204020204" pitchFamily="34" charset="-122"/>
              </a:rPr>
              <a:t>     它引用当前表；</a:t>
            </a:r>
          </a:p>
          <a:p>
            <a:pPr marL="342900" indent="-342900">
              <a:buFont typeface="+mj-lt"/>
              <a:buAutoNum type="arabicPeriod"/>
            </a:pPr>
            <a:r>
              <a:rPr lang="zh-CN" altLang="en-US" dirty="0">
                <a:solidFill>
                  <a:srgbClr val="4D4D4D"/>
                </a:solidFill>
                <a:latin typeface="Microsoft YaHei" panose="020B0503020204020204" pitchFamily="34" charset="-122"/>
                <a:ea typeface="Microsoft YaHei" panose="020B0503020204020204" pitchFamily="34" charset="-122"/>
              </a:rPr>
              <a:t>     它依赖于一个常量值或连接序列中较早表中的值；</a:t>
            </a:r>
          </a:p>
          <a:p>
            <a:pPr marL="342900" indent="-342900">
              <a:buFont typeface="+mj-lt"/>
              <a:buAutoNum type="arabicPeriod"/>
            </a:pPr>
            <a:r>
              <a:rPr lang="zh-CN" altLang="en-US" dirty="0">
                <a:solidFill>
                  <a:srgbClr val="4D4D4D"/>
                </a:solidFill>
                <a:latin typeface="Microsoft YaHei" panose="020B0503020204020204" pitchFamily="34" charset="-122"/>
                <a:ea typeface="Microsoft YaHei" panose="020B0503020204020204" pitchFamily="34" charset="-122"/>
              </a:rPr>
              <a:t>     访问方法还没有考虑到这一条件。</a:t>
            </a:r>
            <a:endParaRPr lang="zh-CN" altLang="en-US" b="0" i="0" dirty="0">
              <a:solidFill>
                <a:srgbClr val="4D4D4D"/>
              </a:solidFill>
              <a:effectLst/>
              <a:latin typeface="Microsoft YaHei" panose="020B0503020204020204" pitchFamily="34" charset="-122"/>
              <a:ea typeface="Microsoft YaHei" panose="020B0503020204020204" pitchFamily="34" charset="-122"/>
            </a:endParaRPr>
          </a:p>
        </p:txBody>
      </p:sp>
      <p:sp>
        <p:nvSpPr>
          <p:cNvPr id="9" name="矩形 8">
            <a:extLst>
              <a:ext uri="{FF2B5EF4-FFF2-40B4-BE49-F238E27FC236}">
                <a16:creationId xmlns:a16="http://schemas.microsoft.com/office/drawing/2014/main" id="{E37668E2-EBB4-4F46-89A0-DC8F57284F8C}"/>
              </a:ext>
            </a:extLst>
          </p:cNvPr>
          <p:cNvSpPr/>
          <p:nvPr/>
        </p:nvSpPr>
        <p:spPr>
          <a:xfrm>
            <a:off x="659129" y="3132771"/>
            <a:ext cx="10752210"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dirty="0">
                <a:latin typeface="Liberation Mono"/>
              </a:rPr>
              <a:t>SELECT * FROM employee JOIN department ON employee.</a:t>
            </a:r>
            <a:r>
              <a:rPr lang="en-US" altLang="zh-CN" sz="1400" dirty="0">
                <a:latin typeface="Liberation Mono"/>
              </a:rPr>
              <a:t>dept</a:t>
            </a:r>
            <a:r>
              <a:rPr lang="en-US" altLang="zh-CN" dirty="0">
                <a:latin typeface="Liberation Mono"/>
              </a:rPr>
              <a:t>_no = department.dept_no </a:t>
            </a:r>
          </a:p>
          <a:p>
            <a:r>
              <a:rPr lang="en-US" altLang="zh-CN" dirty="0">
                <a:latin typeface="Liberation Mono"/>
              </a:rPr>
              <a:t>WHERE employee.first_name = 'John' AND employee.hire_date BETWEEN '2018-01-01' AND '2018-06-01';</a:t>
            </a:r>
            <a:endParaRPr lang="zh-CN" altLang="en-US" dirty="0"/>
          </a:p>
        </p:txBody>
      </p:sp>
      <p:sp>
        <p:nvSpPr>
          <p:cNvPr id="14" name="矩形 13">
            <a:extLst>
              <a:ext uri="{FF2B5EF4-FFF2-40B4-BE49-F238E27FC236}">
                <a16:creationId xmlns:a16="http://schemas.microsoft.com/office/drawing/2014/main" id="{969F82FF-6B3A-49AB-9BB4-65A61232390D}"/>
              </a:ext>
            </a:extLst>
          </p:cNvPr>
          <p:cNvSpPr/>
          <p:nvPr/>
        </p:nvSpPr>
        <p:spPr>
          <a:xfrm>
            <a:off x="8515738" y="1829912"/>
            <a:ext cx="3508622"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171450" indent="-171450">
              <a:buFont typeface="Wingdings" panose="05000000000000000000" pitchFamily="2" charset="2"/>
              <a:buChar char="l"/>
            </a:pPr>
            <a:r>
              <a:rPr lang="zh-CN" altLang="en-US" sz="1200" dirty="0"/>
              <a:t>假设数据集具有以下特征：</a:t>
            </a:r>
          </a:p>
          <a:p>
            <a:pPr marL="171450" indent="-171450">
              <a:buFont typeface="Wingdings" panose="05000000000000000000" pitchFamily="2" charset="2"/>
              <a:buChar char="l"/>
            </a:pPr>
            <a:r>
              <a:rPr lang="en-US" altLang="zh-CN" sz="1200" dirty="0"/>
              <a:t>employee</a:t>
            </a:r>
            <a:r>
              <a:rPr lang="zh-CN" altLang="en-US" sz="1200" dirty="0"/>
              <a:t>表有</a:t>
            </a:r>
            <a:r>
              <a:rPr lang="en-US" altLang="zh-CN" sz="1200" dirty="0"/>
              <a:t>1024</a:t>
            </a:r>
            <a:r>
              <a:rPr lang="zh-CN" altLang="en-US" sz="1200" dirty="0"/>
              <a:t>行。</a:t>
            </a:r>
          </a:p>
          <a:p>
            <a:pPr marL="171450" indent="-171450">
              <a:buFont typeface="Wingdings" panose="05000000000000000000" pitchFamily="2" charset="2"/>
              <a:buChar char="l"/>
            </a:pPr>
            <a:r>
              <a:rPr lang="en-US" altLang="zh-CN" sz="1200" dirty="0"/>
              <a:t>department</a:t>
            </a:r>
            <a:r>
              <a:rPr lang="zh-CN" altLang="en-US" sz="1200" dirty="0"/>
              <a:t>表有</a:t>
            </a:r>
            <a:r>
              <a:rPr lang="en-US" altLang="zh-CN" sz="1200" dirty="0"/>
              <a:t>12</a:t>
            </a:r>
            <a:r>
              <a:rPr lang="zh-CN" altLang="en-US" sz="1200" dirty="0"/>
              <a:t>行。</a:t>
            </a:r>
          </a:p>
          <a:p>
            <a:pPr marL="171450" indent="-171450">
              <a:buFont typeface="Wingdings" panose="05000000000000000000" pitchFamily="2" charset="2"/>
              <a:buChar char="l"/>
            </a:pPr>
            <a:r>
              <a:rPr lang="zh-CN" altLang="en-US" sz="1200" dirty="0"/>
              <a:t>两个表都有一个索引</a:t>
            </a:r>
            <a:r>
              <a:rPr lang="en-US" altLang="zh-CN" sz="1200" dirty="0" err="1"/>
              <a:t>dept_no</a:t>
            </a:r>
            <a:r>
              <a:rPr lang="zh-CN" altLang="en-US" sz="1200" dirty="0"/>
              <a:t>。</a:t>
            </a:r>
          </a:p>
          <a:p>
            <a:pPr marL="171450" indent="-171450">
              <a:buFont typeface="Wingdings" panose="05000000000000000000" pitchFamily="2" charset="2"/>
              <a:buChar char="l"/>
            </a:pPr>
            <a:r>
              <a:rPr lang="en-US" altLang="zh-CN" sz="1200" dirty="0"/>
              <a:t>employee</a:t>
            </a:r>
            <a:r>
              <a:rPr lang="zh-CN" altLang="en-US" sz="1200" dirty="0"/>
              <a:t>表有一个索引 </a:t>
            </a:r>
            <a:r>
              <a:rPr lang="en-US" altLang="zh-CN" sz="1200" dirty="0" err="1"/>
              <a:t>first_name</a:t>
            </a:r>
            <a:r>
              <a:rPr lang="zh-CN" altLang="en-US" sz="1200" dirty="0"/>
              <a:t>。</a:t>
            </a:r>
          </a:p>
        </p:txBody>
      </p:sp>
      <p:cxnSp>
        <p:nvCxnSpPr>
          <p:cNvPr id="17" name="直接箭头连接符 16">
            <a:extLst>
              <a:ext uri="{FF2B5EF4-FFF2-40B4-BE49-F238E27FC236}">
                <a16:creationId xmlns:a16="http://schemas.microsoft.com/office/drawing/2014/main" id="{BF077C00-2078-453C-9BAB-EEFBF7769D7B}"/>
              </a:ext>
            </a:extLst>
          </p:cNvPr>
          <p:cNvCxnSpPr>
            <a:cxnSpLocks/>
            <a:stCxn id="14" idx="2"/>
          </p:cNvCxnSpPr>
          <p:nvPr/>
        </p:nvCxnSpPr>
        <p:spPr>
          <a:xfrm>
            <a:off x="10270049" y="2845575"/>
            <a:ext cx="0" cy="316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CF8346A2-1FEB-473C-8308-6A407470A70B}"/>
              </a:ext>
            </a:extLst>
          </p:cNvPr>
          <p:cNvSpPr/>
          <p:nvPr/>
        </p:nvSpPr>
        <p:spPr>
          <a:xfrm>
            <a:off x="659129" y="3934294"/>
            <a:ext cx="2731838" cy="276999"/>
          </a:xfrm>
          <a:prstGeom prst="rect">
            <a:avLst/>
          </a:prstGeom>
        </p:spPr>
        <p:txBody>
          <a:bodyPr wrap="none">
            <a:spAutoFit/>
          </a:bodyPr>
          <a:lstStyle/>
          <a:p>
            <a:r>
              <a:rPr lang="en-US" altLang="zh-CN" sz="1200" dirty="0"/>
              <a:t>8</a:t>
            </a:r>
            <a:r>
              <a:rPr lang="zh-CN" altLang="en-US" sz="1200" dirty="0"/>
              <a:t>行符合以下条件 </a:t>
            </a:r>
            <a:r>
              <a:rPr lang="en-US" altLang="zh-CN" sz="1200" dirty="0"/>
              <a:t>employee.first_name</a:t>
            </a:r>
            <a:endParaRPr lang="zh-CN" altLang="en-US" sz="1200" dirty="0"/>
          </a:p>
        </p:txBody>
      </p:sp>
      <p:sp>
        <p:nvSpPr>
          <p:cNvPr id="21" name="矩形 20">
            <a:extLst>
              <a:ext uri="{FF2B5EF4-FFF2-40B4-BE49-F238E27FC236}">
                <a16:creationId xmlns:a16="http://schemas.microsoft.com/office/drawing/2014/main" id="{7BE37BD4-78B4-42C2-8A12-B9B3B817AFCB}"/>
              </a:ext>
            </a:extLst>
          </p:cNvPr>
          <p:cNvSpPr/>
          <p:nvPr/>
        </p:nvSpPr>
        <p:spPr>
          <a:xfrm>
            <a:off x="4237966" y="3950777"/>
            <a:ext cx="2018053" cy="276999"/>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altLang="zh-CN" sz="1200" dirty="0">
                <a:solidFill>
                  <a:srgbClr val="000000"/>
                </a:solidFill>
                <a:latin typeface="Liberation Mono"/>
              </a:rPr>
              <a:t>employee</a:t>
            </a:r>
            <a:r>
              <a:rPr lang="en-US" altLang="zh-CN" sz="1200" dirty="0">
                <a:solidFill>
                  <a:srgbClr val="999999"/>
                </a:solidFill>
                <a:latin typeface="Liberation Mono"/>
              </a:rPr>
              <a:t>.</a:t>
            </a:r>
            <a:r>
              <a:rPr lang="en-US" altLang="zh-CN" sz="1200" dirty="0">
                <a:solidFill>
                  <a:srgbClr val="000000"/>
                </a:solidFill>
                <a:latin typeface="Liberation Mono"/>
              </a:rPr>
              <a:t>first_name </a:t>
            </a:r>
            <a:r>
              <a:rPr lang="en-US" altLang="zh-CN" sz="1200" dirty="0">
                <a:solidFill>
                  <a:srgbClr val="A67F59"/>
                </a:solidFill>
                <a:latin typeface="Liberation Mono"/>
              </a:rPr>
              <a:t>=</a:t>
            </a:r>
            <a:r>
              <a:rPr lang="en-US" altLang="zh-CN" sz="1200" dirty="0">
                <a:solidFill>
                  <a:srgbClr val="000000"/>
                </a:solidFill>
                <a:latin typeface="Liberation Mono"/>
              </a:rPr>
              <a:t> </a:t>
            </a:r>
            <a:r>
              <a:rPr lang="en-US" altLang="zh-CN" sz="1200" dirty="0">
                <a:solidFill>
                  <a:srgbClr val="669900"/>
                </a:solidFill>
                <a:latin typeface="Liberation Mono"/>
              </a:rPr>
              <a:t>'John'</a:t>
            </a:r>
            <a:endParaRPr lang="zh-CN" altLang="en-US" sz="1200" dirty="0"/>
          </a:p>
        </p:txBody>
      </p:sp>
      <p:cxnSp>
        <p:nvCxnSpPr>
          <p:cNvPr id="23" name="直接箭头连接符 22">
            <a:extLst>
              <a:ext uri="{FF2B5EF4-FFF2-40B4-BE49-F238E27FC236}">
                <a16:creationId xmlns:a16="http://schemas.microsoft.com/office/drawing/2014/main" id="{B36DBFEA-591E-45A0-91E6-A1E4A39D1490}"/>
              </a:ext>
            </a:extLst>
          </p:cNvPr>
          <p:cNvCxnSpPr>
            <a:cxnSpLocks/>
          </p:cNvCxnSpPr>
          <p:nvPr/>
        </p:nvCxnSpPr>
        <p:spPr>
          <a:xfrm>
            <a:off x="3310957" y="4076507"/>
            <a:ext cx="73526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03EF1531-73DE-4DD8-8820-B8F51A4ADD04}"/>
              </a:ext>
            </a:extLst>
          </p:cNvPr>
          <p:cNvSpPr/>
          <p:nvPr/>
        </p:nvSpPr>
        <p:spPr>
          <a:xfrm>
            <a:off x="664078" y="4310997"/>
            <a:ext cx="2789738" cy="276999"/>
          </a:xfrm>
          <a:prstGeom prst="rect">
            <a:avLst/>
          </a:prstGeom>
        </p:spPr>
        <p:txBody>
          <a:bodyPr wrap="none">
            <a:spAutoFit/>
          </a:bodyPr>
          <a:lstStyle/>
          <a:p>
            <a:r>
              <a:rPr lang="en-US" altLang="zh-CN" sz="1200" dirty="0"/>
              <a:t>150</a:t>
            </a:r>
            <a:r>
              <a:rPr lang="zh-CN" altLang="en-US" sz="1200" dirty="0"/>
              <a:t>行符合以下条件 </a:t>
            </a:r>
            <a:r>
              <a:rPr lang="en-US" altLang="zh-CN" sz="1200" dirty="0"/>
              <a:t>employee.hire_date</a:t>
            </a:r>
            <a:endParaRPr lang="zh-CN" altLang="en-US" sz="1200" dirty="0"/>
          </a:p>
        </p:txBody>
      </p:sp>
      <p:sp>
        <p:nvSpPr>
          <p:cNvPr id="26" name="矩形 25">
            <a:extLst>
              <a:ext uri="{FF2B5EF4-FFF2-40B4-BE49-F238E27FC236}">
                <a16:creationId xmlns:a16="http://schemas.microsoft.com/office/drawing/2014/main" id="{3B5EADCB-49EA-4388-96FB-BABD5DFB42CF}"/>
              </a:ext>
            </a:extLst>
          </p:cNvPr>
          <p:cNvSpPr/>
          <p:nvPr/>
        </p:nvSpPr>
        <p:spPr>
          <a:xfrm>
            <a:off x="4213495" y="4333100"/>
            <a:ext cx="4062522" cy="276999"/>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altLang="zh-CN" sz="1200" dirty="0">
                <a:solidFill>
                  <a:srgbClr val="000000"/>
                </a:solidFill>
                <a:latin typeface="Liberation Mono"/>
              </a:rPr>
              <a:t>employee</a:t>
            </a:r>
            <a:r>
              <a:rPr lang="en-US" altLang="zh-CN" sz="1200" dirty="0">
                <a:solidFill>
                  <a:srgbClr val="999999"/>
                </a:solidFill>
                <a:latin typeface="Liberation Mono"/>
              </a:rPr>
              <a:t>.</a:t>
            </a:r>
            <a:r>
              <a:rPr lang="en-US" altLang="zh-CN" sz="1200" dirty="0">
                <a:solidFill>
                  <a:srgbClr val="000000"/>
                </a:solidFill>
                <a:latin typeface="Liberation Mono"/>
              </a:rPr>
              <a:t>hire_date </a:t>
            </a:r>
            <a:r>
              <a:rPr lang="en-US" altLang="zh-CN" sz="1200" dirty="0">
                <a:solidFill>
                  <a:srgbClr val="A67F59"/>
                </a:solidFill>
                <a:latin typeface="Liberation Mono"/>
              </a:rPr>
              <a:t>BETWEEN</a:t>
            </a:r>
            <a:r>
              <a:rPr lang="en-US" altLang="zh-CN" sz="1200" dirty="0">
                <a:solidFill>
                  <a:srgbClr val="000000"/>
                </a:solidFill>
                <a:latin typeface="Liberation Mono"/>
              </a:rPr>
              <a:t> </a:t>
            </a:r>
            <a:r>
              <a:rPr lang="en-US" altLang="zh-CN" sz="1200" dirty="0">
                <a:solidFill>
                  <a:srgbClr val="669900"/>
                </a:solidFill>
                <a:latin typeface="Liberation Mono"/>
              </a:rPr>
              <a:t>'2018-01-01'</a:t>
            </a:r>
            <a:r>
              <a:rPr lang="en-US" altLang="zh-CN" sz="1200" dirty="0">
                <a:solidFill>
                  <a:srgbClr val="000000"/>
                </a:solidFill>
                <a:latin typeface="Liberation Mono"/>
              </a:rPr>
              <a:t> </a:t>
            </a:r>
            <a:r>
              <a:rPr lang="en-US" altLang="zh-CN" sz="1200" dirty="0">
                <a:solidFill>
                  <a:srgbClr val="A67F59"/>
                </a:solidFill>
                <a:latin typeface="Liberation Mono"/>
              </a:rPr>
              <a:t>AND</a:t>
            </a:r>
            <a:r>
              <a:rPr lang="en-US" altLang="zh-CN" sz="1200" dirty="0">
                <a:solidFill>
                  <a:srgbClr val="000000"/>
                </a:solidFill>
                <a:latin typeface="Liberation Mono"/>
              </a:rPr>
              <a:t> </a:t>
            </a:r>
            <a:r>
              <a:rPr lang="en-US" altLang="zh-CN" sz="1200" dirty="0">
                <a:solidFill>
                  <a:srgbClr val="669900"/>
                </a:solidFill>
                <a:latin typeface="Liberation Mono"/>
              </a:rPr>
              <a:t>'2018-06-01'</a:t>
            </a:r>
            <a:endParaRPr lang="zh-CN" altLang="en-US" sz="1200" dirty="0"/>
          </a:p>
        </p:txBody>
      </p:sp>
      <p:cxnSp>
        <p:nvCxnSpPr>
          <p:cNvPr id="28" name="直接箭头连接符 27">
            <a:extLst>
              <a:ext uri="{FF2B5EF4-FFF2-40B4-BE49-F238E27FC236}">
                <a16:creationId xmlns:a16="http://schemas.microsoft.com/office/drawing/2014/main" id="{37FFA975-7F40-4544-AFC2-0CF6BB998378}"/>
              </a:ext>
            </a:extLst>
          </p:cNvPr>
          <p:cNvCxnSpPr>
            <a:cxnSpLocks/>
          </p:cNvCxnSpPr>
          <p:nvPr/>
        </p:nvCxnSpPr>
        <p:spPr>
          <a:xfrm flipV="1">
            <a:off x="3472781" y="4461081"/>
            <a:ext cx="57343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7AAEC75E-FB3E-48A3-8CDD-2FA76A046001}"/>
              </a:ext>
            </a:extLst>
          </p:cNvPr>
          <p:cNvSpPr/>
          <p:nvPr/>
        </p:nvSpPr>
        <p:spPr>
          <a:xfrm>
            <a:off x="659129" y="4653073"/>
            <a:ext cx="1330814" cy="276999"/>
          </a:xfrm>
          <a:prstGeom prst="rect">
            <a:avLst/>
          </a:prstGeom>
        </p:spPr>
        <p:txBody>
          <a:bodyPr wrap="none">
            <a:spAutoFit/>
          </a:bodyPr>
          <a:lstStyle/>
          <a:p>
            <a:r>
              <a:rPr lang="en-US" altLang="zh-CN" sz="1200" dirty="0"/>
              <a:t>1</a:t>
            </a:r>
            <a:r>
              <a:rPr lang="zh-CN" altLang="en-US" sz="1200" dirty="0"/>
              <a:t>行满足两个条件</a:t>
            </a:r>
          </a:p>
        </p:txBody>
      </p:sp>
      <p:sp>
        <p:nvSpPr>
          <p:cNvPr id="33" name="矩形 32">
            <a:extLst>
              <a:ext uri="{FF2B5EF4-FFF2-40B4-BE49-F238E27FC236}">
                <a16:creationId xmlns:a16="http://schemas.microsoft.com/office/drawing/2014/main" id="{5DAEB3D4-9CA2-4AF6-A415-6303343A510B}"/>
              </a:ext>
            </a:extLst>
          </p:cNvPr>
          <p:cNvSpPr/>
          <p:nvPr/>
        </p:nvSpPr>
        <p:spPr>
          <a:xfrm>
            <a:off x="4213495" y="4668769"/>
            <a:ext cx="6976305" cy="27699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200" dirty="0">
                <a:solidFill>
                  <a:srgbClr val="000000"/>
                </a:solidFill>
                <a:latin typeface="Liberation Mono"/>
              </a:rPr>
              <a:t>employee</a:t>
            </a:r>
            <a:r>
              <a:rPr lang="en-US" altLang="zh-CN" sz="1200" dirty="0">
                <a:solidFill>
                  <a:srgbClr val="999999"/>
                </a:solidFill>
                <a:latin typeface="Liberation Mono"/>
              </a:rPr>
              <a:t>.</a:t>
            </a:r>
            <a:r>
              <a:rPr lang="en-US" altLang="zh-CN" sz="1200" dirty="0">
                <a:solidFill>
                  <a:srgbClr val="000000"/>
                </a:solidFill>
                <a:latin typeface="Liberation Mono"/>
              </a:rPr>
              <a:t>first_name </a:t>
            </a:r>
            <a:r>
              <a:rPr lang="en-US" altLang="zh-CN" sz="1200" dirty="0">
                <a:solidFill>
                  <a:srgbClr val="A67F59"/>
                </a:solidFill>
                <a:latin typeface="Liberation Mono"/>
              </a:rPr>
              <a:t>=</a:t>
            </a:r>
            <a:r>
              <a:rPr lang="en-US" altLang="zh-CN" sz="1200" dirty="0">
                <a:solidFill>
                  <a:srgbClr val="000000"/>
                </a:solidFill>
                <a:latin typeface="Liberation Mono"/>
              </a:rPr>
              <a:t> </a:t>
            </a:r>
            <a:r>
              <a:rPr lang="en-US" altLang="zh-CN" sz="1200" dirty="0">
                <a:solidFill>
                  <a:srgbClr val="669900"/>
                </a:solidFill>
                <a:latin typeface="Liberation Mono"/>
              </a:rPr>
              <a:t>'John'</a:t>
            </a:r>
            <a:r>
              <a:rPr lang="en-US" altLang="zh-CN" sz="1200" dirty="0">
                <a:solidFill>
                  <a:srgbClr val="000000"/>
                </a:solidFill>
                <a:latin typeface="Liberation Mono"/>
              </a:rPr>
              <a:t> </a:t>
            </a:r>
            <a:r>
              <a:rPr lang="en-US" altLang="zh-CN" sz="1200" dirty="0">
                <a:solidFill>
                  <a:srgbClr val="A67F59"/>
                </a:solidFill>
                <a:latin typeface="Liberation Mono"/>
              </a:rPr>
              <a:t>AND</a:t>
            </a:r>
            <a:r>
              <a:rPr lang="en-US" altLang="zh-CN" sz="1200" dirty="0">
                <a:solidFill>
                  <a:srgbClr val="000000"/>
                </a:solidFill>
                <a:latin typeface="Liberation Mono"/>
              </a:rPr>
              <a:t> employee</a:t>
            </a:r>
            <a:r>
              <a:rPr lang="en-US" altLang="zh-CN" sz="1200" dirty="0">
                <a:solidFill>
                  <a:srgbClr val="999999"/>
                </a:solidFill>
                <a:latin typeface="Liberation Mono"/>
              </a:rPr>
              <a:t>.</a:t>
            </a:r>
            <a:r>
              <a:rPr lang="en-US" altLang="zh-CN" sz="1200" dirty="0">
                <a:solidFill>
                  <a:srgbClr val="000000"/>
                </a:solidFill>
                <a:latin typeface="Liberation Mono"/>
              </a:rPr>
              <a:t>hire_date </a:t>
            </a:r>
            <a:r>
              <a:rPr lang="en-US" altLang="zh-CN" sz="1200" dirty="0">
                <a:solidFill>
                  <a:srgbClr val="A67F59"/>
                </a:solidFill>
                <a:latin typeface="Liberation Mono"/>
              </a:rPr>
              <a:t>BETWEEN</a:t>
            </a:r>
            <a:r>
              <a:rPr lang="en-US" altLang="zh-CN" sz="1200" dirty="0">
                <a:solidFill>
                  <a:srgbClr val="000000"/>
                </a:solidFill>
                <a:latin typeface="Liberation Mono"/>
              </a:rPr>
              <a:t> </a:t>
            </a:r>
            <a:r>
              <a:rPr lang="en-US" altLang="zh-CN" sz="1200" dirty="0">
                <a:solidFill>
                  <a:srgbClr val="669900"/>
                </a:solidFill>
                <a:latin typeface="Liberation Mono"/>
              </a:rPr>
              <a:t>'2018-01-01'</a:t>
            </a:r>
            <a:r>
              <a:rPr lang="en-US" altLang="zh-CN" sz="1200" dirty="0">
                <a:solidFill>
                  <a:srgbClr val="000000"/>
                </a:solidFill>
                <a:latin typeface="Liberation Mono"/>
              </a:rPr>
              <a:t> </a:t>
            </a:r>
            <a:r>
              <a:rPr lang="en-US" altLang="zh-CN" sz="1200" dirty="0">
                <a:solidFill>
                  <a:srgbClr val="A67F59"/>
                </a:solidFill>
                <a:latin typeface="Liberation Mono"/>
              </a:rPr>
              <a:t>AND</a:t>
            </a:r>
            <a:r>
              <a:rPr lang="en-US" altLang="zh-CN" sz="1200" dirty="0">
                <a:solidFill>
                  <a:srgbClr val="000000"/>
                </a:solidFill>
                <a:latin typeface="Liberation Mono"/>
              </a:rPr>
              <a:t> </a:t>
            </a:r>
            <a:r>
              <a:rPr lang="en-US" altLang="zh-CN" sz="1200" dirty="0">
                <a:solidFill>
                  <a:srgbClr val="669900"/>
                </a:solidFill>
                <a:latin typeface="Liberation Mono"/>
              </a:rPr>
              <a:t>'2018-06-01'</a:t>
            </a:r>
            <a:endParaRPr lang="zh-CN" altLang="en-US" sz="1200" dirty="0"/>
          </a:p>
        </p:txBody>
      </p:sp>
      <p:cxnSp>
        <p:nvCxnSpPr>
          <p:cNvPr id="35" name="直接箭头连接符 34">
            <a:extLst>
              <a:ext uri="{FF2B5EF4-FFF2-40B4-BE49-F238E27FC236}">
                <a16:creationId xmlns:a16="http://schemas.microsoft.com/office/drawing/2014/main" id="{C09BA82E-767D-48E0-AFAC-EC348033BB00}"/>
              </a:ext>
            </a:extLst>
          </p:cNvPr>
          <p:cNvCxnSpPr>
            <a:cxnSpLocks/>
            <a:stCxn id="32" idx="3"/>
          </p:cNvCxnSpPr>
          <p:nvPr/>
        </p:nvCxnSpPr>
        <p:spPr>
          <a:xfrm flipV="1">
            <a:off x="1989943" y="4783713"/>
            <a:ext cx="2126729" cy="78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832EC37D-194C-4031-AA94-EDA143E6D958}"/>
              </a:ext>
            </a:extLst>
          </p:cNvPr>
          <p:cNvSpPr/>
          <p:nvPr/>
        </p:nvSpPr>
        <p:spPr>
          <a:xfrm>
            <a:off x="659129" y="5037646"/>
            <a:ext cx="5055871"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200" dirty="0">
                <a:solidFill>
                  <a:srgbClr val="000000"/>
                </a:solidFill>
                <a:latin typeface="Liberation Mono"/>
              </a:rPr>
              <a:t>+----+------------+--------+------------------+---------+---------+------+----------+ </a:t>
            </a:r>
          </a:p>
          <a:p>
            <a:r>
              <a:rPr lang="en-US" altLang="zh-CN" sz="1200" dirty="0">
                <a:solidFill>
                  <a:srgbClr val="000000"/>
                </a:solidFill>
                <a:latin typeface="Liberation Mono"/>
              </a:rPr>
              <a:t>| id | table | type | </a:t>
            </a:r>
            <a:r>
              <a:rPr lang="en-US" altLang="zh-CN" sz="1200" dirty="0" err="1">
                <a:solidFill>
                  <a:srgbClr val="000000"/>
                </a:solidFill>
                <a:latin typeface="Liberation Mono"/>
              </a:rPr>
              <a:t>possible_keys</a:t>
            </a:r>
            <a:r>
              <a:rPr lang="en-US" altLang="zh-CN" sz="1200" dirty="0">
                <a:solidFill>
                  <a:srgbClr val="000000"/>
                </a:solidFill>
                <a:latin typeface="Liberation Mono"/>
              </a:rPr>
              <a:t> | key | ref | rows | filtered | </a:t>
            </a:r>
          </a:p>
          <a:p>
            <a:r>
              <a:rPr lang="en-US" altLang="zh-CN" sz="1200" dirty="0">
                <a:solidFill>
                  <a:srgbClr val="000000"/>
                </a:solidFill>
                <a:latin typeface="Liberation Mono"/>
              </a:rPr>
              <a:t>+----+------------+--------+------------------+---------+---------+------+----------+ |</a:t>
            </a:r>
          </a:p>
          <a:p>
            <a:r>
              <a:rPr lang="en-US" altLang="zh-CN" sz="1200" dirty="0">
                <a:solidFill>
                  <a:srgbClr val="000000"/>
                </a:solidFill>
                <a:latin typeface="Liberation Mono"/>
              </a:rPr>
              <a:t> 1 | employee | ref | </a:t>
            </a:r>
            <a:r>
              <a:rPr lang="en-US" altLang="zh-CN" sz="1200" dirty="0" err="1">
                <a:solidFill>
                  <a:srgbClr val="000000"/>
                </a:solidFill>
                <a:latin typeface="Liberation Mono"/>
              </a:rPr>
              <a:t>name,h_date,dept</a:t>
            </a:r>
            <a:r>
              <a:rPr lang="en-US" altLang="zh-CN" sz="1200" dirty="0">
                <a:solidFill>
                  <a:srgbClr val="000000"/>
                </a:solidFill>
                <a:latin typeface="Liberation Mono"/>
              </a:rPr>
              <a:t> | name | const | 8 | 100.00 |</a:t>
            </a:r>
          </a:p>
          <a:p>
            <a:r>
              <a:rPr lang="en-US" altLang="zh-CN" sz="1200" dirty="0">
                <a:solidFill>
                  <a:srgbClr val="000000"/>
                </a:solidFill>
                <a:latin typeface="Liberation Mono"/>
              </a:rPr>
              <a:t> | 1 | department | </a:t>
            </a:r>
            <a:r>
              <a:rPr lang="en-US" altLang="zh-CN" sz="1200" dirty="0" err="1">
                <a:solidFill>
                  <a:srgbClr val="000000"/>
                </a:solidFill>
                <a:latin typeface="Liberation Mono"/>
              </a:rPr>
              <a:t>eq_ref</a:t>
            </a:r>
            <a:r>
              <a:rPr lang="en-US" altLang="zh-CN" sz="1200" dirty="0">
                <a:solidFill>
                  <a:srgbClr val="000000"/>
                </a:solidFill>
                <a:latin typeface="Liberation Mono"/>
              </a:rPr>
              <a:t> | PRIMARY | PRIMARY | </a:t>
            </a:r>
            <a:r>
              <a:rPr lang="en-US" altLang="zh-CN" sz="1200" dirty="0" err="1">
                <a:solidFill>
                  <a:srgbClr val="000000"/>
                </a:solidFill>
                <a:latin typeface="Liberation Mono"/>
              </a:rPr>
              <a:t>dept_no</a:t>
            </a:r>
            <a:r>
              <a:rPr lang="en-US" altLang="zh-CN" sz="1200" dirty="0">
                <a:solidFill>
                  <a:srgbClr val="000000"/>
                </a:solidFill>
                <a:latin typeface="Liberation Mono"/>
              </a:rPr>
              <a:t> | 1 | 100.00 | </a:t>
            </a:r>
          </a:p>
          <a:p>
            <a:r>
              <a:rPr lang="en-US" altLang="zh-CN" sz="1200" dirty="0">
                <a:solidFill>
                  <a:srgbClr val="000000"/>
                </a:solidFill>
                <a:latin typeface="Liberation Mono"/>
              </a:rPr>
              <a:t>+----+------------+--------+------------------+---------+---------+------+----------+</a:t>
            </a:r>
            <a:endParaRPr lang="zh-CN" altLang="en-US" sz="1200" dirty="0"/>
          </a:p>
        </p:txBody>
      </p:sp>
      <p:cxnSp>
        <p:nvCxnSpPr>
          <p:cNvPr id="40" name="直接箭头连接符 39">
            <a:extLst>
              <a:ext uri="{FF2B5EF4-FFF2-40B4-BE49-F238E27FC236}">
                <a16:creationId xmlns:a16="http://schemas.microsoft.com/office/drawing/2014/main" id="{54618288-6D85-4247-B670-9060DE437808}"/>
              </a:ext>
            </a:extLst>
          </p:cNvPr>
          <p:cNvCxnSpPr>
            <a:cxnSpLocks/>
          </p:cNvCxnSpPr>
          <p:nvPr/>
        </p:nvCxnSpPr>
        <p:spPr>
          <a:xfrm flipH="1" flipV="1">
            <a:off x="5036822" y="5688693"/>
            <a:ext cx="449578" cy="30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79B685A1-382A-4DA1-BB12-F30C3B97BF1F}"/>
              </a:ext>
            </a:extLst>
          </p:cNvPr>
          <p:cNvSpPr txBox="1"/>
          <p:nvPr/>
        </p:nvSpPr>
        <p:spPr>
          <a:xfrm>
            <a:off x="9635491" y="4077024"/>
            <a:ext cx="1565910" cy="307777"/>
          </a:xfrm>
          <a:prstGeom prst="rect">
            <a:avLst/>
          </a:prstGeom>
          <a:noFill/>
        </p:spPr>
        <p:txBody>
          <a:bodyPr wrap="square" rtlCol="0">
            <a:spAutoFit/>
          </a:bodyPr>
          <a:lstStyle/>
          <a:p>
            <a:r>
              <a:rPr lang="zh-CN" altLang="en-US" sz="1400" dirty="0"/>
              <a:t>条件</a:t>
            </a:r>
            <a:r>
              <a:rPr lang="en-US" altLang="zh-CN" sz="1400" dirty="0"/>
              <a:t>2</a:t>
            </a:r>
            <a:endParaRPr lang="zh-CN" altLang="en-US" sz="1400" dirty="0"/>
          </a:p>
        </p:txBody>
      </p:sp>
      <p:sp>
        <p:nvSpPr>
          <p:cNvPr id="48" name="文本框 47">
            <a:extLst>
              <a:ext uri="{FF2B5EF4-FFF2-40B4-BE49-F238E27FC236}">
                <a16:creationId xmlns:a16="http://schemas.microsoft.com/office/drawing/2014/main" id="{B77C7E1E-AEC2-441C-A94A-E3852D467796}"/>
              </a:ext>
            </a:extLst>
          </p:cNvPr>
          <p:cNvSpPr txBox="1"/>
          <p:nvPr/>
        </p:nvSpPr>
        <p:spPr>
          <a:xfrm>
            <a:off x="10773903" y="2082313"/>
            <a:ext cx="1565910" cy="307777"/>
          </a:xfrm>
          <a:prstGeom prst="rect">
            <a:avLst/>
          </a:prstGeom>
          <a:noFill/>
        </p:spPr>
        <p:txBody>
          <a:bodyPr wrap="square" rtlCol="0">
            <a:spAutoFit/>
          </a:bodyPr>
          <a:lstStyle/>
          <a:p>
            <a:r>
              <a:rPr lang="zh-CN" altLang="en-US" sz="1400" dirty="0"/>
              <a:t>条件</a:t>
            </a:r>
            <a:r>
              <a:rPr lang="en-US" altLang="zh-CN" sz="1400" dirty="0"/>
              <a:t>1</a:t>
            </a:r>
            <a:endParaRPr lang="zh-CN" altLang="en-US" sz="1400" dirty="0"/>
          </a:p>
        </p:txBody>
      </p:sp>
      <p:sp>
        <p:nvSpPr>
          <p:cNvPr id="50" name="矩形 49">
            <a:extLst>
              <a:ext uri="{FF2B5EF4-FFF2-40B4-BE49-F238E27FC236}">
                <a16:creationId xmlns:a16="http://schemas.microsoft.com/office/drawing/2014/main" id="{D48982A6-31A5-46B4-90B2-7814B781F712}"/>
              </a:ext>
            </a:extLst>
          </p:cNvPr>
          <p:cNvSpPr/>
          <p:nvPr/>
        </p:nvSpPr>
        <p:spPr>
          <a:xfrm>
            <a:off x="659129" y="6296190"/>
            <a:ext cx="5055871" cy="40042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rPr>
              <a:t>无使用条件过滤</a:t>
            </a:r>
          </a:p>
        </p:txBody>
      </p:sp>
      <p:sp>
        <p:nvSpPr>
          <p:cNvPr id="52" name="矩形 51">
            <a:extLst>
              <a:ext uri="{FF2B5EF4-FFF2-40B4-BE49-F238E27FC236}">
                <a16:creationId xmlns:a16="http://schemas.microsoft.com/office/drawing/2014/main" id="{9B048003-A0E3-4B55-8D22-F457445D42A5}"/>
              </a:ext>
            </a:extLst>
          </p:cNvPr>
          <p:cNvSpPr/>
          <p:nvPr/>
        </p:nvSpPr>
        <p:spPr>
          <a:xfrm>
            <a:off x="5725973" y="5044507"/>
            <a:ext cx="5579530"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200" dirty="0">
                <a:solidFill>
                  <a:srgbClr val="000000"/>
                </a:solidFill>
                <a:latin typeface="Liberation Mono"/>
              </a:rPr>
              <a:t>+----+------------+--------+------------------+---------+---------+------+----------+ </a:t>
            </a:r>
          </a:p>
          <a:p>
            <a:r>
              <a:rPr lang="en-US" altLang="zh-CN" sz="1200" dirty="0">
                <a:solidFill>
                  <a:srgbClr val="000000"/>
                </a:solidFill>
                <a:latin typeface="Liberation Mono"/>
              </a:rPr>
              <a:t>| id | table | type | </a:t>
            </a:r>
            <a:r>
              <a:rPr lang="en-US" altLang="zh-CN" sz="1200" dirty="0" err="1">
                <a:solidFill>
                  <a:srgbClr val="000000"/>
                </a:solidFill>
                <a:latin typeface="Liberation Mono"/>
              </a:rPr>
              <a:t>possible_keys</a:t>
            </a:r>
            <a:r>
              <a:rPr lang="en-US" altLang="zh-CN" sz="1200" dirty="0">
                <a:solidFill>
                  <a:srgbClr val="000000"/>
                </a:solidFill>
                <a:latin typeface="Liberation Mono"/>
              </a:rPr>
              <a:t> | key | ref | rows | filtered |</a:t>
            </a:r>
          </a:p>
          <a:p>
            <a:r>
              <a:rPr lang="en-US" altLang="zh-CN" sz="1200" dirty="0">
                <a:solidFill>
                  <a:srgbClr val="000000"/>
                </a:solidFill>
                <a:latin typeface="Liberation Mono"/>
              </a:rPr>
              <a:t> +----+------------+--------+------------------+---------+---------+------+----------+ | </a:t>
            </a:r>
          </a:p>
          <a:p>
            <a:r>
              <a:rPr lang="en-US" altLang="zh-CN" sz="1200" dirty="0">
                <a:solidFill>
                  <a:srgbClr val="000000"/>
                </a:solidFill>
                <a:latin typeface="Liberation Mono"/>
              </a:rPr>
              <a:t>1 | employee | ref | </a:t>
            </a:r>
            <a:r>
              <a:rPr lang="en-US" altLang="zh-CN" sz="1200" dirty="0" err="1">
                <a:solidFill>
                  <a:srgbClr val="000000"/>
                </a:solidFill>
                <a:latin typeface="Liberation Mono"/>
              </a:rPr>
              <a:t>name,h_date,dept</a:t>
            </a:r>
            <a:r>
              <a:rPr lang="en-US" altLang="zh-CN" sz="1200" dirty="0">
                <a:solidFill>
                  <a:srgbClr val="000000"/>
                </a:solidFill>
                <a:latin typeface="Liberation Mono"/>
              </a:rPr>
              <a:t> | name | const | 8 | 16.31 | | </a:t>
            </a:r>
          </a:p>
          <a:p>
            <a:r>
              <a:rPr lang="en-US" altLang="zh-CN" sz="1200" dirty="0">
                <a:solidFill>
                  <a:srgbClr val="000000"/>
                </a:solidFill>
                <a:latin typeface="Liberation Mono"/>
              </a:rPr>
              <a:t>1 | department | </a:t>
            </a:r>
            <a:r>
              <a:rPr lang="en-US" altLang="zh-CN" sz="1200" dirty="0" err="1">
                <a:solidFill>
                  <a:srgbClr val="000000"/>
                </a:solidFill>
                <a:latin typeface="Liberation Mono"/>
              </a:rPr>
              <a:t>eq_ref</a:t>
            </a:r>
            <a:r>
              <a:rPr lang="en-US" altLang="zh-CN" sz="1200" dirty="0">
                <a:solidFill>
                  <a:srgbClr val="000000"/>
                </a:solidFill>
                <a:latin typeface="Liberation Mono"/>
              </a:rPr>
              <a:t> | PRIMARY | PRIMARY | </a:t>
            </a:r>
            <a:r>
              <a:rPr lang="en-US" altLang="zh-CN" sz="1200" dirty="0" err="1">
                <a:solidFill>
                  <a:srgbClr val="000000"/>
                </a:solidFill>
                <a:latin typeface="Liberation Mono"/>
              </a:rPr>
              <a:t>dept_no</a:t>
            </a:r>
            <a:r>
              <a:rPr lang="en-US" altLang="zh-CN" sz="1200" dirty="0">
                <a:solidFill>
                  <a:srgbClr val="000000"/>
                </a:solidFill>
                <a:latin typeface="Liberation Mono"/>
              </a:rPr>
              <a:t> | 1 | 100.00 |</a:t>
            </a:r>
          </a:p>
          <a:p>
            <a:r>
              <a:rPr lang="en-US" altLang="zh-CN" sz="1200" dirty="0">
                <a:solidFill>
                  <a:srgbClr val="000000"/>
                </a:solidFill>
                <a:latin typeface="Liberation Mono"/>
              </a:rPr>
              <a:t> +----+------------+--------+------------------+---------+---------+------+----</a:t>
            </a:r>
            <a:endParaRPr lang="zh-CN" altLang="en-US" sz="1200" dirty="0"/>
          </a:p>
        </p:txBody>
      </p:sp>
      <p:sp>
        <p:nvSpPr>
          <p:cNvPr id="53" name="矩形 52">
            <a:extLst>
              <a:ext uri="{FF2B5EF4-FFF2-40B4-BE49-F238E27FC236}">
                <a16:creationId xmlns:a16="http://schemas.microsoft.com/office/drawing/2014/main" id="{21860F32-87B6-415E-9183-5B6A3CDD229D}"/>
              </a:ext>
            </a:extLst>
          </p:cNvPr>
          <p:cNvSpPr/>
          <p:nvPr/>
        </p:nvSpPr>
        <p:spPr>
          <a:xfrm>
            <a:off x="6096000" y="6253185"/>
            <a:ext cx="5209503" cy="40042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rPr>
              <a:t>使用条件过滤</a:t>
            </a:r>
          </a:p>
        </p:txBody>
      </p:sp>
    </p:spTree>
    <p:extLst>
      <p:ext uri="{BB962C8B-B14F-4D97-AF65-F5344CB8AC3E}">
        <p14:creationId xmlns:p14="http://schemas.microsoft.com/office/powerpoint/2010/main" val="1768766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75865" y="492257"/>
            <a:ext cx="1103547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 </a:t>
            </a:r>
            <a:r>
              <a:rPr lang="zh-CN" altLang="en-US" dirty="0">
                <a:latin typeface="Microsoft YaHei Light" panose="020B0502040204020203" pitchFamily="34" charset="-122"/>
                <a:ea typeface="Microsoft YaHei Light" panose="020B0502040204020203" pitchFamily="34" charset="-122"/>
              </a:rPr>
              <a:t>语句之</a:t>
            </a:r>
            <a:r>
              <a:rPr lang="en-US" altLang="zh-CN" b="1" dirty="0"/>
              <a:t>Condition Filtering </a:t>
            </a:r>
            <a:r>
              <a:rPr lang="zh-CN" altLang="en-US" b="1" dirty="0"/>
              <a:t>条件过滤</a:t>
            </a:r>
            <a:endParaRPr lang="en-US" altLang="zh-CN" b="1" dirty="0"/>
          </a:p>
        </p:txBody>
      </p:sp>
      <p:sp>
        <p:nvSpPr>
          <p:cNvPr id="5" name="矩形 4">
            <a:extLst>
              <a:ext uri="{FF2B5EF4-FFF2-40B4-BE49-F238E27FC236}">
                <a16:creationId xmlns:a16="http://schemas.microsoft.com/office/drawing/2014/main" id="{9A2D6240-9A52-4D47-8913-389652F0CF73}"/>
              </a:ext>
            </a:extLst>
          </p:cNvPr>
          <p:cNvSpPr/>
          <p:nvPr/>
        </p:nvSpPr>
        <p:spPr>
          <a:xfrm>
            <a:off x="657185" y="1160167"/>
            <a:ext cx="10754156" cy="646331"/>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4D4D4D"/>
                </a:solidFill>
                <a:latin typeface="Microsoft YaHei" panose="020B0503020204020204" pitchFamily="34" charset="-122"/>
                <a:ea typeface="Microsoft YaHei" panose="020B0503020204020204" pitchFamily="34" charset="-122"/>
              </a:rPr>
              <a:t>使用系统变量</a:t>
            </a:r>
            <a:r>
              <a:rPr lang="en-US" altLang="zh-CN" dirty="0">
                <a:solidFill>
                  <a:srgbClr val="4D4D4D"/>
                </a:solidFill>
                <a:latin typeface="Microsoft YaHei" panose="020B0503020204020204" pitchFamily="34" charset="-122"/>
                <a:ea typeface="Microsoft YaHei" panose="020B0503020204020204" pitchFamily="34" charset="-122"/>
              </a:rPr>
              <a:t>optimizer_switch</a:t>
            </a:r>
            <a:r>
              <a:rPr lang="zh-CN" altLang="en-US" dirty="0">
                <a:solidFill>
                  <a:srgbClr val="4D4D4D"/>
                </a:solidFill>
                <a:latin typeface="Microsoft YaHei" panose="020B0503020204020204" pitchFamily="34" charset="-122"/>
                <a:ea typeface="Microsoft YaHei" panose="020B0503020204020204" pitchFamily="34" charset="-122"/>
              </a:rPr>
              <a:t>的</a:t>
            </a:r>
            <a:r>
              <a:rPr lang="en-US" altLang="zh-CN" dirty="0">
                <a:solidFill>
                  <a:srgbClr val="4D4D4D"/>
                </a:solidFill>
                <a:latin typeface="Microsoft YaHei" panose="020B0503020204020204" pitchFamily="34" charset="-122"/>
                <a:ea typeface="Microsoft YaHei" panose="020B0503020204020204" pitchFamily="34" charset="-122"/>
              </a:rPr>
              <a:t>condition_fanout_filter</a:t>
            </a:r>
            <a:r>
              <a:rPr lang="zh-CN" altLang="en-US" dirty="0">
                <a:solidFill>
                  <a:srgbClr val="4D4D4D"/>
                </a:solidFill>
                <a:latin typeface="Microsoft YaHei" panose="020B0503020204020204" pitchFamily="34" charset="-122"/>
                <a:ea typeface="Microsoft YaHei" panose="020B0503020204020204" pitchFamily="34" charset="-122"/>
              </a:rPr>
              <a:t>参数，在默认情况下启用；</a:t>
            </a:r>
            <a:endParaRPr lang="en-US" altLang="zh-CN" dirty="0">
              <a:solidFill>
                <a:srgbClr val="4D4D4D"/>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dirty="0">
                <a:solidFill>
                  <a:srgbClr val="4D4D4D"/>
                </a:solidFill>
                <a:latin typeface="Microsoft YaHei" panose="020B0503020204020204" pitchFamily="34" charset="-122"/>
                <a:ea typeface="Microsoft YaHei" panose="020B0503020204020204" pitchFamily="34" charset="-122"/>
              </a:rPr>
              <a:t>可禁用它来抑制条件过滤</a:t>
            </a:r>
            <a:r>
              <a:rPr lang="en-US" altLang="zh-CN" dirty="0">
                <a:solidFill>
                  <a:srgbClr val="4D4D4D"/>
                </a:solidFill>
                <a:latin typeface="Microsoft YaHei" panose="020B0503020204020204" pitchFamily="34" charset="-122"/>
                <a:ea typeface="Microsoft YaHei" panose="020B0503020204020204" pitchFamily="34" charset="-122"/>
              </a:rPr>
              <a:t>(</a:t>
            </a:r>
            <a:r>
              <a:rPr lang="zh-CN" altLang="en-US" dirty="0">
                <a:solidFill>
                  <a:srgbClr val="4D4D4D"/>
                </a:solidFill>
                <a:latin typeface="Microsoft YaHei" panose="020B0503020204020204" pitchFamily="34" charset="-122"/>
                <a:ea typeface="Microsoft YaHei" panose="020B0503020204020204" pitchFamily="34" charset="-122"/>
              </a:rPr>
              <a:t>例如，如果发现某个特定查询在没有条件过滤的情况下可以获得更好的性能</a:t>
            </a:r>
            <a:r>
              <a:rPr lang="en-US" altLang="zh-CN" dirty="0">
                <a:solidFill>
                  <a:srgbClr val="4D4D4D"/>
                </a:solidFill>
                <a:latin typeface="Microsoft YaHei" panose="020B0503020204020204" pitchFamily="34" charset="-122"/>
                <a:ea typeface="Microsoft YaHei" panose="020B0503020204020204" pitchFamily="34" charset="-122"/>
              </a:rPr>
              <a:t>)</a:t>
            </a:r>
            <a:r>
              <a:rPr lang="zh-CN" altLang="en-US" dirty="0">
                <a:solidFill>
                  <a:srgbClr val="4D4D4D"/>
                </a:solidFill>
                <a:latin typeface="Microsoft YaHei" panose="020B0503020204020204" pitchFamily="34" charset="-122"/>
                <a:ea typeface="Microsoft YaHei" panose="020B0503020204020204" pitchFamily="34" charset="-122"/>
              </a:rPr>
              <a:t>；</a:t>
            </a:r>
            <a:endParaRPr lang="zh-CN" altLang="en-US" dirty="0"/>
          </a:p>
        </p:txBody>
      </p:sp>
      <p:sp>
        <p:nvSpPr>
          <p:cNvPr id="10" name="矩形 9">
            <a:extLst>
              <a:ext uri="{FF2B5EF4-FFF2-40B4-BE49-F238E27FC236}">
                <a16:creationId xmlns:a16="http://schemas.microsoft.com/office/drawing/2014/main" id="{B2460F59-CC6B-4C9E-AEFC-F226F455ECD1}"/>
              </a:ext>
            </a:extLst>
          </p:cNvPr>
          <p:cNvSpPr/>
          <p:nvPr/>
        </p:nvSpPr>
        <p:spPr>
          <a:xfrm>
            <a:off x="657185" y="1974243"/>
            <a:ext cx="10418913" cy="167475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nSpc>
                <a:spcPct val="150000"/>
              </a:lnSpc>
              <a:buFont typeface="Wingdings" panose="05000000000000000000" pitchFamily="2" charset="2"/>
              <a:buChar char="l"/>
            </a:pPr>
            <a:r>
              <a:rPr lang="zh-CN" altLang="en-US" sz="1400" dirty="0"/>
              <a:t>如果优化器过高估计条件过滤的影响，则性能可能比不使用条件过滤时更差。在这种情况下，这些技术可能有所帮助：</a:t>
            </a:r>
          </a:p>
          <a:p>
            <a:pPr marL="285750" indent="-285750">
              <a:lnSpc>
                <a:spcPct val="150000"/>
              </a:lnSpc>
              <a:buFont typeface="Wingdings" panose="05000000000000000000" pitchFamily="2" charset="2"/>
              <a:buChar char="l"/>
            </a:pPr>
            <a:r>
              <a:rPr lang="zh-CN" altLang="en-US" sz="1400" dirty="0"/>
              <a:t>如果未对列建立索引，请对其进行索引，以便优化程序具有有关列值分布的一些信息，并可以改进其行估计值。</a:t>
            </a:r>
          </a:p>
          <a:p>
            <a:pPr marL="285750" indent="-285750">
              <a:lnSpc>
                <a:spcPct val="150000"/>
              </a:lnSpc>
              <a:buFont typeface="Wingdings" panose="05000000000000000000" pitchFamily="2" charset="2"/>
              <a:buChar char="l"/>
            </a:pPr>
            <a:r>
              <a:rPr lang="zh-CN" altLang="en-US" sz="1400" dirty="0"/>
              <a:t>更改连接顺序。完成此操作的方法包括连接顺序优化器；</a:t>
            </a:r>
            <a:r>
              <a:rPr lang="en-US" altLang="zh-CN" sz="1400" dirty="0"/>
              <a:t>STRAIGHT_JOIN</a:t>
            </a:r>
            <a:r>
              <a:rPr lang="zh-CN" altLang="en-US" sz="1400" dirty="0"/>
              <a:t>紧跟在 </a:t>
            </a:r>
            <a:r>
              <a:rPr lang="en-US" altLang="zh-CN" sz="1400" dirty="0"/>
              <a:t>SELECT</a:t>
            </a:r>
            <a:r>
              <a:rPr lang="zh-CN" altLang="en-US" sz="1400" dirty="0"/>
              <a:t>和 </a:t>
            </a:r>
            <a:r>
              <a:rPr lang="en-US" altLang="zh-CN" sz="1400" dirty="0"/>
              <a:t>STRAIGHT_JOIN</a:t>
            </a:r>
            <a:r>
              <a:rPr lang="zh-CN" altLang="en-US" sz="1400" dirty="0"/>
              <a:t>连接运算符之后。</a:t>
            </a:r>
          </a:p>
          <a:p>
            <a:pPr marL="285750" indent="-285750">
              <a:lnSpc>
                <a:spcPct val="150000"/>
              </a:lnSpc>
              <a:buFont typeface="Wingdings" panose="05000000000000000000" pitchFamily="2" charset="2"/>
              <a:buChar char="l"/>
            </a:pPr>
            <a:r>
              <a:rPr lang="zh-CN" altLang="en-US" sz="1400" dirty="0"/>
              <a:t>禁用会话的条件筛选：</a:t>
            </a:r>
          </a:p>
          <a:p>
            <a:pPr marL="285750" indent="-285750">
              <a:lnSpc>
                <a:spcPct val="150000"/>
              </a:lnSpc>
              <a:buFont typeface="Wingdings" panose="05000000000000000000" pitchFamily="2" charset="2"/>
              <a:buChar char="l"/>
            </a:pPr>
            <a:r>
              <a:rPr lang="en-US" altLang="zh-CN" sz="1400" dirty="0"/>
              <a:t>SET optimizer_switch = 'condition_fanout_filter=off';</a:t>
            </a:r>
            <a:endParaRPr lang="zh-CN" altLang="en-US" sz="1400" dirty="0"/>
          </a:p>
        </p:txBody>
      </p:sp>
    </p:spTree>
    <p:extLst>
      <p:ext uri="{BB962C8B-B14F-4D97-AF65-F5344CB8AC3E}">
        <p14:creationId xmlns:p14="http://schemas.microsoft.com/office/powerpoint/2010/main" val="27887945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75865" y="492257"/>
            <a:ext cx="1103547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 </a:t>
            </a:r>
            <a:r>
              <a:rPr lang="zh-CN" altLang="en-US" dirty="0">
                <a:latin typeface="Microsoft YaHei Light" panose="020B0502040204020203" pitchFamily="34" charset="-122"/>
                <a:ea typeface="Microsoft YaHei Light" panose="020B0502040204020203" pitchFamily="34" charset="-122"/>
              </a:rPr>
              <a:t>语句之</a:t>
            </a:r>
            <a:r>
              <a:rPr lang="en-US" altLang="zh-CN" b="1" dirty="0"/>
              <a:t>IS NULL</a:t>
            </a:r>
          </a:p>
        </p:txBody>
      </p:sp>
      <p:sp>
        <p:nvSpPr>
          <p:cNvPr id="3" name="矩形 2">
            <a:extLst>
              <a:ext uri="{FF2B5EF4-FFF2-40B4-BE49-F238E27FC236}">
                <a16:creationId xmlns:a16="http://schemas.microsoft.com/office/drawing/2014/main" id="{E1E5F1B4-13D5-4E75-A8F5-4CD18F68ACE4}"/>
              </a:ext>
            </a:extLst>
          </p:cNvPr>
          <p:cNvSpPr/>
          <p:nvPr/>
        </p:nvSpPr>
        <p:spPr>
          <a:xfrm>
            <a:off x="697620" y="975889"/>
            <a:ext cx="10713720" cy="923330"/>
          </a:xfrm>
          <a:prstGeom prst="rect">
            <a:avLst/>
          </a:prstGeom>
        </p:spPr>
        <p:txBody>
          <a:bodyPr wrap="square">
            <a:spAutoFit/>
          </a:bodyPr>
          <a:lstStyle/>
          <a:p>
            <a:r>
              <a:rPr lang="en-US" altLang="zh-CN" dirty="0"/>
              <a:t> MySQL</a:t>
            </a:r>
            <a:r>
              <a:rPr lang="zh-CN" altLang="en-US" dirty="0"/>
              <a:t>中</a:t>
            </a:r>
            <a:r>
              <a:rPr lang="en-US" altLang="zh-CN" dirty="0"/>
              <a:t>IS NULL</a:t>
            </a:r>
            <a:r>
              <a:rPr lang="zh-CN" altLang="en-US" dirty="0"/>
              <a:t>是一个比较运算符，所以您可以在任何使用运算符的地方使用它，例如在</a:t>
            </a:r>
            <a:r>
              <a:rPr lang="en-US" altLang="zh-CN" dirty="0"/>
              <a:t>SELECT</a:t>
            </a:r>
            <a:r>
              <a:rPr lang="zh-CN" altLang="en-US" dirty="0"/>
              <a:t>或</a:t>
            </a:r>
            <a:r>
              <a:rPr lang="en-US" altLang="zh-CN" dirty="0"/>
              <a:t>WHERE</a:t>
            </a:r>
            <a:r>
              <a:rPr lang="zh-CN" altLang="en-US" dirty="0"/>
              <a:t>子句中；</a:t>
            </a:r>
            <a:r>
              <a:rPr lang="en-US" altLang="zh-CN" dirty="0"/>
              <a:t>MySQL</a:t>
            </a:r>
            <a:r>
              <a:rPr lang="zh-CN" altLang="en-US" dirty="0"/>
              <a:t>对于</a:t>
            </a:r>
            <a:r>
              <a:rPr lang="en-US" altLang="zh-CN" dirty="0"/>
              <a:t>IS NULL</a:t>
            </a:r>
            <a:r>
              <a:rPr lang="zh-CN" altLang="en-US" dirty="0"/>
              <a:t>运算符执行相同的优化方式与等于</a:t>
            </a:r>
            <a:r>
              <a:rPr lang="en-US" altLang="zh-CN" dirty="0"/>
              <a:t>(=)</a:t>
            </a:r>
            <a:r>
              <a:rPr lang="zh-CN" altLang="en-US" dirty="0"/>
              <a:t>运算符相同。我们经常用到非空和</a:t>
            </a:r>
            <a:r>
              <a:rPr lang="en-US" altLang="zh-CN" dirty="0"/>
              <a:t>is null</a:t>
            </a:r>
            <a:r>
              <a:rPr lang="zh-CN" altLang="en-US" dirty="0"/>
              <a:t>的查询，为了更高效的查询，我们应该知道那种方法更快。</a:t>
            </a:r>
          </a:p>
        </p:txBody>
      </p:sp>
      <p:sp>
        <p:nvSpPr>
          <p:cNvPr id="16" name="矩形 15">
            <a:extLst>
              <a:ext uri="{FF2B5EF4-FFF2-40B4-BE49-F238E27FC236}">
                <a16:creationId xmlns:a16="http://schemas.microsoft.com/office/drawing/2014/main" id="{2C4943AD-7EFC-419A-9E51-FBF4BD172335}"/>
              </a:ext>
            </a:extLst>
          </p:cNvPr>
          <p:cNvSpPr/>
          <p:nvPr/>
        </p:nvSpPr>
        <p:spPr>
          <a:xfrm>
            <a:off x="780660" y="1899219"/>
            <a:ext cx="10489320" cy="374743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sz="1600" dirty="0"/>
              <a:t>空值</a:t>
            </a:r>
            <a:r>
              <a:rPr lang="en-US" altLang="zh-CN" sz="1600" dirty="0"/>
              <a:t>(‘’)</a:t>
            </a:r>
            <a:r>
              <a:rPr lang="zh-CN" altLang="en-US" sz="1600" dirty="0"/>
              <a:t>是不占用空间</a:t>
            </a:r>
          </a:p>
          <a:p>
            <a:pPr marL="285750" indent="-285750">
              <a:lnSpc>
                <a:spcPct val="150000"/>
              </a:lnSpc>
              <a:buFont typeface="Arial" panose="020B0604020202020204" pitchFamily="34" charset="0"/>
              <a:buChar char="•"/>
            </a:pPr>
            <a:r>
              <a:rPr lang="en-US" altLang="zh-CN" sz="1600" dirty="0"/>
              <a:t>NULL</a:t>
            </a:r>
            <a:r>
              <a:rPr lang="zh-CN" altLang="en-US" sz="1600" dirty="0"/>
              <a:t>占用空间</a:t>
            </a:r>
          </a:p>
          <a:p>
            <a:pPr marL="285750" indent="-285750">
              <a:lnSpc>
                <a:spcPct val="150000"/>
              </a:lnSpc>
              <a:buFont typeface="Arial" panose="020B0604020202020204" pitchFamily="34" charset="0"/>
              <a:buChar char="•"/>
            </a:pPr>
            <a:r>
              <a:rPr lang="zh-CN" altLang="en-US" sz="1600" dirty="0"/>
              <a:t>在进行</a:t>
            </a:r>
            <a:r>
              <a:rPr lang="en-US" altLang="zh-CN" sz="1600" dirty="0"/>
              <a:t>count()</a:t>
            </a:r>
            <a:r>
              <a:rPr lang="zh-CN" altLang="en-US" sz="1600" dirty="0"/>
              <a:t>统计某列记录数的时候，如果采用的</a:t>
            </a:r>
            <a:r>
              <a:rPr lang="en-US" altLang="zh-CN" sz="1600" dirty="0"/>
              <a:t>NULL</a:t>
            </a:r>
            <a:r>
              <a:rPr lang="zh-CN" altLang="en-US" sz="1600" dirty="0"/>
              <a:t>值，会被系统自动忽略掉，但是空值是会进行统计到其中的。</a:t>
            </a:r>
          </a:p>
          <a:p>
            <a:pPr marL="285750" indent="-285750">
              <a:lnSpc>
                <a:spcPct val="150000"/>
              </a:lnSpc>
              <a:buFont typeface="Arial" panose="020B0604020202020204" pitchFamily="34" charset="0"/>
              <a:buChar char="•"/>
            </a:pPr>
            <a:r>
              <a:rPr lang="zh-CN" altLang="en-US" sz="1600" dirty="0"/>
              <a:t>判断</a:t>
            </a:r>
            <a:r>
              <a:rPr lang="en-US" altLang="zh-CN" sz="1600" dirty="0"/>
              <a:t>NULL </a:t>
            </a:r>
            <a:r>
              <a:rPr lang="zh-CN" altLang="en-US" sz="1600" dirty="0"/>
              <a:t>用</a:t>
            </a:r>
            <a:r>
              <a:rPr lang="en-US" altLang="zh-CN" sz="1600" dirty="0"/>
              <a:t>IS NULL </a:t>
            </a:r>
            <a:r>
              <a:rPr lang="zh-CN" altLang="en-US" sz="1600" dirty="0"/>
              <a:t>或者 </a:t>
            </a:r>
            <a:r>
              <a:rPr lang="en-US" altLang="zh-CN" sz="1600" dirty="0"/>
              <a:t>is not null,SQL </a:t>
            </a:r>
            <a:r>
              <a:rPr lang="zh-CN" altLang="en-US" sz="1600" dirty="0"/>
              <a:t>语句函数中可以使用</a:t>
            </a:r>
            <a:r>
              <a:rPr lang="en-US" altLang="zh-CN" sz="1600" dirty="0"/>
              <a:t>ifnull()</a:t>
            </a:r>
            <a:r>
              <a:rPr lang="zh-CN" altLang="en-US" sz="1600" dirty="0"/>
              <a:t>函数来进行处理，判断空字符用 </a:t>
            </a:r>
            <a:r>
              <a:rPr lang="en-US" altLang="zh-CN" sz="1600" dirty="0"/>
              <a:t>=''</a:t>
            </a:r>
            <a:r>
              <a:rPr lang="zh-CN" altLang="en-US" sz="1600" dirty="0"/>
              <a:t>或者 </a:t>
            </a:r>
            <a:r>
              <a:rPr lang="en-US" altLang="zh-CN" sz="1600" dirty="0"/>
              <a:t>&lt;&gt;''</a:t>
            </a:r>
            <a:r>
              <a:rPr lang="zh-CN" altLang="en-US" sz="1600" dirty="0"/>
              <a:t>来进行处理</a:t>
            </a:r>
          </a:p>
          <a:p>
            <a:pPr marL="285750" indent="-285750">
              <a:lnSpc>
                <a:spcPct val="150000"/>
              </a:lnSpc>
              <a:buFont typeface="Arial" panose="020B0604020202020204" pitchFamily="34" charset="0"/>
              <a:buChar char="•"/>
            </a:pPr>
            <a:r>
              <a:rPr lang="zh-CN" altLang="en-US" sz="1600" dirty="0"/>
              <a:t>对于</a:t>
            </a:r>
            <a:r>
              <a:rPr lang="en-US" altLang="zh-CN" sz="1600" dirty="0"/>
              <a:t>MySQL</a:t>
            </a:r>
            <a:r>
              <a:rPr lang="zh-CN" altLang="en-US" sz="1600" dirty="0"/>
              <a:t>特殊的注意事项，对于</a:t>
            </a:r>
            <a:r>
              <a:rPr lang="en-US" altLang="zh-CN" sz="1600" dirty="0"/>
              <a:t>timestamp</a:t>
            </a:r>
            <a:r>
              <a:rPr lang="zh-CN" altLang="en-US" sz="1600" dirty="0"/>
              <a:t>数据类型，如果往这个数据类型插入的列插入</a:t>
            </a:r>
            <a:r>
              <a:rPr lang="en-US" altLang="zh-CN" sz="1600" dirty="0"/>
              <a:t>NULL</a:t>
            </a:r>
            <a:r>
              <a:rPr lang="zh-CN" altLang="en-US" sz="1600" dirty="0"/>
              <a:t>值，则出现的值是当前系统时间。插入空值，则会出现 </a:t>
            </a:r>
            <a:r>
              <a:rPr lang="en-US" altLang="zh-CN" sz="1600" dirty="0"/>
              <a:t>'0000-00-00 00:00:00'</a:t>
            </a:r>
          </a:p>
          <a:p>
            <a:pPr marL="285750" indent="-285750">
              <a:lnSpc>
                <a:spcPct val="150000"/>
              </a:lnSpc>
              <a:buFont typeface="Arial" panose="020B0604020202020204" pitchFamily="34" charset="0"/>
              <a:buChar char="•"/>
            </a:pPr>
            <a:r>
              <a:rPr lang="zh-CN" altLang="en-US" sz="1600" dirty="0"/>
              <a:t>对于空值的判断到底是使用</a:t>
            </a:r>
            <a:r>
              <a:rPr lang="en-US" altLang="zh-CN" sz="1600" dirty="0"/>
              <a:t>is null </a:t>
            </a:r>
            <a:r>
              <a:rPr lang="zh-CN" altLang="en-US" sz="1600" dirty="0"/>
              <a:t>还是 </a:t>
            </a:r>
            <a:r>
              <a:rPr lang="en-US" altLang="zh-CN" sz="1600" dirty="0"/>
              <a:t>=‘’ </a:t>
            </a:r>
            <a:r>
              <a:rPr lang="zh-CN" altLang="en-US" sz="1600" dirty="0"/>
              <a:t>要根据实际业务来进行区分</a:t>
            </a:r>
            <a:endParaRPr lang="en-US" altLang="zh-CN" sz="1600" dirty="0"/>
          </a:p>
          <a:p>
            <a:pPr marL="285750" indent="-285750">
              <a:lnSpc>
                <a:spcPct val="150000"/>
              </a:lnSpc>
              <a:buFont typeface="Arial" panose="020B0604020202020204" pitchFamily="34" charset="0"/>
              <a:buChar char="•"/>
            </a:pPr>
            <a:r>
              <a:rPr lang="en-US" altLang="zh-CN" sz="1600" dirty="0"/>
              <a:t>col_name = expr OR col_name IS NULL  </a:t>
            </a:r>
            <a:r>
              <a:rPr lang="zh-CN" altLang="en-US" sz="1600" dirty="0"/>
              <a:t>执行计划表达式会显示 </a:t>
            </a:r>
            <a:r>
              <a:rPr lang="en-US" altLang="zh-CN" sz="1600" dirty="0"/>
              <a:t>EXPLAIN  ref_or_null</a:t>
            </a:r>
            <a:r>
              <a:rPr lang="zh-CN" altLang="en-US" sz="1600" dirty="0"/>
              <a:t>关键字</a:t>
            </a:r>
          </a:p>
        </p:txBody>
      </p:sp>
    </p:spTree>
    <p:extLst>
      <p:ext uri="{BB962C8B-B14F-4D97-AF65-F5344CB8AC3E}">
        <p14:creationId xmlns:p14="http://schemas.microsoft.com/office/powerpoint/2010/main" val="1743772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75865" y="492257"/>
            <a:ext cx="1103547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 </a:t>
            </a:r>
            <a:r>
              <a:rPr lang="zh-CN" altLang="en-US" dirty="0">
                <a:latin typeface="Microsoft YaHei Light" panose="020B0502040204020203" pitchFamily="34" charset="-122"/>
                <a:ea typeface="Microsoft YaHei Light" panose="020B0502040204020203" pitchFamily="34" charset="-122"/>
              </a:rPr>
              <a:t>语句之</a:t>
            </a:r>
            <a:r>
              <a:rPr lang="en-US" altLang="zh-CN" b="1" dirty="0"/>
              <a:t>IS NULL</a:t>
            </a:r>
          </a:p>
        </p:txBody>
      </p:sp>
      <p:sp>
        <p:nvSpPr>
          <p:cNvPr id="3" name="矩形 2">
            <a:extLst>
              <a:ext uri="{FF2B5EF4-FFF2-40B4-BE49-F238E27FC236}">
                <a16:creationId xmlns:a16="http://schemas.microsoft.com/office/drawing/2014/main" id="{E1E5F1B4-13D5-4E75-A8F5-4CD18F68ACE4}"/>
              </a:ext>
            </a:extLst>
          </p:cNvPr>
          <p:cNvSpPr/>
          <p:nvPr/>
        </p:nvSpPr>
        <p:spPr>
          <a:xfrm>
            <a:off x="697620" y="861589"/>
            <a:ext cx="10713720" cy="923330"/>
          </a:xfrm>
          <a:prstGeom prst="rect">
            <a:avLst/>
          </a:prstGeom>
        </p:spPr>
        <p:txBody>
          <a:bodyPr wrap="square">
            <a:spAutoFit/>
          </a:bodyPr>
          <a:lstStyle/>
          <a:p>
            <a:r>
              <a:rPr lang="en-US" altLang="zh-CN" dirty="0"/>
              <a:t>MySQL</a:t>
            </a:r>
            <a:r>
              <a:rPr lang="zh-CN" altLang="en-US" dirty="0"/>
              <a:t>中</a:t>
            </a:r>
            <a:r>
              <a:rPr lang="en-US" altLang="zh-CN" dirty="0"/>
              <a:t>IS NULL</a:t>
            </a:r>
            <a:r>
              <a:rPr lang="zh-CN" altLang="en-US" dirty="0"/>
              <a:t>是一个比较运算符，所以您可以在任何使用运算符的地方使用它，例如在</a:t>
            </a:r>
            <a:r>
              <a:rPr lang="en-US" altLang="zh-CN" dirty="0"/>
              <a:t>SELECT</a:t>
            </a:r>
            <a:r>
              <a:rPr lang="zh-CN" altLang="en-US" dirty="0"/>
              <a:t>或</a:t>
            </a:r>
            <a:r>
              <a:rPr lang="en-US" altLang="zh-CN" dirty="0"/>
              <a:t>WHERE</a:t>
            </a:r>
            <a:r>
              <a:rPr lang="zh-CN" altLang="en-US" dirty="0"/>
              <a:t>子句中；</a:t>
            </a:r>
            <a:r>
              <a:rPr lang="en-US" altLang="zh-CN" dirty="0"/>
              <a:t>MySQL</a:t>
            </a:r>
            <a:r>
              <a:rPr lang="zh-CN" altLang="en-US" dirty="0"/>
              <a:t>对于</a:t>
            </a:r>
            <a:r>
              <a:rPr lang="en-US" altLang="zh-CN" dirty="0"/>
              <a:t>IS NULL</a:t>
            </a:r>
            <a:r>
              <a:rPr lang="zh-CN" altLang="en-US" dirty="0"/>
              <a:t>运算符执行相同的优化方式与等于</a:t>
            </a:r>
            <a:r>
              <a:rPr lang="en-US" altLang="zh-CN" dirty="0"/>
              <a:t>(=)</a:t>
            </a:r>
            <a:r>
              <a:rPr lang="zh-CN" altLang="en-US" dirty="0"/>
              <a:t>运算符相同。我们经常用到非空和</a:t>
            </a:r>
            <a:r>
              <a:rPr lang="en-US" altLang="zh-CN" dirty="0"/>
              <a:t>is null</a:t>
            </a:r>
            <a:r>
              <a:rPr lang="zh-CN" altLang="en-US" dirty="0"/>
              <a:t>的查询，为了更高效的查询，我们应该知道那种方法更快。</a:t>
            </a:r>
          </a:p>
        </p:txBody>
      </p:sp>
      <p:sp>
        <p:nvSpPr>
          <p:cNvPr id="4" name="矩形 3">
            <a:extLst>
              <a:ext uri="{FF2B5EF4-FFF2-40B4-BE49-F238E27FC236}">
                <a16:creationId xmlns:a16="http://schemas.microsoft.com/office/drawing/2014/main" id="{67D7EB6F-F7E2-47AF-A41C-7BE19A424E7D}"/>
              </a:ext>
            </a:extLst>
          </p:cNvPr>
          <p:cNvSpPr/>
          <p:nvPr/>
        </p:nvSpPr>
        <p:spPr>
          <a:xfrm>
            <a:off x="697620" y="1784920"/>
            <a:ext cx="9429360" cy="523220"/>
          </a:xfrm>
          <a:prstGeom prst="rect">
            <a:avLst/>
          </a:prstGeom>
        </p:spPr>
        <p:txBody>
          <a:bodyPr wrap="square">
            <a:spAutoFit/>
          </a:bodyPr>
          <a:lstStyle/>
          <a:p>
            <a:r>
              <a:rPr lang="en-US" altLang="zh-CN" sz="1400" dirty="0"/>
              <a:t>EXPLAIN SELECT customerNumber, salesRepEmployeeNumber FROM customers WHERE salesRepEmployeeNumber IS NULL;</a:t>
            </a:r>
          </a:p>
        </p:txBody>
      </p:sp>
      <p:sp>
        <p:nvSpPr>
          <p:cNvPr id="8" name="矩形 7">
            <a:extLst>
              <a:ext uri="{FF2B5EF4-FFF2-40B4-BE49-F238E27FC236}">
                <a16:creationId xmlns:a16="http://schemas.microsoft.com/office/drawing/2014/main" id="{CFFB4BEA-AC3F-4388-AABF-A242D8BA81EE}"/>
              </a:ext>
            </a:extLst>
          </p:cNvPr>
          <p:cNvSpPr/>
          <p:nvPr/>
        </p:nvSpPr>
        <p:spPr>
          <a:xfrm>
            <a:off x="739140" y="2083497"/>
            <a:ext cx="10713720"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200" dirty="0"/>
              <a:t>+----+-------------+-----------+------------+------+------------------------+------------------------+---------+-------+------+----------+--------------------------+ |</a:t>
            </a:r>
          </a:p>
          <a:p>
            <a:r>
              <a:rPr lang="en-US" altLang="zh-CN" sz="1200" dirty="0"/>
              <a:t> id | select_type | table | partitions | type | possible_keys | key | key_len | ref | rows | filtered | Extra |</a:t>
            </a:r>
          </a:p>
          <a:p>
            <a:r>
              <a:rPr lang="en-US" altLang="zh-CN" sz="1200" dirty="0"/>
              <a:t> +----+-------------+-----------+------------+------+------------------------+------------------------+---------+-------+------+----------+--------------------------+ | </a:t>
            </a:r>
          </a:p>
          <a:p>
            <a:r>
              <a:rPr lang="en-US" altLang="zh-CN" sz="1200" dirty="0"/>
              <a:t>1 | SIMPLE | customers | NULL | ref | salesRepEmployeeNumber | salesRepEmployeeNumber | 5 | const | 22 | 100 | Using where; Using index |</a:t>
            </a:r>
          </a:p>
          <a:p>
            <a:r>
              <a:rPr lang="en-US" altLang="zh-CN" sz="1200" dirty="0"/>
              <a:t> +----+-------------+-----------+------------+------+------------------------+------------------------+---------+-------+------+----------+--------------------------+</a:t>
            </a:r>
          </a:p>
          <a:p>
            <a:r>
              <a:rPr lang="en-US" altLang="zh-CN" sz="1200" dirty="0"/>
              <a:t> 1 row in set</a:t>
            </a:r>
          </a:p>
        </p:txBody>
      </p:sp>
      <p:sp>
        <p:nvSpPr>
          <p:cNvPr id="9" name="矩形 8">
            <a:extLst>
              <a:ext uri="{FF2B5EF4-FFF2-40B4-BE49-F238E27FC236}">
                <a16:creationId xmlns:a16="http://schemas.microsoft.com/office/drawing/2014/main" id="{FCBC2315-2AE8-47E5-AE17-2AD193F4F266}"/>
              </a:ext>
            </a:extLst>
          </p:cNvPr>
          <p:cNvSpPr/>
          <p:nvPr/>
        </p:nvSpPr>
        <p:spPr>
          <a:xfrm>
            <a:off x="739140" y="3381002"/>
            <a:ext cx="11281020" cy="138499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200" dirty="0"/>
              <a:t>mysql&gt; EXPLAIN SELECT customerNumber, salesRepEmployeeNumber FROM customers WHERE salesRepEmployeeNumber = 1370 OR salesRepEmployeeNumber IS NULL; </a:t>
            </a:r>
          </a:p>
          <a:p>
            <a:r>
              <a:rPr lang="en-US" altLang="zh-CN" sz="1200" dirty="0"/>
              <a:t>+----+-------------+-----------+------------+-------------+------------------------+------------------------+---------+-------+------+----------+--------------------------+</a:t>
            </a:r>
          </a:p>
          <a:p>
            <a:r>
              <a:rPr lang="en-US" altLang="zh-CN" sz="1200" dirty="0"/>
              <a:t> | id | select_type | table | partitions | type | possible_keys | key | key_len | ref | rows | filtered | Extra | </a:t>
            </a:r>
          </a:p>
          <a:p>
            <a:r>
              <a:rPr lang="en-US" altLang="zh-CN" sz="1200" dirty="0"/>
              <a:t>+----+-------------+-----------+------------+-------------+------------------------+------------------------+---------+-------+------+----------+--------------------------+</a:t>
            </a:r>
          </a:p>
          <a:p>
            <a:r>
              <a:rPr lang="en-US" altLang="zh-CN" sz="1200" dirty="0"/>
              <a:t> |1 | SIMPLE | customers | NULL | ref_or_null | salesRepEmployeeNumber | salesRepEmployeeNumber | 5 | const | 29 | 100 | Using where; Using index</a:t>
            </a:r>
          </a:p>
          <a:p>
            <a:r>
              <a:rPr lang="en-US" altLang="zh-CN" sz="1200" dirty="0"/>
              <a:t> | +----+-------------+-----------+------------+-------------+------------------------+------------------------+---------+-------+------+----------+--------------------------+</a:t>
            </a:r>
          </a:p>
          <a:p>
            <a:r>
              <a:rPr lang="en-US" altLang="zh-CN" sz="1200" dirty="0"/>
              <a:t> 1 row in</a:t>
            </a:r>
          </a:p>
        </p:txBody>
      </p:sp>
      <p:cxnSp>
        <p:nvCxnSpPr>
          <p:cNvPr id="12" name="直接箭头连接符 11">
            <a:extLst>
              <a:ext uri="{FF2B5EF4-FFF2-40B4-BE49-F238E27FC236}">
                <a16:creationId xmlns:a16="http://schemas.microsoft.com/office/drawing/2014/main" id="{EBE81CDE-9DB5-4CCC-8CEC-6868AEE06445}"/>
              </a:ext>
            </a:extLst>
          </p:cNvPr>
          <p:cNvCxnSpPr>
            <a:cxnSpLocks/>
          </p:cNvCxnSpPr>
          <p:nvPr/>
        </p:nvCxnSpPr>
        <p:spPr>
          <a:xfrm flipV="1">
            <a:off x="3143250" y="4331971"/>
            <a:ext cx="0" cy="670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681536B5-1073-4EF9-9454-440B2EC56A1F}"/>
              </a:ext>
            </a:extLst>
          </p:cNvPr>
          <p:cNvSpPr/>
          <p:nvPr/>
        </p:nvSpPr>
        <p:spPr>
          <a:xfrm>
            <a:off x="1102466" y="4864258"/>
            <a:ext cx="4081567" cy="276999"/>
          </a:xfrm>
          <a:prstGeom prst="rect">
            <a:avLst/>
          </a:prstGeom>
        </p:spPr>
        <p:txBody>
          <a:bodyPr wrap="none">
            <a:spAutoFit/>
          </a:bodyPr>
          <a:lstStyle/>
          <a:p>
            <a:r>
              <a:rPr lang="zh-CN" altLang="en-US" sz="1200" dirty="0"/>
              <a:t>在这个例子中，当应用优化时，</a:t>
            </a:r>
            <a:r>
              <a:rPr lang="en-US" altLang="zh-CN" sz="1200" dirty="0"/>
              <a:t>EXPLAIN</a:t>
            </a:r>
            <a:r>
              <a:rPr lang="zh-CN" altLang="en-US" sz="1200" dirty="0"/>
              <a:t>会显示</a:t>
            </a:r>
            <a:r>
              <a:rPr lang="en-US" altLang="zh-CN" sz="1200" dirty="0"/>
              <a:t>ref_or_null</a:t>
            </a:r>
            <a:endParaRPr lang="zh-CN" altLang="en-US" sz="1200" dirty="0"/>
          </a:p>
        </p:txBody>
      </p:sp>
    </p:spTree>
    <p:extLst>
      <p:ext uri="{BB962C8B-B14F-4D97-AF65-F5344CB8AC3E}">
        <p14:creationId xmlns:p14="http://schemas.microsoft.com/office/powerpoint/2010/main" val="39253125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30145" y="492257"/>
            <a:ext cx="1103547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latin typeface="Microsoft YaHei Light" panose="020B0502040204020203" pitchFamily="34" charset="-122"/>
                <a:ea typeface="Microsoft YaHei Light" panose="020B0502040204020203" pitchFamily="34" charset="-122"/>
              </a:rPr>
              <a:t>Order by </a:t>
            </a:r>
            <a:endParaRPr lang="en-US" altLang="zh-CN" b="1" dirty="0"/>
          </a:p>
        </p:txBody>
      </p:sp>
      <p:sp>
        <p:nvSpPr>
          <p:cNvPr id="10" name="矩形 9">
            <a:extLst>
              <a:ext uri="{FF2B5EF4-FFF2-40B4-BE49-F238E27FC236}">
                <a16:creationId xmlns:a16="http://schemas.microsoft.com/office/drawing/2014/main" id="{2248E511-AB10-4FFC-8632-95305F2D19F2}"/>
              </a:ext>
            </a:extLst>
          </p:cNvPr>
          <p:cNvSpPr/>
          <p:nvPr/>
        </p:nvSpPr>
        <p:spPr>
          <a:xfrm>
            <a:off x="659130" y="2199865"/>
            <a:ext cx="10580760" cy="646331"/>
          </a:xfrm>
          <a:prstGeom prst="rect">
            <a:avLst/>
          </a:prstGeom>
        </p:spPr>
        <p:txBody>
          <a:bodyPr wrap="square">
            <a:spAutoFit/>
          </a:bodyPr>
          <a:lstStyle/>
          <a:p>
            <a:pPr marL="285750" indent="-285750">
              <a:buFont typeface="Wingdings" panose="05000000000000000000" pitchFamily="2" charset="2"/>
              <a:buChar char="n"/>
            </a:pPr>
            <a:r>
              <a:rPr lang="en-US" altLang="zh-CN" dirty="0">
                <a:latin typeface="Verdana" panose="020B0604030504040204" pitchFamily="34" charset="0"/>
              </a:rPr>
              <a:t>MySQL</a:t>
            </a:r>
            <a:r>
              <a:rPr lang="zh-CN" altLang="en-US" dirty="0">
                <a:latin typeface="Verdana" panose="020B0604030504040204" pitchFamily="34" charset="0"/>
              </a:rPr>
              <a:t>中，在使用</a:t>
            </a:r>
            <a:r>
              <a:rPr lang="en-US" altLang="zh-CN" dirty="0">
                <a:latin typeface="Verdana" panose="020B0604030504040204" pitchFamily="34" charset="0"/>
              </a:rPr>
              <a:t>order by</a:t>
            </a:r>
            <a:r>
              <a:rPr lang="zh-CN" altLang="en-US" dirty="0">
                <a:latin typeface="Verdana" panose="020B0604030504040204" pitchFamily="34" charset="0"/>
              </a:rPr>
              <a:t>时，经常出现</a:t>
            </a:r>
            <a:r>
              <a:rPr lang="en-US" altLang="zh-CN" dirty="0">
                <a:latin typeface="Verdana" panose="020B0604030504040204" pitchFamily="34" charset="0"/>
              </a:rPr>
              <a:t>Using filesort</a:t>
            </a:r>
            <a:r>
              <a:rPr lang="zh-CN" altLang="en-US" dirty="0">
                <a:latin typeface="Verdana" panose="020B0604030504040204" pitchFamily="34" charset="0"/>
              </a:rPr>
              <a:t>（非常耗能），因此对于此类</a:t>
            </a:r>
            <a:r>
              <a:rPr lang="en-US" altLang="zh-CN" dirty="0">
                <a:latin typeface="Verdana" panose="020B0604030504040204" pitchFamily="34" charset="0"/>
              </a:rPr>
              <a:t>SQL</a:t>
            </a:r>
            <a:r>
              <a:rPr lang="zh-CN" altLang="en-US" dirty="0">
                <a:latin typeface="Verdana" panose="020B0604030504040204" pitchFamily="34" charset="0"/>
              </a:rPr>
              <a:t>语句需尽力优化，使其尽量使用</a:t>
            </a:r>
            <a:r>
              <a:rPr lang="en-US" altLang="zh-CN" dirty="0">
                <a:latin typeface="Verdana" panose="020B0604030504040204" pitchFamily="34" charset="0"/>
              </a:rPr>
              <a:t>Using index</a:t>
            </a:r>
            <a:r>
              <a:rPr lang="zh-CN" altLang="en-US" dirty="0">
                <a:latin typeface="Verdana" panose="020B0604030504040204" pitchFamily="34" charset="0"/>
              </a:rPr>
              <a:t>。</a:t>
            </a:r>
            <a:endParaRPr lang="zh-CN" altLang="en-US" dirty="0"/>
          </a:p>
        </p:txBody>
      </p:sp>
      <p:sp>
        <p:nvSpPr>
          <p:cNvPr id="11" name="矩形 10">
            <a:extLst>
              <a:ext uri="{FF2B5EF4-FFF2-40B4-BE49-F238E27FC236}">
                <a16:creationId xmlns:a16="http://schemas.microsoft.com/office/drawing/2014/main" id="{E6D0C2C6-E775-460A-9BD1-5CB97D70D2CC}"/>
              </a:ext>
            </a:extLst>
          </p:cNvPr>
          <p:cNvSpPr/>
          <p:nvPr/>
        </p:nvSpPr>
        <p:spPr>
          <a:xfrm>
            <a:off x="704850" y="2960108"/>
            <a:ext cx="6096000" cy="369332"/>
          </a:xfrm>
          <a:prstGeom prst="rect">
            <a:avLst/>
          </a:prstGeom>
        </p:spPr>
        <p:txBody>
          <a:bodyPr>
            <a:spAutoFit/>
          </a:bodyPr>
          <a:lstStyle/>
          <a:p>
            <a:pPr marL="285750" indent="-285750">
              <a:buFont typeface="Wingdings" panose="05000000000000000000" pitchFamily="2" charset="2"/>
              <a:buChar char="n"/>
            </a:pPr>
            <a:r>
              <a:rPr lang="zh-CN" altLang="en-US" dirty="0"/>
              <a:t>一个</a:t>
            </a:r>
            <a:r>
              <a:rPr lang="en-US" altLang="zh-CN" dirty="0"/>
              <a:t>ORDER BY</a:t>
            </a:r>
            <a:r>
              <a:rPr lang="zh-CN" altLang="en-US" dirty="0"/>
              <a:t>有和没有 </a:t>
            </a:r>
            <a:r>
              <a:rPr lang="en-US" altLang="zh-CN" dirty="0"/>
              <a:t>LIMIT</a:t>
            </a:r>
            <a:r>
              <a:rPr lang="zh-CN" altLang="en-US" dirty="0"/>
              <a:t>可能以不同的顺序返回行</a:t>
            </a:r>
          </a:p>
        </p:txBody>
      </p:sp>
      <p:sp>
        <p:nvSpPr>
          <p:cNvPr id="15" name="矩形 14">
            <a:extLst>
              <a:ext uri="{FF2B5EF4-FFF2-40B4-BE49-F238E27FC236}">
                <a16:creationId xmlns:a16="http://schemas.microsoft.com/office/drawing/2014/main" id="{7AEE89C9-54AF-4ED8-9B72-D907BD4664F6}"/>
              </a:ext>
            </a:extLst>
          </p:cNvPr>
          <p:cNvSpPr/>
          <p:nvPr/>
        </p:nvSpPr>
        <p:spPr>
          <a:xfrm>
            <a:off x="659130" y="937186"/>
            <a:ext cx="4072890" cy="1200329"/>
          </a:xfrm>
          <a:prstGeom prst="rect">
            <a:avLst/>
          </a:prstGeom>
        </p:spPr>
        <p:txBody>
          <a:bodyPr wrap="square">
            <a:spAutoFit/>
          </a:bodyPr>
          <a:lstStyle/>
          <a:p>
            <a:pPr marL="285750" indent="-285750">
              <a:buFont typeface="Wingdings" panose="05000000000000000000" pitchFamily="2" charset="2"/>
              <a:buChar char="n"/>
            </a:pPr>
            <a:r>
              <a:rPr lang="en-US" altLang="zh-CN" dirty="0"/>
              <a:t>MySQL Order By keyword</a:t>
            </a:r>
          </a:p>
          <a:p>
            <a:pPr marL="285750" indent="-285750">
              <a:buFont typeface="Arial" panose="020B0604020202020204" pitchFamily="34" charset="0"/>
              <a:buChar char="•"/>
            </a:pPr>
            <a:r>
              <a:rPr lang="zh-CN" altLang="en-US" dirty="0"/>
              <a:t>是用来给记录中的数据进行分类</a:t>
            </a:r>
          </a:p>
          <a:p>
            <a:pPr marL="285750" indent="-285750">
              <a:buFont typeface="Arial" panose="020B0604020202020204" pitchFamily="34" charset="0"/>
              <a:buChar char="•"/>
            </a:pPr>
            <a:r>
              <a:rPr lang="zh-CN" altLang="en-US" dirty="0"/>
              <a:t>根据关键词分类</a:t>
            </a:r>
          </a:p>
          <a:p>
            <a:pPr marL="285750" indent="-285750">
              <a:buFont typeface="Arial" panose="020B0604020202020204" pitchFamily="34" charset="0"/>
              <a:buChar char="•"/>
            </a:pPr>
            <a:r>
              <a:rPr lang="zh-CN" altLang="en-US" dirty="0"/>
              <a:t>用来给记录中的数据进行分类的</a:t>
            </a:r>
          </a:p>
        </p:txBody>
      </p:sp>
      <p:sp>
        <p:nvSpPr>
          <p:cNvPr id="16" name="矩形 15">
            <a:extLst>
              <a:ext uri="{FF2B5EF4-FFF2-40B4-BE49-F238E27FC236}">
                <a16:creationId xmlns:a16="http://schemas.microsoft.com/office/drawing/2014/main" id="{1AE07E50-B3DB-4C23-ACEF-11D53DDDDB26}"/>
              </a:ext>
            </a:extLst>
          </p:cNvPr>
          <p:cNvSpPr/>
          <p:nvPr/>
        </p:nvSpPr>
        <p:spPr>
          <a:xfrm>
            <a:off x="704850" y="3329440"/>
            <a:ext cx="6096000" cy="1200329"/>
          </a:xfrm>
          <a:prstGeom prst="rect">
            <a:avLst/>
          </a:prstGeom>
        </p:spPr>
        <p:txBody>
          <a:bodyPr>
            <a:spAutoFit/>
          </a:bodyPr>
          <a:lstStyle/>
          <a:p>
            <a:pPr marL="342900" indent="-342900">
              <a:buFont typeface="+mj-ea"/>
              <a:buAutoNum type="circleNumDbPlain"/>
            </a:pPr>
            <a:r>
              <a:rPr lang="zh-CN" altLang="en-US" dirty="0"/>
              <a:t>使用索引来满足</a:t>
            </a:r>
            <a:r>
              <a:rPr lang="en-US" altLang="zh-CN" dirty="0"/>
              <a:t>ORDER BY</a:t>
            </a:r>
          </a:p>
          <a:p>
            <a:pPr marL="342900" indent="-342900">
              <a:buFont typeface="+mj-ea"/>
              <a:buAutoNum type="circleNumDbPlain"/>
            </a:pPr>
            <a:r>
              <a:rPr lang="zh-CN" altLang="en-US" dirty="0"/>
              <a:t>使用</a:t>
            </a:r>
            <a:r>
              <a:rPr lang="en-US" altLang="zh-CN" dirty="0"/>
              <a:t>filesort</a:t>
            </a:r>
            <a:r>
              <a:rPr lang="zh-CN" altLang="en-US" dirty="0"/>
              <a:t>来满足</a:t>
            </a:r>
            <a:r>
              <a:rPr lang="en-US" altLang="zh-CN" dirty="0"/>
              <a:t>ORDER BY</a:t>
            </a:r>
          </a:p>
          <a:p>
            <a:pPr marL="342900" indent="-342900">
              <a:buFont typeface="+mj-ea"/>
              <a:buAutoNum type="circleNumDbPlain"/>
            </a:pPr>
            <a:r>
              <a:rPr lang="zh-CN" altLang="en-US" dirty="0"/>
              <a:t>影响</a:t>
            </a:r>
            <a:r>
              <a:rPr lang="en-US" altLang="zh-CN" dirty="0"/>
              <a:t>ORDER BY</a:t>
            </a:r>
            <a:r>
              <a:rPr lang="zh-CN" altLang="en-US" dirty="0"/>
              <a:t>优化</a:t>
            </a:r>
          </a:p>
          <a:p>
            <a:pPr marL="342900" indent="-342900">
              <a:buFont typeface="+mj-ea"/>
              <a:buAutoNum type="circleNumDbPlain"/>
            </a:pPr>
            <a:r>
              <a:rPr lang="zh-CN" altLang="en-US" dirty="0"/>
              <a:t>按执行计划信息</a:t>
            </a:r>
          </a:p>
        </p:txBody>
      </p:sp>
    </p:spTree>
    <p:extLst>
      <p:ext uri="{BB962C8B-B14F-4D97-AF65-F5344CB8AC3E}">
        <p14:creationId xmlns:p14="http://schemas.microsoft.com/office/powerpoint/2010/main" val="27651184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30145" y="492257"/>
            <a:ext cx="1103547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latin typeface="Microsoft YaHei Light" panose="020B0502040204020203" pitchFamily="34" charset="-122"/>
                <a:ea typeface="Microsoft YaHei Light" panose="020B0502040204020203" pitchFamily="34" charset="-122"/>
              </a:rPr>
              <a:t>Order by </a:t>
            </a:r>
            <a:endParaRPr lang="en-US" altLang="zh-CN" b="1" dirty="0"/>
          </a:p>
        </p:txBody>
      </p:sp>
      <p:sp>
        <p:nvSpPr>
          <p:cNvPr id="16" name="矩形 15">
            <a:extLst>
              <a:ext uri="{FF2B5EF4-FFF2-40B4-BE49-F238E27FC236}">
                <a16:creationId xmlns:a16="http://schemas.microsoft.com/office/drawing/2014/main" id="{1AE07E50-B3DB-4C23-ACEF-11D53DDDDB26}"/>
              </a:ext>
            </a:extLst>
          </p:cNvPr>
          <p:cNvSpPr/>
          <p:nvPr/>
        </p:nvSpPr>
        <p:spPr>
          <a:xfrm>
            <a:off x="497164" y="1160167"/>
            <a:ext cx="6096000" cy="369332"/>
          </a:xfrm>
          <a:prstGeom prst="rect">
            <a:avLst/>
          </a:prstGeom>
        </p:spPr>
        <p:txBody>
          <a:bodyPr>
            <a:spAutoFit/>
          </a:bodyPr>
          <a:lstStyle/>
          <a:p>
            <a:pPr marL="342900" indent="-342900">
              <a:buFont typeface="+mj-ea"/>
              <a:buAutoNum type="circleNumDbPlain"/>
            </a:pPr>
            <a:r>
              <a:rPr lang="zh-CN" altLang="en-US" dirty="0"/>
              <a:t>使用索引来满足</a:t>
            </a:r>
            <a:r>
              <a:rPr lang="en-US" altLang="zh-CN" dirty="0"/>
              <a:t>ORDER BY</a:t>
            </a:r>
          </a:p>
        </p:txBody>
      </p:sp>
      <p:sp>
        <p:nvSpPr>
          <p:cNvPr id="3" name="矩形 2">
            <a:extLst>
              <a:ext uri="{FF2B5EF4-FFF2-40B4-BE49-F238E27FC236}">
                <a16:creationId xmlns:a16="http://schemas.microsoft.com/office/drawing/2014/main" id="{7FD14447-4E78-4F10-8DA2-E31507EBEB0D}"/>
              </a:ext>
            </a:extLst>
          </p:cNvPr>
          <p:cNvSpPr/>
          <p:nvPr/>
        </p:nvSpPr>
        <p:spPr>
          <a:xfrm>
            <a:off x="1021774" y="1662929"/>
            <a:ext cx="3387722" cy="276999"/>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altLang="zh-CN" sz="1200" dirty="0">
                <a:solidFill>
                  <a:srgbClr val="0077AA"/>
                </a:solidFill>
                <a:latin typeface="Liberation Mono"/>
              </a:rPr>
              <a:t>SELECT</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a:t>
            </a:r>
            <a:r>
              <a:rPr lang="en-US" altLang="zh-CN" sz="1200" dirty="0">
                <a:solidFill>
                  <a:srgbClr val="0077AA"/>
                </a:solidFill>
                <a:latin typeface="Liberation Mono"/>
              </a:rPr>
              <a:t>FROM</a:t>
            </a:r>
            <a:r>
              <a:rPr lang="en-US" altLang="zh-CN" sz="1200" dirty="0">
                <a:solidFill>
                  <a:srgbClr val="000000"/>
                </a:solidFill>
                <a:latin typeface="Liberation Mono"/>
              </a:rPr>
              <a:t> t1 </a:t>
            </a:r>
            <a:r>
              <a:rPr lang="en-US" altLang="zh-CN" sz="1200" dirty="0">
                <a:solidFill>
                  <a:srgbClr val="0077AA"/>
                </a:solidFill>
                <a:latin typeface="Liberation Mono"/>
              </a:rPr>
              <a:t>ORDER</a:t>
            </a:r>
            <a:r>
              <a:rPr lang="en-US" altLang="zh-CN" sz="1200" dirty="0">
                <a:solidFill>
                  <a:srgbClr val="000000"/>
                </a:solidFill>
                <a:latin typeface="Liberation Mono"/>
              </a:rPr>
              <a:t> </a:t>
            </a:r>
            <a:r>
              <a:rPr lang="en-US" altLang="zh-CN" sz="1200" dirty="0">
                <a:solidFill>
                  <a:srgbClr val="0077AA"/>
                </a:solidFill>
                <a:latin typeface="Liberation Mono"/>
              </a:rPr>
              <a:t>BY</a:t>
            </a:r>
            <a:r>
              <a:rPr lang="en-US" altLang="zh-CN" sz="1200" dirty="0">
                <a:solidFill>
                  <a:srgbClr val="000000"/>
                </a:solidFill>
                <a:latin typeface="Liberation Mono"/>
              </a:rPr>
              <a:t> </a:t>
            </a:r>
            <a:r>
              <a:rPr lang="en-US" altLang="zh-CN" sz="1200" i="1" dirty="0">
                <a:solidFill>
                  <a:srgbClr val="000000"/>
                </a:solidFill>
                <a:latin typeface="Liberation Mono"/>
              </a:rPr>
              <a:t>key_part1</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i="1" dirty="0">
                <a:solidFill>
                  <a:srgbClr val="000000"/>
                </a:solidFill>
                <a:latin typeface="Liberation Mono"/>
              </a:rPr>
              <a:t>key_part2</a:t>
            </a:r>
            <a:r>
              <a:rPr lang="en-US" altLang="zh-CN" sz="1200" dirty="0">
                <a:solidFill>
                  <a:srgbClr val="999999"/>
                </a:solidFill>
                <a:latin typeface="Liberation Mono"/>
              </a:rPr>
              <a:t>;</a:t>
            </a:r>
            <a:endParaRPr lang="zh-CN" altLang="en-US" sz="1200" dirty="0"/>
          </a:p>
        </p:txBody>
      </p:sp>
      <p:sp>
        <p:nvSpPr>
          <p:cNvPr id="5" name="矩形 4">
            <a:extLst>
              <a:ext uri="{FF2B5EF4-FFF2-40B4-BE49-F238E27FC236}">
                <a16:creationId xmlns:a16="http://schemas.microsoft.com/office/drawing/2014/main" id="{E52DC033-3E2A-41D9-A8A6-610BA6FE4E5C}"/>
              </a:ext>
            </a:extLst>
          </p:cNvPr>
          <p:cNvSpPr/>
          <p:nvPr/>
        </p:nvSpPr>
        <p:spPr>
          <a:xfrm>
            <a:off x="5233461" y="1276029"/>
            <a:ext cx="4312920" cy="27699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sz="1200" dirty="0"/>
              <a:t>在（</a:t>
            </a:r>
            <a:r>
              <a:rPr lang="en-US" altLang="zh-CN" sz="1200" dirty="0"/>
              <a:t>key_part1,key_part2)</a:t>
            </a:r>
            <a:r>
              <a:rPr lang="zh-CN" altLang="en-US" sz="1200" dirty="0"/>
              <a:t>上的索引能使使优化器能够避免排序</a:t>
            </a:r>
            <a:endParaRPr lang="en-US" altLang="zh-CN" sz="1200" dirty="0"/>
          </a:p>
        </p:txBody>
      </p:sp>
      <p:sp>
        <p:nvSpPr>
          <p:cNvPr id="9" name="矩形 8">
            <a:extLst>
              <a:ext uri="{FF2B5EF4-FFF2-40B4-BE49-F238E27FC236}">
                <a16:creationId xmlns:a16="http://schemas.microsoft.com/office/drawing/2014/main" id="{16C90377-0CB5-4DA5-A812-1B9BB69E9A29}"/>
              </a:ext>
            </a:extLst>
          </p:cNvPr>
          <p:cNvSpPr/>
          <p:nvPr/>
        </p:nvSpPr>
        <p:spPr>
          <a:xfrm>
            <a:off x="5245151" y="1618121"/>
            <a:ext cx="4871718" cy="276999"/>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altLang="zh-CN" sz="1200" dirty="0"/>
              <a:t> SELECT *</a:t>
            </a:r>
            <a:r>
              <a:rPr lang="zh-CN" altLang="en-US" sz="1200" dirty="0"/>
              <a:t>所要找的数据比</a:t>
            </a:r>
            <a:r>
              <a:rPr lang="en-US" altLang="zh-CN" sz="1200" dirty="0"/>
              <a:t>key_part1</a:t>
            </a:r>
            <a:r>
              <a:rPr lang="zh-CN" altLang="en-US" sz="1200" dirty="0"/>
              <a:t>和</a:t>
            </a:r>
            <a:r>
              <a:rPr lang="en-US" altLang="zh-CN" sz="1200" dirty="0"/>
              <a:t>key_part2</a:t>
            </a:r>
            <a:r>
              <a:rPr lang="zh-CN" altLang="en-US" sz="1200" dirty="0"/>
              <a:t>数据多，则会全表扫描</a:t>
            </a:r>
          </a:p>
        </p:txBody>
      </p:sp>
      <p:sp>
        <p:nvSpPr>
          <p:cNvPr id="12" name="矩形 11">
            <a:extLst>
              <a:ext uri="{FF2B5EF4-FFF2-40B4-BE49-F238E27FC236}">
                <a16:creationId xmlns:a16="http://schemas.microsoft.com/office/drawing/2014/main" id="{45888D16-6F44-4DC4-9803-B26F497DD7F6}"/>
              </a:ext>
            </a:extLst>
          </p:cNvPr>
          <p:cNvSpPr/>
          <p:nvPr/>
        </p:nvSpPr>
        <p:spPr>
          <a:xfrm>
            <a:off x="5233461" y="1939095"/>
            <a:ext cx="3733714" cy="276999"/>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altLang="zh-CN" sz="1200" dirty="0"/>
              <a:t>SELECT *</a:t>
            </a:r>
            <a:r>
              <a:rPr lang="zh-CN" altLang="en-US" sz="1200" dirty="0"/>
              <a:t>仅选择索引列，则将使用索引并避免排序。</a:t>
            </a:r>
          </a:p>
        </p:txBody>
      </p:sp>
      <p:sp>
        <p:nvSpPr>
          <p:cNvPr id="13" name="左大括号 12">
            <a:extLst>
              <a:ext uri="{FF2B5EF4-FFF2-40B4-BE49-F238E27FC236}">
                <a16:creationId xmlns:a16="http://schemas.microsoft.com/office/drawing/2014/main" id="{54C61BB9-3E29-4CBD-9260-35E3A4ED7FEE}"/>
              </a:ext>
            </a:extLst>
          </p:cNvPr>
          <p:cNvSpPr/>
          <p:nvPr/>
        </p:nvSpPr>
        <p:spPr>
          <a:xfrm>
            <a:off x="4940091" y="1370937"/>
            <a:ext cx="293370" cy="845157"/>
          </a:xfrm>
          <a:prstGeom prst="leftBrace">
            <a:avLst>
              <a:gd name="adj1" fmla="val 8333"/>
              <a:gd name="adj2" fmla="val 5135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5D74E5B-79B5-4B2F-A684-41A6E4C6F495}"/>
              </a:ext>
            </a:extLst>
          </p:cNvPr>
          <p:cNvSpPr/>
          <p:nvPr/>
        </p:nvSpPr>
        <p:spPr>
          <a:xfrm>
            <a:off x="1150905" y="2363002"/>
            <a:ext cx="5659714" cy="27699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200" dirty="0">
                <a:solidFill>
                  <a:srgbClr val="0077AA"/>
                </a:solidFill>
                <a:latin typeface="Liberation Mono"/>
              </a:rPr>
              <a:t>SELECT</a:t>
            </a:r>
            <a:r>
              <a:rPr lang="en-US" altLang="zh-CN" sz="1200" dirty="0">
                <a:solidFill>
                  <a:srgbClr val="000000"/>
                </a:solidFill>
                <a:latin typeface="Liberation Mono"/>
              </a:rPr>
              <a:t> </a:t>
            </a:r>
            <a:r>
              <a:rPr lang="en-US" altLang="zh-CN" sz="1200" i="1" dirty="0">
                <a:solidFill>
                  <a:srgbClr val="000000"/>
                </a:solidFill>
                <a:latin typeface="Liberation Mono"/>
              </a:rPr>
              <a:t>pk</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i="1" dirty="0">
                <a:solidFill>
                  <a:srgbClr val="000000"/>
                </a:solidFill>
                <a:latin typeface="Liberation Mono"/>
              </a:rPr>
              <a:t>key_part1</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i="1" dirty="0">
                <a:solidFill>
                  <a:srgbClr val="000000"/>
                </a:solidFill>
                <a:latin typeface="Liberation Mono"/>
              </a:rPr>
              <a:t>key_part2</a:t>
            </a:r>
            <a:r>
              <a:rPr lang="en-US" altLang="zh-CN" sz="1200" dirty="0">
                <a:solidFill>
                  <a:srgbClr val="000000"/>
                </a:solidFill>
                <a:latin typeface="Liberation Mono"/>
              </a:rPr>
              <a:t> </a:t>
            </a:r>
            <a:r>
              <a:rPr lang="en-US" altLang="zh-CN" sz="1200" dirty="0">
                <a:solidFill>
                  <a:srgbClr val="0077AA"/>
                </a:solidFill>
                <a:latin typeface="Liberation Mono"/>
              </a:rPr>
              <a:t>FROM</a:t>
            </a:r>
            <a:r>
              <a:rPr lang="en-US" altLang="zh-CN" sz="1200" dirty="0">
                <a:solidFill>
                  <a:srgbClr val="000000"/>
                </a:solidFill>
                <a:latin typeface="Liberation Mono"/>
              </a:rPr>
              <a:t> t1 </a:t>
            </a:r>
            <a:r>
              <a:rPr lang="en-US" altLang="zh-CN" sz="1200" dirty="0">
                <a:solidFill>
                  <a:srgbClr val="0077AA"/>
                </a:solidFill>
                <a:latin typeface="Liberation Mono"/>
              </a:rPr>
              <a:t>ORDER</a:t>
            </a:r>
            <a:r>
              <a:rPr lang="en-US" altLang="zh-CN" sz="1200" dirty="0">
                <a:solidFill>
                  <a:srgbClr val="000000"/>
                </a:solidFill>
                <a:latin typeface="Liberation Mono"/>
              </a:rPr>
              <a:t> </a:t>
            </a:r>
            <a:r>
              <a:rPr lang="en-US" altLang="zh-CN" sz="1200" dirty="0">
                <a:solidFill>
                  <a:srgbClr val="0077AA"/>
                </a:solidFill>
                <a:latin typeface="Liberation Mono"/>
              </a:rPr>
              <a:t>BY</a:t>
            </a:r>
            <a:r>
              <a:rPr lang="en-US" altLang="zh-CN" sz="1200" dirty="0">
                <a:solidFill>
                  <a:srgbClr val="000000"/>
                </a:solidFill>
                <a:latin typeface="Liberation Mono"/>
              </a:rPr>
              <a:t> </a:t>
            </a:r>
            <a:r>
              <a:rPr lang="en-US" altLang="zh-CN" sz="1200" i="1" dirty="0">
                <a:solidFill>
                  <a:srgbClr val="000000"/>
                </a:solidFill>
                <a:latin typeface="Liberation Mono"/>
              </a:rPr>
              <a:t>key_part1</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i="1" dirty="0">
                <a:solidFill>
                  <a:srgbClr val="000000"/>
                </a:solidFill>
                <a:latin typeface="Liberation Mono"/>
              </a:rPr>
              <a:t>key_part2</a:t>
            </a:r>
            <a:r>
              <a:rPr lang="en-US" altLang="zh-CN" sz="1200" dirty="0">
                <a:solidFill>
                  <a:srgbClr val="999999"/>
                </a:solidFill>
                <a:latin typeface="Liberation Mono"/>
              </a:rPr>
              <a:t>;</a:t>
            </a:r>
            <a:endParaRPr lang="zh-CN" altLang="en-US" sz="1200" dirty="0"/>
          </a:p>
        </p:txBody>
      </p:sp>
      <p:sp>
        <p:nvSpPr>
          <p:cNvPr id="23" name="矩形 22">
            <a:extLst>
              <a:ext uri="{FF2B5EF4-FFF2-40B4-BE49-F238E27FC236}">
                <a16:creationId xmlns:a16="http://schemas.microsoft.com/office/drawing/2014/main" id="{DF8B502B-C683-4544-941B-56FDA3C07A59}"/>
              </a:ext>
            </a:extLst>
          </p:cNvPr>
          <p:cNvSpPr/>
          <p:nvPr/>
        </p:nvSpPr>
        <p:spPr>
          <a:xfrm>
            <a:off x="1736393" y="2696253"/>
            <a:ext cx="5074226" cy="27699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200" dirty="0">
                <a:solidFill>
                  <a:srgbClr val="0077AA"/>
                </a:solidFill>
                <a:latin typeface="Liberation Mono"/>
              </a:rPr>
              <a:t>SELECT</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a:t>
            </a:r>
            <a:r>
              <a:rPr lang="en-US" altLang="zh-CN" sz="1200" dirty="0">
                <a:solidFill>
                  <a:srgbClr val="0077AA"/>
                </a:solidFill>
                <a:latin typeface="Liberation Mono"/>
              </a:rPr>
              <a:t>FROM</a:t>
            </a:r>
            <a:r>
              <a:rPr lang="en-US" altLang="zh-CN" sz="1200" dirty="0">
                <a:solidFill>
                  <a:srgbClr val="000000"/>
                </a:solidFill>
                <a:latin typeface="Liberation Mono"/>
              </a:rPr>
              <a:t> t1 </a:t>
            </a:r>
            <a:r>
              <a:rPr lang="en-US" altLang="zh-CN" sz="1200" dirty="0">
                <a:solidFill>
                  <a:srgbClr val="0077AA"/>
                </a:solidFill>
                <a:latin typeface="Liberation Mono"/>
              </a:rPr>
              <a:t>WHERE</a:t>
            </a:r>
            <a:r>
              <a:rPr lang="en-US" altLang="zh-CN" sz="1200" dirty="0">
                <a:solidFill>
                  <a:srgbClr val="000000"/>
                </a:solidFill>
                <a:latin typeface="Liberation Mono"/>
              </a:rPr>
              <a:t> </a:t>
            </a:r>
            <a:r>
              <a:rPr lang="en-US" altLang="zh-CN" sz="1200" i="1" dirty="0">
                <a:solidFill>
                  <a:srgbClr val="000000"/>
                </a:solidFill>
                <a:latin typeface="Liberation Mono"/>
              </a:rPr>
              <a:t>key_part1</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a:t>
            </a:r>
            <a:r>
              <a:rPr lang="en-US" altLang="zh-CN" sz="1200" i="1" dirty="0">
                <a:solidFill>
                  <a:srgbClr val="000000"/>
                </a:solidFill>
                <a:latin typeface="Liberation Mono"/>
              </a:rPr>
              <a:t>constant</a:t>
            </a:r>
            <a:r>
              <a:rPr lang="en-US" altLang="zh-CN" sz="1200" dirty="0">
                <a:solidFill>
                  <a:srgbClr val="000000"/>
                </a:solidFill>
                <a:latin typeface="Liberation Mono"/>
              </a:rPr>
              <a:t> </a:t>
            </a:r>
            <a:r>
              <a:rPr lang="en-US" altLang="zh-CN" sz="1200" dirty="0">
                <a:solidFill>
                  <a:srgbClr val="0077AA"/>
                </a:solidFill>
                <a:latin typeface="Liberation Mono"/>
              </a:rPr>
              <a:t>ORDER</a:t>
            </a:r>
            <a:r>
              <a:rPr lang="en-US" altLang="zh-CN" sz="1200" dirty="0">
                <a:solidFill>
                  <a:srgbClr val="000000"/>
                </a:solidFill>
                <a:latin typeface="Liberation Mono"/>
              </a:rPr>
              <a:t> </a:t>
            </a:r>
            <a:r>
              <a:rPr lang="en-US" altLang="zh-CN" sz="1200" dirty="0">
                <a:solidFill>
                  <a:srgbClr val="0077AA"/>
                </a:solidFill>
                <a:latin typeface="Liberation Mono"/>
              </a:rPr>
              <a:t>BY</a:t>
            </a:r>
            <a:r>
              <a:rPr lang="en-US" altLang="zh-CN" sz="1200" dirty="0">
                <a:solidFill>
                  <a:srgbClr val="000000"/>
                </a:solidFill>
                <a:latin typeface="Liberation Mono"/>
              </a:rPr>
              <a:t> </a:t>
            </a:r>
            <a:r>
              <a:rPr lang="en-US" altLang="zh-CN" sz="1200" i="1" dirty="0">
                <a:solidFill>
                  <a:srgbClr val="000000"/>
                </a:solidFill>
                <a:latin typeface="Liberation Mono"/>
              </a:rPr>
              <a:t>key_part2</a:t>
            </a:r>
            <a:r>
              <a:rPr lang="en-US" altLang="zh-CN" sz="1200" dirty="0">
                <a:solidFill>
                  <a:srgbClr val="999999"/>
                </a:solidFill>
                <a:latin typeface="Liberation Mono"/>
              </a:rPr>
              <a:t>;</a:t>
            </a:r>
            <a:endParaRPr lang="zh-CN" altLang="en-US" sz="1200" dirty="0"/>
          </a:p>
        </p:txBody>
      </p:sp>
      <p:sp>
        <p:nvSpPr>
          <p:cNvPr id="24" name="矩形 23">
            <a:extLst>
              <a:ext uri="{FF2B5EF4-FFF2-40B4-BE49-F238E27FC236}">
                <a16:creationId xmlns:a16="http://schemas.microsoft.com/office/drawing/2014/main" id="{533FB291-AD26-4018-ABEB-5E8111FAA1A9}"/>
              </a:ext>
            </a:extLst>
          </p:cNvPr>
          <p:cNvSpPr/>
          <p:nvPr/>
        </p:nvSpPr>
        <p:spPr>
          <a:xfrm>
            <a:off x="7464556" y="3372068"/>
            <a:ext cx="1105681" cy="30777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altLang="zh-CN" sz="1400" dirty="0"/>
              <a:t> </a:t>
            </a:r>
            <a:r>
              <a:rPr lang="zh-CN" altLang="en-US" sz="1400" dirty="0"/>
              <a:t>走索引</a:t>
            </a:r>
          </a:p>
        </p:txBody>
      </p:sp>
      <p:sp>
        <p:nvSpPr>
          <p:cNvPr id="27" name="矩形 26">
            <a:extLst>
              <a:ext uri="{FF2B5EF4-FFF2-40B4-BE49-F238E27FC236}">
                <a16:creationId xmlns:a16="http://schemas.microsoft.com/office/drawing/2014/main" id="{FC2F0743-B445-4B82-B2C0-0DCCD07445D7}"/>
              </a:ext>
            </a:extLst>
          </p:cNvPr>
          <p:cNvSpPr/>
          <p:nvPr/>
        </p:nvSpPr>
        <p:spPr>
          <a:xfrm>
            <a:off x="1771606" y="3016295"/>
            <a:ext cx="5074226" cy="46166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200" dirty="0">
                <a:solidFill>
                  <a:srgbClr val="0077AA"/>
                </a:solidFill>
                <a:latin typeface="Liberation Mono"/>
              </a:rPr>
              <a:t>SELECT</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a:t>
            </a:r>
            <a:r>
              <a:rPr lang="en-US" altLang="zh-CN" sz="1200" dirty="0">
                <a:solidFill>
                  <a:srgbClr val="0077AA"/>
                </a:solidFill>
                <a:latin typeface="Liberation Mono"/>
              </a:rPr>
              <a:t>FROM</a:t>
            </a:r>
            <a:r>
              <a:rPr lang="en-US" altLang="zh-CN" sz="1200" dirty="0">
                <a:solidFill>
                  <a:srgbClr val="000000"/>
                </a:solidFill>
                <a:latin typeface="Liberation Mono"/>
              </a:rPr>
              <a:t> t1 </a:t>
            </a:r>
            <a:r>
              <a:rPr lang="en-US" altLang="zh-CN" sz="1200" dirty="0">
                <a:solidFill>
                  <a:srgbClr val="0077AA"/>
                </a:solidFill>
                <a:latin typeface="Liberation Mono"/>
              </a:rPr>
              <a:t>ORDER</a:t>
            </a:r>
            <a:r>
              <a:rPr lang="en-US" altLang="zh-CN" sz="1200" dirty="0">
                <a:solidFill>
                  <a:srgbClr val="000000"/>
                </a:solidFill>
                <a:latin typeface="Liberation Mono"/>
              </a:rPr>
              <a:t> </a:t>
            </a:r>
            <a:r>
              <a:rPr lang="en-US" altLang="zh-CN" sz="1200" dirty="0">
                <a:solidFill>
                  <a:srgbClr val="0077AA"/>
                </a:solidFill>
                <a:latin typeface="Liberation Mono"/>
              </a:rPr>
              <a:t>BY</a:t>
            </a:r>
            <a:r>
              <a:rPr lang="en-US" altLang="zh-CN" sz="1200" dirty="0">
                <a:solidFill>
                  <a:srgbClr val="000000"/>
                </a:solidFill>
                <a:latin typeface="Liberation Mono"/>
              </a:rPr>
              <a:t> </a:t>
            </a:r>
            <a:r>
              <a:rPr lang="en-US" altLang="zh-CN" sz="1200" i="1" dirty="0">
                <a:solidFill>
                  <a:srgbClr val="000000"/>
                </a:solidFill>
                <a:latin typeface="Liberation Mono"/>
              </a:rPr>
              <a:t>key_part1</a:t>
            </a:r>
            <a:r>
              <a:rPr lang="en-US" altLang="zh-CN" sz="1200" dirty="0">
                <a:solidFill>
                  <a:srgbClr val="000000"/>
                </a:solidFill>
                <a:latin typeface="Liberation Mono"/>
              </a:rPr>
              <a:t> </a:t>
            </a:r>
            <a:r>
              <a:rPr lang="en-US" altLang="zh-CN" sz="1200" dirty="0">
                <a:solidFill>
                  <a:srgbClr val="0077AA"/>
                </a:solidFill>
                <a:latin typeface="Liberation Mono"/>
              </a:rPr>
              <a:t>DESC</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i="1" dirty="0">
                <a:solidFill>
                  <a:srgbClr val="000000"/>
                </a:solidFill>
                <a:latin typeface="Liberation Mono"/>
              </a:rPr>
              <a:t>key_part2</a:t>
            </a:r>
            <a:r>
              <a:rPr lang="en-US" altLang="zh-CN" sz="1200" dirty="0">
                <a:solidFill>
                  <a:srgbClr val="000000"/>
                </a:solidFill>
                <a:latin typeface="Liberation Mono"/>
              </a:rPr>
              <a:t> </a:t>
            </a:r>
            <a:r>
              <a:rPr lang="en-US" altLang="zh-CN" sz="1200" dirty="0">
                <a:solidFill>
                  <a:srgbClr val="0077AA"/>
                </a:solidFill>
                <a:latin typeface="Liberation Mono"/>
              </a:rPr>
              <a:t>DESC</a:t>
            </a:r>
            <a:r>
              <a:rPr lang="en-US" altLang="zh-CN" sz="1200" dirty="0">
                <a:solidFill>
                  <a:srgbClr val="999999"/>
                </a:solidFill>
                <a:latin typeface="Liberation Mono"/>
              </a:rPr>
              <a:t>;</a:t>
            </a:r>
          </a:p>
          <a:p>
            <a:r>
              <a:rPr lang="en-US" altLang="zh-CN" sz="1200" dirty="0">
                <a:solidFill>
                  <a:srgbClr val="0077AA"/>
                </a:solidFill>
                <a:latin typeface="Liberation Mono"/>
              </a:rPr>
              <a:t>SELECT</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a:t>
            </a:r>
            <a:r>
              <a:rPr lang="en-US" altLang="zh-CN" sz="1200" dirty="0">
                <a:solidFill>
                  <a:srgbClr val="0077AA"/>
                </a:solidFill>
                <a:latin typeface="Liberation Mono"/>
              </a:rPr>
              <a:t>FROM</a:t>
            </a:r>
            <a:r>
              <a:rPr lang="en-US" altLang="zh-CN" sz="1200" dirty="0">
                <a:solidFill>
                  <a:srgbClr val="000000"/>
                </a:solidFill>
                <a:latin typeface="Liberation Mono"/>
              </a:rPr>
              <a:t> t1 </a:t>
            </a:r>
            <a:r>
              <a:rPr lang="en-US" altLang="zh-CN" sz="1200" dirty="0">
                <a:solidFill>
                  <a:srgbClr val="0077AA"/>
                </a:solidFill>
                <a:latin typeface="Liberation Mono"/>
              </a:rPr>
              <a:t>WHERE</a:t>
            </a:r>
            <a:r>
              <a:rPr lang="en-US" altLang="zh-CN" sz="1200" dirty="0">
                <a:solidFill>
                  <a:srgbClr val="000000"/>
                </a:solidFill>
                <a:latin typeface="Liberation Mono"/>
              </a:rPr>
              <a:t> </a:t>
            </a:r>
            <a:r>
              <a:rPr lang="en-US" altLang="zh-CN" sz="1200" i="1" dirty="0">
                <a:solidFill>
                  <a:srgbClr val="000000"/>
                </a:solidFill>
                <a:latin typeface="Liberation Mono"/>
              </a:rPr>
              <a:t>key_part1</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a:t>
            </a:r>
            <a:r>
              <a:rPr lang="en-US" altLang="zh-CN" sz="1200" i="1" dirty="0">
                <a:solidFill>
                  <a:srgbClr val="000000"/>
                </a:solidFill>
                <a:latin typeface="Liberation Mono"/>
              </a:rPr>
              <a:t>constant</a:t>
            </a:r>
            <a:r>
              <a:rPr lang="en-US" altLang="zh-CN" sz="1200" dirty="0">
                <a:solidFill>
                  <a:srgbClr val="000000"/>
                </a:solidFill>
                <a:latin typeface="Liberation Mono"/>
              </a:rPr>
              <a:t> </a:t>
            </a:r>
            <a:r>
              <a:rPr lang="en-US" altLang="zh-CN" sz="1200" dirty="0">
                <a:solidFill>
                  <a:srgbClr val="0077AA"/>
                </a:solidFill>
                <a:latin typeface="Liberation Mono"/>
              </a:rPr>
              <a:t>ORDER</a:t>
            </a:r>
            <a:r>
              <a:rPr lang="en-US" altLang="zh-CN" sz="1200" dirty="0">
                <a:solidFill>
                  <a:srgbClr val="000000"/>
                </a:solidFill>
                <a:latin typeface="Liberation Mono"/>
              </a:rPr>
              <a:t> </a:t>
            </a:r>
            <a:r>
              <a:rPr lang="en-US" altLang="zh-CN" sz="1200" dirty="0">
                <a:solidFill>
                  <a:srgbClr val="0077AA"/>
                </a:solidFill>
                <a:latin typeface="Liberation Mono"/>
              </a:rPr>
              <a:t>BY</a:t>
            </a:r>
            <a:r>
              <a:rPr lang="en-US" altLang="zh-CN" sz="1200" dirty="0">
                <a:solidFill>
                  <a:srgbClr val="000000"/>
                </a:solidFill>
                <a:latin typeface="Liberation Mono"/>
              </a:rPr>
              <a:t> </a:t>
            </a:r>
            <a:r>
              <a:rPr lang="en-US" altLang="zh-CN" sz="1200" i="1" dirty="0">
                <a:solidFill>
                  <a:srgbClr val="000000"/>
                </a:solidFill>
                <a:latin typeface="Liberation Mono"/>
              </a:rPr>
              <a:t>key_part2</a:t>
            </a:r>
            <a:r>
              <a:rPr lang="en-US" altLang="zh-CN" sz="1200" dirty="0">
                <a:solidFill>
                  <a:srgbClr val="000000"/>
                </a:solidFill>
                <a:latin typeface="Liberation Mono"/>
              </a:rPr>
              <a:t> </a:t>
            </a:r>
            <a:r>
              <a:rPr lang="en-US" altLang="zh-CN" sz="1200" dirty="0">
                <a:solidFill>
                  <a:srgbClr val="0077AA"/>
                </a:solidFill>
                <a:latin typeface="Liberation Mono"/>
              </a:rPr>
              <a:t>DESC</a:t>
            </a:r>
            <a:r>
              <a:rPr lang="en-US" altLang="zh-CN" sz="1200" dirty="0">
                <a:solidFill>
                  <a:srgbClr val="999999"/>
                </a:solidFill>
                <a:latin typeface="Liberation Mono"/>
              </a:rPr>
              <a:t>;</a:t>
            </a:r>
            <a:endParaRPr lang="zh-CN" altLang="en-US" sz="1200" dirty="0"/>
          </a:p>
        </p:txBody>
      </p:sp>
      <p:sp>
        <p:nvSpPr>
          <p:cNvPr id="28" name="矩形 27">
            <a:extLst>
              <a:ext uri="{FF2B5EF4-FFF2-40B4-BE49-F238E27FC236}">
                <a16:creationId xmlns:a16="http://schemas.microsoft.com/office/drawing/2014/main" id="{0AA1ADCD-891F-4402-88DD-14DFCDDE62E9}"/>
              </a:ext>
            </a:extLst>
          </p:cNvPr>
          <p:cNvSpPr/>
          <p:nvPr/>
        </p:nvSpPr>
        <p:spPr>
          <a:xfrm>
            <a:off x="866977" y="3533986"/>
            <a:ext cx="6010276" cy="46166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200" dirty="0">
                <a:solidFill>
                  <a:srgbClr val="0077AA"/>
                </a:solidFill>
                <a:latin typeface="Liberation Mono"/>
              </a:rPr>
              <a:t>SELECT</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a:t>
            </a:r>
            <a:r>
              <a:rPr lang="en-US" altLang="zh-CN" sz="1200" dirty="0">
                <a:solidFill>
                  <a:srgbClr val="0077AA"/>
                </a:solidFill>
                <a:latin typeface="Liberation Mono"/>
              </a:rPr>
              <a:t>FROM</a:t>
            </a:r>
            <a:r>
              <a:rPr lang="en-US" altLang="zh-CN" sz="1200" dirty="0">
                <a:solidFill>
                  <a:srgbClr val="000000"/>
                </a:solidFill>
                <a:latin typeface="Liberation Mono"/>
              </a:rPr>
              <a:t> t1 </a:t>
            </a:r>
            <a:r>
              <a:rPr lang="en-US" altLang="zh-CN" sz="1200" dirty="0">
                <a:solidFill>
                  <a:srgbClr val="0077AA"/>
                </a:solidFill>
                <a:latin typeface="Liberation Mono"/>
              </a:rPr>
              <a:t>WHERE</a:t>
            </a:r>
            <a:r>
              <a:rPr lang="en-US" altLang="zh-CN" sz="1200" dirty="0">
                <a:solidFill>
                  <a:srgbClr val="000000"/>
                </a:solidFill>
                <a:latin typeface="Liberation Mono"/>
              </a:rPr>
              <a:t> </a:t>
            </a:r>
            <a:r>
              <a:rPr lang="en-US" altLang="zh-CN" sz="1200" i="1" dirty="0">
                <a:solidFill>
                  <a:srgbClr val="000000"/>
                </a:solidFill>
                <a:latin typeface="Liberation Mono"/>
              </a:rPr>
              <a:t>key_part1</a:t>
            </a:r>
            <a:r>
              <a:rPr lang="en-US" altLang="zh-CN" sz="1200" dirty="0">
                <a:solidFill>
                  <a:srgbClr val="000000"/>
                </a:solidFill>
                <a:latin typeface="Liberation Mono"/>
              </a:rPr>
              <a:t> </a:t>
            </a:r>
            <a:r>
              <a:rPr lang="en-US" altLang="zh-CN" sz="1200" dirty="0">
                <a:solidFill>
                  <a:srgbClr val="A67F59"/>
                </a:solidFill>
                <a:latin typeface="Liberation Mono"/>
              </a:rPr>
              <a:t>&gt;</a:t>
            </a:r>
            <a:r>
              <a:rPr lang="en-US" altLang="zh-CN" sz="1200" dirty="0">
                <a:solidFill>
                  <a:srgbClr val="000000"/>
                </a:solidFill>
                <a:latin typeface="Liberation Mono"/>
              </a:rPr>
              <a:t> </a:t>
            </a:r>
            <a:r>
              <a:rPr lang="en-US" altLang="zh-CN" sz="1200" i="1" dirty="0">
                <a:solidFill>
                  <a:srgbClr val="000000"/>
                </a:solidFill>
                <a:latin typeface="Liberation Mono"/>
              </a:rPr>
              <a:t>constant</a:t>
            </a:r>
            <a:r>
              <a:rPr lang="en-US" altLang="zh-CN" sz="1200" dirty="0">
                <a:solidFill>
                  <a:srgbClr val="000000"/>
                </a:solidFill>
                <a:latin typeface="Liberation Mono"/>
              </a:rPr>
              <a:t> </a:t>
            </a:r>
            <a:r>
              <a:rPr lang="en-US" altLang="zh-CN" sz="1200" dirty="0">
                <a:solidFill>
                  <a:srgbClr val="0077AA"/>
                </a:solidFill>
                <a:latin typeface="Liberation Mono"/>
              </a:rPr>
              <a:t>ORDER</a:t>
            </a:r>
            <a:r>
              <a:rPr lang="en-US" altLang="zh-CN" sz="1200" dirty="0">
                <a:solidFill>
                  <a:srgbClr val="000000"/>
                </a:solidFill>
                <a:latin typeface="Liberation Mono"/>
              </a:rPr>
              <a:t> </a:t>
            </a:r>
            <a:r>
              <a:rPr lang="en-US" altLang="zh-CN" sz="1200" dirty="0">
                <a:solidFill>
                  <a:srgbClr val="0077AA"/>
                </a:solidFill>
                <a:latin typeface="Liberation Mono"/>
              </a:rPr>
              <a:t>BY</a:t>
            </a:r>
            <a:r>
              <a:rPr lang="en-US" altLang="zh-CN" sz="1200" dirty="0">
                <a:solidFill>
                  <a:srgbClr val="000000"/>
                </a:solidFill>
                <a:latin typeface="Liberation Mono"/>
              </a:rPr>
              <a:t> </a:t>
            </a:r>
            <a:r>
              <a:rPr lang="en-US" altLang="zh-CN" sz="1200" i="1" dirty="0">
                <a:solidFill>
                  <a:srgbClr val="000000"/>
                </a:solidFill>
                <a:latin typeface="Liberation Mono"/>
              </a:rPr>
              <a:t>key_part1</a:t>
            </a:r>
            <a:r>
              <a:rPr lang="en-US" altLang="zh-CN" sz="1200" dirty="0">
                <a:solidFill>
                  <a:srgbClr val="000000"/>
                </a:solidFill>
                <a:latin typeface="Liberation Mono"/>
              </a:rPr>
              <a:t> </a:t>
            </a:r>
            <a:r>
              <a:rPr lang="en-US" altLang="zh-CN" sz="1200" dirty="0">
                <a:solidFill>
                  <a:srgbClr val="0077AA"/>
                </a:solidFill>
                <a:latin typeface="Liberation Mono"/>
              </a:rPr>
              <a:t>ASC</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0077AA"/>
                </a:solidFill>
                <a:latin typeface="Liberation Mono"/>
              </a:rPr>
              <a:t>SELECT</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a:t>
            </a:r>
            <a:r>
              <a:rPr lang="en-US" altLang="zh-CN" sz="1200" dirty="0">
                <a:solidFill>
                  <a:srgbClr val="0077AA"/>
                </a:solidFill>
                <a:latin typeface="Liberation Mono"/>
              </a:rPr>
              <a:t>FROM</a:t>
            </a:r>
            <a:r>
              <a:rPr lang="en-US" altLang="zh-CN" sz="1200" dirty="0">
                <a:solidFill>
                  <a:srgbClr val="000000"/>
                </a:solidFill>
                <a:latin typeface="Liberation Mono"/>
              </a:rPr>
              <a:t> t1 </a:t>
            </a:r>
            <a:r>
              <a:rPr lang="en-US" altLang="zh-CN" sz="1200" dirty="0">
                <a:solidFill>
                  <a:srgbClr val="0077AA"/>
                </a:solidFill>
                <a:latin typeface="Liberation Mono"/>
              </a:rPr>
              <a:t>WHERE</a:t>
            </a:r>
            <a:r>
              <a:rPr lang="en-US" altLang="zh-CN" sz="1200" dirty="0">
                <a:solidFill>
                  <a:srgbClr val="000000"/>
                </a:solidFill>
                <a:latin typeface="Liberation Mono"/>
              </a:rPr>
              <a:t> </a:t>
            </a:r>
            <a:r>
              <a:rPr lang="en-US" altLang="zh-CN" sz="1200" i="1" dirty="0">
                <a:solidFill>
                  <a:srgbClr val="000000"/>
                </a:solidFill>
                <a:latin typeface="Liberation Mono"/>
              </a:rPr>
              <a:t>key_part1</a:t>
            </a:r>
            <a:r>
              <a:rPr lang="en-US" altLang="zh-CN" sz="1200" dirty="0">
                <a:solidFill>
                  <a:srgbClr val="000000"/>
                </a:solidFill>
                <a:latin typeface="Liberation Mono"/>
              </a:rPr>
              <a:t> </a:t>
            </a:r>
            <a:r>
              <a:rPr lang="en-US" altLang="zh-CN" sz="1200" dirty="0">
                <a:solidFill>
                  <a:srgbClr val="A67F59"/>
                </a:solidFill>
                <a:latin typeface="Liberation Mono"/>
              </a:rPr>
              <a:t>&lt;</a:t>
            </a:r>
            <a:r>
              <a:rPr lang="en-US" altLang="zh-CN" sz="1200" dirty="0">
                <a:solidFill>
                  <a:srgbClr val="000000"/>
                </a:solidFill>
                <a:latin typeface="Liberation Mono"/>
              </a:rPr>
              <a:t> </a:t>
            </a:r>
            <a:r>
              <a:rPr lang="en-US" altLang="zh-CN" sz="1200" i="1" dirty="0">
                <a:solidFill>
                  <a:srgbClr val="000000"/>
                </a:solidFill>
                <a:latin typeface="Liberation Mono"/>
              </a:rPr>
              <a:t>constant</a:t>
            </a:r>
            <a:r>
              <a:rPr lang="en-US" altLang="zh-CN" sz="1200" dirty="0">
                <a:solidFill>
                  <a:srgbClr val="000000"/>
                </a:solidFill>
                <a:latin typeface="Liberation Mono"/>
              </a:rPr>
              <a:t> </a:t>
            </a:r>
            <a:r>
              <a:rPr lang="en-US" altLang="zh-CN" sz="1200" dirty="0">
                <a:solidFill>
                  <a:srgbClr val="0077AA"/>
                </a:solidFill>
                <a:latin typeface="Liberation Mono"/>
              </a:rPr>
              <a:t>ORDER</a:t>
            </a:r>
            <a:r>
              <a:rPr lang="en-US" altLang="zh-CN" sz="1200" dirty="0">
                <a:solidFill>
                  <a:srgbClr val="000000"/>
                </a:solidFill>
                <a:latin typeface="Liberation Mono"/>
              </a:rPr>
              <a:t> </a:t>
            </a:r>
            <a:r>
              <a:rPr lang="en-US" altLang="zh-CN" sz="1200" dirty="0">
                <a:solidFill>
                  <a:srgbClr val="0077AA"/>
                </a:solidFill>
                <a:latin typeface="Liberation Mono"/>
              </a:rPr>
              <a:t>BY</a:t>
            </a:r>
            <a:r>
              <a:rPr lang="en-US" altLang="zh-CN" sz="1200" dirty="0">
                <a:solidFill>
                  <a:srgbClr val="000000"/>
                </a:solidFill>
                <a:latin typeface="Liberation Mono"/>
              </a:rPr>
              <a:t> </a:t>
            </a:r>
            <a:r>
              <a:rPr lang="en-US" altLang="zh-CN" sz="1200" i="1" dirty="0">
                <a:solidFill>
                  <a:srgbClr val="000000"/>
                </a:solidFill>
                <a:latin typeface="Liberation Mono"/>
              </a:rPr>
              <a:t>key_part1</a:t>
            </a:r>
            <a:r>
              <a:rPr lang="en-US" altLang="zh-CN" sz="1200" dirty="0">
                <a:solidFill>
                  <a:srgbClr val="000000"/>
                </a:solidFill>
                <a:latin typeface="Liberation Mono"/>
              </a:rPr>
              <a:t> </a:t>
            </a:r>
            <a:r>
              <a:rPr lang="en-US" altLang="zh-CN" sz="1200" dirty="0">
                <a:solidFill>
                  <a:srgbClr val="0077AA"/>
                </a:solidFill>
                <a:latin typeface="Liberation Mono"/>
              </a:rPr>
              <a:t>DESC</a:t>
            </a:r>
            <a:r>
              <a:rPr lang="en-US" altLang="zh-CN" sz="1200" dirty="0">
                <a:solidFill>
                  <a:srgbClr val="999999"/>
                </a:solidFill>
                <a:latin typeface="Liberation Mono"/>
              </a:rPr>
              <a:t>;</a:t>
            </a:r>
            <a:endParaRPr lang="zh-CN" altLang="en-US" sz="1200" dirty="0"/>
          </a:p>
        </p:txBody>
      </p:sp>
      <p:sp>
        <p:nvSpPr>
          <p:cNvPr id="29" name="矩形 28">
            <a:extLst>
              <a:ext uri="{FF2B5EF4-FFF2-40B4-BE49-F238E27FC236}">
                <a16:creationId xmlns:a16="http://schemas.microsoft.com/office/drawing/2014/main" id="{71F5DE45-4904-47EB-8582-567664A8DB99}"/>
              </a:ext>
            </a:extLst>
          </p:cNvPr>
          <p:cNvSpPr/>
          <p:nvPr/>
        </p:nvSpPr>
        <p:spPr>
          <a:xfrm>
            <a:off x="824115" y="4087686"/>
            <a:ext cx="6096000" cy="46166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altLang="zh-CN" sz="1200" dirty="0">
                <a:solidFill>
                  <a:srgbClr val="0077AA"/>
                </a:solidFill>
                <a:latin typeface="Liberation Mono"/>
              </a:rPr>
              <a:t>SELECT</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a:t>
            </a:r>
            <a:r>
              <a:rPr lang="en-US" altLang="zh-CN" sz="1200" dirty="0">
                <a:solidFill>
                  <a:srgbClr val="0077AA"/>
                </a:solidFill>
                <a:latin typeface="Liberation Mono"/>
              </a:rPr>
              <a:t>FROM</a:t>
            </a:r>
            <a:r>
              <a:rPr lang="en-US" altLang="zh-CN" sz="1200" dirty="0">
                <a:solidFill>
                  <a:srgbClr val="000000"/>
                </a:solidFill>
                <a:latin typeface="Liberation Mono"/>
              </a:rPr>
              <a:t> t1 </a:t>
            </a:r>
            <a:r>
              <a:rPr lang="en-US" altLang="zh-CN" sz="1200" dirty="0">
                <a:solidFill>
                  <a:srgbClr val="0077AA"/>
                </a:solidFill>
                <a:latin typeface="Liberation Mono"/>
              </a:rPr>
              <a:t>WHERE</a:t>
            </a:r>
            <a:r>
              <a:rPr lang="en-US" altLang="zh-CN" sz="1200" dirty="0">
                <a:solidFill>
                  <a:srgbClr val="000000"/>
                </a:solidFill>
                <a:latin typeface="Liberation Mono"/>
              </a:rPr>
              <a:t> </a:t>
            </a:r>
            <a:r>
              <a:rPr lang="en-US" altLang="zh-CN" sz="1200" i="1" dirty="0">
                <a:solidFill>
                  <a:srgbClr val="000000"/>
                </a:solidFill>
                <a:latin typeface="Liberation Mono"/>
              </a:rPr>
              <a:t>key_part1</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a:t>
            </a:r>
            <a:r>
              <a:rPr lang="en-US" altLang="zh-CN" sz="1200" i="1" dirty="0">
                <a:solidFill>
                  <a:srgbClr val="000000"/>
                </a:solidFill>
                <a:latin typeface="Liberation Mono"/>
              </a:rPr>
              <a:t>constant1</a:t>
            </a:r>
            <a:r>
              <a:rPr lang="en-US" altLang="zh-CN" sz="1200" dirty="0">
                <a:solidFill>
                  <a:srgbClr val="000000"/>
                </a:solidFill>
                <a:latin typeface="Liberation Mono"/>
              </a:rPr>
              <a:t> </a:t>
            </a:r>
            <a:r>
              <a:rPr lang="en-US" altLang="zh-CN" sz="1200" dirty="0">
                <a:solidFill>
                  <a:srgbClr val="A67F59"/>
                </a:solidFill>
                <a:latin typeface="Liberation Mono"/>
              </a:rPr>
              <a:t>AND</a:t>
            </a:r>
            <a:r>
              <a:rPr lang="en-US" altLang="zh-CN" sz="1200" dirty="0">
                <a:solidFill>
                  <a:srgbClr val="000000"/>
                </a:solidFill>
                <a:latin typeface="Liberation Mono"/>
              </a:rPr>
              <a:t> </a:t>
            </a:r>
            <a:r>
              <a:rPr lang="en-US" altLang="zh-CN" sz="1200" i="1" dirty="0">
                <a:solidFill>
                  <a:srgbClr val="000000"/>
                </a:solidFill>
                <a:latin typeface="Liberation Mono"/>
              </a:rPr>
              <a:t>key_part2</a:t>
            </a:r>
            <a:r>
              <a:rPr lang="en-US" altLang="zh-CN" sz="1200" dirty="0">
                <a:solidFill>
                  <a:srgbClr val="000000"/>
                </a:solidFill>
                <a:latin typeface="Liberation Mono"/>
              </a:rPr>
              <a:t> </a:t>
            </a:r>
            <a:r>
              <a:rPr lang="en-US" altLang="zh-CN" sz="1200" dirty="0">
                <a:solidFill>
                  <a:srgbClr val="A67F59"/>
                </a:solidFill>
                <a:latin typeface="Liberation Mono"/>
              </a:rPr>
              <a:t>&gt;</a:t>
            </a:r>
            <a:r>
              <a:rPr lang="en-US" altLang="zh-CN" sz="1200" dirty="0">
                <a:solidFill>
                  <a:srgbClr val="000000"/>
                </a:solidFill>
                <a:latin typeface="Liberation Mono"/>
              </a:rPr>
              <a:t> </a:t>
            </a:r>
            <a:r>
              <a:rPr lang="en-US" altLang="zh-CN" sz="1200" i="1" dirty="0">
                <a:solidFill>
                  <a:srgbClr val="000000"/>
                </a:solidFill>
                <a:latin typeface="Liberation Mono"/>
              </a:rPr>
              <a:t>constant2</a:t>
            </a:r>
            <a:r>
              <a:rPr lang="en-US" altLang="zh-CN" sz="1200" dirty="0">
                <a:solidFill>
                  <a:srgbClr val="000000"/>
                </a:solidFill>
                <a:latin typeface="Liberation Mono"/>
              </a:rPr>
              <a:t> </a:t>
            </a:r>
            <a:r>
              <a:rPr lang="en-US" altLang="zh-CN" sz="1200" dirty="0">
                <a:solidFill>
                  <a:srgbClr val="0077AA"/>
                </a:solidFill>
                <a:latin typeface="Liberation Mono"/>
              </a:rPr>
              <a:t>ORDER</a:t>
            </a:r>
            <a:r>
              <a:rPr lang="en-US" altLang="zh-CN" sz="1200" dirty="0">
                <a:solidFill>
                  <a:srgbClr val="000000"/>
                </a:solidFill>
                <a:latin typeface="Liberation Mono"/>
              </a:rPr>
              <a:t> </a:t>
            </a:r>
            <a:r>
              <a:rPr lang="en-US" altLang="zh-CN" sz="1200" dirty="0">
                <a:solidFill>
                  <a:srgbClr val="0077AA"/>
                </a:solidFill>
                <a:latin typeface="Liberation Mono"/>
              </a:rPr>
              <a:t>BY</a:t>
            </a:r>
            <a:r>
              <a:rPr lang="en-US" altLang="zh-CN" sz="1200" dirty="0">
                <a:solidFill>
                  <a:srgbClr val="000000"/>
                </a:solidFill>
                <a:latin typeface="Liberation Mono"/>
              </a:rPr>
              <a:t> </a:t>
            </a:r>
            <a:r>
              <a:rPr lang="en-US" altLang="zh-CN" sz="1200" i="1" dirty="0">
                <a:solidFill>
                  <a:srgbClr val="000000"/>
                </a:solidFill>
                <a:latin typeface="Liberation Mono"/>
              </a:rPr>
              <a:t>key_part2</a:t>
            </a:r>
            <a:r>
              <a:rPr lang="en-US" altLang="zh-CN" sz="1200" dirty="0">
                <a:solidFill>
                  <a:srgbClr val="999999"/>
                </a:solidFill>
                <a:latin typeface="Liberation Mono"/>
              </a:rPr>
              <a:t>;</a:t>
            </a:r>
            <a:endParaRPr lang="zh-CN" altLang="en-US" sz="1200" dirty="0"/>
          </a:p>
        </p:txBody>
      </p:sp>
      <p:sp>
        <p:nvSpPr>
          <p:cNvPr id="30" name="右大括号 29">
            <a:extLst>
              <a:ext uri="{FF2B5EF4-FFF2-40B4-BE49-F238E27FC236}">
                <a16:creationId xmlns:a16="http://schemas.microsoft.com/office/drawing/2014/main" id="{C4AE4A7B-4C19-43F5-8594-620984C9ADE9}"/>
              </a:ext>
            </a:extLst>
          </p:cNvPr>
          <p:cNvSpPr/>
          <p:nvPr/>
        </p:nvSpPr>
        <p:spPr>
          <a:xfrm>
            <a:off x="7046595" y="2602161"/>
            <a:ext cx="308610" cy="179483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6DC80044-170D-49EC-97F6-78895B1F31DC}"/>
              </a:ext>
            </a:extLst>
          </p:cNvPr>
          <p:cNvSpPr/>
          <p:nvPr/>
        </p:nvSpPr>
        <p:spPr>
          <a:xfrm>
            <a:off x="2234528" y="4807257"/>
            <a:ext cx="3910301" cy="3077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none">
            <a:spAutoFit/>
          </a:bodyPr>
          <a:lstStyle/>
          <a:p>
            <a:r>
              <a:rPr lang="en-US" altLang="zh-CN" sz="1400" dirty="0">
                <a:solidFill>
                  <a:srgbClr val="0077AA"/>
                </a:solidFill>
                <a:latin typeface="Liberation Mono"/>
              </a:rPr>
              <a:t>SELECT</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FROM</a:t>
            </a:r>
            <a:r>
              <a:rPr lang="en-US" altLang="zh-CN" sz="1400" dirty="0">
                <a:solidFill>
                  <a:srgbClr val="000000"/>
                </a:solidFill>
                <a:latin typeface="Liberation Mono"/>
              </a:rPr>
              <a:t> t1 </a:t>
            </a:r>
            <a:r>
              <a:rPr lang="en-US" altLang="zh-CN" sz="1400" dirty="0">
                <a:solidFill>
                  <a:srgbClr val="0077AA"/>
                </a:solidFill>
                <a:latin typeface="Liberation Mono"/>
              </a:rPr>
              <a:t>ORDER</a:t>
            </a:r>
            <a:r>
              <a:rPr lang="en-US" altLang="zh-CN" sz="1400" dirty="0">
                <a:solidFill>
                  <a:srgbClr val="000000"/>
                </a:solidFill>
                <a:latin typeface="Liberation Mono"/>
              </a:rPr>
              <a:t> </a:t>
            </a:r>
            <a:r>
              <a:rPr lang="en-US" altLang="zh-CN" sz="1400" dirty="0">
                <a:solidFill>
                  <a:srgbClr val="0077AA"/>
                </a:solidFill>
                <a:latin typeface="Liberation Mono"/>
              </a:rPr>
              <a:t>BY</a:t>
            </a:r>
            <a:r>
              <a:rPr lang="en-US" altLang="zh-CN" sz="1400" dirty="0">
                <a:solidFill>
                  <a:srgbClr val="000000"/>
                </a:solidFill>
                <a:latin typeface="Liberation Mono"/>
              </a:rPr>
              <a:t> </a:t>
            </a:r>
            <a:r>
              <a:rPr lang="en-US" altLang="zh-CN" sz="1400" i="1" dirty="0">
                <a:solidFill>
                  <a:srgbClr val="000000"/>
                </a:solidFill>
                <a:latin typeface="Liberation Mono"/>
              </a:rPr>
              <a:t>key1</a:t>
            </a:r>
            <a:r>
              <a:rPr lang="en-US" altLang="zh-CN" sz="1400" dirty="0">
                <a:solidFill>
                  <a:srgbClr val="999999"/>
                </a:solidFill>
                <a:latin typeface="Liberation Mono"/>
              </a:rPr>
              <a:t>,</a:t>
            </a:r>
            <a:r>
              <a:rPr lang="en-US" altLang="zh-CN" sz="1400" dirty="0">
                <a:solidFill>
                  <a:srgbClr val="000000"/>
                </a:solidFill>
                <a:latin typeface="Liberation Mono"/>
              </a:rPr>
              <a:t> </a:t>
            </a:r>
            <a:r>
              <a:rPr lang="en-US" altLang="zh-CN" sz="1400" i="1" dirty="0">
                <a:solidFill>
                  <a:srgbClr val="000000"/>
                </a:solidFill>
                <a:latin typeface="Liberation Mono"/>
              </a:rPr>
              <a:t>key2</a:t>
            </a:r>
            <a:r>
              <a:rPr lang="en-US" altLang="zh-CN" sz="1400" dirty="0">
                <a:solidFill>
                  <a:srgbClr val="999999"/>
                </a:solidFill>
                <a:latin typeface="Liberation Mono"/>
              </a:rPr>
              <a:t>;/</a:t>
            </a:r>
            <a:r>
              <a:rPr lang="zh-CN" altLang="en-US" sz="1400" dirty="0">
                <a:solidFill>
                  <a:srgbClr val="FF0000"/>
                </a:solidFill>
                <a:latin typeface="Liberation Mono"/>
              </a:rPr>
              <a:t>索引不同</a:t>
            </a:r>
            <a:endParaRPr lang="en-US" altLang="zh-CN" sz="1400" dirty="0">
              <a:solidFill>
                <a:srgbClr val="FF0000"/>
              </a:solidFill>
              <a:latin typeface="Liberation Mono"/>
            </a:endParaRPr>
          </a:p>
        </p:txBody>
      </p:sp>
      <p:sp>
        <p:nvSpPr>
          <p:cNvPr id="32" name="矩形 31">
            <a:extLst>
              <a:ext uri="{FF2B5EF4-FFF2-40B4-BE49-F238E27FC236}">
                <a16:creationId xmlns:a16="http://schemas.microsoft.com/office/drawing/2014/main" id="{1C2A69BD-BC7B-4802-BC6C-8DBBA45382ED}"/>
              </a:ext>
            </a:extLst>
          </p:cNvPr>
          <p:cNvSpPr/>
          <p:nvPr/>
        </p:nvSpPr>
        <p:spPr>
          <a:xfrm>
            <a:off x="2234528" y="5082616"/>
            <a:ext cx="9721252" cy="307777"/>
          </a:xfrm>
          <a:prstGeom prst="rect">
            <a:avLst/>
          </a:prstGeom>
        </p:spPr>
        <p:txBody>
          <a:bodyPr wrap="square">
            <a:spAutoFit/>
          </a:bodyPr>
          <a:lstStyle/>
          <a:p>
            <a:r>
              <a:rPr lang="en-US" altLang="zh-CN" sz="1400" dirty="0">
                <a:solidFill>
                  <a:srgbClr val="0077AA"/>
                </a:solidFill>
                <a:latin typeface="Liberation Mono"/>
              </a:rPr>
              <a:t>SELECT</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FROM</a:t>
            </a:r>
            <a:r>
              <a:rPr lang="en-US" altLang="zh-CN" sz="1400" dirty="0">
                <a:solidFill>
                  <a:srgbClr val="000000"/>
                </a:solidFill>
                <a:latin typeface="Liberation Mono"/>
              </a:rPr>
              <a:t> t1 </a:t>
            </a:r>
            <a:r>
              <a:rPr lang="en-US" altLang="zh-CN" sz="1400" dirty="0">
                <a:solidFill>
                  <a:srgbClr val="0077AA"/>
                </a:solidFill>
                <a:latin typeface="Liberation Mono"/>
              </a:rPr>
              <a:t>WHERE</a:t>
            </a:r>
            <a:r>
              <a:rPr lang="en-US" altLang="zh-CN" sz="1400" dirty="0">
                <a:solidFill>
                  <a:srgbClr val="000000"/>
                </a:solidFill>
                <a:latin typeface="Liberation Mono"/>
              </a:rPr>
              <a:t> </a:t>
            </a:r>
            <a:r>
              <a:rPr lang="en-US" altLang="zh-CN" sz="1400" i="1" dirty="0">
                <a:solidFill>
                  <a:srgbClr val="000000"/>
                </a:solidFill>
                <a:latin typeface="Liberation Mono"/>
              </a:rPr>
              <a:t>key2</a:t>
            </a:r>
            <a:r>
              <a:rPr lang="en-US" altLang="zh-CN" sz="1400" dirty="0">
                <a:solidFill>
                  <a:srgbClr val="A67F59"/>
                </a:solidFill>
                <a:latin typeface="Liberation Mono"/>
              </a:rPr>
              <a:t>=</a:t>
            </a:r>
            <a:r>
              <a:rPr lang="en-US" altLang="zh-CN" sz="1400" i="1" dirty="0">
                <a:solidFill>
                  <a:srgbClr val="000000"/>
                </a:solidFill>
                <a:latin typeface="Liberation Mono"/>
              </a:rPr>
              <a:t>constant</a:t>
            </a:r>
            <a:r>
              <a:rPr lang="en-US" altLang="zh-CN" sz="1400" dirty="0">
                <a:solidFill>
                  <a:srgbClr val="000000"/>
                </a:solidFill>
                <a:latin typeface="Liberation Mono"/>
              </a:rPr>
              <a:t> </a:t>
            </a:r>
            <a:r>
              <a:rPr lang="en-US" altLang="zh-CN" sz="1400" dirty="0">
                <a:solidFill>
                  <a:srgbClr val="0077AA"/>
                </a:solidFill>
                <a:latin typeface="Liberation Mono"/>
              </a:rPr>
              <a:t>ORDER</a:t>
            </a:r>
            <a:r>
              <a:rPr lang="en-US" altLang="zh-CN" sz="1400" dirty="0">
                <a:solidFill>
                  <a:srgbClr val="000000"/>
                </a:solidFill>
                <a:latin typeface="Liberation Mono"/>
              </a:rPr>
              <a:t> </a:t>
            </a:r>
            <a:r>
              <a:rPr lang="en-US" altLang="zh-CN" sz="1400" dirty="0">
                <a:solidFill>
                  <a:srgbClr val="0077AA"/>
                </a:solidFill>
                <a:latin typeface="Liberation Mono"/>
              </a:rPr>
              <a:t>BY</a:t>
            </a:r>
            <a:r>
              <a:rPr lang="en-US" altLang="zh-CN" sz="1400" dirty="0">
                <a:solidFill>
                  <a:srgbClr val="000000"/>
                </a:solidFill>
                <a:latin typeface="Liberation Mono"/>
              </a:rPr>
              <a:t> </a:t>
            </a:r>
            <a:r>
              <a:rPr lang="en-US" altLang="zh-CN" sz="1400" i="1" dirty="0">
                <a:solidFill>
                  <a:srgbClr val="000000"/>
                </a:solidFill>
                <a:latin typeface="Liberation Mono"/>
              </a:rPr>
              <a:t>key1_part1</a:t>
            </a:r>
            <a:r>
              <a:rPr lang="en-US" altLang="zh-CN" sz="1400" dirty="0">
                <a:solidFill>
                  <a:srgbClr val="999999"/>
                </a:solidFill>
                <a:latin typeface="Liberation Mono"/>
              </a:rPr>
              <a:t>,</a:t>
            </a:r>
            <a:r>
              <a:rPr lang="en-US" altLang="zh-CN" sz="1400" dirty="0">
                <a:solidFill>
                  <a:srgbClr val="000000"/>
                </a:solidFill>
                <a:latin typeface="Liberation Mono"/>
              </a:rPr>
              <a:t> </a:t>
            </a:r>
            <a:r>
              <a:rPr lang="en-US" altLang="zh-CN" sz="1400" i="1" dirty="0">
                <a:solidFill>
                  <a:srgbClr val="000000"/>
                </a:solidFill>
                <a:latin typeface="Liberation Mono"/>
              </a:rPr>
              <a:t>key1_part3</a:t>
            </a:r>
            <a:r>
              <a:rPr lang="en-US" altLang="zh-CN" sz="1400" dirty="0">
                <a:solidFill>
                  <a:srgbClr val="FF0000"/>
                </a:solidFill>
                <a:latin typeface="Liberation Mono"/>
              </a:rPr>
              <a:t>;//</a:t>
            </a:r>
            <a:r>
              <a:rPr lang="zh-CN" altLang="en-US" sz="1400" dirty="0">
                <a:solidFill>
                  <a:srgbClr val="FF0000"/>
                </a:solidFill>
                <a:latin typeface="Liberation Mono"/>
              </a:rPr>
              <a:t> </a:t>
            </a:r>
            <a:r>
              <a:rPr lang="en-US" altLang="zh-CN" sz="1400" dirty="0">
                <a:solidFill>
                  <a:srgbClr val="FF0000"/>
                </a:solidFill>
                <a:latin typeface="Liberation Mono"/>
              </a:rPr>
              <a:t>ORDER BY </a:t>
            </a:r>
            <a:r>
              <a:rPr lang="zh-CN" altLang="en-US" sz="1400" dirty="0">
                <a:solidFill>
                  <a:srgbClr val="FF0000"/>
                </a:solidFill>
                <a:latin typeface="Liberation Mono"/>
              </a:rPr>
              <a:t>部份引用 索引非连续部份</a:t>
            </a:r>
            <a:endParaRPr lang="zh-CN" altLang="en-US" sz="1400" dirty="0">
              <a:solidFill>
                <a:srgbClr val="FF0000"/>
              </a:solidFill>
            </a:endParaRPr>
          </a:p>
        </p:txBody>
      </p:sp>
      <p:sp>
        <p:nvSpPr>
          <p:cNvPr id="33" name="矩形 32">
            <a:extLst>
              <a:ext uri="{FF2B5EF4-FFF2-40B4-BE49-F238E27FC236}">
                <a16:creationId xmlns:a16="http://schemas.microsoft.com/office/drawing/2014/main" id="{E39FFDEC-081B-4FB7-9A3D-0001F7E30858}"/>
              </a:ext>
            </a:extLst>
          </p:cNvPr>
          <p:cNvSpPr/>
          <p:nvPr/>
        </p:nvSpPr>
        <p:spPr>
          <a:xfrm>
            <a:off x="2204516" y="5398422"/>
            <a:ext cx="6387518" cy="307777"/>
          </a:xfrm>
          <a:prstGeom prst="rect">
            <a:avLst/>
          </a:prstGeom>
        </p:spPr>
        <p:txBody>
          <a:bodyPr wrap="none">
            <a:spAutoFit/>
          </a:bodyPr>
          <a:lstStyle/>
          <a:p>
            <a:r>
              <a:rPr lang="en-US" altLang="zh-CN" sz="1400" dirty="0">
                <a:solidFill>
                  <a:srgbClr val="0077AA"/>
                </a:solidFill>
                <a:latin typeface="Liberation Mono"/>
              </a:rPr>
              <a:t>SELECT</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FROM</a:t>
            </a:r>
            <a:r>
              <a:rPr lang="en-US" altLang="zh-CN" sz="1400" dirty="0">
                <a:solidFill>
                  <a:srgbClr val="000000"/>
                </a:solidFill>
                <a:latin typeface="Liberation Mono"/>
              </a:rPr>
              <a:t> t1 </a:t>
            </a:r>
            <a:r>
              <a:rPr lang="en-US" altLang="zh-CN" sz="1400" dirty="0">
                <a:solidFill>
                  <a:srgbClr val="0077AA"/>
                </a:solidFill>
                <a:latin typeface="Liberation Mono"/>
              </a:rPr>
              <a:t>ORDER</a:t>
            </a:r>
            <a:r>
              <a:rPr lang="en-US" altLang="zh-CN" sz="1400" dirty="0">
                <a:solidFill>
                  <a:srgbClr val="000000"/>
                </a:solidFill>
                <a:latin typeface="Liberation Mono"/>
              </a:rPr>
              <a:t> </a:t>
            </a:r>
            <a:r>
              <a:rPr lang="en-US" altLang="zh-CN" sz="1400" dirty="0">
                <a:solidFill>
                  <a:srgbClr val="0077AA"/>
                </a:solidFill>
                <a:latin typeface="Liberation Mono"/>
              </a:rPr>
              <a:t>BY</a:t>
            </a:r>
            <a:r>
              <a:rPr lang="en-US" altLang="zh-CN" sz="1400" dirty="0">
                <a:solidFill>
                  <a:srgbClr val="000000"/>
                </a:solidFill>
                <a:latin typeface="Liberation Mono"/>
              </a:rPr>
              <a:t> </a:t>
            </a:r>
            <a:r>
              <a:rPr lang="en-US" altLang="zh-CN" sz="1400" i="1" dirty="0">
                <a:solidFill>
                  <a:srgbClr val="000000"/>
                </a:solidFill>
                <a:latin typeface="Liberation Mono"/>
              </a:rPr>
              <a:t>key_part1</a:t>
            </a:r>
            <a:r>
              <a:rPr lang="en-US" altLang="zh-CN" sz="1400" dirty="0">
                <a:solidFill>
                  <a:srgbClr val="000000"/>
                </a:solidFill>
                <a:latin typeface="Liberation Mono"/>
              </a:rPr>
              <a:t> </a:t>
            </a:r>
            <a:r>
              <a:rPr lang="en-US" altLang="zh-CN" sz="1400" dirty="0">
                <a:solidFill>
                  <a:srgbClr val="0077AA"/>
                </a:solidFill>
                <a:latin typeface="Liberation Mono"/>
              </a:rPr>
              <a:t>DESC</a:t>
            </a:r>
            <a:r>
              <a:rPr lang="en-US" altLang="zh-CN" sz="1400" dirty="0">
                <a:solidFill>
                  <a:srgbClr val="999999"/>
                </a:solidFill>
                <a:latin typeface="Liberation Mono"/>
              </a:rPr>
              <a:t>,</a:t>
            </a:r>
            <a:r>
              <a:rPr lang="en-US" altLang="zh-CN" sz="1400" dirty="0">
                <a:solidFill>
                  <a:srgbClr val="000000"/>
                </a:solidFill>
                <a:latin typeface="Liberation Mono"/>
              </a:rPr>
              <a:t> </a:t>
            </a:r>
            <a:r>
              <a:rPr lang="en-US" altLang="zh-CN" sz="1400" i="1" dirty="0">
                <a:solidFill>
                  <a:srgbClr val="000000"/>
                </a:solidFill>
                <a:latin typeface="Liberation Mono"/>
              </a:rPr>
              <a:t>key_part2</a:t>
            </a:r>
            <a:r>
              <a:rPr lang="en-US" altLang="zh-CN" sz="1400" dirty="0">
                <a:solidFill>
                  <a:srgbClr val="000000"/>
                </a:solidFill>
                <a:latin typeface="Liberation Mono"/>
              </a:rPr>
              <a:t> </a:t>
            </a:r>
            <a:r>
              <a:rPr lang="en-US" altLang="zh-CN" sz="1400" dirty="0">
                <a:solidFill>
                  <a:srgbClr val="0077AA"/>
                </a:solidFill>
                <a:latin typeface="Liberation Mono"/>
              </a:rPr>
              <a:t>ASC</a:t>
            </a:r>
            <a:r>
              <a:rPr lang="en-US" altLang="zh-CN" sz="1400" dirty="0">
                <a:solidFill>
                  <a:srgbClr val="FF0000"/>
                </a:solidFill>
                <a:latin typeface="Liberation Mono"/>
              </a:rPr>
              <a:t>;//</a:t>
            </a:r>
            <a:r>
              <a:rPr lang="zh-CN" altLang="en-US" sz="1400" dirty="0">
                <a:solidFill>
                  <a:srgbClr val="FF0000"/>
                </a:solidFill>
                <a:latin typeface="Liberation Mono"/>
              </a:rPr>
              <a:t>查询混合</a:t>
            </a:r>
            <a:r>
              <a:rPr lang="en-US" altLang="zh-CN" sz="1400" dirty="0">
                <a:solidFill>
                  <a:srgbClr val="FF0000"/>
                </a:solidFill>
                <a:latin typeface="Liberation Mono"/>
              </a:rPr>
              <a:t>ASC</a:t>
            </a:r>
            <a:r>
              <a:rPr lang="zh-CN" altLang="en-US" sz="1400" dirty="0">
                <a:solidFill>
                  <a:srgbClr val="FF0000"/>
                </a:solidFill>
                <a:latin typeface="Liberation Mono"/>
              </a:rPr>
              <a:t>和 </a:t>
            </a:r>
            <a:r>
              <a:rPr lang="en-US" altLang="zh-CN" sz="1400" dirty="0">
                <a:solidFill>
                  <a:srgbClr val="FF0000"/>
                </a:solidFill>
                <a:latin typeface="Liberation Mono"/>
              </a:rPr>
              <a:t>DESC</a:t>
            </a:r>
            <a:endParaRPr lang="zh-CN" altLang="en-US" sz="1400" dirty="0">
              <a:solidFill>
                <a:srgbClr val="FF0000"/>
              </a:solidFill>
            </a:endParaRPr>
          </a:p>
        </p:txBody>
      </p:sp>
      <p:sp>
        <p:nvSpPr>
          <p:cNvPr id="34" name="矩形 33">
            <a:extLst>
              <a:ext uri="{FF2B5EF4-FFF2-40B4-BE49-F238E27FC236}">
                <a16:creationId xmlns:a16="http://schemas.microsoft.com/office/drawing/2014/main" id="{0FC8632A-D584-403F-BD32-60226F2454A0}"/>
              </a:ext>
            </a:extLst>
          </p:cNvPr>
          <p:cNvSpPr/>
          <p:nvPr/>
        </p:nvSpPr>
        <p:spPr>
          <a:xfrm>
            <a:off x="2219757" y="5701732"/>
            <a:ext cx="8309134" cy="307777"/>
          </a:xfrm>
          <a:prstGeom prst="rect">
            <a:avLst/>
          </a:prstGeom>
        </p:spPr>
        <p:txBody>
          <a:bodyPr wrap="none">
            <a:spAutoFit/>
          </a:bodyPr>
          <a:lstStyle/>
          <a:p>
            <a:r>
              <a:rPr lang="en-US" altLang="zh-CN" sz="1400" dirty="0">
                <a:solidFill>
                  <a:srgbClr val="0077AA"/>
                </a:solidFill>
                <a:latin typeface="Liberation Mono"/>
              </a:rPr>
              <a:t>SELECT</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FROM</a:t>
            </a:r>
            <a:r>
              <a:rPr lang="en-US" altLang="zh-CN" sz="1400" dirty="0">
                <a:solidFill>
                  <a:srgbClr val="000000"/>
                </a:solidFill>
                <a:latin typeface="Liberation Mono"/>
              </a:rPr>
              <a:t> t1 </a:t>
            </a:r>
            <a:r>
              <a:rPr lang="en-US" altLang="zh-CN" sz="1400" dirty="0">
                <a:solidFill>
                  <a:srgbClr val="0077AA"/>
                </a:solidFill>
                <a:latin typeface="Liberation Mono"/>
              </a:rPr>
              <a:t>WHERE</a:t>
            </a:r>
            <a:r>
              <a:rPr lang="en-US" altLang="zh-CN" sz="1400" dirty="0">
                <a:solidFill>
                  <a:srgbClr val="000000"/>
                </a:solidFill>
                <a:latin typeface="Liberation Mono"/>
              </a:rPr>
              <a:t> </a:t>
            </a:r>
            <a:r>
              <a:rPr lang="en-US" altLang="zh-CN" sz="1400" i="1" dirty="0">
                <a:solidFill>
                  <a:srgbClr val="000000"/>
                </a:solidFill>
                <a:latin typeface="Liberation Mono"/>
              </a:rPr>
              <a:t>key2</a:t>
            </a:r>
            <a:r>
              <a:rPr lang="en-US" altLang="zh-CN" sz="1400" dirty="0">
                <a:solidFill>
                  <a:srgbClr val="A67F59"/>
                </a:solidFill>
                <a:latin typeface="Liberation Mono"/>
              </a:rPr>
              <a:t>=</a:t>
            </a:r>
            <a:r>
              <a:rPr lang="en-US" altLang="zh-CN" sz="1400" i="1" dirty="0">
                <a:solidFill>
                  <a:srgbClr val="000000"/>
                </a:solidFill>
                <a:latin typeface="Liberation Mono"/>
              </a:rPr>
              <a:t>constant</a:t>
            </a:r>
            <a:r>
              <a:rPr lang="en-US" altLang="zh-CN" sz="1400" dirty="0">
                <a:solidFill>
                  <a:srgbClr val="000000"/>
                </a:solidFill>
                <a:latin typeface="Liberation Mono"/>
              </a:rPr>
              <a:t> </a:t>
            </a:r>
            <a:r>
              <a:rPr lang="en-US" altLang="zh-CN" sz="1400" dirty="0">
                <a:solidFill>
                  <a:srgbClr val="0077AA"/>
                </a:solidFill>
                <a:latin typeface="Liberation Mono"/>
              </a:rPr>
              <a:t>ORDER</a:t>
            </a:r>
            <a:r>
              <a:rPr lang="en-US" altLang="zh-CN" sz="1400" dirty="0">
                <a:solidFill>
                  <a:srgbClr val="000000"/>
                </a:solidFill>
                <a:latin typeface="Liberation Mono"/>
              </a:rPr>
              <a:t> </a:t>
            </a:r>
            <a:r>
              <a:rPr lang="en-US" altLang="zh-CN" sz="1400" dirty="0">
                <a:solidFill>
                  <a:srgbClr val="0077AA"/>
                </a:solidFill>
                <a:latin typeface="Liberation Mono"/>
              </a:rPr>
              <a:t>BY</a:t>
            </a:r>
            <a:r>
              <a:rPr lang="en-US" altLang="zh-CN" sz="1400" dirty="0">
                <a:solidFill>
                  <a:srgbClr val="000000"/>
                </a:solidFill>
                <a:latin typeface="Liberation Mono"/>
              </a:rPr>
              <a:t> </a:t>
            </a:r>
            <a:r>
              <a:rPr lang="en-US" altLang="zh-CN" sz="1400" i="1" dirty="0">
                <a:solidFill>
                  <a:srgbClr val="000000"/>
                </a:solidFill>
                <a:latin typeface="Liberation Mono"/>
              </a:rPr>
              <a:t>key1</a:t>
            </a:r>
            <a:r>
              <a:rPr lang="en-US" altLang="zh-CN" sz="1400" dirty="0">
                <a:solidFill>
                  <a:srgbClr val="FF0000"/>
                </a:solidFill>
                <a:latin typeface="Liberation Mono"/>
              </a:rPr>
              <a:t>;//</a:t>
            </a:r>
            <a:r>
              <a:rPr lang="zh-CN" altLang="en-US" sz="1400" dirty="0">
                <a:solidFill>
                  <a:srgbClr val="FF0000"/>
                </a:solidFill>
                <a:latin typeface="Liberation Mono"/>
              </a:rPr>
              <a:t>获取行的索引与以下中使用的索引不同</a:t>
            </a:r>
            <a:r>
              <a:rPr lang="en-US" altLang="zh-CN" sz="1400" dirty="0">
                <a:solidFill>
                  <a:srgbClr val="FF0000"/>
                </a:solidFill>
                <a:latin typeface="Liberation Mono"/>
              </a:rPr>
              <a:t>ORDER BY</a:t>
            </a:r>
            <a:endParaRPr lang="zh-CN" altLang="en-US" sz="1400" dirty="0">
              <a:solidFill>
                <a:srgbClr val="FF0000"/>
              </a:solidFill>
            </a:endParaRPr>
          </a:p>
        </p:txBody>
      </p:sp>
      <p:sp>
        <p:nvSpPr>
          <p:cNvPr id="35" name="矩形 34">
            <a:extLst>
              <a:ext uri="{FF2B5EF4-FFF2-40B4-BE49-F238E27FC236}">
                <a16:creationId xmlns:a16="http://schemas.microsoft.com/office/drawing/2014/main" id="{33942E4A-752B-47F5-A0B4-59E2E5B721AA}"/>
              </a:ext>
            </a:extLst>
          </p:cNvPr>
          <p:cNvSpPr/>
          <p:nvPr/>
        </p:nvSpPr>
        <p:spPr>
          <a:xfrm>
            <a:off x="2204516" y="6000138"/>
            <a:ext cx="8993073" cy="307777"/>
          </a:xfrm>
          <a:prstGeom prst="rect">
            <a:avLst/>
          </a:prstGeom>
        </p:spPr>
        <p:txBody>
          <a:bodyPr wrap="square">
            <a:spAutoFit/>
          </a:bodyPr>
          <a:lstStyle/>
          <a:p>
            <a:r>
              <a:rPr lang="en-US" altLang="zh-CN" sz="1400" dirty="0">
                <a:solidFill>
                  <a:srgbClr val="0077AA"/>
                </a:solidFill>
                <a:latin typeface="Liberation Mono"/>
              </a:rPr>
              <a:t>SELECT</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FROM</a:t>
            </a:r>
            <a:r>
              <a:rPr lang="en-US" altLang="zh-CN" sz="1400" dirty="0">
                <a:solidFill>
                  <a:srgbClr val="000000"/>
                </a:solidFill>
                <a:latin typeface="Liberation Mono"/>
              </a:rPr>
              <a:t> t1 </a:t>
            </a:r>
            <a:r>
              <a:rPr lang="en-US" altLang="zh-CN" sz="1400" dirty="0">
                <a:solidFill>
                  <a:srgbClr val="0077AA"/>
                </a:solidFill>
                <a:latin typeface="Liberation Mono"/>
              </a:rPr>
              <a:t>ORDER</a:t>
            </a:r>
            <a:r>
              <a:rPr lang="en-US" altLang="zh-CN" sz="1400" dirty="0">
                <a:solidFill>
                  <a:srgbClr val="000000"/>
                </a:solidFill>
                <a:latin typeface="Liberation Mono"/>
              </a:rPr>
              <a:t> </a:t>
            </a:r>
            <a:r>
              <a:rPr lang="en-US" altLang="zh-CN" sz="1400" dirty="0">
                <a:solidFill>
                  <a:srgbClr val="0077AA"/>
                </a:solidFill>
                <a:latin typeface="Liberation Mono"/>
              </a:rPr>
              <a:t>BY</a:t>
            </a:r>
            <a:r>
              <a:rPr lang="en-US" altLang="zh-CN" sz="1400" dirty="0">
                <a:solidFill>
                  <a:srgbClr val="000000"/>
                </a:solidFill>
                <a:latin typeface="Liberation Mono"/>
              </a:rPr>
              <a:t> </a:t>
            </a:r>
            <a:r>
              <a:rPr lang="en-US" altLang="zh-CN" sz="1400" dirty="0">
                <a:solidFill>
                  <a:srgbClr val="DD4A68"/>
                </a:solidFill>
                <a:latin typeface="Liberation Mono"/>
              </a:rPr>
              <a:t>ABS</a:t>
            </a:r>
            <a:r>
              <a:rPr lang="en-US" altLang="zh-CN" sz="1400" dirty="0">
                <a:solidFill>
                  <a:srgbClr val="999999"/>
                </a:solidFill>
                <a:latin typeface="Liberation Mono"/>
              </a:rPr>
              <a:t>(</a:t>
            </a:r>
            <a:r>
              <a:rPr lang="en-US" altLang="zh-CN" sz="1400" i="1" dirty="0">
                <a:solidFill>
                  <a:srgbClr val="000000"/>
                </a:solidFill>
                <a:latin typeface="Liberation Mono"/>
              </a:rPr>
              <a:t>key</a:t>
            </a:r>
            <a:r>
              <a:rPr lang="en-US" altLang="zh-CN" sz="1400" dirty="0">
                <a:solidFill>
                  <a:srgbClr val="99999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SELECT</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FROM</a:t>
            </a:r>
            <a:r>
              <a:rPr lang="en-US" altLang="zh-CN" sz="1400" dirty="0">
                <a:solidFill>
                  <a:srgbClr val="000000"/>
                </a:solidFill>
                <a:latin typeface="Liberation Mono"/>
              </a:rPr>
              <a:t> t1 </a:t>
            </a:r>
            <a:r>
              <a:rPr lang="en-US" altLang="zh-CN" sz="1400" dirty="0">
                <a:solidFill>
                  <a:srgbClr val="0077AA"/>
                </a:solidFill>
                <a:latin typeface="Liberation Mono"/>
              </a:rPr>
              <a:t>ORDER</a:t>
            </a:r>
            <a:r>
              <a:rPr lang="en-US" altLang="zh-CN" sz="1400" dirty="0">
                <a:solidFill>
                  <a:srgbClr val="000000"/>
                </a:solidFill>
                <a:latin typeface="Liberation Mono"/>
              </a:rPr>
              <a:t> </a:t>
            </a:r>
            <a:r>
              <a:rPr lang="en-US" altLang="zh-CN" sz="1400" dirty="0">
                <a:solidFill>
                  <a:srgbClr val="0077AA"/>
                </a:solidFill>
                <a:latin typeface="Liberation Mono"/>
              </a:rPr>
              <a:t>BY</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i="1" dirty="0">
                <a:solidFill>
                  <a:srgbClr val="000000"/>
                </a:solidFill>
                <a:latin typeface="Liberation Mono"/>
              </a:rPr>
              <a:t>key</a:t>
            </a:r>
            <a:r>
              <a:rPr lang="en-US" altLang="zh-CN" sz="1400" dirty="0">
                <a:solidFill>
                  <a:srgbClr val="FF0000"/>
                </a:solidFill>
                <a:latin typeface="Liberation Mono"/>
              </a:rPr>
              <a:t>;//</a:t>
            </a:r>
            <a:r>
              <a:rPr lang="zh-CN" altLang="en-US" sz="1400" dirty="0">
                <a:solidFill>
                  <a:srgbClr val="FF0000"/>
                </a:solidFill>
                <a:latin typeface="Liberation Mono"/>
              </a:rPr>
              <a:t>使用</a:t>
            </a:r>
            <a:r>
              <a:rPr lang="en-US" altLang="zh-CN" sz="1400" dirty="0">
                <a:solidFill>
                  <a:srgbClr val="FF0000"/>
                </a:solidFill>
                <a:latin typeface="Liberation Mono"/>
              </a:rPr>
              <a:t>ORDER BY</a:t>
            </a:r>
            <a:r>
              <a:rPr lang="zh-CN" altLang="en-US" sz="1400" dirty="0">
                <a:solidFill>
                  <a:srgbClr val="FF0000"/>
                </a:solidFill>
                <a:latin typeface="Liberation Mono"/>
              </a:rPr>
              <a:t>包含索引列名以外表达</a:t>
            </a:r>
            <a:endParaRPr lang="zh-CN" altLang="en-US" sz="1400" dirty="0">
              <a:solidFill>
                <a:srgbClr val="FF0000"/>
              </a:solidFill>
            </a:endParaRPr>
          </a:p>
        </p:txBody>
      </p:sp>
      <p:sp>
        <p:nvSpPr>
          <p:cNvPr id="37" name="左大括号 36">
            <a:extLst>
              <a:ext uri="{FF2B5EF4-FFF2-40B4-BE49-F238E27FC236}">
                <a16:creationId xmlns:a16="http://schemas.microsoft.com/office/drawing/2014/main" id="{6E3C0329-0A3A-42D9-8C55-CBCD38AA4AE5}"/>
              </a:ext>
            </a:extLst>
          </p:cNvPr>
          <p:cNvSpPr/>
          <p:nvPr/>
        </p:nvSpPr>
        <p:spPr>
          <a:xfrm>
            <a:off x="1851661" y="5059046"/>
            <a:ext cx="368096" cy="1111930"/>
          </a:xfrm>
          <a:prstGeom prst="leftBrace">
            <a:avLst>
              <a:gd name="adj1" fmla="val 11033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A378F64E-F167-41C0-8AAF-59F65DBEA243}"/>
              </a:ext>
            </a:extLst>
          </p:cNvPr>
          <p:cNvSpPr/>
          <p:nvPr/>
        </p:nvSpPr>
        <p:spPr>
          <a:xfrm>
            <a:off x="665925" y="5377550"/>
            <a:ext cx="1105681" cy="30777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zh-CN" altLang="en-US" sz="1400" dirty="0"/>
              <a:t>不走索引</a:t>
            </a:r>
          </a:p>
        </p:txBody>
      </p:sp>
    </p:spTree>
    <p:extLst>
      <p:ext uri="{BB962C8B-B14F-4D97-AF65-F5344CB8AC3E}">
        <p14:creationId xmlns:p14="http://schemas.microsoft.com/office/powerpoint/2010/main" val="5163859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30145" y="492257"/>
            <a:ext cx="1103547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latin typeface="Microsoft YaHei Light" panose="020B0502040204020203" pitchFamily="34" charset="-122"/>
                <a:ea typeface="Microsoft YaHei Light" panose="020B0502040204020203" pitchFamily="34" charset="-122"/>
              </a:rPr>
              <a:t>Order by </a:t>
            </a:r>
            <a:endParaRPr lang="en-US" altLang="zh-CN" b="1" dirty="0"/>
          </a:p>
        </p:txBody>
      </p:sp>
      <p:sp>
        <p:nvSpPr>
          <p:cNvPr id="4" name="矩形 3">
            <a:extLst>
              <a:ext uri="{FF2B5EF4-FFF2-40B4-BE49-F238E27FC236}">
                <a16:creationId xmlns:a16="http://schemas.microsoft.com/office/drawing/2014/main" id="{ECB0CF51-214D-4B84-ACBB-B5915502D0FA}"/>
              </a:ext>
            </a:extLst>
          </p:cNvPr>
          <p:cNvSpPr/>
          <p:nvPr/>
        </p:nvSpPr>
        <p:spPr>
          <a:xfrm>
            <a:off x="741532" y="975501"/>
            <a:ext cx="3339376" cy="369332"/>
          </a:xfrm>
          <a:prstGeom prst="rect">
            <a:avLst/>
          </a:prstGeom>
        </p:spPr>
        <p:txBody>
          <a:bodyPr wrap="none">
            <a:spAutoFit/>
          </a:bodyPr>
          <a:lstStyle/>
          <a:p>
            <a:pPr marL="285750" indent="-285750">
              <a:buFont typeface="Wingdings" panose="05000000000000000000" pitchFamily="2" charset="2"/>
              <a:buChar char="n"/>
            </a:pPr>
            <a:r>
              <a:rPr lang="zh-CN" altLang="en-US" dirty="0"/>
              <a:t>使用</a:t>
            </a:r>
            <a:r>
              <a:rPr lang="en-US" altLang="zh-CN" dirty="0"/>
              <a:t>filesort</a:t>
            </a:r>
            <a:r>
              <a:rPr lang="zh-CN" altLang="en-US" dirty="0"/>
              <a:t>来满足</a:t>
            </a:r>
            <a:r>
              <a:rPr lang="en-US" altLang="zh-CN" dirty="0"/>
              <a:t>ORDER BY</a:t>
            </a:r>
            <a:endParaRPr lang="zh-CN" altLang="en-US" dirty="0"/>
          </a:p>
        </p:txBody>
      </p:sp>
      <p:sp>
        <p:nvSpPr>
          <p:cNvPr id="10" name="矩形 9">
            <a:extLst>
              <a:ext uri="{FF2B5EF4-FFF2-40B4-BE49-F238E27FC236}">
                <a16:creationId xmlns:a16="http://schemas.microsoft.com/office/drawing/2014/main" id="{1365EA83-C25B-44FA-BA54-D9D7725246C7}"/>
              </a:ext>
            </a:extLst>
          </p:cNvPr>
          <p:cNvSpPr/>
          <p:nvPr/>
        </p:nvSpPr>
        <p:spPr>
          <a:xfrm>
            <a:off x="933450" y="1309457"/>
            <a:ext cx="7559037" cy="307777"/>
          </a:xfrm>
          <a:prstGeom prst="rect">
            <a:avLst/>
          </a:prstGeom>
        </p:spPr>
        <p:txBody>
          <a:bodyPr wrap="square">
            <a:spAutoFit/>
          </a:bodyPr>
          <a:lstStyle/>
          <a:p>
            <a:r>
              <a:rPr lang="zh-CN" altLang="en-US" sz="1400" dirty="0"/>
              <a:t>如果索引不能用于满足</a:t>
            </a:r>
            <a:r>
              <a:rPr lang="en-US" altLang="zh-CN" sz="1400" dirty="0"/>
              <a:t>ORDER BY</a:t>
            </a:r>
            <a:r>
              <a:rPr lang="zh-CN" altLang="en-US" sz="1400" dirty="0"/>
              <a:t>子句，则</a:t>
            </a:r>
            <a:r>
              <a:rPr lang="en-US" altLang="zh-CN" sz="1400" dirty="0"/>
              <a:t>MySQL</a:t>
            </a:r>
            <a:r>
              <a:rPr lang="zh-CN" altLang="en-US" sz="1400" dirty="0"/>
              <a:t>执行</a:t>
            </a:r>
            <a:r>
              <a:rPr lang="en-US" altLang="zh-CN" sz="1400" dirty="0"/>
              <a:t>filesort</a:t>
            </a:r>
            <a:r>
              <a:rPr lang="zh-CN" altLang="en-US" sz="1400" dirty="0"/>
              <a:t>读取表行并对其进行排序的操作</a:t>
            </a:r>
          </a:p>
        </p:txBody>
      </p:sp>
      <p:sp>
        <p:nvSpPr>
          <p:cNvPr id="14" name="矩形 13">
            <a:extLst>
              <a:ext uri="{FF2B5EF4-FFF2-40B4-BE49-F238E27FC236}">
                <a16:creationId xmlns:a16="http://schemas.microsoft.com/office/drawing/2014/main" id="{A6FE8F03-BCB9-4D4E-B757-3681E122C8ED}"/>
              </a:ext>
            </a:extLst>
          </p:cNvPr>
          <p:cNvSpPr/>
          <p:nvPr/>
        </p:nvSpPr>
        <p:spPr>
          <a:xfrm>
            <a:off x="4726731" y="887636"/>
            <a:ext cx="1948389" cy="28186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200" dirty="0"/>
              <a:t>sort_buffer_size//</a:t>
            </a:r>
            <a:r>
              <a:rPr lang="zh-CN" altLang="en-US" sz="1200" dirty="0"/>
              <a:t>内存参数</a:t>
            </a:r>
          </a:p>
        </p:txBody>
      </p:sp>
      <p:cxnSp>
        <p:nvCxnSpPr>
          <p:cNvPr id="21" name="直接箭头连接符 20">
            <a:extLst>
              <a:ext uri="{FF2B5EF4-FFF2-40B4-BE49-F238E27FC236}">
                <a16:creationId xmlns:a16="http://schemas.microsoft.com/office/drawing/2014/main" id="{C16DCF54-FE84-4F2A-B249-C7F93A87E916}"/>
              </a:ext>
            </a:extLst>
          </p:cNvPr>
          <p:cNvCxnSpPr>
            <a:cxnSpLocks/>
            <a:endCxn id="14" idx="2"/>
          </p:cNvCxnSpPr>
          <p:nvPr/>
        </p:nvCxnSpPr>
        <p:spPr>
          <a:xfrm flipV="1">
            <a:off x="5700926" y="1169496"/>
            <a:ext cx="0" cy="175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0CAB5768-B44D-42E0-8777-EA3BB88C7BE5}"/>
              </a:ext>
            </a:extLst>
          </p:cNvPr>
          <p:cNvSpPr/>
          <p:nvPr/>
        </p:nvSpPr>
        <p:spPr>
          <a:xfrm>
            <a:off x="1036320" y="1731246"/>
            <a:ext cx="5455920" cy="27699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200" dirty="0">
                <a:solidFill>
                  <a:srgbClr val="0077AA"/>
                </a:solidFill>
                <a:latin typeface="Liberation Mono"/>
              </a:rPr>
              <a:t>SELECT</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0077AA"/>
                </a:solidFill>
                <a:latin typeface="Liberation Mono"/>
              </a:rPr>
              <a:t>FROM</a:t>
            </a:r>
            <a:r>
              <a:rPr lang="en-US" altLang="zh-CN" sz="1200" dirty="0">
                <a:solidFill>
                  <a:srgbClr val="000000"/>
                </a:solidFill>
                <a:latin typeface="Liberation Mono"/>
              </a:rPr>
              <a:t> </a:t>
            </a:r>
            <a:r>
              <a:rPr lang="en-US" altLang="zh-CN" sz="1200" i="1" dirty="0" err="1">
                <a:solidFill>
                  <a:srgbClr val="000000"/>
                </a:solidFill>
                <a:latin typeface="Liberation Mono"/>
              </a:rPr>
              <a:t>single_table</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0077AA"/>
                </a:solidFill>
                <a:latin typeface="Liberation Mono"/>
              </a:rPr>
              <a:t>ORDER</a:t>
            </a:r>
            <a:r>
              <a:rPr lang="en-US" altLang="zh-CN" sz="1200" dirty="0">
                <a:solidFill>
                  <a:srgbClr val="000000"/>
                </a:solidFill>
                <a:latin typeface="Liberation Mono"/>
              </a:rPr>
              <a:t> </a:t>
            </a:r>
            <a:r>
              <a:rPr lang="en-US" altLang="zh-CN" sz="1200" dirty="0">
                <a:solidFill>
                  <a:srgbClr val="0077AA"/>
                </a:solidFill>
                <a:latin typeface="Liberation Mono"/>
              </a:rPr>
              <a:t>BY</a:t>
            </a:r>
            <a:r>
              <a:rPr lang="en-US" altLang="zh-CN" sz="1200" dirty="0">
                <a:solidFill>
                  <a:srgbClr val="000000"/>
                </a:solidFill>
                <a:latin typeface="Liberation Mono"/>
              </a:rPr>
              <a:t> </a:t>
            </a:r>
            <a:r>
              <a:rPr lang="en-US" altLang="zh-CN" sz="1200" i="1" dirty="0" err="1">
                <a:solidFill>
                  <a:srgbClr val="000000"/>
                </a:solidFill>
                <a:latin typeface="Liberation Mono"/>
              </a:rPr>
              <a:t>non_index_column</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77AA"/>
                </a:solidFill>
                <a:latin typeface="Liberation Mono"/>
              </a:rPr>
              <a:t>DESC</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0077AA"/>
                </a:solidFill>
                <a:latin typeface="Liberation Mono"/>
              </a:rPr>
              <a:t>LIMIT</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i="1" dirty="0">
                <a:solidFill>
                  <a:srgbClr val="000000"/>
                </a:solidFill>
                <a:latin typeface="Liberation Mono"/>
              </a:rPr>
              <a:t>M</a:t>
            </a:r>
            <a:r>
              <a:rPr lang="en-US" altLang="zh-CN" sz="1200" dirty="0">
                <a:solidFill>
                  <a:srgbClr val="999999"/>
                </a:solidFill>
                <a:latin typeface="Liberation Mono"/>
              </a:rPr>
              <a:t>,]</a:t>
            </a:r>
            <a:r>
              <a:rPr lang="en-US" altLang="zh-CN" sz="1200" i="1" dirty="0">
                <a:solidFill>
                  <a:srgbClr val="000000"/>
                </a:solidFill>
                <a:latin typeface="Liberation Mono"/>
              </a:rPr>
              <a:t>N</a:t>
            </a:r>
            <a:r>
              <a:rPr lang="en-US" altLang="zh-CN" sz="1200" dirty="0">
                <a:solidFill>
                  <a:srgbClr val="999999"/>
                </a:solidFill>
                <a:latin typeface="Liberation Mono"/>
              </a:rPr>
              <a:t>;</a:t>
            </a:r>
            <a:endParaRPr lang="zh-CN" altLang="en-US" sz="1200" dirty="0"/>
          </a:p>
        </p:txBody>
      </p:sp>
      <p:cxnSp>
        <p:nvCxnSpPr>
          <p:cNvPr id="5" name="直接箭头连接符 4">
            <a:extLst>
              <a:ext uri="{FF2B5EF4-FFF2-40B4-BE49-F238E27FC236}">
                <a16:creationId xmlns:a16="http://schemas.microsoft.com/office/drawing/2014/main" id="{DA24E13E-3FCF-48ED-B994-1C7AC4797E78}"/>
              </a:ext>
            </a:extLst>
          </p:cNvPr>
          <p:cNvCxnSpPr>
            <a:cxnSpLocks/>
            <a:stCxn id="14" idx="3"/>
          </p:cNvCxnSpPr>
          <p:nvPr/>
        </p:nvCxnSpPr>
        <p:spPr>
          <a:xfrm>
            <a:off x="6675120" y="1028566"/>
            <a:ext cx="4548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D88F4079-6882-4FC1-9585-1996332F0A02}"/>
              </a:ext>
            </a:extLst>
          </p:cNvPr>
          <p:cNvSpPr txBox="1"/>
          <p:nvPr/>
        </p:nvSpPr>
        <p:spPr>
          <a:xfrm>
            <a:off x="7130005" y="818198"/>
            <a:ext cx="3164611" cy="30777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1400" dirty="0"/>
              <a:t>过度值会引起高</a:t>
            </a:r>
            <a:r>
              <a:rPr lang="en-US" altLang="zh-CN" sz="1400" dirty="0"/>
              <a:t>IO</a:t>
            </a:r>
            <a:r>
              <a:rPr lang="zh-CN" altLang="en-US" sz="1400" dirty="0"/>
              <a:t>与低</a:t>
            </a:r>
            <a:r>
              <a:rPr lang="en-US" altLang="zh-CN" sz="1400" dirty="0"/>
              <a:t>CPU</a:t>
            </a:r>
            <a:r>
              <a:rPr lang="zh-CN" altLang="en-US" sz="1400" dirty="0"/>
              <a:t>组合</a:t>
            </a:r>
          </a:p>
        </p:txBody>
      </p:sp>
      <p:sp>
        <p:nvSpPr>
          <p:cNvPr id="11" name="矩形 10">
            <a:extLst>
              <a:ext uri="{FF2B5EF4-FFF2-40B4-BE49-F238E27FC236}">
                <a16:creationId xmlns:a16="http://schemas.microsoft.com/office/drawing/2014/main" id="{B54FA614-4271-4CC7-A841-DAB6A3045036}"/>
              </a:ext>
            </a:extLst>
          </p:cNvPr>
          <p:cNvSpPr/>
          <p:nvPr/>
        </p:nvSpPr>
        <p:spPr>
          <a:xfrm>
            <a:off x="1036320" y="2849006"/>
            <a:ext cx="3627120" cy="135421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buFont typeface="Arial" panose="020B0604020202020204" pitchFamily="34" charset="0"/>
              <a:buChar char="•"/>
            </a:pPr>
            <a:r>
              <a:rPr lang="en-US" altLang="zh-CN" sz="1600" dirty="0"/>
              <a:t>sort_buffer_size</a:t>
            </a:r>
          </a:p>
          <a:p>
            <a:pPr marL="285750" indent="-285750">
              <a:buFont typeface="Arial" panose="020B0604020202020204" pitchFamily="34" charset="0"/>
              <a:buChar char="•"/>
            </a:pPr>
            <a:r>
              <a:rPr lang="en-US" altLang="zh-CN" sz="1600" dirty="0" err="1"/>
              <a:t>max_sort_length</a:t>
            </a:r>
            <a:r>
              <a:rPr lang="en-US" altLang="zh-CN" sz="1600" dirty="0"/>
              <a:t> </a:t>
            </a:r>
          </a:p>
          <a:p>
            <a:pPr marL="285750" indent="-285750">
              <a:buFont typeface="Arial" panose="020B0604020202020204" pitchFamily="34" charset="0"/>
              <a:buChar char="•"/>
            </a:pPr>
            <a:r>
              <a:rPr lang="en-US" altLang="zh-CN" sz="1600" dirty="0"/>
              <a:t>Sort_merge_passes</a:t>
            </a:r>
          </a:p>
          <a:p>
            <a:pPr marL="285750" indent="-285750">
              <a:buFont typeface="Arial" panose="020B0604020202020204" pitchFamily="34" charset="0"/>
              <a:buChar char="•"/>
            </a:pPr>
            <a:r>
              <a:rPr lang="en-US" altLang="zh-CN" sz="1600" dirty="0" err="1"/>
              <a:t>read_rnd_buffer_size</a:t>
            </a:r>
            <a:endParaRPr lang="en-US" altLang="zh-CN" sz="1600" dirty="0"/>
          </a:p>
          <a:p>
            <a:pPr marL="285750" indent="-285750">
              <a:buFont typeface="Arial" panose="020B0604020202020204" pitchFamily="34" charset="0"/>
              <a:buChar char="•"/>
            </a:pPr>
            <a:r>
              <a:rPr lang="en-US" altLang="zh-CN" sz="1600" dirty="0" err="1"/>
              <a:t>tmpdir</a:t>
            </a:r>
            <a:endParaRPr lang="en-US" altLang="zh-CN" sz="1600" dirty="0"/>
          </a:p>
        </p:txBody>
      </p:sp>
      <p:sp>
        <p:nvSpPr>
          <p:cNvPr id="12" name="文本框 11">
            <a:extLst>
              <a:ext uri="{FF2B5EF4-FFF2-40B4-BE49-F238E27FC236}">
                <a16:creationId xmlns:a16="http://schemas.microsoft.com/office/drawing/2014/main" id="{E95D4C68-3988-4428-9CA4-57966DEE840D}"/>
              </a:ext>
            </a:extLst>
          </p:cNvPr>
          <p:cNvSpPr txBox="1"/>
          <p:nvPr/>
        </p:nvSpPr>
        <p:spPr>
          <a:xfrm>
            <a:off x="741532" y="2216050"/>
            <a:ext cx="4767476" cy="369332"/>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a:t>加速</a:t>
            </a:r>
            <a:r>
              <a:rPr lang="en-US" altLang="zh-CN" dirty="0"/>
              <a:t>ORDER BY </a:t>
            </a:r>
            <a:r>
              <a:rPr lang="zh-CN" altLang="en-US" dirty="0"/>
              <a:t>的几个参数</a:t>
            </a:r>
          </a:p>
        </p:txBody>
      </p:sp>
      <p:sp>
        <p:nvSpPr>
          <p:cNvPr id="16" name="矩形 15">
            <a:extLst>
              <a:ext uri="{FF2B5EF4-FFF2-40B4-BE49-F238E27FC236}">
                <a16:creationId xmlns:a16="http://schemas.microsoft.com/office/drawing/2014/main" id="{35471AFB-6859-4D6B-B00B-6E55A1F2EEA1}"/>
              </a:ext>
            </a:extLst>
          </p:cNvPr>
          <p:cNvSpPr/>
          <p:nvPr/>
        </p:nvSpPr>
        <p:spPr>
          <a:xfrm>
            <a:off x="1036320" y="5043985"/>
            <a:ext cx="8545376" cy="58477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600" dirty="0"/>
              <a:t>EXPLAIN</a:t>
            </a:r>
            <a:r>
              <a:rPr lang="zh-CN" altLang="en-US" sz="1600" dirty="0"/>
              <a:t>不区分优化器是否执行 </a:t>
            </a:r>
            <a:r>
              <a:rPr lang="en-US" altLang="zh-CN" sz="1600" dirty="0"/>
              <a:t>filesort</a:t>
            </a:r>
            <a:r>
              <a:rPr lang="zh-CN" altLang="en-US" sz="1600" dirty="0"/>
              <a:t>内存。</a:t>
            </a:r>
            <a:r>
              <a:rPr lang="en-US" altLang="zh-CN" sz="1600" dirty="0"/>
              <a:t>filesort</a:t>
            </a:r>
            <a:r>
              <a:rPr lang="zh-CN" altLang="en-US" sz="1600" dirty="0"/>
              <a:t>在优化器跟踪输出中可以看到内存的使用 。寻找 </a:t>
            </a:r>
            <a:r>
              <a:rPr lang="en-US" altLang="zh-CN" sz="1600" dirty="0" err="1"/>
              <a:t>filesort_priority_queue_optimization</a:t>
            </a:r>
            <a:r>
              <a:rPr lang="zh-CN" altLang="en-US" sz="1600" dirty="0"/>
              <a:t>。</a:t>
            </a:r>
          </a:p>
        </p:txBody>
      </p:sp>
      <p:sp>
        <p:nvSpPr>
          <p:cNvPr id="17" name="文本框 16">
            <a:extLst>
              <a:ext uri="{FF2B5EF4-FFF2-40B4-BE49-F238E27FC236}">
                <a16:creationId xmlns:a16="http://schemas.microsoft.com/office/drawing/2014/main" id="{71B9052F-CD01-48B3-A28E-1CD31CEF4594}"/>
              </a:ext>
            </a:extLst>
          </p:cNvPr>
          <p:cNvSpPr txBox="1"/>
          <p:nvPr/>
        </p:nvSpPr>
        <p:spPr>
          <a:xfrm>
            <a:off x="817000" y="4515295"/>
            <a:ext cx="3188439" cy="369332"/>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a:t>执行 </a:t>
            </a:r>
            <a:r>
              <a:rPr lang="en-US" altLang="zh-CN" dirty="0"/>
              <a:t>filesort</a:t>
            </a:r>
            <a:r>
              <a:rPr lang="zh-CN" altLang="en-US" dirty="0"/>
              <a:t>内存</a:t>
            </a:r>
          </a:p>
        </p:txBody>
      </p:sp>
    </p:spTree>
    <p:extLst>
      <p:ext uri="{BB962C8B-B14F-4D97-AF65-F5344CB8AC3E}">
        <p14:creationId xmlns:p14="http://schemas.microsoft.com/office/powerpoint/2010/main" val="27724536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30145" y="492257"/>
            <a:ext cx="1103547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latin typeface="Microsoft YaHei Light" panose="020B0502040204020203" pitchFamily="34" charset="-122"/>
                <a:ea typeface="Microsoft YaHei Light" panose="020B0502040204020203" pitchFamily="34" charset="-122"/>
              </a:rPr>
              <a:t>Group  by </a:t>
            </a:r>
            <a:endParaRPr lang="en-US" altLang="zh-CN" b="1" dirty="0"/>
          </a:p>
        </p:txBody>
      </p:sp>
      <p:sp>
        <p:nvSpPr>
          <p:cNvPr id="8" name="矩形 7">
            <a:extLst>
              <a:ext uri="{FF2B5EF4-FFF2-40B4-BE49-F238E27FC236}">
                <a16:creationId xmlns:a16="http://schemas.microsoft.com/office/drawing/2014/main" id="{05B05A58-323F-45AF-9FED-DF0842E3E280}"/>
              </a:ext>
            </a:extLst>
          </p:cNvPr>
          <p:cNvSpPr/>
          <p:nvPr/>
        </p:nvSpPr>
        <p:spPr>
          <a:xfrm>
            <a:off x="535575" y="861589"/>
            <a:ext cx="10830045" cy="923330"/>
          </a:xfrm>
          <a:prstGeom prst="rect">
            <a:avLst/>
          </a:prstGeom>
        </p:spPr>
        <p:txBody>
          <a:bodyPr wrap="square">
            <a:spAutoFit/>
          </a:bodyPr>
          <a:lstStyle/>
          <a:p>
            <a:r>
              <a:rPr lang="zh-CN" altLang="en-US" dirty="0"/>
              <a:t>   满足</a:t>
            </a:r>
            <a:r>
              <a:rPr lang="en-US" altLang="zh-CN" dirty="0"/>
              <a:t>GROUP BY </a:t>
            </a:r>
            <a:r>
              <a:rPr lang="zh-CN" altLang="en-US" dirty="0"/>
              <a:t>子句的最常用方法是全表扫描并创建一个新的临时表，其中每个组的所有行都是连续的，然后使用此临时表来发现组并应用聚合函数（如果有的话）。</a:t>
            </a:r>
            <a:r>
              <a:rPr lang="en-US" altLang="zh-CN" dirty="0"/>
              <a:t>MySQL</a:t>
            </a:r>
            <a:r>
              <a:rPr lang="zh-CN" altLang="en-US" dirty="0"/>
              <a:t>能够通过使用索引访问来避免创建临时表有更好效果</a:t>
            </a:r>
          </a:p>
        </p:txBody>
      </p:sp>
      <p:sp>
        <p:nvSpPr>
          <p:cNvPr id="18" name="矩形 17">
            <a:extLst>
              <a:ext uri="{FF2B5EF4-FFF2-40B4-BE49-F238E27FC236}">
                <a16:creationId xmlns:a16="http://schemas.microsoft.com/office/drawing/2014/main" id="{7B295208-E8F8-4B2E-A4F2-817532F089AA}"/>
              </a:ext>
            </a:extLst>
          </p:cNvPr>
          <p:cNvSpPr/>
          <p:nvPr/>
        </p:nvSpPr>
        <p:spPr>
          <a:xfrm>
            <a:off x="665403" y="2835544"/>
            <a:ext cx="3321743" cy="584775"/>
          </a:xfrm>
          <a:prstGeom prst="rect">
            <a:avLst/>
          </a:prstGeom>
        </p:spPr>
        <p:txBody>
          <a:bodyPr wrap="none">
            <a:spAutoFit/>
          </a:bodyPr>
          <a:lstStyle/>
          <a:p>
            <a:pPr algn="ctr"/>
            <a:r>
              <a:rPr lang="zh-CN" altLang="en-US" sz="1600" dirty="0"/>
              <a:t>松散索引扫描访问模式</a:t>
            </a:r>
            <a:endParaRPr lang="en-US" altLang="zh-CN" sz="1600" dirty="0"/>
          </a:p>
          <a:p>
            <a:pPr algn="ctr"/>
            <a:r>
              <a:rPr lang="en-US" altLang="zh-CN" sz="1600" dirty="0"/>
              <a:t>The Loose Index Scan access method</a:t>
            </a:r>
          </a:p>
        </p:txBody>
      </p:sp>
      <p:sp>
        <p:nvSpPr>
          <p:cNvPr id="19" name="矩形 18">
            <a:extLst>
              <a:ext uri="{FF2B5EF4-FFF2-40B4-BE49-F238E27FC236}">
                <a16:creationId xmlns:a16="http://schemas.microsoft.com/office/drawing/2014/main" id="{4695330A-F432-4CED-9C0F-7DFBD03D4B6D}"/>
              </a:ext>
            </a:extLst>
          </p:cNvPr>
          <p:cNvSpPr/>
          <p:nvPr/>
        </p:nvSpPr>
        <p:spPr>
          <a:xfrm>
            <a:off x="4726329" y="1690063"/>
            <a:ext cx="6096000" cy="1600438"/>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altLang="zh-CN" sz="1400" dirty="0"/>
              <a:t>SELECT c1, c2 FROM t1 GROUP BY c1, c2;</a:t>
            </a:r>
          </a:p>
          <a:p>
            <a:r>
              <a:rPr lang="en-US" altLang="zh-CN" sz="1400" dirty="0"/>
              <a:t>SELECT DISTINCT c1, c2 FROM t1;</a:t>
            </a:r>
          </a:p>
          <a:p>
            <a:r>
              <a:rPr lang="en-US" altLang="zh-CN" sz="1400" dirty="0"/>
              <a:t>SELECT c1, MIN(c2) FROM t1 GROUP BY c1;</a:t>
            </a:r>
          </a:p>
          <a:p>
            <a:r>
              <a:rPr lang="en-US" altLang="zh-CN" sz="1400" dirty="0"/>
              <a:t>SELECT c1, c2 FROM t1 WHERE c1 &lt; const GROUP BY c1, c2;</a:t>
            </a:r>
          </a:p>
          <a:p>
            <a:r>
              <a:rPr lang="en-US" altLang="zh-CN" sz="1400" dirty="0"/>
              <a:t>SELECT MAX(c3), MIN(c3), c1, c2 FROM t1 WHERE c2 &gt; const GROUP BY c1, c2;</a:t>
            </a:r>
          </a:p>
          <a:p>
            <a:r>
              <a:rPr lang="en-US" altLang="zh-CN" sz="1400" dirty="0"/>
              <a:t>SELECT c2 FROM t1 WHERE c1 &lt; const GROUP BY c1, c2;</a:t>
            </a:r>
          </a:p>
          <a:p>
            <a:r>
              <a:rPr lang="en-US" altLang="zh-CN" sz="1400" dirty="0"/>
              <a:t>SELECT c1, c2 FROM t1 WHERE c3 = const GROUP BY c1, c2;</a:t>
            </a:r>
            <a:endParaRPr lang="zh-CN" altLang="en-US" sz="1400" dirty="0"/>
          </a:p>
        </p:txBody>
      </p:sp>
      <p:sp>
        <p:nvSpPr>
          <p:cNvPr id="20" name="矩形 19">
            <a:extLst>
              <a:ext uri="{FF2B5EF4-FFF2-40B4-BE49-F238E27FC236}">
                <a16:creationId xmlns:a16="http://schemas.microsoft.com/office/drawing/2014/main" id="{14211C25-2C27-4100-AC72-95B46BD3DD67}"/>
              </a:ext>
            </a:extLst>
          </p:cNvPr>
          <p:cNvSpPr/>
          <p:nvPr/>
        </p:nvSpPr>
        <p:spPr>
          <a:xfrm>
            <a:off x="4726329" y="3473335"/>
            <a:ext cx="6096000" cy="738664"/>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altLang="zh-CN" sz="1400" dirty="0"/>
              <a:t>SELECT COUNT(DISTINCT c1), SUM(DISTINCT c1) FROM t1;</a:t>
            </a:r>
          </a:p>
          <a:p>
            <a:endParaRPr lang="en-US" altLang="zh-CN" sz="1400" dirty="0"/>
          </a:p>
          <a:p>
            <a:r>
              <a:rPr lang="en-US" altLang="zh-CN" sz="1400" dirty="0"/>
              <a:t>SELECT COUNT(DISTINCT c1, c2), COUNT(DISTINCT c2, c1) FROM t1;</a:t>
            </a:r>
            <a:endParaRPr lang="zh-CN" altLang="en-US" sz="1400" dirty="0"/>
          </a:p>
        </p:txBody>
      </p:sp>
      <p:sp>
        <p:nvSpPr>
          <p:cNvPr id="22" name="左大括号 21">
            <a:extLst>
              <a:ext uri="{FF2B5EF4-FFF2-40B4-BE49-F238E27FC236}">
                <a16:creationId xmlns:a16="http://schemas.microsoft.com/office/drawing/2014/main" id="{840EFA82-D353-486C-AB46-6353BE483BC5}"/>
              </a:ext>
            </a:extLst>
          </p:cNvPr>
          <p:cNvSpPr/>
          <p:nvPr/>
        </p:nvSpPr>
        <p:spPr>
          <a:xfrm>
            <a:off x="3987147" y="2245322"/>
            <a:ext cx="515406" cy="1805817"/>
          </a:xfrm>
          <a:prstGeom prst="leftBrace">
            <a:avLst>
              <a:gd name="adj1" fmla="val 6447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FF921877-9859-445B-BC60-BCFABD19B58F}"/>
              </a:ext>
            </a:extLst>
          </p:cNvPr>
          <p:cNvSpPr/>
          <p:nvPr/>
        </p:nvSpPr>
        <p:spPr>
          <a:xfrm>
            <a:off x="939146" y="4818525"/>
            <a:ext cx="3787183" cy="73866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400" dirty="0"/>
              <a:t>SELECT c1, SUM(c2) FROM t1 GROUP BY c1;</a:t>
            </a:r>
          </a:p>
          <a:p>
            <a:r>
              <a:rPr lang="en-US" altLang="zh-CN" sz="1400" dirty="0"/>
              <a:t>SELECT c1, c2 FROM t1 GROUP BY c2, c3;</a:t>
            </a:r>
          </a:p>
          <a:p>
            <a:r>
              <a:rPr lang="en-US" altLang="zh-CN" sz="1400" dirty="0"/>
              <a:t>SELECT c1, c3 FROM t1 GROUP BY c1, c2;</a:t>
            </a:r>
            <a:endParaRPr lang="zh-CN" altLang="en-US" sz="1400" dirty="0"/>
          </a:p>
        </p:txBody>
      </p:sp>
      <p:cxnSp>
        <p:nvCxnSpPr>
          <p:cNvPr id="26" name="直接箭头连接符 25">
            <a:extLst>
              <a:ext uri="{FF2B5EF4-FFF2-40B4-BE49-F238E27FC236}">
                <a16:creationId xmlns:a16="http://schemas.microsoft.com/office/drawing/2014/main" id="{B8F8309E-28DF-4760-B3B5-A1C7A516F19C}"/>
              </a:ext>
            </a:extLst>
          </p:cNvPr>
          <p:cNvCxnSpPr/>
          <p:nvPr/>
        </p:nvCxnSpPr>
        <p:spPr>
          <a:xfrm>
            <a:off x="4849792" y="5187857"/>
            <a:ext cx="706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8F2951BC-A529-448C-ABDC-50399C527C7A}"/>
              </a:ext>
            </a:extLst>
          </p:cNvPr>
          <p:cNvSpPr txBox="1"/>
          <p:nvPr/>
        </p:nvSpPr>
        <p:spPr>
          <a:xfrm>
            <a:off x="5679311" y="5003191"/>
            <a:ext cx="4164219" cy="338554"/>
          </a:xfrm>
          <a:prstGeom prst="rect">
            <a:avLst/>
          </a:prstGeom>
          <a:noFill/>
        </p:spPr>
        <p:txBody>
          <a:bodyPr wrap="square" rtlCol="0">
            <a:spAutoFit/>
          </a:bodyPr>
          <a:lstStyle/>
          <a:p>
            <a:r>
              <a:rPr lang="zh-CN" altLang="en-US" sz="1600" dirty="0"/>
              <a:t>无法用到松散索引扫描访问模式</a:t>
            </a:r>
          </a:p>
        </p:txBody>
      </p:sp>
      <p:sp>
        <p:nvSpPr>
          <p:cNvPr id="29" name="矩形 28">
            <a:extLst>
              <a:ext uri="{FF2B5EF4-FFF2-40B4-BE49-F238E27FC236}">
                <a16:creationId xmlns:a16="http://schemas.microsoft.com/office/drawing/2014/main" id="{59A276CF-5F4F-4C0B-98E1-852071E8573A}"/>
              </a:ext>
            </a:extLst>
          </p:cNvPr>
          <p:cNvSpPr/>
          <p:nvPr/>
        </p:nvSpPr>
        <p:spPr>
          <a:xfrm>
            <a:off x="278700" y="3639015"/>
            <a:ext cx="3966150" cy="276999"/>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altLang="zh-CN" sz="1200" dirty="0" err="1"/>
              <a:t>EXPLAINExtra</a:t>
            </a:r>
            <a:r>
              <a:rPr lang="zh-CN" altLang="en-US" sz="1200" dirty="0"/>
              <a:t>列中输出将显示“</a:t>
            </a:r>
            <a:r>
              <a:rPr lang="en-US" altLang="zh-CN" sz="1200" dirty="0"/>
              <a:t>Using index for group-by”</a:t>
            </a:r>
            <a:endParaRPr lang="zh-CN" altLang="en-US" sz="1200" dirty="0"/>
          </a:p>
        </p:txBody>
      </p:sp>
      <p:cxnSp>
        <p:nvCxnSpPr>
          <p:cNvPr id="31" name="直接箭头连接符 30">
            <a:extLst>
              <a:ext uri="{FF2B5EF4-FFF2-40B4-BE49-F238E27FC236}">
                <a16:creationId xmlns:a16="http://schemas.microsoft.com/office/drawing/2014/main" id="{7A479EDC-1F5B-48D7-810D-1DFD9BFA2F2B}"/>
              </a:ext>
            </a:extLst>
          </p:cNvPr>
          <p:cNvCxnSpPr/>
          <p:nvPr/>
        </p:nvCxnSpPr>
        <p:spPr>
          <a:xfrm>
            <a:off x="2631366" y="3290501"/>
            <a:ext cx="0" cy="306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14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FAF5849-C23D-4E5F-A54A-50D981D21B75}"/>
              </a:ext>
            </a:extLst>
          </p:cNvPr>
          <p:cNvSpPr txBox="1"/>
          <p:nvPr/>
        </p:nvSpPr>
        <p:spPr>
          <a:xfrm>
            <a:off x="710214" y="235530"/>
            <a:ext cx="4900474" cy="369332"/>
          </a:xfrm>
          <a:prstGeom prst="rect">
            <a:avLst/>
          </a:prstGeom>
          <a:noFill/>
        </p:spPr>
        <p:txBody>
          <a:bodyPr wrap="square" rtlCol="0">
            <a:spAutoFit/>
          </a:bodyPr>
          <a:lstStyle/>
          <a:p>
            <a:r>
              <a:rPr lang="zh-CN" altLang="en-US" dirty="0"/>
              <a:t>一、数据库优化概述</a:t>
            </a:r>
          </a:p>
        </p:txBody>
      </p:sp>
      <p:pic>
        <p:nvPicPr>
          <p:cNvPr id="2050" name="Picture 2">
            <a:extLst>
              <a:ext uri="{FF2B5EF4-FFF2-40B4-BE49-F238E27FC236}">
                <a16:creationId xmlns:a16="http://schemas.microsoft.com/office/drawing/2014/main" id="{40496706-A1C0-4A82-B026-8F8813078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941" y="906259"/>
            <a:ext cx="9222117" cy="52376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53231799"/>
      </p:ext>
    </p:extLst>
  </p:cSld>
  <p:clrMapOvr>
    <a:masterClrMapping/>
  </p:clrMapOvr>
  <mc:AlternateContent xmlns:mc="http://schemas.openxmlformats.org/markup-compatibility/2006" xmlns:p14="http://schemas.microsoft.com/office/powerpoint/2010/main">
    <mc:Choice Requires="p14">
      <p:transition spd="slow" p14:dur="2000" advTm="76167"/>
    </mc:Choice>
    <mc:Fallback xmlns="">
      <p:transition spd="slow" advTm="76167"/>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30145" y="492257"/>
            <a:ext cx="1103547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latin typeface="Microsoft YaHei Light" panose="020B0502040204020203" pitchFamily="34" charset="-122"/>
                <a:ea typeface="Microsoft YaHei Light" panose="020B0502040204020203" pitchFamily="34" charset="-122"/>
              </a:rPr>
              <a:t>Group  by </a:t>
            </a:r>
            <a:endParaRPr lang="en-US" altLang="zh-CN" b="1" dirty="0"/>
          </a:p>
        </p:txBody>
      </p:sp>
      <p:sp>
        <p:nvSpPr>
          <p:cNvPr id="3" name="矩形 2">
            <a:extLst>
              <a:ext uri="{FF2B5EF4-FFF2-40B4-BE49-F238E27FC236}">
                <a16:creationId xmlns:a16="http://schemas.microsoft.com/office/drawing/2014/main" id="{4E714C7C-6E1F-4852-B996-F090DF9288AA}"/>
              </a:ext>
            </a:extLst>
          </p:cNvPr>
          <p:cNvSpPr/>
          <p:nvPr/>
        </p:nvSpPr>
        <p:spPr>
          <a:xfrm>
            <a:off x="924365" y="1612304"/>
            <a:ext cx="1591911" cy="584775"/>
          </a:xfrm>
          <a:prstGeom prst="rect">
            <a:avLst/>
          </a:prstGeom>
        </p:spPr>
        <p:txBody>
          <a:bodyPr wrap="none">
            <a:spAutoFit/>
          </a:bodyPr>
          <a:lstStyle/>
          <a:p>
            <a:r>
              <a:rPr lang="zh-CN" altLang="en-US" sz="1600" dirty="0"/>
              <a:t>紧凑索引扫描</a:t>
            </a:r>
            <a:endParaRPr lang="en-US" altLang="zh-CN" sz="1600" dirty="0"/>
          </a:p>
          <a:p>
            <a:r>
              <a:rPr lang="en-US" altLang="zh-CN" sz="1600" dirty="0"/>
              <a:t>Tight Index Scan</a:t>
            </a:r>
            <a:endParaRPr lang="zh-CN" altLang="en-US" sz="1600" dirty="0"/>
          </a:p>
        </p:txBody>
      </p:sp>
      <p:sp>
        <p:nvSpPr>
          <p:cNvPr id="4" name="矩形 3">
            <a:extLst>
              <a:ext uri="{FF2B5EF4-FFF2-40B4-BE49-F238E27FC236}">
                <a16:creationId xmlns:a16="http://schemas.microsoft.com/office/drawing/2014/main" id="{54AE0FF6-B02D-4068-99D8-EB8E5A5BE1F7}"/>
              </a:ext>
            </a:extLst>
          </p:cNvPr>
          <p:cNvSpPr/>
          <p:nvPr/>
        </p:nvSpPr>
        <p:spPr>
          <a:xfrm>
            <a:off x="3287018" y="1643081"/>
            <a:ext cx="6096000" cy="523220"/>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altLang="zh-CN" sz="1400" dirty="0"/>
              <a:t>SELECT c1, c2, c3 FROM t1 WHERE c2 = 'a' GROUP BY c1, c3;</a:t>
            </a:r>
          </a:p>
          <a:p>
            <a:r>
              <a:rPr lang="en-US" altLang="zh-CN" sz="1400" dirty="0"/>
              <a:t>SELECT c1, c2, c3 FROM t1 WHERE c1 = 'a' GROUP BY c2, c3;</a:t>
            </a:r>
            <a:endParaRPr lang="zh-CN" altLang="en-US" sz="1400" dirty="0"/>
          </a:p>
        </p:txBody>
      </p:sp>
      <p:cxnSp>
        <p:nvCxnSpPr>
          <p:cNvPr id="9" name="直接箭头连接符 8">
            <a:extLst>
              <a:ext uri="{FF2B5EF4-FFF2-40B4-BE49-F238E27FC236}">
                <a16:creationId xmlns:a16="http://schemas.microsoft.com/office/drawing/2014/main" id="{5B922671-5787-4048-9B12-67BC4D53E575}"/>
              </a:ext>
            </a:extLst>
          </p:cNvPr>
          <p:cNvCxnSpPr>
            <a:stCxn id="3" idx="3"/>
          </p:cNvCxnSpPr>
          <p:nvPr/>
        </p:nvCxnSpPr>
        <p:spPr>
          <a:xfrm flipV="1">
            <a:off x="2516276" y="1904691"/>
            <a:ext cx="6436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9E18A3BE-6B6D-4BD1-AE7C-7A0F66797996}"/>
              </a:ext>
            </a:extLst>
          </p:cNvPr>
          <p:cNvSpPr/>
          <p:nvPr/>
        </p:nvSpPr>
        <p:spPr>
          <a:xfrm>
            <a:off x="842623" y="2817533"/>
            <a:ext cx="10314653" cy="369332"/>
          </a:xfrm>
          <a:prstGeom prst="rect">
            <a:avLst/>
          </a:prstGeom>
        </p:spPr>
        <p:txBody>
          <a:bodyPr wrap="square">
            <a:spAutoFit/>
          </a:bodyPr>
          <a:lstStyle/>
          <a:p>
            <a:pPr marL="342900" indent="-342900">
              <a:buFont typeface="Wingdings" panose="05000000000000000000" pitchFamily="2" charset="2"/>
              <a:buChar char="n"/>
            </a:pPr>
            <a:r>
              <a:rPr lang="zh-CN" altLang="en-US" dirty="0"/>
              <a:t>如果查询包括</a:t>
            </a:r>
            <a:r>
              <a:rPr lang="en-US" altLang="zh-CN" dirty="0"/>
              <a:t>GROUP BY</a:t>
            </a:r>
            <a:r>
              <a:rPr lang="zh-CN" altLang="en-US" dirty="0"/>
              <a:t>但你想要避免排序结果的消耗，可指定</a:t>
            </a:r>
            <a:r>
              <a:rPr lang="en-US" altLang="zh-CN" dirty="0"/>
              <a:t>ORDER BY NULL</a:t>
            </a:r>
            <a:r>
              <a:rPr lang="zh-CN" altLang="en-US" dirty="0"/>
              <a:t>禁止排序。</a:t>
            </a:r>
          </a:p>
        </p:txBody>
      </p:sp>
      <p:sp>
        <p:nvSpPr>
          <p:cNvPr id="11" name="矩形 10">
            <a:extLst>
              <a:ext uri="{FF2B5EF4-FFF2-40B4-BE49-F238E27FC236}">
                <a16:creationId xmlns:a16="http://schemas.microsoft.com/office/drawing/2014/main" id="{93AB6653-0EE4-485B-BCA1-D0BB0F76FAA4}"/>
              </a:ext>
            </a:extLst>
          </p:cNvPr>
          <p:cNvSpPr/>
          <p:nvPr/>
        </p:nvSpPr>
        <p:spPr>
          <a:xfrm>
            <a:off x="924365" y="3491304"/>
            <a:ext cx="8885853"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dirty="0"/>
              <a:t> 　</a:t>
            </a:r>
            <a:r>
              <a:rPr lang="en-US" altLang="zh-CN" dirty="0"/>
              <a:t>INSERT INTO   t1  SELECT c1,COUNT(*) FROM t1 GROUPBY c1  ORDER BY  NULL;</a:t>
            </a:r>
            <a:endParaRPr lang="zh-CN" altLang="en-US" dirty="0"/>
          </a:p>
        </p:txBody>
      </p:sp>
    </p:spTree>
    <p:extLst>
      <p:ext uri="{BB962C8B-B14F-4D97-AF65-F5344CB8AC3E}">
        <p14:creationId xmlns:p14="http://schemas.microsoft.com/office/powerpoint/2010/main" val="4076361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30145" y="492257"/>
            <a:ext cx="1103547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 </a:t>
            </a:r>
            <a:r>
              <a:rPr lang="zh-CN" altLang="en-US" dirty="0">
                <a:latin typeface="Microsoft YaHei Light" panose="020B0502040204020203" pitchFamily="34" charset="-122"/>
                <a:ea typeface="Microsoft YaHei Light" panose="020B0502040204020203" pitchFamily="34" charset="-122"/>
              </a:rPr>
              <a:t>语句之</a:t>
            </a:r>
            <a:r>
              <a:rPr lang="en-US" altLang="zh-CN" b="1" dirty="0"/>
              <a:t>DISTINCT</a:t>
            </a:r>
          </a:p>
        </p:txBody>
      </p:sp>
      <p:sp>
        <p:nvSpPr>
          <p:cNvPr id="8" name="矩形 7">
            <a:extLst>
              <a:ext uri="{FF2B5EF4-FFF2-40B4-BE49-F238E27FC236}">
                <a16:creationId xmlns:a16="http://schemas.microsoft.com/office/drawing/2014/main" id="{4042F820-1481-49C8-A534-5DE5F59FAB56}"/>
              </a:ext>
            </a:extLst>
          </p:cNvPr>
          <p:cNvSpPr/>
          <p:nvPr/>
        </p:nvSpPr>
        <p:spPr>
          <a:xfrm>
            <a:off x="330145" y="1017827"/>
            <a:ext cx="11234564" cy="584775"/>
          </a:xfrm>
          <a:prstGeom prst="rect">
            <a:avLst/>
          </a:prstGeom>
        </p:spPr>
        <p:txBody>
          <a:bodyPr wrap="square">
            <a:spAutoFit/>
          </a:bodyPr>
          <a:lstStyle/>
          <a:p>
            <a:r>
              <a:rPr lang="en-US" altLang="zh-CN" sz="1600" dirty="0"/>
              <a:t>   DISTINCT  ORDER BY</a:t>
            </a:r>
            <a:r>
              <a:rPr lang="zh-CN" altLang="en-US" sz="1600" dirty="0"/>
              <a:t>在许多情况下结合需要临时表。因此为了避免使用临时表，经常使用 </a:t>
            </a:r>
            <a:r>
              <a:rPr lang="en-US" altLang="zh-CN" sz="1600" dirty="0"/>
              <a:t>DISTINCT GROUP BY </a:t>
            </a:r>
            <a:r>
              <a:rPr lang="zh-CN" altLang="en-US" sz="1600" dirty="0"/>
              <a:t>来代替。如果可能，用 </a:t>
            </a:r>
            <a:r>
              <a:rPr lang="en-US" altLang="zh-CN" sz="1600" dirty="0"/>
              <a:t>GROUP BY </a:t>
            </a:r>
            <a:r>
              <a:rPr lang="zh-CN" altLang="en-US" sz="1600" dirty="0"/>
              <a:t>代替 </a:t>
            </a:r>
            <a:r>
              <a:rPr lang="en-US" altLang="zh-CN" sz="1600" dirty="0"/>
              <a:t>DISTINCT</a:t>
            </a:r>
            <a:r>
              <a:rPr lang="zh-CN" altLang="en-US" sz="1600" dirty="0"/>
              <a:t> （</a:t>
            </a:r>
            <a:r>
              <a:rPr lang="en-US" altLang="zh-CN" sz="1600" dirty="0"/>
              <a:t>GROUP BY</a:t>
            </a:r>
            <a:r>
              <a:rPr lang="zh-CN" altLang="en-US" sz="1600" dirty="0"/>
              <a:t>性能更好，都是取重）</a:t>
            </a:r>
          </a:p>
        </p:txBody>
      </p:sp>
      <p:sp>
        <p:nvSpPr>
          <p:cNvPr id="3" name="矩形 2">
            <a:extLst>
              <a:ext uri="{FF2B5EF4-FFF2-40B4-BE49-F238E27FC236}">
                <a16:creationId xmlns:a16="http://schemas.microsoft.com/office/drawing/2014/main" id="{D956F179-85C8-4032-A274-E1C9124ADA26}"/>
              </a:ext>
            </a:extLst>
          </p:cNvPr>
          <p:cNvSpPr/>
          <p:nvPr/>
        </p:nvSpPr>
        <p:spPr>
          <a:xfrm>
            <a:off x="410155" y="1901180"/>
            <a:ext cx="3626249" cy="369332"/>
          </a:xfrm>
          <a:prstGeom prst="rect">
            <a:avLst/>
          </a:prstGeom>
        </p:spPr>
        <p:txBody>
          <a:bodyPr wrap="none">
            <a:spAutoFit/>
          </a:bodyPr>
          <a:lstStyle/>
          <a:p>
            <a:r>
              <a:rPr lang="en-US" altLang="zh-CN" dirty="0">
                <a:solidFill>
                  <a:srgbClr val="4D4D4D"/>
                </a:solidFill>
                <a:latin typeface="Microsoft YaHei" panose="020B0503020204020204" pitchFamily="34" charset="-122"/>
                <a:ea typeface="Microsoft YaHei" panose="020B0503020204020204" pitchFamily="34" charset="-122"/>
              </a:rPr>
              <a:t>explain select distinct(a) from t;</a:t>
            </a:r>
            <a:endParaRPr lang="zh-CN" altLang="en-US" dirty="0"/>
          </a:p>
        </p:txBody>
      </p:sp>
      <p:sp>
        <p:nvSpPr>
          <p:cNvPr id="4" name="矩形 3">
            <a:extLst>
              <a:ext uri="{FF2B5EF4-FFF2-40B4-BE49-F238E27FC236}">
                <a16:creationId xmlns:a16="http://schemas.microsoft.com/office/drawing/2014/main" id="{D05A925C-E71A-4B2F-8642-C285D5EF70D0}"/>
              </a:ext>
            </a:extLst>
          </p:cNvPr>
          <p:cNvSpPr/>
          <p:nvPr/>
        </p:nvSpPr>
        <p:spPr>
          <a:xfrm>
            <a:off x="410155" y="2320160"/>
            <a:ext cx="7486220" cy="1015663"/>
          </a:xfrm>
          <a:prstGeom prst="rect">
            <a:avLst/>
          </a:prstGeom>
        </p:spPr>
        <p:txBody>
          <a:bodyPr wrap="square">
            <a:spAutoFit/>
          </a:bodyPr>
          <a:lstStyle/>
          <a:p>
            <a:r>
              <a:rPr lang="en-US" altLang="zh-CN" sz="1200" dirty="0"/>
              <a:t>+----+-------------+-------+------------+-------+---------------+---------+---------+------+------+----------+-------------+</a:t>
            </a:r>
          </a:p>
          <a:p>
            <a:r>
              <a:rPr lang="en-US" altLang="zh-CN" sz="1200" dirty="0"/>
              <a:t>| id | </a:t>
            </a:r>
            <a:r>
              <a:rPr lang="en-US" altLang="zh-CN" sz="1200" dirty="0" err="1"/>
              <a:t>select_type</a:t>
            </a:r>
            <a:r>
              <a:rPr lang="en-US" altLang="zh-CN" sz="1200" dirty="0"/>
              <a:t> | table | partitions | type | </a:t>
            </a:r>
            <a:r>
              <a:rPr lang="en-US" altLang="zh-CN" sz="1200" dirty="0" err="1"/>
              <a:t>possible_keys</a:t>
            </a:r>
            <a:r>
              <a:rPr lang="en-US" altLang="zh-CN" sz="1200" dirty="0"/>
              <a:t> | key | </a:t>
            </a:r>
            <a:r>
              <a:rPr lang="en-US" altLang="zh-CN" sz="1200" dirty="0" err="1"/>
              <a:t>key_len</a:t>
            </a:r>
            <a:r>
              <a:rPr lang="en-US" altLang="zh-CN" sz="1200" dirty="0"/>
              <a:t> | ref | rows | filtered | Extra |</a:t>
            </a:r>
          </a:p>
          <a:p>
            <a:r>
              <a:rPr lang="en-US" altLang="zh-CN" sz="1200" dirty="0"/>
              <a:t>+----+-------------+-------+------------+-------+---------------+---------+---------+------+------+----------+-------------+</a:t>
            </a:r>
          </a:p>
          <a:p>
            <a:r>
              <a:rPr lang="en-US" altLang="zh-CN" sz="1200" dirty="0"/>
              <a:t>| 1 | SIMPLE | t | NULL | index | PRIMARY | PRIMARY | 4 | NULL | 1 | 100.00 | Using index |</a:t>
            </a:r>
          </a:p>
          <a:p>
            <a:r>
              <a:rPr lang="en-US" altLang="zh-CN" sz="1200" dirty="0"/>
              <a:t>+----+-------------+-------+------------+-------+---------------+---------+---------+------+------+----------+-------------+</a:t>
            </a:r>
          </a:p>
        </p:txBody>
      </p:sp>
      <p:sp>
        <p:nvSpPr>
          <p:cNvPr id="5" name="矩形 4">
            <a:extLst>
              <a:ext uri="{FF2B5EF4-FFF2-40B4-BE49-F238E27FC236}">
                <a16:creationId xmlns:a16="http://schemas.microsoft.com/office/drawing/2014/main" id="{E2DA112A-FEED-46FA-9DC0-345C000D9A04}"/>
              </a:ext>
            </a:extLst>
          </p:cNvPr>
          <p:cNvSpPr/>
          <p:nvPr/>
        </p:nvSpPr>
        <p:spPr>
          <a:xfrm>
            <a:off x="4508844" y="1786507"/>
            <a:ext cx="6096000" cy="46166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altLang="zh-CN" sz="1200" dirty="0">
                <a:solidFill>
                  <a:srgbClr val="4D4D4D"/>
                </a:solidFill>
                <a:latin typeface="Microsoft YaHei" panose="020B0503020204020204" pitchFamily="34" charset="-122"/>
                <a:ea typeface="Microsoft YaHei" panose="020B0503020204020204" pitchFamily="34" charset="-122"/>
              </a:rPr>
              <a:t>‘a'</a:t>
            </a:r>
            <a:r>
              <a:rPr lang="zh-CN" altLang="en-US" sz="1200" dirty="0">
                <a:solidFill>
                  <a:srgbClr val="4D4D4D"/>
                </a:solidFill>
                <a:latin typeface="Microsoft YaHei" panose="020B0503020204020204" pitchFamily="34" charset="-122"/>
                <a:ea typeface="Microsoft YaHei" panose="020B0503020204020204" pitchFamily="34" charset="-122"/>
              </a:rPr>
              <a:t>列上存在主键索引</a:t>
            </a:r>
            <a:r>
              <a:rPr lang="en-US" altLang="zh-CN" sz="1200" dirty="0">
                <a:solidFill>
                  <a:srgbClr val="4D4D4D"/>
                </a:solidFill>
                <a:latin typeface="Microsoft YaHei" panose="020B0503020204020204" pitchFamily="34" charset="-122"/>
                <a:ea typeface="Microsoft YaHei" panose="020B0503020204020204" pitchFamily="34" charset="-122"/>
              </a:rPr>
              <a:t>,MySQL</a:t>
            </a:r>
            <a:r>
              <a:rPr lang="zh-CN" altLang="en-US" sz="1200" dirty="0">
                <a:solidFill>
                  <a:srgbClr val="4D4D4D"/>
                </a:solidFill>
                <a:latin typeface="Microsoft YaHei" panose="020B0503020204020204" pitchFamily="34" charset="-122"/>
                <a:ea typeface="Microsoft YaHei" panose="020B0503020204020204" pitchFamily="34" charset="-122"/>
              </a:rPr>
              <a:t>可以利用索引</a:t>
            </a:r>
            <a:r>
              <a:rPr lang="en-US" altLang="zh-CN" sz="1200" dirty="0">
                <a:solidFill>
                  <a:srgbClr val="4D4D4D"/>
                </a:solidFill>
                <a:latin typeface="Microsoft YaHei" panose="020B0503020204020204" pitchFamily="34" charset="-122"/>
                <a:ea typeface="Microsoft YaHei" panose="020B0503020204020204" pitchFamily="34" charset="-122"/>
              </a:rPr>
              <a:t>(key</a:t>
            </a:r>
            <a:r>
              <a:rPr lang="zh-CN" altLang="en-US" sz="1200" dirty="0">
                <a:solidFill>
                  <a:srgbClr val="4D4D4D"/>
                </a:solidFill>
                <a:latin typeface="Microsoft YaHei" panose="020B0503020204020204" pitchFamily="34" charset="-122"/>
                <a:ea typeface="Microsoft YaHei" panose="020B0503020204020204" pitchFamily="34" charset="-122"/>
              </a:rPr>
              <a:t>列值表明使用了主键索引</a:t>
            </a:r>
            <a:r>
              <a:rPr lang="en-US" altLang="zh-CN" sz="1200" dirty="0">
                <a:solidFill>
                  <a:srgbClr val="4D4D4D"/>
                </a:solidFill>
                <a:latin typeface="Microsoft YaHei" panose="020B0503020204020204" pitchFamily="34" charset="-122"/>
                <a:ea typeface="Microsoft YaHei" panose="020B0503020204020204" pitchFamily="34" charset="-122"/>
              </a:rPr>
              <a:t>)</a:t>
            </a:r>
            <a:r>
              <a:rPr lang="zh-CN" altLang="en-US" sz="1200" dirty="0">
                <a:solidFill>
                  <a:srgbClr val="4D4D4D"/>
                </a:solidFill>
                <a:latin typeface="Microsoft YaHei" panose="020B0503020204020204" pitchFamily="34" charset="-122"/>
                <a:ea typeface="Microsoft YaHei" panose="020B0503020204020204" pitchFamily="34" charset="-122"/>
              </a:rPr>
              <a:t>完成了</a:t>
            </a:r>
            <a:r>
              <a:rPr lang="en-US" altLang="zh-CN" sz="1200" dirty="0">
                <a:solidFill>
                  <a:srgbClr val="4D4D4D"/>
                </a:solidFill>
                <a:latin typeface="Microsoft YaHei" panose="020B0503020204020204" pitchFamily="34" charset="-122"/>
                <a:ea typeface="Microsoft YaHei" panose="020B0503020204020204" pitchFamily="34" charset="-122"/>
              </a:rPr>
              <a:t>DISTINCT</a:t>
            </a:r>
            <a:r>
              <a:rPr lang="zh-CN" altLang="en-US" sz="1200" dirty="0">
                <a:solidFill>
                  <a:srgbClr val="4D4D4D"/>
                </a:solidFill>
                <a:latin typeface="Microsoft YaHei" panose="020B0503020204020204" pitchFamily="34" charset="-122"/>
                <a:ea typeface="Microsoft YaHei" panose="020B0503020204020204" pitchFamily="34" charset="-122"/>
              </a:rPr>
              <a:t>操作</a:t>
            </a:r>
            <a:r>
              <a:rPr lang="en-US" altLang="zh-CN" sz="1200" dirty="0">
                <a:solidFill>
                  <a:srgbClr val="4D4D4D"/>
                </a:solidFill>
                <a:latin typeface="Microsoft YaHei" panose="020B0503020204020204" pitchFamily="34" charset="-122"/>
                <a:ea typeface="Microsoft YaHei" panose="020B0503020204020204" pitchFamily="34" charset="-122"/>
              </a:rPr>
              <a:t>.</a:t>
            </a:r>
            <a:endParaRPr lang="zh-CN" altLang="en-US" sz="1200" dirty="0"/>
          </a:p>
        </p:txBody>
      </p:sp>
      <p:cxnSp>
        <p:nvCxnSpPr>
          <p:cNvPr id="10" name="直接箭头连接符 9">
            <a:extLst>
              <a:ext uri="{FF2B5EF4-FFF2-40B4-BE49-F238E27FC236}">
                <a16:creationId xmlns:a16="http://schemas.microsoft.com/office/drawing/2014/main" id="{081F7122-A321-4F7A-8690-6EEE9A90EF6A}"/>
              </a:ext>
            </a:extLst>
          </p:cNvPr>
          <p:cNvCxnSpPr>
            <a:stCxn id="3" idx="3"/>
            <a:endCxn id="5" idx="1"/>
          </p:cNvCxnSpPr>
          <p:nvPr/>
        </p:nvCxnSpPr>
        <p:spPr>
          <a:xfrm flipV="1">
            <a:off x="4036404" y="2017340"/>
            <a:ext cx="472440" cy="68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439FA8F-DCFD-44F4-884D-AFC276F2A88E}"/>
              </a:ext>
            </a:extLst>
          </p:cNvPr>
          <p:cNvCxnSpPr>
            <a:cxnSpLocks/>
          </p:cNvCxnSpPr>
          <p:nvPr/>
        </p:nvCxnSpPr>
        <p:spPr>
          <a:xfrm flipH="1" flipV="1">
            <a:off x="5611152" y="3035870"/>
            <a:ext cx="1388439" cy="9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C5C6F4F3-2630-413D-B441-D361F9B5D811}"/>
              </a:ext>
            </a:extLst>
          </p:cNvPr>
          <p:cNvSpPr/>
          <p:nvPr/>
        </p:nvSpPr>
        <p:spPr>
          <a:xfrm>
            <a:off x="548348" y="3641577"/>
            <a:ext cx="3636573" cy="276999"/>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altLang="zh-CN" sz="1200" dirty="0">
                <a:solidFill>
                  <a:srgbClr val="0077AA"/>
                </a:solidFill>
                <a:latin typeface="Liberation Mono"/>
              </a:rPr>
              <a:t>SELECT</a:t>
            </a:r>
            <a:r>
              <a:rPr lang="en-US" altLang="zh-CN" sz="1200" dirty="0">
                <a:solidFill>
                  <a:srgbClr val="000000"/>
                </a:solidFill>
                <a:latin typeface="Liberation Mono"/>
              </a:rPr>
              <a:t> </a:t>
            </a:r>
            <a:r>
              <a:rPr lang="en-US" altLang="zh-CN" sz="1200" dirty="0">
                <a:solidFill>
                  <a:srgbClr val="0077AA"/>
                </a:solidFill>
                <a:latin typeface="Liberation Mono"/>
              </a:rPr>
              <a:t>DISTINCT</a:t>
            </a:r>
            <a:r>
              <a:rPr lang="en-US" altLang="zh-CN" sz="1200" dirty="0">
                <a:solidFill>
                  <a:srgbClr val="000000"/>
                </a:solidFill>
                <a:latin typeface="Liberation Mono"/>
              </a:rPr>
              <a:t> c1</a:t>
            </a:r>
            <a:r>
              <a:rPr lang="en-US" altLang="zh-CN" sz="1200" dirty="0">
                <a:solidFill>
                  <a:srgbClr val="999999"/>
                </a:solidFill>
                <a:latin typeface="Liberation Mono"/>
              </a:rPr>
              <a:t>,</a:t>
            </a:r>
            <a:r>
              <a:rPr lang="en-US" altLang="zh-CN" sz="1200" dirty="0">
                <a:solidFill>
                  <a:srgbClr val="000000"/>
                </a:solidFill>
                <a:latin typeface="Liberation Mono"/>
              </a:rPr>
              <a:t> c2</a:t>
            </a:r>
            <a:r>
              <a:rPr lang="en-US" altLang="zh-CN" sz="1200" dirty="0">
                <a:solidFill>
                  <a:srgbClr val="999999"/>
                </a:solidFill>
                <a:latin typeface="Liberation Mono"/>
              </a:rPr>
              <a:t>,</a:t>
            </a:r>
            <a:r>
              <a:rPr lang="en-US" altLang="zh-CN" sz="1200" dirty="0">
                <a:solidFill>
                  <a:srgbClr val="000000"/>
                </a:solidFill>
                <a:latin typeface="Liberation Mono"/>
              </a:rPr>
              <a:t> c3 </a:t>
            </a:r>
            <a:r>
              <a:rPr lang="en-US" altLang="zh-CN" sz="1200" dirty="0">
                <a:solidFill>
                  <a:srgbClr val="0077AA"/>
                </a:solidFill>
                <a:latin typeface="Liberation Mono"/>
              </a:rPr>
              <a:t>FROM</a:t>
            </a:r>
            <a:r>
              <a:rPr lang="en-US" altLang="zh-CN" sz="1200" dirty="0">
                <a:solidFill>
                  <a:srgbClr val="000000"/>
                </a:solidFill>
                <a:latin typeface="Liberation Mono"/>
              </a:rPr>
              <a:t> t1 </a:t>
            </a:r>
            <a:r>
              <a:rPr lang="en-US" altLang="zh-CN" sz="1200" dirty="0">
                <a:solidFill>
                  <a:srgbClr val="0077AA"/>
                </a:solidFill>
                <a:latin typeface="Liberation Mono"/>
              </a:rPr>
              <a:t>WHERE</a:t>
            </a:r>
            <a:r>
              <a:rPr lang="en-US" altLang="zh-CN" sz="1200" dirty="0">
                <a:solidFill>
                  <a:srgbClr val="000000"/>
                </a:solidFill>
                <a:latin typeface="Liberation Mono"/>
              </a:rPr>
              <a:t> c1 </a:t>
            </a:r>
            <a:r>
              <a:rPr lang="en-US" altLang="zh-CN" sz="1200" dirty="0">
                <a:solidFill>
                  <a:srgbClr val="A67F59"/>
                </a:solidFill>
                <a:latin typeface="Liberation Mono"/>
              </a:rPr>
              <a:t>&gt;</a:t>
            </a:r>
            <a:r>
              <a:rPr lang="en-US" altLang="zh-CN" sz="1200" dirty="0">
                <a:solidFill>
                  <a:srgbClr val="000000"/>
                </a:solidFill>
                <a:latin typeface="Liberation Mono"/>
              </a:rPr>
              <a:t> </a:t>
            </a:r>
            <a:r>
              <a:rPr lang="en-US" altLang="zh-CN" sz="1200" i="1" dirty="0">
                <a:solidFill>
                  <a:srgbClr val="000000"/>
                </a:solidFill>
                <a:latin typeface="Liberation Mono"/>
              </a:rPr>
              <a:t>const</a:t>
            </a:r>
            <a:r>
              <a:rPr lang="en-US" altLang="zh-CN" sz="1200" dirty="0">
                <a:solidFill>
                  <a:srgbClr val="999999"/>
                </a:solidFill>
                <a:latin typeface="Liberation Mono"/>
              </a:rPr>
              <a:t>;</a:t>
            </a:r>
            <a:endParaRPr lang="zh-CN" altLang="en-US" sz="1200" dirty="0"/>
          </a:p>
        </p:txBody>
      </p:sp>
      <p:sp>
        <p:nvSpPr>
          <p:cNvPr id="14" name="矩形 13">
            <a:extLst>
              <a:ext uri="{FF2B5EF4-FFF2-40B4-BE49-F238E27FC236}">
                <a16:creationId xmlns:a16="http://schemas.microsoft.com/office/drawing/2014/main" id="{2E8396BE-23C6-4BC9-A977-8653691701D7}"/>
              </a:ext>
            </a:extLst>
          </p:cNvPr>
          <p:cNvSpPr/>
          <p:nvPr/>
        </p:nvSpPr>
        <p:spPr>
          <a:xfrm>
            <a:off x="4848375" y="3637421"/>
            <a:ext cx="6096000" cy="276999"/>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altLang="zh-CN" sz="1200" dirty="0">
                <a:solidFill>
                  <a:srgbClr val="0077AA"/>
                </a:solidFill>
                <a:latin typeface="Liberation Mono"/>
              </a:rPr>
              <a:t>SELECT</a:t>
            </a:r>
            <a:r>
              <a:rPr lang="en-US" altLang="zh-CN" sz="1200" dirty="0">
                <a:solidFill>
                  <a:srgbClr val="000000"/>
                </a:solidFill>
                <a:latin typeface="Liberation Mono"/>
              </a:rPr>
              <a:t> c1</a:t>
            </a:r>
            <a:r>
              <a:rPr lang="en-US" altLang="zh-CN" sz="1200" dirty="0">
                <a:solidFill>
                  <a:srgbClr val="999999"/>
                </a:solidFill>
                <a:latin typeface="Liberation Mono"/>
              </a:rPr>
              <a:t>,</a:t>
            </a:r>
            <a:r>
              <a:rPr lang="en-US" altLang="zh-CN" sz="1200" dirty="0">
                <a:solidFill>
                  <a:srgbClr val="000000"/>
                </a:solidFill>
                <a:latin typeface="Liberation Mono"/>
              </a:rPr>
              <a:t> c2</a:t>
            </a:r>
            <a:r>
              <a:rPr lang="en-US" altLang="zh-CN" sz="1200" dirty="0">
                <a:solidFill>
                  <a:srgbClr val="999999"/>
                </a:solidFill>
                <a:latin typeface="Liberation Mono"/>
              </a:rPr>
              <a:t>,</a:t>
            </a:r>
            <a:r>
              <a:rPr lang="en-US" altLang="zh-CN" sz="1200" dirty="0">
                <a:solidFill>
                  <a:srgbClr val="000000"/>
                </a:solidFill>
                <a:latin typeface="Liberation Mono"/>
              </a:rPr>
              <a:t> c3 </a:t>
            </a:r>
            <a:r>
              <a:rPr lang="en-US" altLang="zh-CN" sz="1200" dirty="0">
                <a:solidFill>
                  <a:srgbClr val="0077AA"/>
                </a:solidFill>
                <a:latin typeface="Liberation Mono"/>
              </a:rPr>
              <a:t>FROM</a:t>
            </a:r>
            <a:r>
              <a:rPr lang="en-US" altLang="zh-CN" sz="1200" dirty="0">
                <a:solidFill>
                  <a:srgbClr val="000000"/>
                </a:solidFill>
                <a:latin typeface="Liberation Mono"/>
              </a:rPr>
              <a:t> t1 </a:t>
            </a:r>
            <a:r>
              <a:rPr lang="en-US" altLang="zh-CN" sz="1200" dirty="0">
                <a:solidFill>
                  <a:srgbClr val="0077AA"/>
                </a:solidFill>
                <a:latin typeface="Liberation Mono"/>
              </a:rPr>
              <a:t>WHERE</a:t>
            </a:r>
            <a:r>
              <a:rPr lang="en-US" altLang="zh-CN" sz="1200" dirty="0">
                <a:solidFill>
                  <a:srgbClr val="000000"/>
                </a:solidFill>
                <a:latin typeface="Liberation Mono"/>
              </a:rPr>
              <a:t> c1 </a:t>
            </a:r>
            <a:r>
              <a:rPr lang="en-US" altLang="zh-CN" sz="1200" dirty="0">
                <a:solidFill>
                  <a:srgbClr val="A67F59"/>
                </a:solidFill>
                <a:latin typeface="Liberation Mono"/>
              </a:rPr>
              <a:t>&gt;</a:t>
            </a:r>
            <a:r>
              <a:rPr lang="en-US" altLang="zh-CN" sz="1200" dirty="0">
                <a:solidFill>
                  <a:srgbClr val="000000"/>
                </a:solidFill>
                <a:latin typeface="Liberation Mono"/>
              </a:rPr>
              <a:t> </a:t>
            </a:r>
            <a:r>
              <a:rPr lang="en-US" altLang="zh-CN" sz="1200" i="1" dirty="0">
                <a:solidFill>
                  <a:srgbClr val="000000"/>
                </a:solidFill>
                <a:latin typeface="Liberation Mono"/>
              </a:rPr>
              <a:t>const</a:t>
            </a:r>
            <a:r>
              <a:rPr lang="en-US" altLang="zh-CN" sz="1200" dirty="0">
                <a:solidFill>
                  <a:srgbClr val="000000"/>
                </a:solidFill>
                <a:latin typeface="Liberation Mono"/>
              </a:rPr>
              <a:t> </a:t>
            </a:r>
            <a:r>
              <a:rPr lang="en-US" altLang="zh-CN" sz="1200" dirty="0">
                <a:solidFill>
                  <a:srgbClr val="0077AA"/>
                </a:solidFill>
                <a:latin typeface="Liberation Mono"/>
              </a:rPr>
              <a:t>GROUP</a:t>
            </a:r>
            <a:r>
              <a:rPr lang="en-US" altLang="zh-CN" sz="1200" dirty="0">
                <a:solidFill>
                  <a:srgbClr val="000000"/>
                </a:solidFill>
                <a:latin typeface="Liberation Mono"/>
              </a:rPr>
              <a:t> </a:t>
            </a:r>
            <a:r>
              <a:rPr lang="en-US" altLang="zh-CN" sz="1200" dirty="0">
                <a:solidFill>
                  <a:srgbClr val="0077AA"/>
                </a:solidFill>
                <a:latin typeface="Liberation Mono"/>
              </a:rPr>
              <a:t>BY</a:t>
            </a:r>
            <a:r>
              <a:rPr lang="en-US" altLang="zh-CN" sz="1200" dirty="0">
                <a:solidFill>
                  <a:srgbClr val="000000"/>
                </a:solidFill>
                <a:latin typeface="Liberation Mono"/>
              </a:rPr>
              <a:t> c1</a:t>
            </a:r>
            <a:r>
              <a:rPr lang="en-US" altLang="zh-CN" sz="1200" dirty="0">
                <a:solidFill>
                  <a:srgbClr val="999999"/>
                </a:solidFill>
                <a:latin typeface="Liberation Mono"/>
              </a:rPr>
              <a:t>,</a:t>
            </a:r>
            <a:r>
              <a:rPr lang="en-US" altLang="zh-CN" sz="1200" dirty="0">
                <a:solidFill>
                  <a:srgbClr val="000000"/>
                </a:solidFill>
                <a:latin typeface="Liberation Mono"/>
              </a:rPr>
              <a:t> c2</a:t>
            </a:r>
            <a:r>
              <a:rPr lang="en-US" altLang="zh-CN" sz="1200" dirty="0">
                <a:solidFill>
                  <a:srgbClr val="999999"/>
                </a:solidFill>
                <a:latin typeface="Liberation Mono"/>
              </a:rPr>
              <a:t>,</a:t>
            </a:r>
            <a:r>
              <a:rPr lang="en-US" altLang="zh-CN" sz="1200" dirty="0">
                <a:solidFill>
                  <a:srgbClr val="000000"/>
                </a:solidFill>
                <a:latin typeface="Liberation Mono"/>
              </a:rPr>
              <a:t> c3</a:t>
            </a:r>
            <a:r>
              <a:rPr lang="en-US" altLang="zh-CN" sz="1200" dirty="0">
                <a:solidFill>
                  <a:srgbClr val="999999"/>
                </a:solidFill>
                <a:latin typeface="Liberation Mono"/>
              </a:rPr>
              <a:t>;</a:t>
            </a:r>
            <a:endParaRPr lang="zh-CN" altLang="en-US" sz="1200" dirty="0"/>
          </a:p>
        </p:txBody>
      </p:sp>
      <p:sp>
        <p:nvSpPr>
          <p:cNvPr id="16" name="等号 15">
            <a:extLst>
              <a:ext uri="{FF2B5EF4-FFF2-40B4-BE49-F238E27FC236}">
                <a16:creationId xmlns:a16="http://schemas.microsoft.com/office/drawing/2014/main" id="{E17419C2-0DD7-41B8-847F-C3CE6CEB5C4F}"/>
              </a:ext>
            </a:extLst>
          </p:cNvPr>
          <p:cNvSpPr/>
          <p:nvPr/>
        </p:nvSpPr>
        <p:spPr>
          <a:xfrm>
            <a:off x="4392406" y="3698613"/>
            <a:ext cx="296187" cy="212203"/>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8" name="图片 17">
            <a:extLst>
              <a:ext uri="{FF2B5EF4-FFF2-40B4-BE49-F238E27FC236}">
                <a16:creationId xmlns:a16="http://schemas.microsoft.com/office/drawing/2014/main" id="{DFF6810E-9E07-4BB2-969B-6B09EB594542}"/>
              </a:ext>
            </a:extLst>
          </p:cNvPr>
          <p:cNvPicPr>
            <a:picLocks noChangeAspect="1"/>
          </p:cNvPicPr>
          <p:nvPr/>
        </p:nvPicPr>
        <p:blipFill>
          <a:blip r:embed="rId3"/>
          <a:stretch>
            <a:fillRect/>
          </a:stretch>
        </p:blipFill>
        <p:spPr>
          <a:xfrm>
            <a:off x="497164" y="4307003"/>
            <a:ext cx="4595810" cy="1714788"/>
          </a:xfrm>
          <a:prstGeom prst="rect">
            <a:avLst/>
          </a:prstGeom>
        </p:spPr>
      </p:pic>
      <p:sp>
        <p:nvSpPr>
          <p:cNvPr id="19" name="矩形 18">
            <a:extLst>
              <a:ext uri="{FF2B5EF4-FFF2-40B4-BE49-F238E27FC236}">
                <a16:creationId xmlns:a16="http://schemas.microsoft.com/office/drawing/2014/main" id="{09B7ADAF-7C28-4D18-B6B3-0D049074FFBE}"/>
              </a:ext>
            </a:extLst>
          </p:cNvPr>
          <p:cNvSpPr/>
          <p:nvPr/>
        </p:nvSpPr>
        <p:spPr>
          <a:xfrm>
            <a:off x="5468709" y="4687343"/>
            <a:ext cx="6096000" cy="954107"/>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marL="285750" indent="-285750">
              <a:buFont typeface="Arial" panose="020B0604020202020204" pitchFamily="34" charset="0"/>
              <a:buChar char="•"/>
            </a:pPr>
            <a:r>
              <a:rPr lang="zh-CN" altLang="en-US" sz="1400" dirty="0"/>
              <a:t>加了索引之后 </a:t>
            </a:r>
            <a:r>
              <a:rPr lang="en-US" altLang="zh-CN" sz="1400" dirty="0"/>
              <a:t>distinct </a:t>
            </a:r>
            <a:r>
              <a:rPr lang="zh-CN" altLang="en-US" sz="1400" dirty="0"/>
              <a:t>比没加索引的 </a:t>
            </a:r>
            <a:r>
              <a:rPr lang="en-US" altLang="zh-CN" sz="1400" dirty="0"/>
              <a:t>distinct </a:t>
            </a:r>
            <a:r>
              <a:rPr lang="zh-CN" altLang="en-US" sz="1400" dirty="0"/>
              <a:t>快了 </a:t>
            </a:r>
            <a:r>
              <a:rPr lang="en-US" altLang="zh-CN" sz="1400" dirty="0"/>
              <a:t>107</a:t>
            </a:r>
            <a:r>
              <a:rPr lang="zh-CN" altLang="en-US" sz="1400" dirty="0"/>
              <a:t>倍。</a:t>
            </a:r>
          </a:p>
          <a:p>
            <a:pPr marL="285750" indent="-285750">
              <a:buFont typeface="Arial" panose="020B0604020202020204" pitchFamily="34" charset="0"/>
              <a:buChar char="•"/>
            </a:pPr>
            <a:r>
              <a:rPr lang="zh-CN" altLang="en-US" sz="1400" dirty="0"/>
              <a:t>加了索引之后 </a:t>
            </a:r>
            <a:r>
              <a:rPr lang="en-US" altLang="zh-CN" sz="1400" dirty="0"/>
              <a:t>group by </a:t>
            </a:r>
            <a:r>
              <a:rPr lang="zh-CN" altLang="en-US" sz="1400" dirty="0"/>
              <a:t>比没加索引的 </a:t>
            </a:r>
            <a:r>
              <a:rPr lang="en-US" altLang="zh-CN" sz="1400" dirty="0"/>
              <a:t>group by </a:t>
            </a:r>
            <a:r>
              <a:rPr lang="zh-CN" altLang="en-US" sz="1400" dirty="0"/>
              <a:t>快了 </a:t>
            </a:r>
            <a:r>
              <a:rPr lang="en-US" altLang="zh-CN" sz="1400" dirty="0"/>
              <a:t>43</a:t>
            </a:r>
            <a:r>
              <a:rPr lang="zh-CN" altLang="en-US" sz="1400" dirty="0"/>
              <a:t>倍。</a:t>
            </a:r>
          </a:p>
          <a:p>
            <a:pPr marL="285750" indent="-285750">
              <a:buFont typeface="Arial" panose="020B0604020202020204" pitchFamily="34" charset="0"/>
              <a:buChar char="•"/>
            </a:pPr>
            <a:r>
              <a:rPr lang="en-US" altLang="zh-CN" sz="1400" dirty="0"/>
              <a:t>distinct</a:t>
            </a:r>
            <a:r>
              <a:rPr lang="zh-CN" altLang="en-US" sz="1400" dirty="0"/>
              <a:t>和 </a:t>
            </a:r>
            <a:r>
              <a:rPr lang="en-US" altLang="zh-CN" sz="1400" dirty="0"/>
              <a:t>group by</a:t>
            </a:r>
            <a:r>
              <a:rPr lang="zh-CN" altLang="en-US" sz="1400" dirty="0"/>
              <a:t>：不管是加不加索引 </a:t>
            </a:r>
            <a:r>
              <a:rPr lang="en-US" altLang="zh-CN" sz="1400" dirty="0"/>
              <a:t>group by </a:t>
            </a:r>
            <a:r>
              <a:rPr lang="zh-CN" altLang="en-US" sz="1400" dirty="0"/>
              <a:t>都比 </a:t>
            </a:r>
            <a:r>
              <a:rPr lang="en-US" altLang="zh-CN" sz="1400" dirty="0"/>
              <a:t>distinct </a:t>
            </a:r>
            <a:r>
              <a:rPr lang="zh-CN" altLang="en-US" sz="1400" dirty="0"/>
              <a:t>快；使用的时候建议选 </a:t>
            </a:r>
            <a:r>
              <a:rPr lang="en-US" altLang="zh-CN" sz="1400" dirty="0"/>
              <a:t>group by</a:t>
            </a:r>
            <a:endParaRPr lang="zh-CN" altLang="en-US" sz="1400" dirty="0"/>
          </a:p>
        </p:txBody>
      </p:sp>
      <p:cxnSp>
        <p:nvCxnSpPr>
          <p:cNvPr id="21" name="直接箭头连接符 20">
            <a:extLst>
              <a:ext uri="{FF2B5EF4-FFF2-40B4-BE49-F238E27FC236}">
                <a16:creationId xmlns:a16="http://schemas.microsoft.com/office/drawing/2014/main" id="{39B0C4AF-1FE8-48B3-BCCC-FEC6B351EF45}"/>
              </a:ext>
            </a:extLst>
          </p:cNvPr>
          <p:cNvCxnSpPr>
            <a:stCxn id="18" idx="3"/>
            <a:endCxn id="19" idx="1"/>
          </p:cNvCxnSpPr>
          <p:nvPr/>
        </p:nvCxnSpPr>
        <p:spPr>
          <a:xfrm>
            <a:off x="5092974" y="5164397"/>
            <a:ext cx="375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0733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30145" y="492257"/>
            <a:ext cx="1103547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 </a:t>
            </a:r>
            <a:r>
              <a:rPr lang="zh-CN" altLang="en-US" dirty="0">
                <a:latin typeface="Microsoft YaHei Light" panose="020B0502040204020203" pitchFamily="34" charset="-122"/>
                <a:ea typeface="Microsoft YaHei Light" panose="020B0502040204020203" pitchFamily="34" charset="-122"/>
              </a:rPr>
              <a:t>语句之</a:t>
            </a:r>
            <a:r>
              <a:rPr lang="en-US" altLang="zh-CN" b="1" dirty="0">
                <a:latin typeface="Microsoft YaHei Light" panose="020B0502040204020203" pitchFamily="34" charset="-122"/>
                <a:ea typeface="Microsoft YaHei Light" panose="020B0502040204020203" pitchFamily="34" charset="-122"/>
              </a:rPr>
              <a:t>LIMIT</a:t>
            </a:r>
            <a:endParaRPr lang="en-US" altLang="zh-CN" b="1" dirty="0"/>
          </a:p>
        </p:txBody>
      </p:sp>
      <p:sp>
        <p:nvSpPr>
          <p:cNvPr id="3" name="矩形 2">
            <a:extLst>
              <a:ext uri="{FF2B5EF4-FFF2-40B4-BE49-F238E27FC236}">
                <a16:creationId xmlns:a16="http://schemas.microsoft.com/office/drawing/2014/main" id="{9758A85F-4D1C-40E2-85E8-B4A7CBF78A94}"/>
              </a:ext>
            </a:extLst>
          </p:cNvPr>
          <p:cNvSpPr/>
          <p:nvPr/>
        </p:nvSpPr>
        <p:spPr>
          <a:xfrm>
            <a:off x="579120" y="1010587"/>
            <a:ext cx="10256520" cy="646331"/>
          </a:xfrm>
          <a:prstGeom prst="rect">
            <a:avLst/>
          </a:prstGeom>
        </p:spPr>
        <p:txBody>
          <a:bodyPr wrap="square">
            <a:spAutoFit/>
          </a:bodyPr>
          <a:lstStyle/>
          <a:p>
            <a:r>
              <a:rPr lang="en-US" altLang="zh-CN" dirty="0"/>
              <a:t>  MySQL</a:t>
            </a:r>
            <a:r>
              <a:rPr lang="zh-CN" altLang="en-US" dirty="0"/>
              <a:t>大数据量使用</a:t>
            </a:r>
            <a:r>
              <a:rPr lang="en-US" altLang="zh-CN" dirty="0"/>
              <a:t>limit</a:t>
            </a:r>
            <a:r>
              <a:rPr lang="zh-CN" altLang="en-US" dirty="0"/>
              <a:t>分页，随着页码的增大，查询效率越低下</a:t>
            </a:r>
            <a:r>
              <a:rPr lang="en-US" altLang="zh-CN" dirty="0"/>
              <a:t>,</a:t>
            </a:r>
            <a:r>
              <a:rPr lang="zh-CN" altLang="en-US" dirty="0"/>
              <a:t>如果只需要结果集中指定数量的行，请</a:t>
            </a:r>
            <a:r>
              <a:rPr lang="en-US" altLang="zh-CN" dirty="0"/>
              <a:t>LIMIT</a:t>
            </a:r>
            <a:r>
              <a:rPr lang="zh-CN" altLang="en-US" dirty="0"/>
              <a:t>在查询中使用子句，而不是获取整个结果集并丢弃额外数据。</a:t>
            </a:r>
          </a:p>
        </p:txBody>
      </p:sp>
      <p:sp>
        <p:nvSpPr>
          <p:cNvPr id="5" name="矩形 4">
            <a:extLst>
              <a:ext uri="{FF2B5EF4-FFF2-40B4-BE49-F238E27FC236}">
                <a16:creationId xmlns:a16="http://schemas.microsoft.com/office/drawing/2014/main" id="{69DB0EE0-F639-4774-94AE-E982741B24BF}"/>
              </a:ext>
            </a:extLst>
          </p:cNvPr>
          <p:cNvSpPr/>
          <p:nvPr/>
        </p:nvSpPr>
        <p:spPr>
          <a:xfrm>
            <a:off x="796290" y="1850098"/>
            <a:ext cx="4987290" cy="1477328"/>
          </a:xfrm>
          <a:prstGeom prst="rect">
            <a:avLst/>
          </a:prstGeom>
        </p:spPr>
        <p:txBody>
          <a:bodyPr wrap="square">
            <a:spAutoFit/>
          </a:bodyPr>
          <a:lstStyle/>
          <a:p>
            <a:r>
              <a:rPr lang="en-US" altLang="zh-CN" dirty="0"/>
              <a:t>select * from t limit 10, 20 0.016</a:t>
            </a:r>
            <a:r>
              <a:rPr lang="zh-CN" altLang="en-US" dirty="0"/>
              <a:t>秒</a:t>
            </a:r>
          </a:p>
          <a:p>
            <a:r>
              <a:rPr lang="en-US" altLang="zh-CN" dirty="0"/>
              <a:t>select * from t limit 100, 20 0.016</a:t>
            </a:r>
            <a:r>
              <a:rPr lang="zh-CN" altLang="en-US" dirty="0"/>
              <a:t>秒</a:t>
            </a:r>
          </a:p>
          <a:p>
            <a:r>
              <a:rPr lang="en-US" altLang="zh-CN" dirty="0"/>
              <a:t>select * from t limit 1000, 20 0.047</a:t>
            </a:r>
            <a:r>
              <a:rPr lang="zh-CN" altLang="en-US" dirty="0"/>
              <a:t>秒</a:t>
            </a:r>
          </a:p>
          <a:p>
            <a:r>
              <a:rPr lang="en-US" altLang="zh-CN" dirty="0"/>
              <a:t>select * from t limit 10000, 20 0.094</a:t>
            </a:r>
            <a:r>
              <a:rPr lang="zh-CN" altLang="en-US" dirty="0"/>
              <a:t>秒</a:t>
            </a:r>
            <a:endParaRPr lang="en-US" altLang="zh-CN" dirty="0"/>
          </a:p>
          <a:p>
            <a:r>
              <a:rPr lang="en-US" altLang="zh-CN" dirty="0"/>
              <a:t>…..</a:t>
            </a:r>
            <a:endParaRPr lang="zh-CN" altLang="en-US" dirty="0"/>
          </a:p>
        </p:txBody>
      </p:sp>
      <p:sp>
        <p:nvSpPr>
          <p:cNvPr id="8" name="文本框 7">
            <a:extLst>
              <a:ext uri="{FF2B5EF4-FFF2-40B4-BE49-F238E27FC236}">
                <a16:creationId xmlns:a16="http://schemas.microsoft.com/office/drawing/2014/main" id="{5C4561FD-642B-4CF9-8BBE-F04526A801D6}"/>
              </a:ext>
            </a:extLst>
          </p:cNvPr>
          <p:cNvSpPr txBox="1"/>
          <p:nvPr/>
        </p:nvSpPr>
        <p:spPr>
          <a:xfrm>
            <a:off x="4863891" y="2239037"/>
            <a:ext cx="6835140" cy="369332"/>
          </a:xfrm>
          <a:prstGeom prst="rect">
            <a:avLst/>
          </a:prstGeom>
          <a:noFill/>
        </p:spPr>
        <p:txBody>
          <a:bodyPr wrap="square" rtlCol="0">
            <a:spAutoFit/>
          </a:bodyPr>
          <a:lstStyle/>
          <a:p>
            <a:r>
              <a:rPr lang="zh-CN" altLang="en-US" dirty="0"/>
              <a:t>优化原则：利用索引，并用于索引的顺序，避免用到全表扫描。</a:t>
            </a:r>
          </a:p>
        </p:txBody>
      </p:sp>
      <p:sp>
        <p:nvSpPr>
          <p:cNvPr id="10" name="文本框 9">
            <a:extLst>
              <a:ext uri="{FF2B5EF4-FFF2-40B4-BE49-F238E27FC236}">
                <a16:creationId xmlns:a16="http://schemas.microsoft.com/office/drawing/2014/main" id="{19BD76F2-4378-48F1-A1DD-605C0854056C}"/>
              </a:ext>
            </a:extLst>
          </p:cNvPr>
          <p:cNvSpPr txBox="1"/>
          <p:nvPr/>
        </p:nvSpPr>
        <p:spPr>
          <a:xfrm>
            <a:off x="433602" y="3327426"/>
            <a:ext cx="11758398" cy="316907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150000"/>
              </a:lnSpc>
            </a:pPr>
            <a:r>
              <a:rPr lang="zh-CN" altLang="en-US" sz="1500" dirty="0"/>
              <a:t>没有子句的</a:t>
            </a:r>
            <a:r>
              <a:rPr lang="en-US" altLang="zh-CN" sz="1500" dirty="0"/>
              <a:t>LIMIT</a:t>
            </a:r>
            <a:r>
              <a:rPr lang="zh-CN" altLang="en-US" sz="1500" dirty="0"/>
              <a:t>查询情况说明：</a:t>
            </a:r>
            <a:endParaRPr lang="en-US" altLang="zh-CN" sz="1500" dirty="0"/>
          </a:p>
          <a:p>
            <a:pPr marL="285750" indent="-285750">
              <a:lnSpc>
                <a:spcPct val="150000"/>
              </a:lnSpc>
              <a:buFont typeface="Arial" panose="020B0604020202020204" pitchFamily="34" charset="0"/>
              <a:buChar char="•"/>
            </a:pPr>
            <a:r>
              <a:rPr lang="zh-CN" altLang="en-US" sz="1500" dirty="0"/>
              <a:t>如果只选择几行</a:t>
            </a:r>
            <a:r>
              <a:rPr lang="en-US" altLang="zh-CN" sz="1500" dirty="0"/>
              <a:t>LIMIT</a:t>
            </a:r>
            <a:r>
              <a:rPr lang="zh-CN" altLang="en-US" sz="1500" dirty="0"/>
              <a:t>，</a:t>
            </a:r>
            <a:r>
              <a:rPr lang="en-US" altLang="zh-CN" sz="1500" dirty="0"/>
              <a:t>MYSQL</a:t>
            </a:r>
            <a:r>
              <a:rPr lang="zh-CN" altLang="en-US" sz="1500" dirty="0"/>
              <a:t>更喜欢全表扫描（有时用索引）</a:t>
            </a:r>
            <a:endParaRPr lang="en-US" altLang="zh-CN" sz="1500" dirty="0"/>
          </a:p>
          <a:p>
            <a:pPr marL="285750" indent="-285750">
              <a:lnSpc>
                <a:spcPct val="150000"/>
              </a:lnSpc>
              <a:buFont typeface="Arial" panose="020B0604020202020204" pitchFamily="34" charset="0"/>
              <a:buChar char="•"/>
            </a:pPr>
            <a:r>
              <a:rPr lang="zh-CN" altLang="en-US" sz="1500" dirty="0"/>
              <a:t>带</a:t>
            </a:r>
            <a:r>
              <a:rPr lang="en-US" altLang="zh-CN" sz="1500" dirty="0"/>
              <a:t>ORDER BY</a:t>
            </a:r>
            <a:r>
              <a:rPr lang="zh-CN" altLang="en-US" sz="1500" dirty="0"/>
              <a:t>的</a:t>
            </a:r>
            <a:r>
              <a:rPr lang="en-US" altLang="zh-CN" sz="1500" dirty="0"/>
              <a:t>LIMIT</a:t>
            </a:r>
            <a:r>
              <a:rPr lang="zh-CN" altLang="en-US" sz="1500" dirty="0"/>
              <a:t>语句</a:t>
            </a:r>
            <a:r>
              <a:rPr lang="en-US" altLang="zh-CN" sz="1500" dirty="0"/>
              <a:t>, </a:t>
            </a:r>
            <a:r>
              <a:rPr lang="zh-CN" altLang="en-US" sz="1500" dirty="0"/>
              <a:t>用索引就非常快，如果用</a:t>
            </a:r>
            <a:r>
              <a:rPr lang="en-US" altLang="zh-CN" sz="1500" dirty="0"/>
              <a:t>FILESORT</a:t>
            </a:r>
            <a:r>
              <a:rPr lang="zh-CN" altLang="en-US" sz="1500" dirty="0"/>
              <a:t>过滤器，先输出所有行排序（代价非常大）</a:t>
            </a:r>
            <a:endParaRPr lang="en-US" altLang="zh-CN" sz="1500" dirty="0"/>
          </a:p>
          <a:p>
            <a:pPr marL="285750" indent="-285750">
              <a:lnSpc>
                <a:spcPct val="150000"/>
              </a:lnSpc>
              <a:buFont typeface="Arial" panose="020B0604020202020204" pitchFamily="34" charset="0"/>
              <a:buChar char="•"/>
            </a:pPr>
            <a:r>
              <a:rPr lang="zh-CN" altLang="en-US" sz="1500" dirty="0"/>
              <a:t>带</a:t>
            </a:r>
            <a:r>
              <a:rPr lang="en-US" altLang="zh-CN" sz="1500" dirty="0"/>
              <a:t>DISTINCT</a:t>
            </a:r>
            <a:r>
              <a:rPr lang="zh-CN" altLang="en-US" sz="1500" dirty="0"/>
              <a:t>的</a:t>
            </a:r>
            <a:r>
              <a:rPr lang="en-US" altLang="zh-CN" sz="1500" dirty="0"/>
              <a:t>LIMIT</a:t>
            </a:r>
            <a:r>
              <a:rPr lang="zh-CN" altLang="en-US" sz="1500" dirty="0"/>
              <a:t>语句，</a:t>
            </a:r>
            <a:r>
              <a:rPr lang="en-US" altLang="zh-CN" sz="1500" dirty="0"/>
              <a:t>MySQL</a:t>
            </a:r>
            <a:r>
              <a:rPr lang="zh-CN" altLang="en-US" sz="1500" dirty="0"/>
              <a:t>会在找到唯一行后立即停止</a:t>
            </a:r>
            <a:r>
              <a:rPr lang="en-US" altLang="zh-CN" sz="1500" dirty="0"/>
              <a:t>.</a:t>
            </a:r>
          </a:p>
          <a:p>
            <a:pPr marL="285750" indent="-285750">
              <a:lnSpc>
                <a:spcPct val="150000"/>
              </a:lnSpc>
              <a:buFont typeface="Arial" panose="020B0604020202020204" pitchFamily="34" charset="0"/>
              <a:buChar char="•"/>
            </a:pPr>
            <a:r>
              <a:rPr lang="zh-CN" altLang="en-US" sz="1500" dirty="0"/>
              <a:t>带</a:t>
            </a:r>
            <a:r>
              <a:rPr lang="en-US" altLang="zh-CN" sz="1500" dirty="0"/>
              <a:t>GROUP BY</a:t>
            </a:r>
            <a:r>
              <a:rPr lang="zh-CN" altLang="en-US" sz="1500" dirty="0"/>
              <a:t>的</a:t>
            </a:r>
            <a:r>
              <a:rPr lang="en-US" altLang="zh-CN" sz="1500" dirty="0"/>
              <a:t>LIMIT</a:t>
            </a:r>
            <a:r>
              <a:rPr lang="zh-CN" altLang="en-US" sz="1500" dirty="0"/>
              <a:t>语句，不带任何性能损失</a:t>
            </a:r>
            <a:endParaRPr lang="en-US" altLang="zh-CN" sz="1500" dirty="0"/>
          </a:p>
          <a:p>
            <a:pPr marL="285750" indent="-285750">
              <a:lnSpc>
                <a:spcPct val="150000"/>
              </a:lnSpc>
              <a:buFont typeface="Arial" panose="020B0604020202020204" pitchFamily="34" charset="0"/>
              <a:buChar char="•"/>
            </a:pPr>
            <a:r>
              <a:rPr lang="en-US" altLang="zh-CN" sz="1500" dirty="0"/>
              <a:t>LIMIT 0</a:t>
            </a:r>
            <a:r>
              <a:rPr lang="zh-CN" altLang="en-US" sz="1500" dirty="0"/>
              <a:t>快速返回一个空集。这对于检查查询的有效性非常有用。</a:t>
            </a:r>
            <a:endParaRPr lang="en-US" altLang="zh-CN" sz="1500" dirty="0"/>
          </a:p>
          <a:p>
            <a:pPr marL="285750" indent="-285750">
              <a:lnSpc>
                <a:spcPct val="150000"/>
              </a:lnSpc>
              <a:buFont typeface="Arial" panose="020B0604020202020204" pitchFamily="34" charset="0"/>
              <a:buChar char="•"/>
            </a:pPr>
            <a:r>
              <a:rPr lang="zh-CN" altLang="en-US" sz="1500" dirty="0"/>
              <a:t>一旦</a:t>
            </a:r>
            <a:r>
              <a:rPr lang="en-US" altLang="zh-CN" sz="1500" dirty="0"/>
              <a:t>MySQL</a:t>
            </a:r>
            <a:r>
              <a:rPr lang="zh-CN" altLang="en-US" sz="1500" dirty="0"/>
              <a:t>向客户端发送了所需的行数，它就会中止查询，除非您使用</a:t>
            </a:r>
            <a:r>
              <a:rPr lang="en-US" altLang="zh-CN" sz="1500" dirty="0"/>
              <a:t>SQL_CALC_FOUND_ROWS</a:t>
            </a:r>
            <a:r>
              <a:rPr lang="zh-CN" altLang="en-US" sz="1500" dirty="0"/>
              <a:t>。</a:t>
            </a:r>
            <a:endParaRPr lang="en-US" altLang="zh-CN" sz="1500" dirty="0"/>
          </a:p>
          <a:p>
            <a:pPr marL="285750" indent="-285750">
              <a:lnSpc>
                <a:spcPct val="150000"/>
              </a:lnSpc>
              <a:buFont typeface="Arial" panose="020B0604020202020204" pitchFamily="34" charset="0"/>
              <a:buChar char="•"/>
            </a:pPr>
            <a:r>
              <a:rPr lang="zh-CN" altLang="en-US" sz="1500" dirty="0"/>
              <a:t>如果服务器使用临时表来解析查询，则它使用</a:t>
            </a:r>
            <a:r>
              <a:rPr lang="en-US" altLang="zh-CN" sz="1500" dirty="0"/>
              <a:t>LIMIT</a:t>
            </a:r>
            <a:r>
              <a:rPr lang="zh-CN" altLang="en-US" sz="1500" dirty="0"/>
              <a:t>子句计算需要多少空间</a:t>
            </a:r>
          </a:p>
          <a:p>
            <a:pPr marL="285750" indent="-285750">
              <a:lnSpc>
                <a:spcPct val="150000"/>
              </a:lnSpc>
              <a:buFont typeface="Arial" panose="020B0604020202020204" pitchFamily="34" charset="0"/>
              <a:buChar char="•"/>
            </a:pPr>
            <a:r>
              <a:rPr lang="zh-CN" altLang="en-US" sz="1500" dirty="0"/>
              <a:t>如果未使用索引</a:t>
            </a:r>
            <a:r>
              <a:rPr lang="en-US" altLang="zh-CN" sz="1500" dirty="0"/>
              <a:t>ORDER BY </a:t>
            </a:r>
            <a:r>
              <a:rPr lang="zh-CN" altLang="en-US" sz="1500" dirty="0"/>
              <a:t>但是</a:t>
            </a:r>
            <a:r>
              <a:rPr lang="en-US" altLang="zh-CN" sz="1500" dirty="0"/>
              <a:t>LIMIT</a:t>
            </a:r>
            <a:r>
              <a:rPr lang="zh-CN" altLang="en-US" sz="1500" dirty="0"/>
              <a:t>也存在子句，则优化器可能能够避免使用合并文件并使用内存中</a:t>
            </a:r>
            <a:r>
              <a:rPr lang="en-US" altLang="zh-CN" sz="1500" dirty="0" err="1"/>
              <a:t>filesort</a:t>
            </a:r>
            <a:r>
              <a:rPr lang="zh-CN" altLang="en-US" sz="1500" dirty="0"/>
              <a:t>操作对内存中的行进行排序</a:t>
            </a:r>
            <a:endParaRPr lang="en-US" altLang="zh-CN" sz="1500" dirty="0"/>
          </a:p>
        </p:txBody>
      </p:sp>
    </p:spTree>
    <p:extLst>
      <p:ext uri="{BB962C8B-B14F-4D97-AF65-F5344CB8AC3E}">
        <p14:creationId xmlns:p14="http://schemas.microsoft.com/office/powerpoint/2010/main" val="41613696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14" name="直接箭头连接符 13">
            <a:extLst>
              <a:ext uri="{FF2B5EF4-FFF2-40B4-BE49-F238E27FC236}">
                <a16:creationId xmlns:a16="http://schemas.microsoft.com/office/drawing/2014/main" id="{93FAF256-1D10-4917-806E-B3E66267BF71}"/>
              </a:ext>
            </a:extLst>
          </p:cNvPr>
          <p:cNvCxnSpPr>
            <a:cxnSpLocks/>
          </p:cNvCxnSpPr>
          <p:nvPr/>
        </p:nvCxnSpPr>
        <p:spPr>
          <a:xfrm>
            <a:off x="2621489" y="3485199"/>
            <a:ext cx="0" cy="790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B71F07D2-E755-4E20-94D3-1B7CD8BE8F4B}"/>
              </a:ext>
            </a:extLst>
          </p:cNvPr>
          <p:cNvSpPr/>
          <p:nvPr/>
        </p:nvSpPr>
        <p:spPr>
          <a:xfrm>
            <a:off x="330145" y="492257"/>
            <a:ext cx="1103547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 </a:t>
            </a:r>
            <a:r>
              <a:rPr lang="zh-CN" altLang="en-US" dirty="0">
                <a:latin typeface="Microsoft YaHei Light" panose="020B0502040204020203" pitchFamily="34" charset="-122"/>
                <a:ea typeface="Microsoft YaHei Light" panose="020B0502040204020203" pitchFamily="34" charset="-122"/>
              </a:rPr>
              <a:t>语句之</a:t>
            </a:r>
            <a:r>
              <a:rPr lang="en-US" altLang="zh-CN" b="1" dirty="0">
                <a:latin typeface="Microsoft YaHei Light" panose="020B0502040204020203" pitchFamily="34" charset="-122"/>
                <a:ea typeface="Microsoft YaHei Light" panose="020B0502040204020203" pitchFamily="34" charset="-122"/>
              </a:rPr>
              <a:t>LIMIT</a:t>
            </a:r>
            <a:endParaRPr lang="en-US" altLang="zh-CN" b="1" dirty="0"/>
          </a:p>
        </p:txBody>
      </p:sp>
      <p:sp>
        <p:nvSpPr>
          <p:cNvPr id="4" name="矩形 3">
            <a:extLst>
              <a:ext uri="{FF2B5EF4-FFF2-40B4-BE49-F238E27FC236}">
                <a16:creationId xmlns:a16="http://schemas.microsoft.com/office/drawing/2014/main" id="{61D22F90-53AF-4A2C-AE92-E170C8C2C64A}"/>
              </a:ext>
            </a:extLst>
          </p:cNvPr>
          <p:cNvSpPr/>
          <p:nvPr/>
        </p:nvSpPr>
        <p:spPr>
          <a:xfrm>
            <a:off x="749452" y="3106535"/>
            <a:ext cx="8451697" cy="30777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sz="1400" dirty="0">
                <a:solidFill>
                  <a:srgbClr val="333333"/>
                </a:solidFill>
                <a:latin typeface="Verdana" panose="020B0604030504040204" pitchFamily="34" charset="0"/>
              </a:rPr>
              <a:t>　</a:t>
            </a:r>
            <a:r>
              <a:rPr lang="en-US" altLang="zh-CN" sz="1400" dirty="0">
                <a:solidFill>
                  <a:srgbClr val="333333"/>
                </a:solidFill>
                <a:latin typeface="Verdana" panose="020B0604030504040204" pitchFamily="34" charset="0"/>
              </a:rPr>
              <a:t>Select * From T Where id &gt;=(Select id From T Order By id limit 1000000,1</a:t>
            </a:r>
            <a:r>
              <a:rPr lang="zh-CN" altLang="en-US" sz="1400" dirty="0">
                <a:solidFill>
                  <a:srgbClr val="333333"/>
                </a:solidFill>
                <a:latin typeface="Verdana" panose="020B0604030504040204" pitchFamily="34" charset="0"/>
              </a:rPr>
              <a:t>　</a:t>
            </a:r>
            <a:r>
              <a:rPr lang="en-US" altLang="zh-CN" sz="1400" dirty="0">
                <a:solidFill>
                  <a:srgbClr val="333333"/>
                </a:solidFill>
                <a:latin typeface="Verdana" panose="020B0604030504040204" pitchFamily="34" charset="0"/>
              </a:rPr>
              <a:t>) limit 10</a:t>
            </a:r>
            <a:r>
              <a:rPr lang="zh-CN" altLang="en-US" sz="1400" dirty="0">
                <a:solidFill>
                  <a:srgbClr val="333333"/>
                </a:solidFill>
                <a:latin typeface="Verdana" panose="020B0604030504040204" pitchFamily="34" charset="0"/>
              </a:rPr>
              <a:t>；</a:t>
            </a:r>
            <a:endParaRPr lang="zh-CN" altLang="en-US" sz="1400" dirty="0"/>
          </a:p>
        </p:txBody>
      </p:sp>
      <p:sp>
        <p:nvSpPr>
          <p:cNvPr id="5" name="矩形 4">
            <a:extLst>
              <a:ext uri="{FF2B5EF4-FFF2-40B4-BE49-F238E27FC236}">
                <a16:creationId xmlns:a16="http://schemas.microsoft.com/office/drawing/2014/main" id="{DF8E8C8D-1E29-4831-B6F8-F44B6E74DCE7}"/>
              </a:ext>
            </a:extLst>
          </p:cNvPr>
          <p:cNvSpPr/>
          <p:nvPr/>
        </p:nvSpPr>
        <p:spPr>
          <a:xfrm>
            <a:off x="749452" y="2412212"/>
            <a:ext cx="4074008" cy="30777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400" dirty="0">
                <a:solidFill>
                  <a:srgbClr val="333333"/>
                </a:solidFill>
                <a:latin typeface="Verdana" panose="020B0604030504040204" pitchFamily="34" charset="0"/>
              </a:rPr>
              <a:t>Select * from T  limit 1000000,10</a:t>
            </a:r>
            <a:endParaRPr lang="zh-CN" altLang="en-US" sz="1400" dirty="0"/>
          </a:p>
        </p:txBody>
      </p:sp>
      <p:cxnSp>
        <p:nvCxnSpPr>
          <p:cNvPr id="9" name="直接箭头连接符 8">
            <a:extLst>
              <a:ext uri="{FF2B5EF4-FFF2-40B4-BE49-F238E27FC236}">
                <a16:creationId xmlns:a16="http://schemas.microsoft.com/office/drawing/2014/main" id="{2DCF6878-921B-470F-8E48-402F7811E4A7}"/>
              </a:ext>
            </a:extLst>
          </p:cNvPr>
          <p:cNvCxnSpPr>
            <a:cxnSpLocks/>
          </p:cNvCxnSpPr>
          <p:nvPr/>
        </p:nvCxnSpPr>
        <p:spPr>
          <a:xfrm>
            <a:off x="2621489" y="2763711"/>
            <a:ext cx="0" cy="42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51BCC2B1-8572-41AD-BABE-2E9F0A21A2EF}"/>
              </a:ext>
            </a:extLst>
          </p:cNvPr>
          <p:cNvSpPr txBox="1"/>
          <p:nvPr/>
        </p:nvSpPr>
        <p:spPr>
          <a:xfrm>
            <a:off x="2358392" y="2753624"/>
            <a:ext cx="2148835" cy="276999"/>
          </a:xfrm>
          <a:prstGeom prst="rect">
            <a:avLst/>
          </a:prstGeom>
          <a:noFill/>
        </p:spPr>
        <p:txBody>
          <a:bodyPr wrap="square" rtlCol="0">
            <a:spAutoFit/>
          </a:bodyPr>
          <a:lstStyle/>
          <a:p>
            <a:r>
              <a:rPr lang="zh-CN" altLang="en-US" sz="1200" dirty="0"/>
              <a:t>改成</a:t>
            </a:r>
          </a:p>
        </p:txBody>
      </p:sp>
      <p:sp>
        <p:nvSpPr>
          <p:cNvPr id="11" name="矩形 10">
            <a:extLst>
              <a:ext uri="{FF2B5EF4-FFF2-40B4-BE49-F238E27FC236}">
                <a16:creationId xmlns:a16="http://schemas.microsoft.com/office/drawing/2014/main" id="{89BCA7D9-0C5B-4D32-A1FD-2D8A977EE36C}"/>
              </a:ext>
            </a:extLst>
          </p:cNvPr>
          <p:cNvSpPr/>
          <p:nvPr/>
        </p:nvSpPr>
        <p:spPr>
          <a:xfrm>
            <a:off x="601980" y="3505817"/>
            <a:ext cx="10805160" cy="461665"/>
          </a:xfrm>
          <a:prstGeom prst="rect">
            <a:avLst/>
          </a:prstGeom>
        </p:spPr>
        <p:txBody>
          <a:bodyPr wrap="square">
            <a:spAutoFit/>
          </a:bodyPr>
          <a:lstStyle/>
          <a:p>
            <a:r>
              <a:rPr lang="zh-CN" altLang="en-US" sz="1200" dirty="0">
                <a:latin typeface="Verdana" panose="020B0604030504040204" pitchFamily="34" charset="0"/>
              </a:rPr>
              <a:t>含义：分页时传入的</a:t>
            </a:r>
            <a:r>
              <a:rPr lang="en-US" altLang="zh-CN" sz="1200" dirty="0">
                <a:latin typeface="Verdana" panose="020B0604030504040204" pitchFamily="34" charset="0"/>
              </a:rPr>
              <a:t>offset</a:t>
            </a:r>
            <a:r>
              <a:rPr lang="zh-CN" altLang="en-US" sz="1200" dirty="0">
                <a:latin typeface="Verdana" panose="020B0604030504040204" pitchFamily="34" charset="0"/>
              </a:rPr>
              <a:t>为</a:t>
            </a:r>
            <a:r>
              <a:rPr lang="en-US" altLang="zh-CN" sz="1200" dirty="0">
                <a:latin typeface="Verdana" panose="020B0604030504040204" pitchFamily="34" charset="0"/>
              </a:rPr>
              <a:t>2000000</a:t>
            </a:r>
            <a:r>
              <a:rPr lang="zh-CN" altLang="en-US" sz="1200" dirty="0">
                <a:latin typeface="Verdana" panose="020B0604030504040204" pitchFamily="34" charset="0"/>
              </a:rPr>
              <a:t>，那么我们将先查询第</a:t>
            </a:r>
            <a:r>
              <a:rPr lang="en-US" altLang="zh-CN" sz="1200" dirty="0">
                <a:latin typeface="Verdana" panose="020B0604030504040204" pitchFamily="34" charset="0"/>
              </a:rPr>
              <a:t>1000000</a:t>
            </a:r>
            <a:r>
              <a:rPr lang="zh-CN" altLang="en-US" sz="1200" dirty="0">
                <a:latin typeface="Verdana" panose="020B0604030504040204" pitchFamily="34" charset="0"/>
              </a:rPr>
              <a:t>条数据的</a:t>
            </a:r>
            <a:r>
              <a:rPr lang="en-US" altLang="zh-CN" sz="1200" dirty="0">
                <a:latin typeface="Verdana" panose="020B0604030504040204" pitchFamily="34" charset="0"/>
              </a:rPr>
              <a:t>id</a:t>
            </a:r>
            <a:r>
              <a:rPr lang="zh-CN" altLang="en-US" sz="1200" dirty="0">
                <a:latin typeface="Verdana" panose="020B0604030504040204" pitchFamily="34" charset="0"/>
              </a:rPr>
              <a:t>（主键）（第</a:t>
            </a:r>
            <a:r>
              <a:rPr lang="en-US" altLang="zh-CN" sz="1200" dirty="0">
                <a:latin typeface="Verdana" panose="020B0604030504040204" pitchFamily="34" charset="0"/>
              </a:rPr>
              <a:t>2000000</a:t>
            </a:r>
            <a:r>
              <a:rPr lang="zh-CN" altLang="en-US" sz="1200" dirty="0">
                <a:latin typeface="Verdana" panose="020B0604030504040204" pitchFamily="34" charset="0"/>
              </a:rPr>
              <a:t>条数据的</a:t>
            </a:r>
            <a:r>
              <a:rPr lang="en-US" altLang="zh-CN" sz="1200" dirty="0">
                <a:latin typeface="Verdana" panose="020B0604030504040204" pitchFamily="34" charset="0"/>
              </a:rPr>
              <a:t>id</a:t>
            </a:r>
            <a:r>
              <a:rPr lang="zh-CN" altLang="en-US" sz="1200" dirty="0">
                <a:latin typeface="Verdana" panose="020B0604030504040204" pitchFamily="34" charset="0"/>
              </a:rPr>
              <a:t>不一定为</a:t>
            </a:r>
            <a:r>
              <a:rPr lang="en-US" altLang="zh-CN" sz="1200" dirty="0">
                <a:latin typeface="Verdana" panose="020B0604030504040204" pitchFamily="34" charset="0"/>
              </a:rPr>
              <a:t>2000000</a:t>
            </a:r>
            <a:r>
              <a:rPr lang="zh-CN" altLang="en-US" sz="1200" dirty="0">
                <a:latin typeface="Verdana" panose="020B0604030504040204" pitchFamily="34" charset="0"/>
              </a:rPr>
              <a:t>），再在主句中使用主键</a:t>
            </a:r>
            <a:r>
              <a:rPr lang="en-US" altLang="zh-CN" sz="1200" dirty="0">
                <a:latin typeface="Verdana" panose="020B0604030504040204" pitchFamily="34" charset="0"/>
              </a:rPr>
              <a:t>id</a:t>
            </a:r>
            <a:r>
              <a:rPr lang="zh-CN" altLang="en-US" sz="1200" dirty="0">
                <a:latin typeface="Verdana" panose="020B0604030504040204" pitchFamily="34" charset="0"/>
              </a:rPr>
              <a:t>作为条件进行查询</a:t>
            </a:r>
            <a:endParaRPr lang="zh-CN" altLang="en-US" sz="1200" dirty="0"/>
          </a:p>
        </p:txBody>
      </p:sp>
      <p:sp>
        <p:nvSpPr>
          <p:cNvPr id="16" name="矩形 15">
            <a:extLst>
              <a:ext uri="{FF2B5EF4-FFF2-40B4-BE49-F238E27FC236}">
                <a16:creationId xmlns:a16="http://schemas.microsoft.com/office/drawing/2014/main" id="{5CC0B6EA-7ED8-4027-96B4-475B8910EEF2}"/>
              </a:ext>
            </a:extLst>
          </p:cNvPr>
          <p:cNvSpPr/>
          <p:nvPr/>
        </p:nvSpPr>
        <p:spPr>
          <a:xfrm>
            <a:off x="749452" y="4241661"/>
            <a:ext cx="7068668" cy="369332"/>
          </a:xfrm>
          <a:prstGeom prst="rect">
            <a:avLst/>
          </a:prstGeom>
        </p:spPr>
        <p:txBody>
          <a:bodyPr wrap="square">
            <a:spAutoFit/>
          </a:bodyPr>
          <a:lstStyle/>
          <a:p>
            <a:r>
              <a:rPr lang="en-US" altLang="zh-CN" dirty="0">
                <a:solidFill>
                  <a:srgbClr val="333333"/>
                </a:solidFill>
                <a:latin typeface="pingfang SC"/>
              </a:rPr>
              <a:t>SELECT  * FROM T WHERE T.id BETWEEN </a:t>
            </a:r>
            <a:r>
              <a:rPr lang="en-US" altLang="zh-CN" sz="1400" dirty="0">
                <a:solidFill>
                  <a:srgbClr val="333333"/>
                </a:solidFill>
                <a:latin typeface="pingfang SC"/>
              </a:rPr>
              <a:t>1000000</a:t>
            </a:r>
            <a:r>
              <a:rPr lang="en-US" altLang="zh-CN" dirty="0">
                <a:solidFill>
                  <a:srgbClr val="333333"/>
                </a:solidFill>
                <a:latin typeface="pingfang SC"/>
              </a:rPr>
              <a:t> AND 1000010;</a:t>
            </a:r>
            <a:endParaRPr lang="zh-CN" altLang="en-US" dirty="0"/>
          </a:p>
        </p:txBody>
      </p:sp>
      <p:sp>
        <p:nvSpPr>
          <p:cNvPr id="17" name="文本框 16">
            <a:extLst>
              <a:ext uri="{FF2B5EF4-FFF2-40B4-BE49-F238E27FC236}">
                <a16:creationId xmlns:a16="http://schemas.microsoft.com/office/drawing/2014/main" id="{0DC66ED9-55C1-4788-8C75-6AC90B73A449}"/>
              </a:ext>
            </a:extLst>
          </p:cNvPr>
          <p:cNvSpPr txBox="1"/>
          <p:nvPr/>
        </p:nvSpPr>
        <p:spPr>
          <a:xfrm>
            <a:off x="6742251" y="4374762"/>
            <a:ext cx="1451610" cy="307777"/>
          </a:xfrm>
          <a:prstGeom prst="rect">
            <a:avLst/>
          </a:prstGeom>
          <a:noFill/>
        </p:spPr>
        <p:txBody>
          <a:bodyPr wrap="square" rtlCol="0">
            <a:spAutoFit/>
          </a:bodyPr>
          <a:lstStyle/>
          <a:p>
            <a:r>
              <a:rPr lang="en-US" altLang="zh-CN" sz="1400" dirty="0"/>
              <a:t>//</a:t>
            </a:r>
            <a:r>
              <a:rPr lang="zh-CN" altLang="en-US" sz="1400" dirty="0"/>
              <a:t>最优</a:t>
            </a:r>
          </a:p>
        </p:txBody>
      </p:sp>
      <p:sp>
        <p:nvSpPr>
          <p:cNvPr id="19" name="文本框 18">
            <a:extLst>
              <a:ext uri="{FF2B5EF4-FFF2-40B4-BE49-F238E27FC236}">
                <a16:creationId xmlns:a16="http://schemas.microsoft.com/office/drawing/2014/main" id="{13B24524-E303-4744-8988-1E004BD0DED0}"/>
              </a:ext>
            </a:extLst>
          </p:cNvPr>
          <p:cNvSpPr txBox="1"/>
          <p:nvPr/>
        </p:nvSpPr>
        <p:spPr>
          <a:xfrm>
            <a:off x="9171059" y="3121223"/>
            <a:ext cx="2492756" cy="307777"/>
          </a:xfrm>
          <a:prstGeom prst="rect">
            <a:avLst/>
          </a:prstGeom>
          <a:noFill/>
        </p:spPr>
        <p:txBody>
          <a:bodyPr wrap="square" rtlCol="0">
            <a:spAutoFit/>
          </a:bodyPr>
          <a:lstStyle/>
          <a:p>
            <a:r>
              <a:rPr lang="en-US" altLang="zh-CN" sz="1400" dirty="0"/>
              <a:t>//</a:t>
            </a:r>
            <a:r>
              <a:rPr lang="zh-CN" altLang="en-US" sz="1400" dirty="0"/>
              <a:t>优化分页</a:t>
            </a:r>
          </a:p>
        </p:txBody>
      </p:sp>
      <p:sp>
        <p:nvSpPr>
          <p:cNvPr id="20" name="文本框 19">
            <a:extLst>
              <a:ext uri="{FF2B5EF4-FFF2-40B4-BE49-F238E27FC236}">
                <a16:creationId xmlns:a16="http://schemas.microsoft.com/office/drawing/2014/main" id="{B558D1C7-2C83-4D2D-B152-B4C7745CB12D}"/>
              </a:ext>
            </a:extLst>
          </p:cNvPr>
          <p:cNvSpPr txBox="1"/>
          <p:nvPr/>
        </p:nvSpPr>
        <p:spPr>
          <a:xfrm>
            <a:off x="4975300" y="2428192"/>
            <a:ext cx="2492756" cy="307777"/>
          </a:xfrm>
          <a:prstGeom prst="rect">
            <a:avLst/>
          </a:prstGeom>
          <a:noFill/>
        </p:spPr>
        <p:txBody>
          <a:bodyPr wrap="square" rtlCol="0">
            <a:spAutoFit/>
          </a:bodyPr>
          <a:lstStyle/>
          <a:p>
            <a:r>
              <a:rPr lang="en-US" altLang="zh-CN" sz="1400" dirty="0"/>
              <a:t>//</a:t>
            </a:r>
            <a:r>
              <a:rPr lang="zh-CN" altLang="en-US" sz="1400" dirty="0"/>
              <a:t>常规分页</a:t>
            </a:r>
          </a:p>
        </p:txBody>
      </p:sp>
      <p:sp>
        <p:nvSpPr>
          <p:cNvPr id="21" name="文本框 20">
            <a:extLst>
              <a:ext uri="{FF2B5EF4-FFF2-40B4-BE49-F238E27FC236}">
                <a16:creationId xmlns:a16="http://schemas.microsoft.com/office/drawing/2014/main" id="{50538742-B1F6-4513-B9E2-8250EE33E362}"/>
              </a:ext>
            </a:extLst>
          </p:cNvPr>
          <p:cNvSpPr txBox="1"/>
          <p:nvPr/>
        </p:nvSpPr>
        <p:spPr>
          <a:xfrm>
            <a:off x="2358392" y="3913546"/>
            <a:ext cx="2148835" cy="276999"/>
          </a:xfrm>
          <a:prstGeom prst="rect">
            <a:avLst/>
          </a:prstGeom>
          <a:noFill/>
        </p:spPr>
        <p:txBody>
          <a:bodyPr wrap="square" rtlCol="0">
            <a:spAutoFit/>
          </a:bodyPr>
          <a:lstStyle/>
          <a:p>
            <a:r>
              <a:rPr lang="zh-CN" altLang="en-US" sz="1200" dirty="0"/>
              <a:t>改成</a:t>
            </a:r>
          </a:p>
        </p:txBody>
      </p:sp>
      <p:sp>
        <p:nvSpPr>
          <p:cNvPr id="24" name="文本框 23">
            <a:extLst>
              <a:ext uri="{FF2B5EF4-FFF2-40B4-BE49-F238E27FC236}">
                <a16:creationId xmlns:a16="http://schemas.microsoft.com/office/drawing/2014/main" id="{F09E85AC-080F-44CE-9E33-50FE54E65ED8}"/>
              </a:ext>
            </a:extLst>
          </p:cNvPr>
          <p:cNvSpPr txBox="1"/>
          <p:nvPr/>
        </p:nvSpPr>
        <p:spPr>
          <a:xfrm>
            <a:off x="601980" y="1257300"/>
            <a:ext cx="4373320" cy="369332"/>
          </a:xfrm>
          <a:prstGeom prst="rect">
            <a:avLst/>
          </a:prstGeom>
          <a:noFill/>
        </p:spPr>
        <p:txBody>
          <a:bodyPr wrap="square" rtlCol="0">
            <a:spAutoFit/>
          </a:bodyPr>
          <a:lstStyle/>
          <a:p>
            <a:r>
              <a:rPr lang="zh-CN" altLang="en-US" dirty="0"/>
              <a:t>优化样例：</a:t>
            </a:r>
          </a:p>
        </p:txBody>
      </p:sp>
    </p:spTree>
    <p:extLst>
      <p:ext uri="{BB962C8B-B14F-4D97-AF65-F5344CB8AC3E}">
        <p14:creationId xmlns:p14="http://schemas.microsoft.com/office/powerpoint/2010/main" val="40324259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30145" y="492257"/>
            <a:ext cx="1103547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latin typeface="Microsoft YaHei Light" panose="020B0502040204020203" pitchFamily="34" charset="-122"/>
                <a:ea typeface="Microsoft YaHei Light" panose="020B0502040204020203" pitchFamily="34" charset="-122"/>
              </a:rPr>
              <a:t>FUNCTION CALL()</a:t>
            </a:r>
            <a:r>
              <a:rPr lang="zh-CN" altLang="en-US" dirty="0">
                <a:latin typeface="Microsoft YaHei Light" panose="020B0502040204020203" pitchFamily="34" charset="-122"/>
                <a:ea typeface="Microsoft YaHei Light" panose="020B0502040204020203" pitchFamily="34" charset="-122"/>
              </a:rPr>
              <a:t>函数调用</a:t>
            </a:r>
            <a:endParaRPr lang="en-US" altLang="zh-CN" b="1" dirty="0"/>
          </a:p>
        </p:txBody>
      </p:sp>
      <p:sp>
        <p:nvSpPr>
          <p:cNvPr id="6" name="矩形 5">
            <a:extLst>
              <a:ext uri="{FF2B5EF4-FFF2-40B4-BE49-F238E27FC236}">
                <a16:creationId xmlns:a16="http://schemas.microsoft.com/office/drawing/2014/main" id="{1DCFB3EB-1299-426E-A054-D1AD40B5A24E}"/>
              </a:ext>
            </a:extLst>
          </p:cNvPr>
          <p:cNvSpPr/>
          <p:nvPr/>
        </p:nvSpPr>
        <p:spPr>
          <a:xfrm>
            <a:off x="559442" y="964915"/>
            <a:ext cx="10077691" cy="923330"/>
          </a:xfrm>
          <a:prstGeom prst="rect">
            <a:avLst/>
          </a:prstGeom>
        </p:spPr>
        <p:txBody>
          <a:bodyPr wrap="square">
            <a:spAutoFit/>
          </a:bodyPr>
          <a:lstStyle/>
          <a:p>
            <a:pPr marL="285750" indent="-285750">
              <a:buFont typeface="Arial" panose="020B0604020202020204" pitchFamily="34" charset="0"/>
              <a:buChar char="•"/>
            </a:pPr>
            <a:r>
              <a:rPr lang="en-US" altLang="zh-CN" dirty="0"/>
              <a:t>MySQL</a:t>
            </a:r>
            <a:r>
              <a:rPr lang="zh-CN" altLang="en-US" dirty="0"/>
              <a:t>函数在内部标记为确定性或非确定性。</a:t>
            </a:r>
            <a:endParaRPr lang="en-US" altLang="zh-CN" dirty="0"/>
          </a:p>
          <a:p>
            <a:pPr marL="285750" indent="-285750">
              <a:buFont typeface="Arial" panose="020B0604020202020204" pitchFamily="34" charset="0"/>
              <a:buChar char="•"/>
            </a:pPr>
            <a:r>
              <a:rPr lang="zh-CN" altLang="en-US" dirty="0"/>
              <a:t>如果给定参数的固定值，它可以为不同的调用返回不同的结果，那么函数是不确定的。</a:t>
            </a:r>
            <a:endParaRPr lang="en-US" altLang="zh-CN" dirty="0"/>
          </a:p>
          <a:p>
            <a:pPr marL="285750" indent="-285750">
              <a:buFont typeface="Arial" panose="020B0604020202020204" pitchFamily="34" charset="0"/>
              <a:buChar char="•"/>
            </a:pPr>
            <a:r>
              <a:rPr lang="zh-CN" altLang="en-US" dirty="0"/>
              <a:t>非确定性函数的例子： </a:t>
            </a:r>
            <a:r>
              <a:rPr lang="en-US" altLang="zh-CN" dirty="0"/>
              <a:t>RAND()</a:t>
            </a:r>
            <a:r>
              <a:rPr lang="zh-CN" altLang="en-US" dirty="0"/>
              <a:t>， </a:t>
            </a:r>
            <a:r>
              <a:rPr lang="en-US" altLang="zh-CN" dirty="0"/>
              <a:t>UUID()</a:t>
            </a:r>
            <a:r>
              <a:rPr lang="zh-CN" altLang="en-US" dirty="0"/>
              <a:t>。</a:t>
            </a:r>
            <a:endParaRPr lang="en-US" altLang="zh-CN" dirty="0"/>
          </a:p>
        </p:txBody>
      </p:sp>
      <p:sp>
        <p:nvSpPr>
          <p:cNvPr id="7" name="矩形 6">
            <a:extLst>
              <a:ext uri="{FF2B5EF4-FFF2-40B4-BE49-F238E27FC236}">
                <a16:creationId xmlns:a16="http://schemas.microsoft.com/office/drawing/2014/main" id="{FEE35CA4-8EC6-4FB3-9F0A-ED4804DEE0C4}"/>
              </a:ext>
            </a:extLst>
          </p:cNvPr>
          <p:cNvSpPr/>
          <p:nvPr/>
        </p:nvSpPr>
        <p:spPr>
          <a:xfrm>
            <a:off x="589117" y="1888245"/>
            <a:ext cx="10517530"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dirty="0"/>
              <a:t>如果函数被标记为非确定性的，</a:t>
            </a:r>
            <a:r>
              <a:rPr lang="en-US" altLang="zh-CN" dirty="0"/>
              <a:t>WHERE</a:t>
            </a:r>
            <a:r>
              <a:rPr lang="zh-CN" altLang="en-US" dirty="0"/>
              <a:t>则会为每一行（从一个表中选择时）或行组合（从多表连接中选择时）评估子句中对它的引用。</a:t>
            </a:r>
            <a:r>
              <a:rPr lang="en-US" altLang="zh-CN" dirty="0"/>
              <a:t>---</a:t>
            </a:r>
            <a:r>
              <a:rPr lang="zh-CN" altLang="en-US" dirty="0"/>
              <a:t>非确定性函数可能会使</a:t>
            </a:r>
            <a:r>
              <a:rPr lang="en-US" altLang="zh-CN" dirty="0"/>
              <a:t>SQL</a:t>
            </a:r>
            <a:r>
              <a:rPr lang="zh-CN" altLang="en-US" dirty="0"/>
              <a:t>语句性能下降。</a:t>
            </a:r>
          </a:p>
        </p:txBody>
      </p:sp>
      <p:sp>
        <p:nvSpPr>
          <p:cNvPr id="8" name="矩形 7">
            <a:extLst>
              <a:ext uri="{FF2B5EF4-FFF2-40B4-BE49-F238E27FC236}">
                <a16:creationId xmlns:a16="http://schemas.microsoft.com/office/drawing/2014/main" id="{36105AAD-DB2A-4F5B-B135-1D092BC35411}"/>
              </a:ext>
            </a:extLst>
          </p:cNvPr>
          <p:cNvSpPr/>
          <p:nvPr/>
        </p:nvSpPr>
        <p:spPr>
          <a:xfrm>
            <a:off x="589117" y="2811575"/>
            <a:ext cx="5846407" cy="58477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600" dirty="0">
                <a:solidFill>
                  <a:srgbClr val="0077AA"/>
                </a:solidFill>
                <a:latin typeface="Liberation Mono"/>
              </a:rPr>
              <a:t>SELECT</a:t>
            </a:r>
            <a:r>
              <a:rPr lang="en-US" altLang="zh-CN" sz="1600" dirty="0">
                <a:solidFill>
                  <a:srgbClr val="000000"/>
                </a:solidFill>
                <a:latin typeface="Liberation Mono"/>
              </a:rPr>
              <a:t> </a:t>
            </a:r>
            <a:r>
              <a:rPr lang="en-US" altLang="zh-CN" sz="1600" dirty="0">
                <a:solidFill>
                  <a:srgbClr val="A67F59"/>
                </a:solidFill>
                <a:latin typeface="Liberation Mono"/>
              </a:rPr>
              <a:t>*</a:t>
            </a:r>
            <a:r>
              <a:rPr lang="en-US" altLang="zh-CN" sz="1600" dirty="0">
                <a:solidFill>
                  <a:srgbClr val="000000"/>
                </a:solidFill>
                <a:latin typeface="Liberation Mono"/>
              </a:rPr>
              <a:t> </a:t>
            </a:r>
            <a:r>
              <a:rPr lang="en-US" altLang="zh-CN" sz="1600" dirty="0">
                <a:solidFill>
                  <a:srgbClr val="0077AA"/>
                </a:solidFill>
                <a:latin typeface="Liberation Mono"/>
              </a:rPr>
              <a:t>FROM</a:t>
            </a:r>
            <a:r>
              <a:rPr lang="en-US" altLang="zh-CN" sz="1600" dirty="0">
                <a:solidFill>
                  <a:srgbClr val="000000"/>
                </a:solidFill>
                <a:latin typeface="Liberation Mono"/>
              </a:rPr>
              <a:t> t </a:t>
            </a:r>
            <a:r>
              <a:rPr lang="en-US" altLang="zh-CN" sz="1600" dirty="0">
                <a:solidFill>
                  <a:srgbClr val="0077AA"/>
                </a:solidFill>
                <a:latin typeface="Liberation Mono"/>
              </a:rPr>
              <a:t>WHERE</a:t>
            </a:r>
            <a:r>
              <a:rPr lang="en-US" altLang="zh-CN" sz="1600" dirty="0">
                <a:solidFill>
                  <a:srgbClr val="000000"/>
                </a:solidFill>
                <a:latin typeface="Liberation Mono"/>
              </a:rPr>
              <a:t> id </a:t>
            </a:r>
            <a:r>
              <a:rPr lang="en-US" altLang="zh-CN" sz="1600" dirty="0">
                <a:solidFill>
                  <a:srgbClr val="A67F59"/>
                </a:solidFill>
                <a:latin typeface="Liberation Mono"/>
              </a:rPr>
              <a:t>=</a:t>
            </a:r>
            <a:r>
              <a:rPr lang="en-US" altLang="zh-CN" sz="1600" dirty="0">
                <a:solidFill>
                  <a:srgbClr val="000000"/>
                </a:solidFill>
                <a:latin typeface="Liberation Mono"/>
              </a:rPr>
              <a:t> </a:t>
            </a:r>
            <a:r>
              <a:rPr lang="en-US" altLang="zh-CN" sz="1600" dirty="0">
                <a:solidFill>
                  <a:srgbClr val="DD4A68"/>
                </a:solidFill>
                <a:latin typeface="Liberation Mono"/>
              </a:rPr>
              <a:t>POW</a:t>
            </a:r>
            <a:r>
              <a:rPr lang="en-US" altLang="zh-CN" sz="1600" dirty="0">
                <a:solidFill>
                  <a:srgbClr val="999999"/>
                </a:solidFill>
                <a:latin typeface="Liberation Mono"/>
              </a:rPr>
              <a:t>(</a:t>
            </a:r>
            <a:r>
              <a:rPr lang="en-US" altLang="zh-CN" sz="1600" dirty="0">
                <a:solidFill>
                  <a:srgbClr val="990055"/>
                </a:solidFill>
                <a:latin typeface="Liberation Mono"/>
              </a:rPr>
              <a:t>1</a:t>
            </a:r>
            <a:r>
              <a:rPr lang="en-US" altLang="zh-CN" sz="1600" dirty="0">
                <a:solidFill>
                  <a:srgbClr val="999999"/>
                </a:solidFill>
                <a:latin typeface="Liberation Mono"/>
              </a:rPr>
              <a:t>,</a:t>
            </a:r>
            <a:r>
              <a:rPr lang="en-US" altLang="zh-CN" sz="1600" dirty="0">
                <a:solidFill>
                  <a:srgbClr val="990055"/>
                </a:solidFill>
                <a:latin typeface="Liberation Mono"/>
              </a:rPr>
              <a:t>2</a:t>
            </a:r>
            <a:r>
              <a:rPr lang="en-US" altLang="zh-CN" sz="1600" dirty="0">
                <a:solidFill>
                  <a:srgbClr val="999999"/>
                </a:solidFill>
                <a:latin typeface="Liberation Mono"/>
              </a:rPr>
              <a:t>);</a:t>
            </a:r>
            <a:r>
              <a:rPr lang="en-US" altLang="zh-CN" sz="1600" dirty="0">
                <a:solidFill>
                  <a:srgbClr val="000000"/>
                </a:solidFill>
                <a:latin typeface="Liberation Mono"/>
              </a:rPr>
              <a:t> </a:t>
            </a:r>
          </a:p>
          <a:p>
            <a:r>
              <a:rPr lang="en-US" altLang="zh-CN" sz="1600" dirty="0">
                <a:solidFill>
                  <a:srgbClr val="0077AA"/>
                </a:solidFill>
                <a:latin typeface="Liberation Mono"/>
              </a:rPr>
              <a:t>SELECT</a:t>
            </a:r>
            <a:r>
              <a:rPr lang="en-US" altLang="zh-CN" sz="1600" dirty="0">
                <a:solidFill>
                  <a:srgbClr val="000000"/>
                </a:solidFill>
                <a:latin typeface="Liberation Mono"/>
              </a:rPr>
              <a:t> </a:t>
            </a:r>
            <a:r>
              <a:rPr lang="en-US" altLang="zh-CN" sz="1600" dirty="0">
                <a:solidFill>
                  <a:srgbClr val="A67F59"/>
                </a:solidFill>
                <a:latin typeface="Liberation Mono"/>
              </a:rPr>
              <a:t>*</a:t>
            </a:r>
            <a:r>
              <a:rPr lang="en-US" altLang="zh-CN" sz="1600" dirty="0">
                <a:solidFill>
                  <a:srgbClr val="000000"/>
                </a:solidFill>
                <a:latin typeface="Liberation Mono"/>
              </a:rPr>
              <a:t> </a:t>
            </a:r>
            <a:r>
              <a:rPr lang="en-US" altLang="zh-CN" sz="1600" dirty="0">
                <a:solidFill>
                  <a:srgbClr val="0077AA"/>
                </a:solidFill>
                <a:latin typeface="Liberation Mono"/>
              </a:rPr>
              <a:t>FROM</a:t>
            </a:r>
            <a:r>
              <a:rPr lang="en-US" altLang="zh-CN" sz="1600" dirty="0">
                <a:solidFill>
                  <a:srgbClr val="000000"/>
                </a:solidFill>
                <a:latin typeface="Liberation Mono"/>
              </a:rPr>
              <a:t> t   </a:t>
            </a:r>
            <a:r>
              <a:rPr lang="en-US" altLang="zh-CN" sz="1600" dirty="0">
                <a:solidFill>
                  <a:srgbClr val="0077AA"/>
                </a:solidFill>
                <a:latin typeface="Liberation Mono"/>
              </a:rPr>
              <a:t>WHERE</a:t>
            </a:r>
            <a:r>
              <a:rPr lang="en-US" altLang="zh-CN" sz="1600" dirty="0">
                <a:solidFill>
                  <a:srgbClr val="000000"/>
                </a:solidFill>
                <a:latin typeface="Liberation Mono"/>
              </a:rPr>
              <a:t> id </a:t>
            </a:r>
            <a:r>
              <a:rPr lang="en-US" altLang="zh-CN" sz="1600" dirty="0">
                <a:solidFill>
                  <a:srgbClr val="A67F59"/>
                </a:solidFill>
                <a:latin typeface="Liberation Mono"/>
              </a:rPr>
              <a:t>=</a:t>
            </a:r>
            <a:r>
              <a:rPr lang="en-US" altLang="zh-CN" sz="1600" dirty="0">
                <a:solidFill>
                  <a:srgbClr val="000000"/>
                </a:solidFill>
                <a:latin typeface="Liberation Mono"/>
              </a:rPr>
              <a:t> </a:t>
            </a:r>
            <a:r>
              <a:rPr lang="en-US" altLang="zh-CN" sz="1600" dirty="0">
                <a:solidFill>
                  <a:srgbClr val="DD4A68"/>
                </a:solidFill>
                <a:latin typeface="Liberation Mono"/>
              </a:rPr>
              <a:t>FLOOR</a:t>
            </a:r>
            <a:r>
              <a:rPr lang="en-US" altLang="zh-CN" sz="1600" dirty="0">
                <a:solidFill>
                  <a:srgbClr val="999999"/>
                </a:solidFill>
                <a:latin typeface="Liberation Mono"/>
              </a:rPr>
              <a:t>(</a:t>
            </a:r>
            <a:r>
              <a:rPr lang="en-US" altLang="zh-CN" sz="1600" dirty="0">
                <a:solidFill>
                  <a:srgbClr val="990055"/>
                </a:solidFill>
                <a:latin typeface="Liberation Mono"/>
              </a:rPr>
              <a:t>1</a:t>
            </a:r>
            <a:r>
              <a:rPr lang="en-US" altLang="zh-CN" sz="1600" dirty="0">
                <a:solidFill>
                  <a:srgbClr val="000000"/>
                </a:solidFill>
                <a:latin typeface="Liberation Mono"/>
              </a:rPr>
              <a:t> </a:t>
            </a:r>
            <a:r>
              <a:rPr lang="en-US" altLang="zh-CN" sz="1600" dirty="0">
                <a:solidFill>
                  <a:srgbClr val="A67F59"/>
                </a:solidFill>
                <a:latin typeface="Liberation Mono"/>
              </a:rPr>
              <a:t>+</a:t>
            </a:r>
            <a:r>
              <a:rPr lang="en-US" altLang="zh-CN" sz="1600" dirty="0">
                <a:solidFill>
                  <a:srgbClr val="000000"/>
                </a:solidFill>
                <a:latin typeface="Liberation Mono"/>
              </a:rPr>
              <a:t> </a:t>
            </a:r>
            <a:r>
              <a:rPr lang="en-US" altLang="zh-CN" sz="1600" dirty="0">
                <a:solidFill>
                  <a:srgbClr val="DD4A68"/>
                </a:solidFill>
                <a:latin typeface="Liberation Mono"/>
              </a:rPr>
              <a:t>RAND</a:t>
            </a:r>
            <a:r>
              <a:rPr lang="en-US" altLang="zh-CN" sz="1600" dirty="0">
                <a:solidFill>
                  <a:srgbClr val="999999"/>
                </a:solidFill>
                <a:latin typeface="Liberation Mono"/>
              </a:rPr>
              <a:t>()</a:t>
            </a:r>
            <a:r>
              <a:rPr lang="en-US" altLang="zh-CN" sz="1600" dirty="0">
                <a:solidFill>
                  <a:srgbClr val="000000"/>
                </a:solidFill>
                <a:latin typeface="Liberation Mono"/>
              </a:rPr>
              <a:t> </a:t>
            </a:r>
            <a:r>
              <a:rPr lang="en-US" altLang="zh-CN" sz="1600" dirty="0">
                <a:solidFill>
                  <a:srgbClr val="A67F59"/>
                </a:solidFill>
                <a:latin typeface="Liberation Mono"/>
              </a:rPr>
              <a:t>*</a:t>
            </a:r>
            <a:r>
              <a:rPr lang="en-US" altLang="zh-CN" sz="1600" dirty="0">
                <a:solidFill>
                  <a:srgbClr val="000000"/>
                </a:solidFill>
                <a:latin typeface="Liberation Mono"/>
              </a:rPr>
              <a:t> </a:t>
            </a:r>
            <a:r>
              <a:rPr lang="en-US" altLang="zh-CN" sz="1600" dirty="0">
                <a:solidFill>
                  <a:srgbClr val="990055"/>
                </a:solidFill>
                <a:latin typeface="Liberation Mono"/>
              </a:rPr>
              <a:t>49</a:t>
            </a:r>
            <a:r>
              <a:rPr lang="en-US" altLang="zh-CN" sz="1600" dirty="0">
                <a:solidFill>
                  <a:srgbClr val="999999"/>
                </a:solidFill>
                <a:latin typeface="Liberation Mono"/>
              </a:rPr>
              <a:t>);</a:t>
            </a:r>
            <a:endParaRPr lang="zh-CN" altLang="en-US" sz="1600" dirty="0"/>
          </a:p>
        </p:txBody>
      </p:sp>
      <p:sp>
        <p:nvSpPr>
          <p:cNvPr id="13" name="右大括号 12">
            <a:extLst>
              <a:ext uri="{FF2B5EF4-FFF2-40B4-BE49-F238E27FC236}">
                <a16:creationId xmlns:a16="http://schemas.microsoft.com/office/drawing/2014/main" id="{969F7DA8-400E-40BC-9F3B-E0622EDBE47C}"/>
              </a:ext>
            </a:extLst>
          </p:cNvPr>
          <p:cNvSpPr/>
          <p:nvPr/>
        </p:nvSpPr>
        <p:spPr>
          <a:xfrm>
            <a:off x="6597569" y="2837608"/>
            <a:ext cx="324091" cy="5335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C7A6EFA9-8A02-41C4-8C85-41E566BD9DF3}"/>
              </a:ext>
            </a:extLst>
          </p:cNvPr>
          <p:cNvSpPr txBox="1"/>
          <p:nvPr/>
        </p:nvSpPr>
        <p:spPr>
          <a:xfrm>
            <a:off x="6921660" y="2924018"/>
            <a:ext cx="2453833" cy="368927"/>
          </a:xfrm>
          <a:prstGeom prst="rect">
            <a:avLst/>
          </a:prstGeom>
          <a:noFill/>
        </p:spPr>
        <p:txBody>
          <a:bodyPr wrap="square" rtlCol="0">
            <a:spAutoFit/>
          </a:bodyPr>
          <a:lstStyle/>
          <a:p>
            <a:r>
              <a:rPr lang="en-US" altLang="zh-CN" dirty="0"/>
              <a:t>id</a:t>
            </a:r>
            <a:r>
              <a:rPr lang="zh-CN" altLang="en-US" dirty="0"/>
              <a:t>为表</a:t>
            </a:r>
            <a:r>
              <a:rPr lang="en-US" altLang="zh-CN" dirty="0"/>
              <a:t>T</a:t>
            </a:r>
            <a:r>
              <a:rPr lang="zh-CN" altLang="en-US" dirty="0"/>
              <a:t>的主键</a:t>
            </a:r>
          </a:p>
        </p:txBody>
      </p:sp>
      <p:sp>
        <p:nvSpPr>
          <p:cNvPr id="18" name="文本框 17">
            <a:extLst>
              <a:ext uri="{FF2B5EF4-FFF2-40B4-BE49-F238E27FC236}">
                <a16:creationId xmlns:a16="http://schemas.microsoft.com/office/drawing/2014/main" id="{118CF121-6C61-443A-821C-C601232CF2C1}"/>
              </a:ext>
            </a:extLst>
          </p:cNvPr>
          <p:cNvSpPr txBox="1"/>
          <p:nvPr/>
        </p:nvSpPr>
        <p:spPr>
          <a:xfrm>
            <a:off x="589117" y="3873605"/>
            <a:ext cx="9236598" cy="584775"/>
          </a:xfrm>
          <a:prstGeom prst="rect">
            <a:avLst/>
          </a:prstGeom>
          <a:noFill/>
        </p:spPr>
        <p:txBody>
          <a:bodyPr wrap="square" rtlCol="0">
            <a:spAutoFit/>
          </a:bodyPr>
          <a:lstStyle/>
          <a:p>
            <a:r>
              <a:rPr lang="zh-CN" altLang="en-US" sz="1600" dirty="0"/>
              <a:t>两条语句，只有第一条使用了主键查询。</a:t>
            </a:r>
            <a:endParaRPr lang="en-US" altLang="zh-CN" sz="1600" dirty="0"/>
          </a:p>
          <a:p>
            <a:r>
              <a:rPr lang="zh-CN" altLang="en-US" sz="1600" dirty="0"/>
              <a:t>第二条无使用主键，主要是因为</a:t>
            </a:r>
            <a:r>
              <a:rPr lang="en-US" altLang="zh-CN" sz="1600" dirty="0"/>
              <a:t>RAND</a:t>
            </a:r>
            <a:r>
              <a:rPr lang="zh-CN" altLang="en-US" sz="1600" dirty="0"/>
              <a:t>（）不确定性函数存在。（效率低下）</a:t>
            </a:r>
            <a:endParaRPr lang="en-US" altLang="zh-CN" sz="1600" dirty="0"/>
          </a:p>
        </p:txBody>
      </p:sp>
      <p:cxnSp>
        <p:nvCxnSpPr>
          <p:cNvPr id="23" name="直接箭头连接符 22">
            <a:extLst>
              <a:ext uri="{FF2B5EF4-FFF2-40B4-BE49-F238E27FC236}">
                <a16:creationId xmlns:a16="http://schemas.microsoft.com/office/drawing/2014/main" id="{116804B3-F0C3-4823-AAE4-E4555CAD7BAD}"/>
              </a:ext>
            </a:extLst>
          </p:cNvPr>
          <p:cNvCxnSpPr/>
          <p:nvPr/>
        </p:nvCxnSpPr>
        <p:spPr>
          <a:xfrm flipV="1">
            <a:off x="3750197" y="3457906"/>
            <a:ext cx="0" cy="415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27F2E9EE-156A-4A2D-8D16-F6029553157E}"/>
              </a:ext>
            </a:extLst>
          </p:cNvPr>
          <p:cNvSpPr/>
          <p:nvPr/>
        </p:nvSpPr>
        <p:spPr>
          <a:xfrm>
            <a:off x="663614" y="4682325"/>
            <a:ext cx="6096000" cy="307777"/>
          </a:xfrm>
          <a:prstGeom prst="rect">
            <a:avLst/>
          </a:prstGeom>
        </p:spPr>
        <p:txBody>
          <a:bodyPr>
            <a:spAutoFit/>
          </a:bodyPr>
          <a:lstStyle/>
          <a:p>
            <a:r>
              <a:rPr lang="en-US" altLang="zh-CN" sz="1400" dirty="0">
                <a:solidFill>
                  <a:srgbClr val="0077AA"/>
                </a:solidFill>
                <a:latin typeface="Liberation Mono"/>
              </a:rPr>
              <a:t>UPDATE</a:t>
            </a:r>
            <a:r>
              <a:rPr lang="en-US" altLang="zh-CN" sz="1400" dirty="0">
                <a:solidFill>
                  <a:srgbClr val="000000"/>
                </a:solidFill>
                <a:latin typeface="Liberation Mono"/>
              </a:rPr>
              <a:t> t </a:t>
            </a:r>
            <a:r>
              <a:rPr lang="en-US" altLang="zh-CN" sz="1400" dirty="0">
                <a:solidFill>
                  <a:srgbClr val="0077AA"/>
                </a:solidFill>
                <a:latin typeface="Liberation Mono"/>
              </a:rPr>
              <a:t>SET</a:t>
            </a:r>
            <a:r>
              <a:rPr lang="en-US" altLang="zh-CN" sz="1400" dirty="0">
                <a:solidFill>
                  <a:srgbClr val="000000"/>
                </a:solidFill>
                <a:latin typeface="Liberation Mono"/>
              </a:rPr>
              <a:t> col_a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i="1" dirty="0" err="1">
                <a:solidFill>
                  <a:srgbClr val="000000"/>
                </a:solidFill>
                <a:latin typeface="Liberation Mono"/>
              </a:rPr>
              <a:t>some_expr</a:t>
            </a:r>
            <a:r>
              <a:rPr lang="en-US" altLang="zh-CN" sz="1400" dirty="0">
                <a:solidFill>
                  <a:srgbClr val="000000"/>
                </a:solidFill>
                <a:latin typeface="Liberation Mono"/>
              </a:rPr>
              <a:t> </a:t>
            </a:r>
            <a:r>
              <a:rPr lang="en-US" altLang="zh-CN" sz="1400" dirty="0">
                <a:solidFill>
                  <a:srgbClr val="0077AA"/>
                </a:solidFill>
                <a:latin typeface="Liberation Mono"/>
              </a:rPr>
              <a:t>WHERE</a:t>
            </a:r>
            <a:r>
              <a:rPr lang="en-US" altLang="zh-CN" sz="1400" dirty="0">
                <a:solidFill>
                  <a:srgbClr val="000000"/>
                </a:solidFill>
                <a:latin typeface="Liberation Mono"/>
              </a:rPr>
              <a:t> id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DD4A68"/>
                </a:solidFill>
                <a:latin typeface="Liberation Mono"/>
              </a:rPr>
              <a:t>FLOOR</a:t>
            </a:r>
            <a:r>
              <a:rPr lang="en-US" altLang="zh-CN" sz="1400" dirty="0">
                <a:solidFill>
                  <a:srgbClr val="999999"/>
                </a:solidFill>
                <a:latin typeface="Liberation Mono"/>
              </a:rPr>
              <a:t>(</a:t>
            </a:r>
            <a:r>
              <a:rPr lang="en-US" altLang="zh-CN" sz="1400" dirty="0">
                <a:solidFill>
                  <a:srgbClr val="990055"/>
                </a:solidFill>
                <a:latin typeface="Liberation Mono"/>
              </a:rPr>
              <a:t>1</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DD4A68"/>
                </a:solidFill>
                <a:latin typeface="Liberation Mono"/>
              </a:rPr>
              <a:t>RAND</a:t>
            </a:r>
            <a:r>
              <a:rPr lang="en-US" altLang="zh-CN" sz="1400" dirty="0">
                <a:solidFill>
                  <a:srgbClr val="999999"/>
                </a:solidFill>
                <a:latin typeface="Liberation Mono"/>
              </a:rPr>
              <a:t>()</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990055"/>
                </a:solidFill>
                <a:latin typeface="Liberation Mono"/>
              </a:rPr>
              <a:t>49</a:t>
            </a:r>
            <a:r>
              <a:rPr lang="en-US" altLang="zh-CN" sz="1400" dirty="0">
                <a:solidFill>
                  <a:srgbClr val="999999"/>
                </a:solidFill>
                <a:latin typeface="Liberation Mono"/>
              </a:rPr>
              <a:t>);</a:t>
            </a:r>
            <a:endParaRPr lang="zh-CN" altLang="en-US" sz="1400" dirty="0"/>
          </a:p>
        </p:txBody>
      </p:sp>
      <p:cxnSp>
        <p:nvCxnSpPr>
          <p:cNvPr id="27" name="直接箭头连接符 26">
            <a:extLst>
              <a:ext uri="{FF2B5EF4-FFF2-40B4-BE49-F238E27FC236}">
                <a16:creationId xmlns:a16="http://schemas.microsoft.com/office/drawing/2014/main" id="{B27C8E3C-021C-4D3A-AC26-88925333F60F}"/>
              </a:ext>
            </a:extLst>
          </p:cNvPr>
          <p:cNvCxnSpPr>
            <a:cxnSpLocks/>
          </p:cNvCxnSpPr>
          <p:nvPr/>
        </p:nvCxnSpPr>
        <p:spPr>
          <a:xfrm>
            <a:off x="3874529" y="4458380"/>
            <a:ext cx="0" cy="272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DD2B6E1-B4DC-4D44-81A9-FB5F5A4089E4}"/>
              </a:ext>
            </a:extLst>
          </p:cNvPr>
          <p:cNvSpPr/>
          <p:nvPr/>
        </p:nvSpPr>
        <p:spPr>
          <a:xfrm>
            <a:off x="663614" y="5212634"/>
            <a:ext cx="11035471" cy="954107"/>
          </a:xfrm>
          <a:prstGeom prst="rect">
            <a:avLst/>
          </a:prstGeom>
        </p:spPr>
        <p:txBody>
          <a:bodyPr wrap="square">
            <a:spAutoFit/>
          </a:bodyPr>
          <a:lstStyle/>
          <a:p>
            <a:r>
              <a:rPr lang="en-US" altLang="zh-CN" sz="1400" dirty="0"/>
              <a:t>Update</a:t>
            </a:r>
            <a:r>
              <a:rPr lang="zh-CN" altLang="en-US" sz="1400" dirty="0"/>
              <a:t>如果</a:t>
            </a:r>
            <a:r>
              <a:rPr lang="en-US" altLang="zh-CN" sz="1400" dirty="0"/>
              <a:t> </a:t>
            </a:r>
            <a:r>
              <a:rPr lang="zh-CN" altLang="en-US" sz="1400" dirty="0"/>
              <a:t>使用不确认性行为影响性能和复制：</a:t>
            </a:r>
          </a:p>
          <a:p>
            <a:pPr marL="285750" indent="-285750">
              <a:buFont typeface="Arial" panose="020B0604020202020204" pitchFamily="34" charset="0"/>
              <a:buChar char="•"/>
            </a:pPr>
            <a:r>
              <a:rPr lang="zh-CN" altLang="en-US" sz="1400" dirty="0"/>
              <a:t>由于非确定性函数不会生成常量值，因此优化程序无法使用可能适用的策略，例如索引查找，结果可能是表扫描。</a:t>
            </a:r>
          </a:p>
          <a:p>
            <a:pPr marL="285750" indent="-285750">
              <a:buFont typeface="Arial" panose="020B0604020202020204" pitchFamily="34" charset="0"/>
              <a:buChar char="•"/>
            </a:pPr>
            <a:r>
              <a:rPr lang="en-US" altLang="zh-CN" sz="1400" dirty="0" err="1"/>
              <a:t>InnoDB</a:t>
            </a:r>
            <a:r>
              <a:rPr lang="en-US" altLang="zh-CN" sz="1400" dirty="0"/>
              <a:t> </a:t>
            </a:r>
            <a:r>
              <a:rPr lang="zh-CN" altLang="en-US" sz="1400" dirty="0"/>
              <a:t>可能会升级到范围键锁，而不是对一个匹配的行进行单行锁定。</a:t>
            </a:r>
          </a:p>
          <a:p>
            <a:pPr marL="285750" indent="-285750">
              <a:buFont typeface="Arial" panose="020B0604020202020204" pitchFamily="34" charset="0"/>
              <a:buChar char="•"/>
            </a:pPr>
            <a:r>
              <a:rPr lang="zh-CN" altLang="en-US" sz="1400" dirty="0"/>
              <a:t>不确定执行的更新对于复制是不安全的。</a:t>
            </a:r>
          </a:p>
        </p:txBody>
      </p:sp>
      <p:cxnSp>
        <p:nvCxnSpPr>
          <p:cNvPr id="34" name="直接箭头连接符 33">
            <a:extLst>
              <a:ext uri="{FF2B5EF4-FFF2-40B4-BE49-F238E27FC236}">
                <a16:creationId xmlns:a16="http://schemas.microsoft.com/office/drawing/2014/main" id="{8B1FF9B4-7CB3-4D35-A3AD-A837CAA2B1A2}"/>
              </a:ext>
            </a:extLst>
          </p:cNvPr>
          <p:cNvCxnSpPr/>
          <p:nvPr/>
        </p:nvCxnSpPr>
        <p:spPr>
          <a:xfrm flipV="1">
            <a:off x="3889094" y="4990102"/>
            <a:ext cx="0" cy="222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CAAE4E5C-FBDF-4635-AED0-472E8E605492}"/>
              </a:ext>
            </a:extLst>
          </p:cNvPr>
          <p:cNvSpPr txBox="1"/>
          <p:nvPr/>
        </p:nvSpPr>
        <p:spPr>
          <a:xfrm>
            <a:off x="589117" y="6365743"/>
            <a:ext cx="9410218"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a:t>MYSQL</a:t>
            </a:r>
            <a:r>
              <a:rPr lang="zh-CN" altLang="en-US" dirty="0"/>
              <a:t>行业规范中基本禁止使用这种不确定性函数（上述非确定性只是一种，还有很多）</a:t>
            </a:r>
          </a:p>
        </p:txBody>
      </p:sp>
    </p:spTree>
    <p:extLst>
      <p:ext uri="{BB962C8B-B14F-4D97-AF65-F5344CB8AC3E}">
        <p14:creationId xmlns:p14="http://schemas.microsoft.com/office/powerpoint/2010/main" val="13381878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30145" y="492257"/>
            <a:ext cx="1103547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latin typeface="Microsoft YaHei Light" panose="020B0502040204020203" pitchFamily="34" charset="-122"/>
                <a:ea typeface="Microsoft YaHei Light" panose="020B0502040204020203" pitchFamily="34" charset="-122"/>
              </a:rPr>
              <a:t>FUNCTION CALL()</a:t>
            </a:r>
            <a:r>
              <a:rPr lang="zh-CN" altLang="en-US" dirty="0">
                <a:latin typeface="Microsoft YaHei Light" panose="020B0502040204020203" pitchFamily="34" charset="-122"/>
                <a:ea typeface="Microsoft YaHei Light" panose="020B0502040204020203" pitchFamily="34" charset="-122"/>
              </a:rPr>
              <a:t>函数调用</a:t>
            </a:r>
            <a:endParaRPr lang="en-US" altLang="zh-CN" b="1" dirty="0"/>
          </a:p>
        </p:txBody>
      </p:sp>
      <p:sp>
        <p:nvSpPr>
          <p:cNvPr id="3" name="文本框 2">
            <a:extLst>
              <a:ext uri="{FF2B5EF4-FFF2-40B4-BE49-F238E27FC236}">
                <a16:creationId xmlns:a16="http://schemas.microsoft.com/office/drawing/2014/main" id="{C7F66311-4258-4A6C-9B3A-F23E925C40E8}"/>
              </a:ext>
            </a:extLst>
          </p:cNvPr>
          <p:cNvSpPr txBox="1"/>
          <p:nvPr/>
        </p:nvSpPr>
        <p:spPr>
          <a:xfrm>
            <a:off x="625033" y="1042250"/>
            <a:ext cx="6192456" cy="369332"/>
          </a:xfrm>
          <a:prstGeom prst="rect">
            <a:avLst/>
          </a:prstGeom>
          <a:noFill/>
        </p:spPr>
        <p:txBody>
          <a:bodyPr wrap="square" rtlCol="0">
            <a:spAutoFit/>
          </a:bodyPr>
          <a:lstStyle/>
          <a:p>
            <a:r>
              <a:rPr lang="zh-CN" altLang="en-US" dirty="0"/>
              <a:t>基于不确定性的函数优化方法：样例</a:t>
            </a:r>
          </a:p>
        </p:txBody>
      </p:sp>
      <p:sp>
        <p:nvSpPr>
          <p:cNvPr id="4" name="矩形 3">
            <a:extLst>
              <a:ext uri="{FF2B5EF4-FFF2-40B4-BE49-F238E27FC236}">
                <a16:creationId xmlns:a16="http://schemas.microsoft.com/office/drawing/2014/main" id="{8758B654-A257-499A-B3C4-A052F39436B6}"/>
              </a:ext>
            </a:extLst>
          </p:cNvPr>
          <p:cNvSpPr/>
          <p:nvPr/>
        </p:nvSpPr>
        <p:spPr>
          <a:xfrm>
            <a:off x="848810" y="1499116"/>
            <a:ext cx="7091423" cy="369332"/>
          </a:xfrm>
          <a:prstGeom prst="rect">
            <a:avLst/>
          </a:prstGeom>
        </p:spPr>
        <p:txBody>
          <a:bodyPr wrap="square">
            <a:spAutoFit/>
          </a:bodyPr>
          <a:lstStyle/>
          <a:p>
            <a:r>
              <a:rPr lang="en-US" altLang="zh-CN" dirty="0">
                <a:solidFill>
                  <a:srgbClr val="0077AA"/>
                </a:solidFill>
                <a:latin typeface="Liberation Mono"/>
              </a:rPr>
              <a:t>UPDATE</a:t>
            </a:r>
            <a:r>
              <a:rPr lang="en-US" altLang="zh-CN" dirty="0">
                <a:solidFill>
                  <a:srgbClr val="000000"/>
                </a:solidFill>
                <a:latin typeface="Liberation Mono"/>
              </a:rPr>
              <a:t> t </a:t>
            </a:r>
            <a:r>
              <a:rPr lang="en-US" altLang="zh-CN" dirty="0">
                <a:solidFill>
                  <a:srgbClr val="0077AA"/>
                </a:solidFill>
                <a:latin typeface="Liberation Mono"/>
              </a:rPr>
              <a:t>SET</a:t>
            </a:r>
            <a:r>
              <a:rPr lang="en-US" altLang="zh-CN" dirty="0">
                <a:solidFill>
                  <a:srgbClr val="000000"/>
                </a:solidFill>
                <a:latin typeface="Liberation Mono"/>
              </a:rPr>
              <a:t> col_a </a:t>
            </a:r>
            <a:r>
              <a:rPr lang="en-US" altLang="zh-CN" dirty="0">
                <a:solidFill>
                  <a:srgbClr val="A67F59"/>
                </a:solidFill>
                <a:latin typeface="Liberation Mono"/>
              </a:rPr>
              <a:t>=</a:t>
            </a:r>
            <a:r>
              <a:rPr lang="en-US" altLang="zh-CN" dirty="0">
                <a:solidFill>
                  <a:srgbClr val="000000"/>
                </a:solidFill>
                <a:latin typeface="Liberation Mono"/>
              </a:rPr>
              <a:t> </a:t>
            </a:r>
            <a:r>
              <a:rPr lang="en-US" altLang="zh-CN" i="1" dirty="0">
                <a:solidFill>
                  <a:srgbClr val="000000"/>
                </a:solidFill>
                <a:latin typeface="Liberation Mono"/>
              </a:rPr>
              <a:t>some_expr</a:t>
            </a:r>
            <a:r>
              <a:rPr lang="en-US" altLang="zh-CN" dirty="0">
                <a:solidFill>
                  <a:srgbClr val="000000"/>
                </a:solidFill>
                <a:latin typeface="Liberation Mono"/>
              </a:rPr>
              <a:t> </a:t>
            </a:r>
            <a:r>
              <a:rPr lang="en-US" altLang="zh-CN" dirty="0">
                <a:solidFill>
                  <a:srgbClr val="0077AA"/>
                </a:solidFill>
                <a:latin typeface="Liberation Mono"/>
              </a:rPr>
              <a:t>WHERE</a:t>
            </a:r>
            <a:r>
              <a:rPr lang="en-US" altLang="zh-CN" dirty="0">
                <a:solidFill>
                  <a:srgbClr val="000000"/>
                </a:solidFill>
                <a:latin typeface="Liberation Mono"/>
              </a:rPr>
              <a:t> id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DD4A68"/>
                </a:solidFill>
                <a:latin typeface="Liberation Mono"/>
              </a:rPr>
              <a:t>FLOOR</a:t>
            </a:r>
            <a:r>
              <a:rPr lang="en-US" altLang="zh-CN" dirty="0">
                <a:solidFill>
                  <a:srgbClr val="999999"/>
                </a:solidFill>
                <a:latin typeface="Liberation Mono"/>
              </a:rPr>
              <a:t>(</a:t>
            </a:r>
            <a:r>
              <a:rPr lang="en-US" altLang="zh-CN" dirty="0">
                <a:solidFill>
                  <a:srgbClr val="990055"/>
                </a:solidFill>
                <a:latin typeface="Liberation Mono"/>
              </a:rPr>
              <a:t>1</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DD4A68"/>
                </a:solidFill>
                <a:latin typeface="Liberation Mono"/>
              </a:rPr>
              <a:t>RAND</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49</a:t>
            </a:r>
            <a:r>
              <a:rPr lang="en-US" altLang="zh-CN" dirty="0">
                <a:solidFill>
                  <a:srgbClr val="999999"/>
                </a:solidFill>
                <a:latin typeface="Liberation Mono"/>
              </a:rPr>
              <a:t>);</a:t>
            </a:r>
            <a:endParaRPr lang="zh-CN" altLang="en-US" dirty="0"/>
          </a:p>
        </p:txBody>
      </p:sp>
      <p:sp>
        <p:nvSpPr>
          <p:cNvPr id="5" name="矩形 4">
            <a:extLst>
              <a:ext uri="{FF2B5EF4-FFF2-40B4-BE49-F238E27FC236}">
                <a16:creationId xmlns:a16="http://schemas.microsoft.com/office/drawing/2014/main" id="{191FCC31-1779-43C3-8D2B-E08F749B2E80}"/>
              </a:ext>
            </a:extLst>
          </p:cNvPr>
          <p:cNvSpPr/>
          <p:nvPr/>
        </p:nvSpPr>
        <p:spPr>
          <a:xfrm>
            <a:off x="848810" y="1890930"/>
            <a:ext cx="7878501" cy="307777"/>
          </a:xfrm>
          <a:prstGeom prst="rect">
            <a:avLst/>
          </a:prstGeom>
        </p:spPr>
        <p:txBody>
          <a:bodyPr wrap="square">
            <a:spAutoFit/>
          </a:bodyPr>
          <a:lstStyle/>
          <a:p>
            <a:r>
              <a:rPr lang="zh-CN" altLang="en-US" sz="1400" dirty="0">
                <a:solidFill>
                  <a:srgbClr val="555555"/>
                </a:solidFill>
                <a:latin typeface="Open Sans"/>
              </a:rPr>
              <a:t>优化一、将表达式替换为对变量的引用，优化程序可将其视为常量值：</a:t>
            </a:r>
            <a:endParaRPr lang="zh-CN" altLang="en-US" sz="1400" dirty="0"/>
          </a:p>
        </p:txBody>
      </p:sp>
      <p:sp>
        <p:nvSpPr>
          <p:cNvPr id="9" name="矩形 8">
            <a:extLst>
              <a:ext uri="{FF2B5EF4-FFF2-40B4-BE49-F238E27FC236}">
                <a16:creationId xmlns:a16="http://schemas.microsoft.com/office/drawing/2014/main" id="{DEB6C9B8-C7A3-4ADF-B42C-D657946A3345}"/>
              </a:ext>
            </a:extLst>
          </p:cNvPr>
          <p:cNvSpPr/>
          <p:nvPr/>
        </p:nvSpPr>
        <p:spPr>
          <a:xfrm>
            <a:off x="941407" y="2287034"/>
            <a:ext cx="7484962" cy="52322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400" dirty="0">
                <a:solidFill>
                  <a:srgbClr val="0077AA"/>
                </a:solidFill>
                <a:latin typeface="Liberation Mono"/>
              </a:rPr>
              <a:t>SET</a:t>
            </a:r>
            <a:r>
              <a:rPr lang="en-US" altLang="zh-CN" sz="1400" dirty="0">
                <a:solidFill>
                  <a:srgbClr val="000000"/>
                </a:solidFill>
                <a:latin typeface="Liberation Mono"/>
              </a:rPr>
              <a:t> </a:t>
            </a:r>
            <a:r>
              <a:rPr lang="en-US" altLang="zh-CN" sz="1400" dirty="0">
                <a:solidFill>
                  <a:srgbClr val="EE9900"/>
                </a:solidFill>
                <a:latin typeface="Liberation Mono"/>
              </a:rPr>
              <a:t>@</a:t>
            </a:r>
            <a:r>
              <a:rPr lang="en-US" altLang="zh-CN" sz="1400" dirty="0" err="1">
                <a:solidFill>
                  <a:srgbClr val="EE9900"/>
                </a:solidFill>
                <a:latin typeface="Liberation Mono"/>
              </a:rPr>
              <a:t>keyval</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DD4A68"/>
                </a:solidFill>
                <a:latin typeface="Liberation Mono"/>
              </a:rPr>
              <a:t>FLOOR</a:t>
            </a:r>
            <a:r>
              <a:rPr lang="en-US" altLang="zh-CN" sz="1400" dirty="0">
                <a:solidFill>
                  <a:srgbClr val="999999"/>
                </a:solidFill>
                <a:latin typeface="Liberation Mono"/>
              </a:rPr>
              <a:t>(</a:t>
            </a:r>
            <a:r>
              <a:rPr lang="en-US" altLang="zh-CN" sz="1400" dirty="0">
                <a:solidFill>
                  <a:srgbClr val="990055"/>
                </a:solidFill>
                <a:latin typeface="Liberation Mono"/>
              </a:rPr>
              <a:t>1</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DD4A68"/>
                </a:solidFill>
                <a:latin typeface="Liberation Mono"/>
              </a:rPr>
              <a:t>RAND</a:t>
            </a:r>
            <a:r>
              <a:rPr lang="en-US" altLang="zh-CN" sz="1400" dirty="0">
                <a:solidFill>
                  <a:srgbClr val="999999"/>
                </a:solidFill>
                <a:latin typeface="Liberation Mono"/>
              </a:rPr>
              <a:t>()</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990055"/>
                </a:solidFill>
                <a:latin typeface="Liberation Mono"/>
              </a:rPr>
              <a:t>49</a:t>
            </a:r>
            <a:r>
              <a:rPr lang="en-US" altLang="zh-CN" sz="1400" dirty="0">
                <a:solidFill>
                  <a:srgbClr val="999999"/>
                </a:solidFill>
                <a:latin typeface="Liberation Mono"/>
              </a:rPr>
              <a:t>);</a:t>
            </a:r>
            <a:r>
              <a:rPr lang="en-US" altLang="zh-CN" sz="1400" dirty="0">
                <a:solidFill>
                  <a:srgbClr val="000000"/>
                </a:solidFill>
                <a:latin typeface="Liberation Mono"/>
              </a:rPr>
              <a:t> </a:t>
            </a:r>
          </a:p>
          <a:p>
            <a:r>
              <a:rPr lang="en-US" altLang="zh-CN" sz="1400" dirty="0">
                <a:solidFill>
                  <a:srgbClr val="0077AA"/>
                </a:solidFill>
                <a:latin typeface="Liberation Mono"/>
              </a:rPr>
              <a:t>UPDATE</a:t>
            </a:r>
            <a:r>
              <a:rPr lang="en-US" altLang="zh-CN" sz="1400" dirty="0">
                <a:solidFill>
                  <a:srgbClr val="000000"/>
                </a:solidFill>
                <a:latin typeface="Liberation Mono"/>
              </a:rPr>
              <a:t> t </a:t>
            </a:r>
            <a:r>
              <a:rPr lang="en-US" altLang="zh-CN" sz="1400" dirty="0">
                <a:solidFill>
                  <a:srgbClr val="0077AA"/>
                </a:solidFill>
                <a:latin typeface="Liberation Mono"/>
              </a:rPr>
              <a:t>SET</a:t>
            </a:r>
            <a:r>
              <a:rPr lang="en-US" altLang="zh-CN" sz="1400" dirty="0">
                <a:solidFill>
                  <a:srgbClr val="000000"/>
                </a:solidFill>
                <a:latin typeface="Liberation Mono"/>
              </a:rPr>
              <a:t> col_a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i="1" dirty="0">
                <a:solidFill>
                  <a:srgbClr val="000000"/>
                </a:solidFill>
                <a:latin typeface="Liberation Mono"/>
              </a:rPr>
              <a:t>some_expr</a:t>
            </a:r>
            <a:r>
              <a:rPr lang="en-US" altLang="zh-CN" sz="1400" dirty="0">
                <a:solidFill>
                  <a:srgbClr val="000000"/>
                </a:solidFill>
                <a:latin typeface="Liberation Mono"/>
              </a:rPr>
              <a:t> </a:t>
            </a:r>
            <a:r>
              <a:rPr lang="en-US" altLang="zh-CN" sz="1400" dirty="0">
                <a:solidFill>
                  <a:srgbClr val="0077AA"/>
                </a:solidFill>
                <a:latin typeface="Liberation Mono"/>
              </a:rPr>
              <a:t>WHERE</a:t>
            </a:r>
            <a:r>
              <a:rPr lang="en-US" altLang="zh-CN" sz="1400" dirty="0">
                <a:solidFill>
                  <a:srgbClr val="000000"/>
                </a:solidFill>
                <a:latin typeface="Liberation Mono"/>
              </a:rPr>
              <a:t> id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EE9900"/>
                </a:solidFill>
                <a:latin typeface="Liberation Mono"/>
              </a:rPr>
              <a:t>@</a:t>
            </a:r>
            <a:r>
              <a:rPr lang="en-US" altLang="zh-CN" sz="1400" dirty="0" err="1">
                <a:solidFill>
                  <a:srgbClr val="EE9900"/>
                </a:solidFill>
                <a:latin typeface="Liberation Mono"/>
              </a:rPr>
              <a:t>keyval</a:t>
            </a:r>
            <a:r>
              <a:rPr lang="en-US" altLang="zh-CN" sz="1400" dirty="0">
                <a:solidFill>
                  <a:srgbClr val="999999"/>
                </a:solidFill>
                <a:latin typeface="Liberation Mono"/>
              </a:rPr>
              <a:t>;</a:t>
            </a:r>
            <a:endParaRPr lang="zh-CN" altLang="en-US" sz="1400" dirty="0"/>
          </a:p>
        </p:txBody>
      </p:sp>
      <p:sp>
        <p:nvSpPr>
          <p:cNvPr id="19" name="矩形 18">
            <a:extLst>
              <a:ext uri="{FF2B5EF4-FFF2-40B4-BE49-F238E27FC236}">
                <a16:creationId xmlns:a16="http://schemas.microsoft.com/office/drawing/2014/main" id="{67FB9A6D-E4C9-4BFD-8CF5-4D5144075A9A}"/>
              </a:ext>
            </a:extLst>
          </p:cNvPr>
          <p:cNvSpPr/>
          <p:nvPr/>
        </p:nvSpPr>
        <p:spPr>
          <a:xfrm>
            <a:off x="856525" y="2809745"/>
            <a:ext cx="3537996" cy="307777"/>
          </a:xfrm>
          <a:prstGeom prst="rect">
            <a:avLst/>
          </a:prstGeom>
        </p:spPr>
        <p:txBody>
          <a:bodyPr wrap="square">
            <a:spAutoFit/>
          </a:bodyPr>
          <a:lstStyle/>
          <a:p>
            <a:r>
              <a:rPr lang="zh-CN" altLang="en-US" sz="1400" dirty="0">
                <a:solidFill>
                  <a:srgbClr val="555555"/>
                </a:solidFill>
                <a:latin typeface="Open Sans"/>
              </a:rPr>
              <a:t>优化二、将随机值分配给派生表中的变量</a:t>
            </a:r>
            <a:endParaRPr lang="zh-CN" altLang="en-US" sz="1400" dirty="0"/>
          </a:p>
        </p:txBody>
      </p:sp>
      <p:sp>
        <p:nvSpPr>
          <p:cNvPr id="10" name="矩形 9">
            <a:extLst>
              <a:ext uri="{FF2B5EF4-FFF2-40B4-BE49-F238E27FC236}">
                <a16:creationId xmlns:a16="http://schemas.microsoft.com/office/drawing/2014/main" id="{04256BBB-F8EA-4A1A-ADC8-6BA3012B2C00}"/>
              </a:ext>
            </a:extLst>
          </p:cNvPr>
          <p:cNvSpPr/>
          <p:nvPr/>
        </p:nvSpPr>
        <p:spPr>
          <a:xfrm>
            <a:off x="924046" y="3205340"/>
            <a:ext cx="7878501" cy="52322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400" dirty="0">
                <a:solidFill>
                  <a:srgbClr val="0077AA"/>
                </a:solidFill>
                <a:latin typeface="Liberation Mono"/>
              </a:rPr>
              <a:t>SET</a:t>
            </a:r>
            <a:r>
              <a:rPr lang="en-US" altLang="zh-CN" sz="1400" dirty="0">
                <a:solidFill>
                  <a:srgbClr val="000000"/>
                </a:solidFill>
                <a:latin typeface="Liberation Mono"/>
              </a:rPr>
              <a:t> </a:t>
            </a:r>
            <a:r>
              <a:rPr lang="en-US" altLang="zh-CN" sz="1400" dirty="0" err="1">
                <a:solidFill>
                  <a:srgbClr val="000000"/>
                </a:solidFill>
                <a:latin typeface="Liberation Mono"/>
              </a:rPr>
              <a:t>optimizer_switch</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669900"/>
                </a:solidFill>
                <a:latin typeface="Liberation Mono"/>
              </a:rPr>
              <a:t>'</a:t>
            </a:r>
            <a:r>
              <a:rPr lang="en-US" altLang="zh-CN" sz="1400" dirty="0" err="1">
                <a:solidFill>
                  <a:srgbClr val="669900"/>
                </a:solidFill>
                <a:latin typeface="Liberation Mono"/>
              </a:rPr>
              <a:t>derived_merge</a:t>
            </a:r>
            <a:r>
              <a:rPr lang="en-US" altLang="zh-CN" sz="1400" dirty="0">
                <a:solidFill>
                  <a:srgbClr val="669900"/>
                </a:solidFill>
                <a:latin typeface="Liberation Mono"/>
              </a:rPr>
              <a:t>=off’</a:t>
            </a:r>
            <a:r>
              <a:rPr lang="en-US" altLang="zh-CN" sz="1400" dirty="0">
                <a:solidFill>
                  <a:srgbClr val="999999"/>
                </a:solidFill>
                <a:latin typeface="Liberation Mono"/>
              </a:rPr>
              <a:t>;</a:t>
            </a:r>
            <a:r>
              <a:rPr lang="en-US" altLang="zh-CN" sz="1400" dirty="0">
                <a:solidFill>
                  <a:srgbClr val="000000"/>
                </a:solidFill>
                <a:latin typeface="Liberation Mono"/>
              </a:rPr>
              <a:t> </a:t>
            </a:r>
          </a:p>
          <a:p>
            <a:r>
              <a:rPr lang="en-US" altLang="zh-CN" sz="1400" dirty="0">
                <a:solidFill>
                  <a:srgbClr val="0077AA"/>
                </a:solidFill>
                <a:latin typeface="Liberation Mono"/>
              </a:rPr>
              <a:t>UPDATE</a:t>
            </a:r>
            <a:r>
              <a:rPr lang="en-US" altLang="zh-CN" sz="1400" dirty="0">
                <a:solidFill>
                  <a:srgbClr val="000000"/>
                </a:solidFill>
                <a:latin typeface="Liberation Mono"/>
              </a:rPr>
              <a:t> t</a:t>
            </a:r>
            <a:r>
              <a:rPr lang="en-US" altLang="zh-CN" sz="1400" dirty="0">
                <a:solidFill>
                  <a:srgbClr val="999999"/>
                </a:solidFill>
                <a:latin typeface="Liberation Mono"/>
              </a:rPr>
              <a:t>,</a:t>
            </a:r>
            <a:r>
              <a:rPr lang="en-US" altLang="zh-CN" sz="1400" dirty="0">
                <a:solidFill>
                  <a:srgbClr val="000000"/>
                </a:solidFill>
                <a:latin typeface="Liberation Mono"/>
              </a:rPr>
              <a:t> </a:t>
            </a:r>
            <a:r>
              <a:rPr lang="en-US" altLang="zh-CN" sz="1400" dirty="0">
                <a:solidFill>
                  <a:srgbClr val="999999"/>
                </a:solidFill>
                <a:latin typeface="Liberation Mono"/>
              </a:rPr>
              <a:t>(</a:t>
            </a:r>
            <a:r>
              <a:rPr lang="en-US" altLang="zh-CN" sz="1400" dirty="0">
                <a:solidFill>
                  <a:srgbClr val="0077AA"/>
                </a:solidFill>
                <a:latin typeface="Liberation Mono"/>
              </a:rPr>
              <a:t>SELECT</a:t>
            </a:r>
            <a:r>
              <a:rPr lang="en-US" altLang="zh-CN" sz="1400" dirty="0">
                <a:solidFill>
                  <a:srgbClr val="000000"/>
                </a:solidFill>
                <a:latin typeface="Liberation Mono"/>
              </a:rPr>
              <a:t> </a:t>
            </a:r>
            <a:r>
              <a:rPr lang="en-US" altLang="zh-CN" sz="1400" dirty="0">
                <a:solidFill>
                  <a:srgbClr val="EE9900"/>
                </a:solidFill>
                <a:latin typeface="Liberation Mono"/>
              </a:rPr>
              <a:t>@</a:t>
            </a:r>
            <a:r>
              <a:rPr lang="en-US" altLang="zh-CN" sz="1400" dirty="0" err="1">
                <a:solidFill>
                  <a:srgbClr val="EE9900"/>
                </a:solidFill>
                <a:latin typeface="Liberation Mono"/>
              </a:rPr>
              <a:t>keyval</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DD4A68"/>
                </a:solidFill>
                <a:latin typeface="Liberation Mono"/>
              </a:rPr>
              <a:t>FLOOR</a:t>
            </a:r>
            <a:r>
              <a:rPr lang="en-US" altLang="zh-CN" sz="1400" dirty="0">
                <a:solidFill>
                  <a:srgbClr val="999999"/>
                </a:solidFill>
                <a:latin typeface="Liberation Mono"/>
              </a:rPr>
              <a:t>(</a:t>
            </a:r>
            <a:r>
              <a:rPr lang="en-US" altLang="zh-CN" sz="1400" dirty="0">
                <a:solidFill>
                  <a:srgbClr val="990055"/>
                </a:solidFill>
                <a:latin typeface="Liberation Mono"/>
              </a:rPr>
              <a:t>1</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DD4A68"/>
                </a:solidFill>
                <a:latin typeface="Liberation Mono"/>
              </a:rPr>
              <a:t>RAND</a:t>
            </a:r>
            <a:r>
              <a:rPr lang="en-US" altLang="zh-CN" sz="1400" dirty="0">
                <a:solidFill>
                  <a:srgbClr val="999999"/>
                </a:solidFill>
                <a:latin typeface="Liberation Mono"/>
              </a:rPr>
              <a:t>()</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990055"/>
                </a:solidFill>
                <a:latin typeface="Liberation Mono"/>
              </a:rPr>
              <a:t>49</a:t>
            </a:r>
            <a:r>
              <a:rPr lang="en-US" altLang="zh-CN" sz="1400" dirty="0">
                <a:solidFill>
                  <a:srgbClr val="99999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AS</a:t>
            </a:r>
            <a:r>
              <a:rPr lang="en-US" altLang="zh-CN" sz="1400" dirty="0">
                <a:solidFill>
                  <a:srgbClr val="000000"/>
                </a:solidFill>
                <a:latin typeface="Liberation Mono"/>
              </a:rPr>
              <a:t> dt </a:t>
            </a:r>
            <a:r>
              <a:rPr lang="en-US" altLang="zh-CN" sz="1400" dirty="0">
                <a:solidFill>
                  <a:srgbClr val="0077AA"/>
                </a:solidFill>
                <a:latin typeface="Liberation Mono"/>
              </a:rPr>
              <a:t>SET</a:t>
            </a:r>
            <a:r>
              <a:rPr lang="en-US" altLang="zh-CN" sz="1400" dirty="0">
                <a:solidFill>
                  <a:srgbClr val="000000"/>
                </a:solidFill>
                <a:latin typeface="Liberation Mono"/>
              </a:rPr>
              <a:t> col_a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i="1" dirty="0">
                <a:solidFill>
                  <a:srgbClr val="000000"/>
                </a:solidFill>
                <a:latin typeface="Liberation Mono"/>
              </a:rPr>
              <a:t>some_expr</a:t>
            </a:r>
            <a:r>
              <a:rPr lang="en-US" altLang="zh-CN" sz="1400" dirty="0">
                <a:solidFill>
                  <a:srgbClr val="000000"/>
                </a:solidFill>
                <a:latin typeface="Liberation Mono"/>
              </a:rPr>
              <a:t> </a:t>
            </a:r>
            <a:r>
              <a:rPr lang="en-US" altLang="zh-CN" sz="1400" dirty="0">
                <a:solidFill>
                  <a:srgbClr val="0077AA"/>
                </a:solidFill>
                <a:latin typeface="Liberation Mono"/>
              </a:rPr>
              <a:t>WHERE</a:t>
            </a:r>
            <a:r>
              <a:rPr lang="en-US" altLang="zh-CN" sz="1400" dirty="0">
                <a:solidFill>
                  <a:srgbClr val="000000"/>
                </a:solidFill>
                <a:latin typeface="Liberation Mono"/>
              </a:rPr>
              <a:t> id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EE9900"/>
                </a:solidFill>
                <a:latin typeface="Liberation Mono"/>
              </a:rPr>
              <a:t>@</a:t>
            </a:r>
            <a:r>
              <a:rPr lang="en-US" altLang="zh-CN" sz="1400" dirty="0" err="1">
                <a:solidFill>
                  <a:srgbClr val="EE9900"/>
                </a:solidFill>
                <a:latin typeface="Liberation Mono"/>
              </a:rPr>
              <a:t>keyval</a:t>
            </a:r>
            <a:r>
              <a:rPr lang="en-US" altLang="zh-CN" sz="1400" dirty="0">
                <a:solidFill>
                  <a:srgbClr val="999999"/>
                </a:solidFill>
                <a:latin typeface="Liberation Mono"/>
              </a:rPr>
              <a:t>;</a:t>
            </a:r>
            <a:endParaRPr lang="zh-CN" altLang="en-US" sz="1400" dirty="0"/>
          </a:p>
        </p:txBody>
      </p:sp>
      <p:sp>
        <p:nvSpPr>
          <p:cNvPr id="21" name="矩形 20">
            <a:extLst>
              <a:ext uri="{FF2B5EF4-FFF2-40B4-BE49-F238E27FC236}">
                <a16:creationId xmlns:a16="http://schemas.microsoft.com/office/drawing/2014/main" id="{C36809E1-BD94-4ABB-9ECB-5BBD9E09DE75}"/>
              </a:ext>
            </a:extLst>
          </p:cNvPr>
          <p:cNvSpPr/>
          <p:nvPr/>
        </p:nvSpPr>
        <p:spPr>
          <a:xfrm>
            <a:off x="856525" y="3849619"/>
            <a:ext cx="6134584" cy="307777"/>
          </a:xfrm>
          <a:prstGeom prst="rect">
            <a:avLst/>
          </a:prstGeom>
        </p:spPr>
        <p:txBody>
          <a:bodyPr wrap="square">
            <a:spAutoFit/>
          </a:bodyPr>
          <a:lstStyle/>
          <a:p>
            <a:r>
              <a:rPr lang="zh-CN" altLang="en-US" sz="1400" dirty="0">
                <a:solidFill>
                  <a:srgbClr val="555555"/>
                </a:solidFill>
                <a:latin typeface="Open Sans"/>
              </a:rPr>
              <a:t>优化三、</a:t>
            </a:r>
            <a:r>
              <a:rPr lang="en-US" altLang="zh-CN" sz="1400" dirty="0">
                <a:solidFill>
                  <a:srgbClr val="555555"/>
                </a:solidFill>
                <a:latin typeface="Open Sans"/>
              </a:rPr>
              <a:t>WHERE</a:t>
            </a:r>
            <a:r>
              <a:rPr lang="zh-CN" altLang="en-US" sz="1400" dirty="0">
                <a:solidFill>
                  <a:srgbClr val="555555"/>
                </a:solidFill>
                <a:latin typeface="Open Sans"/>
              </a:rPr>
              <a:t>如果其他表达式是确定性的，则可以部分地优化该子句</a:t>
            </a:r>
            <a:endParaRPr lang="zh-CN" altLang="en-US" sz="1400" dirty="0"/>
          </a:p>
        </p:txBody>
      </p:sp>
      <p:sp>
        <p:nvSpPr>
          <p:cNvPr id="12" name="矩形 11">
            <a:extLst>
              <a:ext uri="{FF2B5EF4-FFF2-40B4-BE49-F238E27FC236}">
                <a16:creationId xmlns:a16="http://schemas.microsoft.com/office/drawing/2014/main" id="{363BA9B9-F06D-496A-BBD3-2C5F53C273E2}"/>
              </a:ext>
            </a:extLst>
          </p:cNvPr>
          <p:cNvSpPr/>
          <p:nvPr/>
        </p:nvSpPr>
        <p:spPr>
          <a:xfrm>
            <a:off x="895109" y="4278455"/>
            <a:ext cx="6096000" cy="307777"/>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altLang="zh-CN" sz="1400" dirty="0">
                <a:solidFill>
                  <a:srgbClr val="0077AA"/>
                </a:solidFill>
                <a:latin typeface="Liberation Mono"/>
              </a:rPr>
              <a:t>SELECT</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FROM</a:t>
            </a:r>
            <a:r>
              <a:rPr lang="en-US" altLang="zh-CN" sz="1400" dirty="0">
                <a:solidFill>
                  <a:srgbClr val="000000"/>
                </a:solidFill>
                <a:latin typeface="Liberation Mono"/>
              </a:rPr>
              <a:t> t </a:t>
            </a:r>
            <a:r>
              <a:rPr lang="en-US" altLang="zh-CN" sz="1400" dirty="0">
                <a:solidFill>
                  <a:srgbClr val="0077AA"/>
                </a:solidFill>
                <a:latin typeface="Liberation Mono"/>
              </a:rPr>
              <a:t>WHERE</a:t>
            </a:r>
            <a:r>
              <a:rPr lang="en-US" altLang="zh-CN" sz="1400" dirty="0">
                <a:solidFill>
                  <a:srgbClr val="000000"/>
                </a:solidFill>
                <a:latin typeface="Liberation Mono"/>
              </a:rPr>
              <a:t> </a:t>
            </a:r>
            <a:r>
              <a:rPr lang="en-US" altLang="zh-CN" sz="1400" dirty="0" err="1">
                <a:solidFill>
                  <a:srgbClr val="000000"/>
                </a:solidFill>
                <a:latin typeface="Liberation Mono"/>
              </a:rPr>
              <a:t>partial_key</a:t>
            </a:r>
            <a:r>
              <a:rPr lang="en-US" altLang="zh-CN" sz="1400" dirty="0">
                <a:solidFill>
                  <a:srgbClr val="A67F59"/>
                </a:solidFill>
                <a:latin typeface="Liberation Mono"/>
              </a:rPr>
              <a:t>=</a:t>
            </a:r>
            <a:r>
              <a:rPr lang="en-US" altLang="zh-CN" sz="1400" dirty="0">
                <a:solidFill>
                  <a:srgbClr val="990055"/>
                </a:solidFill>
                <a:latin typeface="Liberation Mono"/>
              </a:rPr>
              <a:t>5</a:t>
            </a:r>
            <a:r>
              <a:rPr lang="en-US" altLang="zh-CN" sz="1400" dirty="0">
                <a:solidFill>
                  <a:srgbClr val="000000"/>
                </a:solidFill>
                <a:latin typeface="Liberation Mono"/>
              </a:rPr>
              <a:t> </a:t>
            </a:r>
            <a:r>
              <a:rPr lang="en-US" altLang="zh-CN" sz="1400" dirty="0">
                <a:solidFill>
                  <a:srgbClr val="A67F59"/>
                </a:solidFill>
                <a:latin typeface="Liberation Mono"/>
              </a:rPr>
              <a:t>AND</a:t>
            </a:r>
            <a:r>
              <a:rPr lang="en-US" altLang="zh-CN" sz="1400" dirty="0">
                <a:solidFill>
                  <a:srgbClr val="000000"/>
                </a:solidFill>
                <a:latin typeface="Liberation Mono"/>
              </a:rPr>
              <a:t> </a:t>
            </a:r>
            <a:r>
              <a:rPr lang="en-US" altLang="zh-CN" sz="1400" dirty="0" err="1">
                <a:solidFill>
                  <a:srgbClr val="000000"/>
                </a:solidFill>
                <a:latin typeface="Liberation Mono"/>
              </a:rPr>
              <a:t>some_column</a:t>
            </a:r>
            <a:r>
              <a:rPr lang="en-US" altLang="zh-CN" sz="1400" dirty="0">
                <a:solidFill>
                  <a:srgbClr val="A67F59"/>
                </a:solidFill>
                <a:latin typeface="Liberation Mono"/>
              </a:rPr>
              <a:t>=</a:t>
            </a:r>
            <a:r>
              <a:rPr lang="en-US" altLang="zh-CN" sz="1400" dirty="0">
                <a:solidFill>
                  <a:srgbClr val="DD4A68"/>
                </a:solidFill>
                <a:latin typeface="Liberation Mono"/>
              </a:rPr>
              <a:t>RAND</a:t>
            </a:r>
            <a:r>
              <a:rPr lang="en-US" altLang="zh-CN" sz="1400" dirty="0">
                <a:solidFill>
                  <a:srgbClr val="999999"/>
                </a:solidFill>
                <a:latin typeface="Liberation Mono"/>
              </a:rPr>
              <a:t>();</a:t>
            </a:r>
            <a:endParaRPr lang="zh-CN" altLang="en-US" sz="1400" dirty="0"/>
          </a:p>
        </p:txBody>
      </p:sp>
      <p:sp>
        <p:nvSpPr>
          <p:cNvPr id="16" name="矩形 15">
            <a:extLst>
              <a:ext uri="{FF2B5EF4-FFF2-40B4-BE49-F238E27FC236}">
                <a16:creationId xmlns:a16="http://schemas.microsoft.com/office/drawing/2014/main" id="{DC7C80DF-2DAD-4521-8238-9F8DA2505EA7}"/>
              </a:ext>
            </a:extLst>
          </p:cNvPr>
          <p:cNvSpPr/>
          <p:nvPr/>
        </p:nvSpPr>
        <p:spPr>
          <a:xfrm>
            <a:off x="924045" y="4889493"/>
            <a:ext cx="9562617" cy="307777"/>
          </a:xfrm>
          <a:prstGeom prst="rect">
            <a:avLst/>
          </a:prstGeom>
        </p:spPr>
        <p:txBody>
          <a:bodyPr wrap="square">
            <a:spAutoFit/>
          </a:bodyPr>
          <a:lstStyle/>
          <a:p>
            <a:r>
              <a:rPr lang="zh-CN" altLang="en-US" sz="1400" dirty="0"/>
              <a:t>如果优化器可以</a:t>
            </a:r>
            <a:r>
              <a:rPr lang="en-US" altLang="zh-CN" sz="1400" dirty="0" err="1"/>
              <a:t>partial_key</a:t>
            </a:r>
            <a:r>
              <a:rPr lang="zh-CN" altLang="en-US" sz="1400" dirty="0"/>
              <a:t>用来减少所选择的行集， </a:t>
            </a:r>
            <a:r>
              <a:rPr lang="en-US" altLang="zh-CN" sz="1400" dirty="0"/>
              <a:t>RAND()</a:t>
            </a:r>
            <a:r>
              <a:rPr lang="zh-CN" altLang="en-US" sz="1400" dirty="0"/>
              <a:t>则执行的次数会减少，这会减少非确定性对优化的影响。</a:t>
            </a:r>
          </a:p>
        </p:txBody>
      </p:sp>
      <p:cxnSp>
        <p:nvCxnSpPr>
          <p:cNvPr id="20" name="直接箭头连接符 19">
            <a:extLst>
              <a:ext uri="{FF2B5EF4-FFF2-40B4-BE49-F238E27FC236}">
                <a16:creationId xmlns:a16="http://schemas.microsoft.com/office/drawing/2014/main" id="{2FFED0B9-BA26-4090-A4A0-E6CC3E8E72C9}"/>
              </a:ext>
            </a:extLst>
          </p:cNvPr>
          <p:cNvCxnSpPr>
            <a:cxnSpLocks/>
          </p:cNvCxnSpPr>
          <p:nvPr/>
        </p:nvCxnSpPr>
        <p:spPr>
          <a:xfrm flipV="1">
            <a:off x="3206187" y="4639573"/>
            <a:ext cx="0" cy="303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1608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30145" y="492257"/>
            <a:ext cx="1103547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t>Row Constructor Expression  </a:t>
            </a:r>
            <a:r>
              <a:rPr lang="zh-CN" altLang="en-US" dirty="0"/>
              <a:t>行构造表达</a:t>
            </a:r>
            <a:endParaRPr lang="en-US" altLang="zh-CN" dirty="0"/>
          </a:p>
        </p:txBody>
      </p:sp>
      <p:sp>
        <p:nvSpPr>
          <p:cNvPr id="7" name="矩形 6">
            <a:extLst>
              <a:ext uri="{FF2B5EF4-FFF2-40B4-BE49-F238E27FC236}">
                <a16:creationId xmlns:a16="http://schemas.microsoft.com/office/drawing/2014/main" id="{2DC69E53-610B-4772-982B-42C34274FA96}"/>
              </a:ext>
            </a:extLst>
          </p:cNvPr>
          <p:cNvSpPr/>
          <p:nvPr/>
        </p:nvSpPr>
        <p:spPr>
          <a:xfrm>
            <a:off x="1034004" y="1149714"/>
            <a:ext cx="4637591" cy="52322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400" dirty="0">
                <a:solidFill>
                  <a:srgbClr val="0077AA"/>
                </a:solidFill>
                <a:latin typeface="Liberation Mono"/>
              </a:rPr>
              <a:t>SELECT</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FROM</a:t>
            </a:r>
            <a:r>
              <a:rPr lang="en-US" altLang="zh-CN" sz="1400" dirty="0">
                <a:solidFill>
                  <a:srgbClr val="000000"/>
                </a:solidFill>
                <a:latin typeface="Liberation Mono"/>
              </a:rPr>
              <a:t> t1 </a:t>
            </a:r>
            <a:r>
              <a:rPr lang="en-US" altLang="zh-CN" sz="1400" dirty="0">
                <a:solidFill>
                  <a:srgbClr val="0077AA"/>
                </a:solidFill>
                <a:latin typeface="Liberation Mono"/>
              </a:rPr>
              <a:t>WHERE</a:t>
            </a:r>
            <a:r>
              <a:rPr lang="en-US" altLang="zh-CN" sz="1400" dirty="0">
                <a:solidFill>
                  <a:srgbClr val="000000"/>
                </a:solidFill>
                <a:latin typeface="Liberation Mono"/>
              </a:rPr>
              <a:t> </a:t>
            </a:r>
            <a:r>
              <a:rPr lang="en-US" altLang="zh-CN" sz="1400" dirty="0">
                <a:solidFill>
                  <a:srgbClr val="999999"/>
                </a:solidFill>
                <a:latin typeface="Liberation Mono"/>
              </a:rPr>
              <a:t>(</a:t>
            </a:r>
            <a:r>
              <a:rPr lang="en-US" altLang="zh-CN" sz="1400" dirty="0">
                <a:solidFill>
                  <a:srgbClr val="000000"/>
                </a:solidFill>
                <a:latin typeface="Liberation Mono"/>
              </a:rPr>
              <a:t>column1</a:t>
            </a:r>
            <a:r>
              <a:rPr lang="en-US" altLang="zh-CN" sz="1400" dirty="0">
                <a:solidFill>
                  <a:srgbClr val="999999"/>
                </a:solidFill>
                <a:latin typeface="Liberation Mono"/>
              </a:rPr>
              <a:t>,</a:t>
            </a:r>
            <a:r>
              <a:rPr lang="en-US" altLang="zh-CN" sz="1400" dirty="0">
                <a:solidFill>
                  <a:srgbClr val="000000"/>
                </a:solidFill>
                <a:latin typeface="Liberation Mono"/>
              </a:rPr>
              <a:t>column2</a:t>
            </a:r>
            <a:r>
              <a:rPr lang="en-US" altLang="zh-CN" sz="1400" dirty="0">
                <a:solidFill>
                  <a:srgbClr val="999999"/>
                </a:solidFill>
                <a:latin typeface="Liberation Mono"/>
              </a:rPr>
              <a:t>)</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999999"/>
                </a:solidFill>
                <a:latin typeface="Liberation Mono"/>
              </a:rPr>
              <a:t>(</a:t>
            </a:r>
            <a:r>
              <a:rPr lang="en-US" altLang="zh-CN" sz="1400" dirty="0">
                <a:solidFill>
                  <a:srgbClr val="990055"/>
                </a:solidFill>
                <a:latin typeface="Liberation Mono"/>
              </a:rPr>
              <a:t>1</a:t>
            </a:r>
            <a:r>
              <a:rPr lang="en-US" altLang="zh-CN" sz="1400" dirty="0">
                <a:solidFill>
                  <a:srgbClr val="999999"/>
                </a:solidFill>
                <a:latin typeface="Liberation Mono"/>
              </a:rPr>
              <a:t>,</a:t>
            </a:r>
            <a:r>
              <a:rPr lang="en-US" altLang="zh-CN" sz="1400" dirty="0">
                <a:solidFill>
                  <a:srgbClr val="990055"/>
                </a:solidFill>
                <a:latin typeface="Liberation Mono"/>
              </a:rPr>
              <a:t>1</a:t>
            </a:r>
            <a:r>
              <a:rPr lang="en-US" altLang="zh-CN" sz="1400" dirty="0">
                <a:solidFill>
                  <a:srgbClr val="999999"/>
                </a:solidFill>
                <a:latin typeface="Liberation Mono"/>
              </a:rPr>
              <a:t>);</a:t>
            </a:r>
          </a:p>
          <a:p>
            <a:r>
              <a:rPr lang="en-US" altLang="zh-CN" sz="1400" dirty="0">
                <a:solidFill>
                  <a:srgbClr val="000000"/>
                </a:solidFill>
                <a:latin typeface="Liberation Mono"/>
              </a:rPr>
              <a:t> </a:t>
            </a:r>
            <a:r>
              <a:rPr lang="en-US" altLang="zh-CN" sz="1400" dirty="0">
                <a:solidFill>
                  <a:srgbClr val="0077AA"/>
                </a:solidFill>
                <a:latin typeface="Liberation Mono"/>
              </a:rPr>
              <a:t>SELECT</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FROM</a:t>
            </a:r>
            <a:r>
              <a:rPr lang="en-US" altLang="zh-CN" sz="1400" dirty="0">
                <a:solidFill>
                  <a:srgbClr val="000000"/>
                </a:solidFill>
                <a:latin typeface="Liberation Mono"/>
              </a:rPr>
              <a:t> t1 </a:t>
            </a:r>
            <a:r>
              <a:rPr lang="en-US" altLang="zh-CN" sz="1400" dirty="0">
                <a:solidFill>
                  <a:srgbClr val="0077AA"/>
                </a:solidFill>
                <a:latin typeface="Liberation Mono"/>
              </a:rPr>
              <a:t>WHERE</a:t>
            </a:r>
            <a:r>
              <a:rPr lang="en-US" altLang="zh-CN" sz="1400" dirty="0">
                <a:solidFill>
                  <a:srgbClr val="000000"/>
                </a:solidFill>
                <a:latin typeface="Liberation Mono"/>
              </a:rPr>
              <a:t> column1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990055"/>
                </a:solidFill>
                <a:latin typeface="Liberation Mono"/>
              </a:rPr>
              <a:t>1</a:t>
            </a:r>
            <a:r>
              <a:rPr lang="en-US" altLang="zh-CN" sz="1400" dirty="0">
                <a:solidFill>
                  <a:srgbClr val="000000"/>
                </a:solidFill>
                <a:latin typeface="Liberation Mono"/>
              </a:rPr>
              <a:t> </a:t>
            </a:r>
            <a:r>
              <a:rPr lang="en-US" altLang="zh-CN" sz="1400" dirty="0">
                <a:solidFill>
                  <a:srgbClr val="A67F59"/>
                </a:solidFill>
                <a:latin typeface="Liberation Mono"/>
              </a:rPr>
              <a:t>AND</a:t>
            </a:r>
            <a:r>
              <a:rPr lang="en-US" altLang="zh-CN" sz="1400" dirty="0">
                <a:solidFill>
                  <a:srgbClr val="000000"/>
                </a:solidFill>
                <a:latin typeface="Liberation Mono"/>
              </a:rPr>
              <a:t> column2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990055"/>
                </a:solidFill>
                <a:latin typeface="Liberation Mono"/>
              </a:rPr>
              <a:t>1</a:t>
            </a:r>
            <a:r>
              <a:rPr lang="en-US" altLang="zh-CN" sz="1400" dirty="0">
                <a:solidFill>
                  <a:srgbClr val="999999"/>
                </a:solidFill>
                <a:latin typeface="Liberation Mono"/>
              </a:rPr>
              <a:t>;</a:t>
            </a:r>
            <a:endParaRPr lang="zh-CN" altLang="en-US" sz="1400" dirty="0"/>
          </a:p>
        </p:txBody>
      </p:sp>
      <p:sp>
        <p:nvSpPr>
          <p:cNvPr id="8" name="右大括号 7">
            <a:extLst>
              <a:ext uri="{FF2B5EF4-FFF2-40B4-BE49-F238E27FC236}">
                <a16:creationId xmlns:a16="http://schemas.microsoft.com/office/drawing/2014/main" id="{2BCBF72B-1853-4CCD-A678-A6D48D97503F}"/>
              </a:ext>
            </a:extLst>
          </p:cNvPr>
          <p:cNvSpPr/>
          <p:nvPr/>
        </p:nvSpPr>
        <p:spPr>
          <a:xfrm>
            <a:off x="5671595" y="1149714"/>
            <a:ext cx="289367" cy="5232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AB00DB29-9041-4EF3-B8A0-FABB9A9FCBCE}"/>
              </a:ext>
            </a:extLst>
          </p:cNvPr>
          <p:cNvSpPr txBox="1"/>
          <p:nvPr/>
        </p:nvSpPr>
        <p:spPr>
          <a:xfrm>
            <a:off x="6096000" y="1226658"/>
            <a:ext cx="2013995" cy="369332"/>
          </a:xfrm>
          <a:prstGeom prst="rect">
            <a:avLst/>
          </a:prstGeom>
          <a:noFill/>
        </p:spPr>
        <p:txBody>
          <a:bodyPr wrap="square" rtlCol="0">
            <a:spAutoFit/>
          </a:bodyPr>
          <a:lstStyle/>
          <a:p>
            <a:r>
              <a:rPr lang="zh-CN" altLang="en-US" dirty="0"/>
              <a:t>两个语句处理相同</a:t>
            </a:r>
          </a:p>
        </p:txBody>
      </p:sp>
      <p:sp>
        <p:nvSpPr>
          <p:cNvPr id="10" name="矩形 9">
            <a:extLst>
              <a:ext uri="{FF2B5EF4-FFF2-40B4-BE49-F238E27FC236}">
                <a16:creationId xmlns:a16="http://schemas.microsoft.com/office/drawing/2014/main" id="{48CA7EEC-404C-4582-9321-3DD7C64FB3C7}"/>
              </a:ext>
            </a:extLst>
          </p:cNvPr>
          <p:cNvSpPr/>
          <p:nvPr/>
        </p:nvSpPr>
        <p:spPr>
          <a:xfrm>
            <a:off x="1034004" y="2038003"/>
            <a:ext cx="8472669" cy="369332"/>
          </a:xfrm>
          <a:prstGeom prst="rect">
            <a:avLst/>
          </a:prstGeom>
        </p:spPr>
        <p:txBody>
          <a:bodyPr wrap="square">
            <a:spAutoFit/>
          </a:bodyPr>
          <a:lstStyle/>
          <a:p>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t1 </a:t>
            </a:r>
            <a:r>
              <a:rPr lang="en-US" altLang="zh-CN" dirty="0">
                <a:solidFill>
                  <a:srgbClr val="999999"/>
                </a:solidFill>
                <a:latin typeface="Liberation Mono"/>
              </a:rPr>
              <a:t>(</a:t>
            </a:r>
            <a:r>
              <a:rPr lang="en-US" altLang="zh-CN" dirty="0">
                <a:solidFill>
                  <a:srgbClr val="000000"/>
                </a:solidFill>
                <a:latin typeface="Liberation Mono"/>
              </a:rPr>
              <a:t> c1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c2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c3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c4 </a:t>
            </a:r>
            <a:r>
              <a:rPr lang="en-US" altLang="zh-CN" dirty="0">
                <a:solidFill>
                  <a:srgbClr val="834689"/>
                </a:solidFill>
                <a:latin typeface="Liberation Mono"/>
              </a:rPr>
              <a:t>CHAR</a:t>
            </a:r>
            <a:r>
              <a:rPr lang="en-US" altLang="zh-CN" dirty="0">
                <a:solidFill>
                  <a:srgbClr val="999999"/>
                </a:solidFill>
                <a:latin typeface="Liberation Mono"/>
              </a:rPr>
              <a:t>(</a:t>
            </a:r>
            <a:r>
              <a:rPr lang="en-US" altLang="zh-CN" dirty="0">
                <a:solidFill>
                  <a:srgbClr val="990055"/>
                </a:solidFill>
                <a:latin typeface="Liberation Mono"/>
              </a:rPr>
              <a:t>100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PRIMARY</a:t>
            </a:r>
            <a:r>
              <a:rPr lang="en-US" altLang="zh-CN" dirty="0">
                <a:solidFill>
                  <a:srgbClr val="000000"/>
                </a:solidFill>
                <a:latin typeface="Liberation Mono"/>
              </a:rPr>
              <a:t> </a:t>
            </a:r>
            <a:r>
              <a:rPr lang="en-US" altLang="zh-CN" dirty="0">
                <a:solidFill>
                  <a:srgbClr val="0077AA"/>
                </a:solidFill>
                <a:latin typeface="Liberation Mono"/>
              </a:rPr>
              <a:t>KEY</a:t>
            </a:r>
            <a:r>
              <a:rPr lang="en-US" altLang="zh-CN" dirty="0">
                <a:solidFill>
                  <a:srgbClr val="999999"/>
                </a:solidFill>
                <a:latin typeface="Liberation Mono"/>
              </a:rPr>
              <a:t>(</a:t>
            </a:r>
            <a:r>
              <a:rPr lang="en-US" altLang="zh-CN" dirty="0">
                <a:solidFill>
                  <a:srgbClr val="000000"/>
                </a:solidFill>
                <a:latin typeface="Liberation Mono"/>
              </a:rPr>
              <a:t>c1</a:t>
            </a:r>
            <a:r>
              <a:rPr lang="en-US" altLang="zh-CN" dirty="0">
                <a:solidFill>
                  <a:srgbClr val="999999"/>
                </a:solidFill>
                <a:latin typeface="Liberation Mono"/>
              </a:rPr>
              <a:t>,</a:t>
            </a:r>
            <a:r>
              <a:rPr lang="en-US" altLang="zh-CN" dirty="0">
                <a:solidFill>
                  <a:srgbClr val="000000"/>
                </a:solidFill>
                <a:latin typeface="Liberation Mono"/>
              </a:rPr>
              <a:t>c2</a:t>
            </a:r>
            <a:r>
              <a:rPr lang="en-US" altLang="zh-CN" dirty="0">
                <a:solidFill>
                  <a:srgbClr val="999999"/>
                </a:solidFill>
                <a:latin typeface="Liberation Mono"/>
              </a:rPr>
              <a:t>,</a:t>
            </a:r>
            <a:r>
              <a:rPr lang="en-US" altLang="zh-CN" dirty="0">
                <a:solidFill>
                  <a:srgbClr val="000000"/>
                </a:solidFill>
                <a:latin typeface="Liberation Mono"/>
              </a:rPr>
              <a:t>c3</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endParaRPr lang="zh-CN" altLang="en-US" dirty="0"/>
          </a:p>
        </p:txBody>
      </p:sp>
      <p:cxnSp>
        <p:nvCxnSpPr>
          <p:cNvPr id="12" name="直接箭头连接符 11">
            <a:extLst>
              <a:ext uri="{FF2B5EF4-FFF2-40B4-BE49-F238E27FC236}">
                <a16:creationId xmlns:a16="http://schemas.microsoft.com/office/drawing/2014/main" id="{50386E89-CF99-464E-AD43-BFF8DEBD2E2E}"/>
              </a:ext>
            </a:extLst>
          </p:cNvPr>
          <p:cNvCxnSpPr>
            <a:cxnSpLocks/>
          </p:cNvCxnSpPr>
          <p:nvPr/>
        </p:nvCxnSpPr>
        <p:spPr>
          <a:xfrm flipH="1">
            <a:off x="8622419" y="2222669"/>
            <a:ext cx="4521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7C94741-1639-4CA2-884F-85F1B7B50F1D}"/>
              </a:ext>
            </a:extLst>
          </p:cNvPr>
          <p:cNvSpPr txBox="1"/>
          <p:nvPr/>
        </p:nvSpPr>
        <p:spPr>
          <a:xfrm>
            <a:off x="9074551" y="2060952"/>
            <a:ext cx="1296365" cy="369332"/>
          </a:xfrm>
          <a:prstGeom prst="rect">
            <a:avLst/>
          </a:prstGeom>
          <a:noFill/>
        </p:spPr>
        <p:txBody>
          <a:bodyPr wrap="square" rtlCol="0">
            <a:spAutoFit/>
          </a:bodyPr>
          <a:lstStyle/>
          <a:p>
            <a:r>
              <a:rPr lang="zh-CN" altLang="en-US" dirty="0"/>
              <a:t>组合主键</a:t>
            </a:r>
          </a:p>
        </p:txBody>
      </p:sp>
      <p:sp>
        <p:nvSpPr>
          <p:cNvPr id="16" name="矩形 15">
            <a:extLst>
              <a:ext uri="{FF2B5EF4-FFF2-40B4-BE49-F238E27FC236}">
                <a16:creationId xmlns:a16="http://schemas.microsoft.com/office/drawing/2014/main" id="{B4D7410E-89D6-4B4C-9F79-F4059C28BE24}"/>
              </a:ext>
            </a:extLst>
          </p:cNvPr>
          <p:cNvSpPr/>
          <p:nvPr/>
        </p:nvSpPr>
        <p:spPr>
          <a:xfrm>
            <a:off x="1034004" y="2480016"/>
            <a:ext cx="5188665" cy="369332"/>
          </a:xfrm>
          <a:prstGeom prst="rect">
            <a:avLst/>
          </a:prstGeom>
        </p:spPr>
        <p:txBody>
          <a:bodyPr wrap="none">
            <a:spAutoFit/>
          </a:bodyPr>
          <a:lstStyle/>
          <a:p>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t1 </a:t>
            </a:r>
            <a:r>
              <a:rPr lang="en-US" altLang="zh-CN" dirty="0">
                <a:solidFill>
                  <a:srgbClr val="0077AA"/>
                </a:solidFill>
                <a:latin typeface="Liberation Mono"/>
              </a:rPr>
              <a:t>WHERE</a:t>
            </a:r>
            <a:r>
              <a:rPr lang="en-US" altLang="zh-CN" dirty="0">
                <a:solidFill>
                  <a:srgbClr val="000000"/>
                </a:solidFill>
                <a:latin typeface="Liberation Mono"/>
              </a:rPr>
              <a:t> c1</a:t>
            </a:r>
            <a:r>
              <a:rPr lang="en-US" altLang="zh-CN" dirty="0">
                <a:solidFill>
                  <a:srgbClr val="A67F59"/>
                </a:solidFill>
                <a:latin typeface="Liberation Mono"/>
              </a:rPr>
              <a:t>=</a:t>
            </a:r>
            <a:r>
              <a:rPr lang="en-US" altLang="zh-CN" dirty="0">
                <a:solidFill>
                  <a:srgbClr val="990055"/>
                </a:solidFill>
                <a:latin typeface="Liberation Mono"/>
              </a:rPr>
              <a:t>1</a:t>
            </a:r>
            <a:r>
              <a:rPr lang="en-US" altLang="zh-CN" dirty="0">
                <a:solidFill>
                  <a:srgbClr val="000000"/>
                </a:solidFill>
                <a:latin typeface="Liberation Mono"/>
              </a:rPr>
              <a:t> </a:t>
            </a:r>
            <a:r>
              <a:rPr lang="en-US" altLang="zh-CN" dirty="0">
                <a:solidFill>
                  <a:srgbClr val="A67F59"/>
                </a:solidFill>
                <a:latin typeface="Liberation Mono"/>
              </a:rPr>
              <a:t>AND</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c2</a:t>
            </a:r>
            <a:r>
              <a:rPr lang="en-US" altLang="zh-CN" dirty="0">
                <a:solidFill>
                  <a:srgbClr val="999999"/>
                </a:solidFill>
                <a:latin typeface="Liberation Mono"/>
              </a:rPr>
              <a:t>,</a:t>
            </a:r>
            <a:r>
              <a:rPr lang="en-US" altLang="zh-CN" dirty="0">
                <a:solidFill>
                  <a:srgbClr val="000000"/>
                </a:solidFill>
                <a:latin typeface="Liberation Mono"/>
              </a:rPr>
              <a:t>c3</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a:t>
            </a:r>
            <a:r>
              <a:rPr lang="en-US" altLang="zh-CN" dirty="0">
                <a:solidFill>
                  <a:srgbClr val="999999"/>
                </a:solidFill>
                <a:latin typeface="Liberation Mono"/>
              </a:rPr>
              <a:t>,</a:t>
            </a:r>
            <a:r>
              <a:rPr lang="en-US" altLang="zh-CN" dirty="0">
                <a:solidFill>
                  <a:srgbClr val="990055"/>
                </a:solidFill>
                <a:latin typeface="Liberation Mono"/>
              </a:rPr>
              <a:t>1</a:t>
            </a:r>
            <a:r>
              <a:rPr lang="en-US" altLang="zh-CN" dirty="0">
                <a:solidFill>
                  <a:srgbClr val="999999"/>
                </a:solidFill>
                <a:latin typeface="Liberation Mono"/>
              </a:rPr>
              <a:t>)</a:t>
            </a:r>
            <a:r>
              <a:rPr lang="zh-CN" altLang="en-US" dirty="0">
                <a:solidFill>
                  <a:srgbClr val="999999"/>
                </a:solidFill>
                <a:latin typeface="Liberation Mono"/>
              </a:rPr>
              <a:t>；</a:t>
            </a:r>
            <a:endParaRPr lang="zh-CN" altLang="en-US" dirty="0"/>
          </a:p>
        </p:txBody>
      </p:sp>
      <p:cxnSp>
        <p:nvCxnSpPr>
          <p:cNvPr id="18" name="直接箭头连接符 17">
            <a:extLst>
              <a:ext uri="{FF2B5EF4-FFF2-40B4-BE49-F238E27FC236}">
                <a16:creationId xmlns:a16="http://schemas.microsoft.com/office/drawing/2014/main" id="{5FBBDFA1-BB98-4879-8FD4-7B072A7E9CF9}"/>
              </a:ext>
            </a:extLst>
          </p:cNvPr>
          <p:cNvCxnSpPr/>
          <p:nvPr/>
        </p:nvCxnSpPr>
        <p:spPr>
          <a:xfrm>
            <a:off x="3352799" y="2849348"/>
            <a:ext cx="0" cy="437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2F042A8E-91DD-478E-98F2-DF53B645B089}"/>
              </a:ext>
            </a:extLst>
          </p:cNvPr>
          <p:cNvSpPr txBox="1"/>
          <p:nvPr/>
        </p:nvSpPr>
        <p:spPr>
          <a:xfrm>
            <a:off x="3090125" y="2880196"/>
            <a:ext cx="1076421" cy="276999"/>
          </a:xfrm>
          <a:prstGeom prst="rect">
            <a:avLst/>
          </a:prstGeom>
          <a:noFill/>
        </p:spPr>
        <p:txBody>
          <a:bodyPr wrap="square" rtlCol="0">
            <a:spAutoFit/>
          </a:bodyPr>
          <a:lstStyle/>
          <a:p>
            <a:r>
              <a:rPr lang="zh-CN" altLang="en-US" sz="1200" dirty="0"/>
              <a:t>改成</a:t>
            </a:r>
          </a:p>
        </p:txBody>
      </p:sp>
      <p:sp>
        <p:nvSpPr>
          <p:cNvPr id="20" name="矩形 19">
            <a:extLst>
              <a:ext uri="{FF2B5EF4-FFF2-40B4-BE49-F238E27FC236}">
                <a16:creationId xmlns:a16="http://schemas.microsoft.com/office/drawing/2014/main" id="{AD654D89-256A-4CA9-BB0D-E8810430F627}"/>
              </a:ext>
            </a:extLst>
          </p:cNvPr>
          <p:cNvSpPr/>
          <p:nvPr/>
        </p:nvSpPr>
        <p:spPr>
          <a:xfrm>
            <a:off x="1034004" y="3260317"/>
            <a:ext cx="7747346" cy="338554"/>
          </a:xfrm>
          <a:prstGeom prst="rect">
            <a:avLst/>
          </a:prstGeom>
        </p:spPr>
        <p:txBody>
          <a:bodyPr wrap="square">
            <a:spAutoFit/>
          </a:bodyPr>
          <a:lstStyle/>
          <a:p>
            <a:r>
              <a:rPr lang="en-US" altLang="zh-CN" sz="1600" dirty="0">
                <a:solidFill>
                  <a:srgbClr val="0077AA"/>
                </a:solidFill>
                <a:latin typeface="Liberation Mono"/>
              </a:rPr>
              <a:t>SELECT</a:t>
            </a:r>
            <a:r>
              <a:rPr lang="en-US" altLang="zh-CN" sz="1600" dirty="0">
                <a:solidFill>
                  <a:srgbClr val="000000"/>
                </a:solidFill>
                <a:latin typeface="Liberation Mono"/>
              </a:rPr>
              <a:t> </a:t>
            </a:r>
            <a:r>
              <a:rPr lang="en-US" altLang="zh-CN" sz="1600" dirty="0">
                <a:solidFill>
                  <a:srgbClr val="A67F59"/>
                </a:solidFill>
                <a:latin typeface="Liberation Mono"/>
              </a:rPr>
              <a:t>*</a:t>
            </a:r>
            <a:r>
              <a:rPr lang="en-US" altLang="zh-CN" sz="1600" dirty="0">
                <a:solidFill>
                  <a:srgbClr val="000000"/>
                </a:solidFill>
                <a:latin typeface="Liberation Mono"/>
              </a:rPr>
              <a:t> </a:t>
            </a:r>
            <a:r>
              <a:rPr lang="en-US" altLang="zh-CN" sz="1600" dirty="0">
                <a:solidFill>
                  <a:srgbClr val="0077AA"/>
                </a:solidFill>
                <a:latin typeface="Liberation Mono"/>
              </a:rPr>
              <a:t>FROM</a:t>
            </a:r>
            <a:r>
              <a:rPr lang="en-US" altLang="zh-CN" sz="1600" dirty="0">
                <a:solidFill>
                  <a:srgbClr val="000000"/>
                </a:solidFill>
                <a:latin typeface="Liberation Mono"/>
              </a:rPr>
              <a:t> t1 </a:t>
            </a:r>
            <a:r>
              <a:rPr lang="en-US" altLang="zh-CN" sz="1600" dirty="0">
                <a:solidFill>
                  <a:srgbClr val="0077AA"/>
                </a:solidFill>
                <a:latin typeface="Liberation Mono"/>
              </a:rPr>
              <a:t>WHERE</a:t>
            </a:r>
            <a:r>
              <a:rPr lang="en-US" altLang="zh-CN" sz="1600" dirty="0">
                <a:solidFill>
                  <a:srgbClr val="000000"/>
                </a:solidFill>
                <a:latin typeface="Liberation Mono"/>
              </a:rPr>
              <a:t> c1 </a:t>
            </a:r>
            <a:r>
              <a:rPr lang="en-US" altLang="zh-CN" sz="1600" dirty="0">
                <a:solidFill>
                  <a:srgbClr val="A67F59"/>
                </a:solidFill>
                <a:latin typeface="Liberation Mono"/>
              </a:rPr>
              <a:t>=</a:t>
            </a:r>
            <a:r>
              <a:rPr lang="en-US" altLang="zh-CN" sz="1600" dirty="0">
                <a:solidFill>
                  <a:srgbClr val="000000"/>
                </a:solidFill>
                <a:latin typeface="Liberation Mono"/>
              </a:rPr>
              <a:t> </a:t>
            </a:r>
            <a:r>
              <a:rPr lang="en-US" altLang="zh-CN" sz="1600" dirty="0">
                <a:solidFill>
                  <a:srgbClr val="990055"/>
                </a:solidFill>
                <a:latin typeface="Liberation Mono"/>
              </a:rPr>
              <a:t>1</a:t>
            </a:r>
            <a:r>
              <a:rPr lang="en-US" altLang="zh-CN" sz="1600" dirty="0">
                <a:solidFill>
                  <a:srgbClr val="000000"/>
                </a:solidFill>
                <a:latin typeface="Liberation Mono"/>
              </a:rPr>
              <a:t> </a:t>
            </a:r>
            <a:r>
              <a:rPr lang="en-US" altLang="zh-CN" sz="1600" dirty="0">
                <a:solidFill>
                  <a:srgbClr val="A67F59"/>
                </a:solidFill>
                <a:latin typeface="Liberation Mono"/>
              </a:rPr>
              <a:t>AND</a:t>
            </a:r>
            <a:r>
              <a:rPr lang="en-US" altLang="zh-CN" sz="1600" dirty="0">
                <a:solidFill>
                  <a:srgbClr val="000000"/>
                </a:solidFill>
                <a:latin typeface="Liberation Mono"/>
              </a:rPr>
              <a:t> </a:t>
            </a:r>
            <a:r>
              <a:rPr lang="en-US" altLang="zh-CN" sz="1600" dirty="0">
                <a:solidFill>
                  <a:srgbClr val="999999"/>
                </a:solidFill>
                <a:latin typeface="Liberation Mono"/>
              </a:rPr>
              <a:t>(</a:t>
            </a:r>
            <a:r>
              <a:rPr lang="en-US" altLang="zh-CN" sz="1600" dirty="0">
                <a:solidFill>
                  <a:srgbClr val="000000"/>
                </a:solidFill>
                <a:latin typeface="Liberation Mono"/>
              </a:rPr>
              <a:t>c2 </a:t>
            </a:r>
            <a:r>
              <a:rPr lang="en-US" altLang="zh-CN" sz="1600" dirty="0">
                <a:solidFill>
                  <a:srgbClr val="A67F59"/>
                </a:solidFill>
                <a:latin typeface="Liberation Mono"/>
              </a:rPr>
              <a:t>&gt;</a:t>
            </a:r>
            <a:r>
              <a:rPr lang="en-US" altLang="zh-CN" sz="1600" dirty="0">
                <a:solidFill>
                  <a:srgbClr val="000000"/>
                </a:solidFill>
                <a:latin typeface="Liberation Mono"/>
              </a:rPr>
              <a:t> </a:t>
            </a:r>
            <a:r>
              <a:rPr lang="en-US" altLang="zh-CN" sz="1600" dirty="0">
                <a:solidFill>
                  <a:srgbClr val="990055"/>
                </a:solidFill>
                <a:latin typeface="Liberation Mono"/>
              </a:rPr>
              <a:t>1</a:t>
            </a:r>
            <a:r>
              <a:rPr lang="en-US" altLang="zh-CN" sz="1600" dirty="0">
                <a:solidFill>
                  <a:srgbClr val="000000"/>
                </a:solidFill>
                <a:latin typeface="Liberation Mono"/>
              </a:rPr>
              <a:t> </a:t>
            </a:r>
            <a:r>
              <a:rPr lang="en-US" altLang="zh-CN" sz="1600" dirty="0">
                <a:solidFill>
                  <a:srgbClr val="A67F59"/>
                </a:solidFill>
                <a:latin typeface="Liberation Mono"/>
              </a:rPr>
              <a:t>OR</a:t>
            </a:r>
            <a:r>
              <a:rPr lang="en-US" altLang="zh-CN" sz="1600" dirty="0">
                <a:solidFill>
                  <a:srgbClr val="000000"/>
                </a:solidFill>
                <a:latin typeface="Liberation Mono"/>
              </a:rPr>
              <a:t> </a:t>
            </a:r>
            <a:r>
              <a:rPr lang="en-US" altLang="zh-CN" sz="1600" dirty="0">
                <a:solidFill>
                  <a:srgbClr val="999999"/>
                </a:solidFill>
                <a:latin typeface="Liberation Mono"/>
              </a:rPr>
              <a:t>((</a:t>
            </a:r>
            <a:r>
              <a:rPr lang="en-US" altLang="zh-CN" sz="1600" dirty="0">
                <a:solidFill>
                  <a:srgbClr val="000000"/>
                </a:solidFill>
                <a:latin typeface="Liberation Mono"/>
              </a:rPr>
              <a:t>c2 </a:t>
            </a:r>
            <a:r>
              <a:rPr lang="en-US" altLang="zh-CN" sz="1600" dirty="0">
                <a:solidFill>
                  <a:srgbClr val="A67F59"/>
                </a:solidFill>
                <a:latin typeface="Liberation Mono"/>
              </a:rPr>
              <a:t>=</a:t>
            </a:r>
            <a:r>
              <a:rPr lang="en-US" altLang="zh-CN" sz="1600" dirty="0">
                <a:solidFill>
                  <a:srgbClr val="000000"/>
                </a:solidFill>
                <a:latin typeface="Liberation Mono"/>
              </a:rPr>
              <a:t> </a:t>
            </a:r>
            <a:r>
              <a:rPr lang="en-US" altLang="zh-CN" sz="1600" dirty="0">
                <a:solidFill>
                  <a:srgbClr val="990055"/>
                </a:solidFill>
                <a:latin typeface="Liberation Mono"/>
              </a:rPr>
              <a:t>1</a:t>
            </a:r>
            <a:r>
              <a:rPr lang="en-US" altLang="zh-CN" sz="1600" dirty="0">
                <a:solidFill>
                  <a:srgbClr val="999999"/>
                </a:solidFill>
                <a:latin typeface="Liberation Mono"/>
              </a:rPr>
              <a:t>)</a:t>
            </a:r>
            <a:r>
              <a:rPr lang="en-US" altLang="zh-CN" sz="1600" dirty="0">
                <a:solidFill>
                  <a:srgbClr val="000000"/>
                </a:solidFill>
                <a:latin typeface="Liberation Mono"/>
              </a:rPr>
              <a:t> </a:t>
            </a:r>
            <a:r>
              <a:rPr lang="en-US" altLang="zh-CN" sz="1600" dirty="0">
                <a:solidFill>
                  <a:srgbClr val="A67F59"/>
                </a:solidFill>
                <a:latin typeface="Liberation Mono"/>
              </a:rPr>
              <a:t>AND</a:t>
            </a:r>
            <a:r>
              <a:rPr lang="en-US" altLang="zh-CN" sz="1600" dirty="0">
                <a:solidFill>
                  <a:srgbClr val="000000"/>
                </a:solidFill>
                <a:latin typeface="Liberation Mono"/>
              </a:rPr>
              <a:t> </a:t>
            </a:r>
            <a:r>
              <a:rPr lang="en-US" altLang="zh-CN" sz="1600" dirty="0">
                <a:solidFill>
                  <a:srgbClr val="999999"/>
                </a:solidFill>
                <a:latin typeface="Liberation Mono"/>
              </a:rPr>
              <a:t>(</a:t>
            </a:r>
            <a:r>
              <a:rPr lang="en-US" altLang="zh-CN" sz="1600" dirty="0">
                <a:solidFill>
                  <a:srgbClr val="000000"/>
                </a:solidFill>
                <a:latin typeface="Liberation Mono"/>
              </a:rPr>
              <a:t>c3 </a:t>
            </a:r>
            <a:r>
              <a:rPr lang="en-US" altLang="zh-CN" sz="1600" dirty="0">
                <a:solidFill>
                  <a:srgbClr val="A67F59"/>
                </a:solidFill>
                <a:latin typeface="Liberation Mono"/>
              </a:rPr>
              <a:t>&gt;</a:t>
            </a:r>
            <a:r>
              <a:rPr lang="en-US" altLang="zh-CN" sz="1600" dirty="0">
                <a:solidFill>
                  <a:srgbClr val="000000"/>
                </a:solidFill>
                <a:latin typeface="Liberation Mono"/>
              </a:rPr>
              <a:t> </a:t>
            </a:r>
            <a:r>
              <a:rPr lang="en-US" altLang="zh-CN" sz="1600" dirty="0">
                <a:solidFill>
                  <a:srgbClr val="990055"/>
                </a:solidFill>
                <a:latin typeface="Liberation Mono"/>
              </a:rPr>
              <a:t>1</a:t>
            </a:r>
            <a:r>
              <a:rPr lang="en-US" altLang="zh-CN" sz="1600" dirty="0">
                <a:solidFill>
                  <a:srgbClr val="999999"/>
                </a:solidFill>
                <a:latin typeface="Liberation Mono"/>
              </a:rPr>
              <a:t>)))</a:t>
            </a:r>
            <a:r>
              <a:rPr lang="zh-CN" altLang="en-US" sz="1600" dirty="0">
                <a:solidFill>
                  <a:srgbClr val="999999"/>
                </a:solidFill>
                <a:latin typeface="Liberation Mono"/>
              </a:rPr>
              <a:t>；</a:t>
            </a:r>
            <a:endParaRPr lang="zh-CN" altLang="en-US" sz="1600" dirty="0"/>
          </a:p>
        </p:txBody>
      </p:sp>
      <p:sp>
        <p:nvSpPr>
          <p:cNvPr id="21" name="Rectangle 1">
            <a:extLst>
              <a:ext uri="{FF2B5EF4-FFF2-40B4-BE49-F238E27FC236}">
                <a16:creationId xmlns:a16="http://schemas.microsoft.com/office/drawing/2014/main" id="{8DC40983-CEA5-4DB9-AB8D-8B95E9E82368}"/>
              </a:ext>
            </a:extLst>
          </p:cNvPr>
          <p:cNvSpPr>
            <a:spLocks noChangeArrowheads="1"/>
          </p:cNvSpPr>
          <p:nvPr/>
        </p:nvSpPr>
        <p:spPr bwMode="auto">
          <a:xfrm>
            <a:off x="1034004" y="3954831"/>
            <a:ext cx="8233458" cy="707053"/>
          </a:xfrm>
          <a:prstGeom prst="rect">
            <a:avLst/>
          </a:prstGeom>
          <a:ln/>
        </p:spPr>
        <p:style>
          <a:lnRef idx="2">
            <a:schemeClr val="accent5"/>
          </a:lnRef>
          <a:fillRef idx="1">
            <a:schemeClr val="lt1"/>
          </a:fillRef>
          <a:effectRef idx="0">
            <a:schemeClr val="accent5"/>
          </a:effectRef>
          <a:fontRef idx="minor">
            <a:schemeClr val="dk1"/>
          </a:fontRef>
        </p:style>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1600" b="0" i="0" u="none" strike="noStrike" cap="none" normalizeH="0" baseline="0" dirty="0">
                <a:ln>
                  <a:noFill/>
                </a:ln>
                <a:solidFill>
                  <a:srgbClr val="555555"/>
                </a:solidFill>
                <a:effectLst/>
                <a:ea typeface="Open Sans"/>
              </a:rPr>
              <a:t>避免将行构造函数与</a:t>
            </a:r>
            <a:r>
              <a:rPr kumimoji="0" lang="zh-CN" altLang="zh-CN" sz="1600" b="0" i="0" u="sng" strike="noStrike" cap="none" normalizeH="0" baseline="0" dirty="0">
                <a:ln>
                  <a:noFill/>
                </a:ln>
                <a:solidFill>
                  <a:srgbClr val="000000"/>
                </a:solidFill>
                <a:effectLst/>
                <a:latin typeface="Courier New" panose="02070309020205020404" pitchFamily="49" charset="0"/>
                <a:ea typeface="Open Sans"/>
                <a:cs typeface="Courier New" panose="02070309020205020404" pitchFamily="49" charset="0"/>
                <a:hlinkClick r:id="rId3"/>
              </a:rPr>
              <a:t>AND</a:t>
            </a:r>
            <a:r>
              <a:rPr kumimoji="0" lang="zh-CN" altLang="zh-CN" sz="1600" b="0" i="0" u="none" strike="noStrike" cap="none" normalizeH="0" baseline="0" dirty="0">
                <a:ln>
                  <a:noFill/>
                </a:ln>
                <a:solidFill>
                  <a:srgbClr val="555555"/>
                </a:solidFill>
                <a:effectLst/>
                <a:ea typeface="Open Sans"/>
              </a:rPr>
              <a:t>/ </a:t>
            </a:r>
            <a:r>
              <a:rPr kumimoji="0" lang="zh-CN" altLang="zh-CN" sz="1600" b="0" i="0" u="sng" strike="noStrike" cap="none" normalizeH="0" baseline="0" dirty="0">
                <a:ln>
                  <a:noFill/>
                </a:ln>
                <a:solidFill>
                  <a:srgbClr val="000000"/>
                </a:solidFill>
                <a:effectLst/>
                <a:latin typeface="Courier New" panose="02070309020205020404" pitchFamily="49" charset="0"/>
                <a:ea typeface="Open Sans"/>
                <a:cs typeface="Courier New" panose="02070309020205020404" pitchFamily="49" charset="0"/>
                <a:hlinkClick r:id="rId4"/>
              </a:rPr>
              <a:t>OR</a:t>
            </a:r>
            <a:r>
              <a:rPr kumimoji="0" lang="zh-CN" altLang="zh-CN" sz="1600" b="0" i="0" u="none" strike="noStrike" cap="none" normalizeH="0" baseline="0" dirty="0">
                <a:ln>
                  <a:noFill/>
                </a:ln>
                <a:solidFill>
                  <a:srgbClr val="555555"/>
                </a:solidFill>
                <a:effectLst/>
                <a:ea typeface="Open Sans"/>
              </a:rPr>
              <a:t> 表达式混合 </a:t>
            </a:r>
            <a:r>
              <a:rPr kumimoji="0" lang="zh-CN" altLang="en-US" sz="1600" b="0" i="0" u="none" strike="noStrike" cap="none" normalizeH="0" baseline="0" dirty="0">
                <a:ln>
                  <a:noFill/>
                </a:ln>
                <a:solidFill>
                  <a:srgbClr val="555555"/>
                </a:solidFill>
                <a:effectLst/>
                <a:ea typeface="Open Sans"/>
              </a:rPr>
              <a:t>，可</a:t>
            </a:r>
            <a:r>
              <a:rPr kumimoji="0" lang="zh-CN" altLang="zh-CN" sz="1600" b="0" i="0" u="none" strike="noStrike" cap="none" normalizeH="0" baseline="0" dirty="0">
                <a:ln>
                  <a:noFill/>
                </a:ln>
                <a:solidFill>
                  <a:srgbClr val="555555"/>
                </a:solidFill>
                <a:effectLst/>
                <a:ea typeface="Open Sans"/>
              </a:rPr>
              <a:t>使用其中一个。</a:t>
            </a:r>
            <a:endParaRPr kumimoji="0" lang="zh-CN" altLang="zh-CN"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en-US" sz="1600" b="0" i="0" u="none" strike="noStrike" cap="none" normalizeH="0" baseline="0" dirty="0">
                <a:ln>
                  <a:noFill/>
                </a:ln>
                <a:solidFill>
                  <a:srgbClr val="555555"/>
                </a:solidFill>
                <a:effectLst/>
                <a:ea typeface="Open Sans"/>
              </a:rPr>
              <a:t>有时</a:t>
            </a:r>
            <a:r>
              <a:rPr kumimoji="0" lang="zh-CN" altLang="zh-CN" sz="1600" b="0" i="0" u="none" strike="noStrike" cap="none" normalizeH="0" baseline="0" dirty="0">
                <a:ln>
                  <a:noFill/>
                </a:ln>
                <a:solidFill>
                  <a:srgbClr val="555555"/>
                </a:solidFill>
                <a:effectLst/>
                <a:ea typeface="Open Sans"/>
              </a:rPr>
              <a:t>优化器可以将范围访问方法应用于</a:t>
            </a:r>
            <a:r>
              <a:rPr kumimoji="0" lang="zh-CN" altLang="zh-CN" sz="1600" b="0" i="0" u="sng" strike="noStrike" cap="none" normalizeH="0" baseline="0" dirty="0">
                <a:ln>
                  <a:noFill/>
                </a:ln>
                <a:solidFill>
                  <a:srgbClr val="000000"/>
                </a:solidFill>
                <a:effectLst/>
                <a:latin typeface="Courier New" panose="02070309020205020404" pitchFamily="49" charset="0"/>
                <a:ea typeface="Open Sans"/>
                <a:cs typeface="Courier New" panose="02070309020205020404" pitchFamily="49" charset="0"/>
                <a:hlinkClick r:id="rId5"/>
              </a:rPr>
              <a:t>IN()</a:t>
            </a:r>
            <a:r>
              <a:rPr kumimoji="0" lang="zh-CN" altLang="zh-CN" sz="1600" b="0" i="0" u="none" strike="noStrike" cap="none" normalizeH="0" baseline="0" dirty="0">
                <a:ln>
                  <a:noFill/>
                </a:ln>
                <a:solidFill>
                  <a:srgbClr val="555555"/>
                </a:solidFill>
                <a:effectLst/>
                <a:ea typeface="Open Sans"/>
              </a:rPr>
              <a:t>具有行构造函数参数的表达式</a:t>
            </a:r>
            <a:endParaRPr kumimoji="0" lang="zh-CN" altLang="zh-CN"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991799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30145" y="492257"/>
            <a:ext cx="1103547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t>Avoiding Full Table Scans</a:t>
            </a:r>
            <a:r>
              <a:rPr lang="zh-CN" altLang="en-US" dirty="0"/>
              <a:t>避免全表扫描</a:t>
            </a:r>
            <a:endParaRPr lang="en-US" altLang="zh-CN" dirty="0"/>
          </a:p>
        </p:txBody>
      </p:sp>
      <p:sp>
        <p:nvSpPr>
          <p:cNvPr id="3" name="矩形 2">
            <a:extLst>
              <a:ext uri="{FF2B5EF4-FFF2-40B4-BE49-F238E27FC236}">
                <a16:creationId xmlns:a16="http://schemas.microsoft.com/office/drawing/2014/main" id="{C698570B-ADA0-4906-AC49-569B732B2CE5}"/>
              </a:ext>
            </a:extLst>
          </p:cNvPr>
          <p:cNvSpPr/>
          <p:nvPr/>
        </p:nvSpPr>
        <p:spPr>
          <a:xfrm>
            <a:off x="330145" y="1352466"/>
            <a:ext cx="10590836" cy="2031325"/>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0000"/>
                </a:solidFill>
                <a:latin typeface="Verdana" panose="020B0604030504040204" pitchFamily="34" charset="0"/>
              </a:rPr>
              <a:t>数据表是在太小了，做一次全表扫描比做索引键的查找来得快多了。当表的记录总数小于</a:t>
            </a:r>
            <a:r>
              <a:rPr lang="en-US" altLang="zh-CN" dirty="0">
                <a:solidFill>
                  <a:srgbClr val="000000"/>
                </a:solidFill>
                <a:latin typeface="Verdana" panose="020B0604030504040204" pitchFamily="34" charset="0"/>
              </a:rPr>
              <a:t>10</a:t>
            </a:r>
            <a:r>
              <a:rPr lang="zh-CN" altLang="en-US" dirty="0">
                <a:solidFill>
                  <a:srgbClr val="000000"/>
                </a:solidFill>
                <a:latin typeface="Verdana" panose="020B0604030504040204" pitchFamily="34" charset="0"/>
              </a:rPr>
              <a:t>且记录长度比较短时通常这么做。</a:t>
            </a:r>
            <a:endParaRPr lang="en-US" altLang="zh-CN" dirty="0">
              <a:solidFill>
                <a:srgbClr val="000000"/>
              </a:solidFill>
              <a:latin typeface="Verdana" panose="020B0604030504040204" pitchFamily="34" charset="0"/>
            </a:endParaRPr>
          </a:p>
          <a:p>
            <a:pPr marL="285750" indent="-285750">
              <a:buFont typeface="Arial" panose="020B0604020202020204" pitchFamily="34" charset="0"/>
              <a:buChar char="•"/>
            </a:pPr>
            <a:r>
              <a:rPr lang="zh-CN" altLang="en-US" dirty="0">
                <a:solidFill>
                  <a:srgbClr val="000000"/>
                </a:solidFill>
                <a:latin typeface="Verdana" panose="020B0604030504040204" pitchFamily="34" charset="0"/>
              </a:rPr>
              <a:t>没有合适用于 </a:t>
            </a:r>
            <a:r>
              <a:rPr lang="en-US" altLang="zh-CN" dirty="0">
                <a:solidFill>
                  <a:srgbClr val="000000"/>
                </a:solidFill>
                <a:latin typeface="Verdana" panose="020B0604030504040204" pitchFamily="34" charset="0"/>
              </a:rPr>
              <a:t>ON </a:t>
            </a:r>
            <a:r>
              <a:rPr lang="zh-CN" altLang="en-US" dirty="0">
                <a:solidFill>
                  <a:srgbClr val="000000"/>
                </a:solidFill>
                <a:latin typeface="Verdana" panose="020B0604030504040204" pitchFamily="34" charset="0"/>
              </a:rPr>
              <a:t>或 </a:t>
            </a:r>
            <a:r>
              <a:rPr lang="en-US" altLang="zh-CN" dirty="0">
                <a:solidFill>
                  <a:srgbClr val="000000"/>
                </a:solidFill>
                <a:latin typeface="Verdana" panose="020B0604030504040204" pitchFamily="34" charset="0"/>
              </a:rPr>
              <a:t>WHERE </a:t>
            </a:r>
            <a:r>
              <a:rPr lang="zh-CN" altLang="en-US" dirty="0">
                <a:solidFill>
                  <a:srgbClr val="000000"/>
                </a:solidFill>
                <a:latin typeface="Verdana" panose="020B0604030504040204" pitchFamily="34" charset="0"/>
              </a:rPr>
              <a:t>分句的索引字段。</a:t>
            </a:r>
            <a:endParaRPr lang="en-US" altLang="zh-CN" dirty="0">
              <a:solidFill>
                <a:srgbClr val="000000"/>
              </a:solidFill>
              <a:latin typeface="Verdana" panose="020B0604030504040204" pitchFamily="34" charset="0"/>
            </a:endParaRPr>
          </a:p>
          <a:p>
            <a:pPr marL="285750" indent="-285750">
              <a:buFont typeface="Arial" panose="020B0604020202020204" pitchFamily="34" charset="0"/>
              <a:buChar char="•"/>
            </a:pPr>
            <a:r>
              <a:rPr lang="zh-CN" altLang="en-US" dirty="0">
                <a:solidFill>
                  <a:srgbClr val="000000"/>
                </a:solidFill>
                <a:latin typeface="Verdana" panose="020B0604030504040204" pitchFamily="34" charset="0"/>
              </a:rPr>
              <a:t>让索引字段和常量值比较，</a:t>
            </a:r>
            <a:r>
              <a:rPr lang="en-US" altLang="zh-CN" dirty="0">
                <a:solidFill>
                  <a:srgbClr val="000000"/>
                </a:solidFill>
                <a:latin typeface="Verdana" panose="020B0604030504040204" pitchFamily="34" charset="0"/>
              </a:rPr>
              <a:t>MySQL</a:t>
            </a:r>
            <a:r>
              <a:rPr lang="zh-CN" altLang="en-US" dirty="0">
                <a:solidFill>
                  <a:srgbClr val="000000"/>
                </a:solidFill>
                <a:latin typeface="Verdana" panose="020B0604030504040204" pitchFamily="34" charset="0"/>
              </a:rPr>
              <a:t>已经计算（基于索引树）到常量覆盖了数据表的很大部分，因此做全表扫描应该会来得更快。</a:t>
            </a:r>
            <a:endParaRPr lang="en-US" altLang="zh-CN" dirty="0">
              <a:solidFill>
                <a:srgbClr val="000000"/>
              </a:solidFill>
              <a:latin typeface="Verdana" panose="020B0604030504040204" pitchFamily="34" charset="0"/>
            </a:endParaRPr>
          </a:p>
          <a:p>
            <a:pPr marL="285750" indent="-285750">
              <a:buFont typeface="Arial" panose="020B0604020202020204" pitchFamily="34" charset="0"/>
              <a:buChar char="•"/>
            </a:pPr>
            <a:r>
              <a:rPr lang="zh-CN" altLang="en-US" dirty="0">
                <a:solidFill>
                  <a:srgbClr val="000000"/>
                </a:solidFill>
                <a:latin typeface="Verdana" panose="020B0604030504040204" pitchFamily="34" charset="0"/>
              </a:rPr>
              <a:t>通过其他字段使用了一个基数很小（很多记录匹配索引键值）的索引键。这种情况下，</a:t>
            </a:r>
            <a:r>
              <a:rPr lang="en-US" altLang="zh-CN" dirty="0">
                <a:solidFill>
                  <a:srgbClr val="000000"/>
                </a:solidFill>
                <a:latin typeface="Verdana" panose="020B0604030504040204" pitchFamily="34" charset="0"/>
              </a:rPr>
              <a:t>MySQL</a:t>
            </a:r>
            <a:r>
              <a:rPr lang="zh-CN" altLang="en-US" dirty="0">
                <a:solidFill>
                  <a:srgbClr val="000000"/>
                </a:solidFill>
                <a:latin typeface="Verdana" panose="020B0604030504040204" pitchFamily="34" charset="0"/>
              </a:rPr>
              <a:t>认为使用索引键需要大量查找，还不如全表扫描来得更快</a:t>
            </a:r>
            <a:endParaRPr lang="zh-CN" altLang="en-US" dirty="0"/>
          </a:p>
        </p:txBody>
      </p:sp>
      <p:sp>
        <p:nvSpPr>
          <p:cNvPr id="4" name="文本框 3">
            <a:extLst>
              <a:ext uri="{FF2B5EF4-FFF2-40B4-BE49-F238E27FC236}">
                <a16:creationId xmlns:a16="http://schemas.microsoft.com/office/drawing/2014/main" id="{035F1B0F-9598-4CC2-A3A9-6EF6B516F5C8}"/>
              </a:ext>
            </a:extLst>
          </p:cNvPr>
          <p:cNvSpPr txBox="1"/>
          <p:nvPr/>
        </p:nvSpPr>
        <p:spPr>
          <a:xfrm>
            <a:off x="330145" y="922362"/>
            <a:ext cx="8408741" cy="369332"/>
          </a:xfrm>
          <a:prstGeom prst="rect">
            <a:avLst/>
          </a:prstGeom>
          <a:noFill/>
        </p:spPr>
        <p:txBody>
          <a:bodyPr wrap="square" rtlCol="0">
            <a:spAutoFit/>
          </a:bodyPr>
          <a:lstStyle/>
          <a:p>
            <a:r>
              <a:rPr lang="zh-CN" altLang="en-US" dirty="0"/>
              <a:t>下面情况会引起全表扫描（小表全表扫描性能影响不大，但大表需要避免）</a:t>
            </a:r>
          </a:p>
        </p:txBody>
      </p:sp>
      <p:sp>
        <p:nvSpPr>
          <p:cNvPr id="5" name="矩形 4">
            <a:extLst>
              <a:ext uri="{FF2B5EF4-FFF2-40B4-BE49-F238E27FC236}">
                <a16:creationId xmlns:a16="http://schemas.microsoft.com/office/drawing/2014/main" id="{5B61CE35-FB12-4AF6-9042-36EAB51FA292}"/>
              </a:ext>
            </a:extLst>
          </p:cNvPr>
          <p:cNvSpPr/>
          <p:nvPr/>
        </p:nvSpPr>
        <p:spPr>
          <a:xfrm>
            <a:off x="430459" y="3505336"/>
            <a:ext cx="6373792" cy="369332"/>
          </a:xfrm>
          <a:prstGeom prst="rect">
            <a:avLst/>
          </a:prstGeom>
        </p:spPr>
        <p:txBody>
          <a:bodyPr wrap="square">
            <a:spAutoFit/>
          </a:bodyPr>
          <a:lstStyle/>
          <a:p>
            <a:r>
              <a:rPr lang="zh-CN" altLang="en-US" dirty="0">
                <a:solidFill>
                  <a:srgbClr val="555555"/>
                </a:solidFill>
                <a:latin typeface="Open Sans"/>
              </a:rPr>
              <a:t>对于大表，以下技术以避免优化程序错误地选择表扫描</a:t>
            </a:r>
            <a:endParaRPr lang="zh-CN" altLang="en-US" dirty="0"/>
          </a:p>
        </p:txBody>
      </p:sp>
      <p:sp>
        <p:nvSpPr>
          <p:cNvPr id="6" name="矩形 5">
            <a:extLst>
              <a:ext uri="{FF2B5EF4-FFF2-40B4-BE49-F238E27FC236}">
                <a16:creationId xmlns:a16="http://schemas.microsoft.com/office/drawing/2014/main" id="{DD380F52-EC9E-4739-8406-B5CB0EB53E91}"/>
              </a:ext>
            </a:extLst>
          </p:cNvPr>
          <p:cNvSpPr/>
          <p:nvPr/>
        </p:nvSpPr>
        <p:spPr>
          <a:xfrm>
            <a:off x="330145" y="3996213"/>
            <a:ext cx="11672802" cy="212237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t>执行 </a:t>
            </a:r>
            <a:r>
              <a:rPr lang="en-US" altLang="zh-CN" dirty="0"/>
              <a:t>ANALYZE TABLE </a:t>
            </a:r>
            <a:r>
              <a:rPr lang="en-US" altLang="zh-CN" dirty="0" err="1"/>
              <a:t>tbl_name</a:t>
            </a:r>
            <a:r>
              <a:rPr lang="en-US" altLang="zh-CN" dirty="0"/>
              <a:t> </a:t>
            </a:r>
            <a:r>
              <a:rPr lang="zh-CN" altLang="en-US" dirty="0"/>
              <a:t>更新要扫描的表的索引键分布。（可能锁表）</a:t>
            </a:r>
          </a:p>
          <a:p>
            <a:pPr marL="285750" indent="-285750">
              <a:lnSpc>
                <a:spcPct val="150000"/>
              </a:lnSpc>
              <a:buFont typeface="Arial" panose="020B0604020202020204" pitchFamily="34" charset="0"/>
              <a:buChar char="•"/>
            </a:pPr>
            <a:r>
              <a:rPr lang="zh-CN" altLang="en-US" dirty="0"/>
              <a:t>使用 </a:t>
            </a:r>
            <a:r>
              <a:rPr lang="en-US" altLang="zh-CN" dirty="0"/>
              <a:t>FORCE INDEX </a:t>
            </a:r>
            <a:r>
              <a:rPr lang="zh-CN" altLang="en-US" dirty="0"/>
              <a:t>告诉</a:t>
            </a:r>
            <a:r>
              <a:rPr lang="en-US" altLang="zh-CN" dirty="0"/>
              <a:t>MySQL</a:t>
            </a:r>
            <a:r>
              <a:rPr lang="zh-CN" altLang="en-US" dirty="0"/>
              <a:t>，做全表扫描的话会比利用给定的索引更浪费资源。</a:t>
            </a:r>
          </a:p>
          <a:p>
            <a:pPr>
              <a:lnSpc>
                <a:spcPct val="150000"/>
              </a:lnSpc>
            </a:pPr>
            <a:r>
              <a:rPr lang="en-US" altLang="zh-CN" dirty="0"/>
              <a:t>         SELECT * FROM t1, t2 FORCE INDEX (</a:t>
            </a:r>
            <a:r>
              <a:rPr lang="en-US" altLang="zh-CN" dirty="0" err="1"/>
              <a:t>index_for_column</a:t>
            </a:r>
            <a:r>
              <a:rPr lang="en-US" altLang="zh-CN" dirty="0"/>
              <a:t>)  WHERE t1.col_name=t2.col_name;</a:t>
            </a:r>
          </a:p>
          <a:p>
            <a:pPr marL="285750" indent="-285750">
              <a:lnSpc>
                <a:spcPct val="150000"/>
              </a:lnSpc>
              <a:buFont typeface="Arial" panose="020B0604020202020204" pitchFamily="34" charset="0"/>
              <a:buChar char="•"/>
            </a:pPr>
            <a:r>
              <a:rPr lang="zh-CN" altLang="en-US" dirty="0"/>
              <a:t>启动 </a:t>
            </a:r>
            <a:r>
              <a:rPr lang="en-US" altLang="zh-CN" dirty="0" err="1"/>
              <a:t>mysqld</a:t>
            </a:r>
            <a:r>
              <a:rPr lang="en-US" altLang="zh-CN" dirty="0"/>
              <a:t> </a:t>
            </a:r>
            <a:r>
              <a:rPr lang="zh-CN" altLang="en-US" dirty="0"/>
              <a:t>时使用参数 </a:t>
            </a:r>
            <a:r>
              <a:rPr lang="en-US" altLang="zh-CN" dirty="0"/>
              <a:t>--max-seeks-for-key=1000 </a:t>
            </a:r>
            <a:r>
              <a:rPr lang="zh-CN" altLang="en-US" dirty="0"/>
              <a:t>或者执行 </a:t>
            </a:r>
            <a:r>
              <a:rPr lang="en-US" altLang="zh-CN" dirty="0"/>
              <a:t>SET </a:t>
            </a:r>
            <a:r>
              <a:rPr lang="en-US" altLang="zh-CN" dirty="0" err="1"/>
              <a:t>max_seeks_for_key</a:t>
            </a:r>
            <a:r>
              <a:rPr lang="en-US" altLang="zh-CN" dirty="0"/>
              <a:t>=1000 </a:t>
            </a:r>
            <a:r>
              <a:rPr lang="zh-CN" altLang="en-US" dirty="0"/>
              <a:t>来告诉优化程序，所有的索引都不会导致超过</a:t>
            </a:r>
            <a:r>
              <a:rPr lang="en-US" altLang="zh-CN" dirty="0"/>
              <a:t>1000</a:t>
            </a:r>
            <a:r>
              <a:rPr lang="zh-CN" altLang="en-US" dirty="0"/>
              <a:t>次的索引搜索</a:t>
            </a:r>
          </a:p>
        </p:txBody>
      </p:sp>
    </p:spTree>
    <p:extLst>
      <p:ext uri="{BB962C8B-B14F-4D97-AF65-F5344CB8AC3E}">
        <p14:creationId xmlns:p14="http://schemas.microsoft.com/office/powerpoint/2010/main" val="41423491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30145" y="492257"/>
            <a:ext cx="11035475"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—SQL SELECT </a:t>
            </a:r>
            <a:r>
              <a:rPr lang="zh-CN" altLang="en-US" dirty="0">
                <a:latin typeface="Microsoft YaHei Light" panose="020B0502040204020203" pitchFamily="34" charset="-122"/>
                <a:ea typeface="Microsoft YaHei Light" panose="020B0502040204020203" pitchFamily="34" charset="-122"/>
              </a:rPr>
              <a:t>语句之</a:t>
            </a:r>
            <a:r>
              <a:rPr lang="en-US" altLang="zh-CN" dirty="0"/>
              <a:t>Avoiding Full Table Scans</a:t>
            </a:r>
            <a:r>
              <a:rPr lang="zh-CN" altLang="en-US" dirty="0"/>
              <a:t>避免全表扫描</a:t>
            </a:r>
            <a:endParaRPr lang="en-US" altLang="zh-CN" dirty="0"/>
          </a:p>
        </p:txBody>
      </p:sp>
      <p:sp>
        <p:nvSpPr>
          <p:cNvPr id="7" name="文本框 6">
            <a:extLst>
              <a:ext uri="{FF2B5EF4-FFF2-40B4-BE49-F238E27FC236}">
                <a16:creationId xmlns:a16="http://schemas.microsoft.com/office/drawing/2014/main" id="{3A13083E-8614-4176-96E0-3EB749F7D04F}"/>
              </a:ext>
            </a:extLst>
          </p:cNvPr>
          <p:cNvSpPr txBox="1"/>
          <p:nvPr/>
        </p:nvSpPr>
        <p:spPr>
          <a:xfrm>
            <a:off x="520861" y="1192192"/>
            <a:ext cx="5440101" cy="369332"/>
          </a:xfrm>
          <a:prstGeom prst="rect">
            <a:avLst/>
          </a:prstGeom>
          <a:noFill/>
        </p:spPr>
        <p:txBody>
          <a:bodyPr wrap="square" rtlCol="0">
            <a:spAutoFit/>
          </a:bodyPr>
          <a:lstStyle/>
          <a:p>
            <a:r>
              <a:rPr lang="zh-CN" altLang="en-US" dirty="0"/>
              <a:t>避免全表的大表方案样例：</a:t>
            </a:r>
          </a:p>
        </p:txBody>
      </p:sp>
      <p:sp>
        <p:nvSpPr>
          <p:cNvPr id="8" name="矩形 7">
            <a:extLst>
              <a:ext uri="{FF2B5EF4-FFF2-40B4-BE49-F238E27FC236}">
                <a16:creationId xmlns:a16="http://schemas.microsoft.com/office/drawing/2014/main" id="{3159C89C-266A-4590-A58A-31C1456019D6}"/>
              </a:ext>
            </a:extLst>
          </p:cNvPr>
          <p:cNvSpPr/>
          <p:nvPr/>
        </p:nvSpPr>
        <p:spPr>
          <a:xfrm>
            <a:off x="617315" y="1892127"/>
            <a:ext cx="11212011" cy="646331"/>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 应尽量避免在 </a:t>
            </a:r>
            <a:r>
              <a:rPr lang="en-US" altLang="zh-CN" dirty="0">
                <a:solidFill>
                  <a:srgbClr val="000000"/>
                </a:solidFill>
                <a:latin typeface="微软雅黑" panose="020B0503020204020204" pitchFamily="34" charset="-122"/>
                <a:ea typeface="微软雅黑" panose="020B0503020204020204" pitchFamily="34" charset="-122"/>
              </a:rPr>
              <a:t>where </a:t>
            </a:r>
            <a:r>
              <a:rPr lang="zh-CN" altLang="en-US" dirty="0">
                <a:solidFill>
                  <a:srgbClr val="000000"/>
                </a:solidFill>
                <a:latin typeface="微软雅黑" panose="020B0503020204020204" pitchFamily="34" charset="-122"/>
                <a:ea typeface="微软雅黑" panose="020B0503020204020204" pitchFamily="34" charset="-122"/>
              </a:rPr>
              <a:t>子句中对字段进行 </a:t>
            </a:r>
            <a:r>
              <a:rPr lang="en-US" altLang="zh-CN" dirty="0">
                <a:solidFill>
                  <a:srgbClr val="000000"/>
                </a:solidFill>
                <a:latin typeface="微软雅黑" panose="020B0503020204020204" pitchFamily="34" charset="-122"/>
                <a:ea typeface="微软雅黑" panose="020B0503020204020204" pitchFamily="34" charset="-122"/>
              </a:rPr>
              <a:t>null </a:t>
            </a:r>
            <a:r>
              <a:rPr lang="zh-CN" altLang="en-US" dirty="0">
                <a:solidFill>
                  <a:srgbClr val="000000"/>
                </a:solidFill>
                <a:latin typeface="微软雅黑" panose="020B0503020204020204" pitchFamily="34" charset="-122"/>
                <a:ea typeface="微软雅黑" panose="020B0503020204020204" pitchFamily="34" charset="-122"/>
              </a:rPr>
              <a:t>值判断，否则将导致引擎放弃使用索引而进行全表扫描，如：</a:t>
            </a:r>
          </a:p>
          <a:p>
            <a:r>
              <a:rPr lang="en-US" altLang="zh-CN" dirty="0">
                <a:solidFill>
                  <a:srgbClr val="000000"/>
                </a:solidFill>
                <a:latin typeface="微软雅黑" panose="020B0503020204020204" pitchFamily="34" charset="-122"/>
                <a:ea typeface="微软雅黑" panose="020B0503020204020204" pitchFamily="34" charset="-122"/>
              </a:rPr>
              <a:t>select id from t where num is null </a:t>
            </a:r>
            <a:r>
              <a:rPr lang="zh-CN" altLang="en-US" dirty="0">
                <a:solidFill>
                  <a:srgbClr val="000000"/>
                </a:solidFill>
                <a:latin typeface="微软雅黑" panose="020B0503020204020204" pitchFamily="34" charset="-122"/>
                <a:ea typeface="微软雅黑" panose="020B0503020204020204" pitchFamily="34" charset="-122"/>
              </a:rPr>
              <a:t>可改写成：</a:t>
            </a:r>
            <a:r>
              <a:rPr lang="en-US" altLang="zh-CN" dirty="0"/>
              <a:t>select id from t where num=0</a:t>
            </a:r>
            <a:r>
              <a:rPr lang="zh-CN" altLang="en-US" dirty="0"/>
              <a:t>（</a:t>
            </a:r>
            <a:r>
              <a:rPr lang="en-US" altLang="zh-CN" dirty="0"/>
              <a:t>NUM</a:t>
            </a:r>
            <a:r>
              <a:rPr lang="zh-CN" altLang="en-US" dirty="0"/>
              <a:t>默认值设置为</a:t>
            </a:r>
            <a:r>
              <a:rPr lang="en-US" altLang="zh-CN" dirty="0"/>
              <a:t>0)</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D2812CB1-10B7-4374-A198-40158CF145AE}"/>
              </a:ext>
            </a:extLst>
          </p:cNvPr>
          <p:cNvSpPr/>
          <p:nvPr/>
        </p:nvSpPr>
        <p:spPr>
          <a:xfrm>
            <a:off x="617316" y="2736719"/>
            <a:ext cx="11212010" cy="1200329"/>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应尽量避免在 </a:t>
            </a:r>
            <a:r>
              <a:rPr lang="en-US" altLang="zh-CN" dirty="0">
                <a:solidFill>
                  <a:srgbClr val="000000"/>
                </a:solidFill>
                <a:latin typeface="微软雅黑" panose="020B0503020204020204" pitchFamily="34" charset="-122"/>
                <a:ea typeface="微软雅黑" panose="020B0503020204020204" pitchFamily="34" charset="-122"/>
              </a:rPr>
              <a:t>where </a:t>
            </a:r>
            <a:r>
              <a:rPr lang="zh-CN" altLang="en-US" dirty="0">
                <a:solidFill>
                  <a:srgbClr val="000000"/>
                </a:solidFill>
                <a:latin typeface="微软雅黑" panose="020B0503020204020204" pitchFamily="34" charset="-122"/>
                <a:ea typeface="微软雅黑" panose="020B0503020204020204" pitchFamily="34" charset="-122"/>
              </a:rPr>
              <a:t>子句中使用 </a:t>
            </a:r>
            <a:r>
              <a:rPr lang="en-US" altLang="zh-CN" dirty="0">
                <a:solidFill>
                  <a:srgbClr val="000000"/>
                </a:solidFill>
                <a:latin typeface="微软雅黑" panose="020B0503020204020204" pitchFamily="34" charset="-122"/>
                <a:ea typeface="微软雅黑" panose="020B0503020204020204" pitchFamily="34" charset="-122"/>
              </a:rPr>
              <a:t>or </a:t>
            </a:r>
            <a:r>
              <a:rPr lang="zh-CN" altLang="en-US" dirty="0">
                <a:solidFill>
                  <a:srgbClr val="000000"/>
                </a:solidFill>
                <a:latin typeface="微软雅黑" panose="020B0503020204020204" pitchFamily="34" charset="-122"/>
                <a:ea typeface="微软雅黑" panose="020B0503020204020204" pitchFamily="34" charset="-122"/>
              </a:rPr>
              <a:t>来连接条件，否则将导致引擎放弃使用索引而进行全表扫描，</a:t>
            </a:r>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select id from t where num=10 or num=20</a:t>
            </a:r>
          </a:p>
          <a:p>
            <a:r>
              <a:rPr lang="zh-CN" altLang="en-US" dirty="0">
                <a:solidFill>
                  <a:srgbClr val="000000"/>
                </a:solidFill>
                <a:latin typeface="微软雅黑" panose="020B0503020204020204" pitchFamily="34" charset="-122"/>
                <a:ea typeface="微软雅黑" panose="020B0503020204020204" pitchFamily="34" charset="-122"/>
              </a:rPr>
              <a:t>改写成：</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t>select id from t where num=10 union all select id from t where num=20</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F0171C5D-A854-45E2-8B55-03D172C40D5C}"/>
              </a:ext>
            </a:extLst>
          </p:cNvPr>
          <p:cNvSpPr/>
          <p:nvPr/>
        </p:nvSpPr>
        <p:spPr>
          <a:xfrm>
            <a:off x="617315" y="4002031"/>
            <a:ext cx="4533613" cy="369332"/>
          </a:xfrm>
          <a:prstGeom prst="rect">
            <a:avLst/>
          </a:prstGeom>
        </p:spPr>
        <p:txBody>
          <a:bodyPr wrap="none">
            <a:spAutoFit/>
          </a:bodyPr>
          <a:lstStyle/>
          <a:p>
            <a:pPr marL="285750" indent="-285750">
              <a:buFont typeface="Arial" panose="020B0604020202020204" pitchFamily="34" charset="0"/>
              <a:buChar char="•"/>
            </a:pPr>
            <a:r>
              <a:rPr lang="en-US" altLang="zh-CN" dirty="0">
                <a:solidFill>
                  <a:srgbClr val="000000"/>
                </a:solidFill>
                <a:latin typeface="微软雅黑" panose="020B0503020204020204" pitchFamily="34" charset="-122"/>
                <a:ea typeface="微软雅黑" panose="020B0503020204020204" pitchFamily="34" charset="-122"/>
              </a:rPr>
              <a:t>in </a:t>
            </a:r>
            <a:r>
              <a:rPr lang="zh-CN" altLang="en-US" dirty="0">
                <a:solidFill>
                  <a:srgbClr val="000000"/>
                </a:solidFill>
                <a:latin typeface="微软雅黑" panose="020B0503020204020204" pitchFamily="34" charset="-122"/>
                <a:ea typeface="微软雅黑" panose="020B0503020204020204" pitchFamily="34" charset="-122"/>
              </a:rPr>
              <a:t>和 </a:t>
            </a:r>
            <a:r>
              <a:rPr lang="en-US" altLang="zh-CN" dirty="0">
                <a:solidFill>
                  <a:srgbClr val="000000"/>
                </a:solidFill>
                <a:latin typeface="微软雅黑" panose="020B0503020204020204" pitchFamily="34" charset="-122"/>
                <a:ea typeface="微软雅黑" panose="020B0503020204020204" pitchFamily="34" charset="-122"/>
              </a:rPr>
              <a:t>not in </a:t>
            </a:r>
            <a:r>
              <a:rPr lang="zh-CN" altLang="en-US" dirty="0">
                <a:solidFill>
                  <a:srgbClr val="000000"/>
                </a:solidFill>
                <a:latin typeface="微软雅黑" panose="020B0503020204020204" pitchFamily="34" charset="-122"/>
                <a:ea typeface="微软雅黑" panose="020B0503020204020204" pitchFamily="34" charset="-122"/>
              </a:rPr>
              <a:t>慎用，否则会导致全表扫描</a:t>
            </a:r>
            <a:endParaRPr lang="zh-CN" altLang="en-US" dirty="0"/>
          </a:p>
        </p:txBody>
      </p:sp>
      <p:sp>
        <p:nvSpPr>
          <p:cNvPr id="11" name="矩形 10">
            <a:extLst>
              <a:ext uri="{FF2B5EF4-FFF2-40B4-BE49-F238E27FC236}">
                <a16:creationId xmlns:a16="http://schemas.microsoft.com/office/drawing/2014/main" id="{3525D883-21DA-4035-9DA2-81F1B5E63677}"/>
              </a:ext>
            </a:extLst>
          </p:cNvPr>
          <p:cNvSpPr/>
          <p:nvPr/>
        </p:nvSpPr>
        <p:spPr>
          <a:xfrm>
            <a:off x="814085" y="4436346"/>
            <a:ext cx="9348487" cy="923330"/>
          </a:xfrm>
          <a:prstGeom prst="rect">
            <a:avLst/>
          </a:prstGeom>
        </p:spPr>
        <p:txBody>
          <a:bodyPr wrap="square">
            <a:spAutoFit/>
          </a:bodyPr>
          <a:lstStyle/>
          <a:p>
            <a:r>
              <a:rPr lang="en-US" altLang="zh-CN" dirty="0">
                <a:solidFill>
                  <a:srgbClr val="000000"/>
                </a:solidFill>
                <a:latin typeface="微软雅黑" panose="020B0503020204020204" pitchFamily="34" charset="-122"/>
                <a:ea typeface="微软雅黑" panose="020B0503020204020204" pitchFamily="34" charset="-122"/>
              </a:rPr>
              <a:t>select id from t where num in(1,2,3) //1</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3</a:t>
            </a:r>
            <a:r>
              <a:rPr lang="zh-CN" altLang="en-US" dirty="0">
                <a:solidFill>
                  <a:srgbClr val="000000"/>
                </a:solidFill>
                <a:latin typeface="微软雅黑" panose="020B0503020204020204" pitchFamily="34" charset="-122"/>
                <a:ea typeface="微软雅黑" panose="020B0503020204020204" pitchFamily="34" charset="-122"/>
              </a:rPr>
              <a:t>连续，</a:t>
            </a:r>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改写成：</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select id from t where num between 1 and 3</a:t>
            </a:r>
          </a:p>
        </p:txBody>
      </p:sp>
      <p:sp>
        <p:nvSpPr>
          <p:cNvPr id="12" name="矩形 11">
            <a:extLst>
              <a:ext uri="{FF2B5EF4-FFF2-40B4-BE49-F238E27FC236}">
                <a16:creationId xmlns:a16="http://schemas.microsoft.com/office/drawing/2014/main" id="{34FD0430-C438-4E12-8022-BE2922A7F23B}"/>
              </a:ext>
            </a:extLst>
          </p:cNvPr>
          <p:cNvSpPr/>
          <p:nvPr/>
        </p:nvSpPr>
        <p:spPr>
          <a:xfrm>
            <a:off x="714462" y="5434482"/>
            <a:ext cx="5670078" cy="369332"/>
          </a:xfrm>
          <a:prstGeom prst="rect">
            <a:avLst/>
          </a:prstGeom>
        </p:spPr>
        <p:txBody>
          <a:bodyPr wrap="none">
            <a:spAutoFit/>
          </a:bodyPr>
          <a:lstStyle/>
          <a:p>
            <a:pPr marL="285750" indent="-285750">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应尽量避免在 </a:t>
            </a:r>
            <a:r>
              <a:rPr lang="en-US" altLang="zh-CN" dirty="0">
                <a:solidFill>
                  <a:srgbClr val="000000"/>
                </a:solidFill>
                <a:latin typeface="微软雅黑" panose="020B0503020204020204" pitchFamily="34" charset="-122"/>
                <a:ea typeface="微软雅黑" panose="020B0503020204020204" pitchFamily="34" charset="-122"/>
              </a:rPr>
              <a:t>where </a:t>
            </a:r>
            <a:r>
              <a:rPr lang="zh-CN" altLang="en-US" dirty="0">
                <a:solidFill>
                  <a:srgbClr val="000000"/>
                </a:solidFill>
                <a:latin typeface="微软雅黑" panose="020B0503020204020204" pitchFamily="34" charset="-122"/>
                <a:ea typeface="微软雅黑" panose="020B0503020204020204" pitchFamily="34" charset="-122"/>
              </a:rPr>
              <a:t>子句中对字段进行表达式操作</a:t>
            </a:r>
            <a:endParaRPr lang="zh-CN" altLang="en-US" dirty="0"/>
          </a:p>
        </p:txBody>
      </p:sp>
      <p:sp>
        <p:nvSpPr>
          <p:cNvPr id="13" name="矩形 12">
            <a:extLst>
              <a:ext uri="{FF2B5EF4-FFF2-40B4-BE49-F238E27FC236}">
                <a16:creationId xmlns:a16="http://schemas.microsoft.com/office/drawing/2014/main" id="{08943C7C-B5D7-4C23-9C06-999A69A61F33}"/>
              </a:ext>
            </a:extLst>
          </p:cNvPr>
          <p:cNvSpPr/>
          <p:nvPr/>
        </p:nvSpPr>
        <p:spPr>
          <a:xfrm>
            <a:off x="714462" y="5878620"/>
            <a:ext cx="9714328" cy="369332"/>
          </a:xfrm>
          <a:prstGeom prst="rect">
            <a:avLst/>
          </a:prstGeom>
        </p:spPr>
        <p:txBody>
          <a:bodyPr wrap="square">
            <a:spAutoFit/>
          </a:bodyPr>
          <a:lstStyle/>
          <a:p>
            <a:r>
              <a:rPr lang="en-US" altLang="zh-CN" dirty="0">
                <a:solidFill>
                  <a:srgbClr val="000000"/>
                </a:solidFill>
                <a:latin typeface="微软雅黑" panose="020B0503020204020204" pitchFamily="34" charset="-122"/>
                <a:ea typeface="微软雅黑" panose="020B0503020204020204" pitchFamily="34" charset="-122"/>
              </a:rPr>
              <a:t>select id from t where num/2=100  </a:t>
            </a:r>
            <a:r>
              <a:rPr lang="zh-CN" altLang="en-US" dirty="0">
                <a:solidFill>
                  <a:srgbClr val="000000"/>
                </a:solidFill>
                <a:latin typeface="微软雅黑" panose="020B0503020204020204" pitchFamily="34" charset="-122"/>
                <a:ea typeface="微软雅黑" panose="020B0503020204020204" pitchFamily="34" charset="-122"/>
              </a:rPr>
              <a:t>改写成   </a:t>
            </a:r>
            <a:r>
              <a:rPr lang="en-US" altLang="zh-CN" dirty="0">
                <a:solidFill>
                  <a:srgbClr val="000000"/>
                </a:solidFill>
                <a:latin typeface="微软雅黑" panose="020B0503020204020204" pitchFamily="34" charset="-122"/>
                <a:ea typeface="微软雅黑" panose="020B0503020204020204" pitchFamily="34" charset="-122"/>
              </a:rPr>
              <a:t>select id from t where num=100</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2</a:t>
            </a:r>
            <a:endParaRPr lang="zh-CN" altLang="en-US" dirty="0"/>
          </a:p>
        </p:txBody>
      </p:sp>
    </p:spTree>
    <p:extLst>
      <p:ext uri="{BB962C8B-B14F-4D97-AF65-F5344CB8AC3E}">
        <p14:creationId xmlns:p14="http://schemas.microsoft.com/office/powerpoint/2010/main" val="20255135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30145" y="492257"/>
            <a:ext cx="10955171"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a:t>
            </a:r>
            <a:r>
              <a:rPr lang="en-US" altLang="zh-CN" dirty="0"/>
              <a:t>Subqueries, Derived Tables, and View References</a:t>
            </a:r>
            <a:r>
              <a:rPr lang="zh-CN" altLang="en-US" dirty="0"/>
              <a:t>优化子查询，派生表和视图引用</a:t>
            </a:r>
          </a:p>
        </p:txBody>
      </p:sp>
      <p:sp>
        <p:nvSpPr>
          <p:cNvPr id="3" name="矩形 2">
            <a:extLst>
              <a:ext uri="{FF2B5EF4-FFF2-40B4-BE49-F238E27FC236}">
                <a16:creationId xmlns:a16="http://schemas.microsoft.com/office/drawing/2014/main" id="{91E9C607-6E0D-49B4-A7EB-84A4237F57CB}"/>
              </a:ext>
            </a:extLst>
          </p:cNvPr>
          <p:cNvSpPr/>
          <p:nvPr/>
        </p:nvSpPr>
        <p:spPr>
          <a:xfrm>
            <a:off x="2122025" y="2180652"/>
            <a:ext cx="6096000" cy="1706878"/>
          </a:xfrm>
          <a:prstGeom prst="rect">
            <a:avLst/>
          </a:prstGeom>
        </p:spPr>
        <p:txBody>
          <a:bodyPr>
            <a:spAutoFit/>
          </a:bodyPr>
          <a:lstStyle/>
          <a:p>
            <a:pPr marL="285750" indent="-285750">
              <a:lnSpc>
                <a:spcPct val="150000"/>
              </a:lnSpc>
              <a:buFont typeface="Arial" panose="020B0604020202020204" pitchFamily="34" charset="0"/>
              <a:buChar char="•"/>
            </a:pPr>
            <a:r>
              <a:rPr lang="zh-CN" altLang="en-US" dirty="0"/>
              <a:t>通过</a:t>
            </a:r>
            <a:r>
              <a:rPr lang="en-US" altLang="zh-CN" dirty="0"/>
              <a:t>Semi-join</a:t>
            </a:r>
            <a:r>
              <a:rPr lang="zh-CN" altLang="en-US" dirty="0"/>
              <a:t>转变来优化子查询，派生表和试图引用</a:t>
            </a:r>
          </a:p>
          <a:p>
            <a:pPr marL="285750" indent="-285750">
              <a:lnSpc>
                <a:spcPct val="150000"/>
              </a:lnSpc>
              <a:buFont typeface="Arial" panose="020B0604020202020204" pitchFamily="34" charset="0"/>
              <a:buChar char="•"/>
            </a:pPr>
            <a:r>
              <a:rPr lang="zh-CN" altLang="en-US" dirty="0"/>
              <a:t>通过物化来优化子查询</a:t>
            </a:r>
          </a:p>
          <a:p>
            <a:pPr marL="285750" indent="-285750">
              <a:lnSpc>
                <a:spcPct val="150000"/>
              </a:lnSpc>
              <a:buFont typeface="Arial" panose="020B0604020202020204" pitchFamily="34" charset="0"/>
              <a:buChar char="•"/>
            </a:pPr>
            <a:r>
              <a:rPr lang="zh-CN" altLang="en-US" dirty="0"/>
              <a:t>优化派生表和视图引用</a:t>
            </a:r>
          </a:p>
          <a:p>
            <a:pPr marL="285750" indent="-285750">
              <a:lnSpc>
                <a:spcPct val="150000"/>
              </a:lnSpc>
              <a:buFont typeface="Arial" panose="020B0604020202020204" pitchFamily="34" charset="0"/>
              <a:buChar char="•"/>
            </a:pPr>
            <a:r>
              <a:rPr lang="zh-CN" altLang="en-US" dirty="0"/>
              <a:t>通过</a:t>
            </a:r>
            <a:r>
              <a:rPr lang="en-US" altLang="zh-CN" dirty="0"/>
              <a:t>EXISTS</a:t>
            </a:r>
            <a:r>
              <a:rPr lang="zh-CN" altLang="en-US" dirty="0"/>
              <a:t>策略来优化子查询</a:t>
            </a:r>
          </a:p>
        </p:txBody>
      </p:sp>
    </p:spTree>
    <p:extLst>
      <p:ext uri="{BB962C8B-B14F-4D97-AF65-F5344CB8AC3E}">
        <p14:creationId xmlns:p14="http://schemas.microsoft.com/office/powerpoint/2010/main" val="3291447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1F1E6-20D7-4D4A-9F4C-B1815CD2F29C}"/>
              </a:ext>
            </a:extLst>
          </p:cNvPr>
          <p:cNvSpPr>
            <a:spLocks noGrp="1"/>
          </p:cNvSpPr>
          <p:nvPr>
            <p:ph type="title" idx="4294967295"/>
          </p:nvPr>
        </p:nvSpPr>
        <p:spPr>
          <a:xfrm>
            <a:off x="0" y="1225550"/>
            <a:ext cx="2947988" cy="4600575"/>
          </a:xfrm>
          <a:noFill/>
        </p:spPr>
        <p:style>
          <a:lnRef idx="0">
            <a:schemeClr val="dk1"/>
          </a:lnRef>
          <a:fillRef idx="3">
            <a:schemeClr val="dk1"/>
          </a:fillRef>
          <a:effectRef idx="3">
            <a:schemeClr val="dk1"/>
          </a:effectRef>
          <a:fontRef idx="minor">
            <a:schemeClr val="lt1"/>
          </a:fontRef>
        </p:style>
        <p:txBody>
          <a:bodyPr/>
          <a:lstStyle/>
          <a:p>
            <a:pPr algn="ctr"/>
            <a:r>
              <a:rPr lang="zh-CN" altLang="en-US" dirty="0">
                <a:solidFill>
                  <a:schemeClr val="accent5">
                    <a:lumMod val="50000"/>
                  </a:schemeClr>
                </a:solidFill>
                <a:latin typeface="Microsoft YaHei Light" panose="020B0502040204020203" pitchFamily="34" charset="-122"/>
                <a:ea typeface="Microsoft YaHei Light" panose="020B0502040204020203" pitchFamily="34" charset="-122"/>
              </a:rPr>
              <a:t>目   录 </a:t>
            </a:r>
          </a:p>
        </p:txBody>
      </p:sp>
      <p:graphicFrame>
        <p:nvGraphicFramePr>
          <p:cNvPr id="4" name="内容占位符 3">
            <a:extLst>
              <a:ext uri="{FF2B5EF4-FFF2-40B4-BE49-F238E27FC236}">
                <a16:creationId xmlns:a16="http://schemas.microsoft.com/office/drawing/2014/main" id="{C023A783-4E2C-41AC-B4D6-7671CF59020C}"/>
              </a:ext>
            </a:extLst>
          </p:cNvPr>
          <p:cNvGraphicFramePr>
            <a:graphicFrameLocks noGrp="1"/>
          </p:cNvGraphicFramePr>
          <p:nvPr>
            <p:ph idx="4294967295"/>
            <p:extLst>
              <p:ext uri="{D42A27DB-BD31-4B8C-83A1-F6EECF244321}">
                <p14:modId xmlns:p14="http://schemas.microsoft.com/office/powerpoint/2010/main" val="3215225380"/>
              </p:ext>
            </p:extLst>
          </p:nvPr>
        </p:nvGraphicFramePr>
        <p:xfrm>
          <a:off x="3122644" y="965199"/>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1103097"/>
      </p:ext>
    </p:extLst>
  </p:cSld>
  <p:clrMapOvr>
    <a:masterClrMapping/>
  </p:clrMapOvr>
  <mc:AlternateContent xmlns:mc="http://schemas.openxmlformats.org/markup-compatibility/2006" xmlns:p14="http://schemas.microsoft.com/office/powerpoint/2010/main">
    <mc:Choice Requires="p14">
      <p:transition spd="slow" p14:dur="2000" advTm="101235"/>
    </mc:Choice>
    <mc:Fallback xmlns="">
      <p:transition spd="slow" advTm="101235"/>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53294" y="503832"/>
            <a:ext cx="11695951" cy="646331"/>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三（待讲）、</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a:t>
            </a:r>
            <a:r>
              <a:rPr lang="zh-CN" altLang="en-US" dirty="0"/>
              <a:t>优化子查询，派生表和视图引用之通过</a:t>
            </a:r>
            <a:r>
              <a:rPr lang="en-US" altLang="zh-CN" dirty="0"/>
              <a:t>Semi-join</a:t>
            </a:r>
            <a:r>
              <a:rPr lang="zh-CN" altLang="en-US" dirty="0"/>
              <a:t>转变来优化子查询，派生表和视图</a:t>
            </a:r>
          </a:p>
        </p:txBody>
      </p:sp>
      <p:sp>
        <p:nvSpPr>
          <p:cNvPr id="4" name="矩形 3">
            <a:extLst>
              <a:ext uri="{FF2B5EF4-FFF2-40B4-BE49-F238E27FC236}">
                <a16:creationId xmlns:a16="http://schemas.microsoft.com/office/drawing/2014/main" id="{94F61284-16EC-44D8-8DC9-A7BA1721AE11}"/>
              </a:ext>
            </a:extLst>
          </p:cNvPr>
          <p:cNvSpPr/>
          <p:nvPr/>
        </p:nvSpPr>
        <p:spPr>
          <a:xfrm>
            <a:off x="696838" y="1091442"/>
            <a:ext cx="10277109" cy="646331"/>
          </a:xfrm>
          <a:prstGeom prst="rect">
            <a:avLst/>
          </a:prstGeom>
        </p:spPr>
        <p:txBody>
          <a:bodyPr wrap="none">
            <a:spAutoFit/>
          </a:bodyPr>
          <a:lstStyle/>
          <a:p>
            <a:pPr marL="285750" indent="-285750">
              <a:buFont typeface="Arial" panose="020B0604020202020204" pitchFamily="34" charset="0"/>
              <a:buChar char="•"/>
            </a:pPr>
            <a:r>
              <a:rPr lang="en-US" altLang="zh-CN" dirty="0">
                <a:solidFill>
                  <a:srgbClr val="4D4D4D"/>
                </a:solidFill>
                <a:latin typeface="Microsoft YaHei" panose="020B0503020204020204" pitchFamily="34" charset="-122"/>
                <a:ea typeface="Microsoft YaHei" panose="020B0503020204020204" pitchFamily="34" charset="-122"/>
              </a:rPr>
              <a:t>MYSQL</a:t>
            </a:r>
            <a:r>
              <a:rPr lang="zh-CN" altLang="en-US" dirty="0">
                <a:solidFill>
                  <a:srgbClr val="4D4D4D"/>
                </a:solidFill>
                <a:latin typeface="Microsoft YaHei" panose="020B0503020204020204" pitchFamily="34" charset="-122"/>
                <a:ea typeface="Microsoft YaHei" panose="020B0503020204020204" pitchFamily="34" charset="-122"/>
              </a:rPr>
              <a:t>的优化器使用半连接策略来改进子查询执行效率，它可以实现多个执行策略，表的拉出，</a:t>
            </a:r>
            <a:endParaRPr lang="en-US" altLang="zh-CN" dirty="0">
              <a:solidFill>
                <a:srgbClr val="4D4D4D"/>
              </a:solidFill>
              <a:latin typeface="Microsoft YaHei" panose="020B0503020204020204" pitchFamily="34" charset="-122"/>
              <a:ea typeface="Microsoft YaHei" panose="020B0503020204020204" pitchFamily="34" charset="-122"/>
            </a:endParaRPr>
          </a:p>
          <a:p>
            <a:r>
              <a:rPr lang="zh-CN" altLang="en-US" dirty="0">
                <a:solidFill>
                  <a:srgbClr val="4D4D4D"/>
                </a:solidFill>
                <a:latin typeface="Microsoft YaHei" panose="020B0503020204020204" pitchFamily="34" charset="-122"/>
                <a:ea typeface="Microsoft YaHei" panose="020B0503020204020204" pitchFamily="34" charset="-122"/>
              </a:rPr>
              <a:t>消除重复值，第一次匹配，松散扫描和物化 。</a:t>
            </a:r>
            <a:endParaRPr lang="zh-CN" altLang="en-US" dirty="0"/>
          </a:p>
        </p:txBody>
      </p:sp>
      <p:sp>
        <p:nvSpPr>
          <p:cNvPr id="5" name="矩形 4">
            <a:extLst>
              <a:ext uri="{FF2B5EF4-FFF2-40B4-BE49-F238E27FC236}">
                <a16:creationId xmlns:a16="http://schemas.microsoft.com/office/drawing/2014/main" id="{B33E258E-74F1-4D32-9BC6-8E5F725C1BEB}"/>
              </a:ext>
            </a:extLst>
          </p:cNvPr>
          <p:cNvSpPr/>
          <p:nvPr/>
        </p:nvSpPr>
        <p:spPr>
          <a:xfrm>
            <a:off x="808299" y="1956051"/>
            <a:ext cx="10575402" cy="369332"/>
          </a:xfrm>
          <a:prstGeom prst="rect">
            <a:avLst/>
          </a:prstGeom>
        </p:spPr>
        <p:txBody>
          <a:bodyPr wrap="squar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例子：</a:t>
            </a:r>
            <a:endParaRPr lang="zh-CN" altLang="en-US" dirty="0"/>
          </a:p>
        </p:txBody>
      </p:sp>
      <p:graphicFrame>
        <p:nvGraphicFramePr>
          <p:cNvPr id="3" name="表格 2">
            <a:extLst>
              <a:ext uri="{FF2B5EF4-FFF2-40B4-BE49-F238E27FC236}">
                <a16:creationId xmlns:a16="http://schemas.microsoft.com/office/drawing/2014/main" id="{DC341398-FCB2-4506-94A5-5C7537D3C0D5}"/>
              </a:ext>
            </a:extLst>
          </p:cNvPr>
          <p:cNvGraphicFramePr>
            <a:graphicFrameLocks noGrp="1"/>
          </p:cNvGraphicFramePr>
          <p:nvPr>
            <p:extLst>
              <p:ext uri="{D42A27DB-BD31-4B8C-83A1-F6EECF244321}">
                <p14:modId xmlns:p14="http://schemas.microsoft.com/office/powerpoint/2010/main" val="1541887374"/>
              </p:ext>
            </p:extLst>
          </p:nvPr>
        </p:nvGraphicFramePr>
        <p:xfrm>
          <a:off x="995645" y="2356710"/>
          <a:ext cx="3454400" cy="1051560"/>
        </p:xfrm>
        <a:graphic>
          <a:graphicData uri="http://schemas.openxmlformats.org/drawingml/2006/table">
            <a:tbl>
              <a:tblPr>
                <a:tableStyleId>{5C22544A-7EE6-4342-B048-85BDC9FD1C3A}</a:tableStyleId>
              </a:tblPr>
              <a:tblGrid>
                <a:gridCol w="927100">
                  <a:extLst>
                    <a:ext uri="{9D8B030D-6E8A-4147-A177-3AD203B41FA5}">
                      <a16:colId xmlns:a16="http://schemas.microsoft.com/office/drawing/2014/main" val="1724753855"/>
                    </a:ext>
                  </a:extLst>
                </a:gridCol>
                <a:gridCol w="1016000">
                  <a:extLst>
                    <a:ext uri="{9D8B030D-6E8A-4147-A177-3AD203B41FA5}">
                      <a16:colId xmlns:a16="http://schemas.microsoft.com/office/drawing/2014/main" val="3183712973"/>
                    </a:ext>
                  </a:extLst>
                </a:gridCol>
                <a:gridCol w="1511300">
                  <a:extLst>
                    <a:ext uri="{9D8B030D-6E8A-4147-A177-3AD203B41FA5}">
                      <a16:colId xmlns:a16="http://schemas.microsoft.com/office/drawing/2014/main" val="3583467106"/>
                    </a:ext>
                  </a:extLst>
                </a:gridCol>
              </a:tblGrid>
              <a:tr h="175260">
                <a:tc gridSpan="3">
                  <a:txBody>
                    <a:bodyPr/>
                    <a:lstStyle/>
                    <a:p>
                      <a:pPr algn="ctr" fontAlgn="b"/>
                      <a:r>
                        <a:rPr lang="zh-CN" altLang="en-US" sz="1100" u="none" strike="noStrike" dirty="0">
                          <a:effectLst/>
                        </a:rPr>
                        <a:t>学  生</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b"/>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b"/>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4099321"/>
                  </a:ext>
                </a:extLst>
              </a:tr>
              <a:tr h="175260">
                <a:tc>
                  <a:txBody>
                    <a:bodyPr/>
                    <a:lstStyle/>
                    <a:p>
                      <a:pPr algn="ctr" fontAlgn="b"/>
                      <a:r>
                        <a:rPr lang="en-US" sz="1100" u="none" strike="noStrike">
                          <a:effectLst/>
                        </a:rPr>
                        <a:t>student_name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studentid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class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3059642"/>
                  </a:ext>
                </a:extLst>
              </a:tr>
              <a:tr h="175260">
                <a:tc>
                  <a:txBody>
                    <a:bodyPr/>
                    <a:lstStyle/>
                    <a:p>
                      <a:pPr algn="ctr" fontAlgn="b"/>
                      <a:r>
                        <a:rPr lang="zh-CN" altLang="en-US" sz="1100" u="none" strike="noStrike">
                          <a:effectLst/>
                        </a:rPr>
                        <a:t>张三</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altLang="zh-CN" sz="1100" u="none" strike="noStrike">
                          <a:effectLst/>
                        </a:rPr>
                        <a:t>1003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zh-CN" altLang="en-US" sz="1100" u="none" strike="noStrike">
                          <a:effectLst/>
                        </a:rPr>
                        <a:t>三班</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4016215"/>
                  </a:ext>
                </a:extLst>
              </a:tr>
              <a:tr h="175260">
                <a:tc>
                  <a:txBody>
                    <a:bodyPr/>
                    <a:lstStyle/>
                    <a:p>
                      <a:pPr algn="ctr" fontAlgn="b"/>
                      <a:r>
                        <a:rPr lang="zh-CN" altLang="en-US" sz="1100" u="none" strike="noStrike">
                          <a:effectLst/>
                        </a:rPr>
                        <a:t>李四</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altLang="zh-CN" sz="1100" u="none" strike="noStrike">
                          <a:effectLst/>
                        </a:rPr>
                        <a:t>1004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zh-CN" altLang="en-US" sz="1100" u="none" strike="noStrike">
                          <a:effectLst/>
                        </a:rPr>
                        <a:t>四班</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7243159"/>
                  </a:ext>
                </a:extLst>
              </a:tr>
              <a:tr h="175260">
                <a:tc>
                  <a:txBody>
                    <a:bodyPr/>
                    <a:lstStyle/>
                    <a:p>
                      <a:pPr algn="ctr" fontAlgn="b"/>
                      <a:r>
                        <a:rPr lang="zh-CN" altLang="en-US" sz="1100" u="none" strike="noStrike">
                          <a:effectLst/>
                        </a:rPr>
                        <a:t>王五</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altLang="zh-CN" sz="1100" u="none" strike="noStrike">
                          <a:effectLst/>
                        </a:rPr>
                        <a:t>1005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zh-CN" altLang="en-US" sz="1100" u="none" strike="noStrike">
                          <a:effectLst/>
                        </a:rPr>
                        <a:t>五班</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6410399"/>
                  </a:ext>
                </a:extLst>
              </a:tr>
              <a:tr h="175260">
                <a:tc>
                  <a:txBody>
                    <a:bodyPr/>
                    <a:lstStyle/>
                    <a:p>
                      <a:pPr algn="ctr" fontAlgn="b"/>
                      <a:r>
                        <a:rPr lang="zh-CN" altLang="en-US" sz="1100" u="none" strike="noStrike">
                          <a:effectLst/>
                        </a:rPr>
                        <a:t>赵六</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altLang="zh-CN" sz="1100" u="none" strike="noStrike">
                          <a:effectLst/>
                        </a:rPr>
                        <a:t>1006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zh-CN" altLang="en-US" sz="1100" u="none" strike="noStrike" dirty="0">
                          <a:effectLst/>
                        </a:rPr>
                        <a:t>六班</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5259020"/>
                  </a:ext>
                </a:extLst>
              </a:tr>
            </a:tbl>
          </a:graphicData>
        </a:graphic>
      </p:graphicFrame>
      <p:graphicFrame>
        <p:nvGraphicFramePr>
          <p:cNvPr id="6" name="表格 5">
            <a:extLst>
              <a:ext uri="{FF2B5EF4-FFF2-40B4-BE49-F238E27FC236}">
                <a16:creationId xmlns:a16="http://schemas.microsoft.com/office/drawing/2014/main" id="{9B13FA3D-5917-4D89-A2BC-569F498EEA15}"/>
              </a:ext>
            </a:extLst>
          </p:cNvPr>
          <p:cNvGraphicFramePr>
            <a:graphicFrameLocks noGrp="1"/>
          </p:cNvGraphicFramePr>
          <p:nvPr>
            <p:extLst>
              <p:ext uri="{D42A27DB-BD31-4B8C-83A1-F6EECF244321}">
                <p14:modId xmlns:p14="http://schemas.microsoft.com/office/powerpoint/2010/main" val="1727342360"/>
              </p:ext>
            </p:extLst>
          </p:nvPr>
        </p:nvGraphicFramePr>
        <p:xfrm>
          <a:off x="4982069" y="2531970"/>
          <a:ext cx="1219200" cy="8763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268198569"/>
                    </a:ext>
                  </a:extLst>
                </a:gridCol>
                <a:gridCol w="609600">
                  <a:extLst>
                    <a:ext uri="{9D8B030D-6E8A-4147-A177-3AD203B41FA5}">
                      <a16:colId xmlns:a16="http://schemas.microsoft.com/office/drawing/2014/main" val="3679414272"/>
                    </a:ext>
                  </a:extLst>
                </a:gridCol>
              </a:tblGrid>
              <a:tr h="175260">
                <a:tc gridSpan="2">
                  <a:txBody>
                    <a:bodyPr/>
                    <a:lstStyle/>
                    <a:p>
                      <a:pPr algn="ctr" fontAlgn="b"/>
                      <a:r>
                        <a:rPr lang="zh-CN" altLang="en-US" sz="1100" u="none" strike="noStrike" dirty="0">
                          <a:effectLst/>
                        </a:rPr>
                        <a:t>班级</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b"/>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2603158"/>
                  </a:ext>
                </a:extLst>
              </a:tr>
              <a:tr h="175260">
                <a:tc>
                  <a:txBody>
                    <a:bodyPr/>
                    <a:lstStyle/>
                    <a:p>
                      <a:pPr algn="ctr" fontAlgn="b"/>
                      <a:r>
                        <a:rPr lang="en-US" sz="1100" u="none" strike="noStrike">
                          <a:effectLst/>
                        </a:rPr>
                        <a:t>class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director</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078471"/>
                  </a:ext>
                </a:extLst>
              </a:tr>
              <a:tr h="175260">
                <a:tc>
                  <a:txBody>
                    <a:bodyPr/>
                    <a:lstStyle/>
                    <a:p>
                      <a:pPr algn="ctr" fontAlgn="b"/>
                      <a:r>
                        <a:rPr lang="zh-CN" altLang="en-US" sz="1100" u="none" strike="noStrike">
                          <a:effectLst/>
                        </a:rPr>
                        <a:t>三班</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zh-CN" altLang="en-US" sz="1100" u="none" strike="noStrike">
                          <a:effectLst/>
                        </a:rPr>
                        <a:t>张三</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9939288"/>
                  </a:ext>
                </a:extLst>
              </a:tr>
              <a:tr h="175260">
                <a:tc>
                  <a:txBody>
                    <a:bodyPr/>
                    <a:lstStyle/>
                    <a:p>
                      <a:pPr algn="ctr" fontAlgn="b"/>
                      <a:r>
                        <a:rPr lang="zh-CN" altLang="en-US" sz="1100" u="none" strike="noStrike">
                          <a:effectLst/>
                        </a:rPr>
                        <a:t>六班</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zh-CN" altLang="en-US" sz="1100" u="none" strike="noStrike">
                          <a:effectLst/>
                        </a:rPr>
                        <a:t>赵六</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25464"/>
                  </a:ext>
                </a:extLst>
              </a:tr>
              <a:tr h="175260">
                <a:tc>
                  <a:txBody>
                    <a:bodyPr/>
                    <a:lstStyle/>
                    <a:p>
                      <a:pPr algn="ctr" fontAlgn="b"/>
                      <a:r>
                        <a:rPr lang="zh-CN" altLang="en-US" sz="1100" u="none" strike="noStrike">
                          <a:effectLst/>
                        </a:rPr>
                        <a:t>六班</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zh-CN" altLang="en-US" sz="1100" u="none" strike="noStrike" dirty="0">
                          <a:effectLst/>
                        </a:rPr>
                        <a:t>赵六</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8713283"/>
                  </a:ext>
                </a:extLst>
              </a:tr>
            </a:tbl>
          </a:graphicData>
        </a:graphic>
      </p:graphicFrame>
      <p:graphicFrame>
        <p:nvGraphicFramePr>
          <p:cNvPr id="7" name="表格 6">
            <a:extLst>
              <a:ext uri="{FF2B5EF4-FFF2-40B4-BE49-F238E27FC236}">
                <a16:creationId xmlns:a16="http://schemas.microsoft.com/office/drawing/2014/main" id="{0AE473CB-BE32-4E28-9FAA-F5CBA5777745}"/>
              </a:ext>
            </a:extLst>
          </p:cNvPr>
          <p:cNvGraphicFramePr>
            <a:graphicFrameLocks noGrp="1"/>
          </p:cNvGraphicFramePr>
          <p:nvPr>
            <p:extLst>
              <p:ext uri="{D42A27DB-BD31-4B8C-83A1-F6EECF244321}">
                <p14:modId xmlns:p14="http://schemas.microsoft.com/office/powerpoint/2010/main" val="2597886396"/>
              </p:ext>
            </p:extLst>
          </p:nvPr>
        </p:nvGraphicFramePr>
        <p:xfrm>
          <a:off x="7043738" y="2707230"/>
          <a:ext cx="2794000" cy="701040"/>
        </p:xfrm>
        <a:graphic>
          <a:graphicData uri="http://schemas.openxmlformats.org/drawingml/2006/table">
            <a:tbl>
              <a:tblPr>
                <a:tableStyleId>{5C22544A-7EE6-4342-B048-85BDC9FD1C3A}</a:tableStyleId>
              </a:tblPr>
              <a:tblGrid>
                <a:gridCol w="901700">
                  <a:extLst>
                    <a:ext uri="{9D8B030D-6E8A-4147-A177-3AD203B41FA5}">
                      <a16:colId xmlns:a16="http://schemas.microsoft.com/office/drawing/2014/main" val="125698443"/>
                    </a:ext>
                  </a:extLst>
                </a:gridCol>
                <a:gridCol w="1282700">
                  <a:extLst>
                    <a:ext uri="{9D8B030D-6E8A-4147-A177-3AD203B41FA5}">
                      <a16:colId xmlns:a16="http://schemas.microsoft.com/office/drawing/2014/main" val="313725813"/>
                    </a:ext>
                  </a:extLst>
                </a:gridCol>
                <a:gridCol w="609600">
                  <a:extLst>
                    <a:ext uri="{9D8B030D-6E8A-4147-A177-3AD203B41FA5}">
                      <a16:colId xmlns:a16="http://schemas.microsoft.com/office/drawing/2014/main" val="595583889"/>
                    </a:ext>
                  </a:extLst>
                </a:gridCol>
              </a:tblGrid>
              <a:tr h="175260">
                <a:tc gridSpan="3">
                  <a:txBody>
                    <a:bodyPr/>
                    <a:lstStyle/>
                    <a:p>
                      <a:pPr algn="ctr" fontAlgn="b"/>
                      <a:r>
                        <a:rPr lang="zh-CN" altLang="en-US" sz="1100" u="none" strike="noStrike" dirty="0">
                          <a:effectLst/>
                        </a:rPr>
                        <a:t>学生与班级</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b"/>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b"/>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310548"/>
                  </a:ext>
                </a:extLst>
              </a:tr>
              <a:tr h="175260">
                <a:tc>
                  <a:txBody>
                    <a:bodyPr/>
                    <a:lstStyle/>
                    <a:p>
                      <a:pPr algn="ctr" fontAlgn="b"/>
                      <a:r>
                        <a:rPr lang="en-US" sz="1100" u="none" strike="noStrike">
                          <a:effectLst/>
                        </a:rPr>
                        <a:t>student_name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studentid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class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0633924"/>
                  </a:ext>
                </a:extLst>
              </a:tr>
              <a:tr h="175260">
                <a:tc>
                  <a:txBody>
                    <a:bodyPr/>
                    <a:lstStyle/>
                    <a:p>
                      <a:pPr algn="ctr" fontAlgn="b"/>
                      <a:r>
                        <a:rPr lang="zh-CN" altLang="en-US" sz="1100" u="none" strike="noStrike">
                          <a:effectLst/>
                        </a:rPr>
                        <a:t>张三</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altLang="zh-CN" sz="1100" u="none" strike="noStrike" dirty="0">
                          <a:effectLst/>
                        </a:rPr>
                        <a:t>1003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zh-CN" altLang="en-US" sz="1100" u="none" strike="noStrike" dirty="0">
                          <a:effectLst/>
                        </a:rPr>
                        <a:t>三班</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9519735"/>
                  </a:ext>
                </a:extLst>
              </a:tr>
              <a:tr h="175260">
                <a:tc>
                  <a:txBody>
                    <a:bodyPr/>
                    <a:lstStyle/>
                    <a:p>
                      <a:pPr algn="ctr" fontAlgn="b"/>
                      <a:r>
                        <a:rPr lang="zh-CN" altLang="en-US" sz="1100" u="none" strike="noStrike">
                          <a:effectLst/>
                        </a:rPr>
                        <a:t>赵六</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altLang="zh-CN" sz="1100" u="none" strike="noStrike">
                          <a:effectLst/>
                        </a:rPr>
                        <a:t>1006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zh-CN" altLang="en-US" sz="1100" u="none" strike="noStrike" dirty="0">
                          <a:effectLst/>
                        </a:rPr>
                        <a:t>六班</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659816"/>
                  </a:ext>
                </a:extLst>
              </a:tr>
            </a:tbl>
          </a:graphicData>
        </a:graphic>
      </p:graphicFrame>
      <p:sp>
        <p:nvSpPr>
          <p:cNvPr id="9" name="矩形 8">
            <a:extLst>
              <a:ext uri="{FF2B5EF4-FFF2-40B4-BE49-F238E27FC236}">
                <a16:creationId xmlns:a16="http://schemas.microsoft.com/office/drawing/2014/main" id="{006E0898-1529-46D1-93BD-53ED3D5CB29E}"/>
              </a:ext>
            </a:extLst>
          </p:cNvPr>
          <p:cNvSpPr/>
          <p:nvPr/>
        </p:nvSpPr>
        <p:spPr>
          <a:xfrm>
            <a:off x="6332386" y="1925915"/>
            <a:ext cx="4738798" cy="369332"/>
          </a:xfrm>
          <a:prstGeom prst="rect">
            <a:avLst/>
          </a:prstGeom>
        </p:spPr>
        <p:txBody>
          <a:bodyPr wrap="none">
            <a:spAutoFit/>
          </a:bodyPr>
          <a:lstStyle/>
          <a:p>
            <a:r>
              <a:rPr lang="zh-CN" altLang="en-US" dirty="0"/>
              <a:t>学生</a:t>
            </a:r>
            <a:r>
              <a:rPr lang="en-US" altLang="zh-CN" dirty="0"/>
              <a:t>SemiJoin</a:t>
            </a:r>
            <a:r>
              <a:rPr lang="zh-CN" altLang="en-US" dirty="0"/>
              <a:t>班级 </a:t>
            </a:r>
            <a:r>
              <a:rPr lang="en-US" altLang="zh-CN" dirty="0"/>
              <a:t>where </a:t>
            </a:r>
            <a:r>
              <a:rPr lang="zh-CN" altLang="en-US" dirty="0"/>
              <a:t>学生</a:t>
            </a:r>
            <a:r>
              <a:rPr lang="en-US" altLang="zh-CN" dirty="0"/>
              <a:t>.class=</a:t>
            </a:r>
            <a:r>
              <a:rPr lang="zh-CN" altLang="en-US" dirty="0"/>
              <a:t>班级</a:t>
            </a:r>
            <a:r>
              <a:rPr lang="en-US" altLang="zh-CN" dirty="0"/>
              <a:t>.class</a:t>
            </a:r>
            <a:endParaRPr lang="zh-CN" altLang="en-US" dirty="0"/>
          </a:p>
        </p:txBody>
      </p:sp>
      <p:cxnSp>
        <p:nvCxnSpPr>
          <p:cNvPr id="11" name="直接箭头连接符 10">
            <a:extLst>
              <a:ext uri="{FF2B5EF4-FFF2-40B4-BE49-F238E27FC236}">
                <a16:creationId xmlns:a16="http://schemas.microsoft.com/office/drawing/2014/main" id="{EA311A58-5CC5-4153-8767-EB121528FCA4}"/>
              </a:ext>
            </a:extLst>
          </p:cNvPr>
          <p:cNvCxnSpPr>
            <a:cxnSpLocks/>
          </p:cNvCxnSpPr>
          <p:nvPr/>
        </p:nvCxnSpPr>
        <p:spPr>
          <a:xfrm flipH="1">
            <a:off x="8440738" y="2207434"/>
            <a:ext cx="321297" cy="375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表格 14">
            <a:extLst>
              <a:ext uri="{FF2B5EF4-FFF2-40B4-BE49-F238E27FC236}">
                <a16:creationId xmlns:a16="http://schemas.microsoft.com/office/drawing/2014/main" id="{9AE0D9C1-2152-4931-ABCE-14B676AB0E94}"/>
              </a:ext>
            </a:extLst>
          </p:cNvPr>
          <p:cNvGraphicFramePr>
            <a:graphicFrameLocks noGrp="1"/>
          </p:cNvGraphicFramePr>
          <p:nvPr>
            <p:extLst>
              <p:ext uri="{D42A27DB-BD31-4B8C-83A1-F6EECF244321}">
                <p14:modId xmlns:p14="http://schemas.microsoft.com/office/powerpoint/2010/main" val="4269990664"/>
              </p:ext>
            </p:extLst>
          </p:nvPr>
        </p:nvGraphicFramePr>
        <p:xfrm>
          <a:off x="7087243" y="3935211"/>
          <a:ext cx="2794000" cy="876300"/>
        </p:xfrm>
        <a:graphic>
          <a:graphicData uri="http://schemas.openxmlformats.org/drawingml/2006/table">
            <a:tbl>
              <a:tblPr>
                <a:tableStyleId>{5C22544A-7EE6-4342-B048-85BDC9FD1C3A}</a:tableStyleId>
              </a:tblPr>
              <a:tblGrid>
                <a:gridCol w="901700">
                  <a:extLst>
                    <a:ext uri="{9D8B030D-6E8A-4147-A177-3AD203B41FA5}">
                      <a16:colId xmlns:a16="http://schemas.microsoft.com/office/drawing/2014/main" val="1275599369"/>
                    </a:ext>
                  </a:extLst>
                </a:gridCol>
                <a:gridCol w="1282700">
                  <a:extLst>
                    <a:ext uri="{9D8B030D-6E8A-4147-A177-3AD203B41FA5}">
                      <a16:colId xmlns:a16="http://schemas.microsoft.com/office/drawing/2014/main" val="1488899929"/>
                    </a:ext>
                  </a:extLst>
                </a:gridCol>
                <a:gridCol w="609600">
                  <a:extLst>
                    <a:ext uri="{9D8B030D-6E8A-4147-A177-3AD203B41FA5}">
                      <a16:colId xmlns:a16="http://schemas.microsoft.com/office/drawing/2014/main" val="801811954"/>
                    </a:ext>
                  </a:extLst>
                </a:gridCol>
              </a:tblGrid>
              <a:tr h="175260">
                <a:tc>
                  <a:txBody>
                    <a:bodyPr/>
                    <a:lstStyle/>
                    <a:p>
                      <a:pPr algn="ctr"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zh-CN" altLang="en-US" sz="1100" u="none" strike="noStrike">
                          <a:effectLst/>
                        </a:rPr>
                        <a:t>学生与班级</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207670"/>
                  </a:ext>
                </a:extLst>
              </a:tr>
              <a:tr h="175260">
                <a:tc>
                  <a:txBody>
                    <a:bodyPr/>
                    <a:lstStyle/>
                    <a:p>
                      <a:pPr algn="ctr" fontAlgn="b"/>
                      <a:r>
                        <a:rPr lang="en-US" sz="1100" u="none" strike="noStrike">
                          <a:effectLst/>
                        </a:rPr>
                        <a:t>student_name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studentid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class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2104645"/>
                  </a:ext>
                </a:extLst>
              </a:tr>
              <a:tr h="175260">
                <a:tc>
                  <a:txBody>
                    <a:bodyPr/>
                    <a:lstStyle/>
                    <a:p>
                      <a:pPr algn="ctr" fontAlgn="b"/>
                      <a:r>
                        <a:rPr lang="zh-CN" altLang="en-US" sz="1100" u="none" strike="noStrike">
                          <a:effectLst/>
                        </a:rPr>
                        <a:t>张三</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altLang="zh-CN" sz="1100" u="none" strike="noStrike">
                          <a:effectLst/>
                        </a:rPr>
                        <a:t>1003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zh-CN" altLang="en-US" sz="1100" u="none" strike="noStrike">
                          <a:effectLst/>
                        </a:rPr>
                        <a:t>三班</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1483331"/>
                  </a:ext>
                </a:extLst>
              </a:tr>
              <a:tr h="175260">
                <a:tc>
                  <a:txBody>
                    <a:bodyPr/>
                    <a:lstStyle/>
                    <a:p>
                      <a:pPr algn="ctr" fontAlgn="b"/>
                      <a:r>
                        <a:rPr lang="zh-CN" altLang="en-US" sz="1100" u="none" strike="noStrike">
                          <a:effectLst/>
                        </a:rPr>
                        <a:t>赵六</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altLang="zh-CN" sz="1100" u="none" strike="noStrike">
                          <a:effectLst/>
                        </a:rPr>
                        <a:t>1006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zh-CN" altLang="en-US" sz="1100" u="none" strike="noStrike">
                          <a:effectLst/>
                        </a:rPr>
                        <a:t>六班</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59026"/>
                  </a:ext>
                </a:extLst>
              </a:tr>
              <a:tr h="175260">
                <a:tc>
                  <a:txBody>
                    <a:bodyPr/>
                    <a:lstStyle/>
                    <a:p>
                      <a:pPr algn="ctr" fontAlgn="b"/>
                      <a:r>
                        <a:rPr lang="zh-CN" altLang="en-US" sz="1100" u="none" strike="noStrike">
                          <a:effectLst/>
                        </a:rPr>
                        <a:t>赵六</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altLang="zh-CN" sz="1100" u="none" strike="noStrike" dirty="0">
                          <a:effectLst/>
                        </a:rPr>
                        <a:t>1006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zh-CN" altLang="en-US" sz="1100" u="none" strike="noStrike" dirty="0">
                          <a:effectLst/>
                        </a:rPr>
                        <a:t>六班</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4589197"/>
                  </a:ext>
                </a:extLst>
              </a:tr>
            </a:tbl>
          </a:graphicData>
        </a:graphic>
      </p:graphicFrame>
      <p:sp>
        <p:nvSpPr>
          <p:cNvPr id="16" name="矩形 15">
            <a:extLst>
              <a:ext uri="{FF2B5EF4-FFF2-40B4-BE49-F238E27FC236}">
                <a16:creationId xmlns:a16="http://schemas.microsoft.com/office/drawing/2014/main" id="{BB85A082-FF9E-46E9-9B2A-4D3F8B767404}"/>
              </a:ext>
            </a:extLst>
          </p:cNvPr>
          <p:cNvSpPr/>
          <p:nvPr/>
        </p:nvSpPr>
        <p:spPr>
          <a:xfrm>
            <a:off x="1851045" y="4188695"/>
            <a:ext cx="4253087" cy="369332"/>
          </a:xfrm>
          <a:prstGeom prst="rect">
            <a:avLst/>
          </a:prstGeom>
        </p:spPr>
        <p:txBody>
          <a:bodyPr wrap="none">
            <a:spAutoFit/>
          </a:bodyPr>
          <a:lstStyle/>
          <a:p>
            <a:r>
              <a:rPr lang="zh-CN" altLang="en-US" dirty="0"/>
              <a:t>学生</a:t>
            </a:r>
            <a:r>
              <a:rPr lang="en-US" altLang="zh-CN" dirty="0"/>
              <a:t>Join</a:t>
            </a:r>
            <a:r>
              <a:rPr lang="zh-CN" altLang="en-US" dirty="0"/>
              <a:t>班级 </a:t>
            </a:r>
            <a:r>
              <a:rPr lang="en-US" altLang="zh-CN" dirty="0"/>
              <a:t>where </a:t>
            </a:r>
            <a:r>
              <a:rPr lang="zh-CN" altLang="en-US" dirty="0"/>
              <a:t>学生</a:t>
            </a:r>
            <a:r>
              <a:rPr lang="en-US" altLang="zh-CN" dirty="0"/>
              <a:t>.class=</a:t>
            </a:r>
            <a:r>
              <a:rPr lang="zh-CN" altLang="en-US" dirty="0"/>
              <a:t>班级</a:t>
            </a:r>
            <a:r>
              <a:rPr lang="en-US" altLang="zh-CN" dirty="0"/>
              <a:t>.class</a:t>
            </a:r>
            <a:endParaRPr lang="zh-CN" altLang="en-US" dirty="0"/>
          </a:p>
        </p:txBody>
      </p:sp>
      <p:cxnSp>
        <p:nvCxnSpPr>
          <p:cNvPr id="18" name="直接箭头连接符 17">
            <a:extLst>
              <a:ext uri="{FF2B5EF4-FFF2-40B4-BE49-F238E27FC236}">
                <a16:creationId xmlns:a16="http://schemas.microsoft.com/office/drawing/2014/main" id="{F78D61E1-2D2C-43A3-91DE-4C131DB338FE}"/>
              </a:ext>
            </a:extLst>
          </p:cNvPr>
          <p:cNvCxnSpPr>
            <a:cxnSpLocks/>
          </p:cNvCxnSpPr>
          <p:nvPr/>
        </p:nvCxnSpPr>
        <p:spPr>
          <a:xfrm>
            <a:off x="5984111" y="4453759"/>
            <a:ext cx="1059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6908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53294" y="503832"/>
            <a:ext cx="11695951"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a:t>
            </a:r>
            <a:r>
              <a:rPr lang="zh-CN" altLang="en-US" dirty="0"/>
              <a:t>优化子查询，派生表和视图引用之通过</a:t>
            </a:r>
            <a:r>
              <a:rPr lang="en-US" altLang="zh-CN" dirty="0"/>
              <a:t>Semi-join</a:t>
            </a:r>
            <a:r>
              <a:rPr lang="zh-CN" altLang="en-US" dirty="0"/>
              <a:t>转变来优化子查询，派生表和视图</a:t>
            </a:r>
          </a:p>
        </p:txBody>
      </p:sp>
      <p:sp>
        <p:nvSpPr>
          <p:cNvPr id="4" name="矩形 3">
            <a:extLst>
              <a:ext uri="{FF2B5EF4-FFF2-40B4-BE49-F238E27FC236}">
                <a16:creationId xmlns:a16="http://schemas.microsoft.com/office/drawing/2014/main" id="{94F61284-16EC-44D8-8DC9-A7BA1721AE11}"/>
              </a:ext>
            </a:extLst>
          </p:cNvPr>
          <p:cNvSpPr/>
          <p:nvPr/>
        </p:nvSpPr>
        <p:spPr>
          <a:xfrm>
            <a:off x="696838" y="1091442"/>
            <a:ext cx="1396536" cy="369332"/>
          </a:xfrm>
          <a:prstGeom prst="rect">
            <a:avLst/>
          </a:prstGeom>
        </p:spPr>
        <p:txBody>
          <a:bodyPr wrap="none">
            <a:spAutoFit/>
          </a:bodyPr>
          <a:lstStyle/>
          <a:p>
            <a:pPr marL="285750" indent="-285750">
              <a:buFont typeface="Arial" panose="020B0604020202020204" pitchFamily="34" charset="0"/>
              <a:buChar char="•"/>
            </a:pPr>
            <a:r>
              <a:rPr lang="zh-CN" altLang="en-US" dirty="0"/>
              <a:t>转化格式</a:t>
            </a:r>
          </a:p>
        </p:txBody>
      </p:sp>
      <p:sp>
        <p:nvSpPr>
          <p:cNvPr id="8" name="Rectangle 1">
            <a:extLst>
              <a:ext uri="{FF2B5EF4-FFF2-40B4-BE49-F238E27FC236}">
                <a16:creationId xmlns:a16="http://schemas.microsoft.com/office/drawing/2014/main" id="{A3732239-455E-4949-945C-9BEE8A89225B}"/>
              </a:ext>
            </a:extLst>
          </p:cNvPr>
          <p:cNvSpPr>
            <a:spLocks noChangeArrowheads="1"/>
          </p:cNvSpPr>
          <p:nvPr/>
        </p:nvSpPr>
        <p:spPr bwMode="auto">
          <a:xfrm>
            <a:off x="801009" y="1495225"/>
            <a:ext cx="10191243" cy="677012"/>
          </a:xfrm>
          <a:prstGeom prst="rect">
            <a:avLst/>
          </a:prstGeom>
          <a:ln/>
        </p:spPr>
        <p:style>
          <a:lnRef idx="2">
            <a:schemeClr val="accent5"/>
          </a:lnRef>
          <a:fillRef idx="1">
            <a:schemeClr val="lt1"/>
          </a:fillRef>
          <a:effectRef idx="0">
            <a:schemeClr val="accent5"/>
          </a:effectRef>
          <a:fontRef idx="minor">
            <a:schemeClr val="dk1"/>
          </a:fontRef>
        </p:style>
        <p:txBody>
          <a:bodyPr vert="horz" wrap="square" lIns="0" tIns="152352"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SELECT </a:t>
            </a:r>
            <a:r>
              <a:rPr kumimoji="0" lang="zh-CN" altLang="zh-CN" sz="1200" b="0" i="0" u="none" strike="noStrike" cap="none" normalizeH="0" baseline="0" dirty="0">
                <a:ln>
                  <a:noFill/>
                </a:ln>
                <a:solidFill>
                  <a:srgbClr val="A67F5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FROM ot1 </a:t>
            </a:r>
            <a:r>
              <a:rPr kumimoji="0" lang="zh-CN" altLang="zh-CN" sz="1200" b="0" i="0" u="none" strike="noStrike" cap="none" normalizeH="0" baseline="0" dirty="0">
                <a:ln>
                  <a:noFill/>
                </a:ln>
                <a:solidFill>
                  <a:srgbClr val="A67F5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otN </a:t>
            </a:r>
            <a:r>
              <a:rPr kumimoji="0" lang="zh-CN" altLang="zh-CN" sz="1200" b="0" i="0" u="none" strike="noStrike" cap="none" normalizeH="0" baseline="0" dirty="0">
                <a:ln>
                  <a:noFill/>
                </a:ln>
                <a:solidFill>
                  <a:srgbClr val="DD4A68"/>
                </a:solidFill>
                <a:effectLst/>
                <a:latin typeface="Consolas" panose="020B0609020204030204" pitchFamily="49" charset="0"/>
              </a:rPr>
              <a:t>WHERE</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oe1</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A67F5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oeM</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DD4A68"/>
                </a:solidFill>
                <a:effectLst/>
                <a:latin typeface="Consolas" panose="020B0609020204030204" pitchFamily="49" charset="0"/>
              </a:rPr>
              <a:t>IN</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SELECT ie1</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A67F59"/>
                </a:solidFill>
                <a:effectLst/>
                <a:latin typeface="Consolas" panose="020B0609020204030204" pitchFamily="49" charset="0"/>
              </a:rPr>
              <a:t>...</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ieM FROM it1 </a:t>
            </a:r>
            <a:r>
              <a:rPr kumimoji="0" lang="zh-CN" altLang="zh-CN" sz="1200" b="0" i="0" u="none" strike="noStrike" cap="none" normalizeH="0" baseline="0" dirty="0">
                <a:ln>
                  <a:noFill/>
                </a:ln>
                <a:solidFill>
                  <a:srgbClr val="A67F5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itK </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WHERE inner</a:t>
            </a:r>
            <a:r>
              <a:rPr kumimoji="0" lang="zh-CN" altLang="zh-CN" sz="1200" b="0" i="0" u="none" strike="noStrike" cap="none" normalizeH="0" baseline="0" dirty="0">
                <a:ln>
                  <a:noFill/>
                </a:ln>
                <a:solidFill>
                  <a:srgbClr val="A67F5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cond</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AND outer</a:t>
            </a:r>
            <a:r>
              <a:rPr kumimoji="0" lang="zh-CN" altLang="zh-CN" sz="1200" b="0" i="0" u="none" strike="noStrike" cap="none" normalizeH="0" baseline="0" dirty="0">
                <a:ln>
                  <a:noFill/>
                </a:ln>
                <a:solidFill>
                  <a:srgbClr val="A67F5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cond</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GROUP BY </a:t>
            </a:r>
            <a:r>
              <a:rPr kumimoji="0" lang="zh-CN" altLang="zh-CN" sz="1200" b="0" i="0" u="none" strike="noStrike" cap="none" normalizeH="0" baseline="0" dirty="0">
                <a:ln>
                  <a:noFill/>
                </a:ln>
                <a:solidFill>
                  <a:srgbClr val="A67F59"/>
                </a:solidFill>
                <a:effectLst/>
                <a:latin typeface="Consolas" panose="020B0609020204030204" pitchFamily="49" charset="0"/>
              </a:rPr>
              <a:t>...</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HAVING </a:t>
            </a:r>
            <a:r>
              <a:rPr kumimoji="0" lang="zh-CN" altLang="zh-CN" sz="1200" b="0" i="0" u="none" strike="noStrike" cap="none" normalizeH="0" baseline="0" dirty="0">
                <a:ln>
                  <a:noFill/>
                </a:ln>
                <a:solidFill>
                  <a:srgbClr val="A67F59"/>
                </a:solidFill>
                <a:effectLst/>
                <a:latin typeface="Consolas" panose="020B0609020204030204" pitchFamily="49" charset="0"/>
              </a:rPr>
              <a:t>...</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ORDER BY </a:t>
            </a:r>
            <a:r>
              <a:rPr kumimoji="0" lang="zh-CN" altLang="zh-CN" sz="1200" b="0" i="0" u="none" strike="noStrike" cap="none" normalizeH="0" baseline="0" dirty="0">
                <a:ln>
                  <a:noFill/>
                </a:ln>
                <a:solidFill>
                  <a:srgbClr val="A67F59"/>
                </a:solidFill>
                <a:effectLst/>
                <a:latin typeface="Consolas" panose="020B0609020204030204" pitchFamily="49" charset="0"/>
              </a:rPr>
              <a:t>...</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chemeClr val="tx1"/>
                </a:solidFill>
                <a:effectLst/>
              </a:rPr>
              <a:t> </a:t>
            </a:r>
            <a:r>
              <a:rPr lang="en-US" altLang="zh-CN" sz="1200" dirty="0">
                <a:solidFill>
                  <a:schemeClr val="tx1"/>
                </a:solidFill>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10" name="矩形 9">
            <a:extLst>
              <a:ext uri="{FF2B5EF4-FFF2-40B4-BE49-F238E27FC236}">
                <a16:creationId xmlns:a16="http://schemas.microsoft.com/office/drawing/2014/main" id="{B35B93DE-A31F-461C-91CE-E4C76C5471CE}"/>
              </a:ext>
            </a:extLst>
          </p:cNvPr>
          <p:cNvSpPr/>
          <p:nvPr/>
        </p:nvSpPr>
        <p:spPr>
          <a:xfrm>
            <a:off x="696838" y="2258037"/>
            <a:ext cx="9581481" cy="307777"/>
          </a:xfrm>
          <a:prstGeom prst="rect">
            <a:avLst/>
          </a:prstGeom>
        </p:spPr>
        <p:txBody>
          <a:bodyPr wrap="square">
            <a:spAutoFit/>
          </a:bodyPr>
          <a:lstStyle/>
          <a:p>
            <a:r>
              <a:rPr lang="zh-CN" altLang="en-US" sz="1400" dirty="0"/>
              <a:t>上述语法子查询被转换为</a:t>
            </a:r>
            <a:r>
              <a:rPr lang="en-US" altLang="zh-CN" sz="1400" dirty="0" err="1"/>
              <a:t>semijoin</a:t>
            </a:r>
            <a:r>
              <a:rPr lang="zh-CN" altLang="en-US" sz="1400" dirty="0"/>
              <a:t>的格式如下（</a:t>
            </a:r>
            <a:r>
              <a:rPr lang="en-US" altLang="zh-CN" sz="1400" dirty="0" err="1"/>
              <a:t>ot</a:t>
            </a:r>
            <a:r>
              <a:rPr lang="zh-CN" altLang="en-US" sz="1400" dirty="0"/>
              <a:t>表示外表，</a:t>
            </a:r>
            <a:r>
              <a:rPr lang="en-US" altLang="zh-CN" sz="1400" dirty="0"/>
              <a:t>it</a:t>
            </a:r>
            <a:r>
              <a:rPr lang="zh-CN" altLang="en-US" sz="1400" dirty="0"/>
              <a:t>表示内表）</a:t>
            </a:r>
          </a:p>
        </p:txBody>
      </p:sp>
      <p:sp>
        <p:nvSpPr>
          <p:cNvPr id="12" name="Rectangle 2">
            <a:extLst>
              <a:ext uri="{FF2B5EF4-FFF2-40B4-BE49-F238E27FC236}">
                <a16:creationId xmlns:a16="http://schemas.microsoft.com/office/drawing/2014/main" id="{64B1877E-CD53-4AE8-A8E9-128BA034C381}"/>
              </a:ext>
            </a:extLst>
          </p:cNvPr>
          <p:cNvSpPr>
            <a:spLocks noChangeArrowheads="1"/>
          </p:cNvSpPr>
          <p:nvPr/>
        </p:nvSpPr>
        <p:spPr bwMode="auto">
          <a:xfrm>
            <a:off x="801009" y="2651615"/>
            <a:ext cx="8674960" cy="677012"/>
          </a:xfrm>
          <a:prstGeom prst="rect">
            <a:avLst/>
          </a:prstGeom>
          <a:ln/>
        </p:spPr>
        <p:style>
          <a:lnRef idx="2">
            <a:schemeClr val="accent5"/>
          </a:lnRef>
          <a:fillRef idx="1">
            <a:schemeClr val="lt1"/>
          </a:fillRef>
          <a:effectRef idx="0">
            <a:schemeClr val="accent5"/>
          </a:effectRef>
          <a:fontRef idx="minor">
            <a:schemeClr val="dk1"/>
          </a:fontRef>
        </p:style>
        <p:txBody>
          <a:bodyPr vert="horz" wrap="square" lIns="0" tIns="152352"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SELECT </a:t>
            </a:r>
            <a:r>
              <a:rPr kumimoji="0" lang="zh-CN" altLang="zh-CN" sz="1200" b="0" i="0" u="none" strike="noStrike" cap="none" normalizeH="0" baseline="0" dirty="0">
                <a:ln>
                  <a:noFill/>
                </a:ln>
                <a:solidFill>
                  <a:srgbClr val="A67F5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DD4A68"/>
                </a:solidFill>
                <a:effectLst/>
                <a:latin typeface="Consolas" panose="020B0609020204030204" pitchFamily="49" charset="0"/>
              </a:rPr>
              <a:t>FROM</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ot1 </a:t>
            </a:r>
            <a:r>
              <a:rPr kumimoji="0" lang="zh-CN" altLang="zh-CN" sz="1200" b="0" i="0" u="none" strike="noStrike" cap="none" normalizeH="0" baseline="0" dirty="0">
                <a:ln>
                  <a:noFill/>
                </a:ln>
                <a:solidFill>
                  <a:srgbClr val="A67F5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otN</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DD4A68"/>
                </a:solidFill>
                <a:effectLst/>
                <a:latin typeface="Consolas" panose="020B0609020204030204" pitchFamily="49" charset="0"/>
              </a:rPr>
              <a:t>SJ</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it1 </a:t>
            </a:r>
            <a:r>
              <a:rPr kumimoji="0" lang="zh-CN" altLang="zh-CN" sz="1200" b="0" i="0" u="none" strike="noStrike" cap="none" normalizeH="0" baseline="0" dirty="0">
                <a:ln>
                  <a:noFill/>
                </a:ln>
                <a:solidFill>
                  <a:srgbClr val="A67F5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itK</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DD4A68"/>
                </a:solidFill>
                <a:effectLst/>
                <a:latin typeface="Consolas" panose="020B0609020204030204" pitchFamily="49" charset="0"/>
              </a:rPr>
              <a:t>ON</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oe1</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A67F5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oeM</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A67F5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ie1</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A67F59"/>
                </a:solidFill>
                <a:effectLst/>
                <a:latin typeface="Consolas" panose="020B0609020204030204" pitchFamily="49" charset="0"/>
              </a:rPr>
              <a:t>...</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ieM</a:t>
            </a:r>
            <a:r>
              <a:rPr kumimoji="0" lang="zh-CN" altLang="zh-CN" sz="1200" b="0" i="0" u="none" strike="noStrike" cap="none" normalizeH="0" baseline="0" dirty="0">
                <a:ln>
                  <a:noFill/>
                </a:ln>
                <a:solidFill>
                  <a:srgbClr val="999999"/>
                </a:solidFill>
                <a:effectLst/>
                <a:latin typeface="Consolas" panose="020B0609020204030204" pitchFamily="49" charset="0"/>
              </a:rPr>
              <a:t>)</a:t>
            </a:r>
            <a:endParaRPr kumimoji="0" lang="en-US" altLang="zh-CN" sz="1200" b="0" i="0" u="none" strike="noStrike" cap="none" normalizeH="0" baseline="0" dirty="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AND inner</a:t>
            </a:r>
            <a:r>
              <a:rPr kumimoji="0" lang="zh-CN" altLang="zh-CN" sz="1200" b="0" i="0" u="none" strike="noStrike" cap="none" normalizeH="0" baseline="0" dirty="0">
                <a:ln>
                  <a:noFill/>
                </a:ln>
                <a:solidFill>
                  <a:srgbClr val="A67F5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cond</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WHERE outer</a:t>
            </a:r>
            <a:r>
              <a:rPr kumimoji="0" lang="zh-CN" altLang="zh-CN" sz="1200" b="0" i="0" u="none" strike="noStrike" cap="none" normalizeH="0" baseline="0" dirty="0">
                <a:ln>
                  <a:noFill/>
                </a:ln>
                <a:solidFill>
                  <a:srgbClr val="A67F5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cond</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GROUP BY </a:t>
            </a:r>
            <a:r>
              <a:rPr kumimoji="0" lang="zh-CN" altLang="zh-CN" sz="1200" b="0" i="0" u="none" strike="noStrike" cap="none" normalizeH="0" baseline="0" dirty="0">
                <a:ln>
                  <a:noFill/>
                </a:ln>
                <a:solidFill>
                  <a:srgbClr val="A67F59"/>
                </a:solidFill>
                <a:effectLst/>
                <a:latin typeface="Consolas" panose="020B0609020204030204" pitchFamily="49" charset="0"/>
              </a:rPr>
              <a:t>...</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HAVING </a:t>
            </a:r>
            <a:r>
              <a:rPr kumimoji="0" lang="zh-CN" altLang="zh-CN" sz="1200" b="0" i="0" u="none" strike="noStrike" cap="none" normalizeH="0" baseline="0" dirty="0">
                <a:ln>
                  <a:noFill/>
                </a:ln>
                <a:solidFill>
                  <a:srgbClr val="A67F59"/>
                </a:solidFill>
                <a:effectLst/>
                <a:latin typeface="Consolas" panose="020B0609020204030204" pitchFamily="49" charset="0"/>
              </a:rPr>
              <a:t>...</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 </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rgbClr val="333333"/>
                </a:solidFill>
                <a:effectLst/>
                <a:latin typeface="Consolas" panose="020B0609020204030204" pitchFamily="49" charset="0"/>
              </a:rPr>
              <a:t>ORDER BY </a:t>
            </a:r>
            <a:r>
              <a:rPr kumimoji="0" lang="zh-CN" altLang="zh-CN" sz="1200" b="0" i="0" u="none" strike="noStrike" cap="none" normalizeH="0" baseline="0" dirty="0">
                <a:ln>
                  <a:noFill/>
                </a:ln>
                <a:solidFill>
                  <a:srgbClr val="A67F59"/>
                </a:solidFill>
                <a:effectLst/>
                <a:latin typeface="Consolas" panose="020B0609020204030204" pitchFamily="49" charset="0"/>
              </a:rPr>
              <a:t>...</a:t>
            </a:r>
            <a:r>
              <a:rPr kumimoji="0" lang="zh-CN" altLang="zh-CN" sz="1200" b="0" i="0" u="none" strike="noStrike" cap="none" normalizeH="0" baseline="0" dirty="0">
                <a:ln>
                  <a:noFill/>
                </a:ln>
                <a:solidFill>
                  <a:srgbClr val="999999"/>
                </a:solidFill>
                <a:effectLst/>
                <a:latin typeface="Consolas" panose="020B0609020204030204" pitchFamily="49" charset="0"/>
              </a:rPr>
              <a:t>]</a:t>
            </a:r>
            <a:r>
              <a:rPr kumimoji="0" lang="zh-CN" altLang="zh-CN" sz="1200" b="0" i="0" u="none" strike="noStrike" cap="none" normalizeH="0" baseline="0" dirty="0">
                <a:ln>
                  <a:noFill/>
                </a:ln>
                <a:solidFill>
                  <a:schemeClr val="tx1"/>
                </a:solidFill>
                <a:effectLst/>
              </a:rPr>
              <a:t> </a:t>
            </a:r>
            <a:r>
              <a:rPr kumimoji="0" lang="en-US" altLang="zh-CN" sz="1200" b="0" i="0" u="none" strike="noStrike" cap="none" normalizeH="0" baseline="0" dirty="0">
                <a:ln>
                  <a:noFill/>
                </a:ln>
                <a:solidFill>
                  <a:schemeClr val="tx1"/>
                </a:solidFill>
                <a:effectLst/>
              </a:rPr>
              <a:t>  //</a:t>
            </a:r>
            <a:r>
              <a:rPr kumimoji="0" lang="zh-CN" altLang="en-US" sz="1200" b="0" i="0" u="none" strike="noStrike" cap="none" normalizeH="0" baseline="0" dirty="0">
                <a:ln>
                  <a:noFill/>
                </a:ln>
                <a:solidFill>
                  <a:schemeClr val="tx1"/>
                </a:solidFill>
                <a:effectLst/>
              </a:rPr>
              <a:t>支持多列</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14" name="直接箭头连接符 13">
            <a:extLst>
              <a:ext uri="{FF2B5EF4-FFF2-40B4-BE49-F238E27FC236}">
                <a16:creationId xmlns:a16="http://schemas.microsoft.com/office/drawing/2014/main" id="{EBAAF26E-B832-46AC-B4AF-7D8C538BE2AF}"/>
              </a:ext>
            </a:extLst>
          </p:cNvPr>
          <p:cNvCxnSpPr/>
          <p:nvPr/>
        </p:nvCxnSpPr>
        <p:spPr>
          <a:xfrm>
            <a:off x="7222603" y="2258037"/>
            <a:ext cx="0" cy="393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76B3C33-AA9F-4EFF-AC67-79D32C857A12}"/>
              </a:ext>
            </a:extLst>
          </p:cNvPr>
          <p:cNvSpPr/>
          <p:nvPr/>
        </p:nvSpPr>
        <p:spPr>
          <a:xfrm>
            <a:off x="696838" y="3616652"/>
            <a:ext cx="3597460" cy="369332"/>
          </a:xfrm>
          <a:prstGeom prst="rect">
            <a:avLst/>
          </a:prstGeom>
        </p:spPr>
        <p:txBody>
          <a:bodyPr wrap="none">
            <a:spAutoFit/>
          </a:bodyPr>
          <a:lstStyle/>
          <a:p>
            <a:pPr marL="285750" indent="-285750">
              <a:buFont typeface="Arial" panose="020B0604020202020204" pitchFamily="34" charset="0"/>
              <a:buChar char="•"/>
            </a:pPr>
            <a:r>
              <a:rPr lang="zh-CN" altLang="en-US" dirty="0"/>
              <a:t>能够使用</a:t>
            </a:r>
            <a:r>
              <a:rPr lang="en-US" altLang="zh-CN" dirty="0"/>
              <a:t>SEMI-JOIN</a:t>
            </a:r>
            <a:r>
              <a:rPr lang="zh-CN" altLang="en-US" dirty="0"/>
              <a:t>转化的条件</a:t>
            </a:r>
          </a:p>
        </p:txBody>
      </p:sp>
      <p:sp>
        <p:nvSpPr>
          <p:cNvPr id="17" name="矩形 16">
            <a:extLst>
              <a:ext uri="{FF2B5EF4-FFF2-40B4-BE49-F238E27FC236}">
                <a16:creationId xmlns:a16="http://schemas.microsoft.com/office/drawing/2014/main" id="{017EE6CC-AFBB-4E8A-8023-2BC2D8975A12}"/>
              </a:ext>
            </a:extLst>
          </p:cNvPr>
          <p:cNvSpPr/>
          <p:nvPr/>
        </p:nvSpPr>
        <p:spPr>
          <a:xfrm>
            <a:off x="1028150" y="3985984"/>
            <a:ext cx="6482993" cy="1600438"/>
          </a:xfrm>
          <a:prstGeom prst="rect">
            <a:avLst/>
          </a:prstGeom>
        </p:spPr>
        <p:txBody>
          <a:bodyPr wrap="none">
            <a:spAutoFit/>
          </a:bodyPr>
          <a:lstStyle/>
          <a:p>
            <a:pPr marL="285750" indent="-285750">
              <a:buFont typeface="Arial" panose="020B0604020202020204" pitchFamily="34" charset="0"/>
              <a:buChar char="•"/>
            </a:pPr>
            <a:r>
              <a:rPr lang="zh-CN" altLang="en-US" sz="1400" dirty="0">
                <a:solidFill>
                  <a:srgbClr val="333333"/>
                </a:solidFill>
                <a:latin typeface="pingfang SC"/>
              </a:rPr>
              <a:t> 必须是</a:t>
            </a:r>
            <a:r>
              <a:rPr lang="en-US" altLang="zh-CN" sz="1400" dirty="0">
                <a:solidFill>
                  <a:srgbClr val="333333"/>
                </a:solidFill>
                <a:latin typeface="pingfang SC"/>
              </a:rPr>
              <a:t>In</a:t>
            </a:r>
            <a:r>
              <a:rPr lang="zh-CN" altLang="en-US" sz="1400" dirty="0">
                <a:solidFill>
                  <a:srgbClr val="333333"/>
                </a:solidFill>
                <a:latin typeface="pingfang SC"/>
              </a:rPr>
              <a:t>或</a:t>
            </a:r>
            <a:r>
              <a:rPr lang="en-US" altLang="zh-CN" sz="1400" dirty="0">
                <a:solidFill>
                  <a:srgbClr val="333333"/>
                </a:solidFill>
                <a:latin typeface="pingfang SC"/>
              </a:rPr>
              <a:t>any</a:t>
            </a:r>
            <a:r>
              <a:rPr lang="zh-CN" altLang="en-US" sz="1400" dirty="0">
                <a:solidFill>
                  <a:srgbClr val="333333"/>
                </a:solidFill>
                <a:latin typeface="pingfang SC"/>
              </a:rPr>
              <a:t>子查询；</a:t>
            </a:r>
            <a:endParaRPr lang="en-US" altLang="zh-CN" sz="1400" dirty="0">
              <a:solidFill>
                <a:srgbClr val="333333"/>
              </a:solidFill>
              <a:latin typeface="pingfang SC"/>
            </a:endParaRPr>
          </a:p>
          <a:p>
            <a:pPr marL="285750" indent="-285750">
              <a:buFont typeface="Arial" panose="020B0604020202020204" pitchFamily="34" charset="0"/>
              <a:buChar char="•"/>
            </a:pPr>
            <a:r>
              <a:rPr lang="zh-CN" altLang="en-US" sz="1400" dirty="0"/>
              <a:t>不包含</a:t>
            </a:r>
            <a:r>
              <a:rPr lang="en-US" altLang="zh-CN" sz="1400" dirty="0"/>
              <a:t>UNION</a:t>
            </a:r>
            <a:r>
              <a:rPr lang="zh-CN" altLang="en-US" sz="1400" dirty="0"/>
              <a:t>或</a:t>
            </a:r>
            <a:r>
              <a:rPr lang="en-US" altLang="zh-CN" sz="1400" dirty="0"/>
              <a:t>UNION ALL</a:t>
            </a:r>
            <a:r>
              <a:rPr lang="zh-CN" altLang="en-US" sz="1400" dirty="0"/>
              <a:t>（使用</a:t>
            </a:r>
            <a:r>
              <a:rPr lang="en-US" altLang="zh-CN" sz="1400" dirty="0"/>
              <a:t>SEMI-JOIN</a:t>
            </a:r>
            <a:r>
              <a:rPr lang="zh-CN" altLang="en-US" sz="1400" dirty="0"/>
              <a:t>会致结果不正确（不一致））；</a:t>
            </a:r>
            <a:endParaRPr lang="en-US" altLang="zh-CN" sz="1400" dirty="0"/>
          </a:p>
          <a:p>
            <a:pPr marL="285750" indent="-285750">
              <a:buFont typeface="Arial" panose="020B0604020202020204" pitchFamily="34" charset="0"/>
              <a:buChar char="•"/>
            </a:pPr>
            <a:r>
              <a:rPr lang="zh-CN" altLang="en-US" sz="1400" dirty="0"/>
              <a:t>不包含</a:t>
            </a:r>
            <a:r>
              <a:rPr lang="en-US" altLang="zh-CN" sz="1400" dirty="0"/>
              <a:t>GROUP BY </a:t>
            </a:r>
            <a:r>
              <a:rPr lang="zh-CN" altLang="en-US" sz="1400" dirty="0"/>
              <a:t>或 </a:t>
            </a:r>
            <a:r>
              <a:rPr lang="en-US" altLang="zh-CN" sz="1400" dirty="0"/>
              <a:t>HAVING(</a:t>
            </a:r>
            <a:r>
              <a:rPr lang="zh-CN" altLang="en-US" sz="1400" dirty="0"/>
              <a:t>使用</a:t>
            </a:r>
            <a:r>
              <a:rPr lang="en-US" altLang="zh-CN" sz="1400" dirty="0"/>
              <a:t>SEMI-JOIN</a:t>
            </a:r>
            <a:r>
              <a:rPr lang="zh-CN" altLang="en-US" sz="1400" dirty="0"/>
              <a:t>会致结果不正确（不一致））</a:t>
            </a:r>
            <a:r>
              <a:rPr lang="en-US" altLang="zh-CN" sz="1400" dirty="0"/>
              <a:t>;</a:t>
            </a:r>
          </a:p>
          <a:p>
            <a:pPr marL="285750" indent="-285750">
              <a:buFont typeface="Arial" panose="020B0604020202020204" pitchFamily="34" charset="0"/>
              <a:buChar char="•"/>
            </a:pPr>
            <a:r>
              <a:rPr lang="zh-CN" altLang="en-US" sz="1400" dirty="0"/>
              <a:t>不包含聚集函数；</a:t>
            </a:r>
            <a:endParaRPr lang="en-US" altLang="zh-CN" sz="1400" dirty="0"/>
          </a:p>
          <a:p>
            <a:pPr marL="285750" indent="-285750">
              <a:buFont typeface="Arial" panose="020B0604020202020204" pitchFamily="34" charset="0"/>
              <a:buChar char="•"/>
            </a:pPr>
            <a:r>
              <a:rPr lang="zh-CN" altLang="en-US" sz="1400" dirty="0"/>
              <a:t>不包含带</a:t>
            </a:r>
            <a:r>
              <a:rPr lang="en-US" altLang="zh-CN" sz="1400" dirty="0"/>
              <a:t>LIMIT</a:t>
            </a:r>
            <a:r>
              <a:rPr lang="zh-CN" altLang="en-US" sz="1400" dirty="0"/>
              <a:t>的</a:t>
            </a:r>
            <a:r>
              <a:rPr lang="en-US" altLang="zh-CN" sz="1400" dirty="0"/>
              <a:t>ORDERY</a:t>
            </a:r>
            <a:r>
              <a:rPr lang="zh-CN" altLang="en-US" sz="1400" dirty="0"/>
              <a:t>；</a:t>
            </a:r>
            <a:endParaRPr lang="en-US" altLang="zh-CN" sz="1400" dirty="0"/>
          </a:p>
          <a:p>
            <a:pPr marL="285750" indent="-285750">
              <a:buFont typeface="Arial" panose="020B0604020202020204" pitchFamily="34" charset="0"/>
              <a:buChar char="•"/>
            </a:pPr>
            <a:r>
              <a:rPr lang="zh-CN" altLang="en-US" sz="1400" dirty="0"/>
              <a:t>外表和内表的数量必须小于连接中允许的最大表数；</a:t>
            </a:r>
            <a:endParaRPr lang="en-US" altLang="zh-CN" sz="1400" dirty="0"/>
          </a:p>
          <a:p>
            <a:pPr marL="285750" indent="-285750">
              <a:buFont typeface="Arial" panose="020B0604020202020204" pitchFamily="34" charset="0"/>
              <a:buChar char="•"/>
            </a:pPr>
            <a:r>
              <a:rPr lang="zh-CN" altLang="en-US" sz="1400" dirty="0"/>
              <a:t>使用</a:t>
            </a:r>
            <a:r>
              <a:rPr lang="en-US" altLang="zh-CN" sz="1400" dirty="0"/>
              <a:t>EXPLAIN</a:t>
            </a:r>
            <a:r>
              <a:rPr lang="zh-CN" altLang="en-US" sz="1400" dirty="0"/>
              <a:t>及</a:t>
            </a:r>
            <a:r>
              <a:rPr lang="en-US" altLang="zh-CN" sz="1400" dirty="0"/>
              <a:t>show warnings</a:t>
            </a:r>
            <a:r>
              <a:rPr lang="zh-CN" altLang="en-US" sz="1400" dirty="0"/>
              <a:t>查询是否转成</a:t>
            </a:r>
            <a:r>
              <a:rPr lang="en-US" altLang="zh-CN" sz="1400" dirty="0"/>
              <a:t>SEMI-JOIN</a:t>
            </a:r>
            <a:r>
              <a:rPr lang="zh-CN" altLang="en-US" sz="1400" dirty="0"/>
              <a:t>。</a:t>
            </a:r>
            <a:endParaRPr lang="en-US" altLang="zh-CN" sz="1400" dirty="0"/>
          </a:p>
        </p:txBody>
      </p:sp>
      <p:sp>
        <p:nvSpPr>
          <p:cNvPr id="21" name="矩形 20">
            <a:extLst>
              <a:ext uri="{FF2B5EF4-FFF2-40B4-BE49-F238E27FC236}">
                <a16:creationId xmlns:a16="http://schemas.microsoft.com/office/drawing/2014/main" id="{BF6FBC70-4DB4-4795-AC10-0C73E916816A}"/>
              </a:ext>
            </a:extLst>
          </p:cNvPr>
          <p:cNvSpPr/>
          <p:nvPr/>
        </p:nvSpPr>
        <p:spPr>
          <a:xfrm>
            <a:off x="773296" y="5748433"/>
            <a:ext cx="2904962" cy="369332"/>
          </a:xfrm>
          <a:prstGeom prst="rect">
            <a:avLst/>
          </a:prstGeom>
        </p:spPr>
        <p:txBody>
          <a:bodyPr wrap="none">
            <a:spAutoFit/>
          </a:bodyPr>
          <a:lstStyle/>
          <a:p>
            <a:pPr marL="285750" indent="-285750">
              <a:buFont typeface="Arial" panose="020B0604020202020204" pitchFamily="34" charset="0"/>
              <a:buChar char="•"/>
            </a:pPr>
            <a:r>
              <a:rPr lang="zh-CN" altLang="en-US" dirty="0"/>
              <a:t>转化成</a:t>
            </a:r>
            <a:r>
              <a:rPr lang="en-US" altLang="zh-CN" dirty="0"/>
              <a:t>SEMI-JOIN</a:t>
            </a:r>
            <a:r>
              <a:rPr lang="zh-CN" altLang="en-US" dirty="0"/>
              <a:t>的参数</a:t>
            </a:r>
          </a:p>
        </p:txBody>
      </p:sp>
      <p:sp>
        <p:nvSpPr>
          <p:cNvPr id="22" name="矩形 21">
            <a:extLst>
              <a:ext uri="{FF2B5EF4-FFF2-40B4-BE49-F238E27FC236}">
                <a16:creationId xmlns:a16="http://schemas.microsoft.com/office/drawing/2014/main" id="{D735A76F-157F-49D6-8473-804D6A6F0FCE}"/>
              </a:ext>
            </a:extLst>
          </p:cNvPr>
          <p:cNvSpPr/>
          <p:nvPr/>
        </p:nvSpPr>
        <p:spPr>
          <a:xfrm>
            <a:off x="3756460" y="5591167"/>
            <a:ext cx="4049507" cy="923330"/>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pPr marL="285750" indent="-285750">
              <a:buFont typeface="Arial" panose="020B0604020202020204" pitchFamily="34" charset="0"/>
              <a:buChar char="•"/>
            </a:pPr>
            <a:r>
              <a:rPr lang="en-US" altLang="zh-CN" dirty="0" err="1"/>
              <a:t>optimizer_switch</a:t>
            </a:r>
            <a:r>
              <a:rPr lang="en-US" altLang="zh-CN" dirty="0"/>
              <a:t> </a:t>
            </a:r>
            <a:r>
              <a:rPr lang="zh-CN" altLang="en-US" dirty="0"/>
              <a:t>；</a:t>
            </a:r>
            <a:endParaRPr lang="en-US" altLang="zh-CN" dirty="0"/>
          </a:p>
          <a:p>
            <a:pPr marL="285750" indent="-285750">
              <a:buFont typeface="Arial" panose="020B0604020202020204" pitchFamily="34" charset="0"/>
              <a:buChar char="•"/>
            </a:pPr>
            <a:r>
              <a:rPr lang="en-US" altLang="zh-CN" dirty="0" err="1"/>
              <a:t>semijoin</a:t>
            </a:r>
            <a:r>
              <a:rPr lang="zh-CN" altLang="en-US" dirty="0"/>
              <a:t>标志控制是否使用半连接。</a:t>
            </a:r>
          </a:p>
          <a:p>
            <a:pPr marL="285750" indent="-285750">
              <a:buFont typeface="Arial" panose="020B0604020202020204" pitchFamily="34" charset="0"/>
              <a:buChar char="•"/>
            </a:pPr>
            <a:r>
              <a:rPr lang="en-US" altLang="zh-CN" dirty="0" err="1"/>
              <a:t>optimizer_prune_level</a:t>
            </a:r>
            <a:r>
              <a:rPr lang="en-US" altLang="zh-CN" dirty="0"/>
              <a:t>=0</a:t>
            </a:r>
            <a:r>
              <a:rPr lang="zh-CN" altLang="en-US" dirty="0"/>
              <a:t>禁用</a:t>
            </a:r>
          </a:p>
        </p:txBody>
      </p:sp>
    </p:spTree>
    <p:extLst>
      <p:ext uri="{BB962C8B-B14F-4D97-AF65-F5344CB8AC3E}">
        <p14:creationId xmlns:p14="http://schemas.microsoft.com/office/powerpoint/2010/main" val="26819431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53294" y="503832"/>
            <a:ext cx="11695951" cy="646331"/>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a:t>
            </a:r>
            <a:r>
              <a:rPr lang="zh-CN" altLang="en-US" dirty="0"/>
              <a:t>优化子查询，派生表和视图引用之通过</a:t>
            </a:r>
            <a:r>
              <a:rPr lang="en-US" altLang="zh-CN" b="1" dirty="0"/>
              <a:t>Optimizing Subqueries with Materialization</a:t>
            </a:r>
          </a:p>
          <a:p>
            <a:r>
              <a:rPr lang="zh-CN" altLang="en-US" dirty="0"/>
              <a:t>通过物化优化子查询</a:t>
            </a:r>
          </a:p>
        </p:txBody>
      </p:sp>
      <p:sp>
        <p:nvSpPr>
          <p:cNvPr id="3" name="矩形 2">
            <a:extLst>
              <a:ext uri="{FF2B5EF4-FFF2-40B4-BE49-F238E27FC236}">
                <a16:creationId xmlns:a16="http://schemas.microsoft.com/office/drawing/2014/main" id="{4BCEAFC8-0EAF-4BDF-805F-8024C5358F02}"/>
              </a:ext>
            </a:extLst>
          </p:cNvPr>
          <p:cNvSpPr/>
          <p:nvPr/>
        </p:nvSpPr>
        <p:spPr>
          <a:xfrm>
            <a:off x="539278" y="1153436"/>
            <a:ext cx="11323982" cy="584775"/>
          </a:xfrm>
          <a:prstGeom prst="rect">
            <a:avLst/>
          </a:prstGeom>
        </p:spPr>
        <p:txBody>
          <a:bodyPr wrap="square">
            <a:spAutoFit/>
          </a:bodyPr>
          <a:lstStyle/>
          <a:p>
            <a:pPr marL="285750" indent="-285750">
              <a:buFont typeface="Wingdings" panose="05000000000000000000" pitchFamily="2" charset="2"/>
              <a:buChar char="n"/>
            </a:pPr>
            <a:r>
              <a:rPr lang="zh-CN" altLang="en-US" sz="1600" dirty="0">
                <a:solidFill>
                  <a:srgbClr val="333333"/>
                </a:solidFill>
                <a:latin typeface="-apple-system"/>
              </a:rPr>
              <a:t> 优化器使用物化能够更有效的来处理子查询。物化通过将子查询结果作为一个临时表来加快查询执行速度，一般是在内存中进行（如果临时表过大，则数据会落在磁盘中）</a:t>
            </a:r>
            <a:endParaRPr lang="zh-CN" altLang="en-US" sz="1600" dirty="0"/>
          </a:p>
        </p:txBody>
      </p:sp>
      <p:sp>
        <p:nvSpPr>
          <p:cNvPr id="4" name="矩形 3">
            <a:extLst>
              <a:ext uri="{FF2B5EF4-FFF2-40B4-BE49-F238E27FC236}">
                <a16:creationId xmlns:a16="http://schemas.microsoft.com/office/drawing/2014/main" id="{CB12D016-4A29-4AF4-9042-F47B0C4328C3}"/>
              </a:ext>
            </a:extLst>
          </p:cNvPr>
          <p:cNvSpPr/>
          <p:nvPr/>
        </p:nvSpPr>
        <p:spPr>
          <a:xfrm>
            <a:off x="662609" y="1738211"/>
            <a:ext cx="6096000" cy="523220"/>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altLang="zh-CN" sz="1400" dirty="0">
                <a:solidFill>
                  <a:srgbClr val="333333"/>
                </a:solidFill>
                <a:latin typeface="-apple-system"/>
              </a:rPr>
              <a:t>SELECT * FROM t1</a:t>
            </a:r>
            <a:br>
              <a:rPr lang="en-US" altLang="zh-CN" sz="1400" dirty="0"/>
            </a:br>
            <a:r>
              <a:rPr lang="en-US" altLang="zh-CN" sz="1400" dirty="0">
                <a:solidFill>
                  <a:srgbClr val="333333"/>
                </a:solidFill>
                <a:latin typeface="-apple-system"/>
              </a:rPr>
              <a:t>WHERE t1.a IN (SELECT t2.b FROM t2 WHERE </a:t>
            </a:r>
            <a:r>
              <a:rPr lang="en-US" altLang="zh-CN" sz="1400" dirty="0" err="1">
                <a:solidFill>
                  <a:srgbClr val="333333"/>
                </a:solidFill>
                <a:latin typeface="-apple-system"/>
              </a:rPr>
              <a:t>where_condition</a:t>
            </a:r>
            <a:r>
              <a:rPr lang="en-US" altLang="zh-CN" sz="1400" dirty="0">
                <a:solidFill>
                  <a:srgbClr val="333333"/>
                </a:solidFill>
                <a:latin typeface="-apple-system"/>
              </a:rPr>
              <a:t>);</a:t>
            </a:r>
            <a:endParaRPr lang="zh-CN" altLang="en-US" sz="1400" dirty="0"/>
          </a:p>
        </p:txBody>
      </p:sp>
      <p:sp>
        <p:nvSpPr>
          <p:cNvPr id="5" name="矩形 4">
            <a:extLst>
              <a:ext uri="{FF2B5EF4-FFF2-40B4-BE49-F238E27FC236}">
                <a16:creationId xmlns:a16="http://schemas.microsoft.com/office/drawing/2014/main" id="{8A259D06-0868-470D-8256-D15C50379C67}"/>
              </a:ext>
            </a:extLst>
          </p:cNvPr>
          <p:cNvSpPr/>
          <p:nvPr/>
        </p:nvSpPr>
        <p:spPr>
          <a:xfrm>
            <a:off x="662609" y="2584596"/>
            <a:ext cx="6096000" cy="523220"/>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altLang="zh-CN" sz="1400" dirty="0">
                <a:solidFill>
                  <a:srgbClr val="333333"/>
                </a:solidFill>
                <a:latin typeface="-apple-system"/>
              </a:rPr>
              <a:t>SELECT * FROM t1</a:t>
            </a:r>
            <a:br>
              <a:rPr lang="en-US" altLang="zh-CN" sz="1400" dirty="0"/>
            </a:br>
            <a:r>
              <a:rPr lang="en-US" altLang="zh-CN" sz="1400" dirty="0">
                <a:solidFill>
                  <a:srgbClr val="333333"/>
                </a:solidFill>
                <a:latin typeface="-apple-system"/>
              </a:rPr>
              <a:t>WHERE </a:t>
            </a:r>
            <a:r>
              <a:rPr lang="en-US" altLang="zh-CN" sz="1400" dirty="0">
                <a:solidFill>
                  <a:srgbClr val="FF0000"/>
                </a:solidFill>
                <a:latin typeface="-apple-system"/>
              </a:rPr>
              <a:t>EXISTS</a:t>
            </a:r>
            <a:r>
              <a:rPr lang="en-US" altLang="zh-CN" sz="1400" dirty="0">
                <a:solidFill>
                  <a:srgbClr val="333333"/>
                </a:solidFill>
                <a:latin typeface="-apple-system"/>
              </a:rPr>
              <a:t> (SELECT t2.b FROM t2 WHERE </a:t>
            </a:r>
            <a:r>
              <a:rPr lang="en-US" altLang="zh-CN" sz="1400" dirty="0" err="1">
                <a:solidFill>
                  <a:srgbClr val="333333"/>
                </a:solidFill>
                <a:latin typeface="-apple-system"/>
              </a:rPr>
              <a:t>where_condition</a:t>
            </a:r>
            <a:r>
              <a:rPr lang="en-US" altLang="zh-CN" sz="1400" dirty="0">
                <a:solidFill>
                  <a:srgbClr val="333333"/>
                </a:solidFill>
                <a:latin typeface="-apple-system"/>
              </a:rPr>
              <a:t> AND t1.a=t2.b);</a:t>
            </a:r>
            <a:endParaRPr lang="zh-CN" altLang="en-US" sz="1400" dirty="0"/>
          </a:p>
        </p:txBody>
      </p:sp>
      <p:cxnSp>
        <p:nvCxnSpPr>
          <p:cNvPr id="7" name="直接箭头连接符 6">
            <a:extLst>
              <a:ext uri="{FF2B5EF4-FFF2-40B4-BE49-F238E27FC236}">
                <a16:creationId xmlns:a16="http://schemas.microsoft.com/office/drawing/2014/main" id="{01847ADD-ABFE-455B-A077-9424A6E7A42F}"/>
              </a:ext>
            </a:extLst>
          </p:cNvPr>
          <p:cNvCxnSpPr/>
          <p:nvPr/>
        </p:nvCxnSpPr>
        <p:spPr>
          <a:xfrm>
            <a:off x="3538330" y="2261431"/>
            <a:ext cx="0"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0A745FA9-336B-4756-8C1A-0414E887D088}"/>
              </a:ext>
            </a:extLst>
          </p:cNvPr>
          <p:cNvSpPr txBox="1"/>
          <p:nvPr/>
        </p:nvSpPr>
        <p:spPr>
          <a:xfrm>
            <a:off x="3220278" y="2261431"/>
            <a:ext cx="1421284" cy="276999"/>
          </a:xfrm>
          <a:prstGeom prst="rect">
            <a:avLst/>
          </a:prstGeom>
          <a:noFill/>
        </p:spPr>
        <p:txBody>
          <a:bodyPr wrap="square" rtlCol="0">
            <a:spAutoFit/>
          </a:bodyPr>
          <a:lstStyle/>
          <a:p>
            <a:r>
              <a:rPr lang="zh-CN" altLang="en-US" sz="1200" dirty="0"/>
              <a:t>改成</a:t>
            </a:r>
          </a:p>
        </p:txBody>
      </p:sp>
      <p:sp>
        <p:nvSpPr>
          <p:cNvPr id="9" name="文本框 8">
            <a:extLst>
              <a:ext uri="{FF2B5EF4-FFF2-40B4-BE49-F238E27FC236}">
                <a16:creationId xmlns:a16="http://schemas.microsoft.com/office/drawing/2014/main" id="{E9DACBE9-D743-44F5-BCB8-2151266B71D9}"/>
              </a:ext>
            </a:extLst>
          </p:cNvPr>
          <p:cNvSpPr txBox="1"/>
          <p:nvPr/>
        </p:nvSpPr>
        <p:spPr>
          <a:xfrm>
            <a:off x="7517283" y="1671965"/>
            <a:ext cx="3856391" cy="523220"/>
          </a:xfrm>
          <a:prstGeom prst="rect">
            <a:avLst/>
          </a:prstGeom>
          <a:noFill/>
        </p:spPr>
        <p:txBody>
          <a:bodyPr wrap="square" rtlCol="0">
            <a:spAutoFit/>
          </a:bodyPr>
          <a:lstStyle/>
          <a:p>
            <a:r>
              <a:rPr lang="zh-CN" altLang="en-US" sz="1400" dirty="0"/>
              <a:t>问题语句：</a:t>
            </a:r>
            <a:r>
              <a:rPr lang="en-US" altLang="zh-CN" sz="1400" dirty="0" err="1"/>
              <a:t>where_condition</a:t>
            </a:r>
            <a:r>
              <a:rPr lang="zh-CN" altLang="en-US" sz="1400" dirty="0"/>
              <a:t>涉及的列仅仅来自表</a:t>
            </a:r>
            <a:r>
              <a:rPr lang="en-US" altLang="zh-CN" sz="1400" dirty="0"/>
              <a:t>t2</a:t>
            </a:r>
            <a:r>
              <a:rPr lang="zh-CN" altLang="en-US" sz="1400" dirty="0"/>
              <a:t>完全没有在</a:t>
            </a:r>
            <a:r>
              <a:rPr lang="en-US" altLang="zh-CN" sz="1400" dirty="0"/>
              <a:t>t1</a:t>
            </a:r>
            <a:r>
              <a:rPr lang="zh-CN" altLang="en-US" sz="1400" dirty="0"/>
              <a:t>中</a:t>
            </a:r>
          </a:p>
        </p:txBody>
      </p:sp>
      <p:cxnSp>
        <p:nvCxnSpPr>
          <p:cNvPr id="11" name="直接箭头连接符 10">
            <a:extLst>
              <a:ext uri="{FF2B5EF4-FFF2-40B4-BE49-F238E27FC236}">
                <a16:creationId xmlns:a16="http://schemas.microsoft.com/office/drawing/2014/main" id="{D6D7A6FF-1085-4B4F-855F-8E6BE815747B}"/>
              </a:ext>
            </a:extLst>
          </p:cNvPr>
          <p:cNvCxnSpPr>
            <a:stCxn id="9" idx="1"/>
            <a:endCxn id="4" idx="3"/>
          </p:cNvCxnSpPr>
          <p:nvPr/>
        </p:nvCxnSpPr>
        <p:spPr>
          <a:xfrm flipH="1">
            <a:off x="6758609" y="1933575"/>
            <a:ext cx="758674" cy="66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DCCF11CE-8755-49E8-B1D3-CC700227D3B5}"/>
              </a:ext>
            </a:extLst>
          </p:cNvPr>
          <p:cNvSpPr/>
          <p:nvPr/>
        </p:nvSpPr>
        <p:spPr>
          <a:xfrm>
            <a:off x="7242473" y="2646151"/>
            <a:ext cx="4806772" cy="461665"/>
          </a:xfrm>
          <a:prstGeom prst="rect">
            <a:avLst/>
          </a:prstGeom>
        </p:spPr>
        <p:txBody>
          <a:bodyPr wrap="square">
            <a:spAutoFit/>
          </a:bodyPr>
          <a:lstStyle/>
          <a:p>
            <a:r>
              <a:rPr lang="zh-CN" altLang="en-US" sz="1200" dirty="0">
                <a:solidFill>
                  <a:srgbClr val="333333"/>
                </a:solidFill>
                <a:latin typeface="-apple-system"/>
              </a:rPr>
              <a:t>子查询物化使用临时表避免如此的重写并且使得子查询只执行一次</a:t>
            </a:r>
            <a:endParaRPr lang="en-US" altLang="zh-CN" sz="1200" dirty="0">
              <a:solidFill>
                <a:srgbClr val="333333"/>
              </a:solidFill>
              <a:latin typeface="-apple-system"/>
            </a:endParaRPr>
          </a:p>
          <a:p>
            <a:r>
              <a:rPr lang="zh-CN" altLang="en-US" sz="1200" dirty="0">
                <a:solidFill>
                  <a:srgbClr val="333333"/>
                </a:solidFill>
                <a:latin typeface="-apple-system"/>
              </a:rPr>
              <a:t>而不是每一行都执行一次对于外部查询</a:t>
            </a:r>
            <a:endParaRPr lang="zh-CN" altLang="en-US" sz="1200" dirty="0"/>
          </a:p>
        </p:txBody>
      </p:sp>
      <p:cxnSp>
        <p:nvCxnSpPr>
          <p:cNvPr id="14" name="直接箭头连接符 13">
            <a:extLst>
              <a:ext uri="{FF2B5EF4-FFF2-40B4-BE49-F238E27FC236}">
                <a16:creationId xmlns:a16="http://schemas.microsoft.com/office/drawing/2014/main" id="{491ADE46-31CF-49F4-85A1-A0CC64B58725}"/>
              </a:ext>
            </a:extLst>
          </p:cNvPr>
          <p:cNvCxnSpPr>
            <a:stCxn id="12" idx="1"/>
          </p:cNvCxnSpPr>
          <p:nvPr/>
        </p:nvCxnSpPr>
        <p:spPr>
          <a:xfrm flipH="1">
            <a:off x="6848061" y="2876984"/>
            <a:ext cx="394412" cy="7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7207E4FF-0102-4E28-BFC1-F5A61AE7DBCD}"/>
              </a:ext>
            </a:extLst>
          </p:cNvPr>
          <p:cNvSpPr/>
          <p:nvPr/>
        </p:nvSpPr>
        <p:spPr>
          <a:xfrm>
            <a:off x="682487" y="3275111"/>
            <a:ext cx="5413513" cy="30777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sz="1400" dirty="0">
                <a:solidFill>
                  <a:srgbClr val="333333"/>
                </a:solidFill>
                <a:latin typeface="-apple-system"/>
              </a:rPr>
              <a:t>系统变量</a:t>
            </a:r>
            <a:r>
              <a:rPr lang="en-US" altLang="zh-CN" sz="1400" dirty="0" err="1">
                <a:solidFill>
                  <a:srgbClr val="333333"/>
                </a:solidFill>
                <a:latin typeface="-apple-system"/>
              </a:rPr>
              <a:t>optimizer_switch</a:t>
            </a:r>
            <a:r>
              <a:rPr lang="zh-CN" altLang="en-US" sz="1400" dirty="0">
                <a:solidFill>
                  <a:srgbClr val="333333"/>
                </a:solidFill>
                <a:latin typeface="-apple-system"/>
              </a:rPr>
              <a:t>用</a:t>
            </a:r>
            <a:r>
              <a:rPr lang="en-US" altLang="zh-CN" sz="1400" dirty="0">
                <a:solidFill>
                  <a:srgbClr val="333333"/>
                </a:solidFill>
                <a:latin typeface="-apple-system"/>
              </a:rPr>
              <a:t>materialization</a:t>
            </a:r>
            <a:r>
              <a:rPr lang="zh-CN" altLang="en-US" sz="1400" dirty="0">
                <a:solidFill>
                  <a:srgbClr val="333333"/>
                </a:solidFill>
                <a:latin typeface="-apple-system"/>
              </a:rPr>
              <a:t>标记可用</a:t>
            </a:r>
            <a:endParaRPr lang="zh-CN" altLang="en-US" sz="1400" dirty="0"/>
          </a:p>
        </p:txBody>
      </p:sp>
      <p:sp>
        <p:nvSpPr>
          <p:cNvPr id="16" name="文本框 15">
            <a:extLst>
              <a:ext uri="{FF2B5EF4-FFF2-40B4-BE49-F238E27FC236}">
                <a16:creationId xmlns:a16="http://schemas.microsoft.com/office/drawing/2014/main" id="{19062A79-8E9C-4324-8C9A-B983EBD011D2}"/>
              </a:ext>
            </a:extLst>
          </p:cNvPr>
          <p:cNvSpPr txBox="1"/>
          <p:nvPr/>
        </p:nvSpPr>
        <p:spPr>
          <a:xfrm>
            <a:off x="662609" y="3650492"/>
            <a:ext cx="3661661" cy="338554"/>
          </a:xfrm>
          <a:prstGeom prst="rect">
            <a:avLst/>
          </a:prstGeom>
          <a:noFill/>
        </p:spPr>
        <p:txBody>
          <a:bodyPr wrap="square" rtlCol="0">
            <a:spAutoFit/>
          </a:bodyPr>
          <a:lstStyle/>
          <a:p>
            <a:pPr marL="285750" indent="-285750">
              <a:buFont typeface="Wingdings" panose="05000000000000000000" pitchFamily="2" charset="2"/>
              <a:buChar char="n"/>
            </a:pPr>
            <a:r>
              <a:rPr lang="zh-CN" altLang="en-US" sz="1600" dirty="0"/>
              <a:t>通过物化优化的条件：</a:t>
            </a:r>
          </a:p>
        </p:txBody>
      </p:sp>
      <p:sp>
        <p:nvSpPr>
          <p:cNvPr id="17" name="矩形 16">
            <a:extLst>
              <a:ext uri="{FF2B5EF4-FFF2-40B4-BE49-F238E27FC236}">
                <a16:creationId xmlns:a16="http://schemas.microsoft.com/office/drawing/2014/main" id="{AD3CD72E-AEF9-4248-B50B-991C83CDCEA9}"/>
              </a:ext>
            </a:extLst>
          </p:cNvPr>
          <p:cNvSpPr/>
          <p:nvPr/>
        </p:nvSpPr>
        <p:spPr>
          <a:xfrm>
            <a:off x="353294" y="4034418"/>
            <a:ext cx="9177130" cy="307777"/>
          </a:xfrm>
          <a:prstGeom prst="rect">
            <a:avLst/>
          </a:prstGeom>
        </p:spPr>
        <p:txBody>
          <a:bodyPr wrap="square">
            <a:spAutoFit/>
          </a:bodyPr>
          <a:lstStyle/>
          <a:p>
            <a:pPr marL="285750" indent="-285750">
              <a:buFont typeface="Arial" panose="020B0604020202020204" pitchFamily="34" charset="0"/>
              <a:buChar char="•"/>
            </a:pPr>
            <a:r>
              <a:rPr lang="zh-CN" altLang="en-US" sz="1400" dirty="0">
                <a:solidFill>
                  <a:srgbClr val="333333"/>
                </a:solidFill>
                <a:latin typeface="-apple-system"/>
              </a:rPr>
              <a:t>谓词有这样的形式，当没有外部表达式</a:t>
            </a:r>
            <a:r>
              <a:rPr lang="en-US" altLang="zh-CN" sz="1400" dirty="0" err="1">
                <a:solidFill>
                  <a:srgbClr val="333333"/>
                </a:solidFill>
                <a:latin typeface="-apple-system"/>
              </a:rPr>
              <a:t>oe_i</a:t>
            </a:r>
            <a:r>
              <a:rPr lang="zh-CN" altLang="en-US" sz="1400" dirty="0">
                <a:solidFill>
                  <a:srgbClr val="333333"/>
                </a:solidFill>
                <a:latin typeface="-apple-system"/>
              </a:rPr>
              <a:t>或者是内部表达式</a:t>
            </a:r>
            <a:r>
              <a:rPr lang="en-US" altLang="zh-CN" sz="1400" dirty="0" err="1">
                <a:solidFill>
                  <a:srgbClr val="333333"/>
                </a:solidFill>
                <a:latin typeface="-apple-system"/>
              </a:rPr>
              <a:t>ie_i</a:t>
            </a:r>
            <a:r>
              <a:rPr lang="zh-CN" altLang="en-US" sz="1400" dirty="0">
                <a:solidFill>
                  <a:srgbClr val="333333"/>
                </a:solidFill>
                <a:latin typeface="-apple-system"/>
              </a:rPr>
              <a:t>是没有值时</a:t>
            </a:r>
            <a:r>
              <a:rPr lang="en-US" altLang="zh-CN" sz="1400" dirty="0">
                <a:solidFill>
                  <a:srgbClr val="333333"/>
                </a:solidFill>
                <a:latin typeface="-apple-system"/>
              </a:rPr>
              <a:t>(null)</a:t>
            </a:r>
            <a:r>
              <a:rPr lang="zh-CN" altLang="en-US" sz="1400" dirty="0">
                <a:solidFill>
                  <a:srgbClr val="333333"/>
                </a:solidFill>
                <a:latin typeface="-apple-system"/>
              </a:rPr>
              <a:t>，</a:t>
            </a:r>
            <a:r>
              <a:rPr lang="en-US" altLang="zh-CN" sz="1400" dirty="0">
                <a:solidFill>
                  <a:srgbClr val="333333"/>
                </a:solidFill>
                <a:latin typeface="-apple-system"/>
              </a:rPr>
              <a:t>N</a:t>
            </a:r>
            <a:r>
              <a:rPr lang="zh-CN" altLang="en-US" sz="1400" dirty="0">
                <a:solidFill>
                  <a:srgbClr val="333333"/>
                </a:solidFill>
                <a:latin typeface="-apple-system"/>
              </a:rPr>
              <a:t>是</a:t>
            </a:r>
            <a:r>
              <a:rPr lang="en-US" altLang="zh-CN" sz="1400" dirty="0">
                <a:solidFill>
                  <a:srgbClr val="333333"/>
                </a:solidFill>
                <a:latin typeface="-apple-system"/>
              </a:rPr>
              <a:t>1</a:t>
            </a:r>
            <a:r>
              <a:rPr lang="zh-CN" altLang="en-US" sz="1400" dirty="0">
                <a:solidFill>
                  <a:srgbClr val="333333"/>
                </a:solidFill>
                <a:latin typeface="-apple-system"/>
              </a:rPr>
              <a:t>或者是更大。</a:t>
            </a:r>
            <a:endParaRPr lang="zh-CN" altLang="en-US" sz="1400" dirty="0"/>
          </a:p>
        </p:txBody>
      </p:sp>
      <p:sp>
        <p:nvSpPr>
          <p:cNvPr id="18" name="矩形 17">
            <a:extLst>
              <a:ext uri="{FF2B5EF4-FFF2-40B4-BE49-F238E27FC236}">
                <a16:creationId xmlns:a16="http://schemas.microsoft.com/office/drawing/2014/main" id="{63B01FCD-9F6F-46F2-9E01-FE0CF6E21ABC}"/>
              </a:ext>
            </a:extLst>
          </p:cNvPr>
          <p:cNvSpPr/>
          <p:nvPr/>
        </p:nvSpPr>
        <p:spPr>
          <a:xfrm>
            <a:off x="8450656" y="4054672"/>
            <a:ext cx="3676006" cy="261610"/>
          </a:xfrm>
          <a:prstGeom prst="rect">
            <a:avLst/>
          </a:prstGeom>
        </p:spPr>
        <p:txBody>
          <a:bodyPr wrap="none">
            <a:spAutoFit/>
          </a:bodyPr>
          <a:lstStyle/>
          <a:p>
            <a:r>
              <a:rPr lang="en-US" altLang="zh-CN" sz="1100" dirty="0">
                <a:solidFill>
                  <a:srgbClr val="333333"/>
                </a:solidFill>
                <a:latin typeface="-apple-system"/>
              </a:rPr>
              <a:t>(oe_1, oe_2, ..., </a:t>
            </a:r>
            <a:r>
              <a:rPr lang="en-US" altLang="zh-CN" sz="1100" dirty="0" err="1">
                <a:solidFill>
                  <a:srgbClr val="333333"/>
                </a:solidFill>
                <a:latin typeface="-apple-system"/>
              </a:rPr>
              <a:t>oe_N</a:t>
            </a:r>
            <a:r>
              <a:rPr lang="en-US" altLang="zh-CN" sz="1100" dirty="0">
                <a:solidFill>
                  <a:srgbClr val="333333"/>
                </a:solidFill>
                <a:latin typeface="-apple-system"/>
              </a:rPr>
              <a:t>) [NOT] IN (SELECT ie_1, i_2, ..., </a:t>
            </a:r>
            <a:r>
              <a:rPr lang="en-US" altLang="zh-CN" sz="1100" dirty="0" err="1">
                <a:solidFill>
                  <a:srgbClr val="333333"/>
                </a:solidFill>
                <a:latin typeface="-apple-system"/>
              </a:rPr>
              <a:t>ie_N</a:t>
            </a:r>
            <a:r>
              <a:rPr lang="en-US" altLang="zh-CN" sz="1100" dirty="0">
                <a:solidFill>
                  <a:srgbClr val="333333"/>
                </a:solidFill>
                <a:latin typeface="-apple-system"/>
              </a:rPr>
              <a:t> ...)</a:t>
            </a:r>
            <a:endParaRPr lang="zh-CN" altLang="en-US" sz="1100" dirty="0"/>
          </a:p>
        </p:txBody>
      </p:sp>
      <p:sp>
        <p:nvSpPr>
          <p:cNvPr id="19" name="矩形 18">
            <a:extLst>
              <a:ext uri="{FF2B5EF4-FFF2-40B4-BE49-F238E27FC236}">
                <a16:creationId xmlns:a16="http://schemas.microsoft.com/office/drawing/2014/main" id="{1CE611A4-B4AF-42BA-98FA-0AE585A4E800}"/>
              </a:ext>
            </a:extLst>
          </p:cNvPr>
          <p:cNvSpPr/>
          <p:nvPr/>
        </p:nvSpPr>
        <p:spPr>
          <a:xfrm>
            <a:off x="353294" y="4367892"/>
            <a:ext cx="8531087" cy="307777"/>
          </a:xfrm>
          <a:prstGeom prst="rect">
            <a:avLst/>
          </a:prstGeom>
        </p:spPr>
        <p:txBody>
          <a:bodyPr wrap="square">
            <a:spAutoFit/>
          </a:bodyPr>
          <a:lstStyle/>
          <a:p>
            <a:pPr marL="285750" indent="-285750">
              <a:buFont typeface="Arial" panose="020B0604020202020204" pitchFamily="34" charset="0"/>
              <a:buChar char="•"/>
            </a:pPr>
            <a:r>
              <a:rPr lang="zh-CN" altLang="en-US" sz="1400" dirty="0">
                <a:solidFill>
                  <a:srgbClr val="333333"/>
                </a:solidFill>
                <a:latin typeface="-apple-system"/>
              </a:rPr>
              <a:t>谓词有这样的形式，当外部表达式</a:t>
            </a:r>
            <a:r>
              <a:rPr lang="en-US" altLang="zh-CN" sz="1400" dirty="0" err="1">
                <a:solidFill>
                  <a:srgbClr val="333333"/>
                </a:solidFill>
                <a:latin typeface="-apple-system"/>
              </a:rPr>
              <a:t>oe</a:t>
            </a:r>
            <a:r>
              <a:rPr lang="zh-CN" altLang="en-US" sz="1400" dirty="0">
                <a:solidFill>
                  <a:srgbClr val="333333"/>
                </a:solidFill>
                <a:latin typeface="-apple-system"/>
              </a:rPr>
              <a:t>和内部表达式</a:t>
            </a:r>
            <a:r>
              <a:rPr lang="en-US" altLang="zh-CN" sz="1400" dirty="0" err="1">
                <a:solidFill>
                  <a:srgbClr val="333333"/>
                </a:solidFill>
                <a:latin typeface="-apple-system"/>
              </a:rPr>
              <a:t>ie</a:t>
            </a:r>
            <a:r>
              <a:rPr lang="zh-CN" altLang="en-US" sz="1400" dirty="0">
                <a:solidFill>
                  <a:srgbClr val="333333"/>
                </a:solidFill>
                <a:latin typeface="-apple-system"/>
              </a:rPr>
              <a:t>都是单一个的话</a:t>
            </a:r>
            <a:r>
              <a:rPr lang="en-US" altLang="zh-CN" sz="1400" dirty="0">
                <a:solidFill>
                  <a:srgbClr val="333333"/>
                </a:solidFill>
                <a:latin typeface="-apple-system"/>
              </a:rPr>
              <a:t>,</a:t>
            </a:r>
            <a:r>
              <a:rPr lang="zh-CN" altLang="en-US" sz="1400" dirty="0">
                <a:solidFill>
                  <a:srgbClr val="333333"/>
                </a:solidFill>
                <a:latin typeface="-apple-system"/>
              </a:rPr>
              <a:t>表达式可以为</a:t>
            </a:r>
            <a:r>
              <a:rPr lang="en-US" altLang="zh-CN" sz="1400" dirty="0">
                <a:solidFill>
                  <a:srgbClr val="333333"/>
                </a:solidFill>
                <a:latin typeface="-apple-system"/>
              </a:rPr>
              <a:t>null.</a:t>
            </a:r>
            <a:endParaRPr lang="zh-CN" altLang="en-US" sz="1400" dirty="0"/>
          </a:p>
        </p:txBody>
      </p:sp>
      <p:sp>
        <p:nvSpPr>
          <p:cNvPr id="20" name="矩形 19">
            <a:extLst>
              <a:ext uri="{FF2B5EF4-FFF2-40B4-BE49-F238E27FC236}">
                <a16:creationId xmlns:a16="http://schemas.microsoft.com/office/drawing/2014/main" id="{E6CB4BE1-EF22-4D7D-811A-CB56C1C6B914}"/>
              </a:ext>
            </a:extLst>
          </p:cNvPr>
          <p:cNvSpPr/>
          <p:nvPr/>
        </p:nvSpPr>
        <p:spPr>
          <a:xfrm>
            <a:off x="7723518" y="4373515"/>
            <a:ext cx="1785745" cy="276999"/>
          </a:xfrm>
          <a:prstGeom prst="rect">
            <a:avLst/>
          </a:prstGeom>
        </p:spPr>
        <p:txBody>
          <a:bodyPr wrap="none">
            <a:spAutoFit/>
          </a:bodyPr>
          <a:lstStyle/>
          <a:p>
            <a:r>
              <a:rPr lang="en-US" altLang="zh-CN" sz="1200" dirty="0" err="1">
                <a:solidFill>
                  <a:srgbClr val="333333"/>
                </a:solidFill>
                <a:latin typeface="-apple-system"/>
              </a:rPr>
              <a:t>oe</a:t>
            </a:r>
            <a:r>
              <a:rPr lang="en-US" altLang="zh-CN" sz="1200" dirty="0">
                <a:solidFill>
                  <a:srgbClr val="333333"/>
                </a:solidFill>
                <a:latin typeface="-apple-system"/>
              </a:rPr>
              <a:t> [NOT] IN (SELECT </a:t>
            </a:r>
            <a:r>
              <a:rPr lang="en-US" altLang="zh-CN" sz="1200" dirty="0" err="1">
                <a:solidFill>
                  <a:srgbClr val="333333"/>
                </a:solidFill>
                <a:latin typeface="-apple-system"/>
              </a:rPr>
              <a:t>ie</a:t>
            </a:r>
            <a:r>
              <a:rPr lang="en-US" altLang="zh-CN" sz="1200" dirty="0">
                <a:solidFill>
                  <a:srgbClr val="333333"/>
                </a:solidFill>
                <a:latin typeface="-apple-system"/>
              </a:rPr>
              <a:t> ...)</a:t>
            </a:r>
            <a:endParaRPr lang="zh-CN" altLang="en-US" sz="1200" dirty="0"/>
          </a:p>
        </p:txBody>
      </p:sp>
      <p:sp>
        <p:nvSpPr>
          <p:cNvPr id="21" name="矩形 20">
            <a:extLst>
              <a:ext uri="{FF2B5EF4-FFF2-40B4-BE49-F238E27FC236}">
                <a16:creationId xmlns:a16="http://schemas.microsoft.com/office/drawing/2014/main" id="{20AC95AE-77F3-4427-87FA-8939A1ADB5D5}"/>
              </a:ext>
            </a:extLst>
          </p:cNvPr>
          <p:cNvSpPr/>
          <p:nvPr/>
        </p:nvSpPr>
        <p:spPr>
          <a:xfrm>
            <a:off x="357725" y="4701366"/>
            <a:ext cx="7933089" cy="307777"/>
          </a:xfrm>
          <a:prstGeom prst="rect">
            <a:avLst/>
          </a:prstGeom>
        </p:spPr>
        <p:txBody>
          <a:bodyPr wrap="square">
            <a:spAutoFit/>
          </a:bodyPr>
          <a:lstStyle/>
          <a:p>
            <a:pPr marL="285750" indent="-285750">
              <a:buFont typeface="Arial" panose="020B0604020202020204" pitchFamily="34" charset="0"/>
              <a:buChar char="•"/>
            </a:pPr>
            <a:r>
              <a:rPr lang="zh-CN" altLang="en-US" sz="1400" dirty="0">
                <a:solidFill>
                  <a:srgbClr val="333333"/>
                </a:solidFill>
                <a:latin typeface="-apple-system"/>
              </a:rPr>
              <a:t>谓词是</a:t>
            </a:r>
            <a:r>
              <a:rPr lang="en-US" altLang="zh-CN" sz="1400" dirty="0">
                <a:solidFill>
                  <a:srgbClr val="333333"/>
                </a:solidFill>
                <a:latin typeface="-apple-system"/>
              </a:rPr>
              <a:t>IN</a:t>
            </a:r>
            <a:r>
              <a:rPr lang="zh-CN" altLang="en-US" sz="1400" dirty="0">
                <a:solidFill>
                  <a:srgbClr val="333333"/>
                </a:solidFill>
                <a:latin typeface="-apple-system"/>
              </a:rPr>
              <a:t>或者是</a:t>
            </a:r>
            <a:r>
              <a:rPr lang="en-US" altLang="zh-CN" sz="1400" dirty="0">
                <a:solidFill>
                  <a:srgbClr val="333333"/>
                </a:solidFill>
                <a:latin typeface="-apple-system"/>
              </a:rPr>
              <a:t>NOT IN</a:t>
            </a:r>
            <a:r>
              <a:rPr lang="zh-CN" altLang="en-US" sz="1400" dirty="0">
                <a:solidFill>
                  <a:srgbClr val="333333"/>
                </a:solidFill>
                <a:latin typeface="-apple-system"/>
              </a:rPr>
              <a:t>并且结果集中关于</a:t>
            </a:r>
            <a:r>
              <a:rPr lang="en-US" altLang="zh-CN" sz="1400" dirty="0">
                <a:solidFill>
                  <a:srgbClr val="333333"/>
                </a:solidFill>
                <a:latin typeface="-apple-system"/>
              </a:rPr>
              <a:t>UNKNOWN(NULL)</a:t>
            </a:r>
            <a:r>
              <a:rPr lang="zh-CN" altLang="en-US" sz="1400" dirty="0">
                <a:solidFill>
                  <a:srgbClr val="333333"/>
                </a:solidFill>
                <a:latin typeface="-apple-system"/>
              </a:rPr>
              <a:t>同样意味着是</a:t>
            </a:r>
            <a:r>
              <a:rPr lang="en-US" altLang="zh-CN" sz="1400" dirty="0">
                <a:solidFill>
                  <a:srgbClr val="333333"/>
                </a:solidFill>
                <a:latin typeface="-apple-system"/>
              </a:rPr>
              <a:t>False</a:t>
            </a:r>
            <a:r>
              <a:rPr lang="zh-CN" altLang="en-US" sz="1400" dirty="0">
                <a:solidFill>
                  <a:srgbClr val="333333"/>
                </a:solidFill>
                <a:latin typeface="-apple-system"/>
              </a:rPr>
              <a:t>的结果。</a:t>
            </a:r>
            <a:endParaRPr lang="zh-CN" altLang="en-US" sz="1400" dirty="0"/>
          </a:p>
        </p:txBody>
      </p:sp>
      <p:sp>
        <p:nvSpPr>
          <p:cNvPr id="22" name="文本框 21">
            <a:extLst>
              <a:ext uri="{FF2B5EF4-FFF2-40B4-BE49-F238E27FC236}">
                <a16:creationId xmlns:a16="http://schemas.microsoft.com/office/drawing/2014/main" id="{5ABFF2A5-9593-4A45-B5FF-70860B71F8FF}"/>
              </a:ext>
            </a:extLst>
          </p:cNvPr>
          <p:cNvSpPr txBox="1"/>
          <p:nvPr/>
        </p:nvSpPr>
        <p:spPr>
          <a:xfrm>
            <a:off x="682487" y="5034840"/>
            <a:ext cx="3661661" cy="338554"/>
          </a:xfrm>
          <a:prstGeom prst="rect">
            <a:avLst/>
          </a:prstGeom>
          <a:noFill/>
        </p:spPr>
        <p:txBody>
          <a:bodyPr wrap="square" rtlCol="0">
            <a:spAutoFit/>
          </a:bodyPr>
          <a:lstStyle/>
          <a:p>
            <a:pPr marL="285750" indent="-285750">
              <a:buFont typeface="Wingdings" panose="05000000000000000000" pitchFamily="2" charset="2"/>
              <a:buChar char="n"/>
            </a:pPr>
            <a:r>
              <a:rPr lang="zh-CN" altLang="en-US" sz="1600" dirty="0"/>
              <a:t>通过物化优化的限制条件：</a:t>
            </a:r>
          </a:p>
        </p:txBody>
      </p:sp>
      <p:sp>
        <p:nvSpPr>
          <p:cNvPr id="23" name="矩形 22">
            <a:extLst>
              <a:ext uri="{FF2B5EF4-FFF2-40B4-BE49-F238E27FC236}">
                <a16:creationId xmlns:a16="http://schemas.microsoft.com/office/drawing/2014/main" id="{DD6E773F-3E80-4647-BE76-EEAE2DC6F2CD}"/>
              </a:ext>
            </a:extLst>
          </p:cNvPr>
          <p:cNvSpPr/>
          <p:nvPr/>
        </p:nvSpPr>
        <p:spPr>
          <a:xfrm>
            <a:off x="353294" y="5452006"/>
            <a:ext cx="6175665" cy="307777"/>
          </a:xfrm>
          <a:prstGeom prst="rect">
            <a:avLst/>
          </a:prstGeom>
        </p:spPr>
        <p:txBody>
          <a:bodyPr wrap="none">
            <a:spAutoFit/>
          </a:bodyPr>
          <a:lstStyle/>
          <a:p>
            <a:pPr marL="285750" indent="-285750">
              <a:buFont typeface="Arial" panose="020B0604020202020204" pitchFamily="34" charset="0"/>
              <a:buChar char="•"/>
            </a:pPr>
            <a:r>
              <a:rPr lang="zh-CN" altLang="en-US" sz="1400" dirty="0">
                <a:solidFill>
                  <a:srgbClr val="333333"/>
                </a:solidFill>
                <a:latin typeface="-apple-system"/>
              </a:rPr>
              <a:t>内部表达式和外部表达式的类型必须匹配（</a:t>
            </a:r>
            <a:r>
              <a:rPr lang="en-US" altLang="zh-CN" sz="1400" dirty="0">
                <a:solidFill>
                  <a:srgbClr val="333333"/>
                </a:solidFill>
                <a:latin typeface="-apple-system"/>
              </a:rPr>
              <a:t>INTEGER</a:t>
            </a:r>
            <a:r>
              <a:rPr lang="zh-CN" altLang="en-US" sz="1400" dirty="0">
                <a:solidFill>
                  <a:srgbClr val="333333"/>
                </a:solidFill>
                <a:latin typeface="-apple-system"/>
              </a:rPr>
              <a:t>与</a:t>
            </a:r>
            <a:r>
              <a:rPr lang="en-US" altLang="zh-CN" sz="1400" dirty="0">
                <a:solidFill>
                  <a:srgbClr val="333333"/>
                </a:solidFill>
                <a:latin typeface="-apple-system"/>
              </a:rPr>
              <a:t>DECEMIAL</a:t>
            </a:r>
            <a:r>
              <a:rPr lang="zh-CN" altLang="en-US" sz="1400" dirty="0">
                <a:solidFill>
                  <a:srgbClr val="333333"/>
                </a:solidFill>
                <a:latin typeface="-apple-system"/>
              </a:rPr>
              <a:t>不一致）</a:t>
            </a:r>
            <a:endParaRPr lang="zh-CN" altLang="en-US" sz="1400" dirty="0"/>
          </a:p>
        </p:txBody>
      </p:sp>
      <p:sp>
        <p:nvSpPr>
          <p:cNvPr id="24" name="矩形 23">
            <a:extLst>
              <a:ext uri="{FF2B5EF4-FFF2-40B4-BE49-F238E27FC236}">
                <a16:creationId xmlns:a16="http://schemas.microsoft.com/office/drawing/2014/main" id="{2E1A25A3-92DA-4BF4-981E-2A49E5D6AF82}"/>
              </a:ext>
            </a:extLst>
          </p:cNvPr>
          <p:cNvSpPr/>
          <p:nvPr/>
        </p:nvSpPr>
        <p:spPr>
          <a:xfrm>
            <a:off x="353294" y="5725206"/>
            <a:ext cx="2833661" cy="307777"/>
          </a:xfrm>
          <a:prstGeom prst="rect">
            <a:avLst/>
          </a:prstGeom>
        </p:spPr>
        <p:txBody>
          <a:bodyPr wrap="none">
            <a:spAutoFit/>
          </a:bodyPr>
          <a:lstStyle/>
          <a:p>
            <a:pPr marL="285750" indent="-285750">
              <a:buFont typeface="Arial" panose="020B0604020202020204" pitchFamily="34" charset="0"/>
              <a:buChar char="•"/>
            </a:pPr>
            <a:r>
              <a:rPr lang="zh-CN" altLang="en-US" sz="1400" dirty="0">
                <a:solidFill>
                  <a:srgbClr val="333333"/>
                </a:solidFill>
                <a:latin typeface="-apple-system"/>
              </a:rPr>
              <a:t>内部表达式的类型不能是</a:t>
            </a:r>
            <a:r>
              <a:rPr lang="en-US" altLang="zh-CN" sz="1400" dirty="0">
                <a:solidFill>
                  <a:srgbClr val="333333"/>
                </a:solidFill>
                <a:latin typeface="-apple-system"/>
              </a:rPr>
              <a:t>BLOB</a:t>
            </a:r>
            <a:endParaRPr lang="zh-CN" altLang="en-US" sz="1400" dirty="0"/>
          </a:p>
        </p:txBody>
      </p:sp>
      <p:sp>
        <p:nvSpPr>
          <p:cNvPr id="25" name="矩形 24">
            <a:extLst>
              <a:ext uri="{FF2B5EF4-FFF2-40B4-BE49-F238E27FC236}">
                <a16:creationId xmlns:a16="http://schemas.microsoft.com/office/drawing/2014/main" id="{C29F27DB-359D-44D7-A501-0AE8DEFAAE0F}"/>
              </a:ext>
            </a:extLst>
          </p:cNvPr>
          <p:cNvSpPr/>
          <p:nvPr/>
        </p:nvSpPr>
        <p:spPr>
          <a:xfrm>
            <a:off x="682487" y="6044573"/>
            <a:ext cx="10681253" cy="523220"/>
          </a:xfrm>
          <a:prstGeom prst="rect">
            <a:avLst/>
          </a:prstGeom>
        </p:spPr>
        <p:txBody>
          <a:bodyPr wrap="square">
            <a:spAutoFit/>
          </a:bodyPr>
          <a:lstStyle/>
          <a:p>
            <a:pPr marL="285750" indent="-285750">
              <a:buFont typeface="Wingdings" panose="05000000000000000000" pitchFamily="2" charset="2"/>
              <a:buChar char="n"/>
            </a:pPr>
            <a:r>
              <a:rPr lang="zh-CN" altLang="en-US" sz="1400" dirty="0">
                <a:solidFill>
                  <a:srgbClr val="333333"/>
                </a:solidFill>
                <a:latin typeface="-apple-system"/>
              </a:rPr>
              <a:t>使用</a:t>
            </a:r>
            <a:r>
              <a:rPr lang="en-US" altLang="zh-CN" sz="1400" dirty="0">
                <a:solidFill>
                  <a:srgbClr val="333333"/>
                </a:solidFill>
                <a:latin typeface="-apple-system"/>
              </a:rPr>
              <a:t>Explain</a:t>
            </a:r>
            <a:r>
              <a:rPr lang="zh-CN" altLang="en-US" sz="1400" dirty="0">
                <a:solidFill>
                  <a:srgbClr val="333333"/>
                </a:solidFill>
                <a:latin typeface="-apple-system"/>
              </a:rPr>
              <a:t>信息一个查询提供的一些信息关于是否优化器使用了子查询物化。对比查询执行没有使用物化，</a:t>
            </a:r>
            <a:r>
              <a:rPr lang="en-US" altLang="zh-CN" sz="1400" dirty="0" err="1">
                <a:solidFill>
                  <a:srgbClr val="333333"/>
                </a:solidFill>
                <a:latin typeface="-apple-system"/>
              </a:rPr>
              <a:t>select_type</a:t>
            </a:r>
            <a:r>
              <a:rPr lang="zh-CN" altLang="en-US" sz="1400" dirty="0">
                <a:solidFill>
                  <a:srgbClr val="333333"/>
                </a:solidFill>
                <a:latin typeface="-apple-system"/>
              </a:rPr>
              <a:t>的值可能由</a:t>
            </a:r>
            <a:r>
              <a:rPr lang="en-US" altLang="zh-CN" sz="1400" dirty="0">
                <a:solidFill>
                  <a:srgbClr val="333333"/>
                </a:solidFill>
                <a:latin typeface="-apple-system"/>
              </a:rPr>
              <a:t>DEPENDENT SUBQUERY</a:t>
            </a:r>
            <a:r>
              <a:rPr lang="zh-CN" altLang="en-US" sz="1400" dirty="0">
                <a:solidFill>
                  <a:srgbClr val="333333"/>
                </a:solidFill>
                <a:latin typeface="-apple-system"/>
              </a:rPr>
              <a:t>到</a:t>
            </a:r>
            <a:r>
              <a:rPr lang="en-US" altLang="zh-CN" sz="1400" dirty="0">
                <a:solidFill>
                  <a:srgbClr val="333333"/>
                </a:solidFill>
                <a:latin typeface="-apple-system"/>
              </a:rPr>
              <a:t>SUBQUERY</a:t>
            </a:r>
            <a:r>
              <a:rPr lang="zh-CN" altLang="en-US" sz="1400" dirty="0">
                <a:solidFill>
                  <a:srgbClr val="333333"/>
                </a:solidFill>
                <a:latin typeface="-apple-system"/>
              </a:rPr>
              <a:t>；</a:t>
            </a:r>
            <a:r>
              <a:rPr lang="zh-CN" altLang="en-US" sz="1400" dirty="0"/>
              <a:t>在</a:t>
            </a:r>
            <a:r>
              <a:rPr lang="en-US" altLang="zh-CN" sz="1400" dirty="0"/>
              <a:t>SHOW WARNINGS</a:t>
            </a:r>
            <a:r>
              <a:rPr lang="zh-CN" altLang="en-US" sz="1400" dirty="0"/>
              <a:t>后面的包含了</a:t>
            </a:r>
            <a:r>
              <a:rPr lang="en-US" altLang="zh-CN" sz="1400" dirty="0"/>
              <a:t>materialize</a:t>
            </a:r>
            <a:r>
              <a:rPr lang="zh-CN" altLang="en-US" sz="1400" dirty="0"/>
              <a:t>和</a:t>
            </a:r>
            <a:r>
              <a:rPr lang="en-US" altLang="zh-CN" sz="1400" dirty="0"/>
              <a:t>materialized-subquery</a:t>
            </a:r>
            <a:r>
              <a:rPr lang="zh-CN" altLang="en-US" sz="1400" dirty="0"/>
              <a:t>。</a:t>
            </a:r>
          </a:p>
        </p:txBody>
      </p:sp>
    </p:spTree>
    <p:extLst>
      <p:ext uri="{BB962C8B-B14F-4D97-AF65-F5344CB8AC3E}">
        <p14:creationId xmlns:p14="http://schemas.microsoft.com/office/powerpoint/2010/main" val="3325097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53294" y="503832"/>
            <a:ext cx="11695951"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a:t>
            </a:r>
            <a:r>
              <a:rPr lang="zh-CN" altLang="en-US" dirty="0"/>
              <a:t>优化子查询，派生表和视图引用之通过</a:t>
            </a:r>
            <a:r>
              <a:rPr lang="en-US" altLang="zh-CN" dirty="0"/>
              <a:t>EXISTS</a:t>
            </a:r>
            <a:r>
              <a:rPr lang="zh-CN" altLang="en-US" dirty="0"/>
              <a:t>策略优化子查询</a:t>
            </a:r>
          </a:p>
        </p:txBody>
      </p:sp>
      <p:sp>
        <p:nvSpPr>
          <p:cNvPr id="10" name="矩形 9">
            <a:extLst>
              <a:ext uri="{FF2B5EF4-FFF2-40B4-BE49-F238E27FC236}">
                <a16:creationId xmlns:a16="http://schemas.microsoft.com/office/drawing/2014/main" id="{4A436F3A-7522-4CB4-ACB2-6058223DD873}"/>
              </a:ext>
            </a:extLst>
          </p:cNvPr>
          <p:cNvSpPr/>
          <p:nvPr/>
        </p:nvSpPr>
        <p:spPr>
          <a:xfrm>
            <a:off x="901148" y="1543576"/>
            <a:ext cx="8511209" cy="58477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buFont typeface="Arial" panose="020B0604020202020204" pitchFamily="34" charset="0"/>
              <a:buChar char="•"/>
            </a:pPr>
            <a:r>
              <a:rPr lang="zh-CN" altLang="en-US" sz="1600" dirty="0"/>
              <a:t>对于“</a:t>
            </a:r>
            <a:r>
              <a:rPr lang="en-US" altLang="zh-CN" sz="1600" dirty="0"/>
              <a:t>IN (or =ANY)”</a:t>
            </a:r>
            <a:r>
              <a:rPr lang="zh-CN" altLang="en-US" sz="1600" dirty="0"/>
              <a:t>类型的子查询，有</a:t>
            </a:r>
            <a:r>
              <a:rPr lang="en-US" altLang="zh-CN" sz="1600" dirty="0"/>
              <a:t>3</a:t>
            </a:r>
            <a:r>
              <a:rPr lang="zh-CN" altLang="en-US" sz="1600" dirty="0"/>
              <a:t>种优化策略（</a:t>
            </a:r>
            <a:r>
              <a:rPr lang="en-US" altLang="zh-CN" sz="1600" dirty="0"/>
              <a:t>semi-</a:t>
            </a:r>
            <a:r>
              <a:rPr lang="en-US" altLang="zh-CN" sz="1600" dirty="0" err="1"/>
              <a:t>join,materialization,exists</a:t>
            </a:r>
            <a:r>
              <a:rPr lang="en-US" altLang="zh-CN" sz="1600" dirty="0"/>
              <a:t>)</a:t>
            </a:r>
          </a:p>
          <a:p>
            <a:pPr marL="285750" indent="-285750">
              <a:buFont typeface="Arial" panose="020B0604020202020204" pitchFamily="34" charset="0"/>
              <a:buChar char="•"/>
            </a:pPr>
            <a:r>
              <a:rPr lang="zh-CN" altLang="en-US" sz="1600" dirty="0"/>
              <a:t>对于“</a:t>
            </a:r>
            <a:r>
              <a:rPr lang="en-US" altLang="zh-CN" sz="1600" dirty="0"/>
              <a:t>NOT IN (or &lt;&gt;ALL)”</a:t>
            </a:r>
            <a:r>
              <a:rPr lang="zh-CN" altLang="en-US" sz="1600" dirty="0"/>
              <a:t>类型的子查询，有</a:t>
            </a:r>
            <a:r>
              <a:rPr lang="en-US" altLang="zh-CN" sz="1600" dirty="0"/>
              <a:t>2</a:t>
            </a:r>
            <a:r>
              <a:rPr lang="zh-CN" altLang="en-US" sz="1600" dirty="0"/>
              <a:t>种优化策略</a:t>
            </a:r>
            <a:r>
              <a:rPr lang="en-US" altLang="zh-CN" sz="1600" dirty="0"/>
              <a:t>(materialization</a:t>
            </a:r>
            <a:r>
              <a:rPr lang="zh-CN" altLang="en-US" sz="1600" dirty="0"/>
              <a:t>，</a:t>
            </a:r>
            <a:r>
              <a:rPr lang="en-US" altLang="zh-CN" sz="1600" dirty="0"/>
              <a:t> exists)</a:t>
            </a:r>
            <a:endParaRPr lang="zh-CN" altLang="en-US" sz="1600" dirty="0"/>
          </a:p>
        </p:txBody>
      </p:sp>
      <p:sp>
        <p:nvSpPr>
          <p:cNvPr id="13" name="矩形 12">
            <a:extLst>
              <a:ext uri="{FF2B5EF4-FFF2-40B4-BE49-F238E27FC236}">
                <a16:creationId xmlns:a16="http://schemas.microsoft.com/office/drawing/2014/main" id="{7059B284-A446-4901-B9A1-CA2572AE5578}"/>
              </a:ext>
            </a:extLst>
          </p:cNvPr>
          <p:cNvSpPr/>
          <p:nvPr/>
        </p:nvSpPr>
        <p:spPr>
          <a:xfrm>
            <a:off x="901148" y="2385391"/>
            <a:ext cx="10568599" cy="73866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buFont typeface="Wingdings" panose="05000000000000000000" pitchFamily="2" charset="2"/>
              <a:buChar char="ü"/>
            </a:pPr>
            <a:r>
              <a:rPr lang="zh-CN" altLang="en-US" sz="1400" dirty="0"/>
              <a:t>使用</a:t>
            </a:r>
            <a:r>
              <a:rPr lang="en-US" altLang="zh-CN" sz="1400" dirty="0"/>
              <a:t>semi-</a:t>
            </a:r>
            <a:r>
              <a:rPr lang="en-US" altLang="zh-CN" sz="1400" dirty="0" err="1"/>
              <a:t>jion</a:t>
            </a:r>
            <a:r>
              <a:rPr lang="zh-CN" altLang="en-US" sz="1400" dirty="0"/>
              <a:t>来优化子查询，即把子查询消除，上拉后使用“半连接”操作符来做表的连接，这是最常规的优化方式</a:t>
            </a:r>
          </a:p>
          <a:p>
            <a:pPr marL="285750" indent="-285750">
              <a:buFont typeface="Wingdings" panose="05000000000000000000" pitchFamily="2" charset="2"/>
              <a:buChar char="ü"/>
            </a:pPr>
            <a:r>
              <a:rPr lang="zh-CN" altLang="en-US" sz="1400" dirty="0"/>
              <a:t>对于不可</a:t>
            </a:r>
            <a:r>
              <a:rPr lang="en-US" altLang="zh-CN" sz="1400" dirty="0"/>
              <a:t>semi-</a:t>
            </a:r>
            <a:r>
              <a:rPr lang="en-US" altLang="zh-CN" sz="1400" dirty="0" err="1"/>
              <a:t>jion</a:t>
            </a:r>
            <a:r>
              <a:rPr lang="zh-CN" altLang="en-US" sz="1400" dirty="0"/>
              <a:t>（不全是这样，但多数是）的子查询，如果是非相关子查询，则物化子查询，这也是比较常用的优化方式</a:t>
            </a:r>
          </a:p>
          <a:p>
            <a:pPr marL="285750" indent="-285750">
              <a:buFont typeface="Wingdings" panose="05000000000000000000" pitchFamily="2" charset="2"/>
              <a:buChar char="ü"/>
            </a:pPr>
            <a:r>
              <a:rPr lang="zh-CN" altLang="en-US" sz="1400" dirty="0"/>
              <a:t>对于不可优化的子查询，则连接时依旧存在子查询，这样的方式，其实是没有做优化的</a:t>
            </a:r>
          </a:p>
        </p:txBody>
      </p:sp>
      <p:cxnSp>
        <p:nvCxnSpPr>
          <p:cNvPr id="27" name="直接箭头连接符 26">
            <a:extLst>
              <a:ext uri="{FF2B5EF4-FFF2-40B4-BE49-F238E27FC236}">
                <a16:creationId xmlns:a16="http://schemas.microsoft.com/office/drawing/2014/main" id="{5916EF59-4A0F-42F3-B9BA-1B07B35A11A6}"/>
              </a:ext>
            </a:extLst>
          </p:cNvPr>
          <p:cNvCxnSpPr>
            <a:stCxn id="10" idx="2"/>
          </p:cNvCxnSpPr>
          <p:nvPr/>
        </p:nvCxnSpPr>
        <p:spPr>
          <a:xfrm flipH="1">
            <a:off x="5156752" y="2128351"/>
            <a:ext cx="1" cy="257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E0FC974F-464E-41BE-9BD0-DE3DBA7C4316}"/>
              </a:ext>
            </a:extLst>
          </p:cNvPr>
          <p:cNvSpPr/>
          <p:nvPr/>
        </p:nvSpPr>
        <p:spPr>
          <a:xfrm>
            <a:off x="791817" y="3211818"/>
            <a:ext cx="9743660" cy="338554"/>
          </a:xfrm>
          <a:prstGeom prst="rect">
            <a:avLst/>
          </a:prstGeom>
        </p:spPr>
        <p:txBody>
          <a:bodyPr wrap="square">
            <a:spAutoFit/>
          </a:bodyPr>
          <a:lstStyle/>
          <a:p>
            <a:r>
              <a:rPr lang="zh-CN" altLang="en-US" sz="1600" dirty="0"/>
              <a:t>使用</a:t>
            </a:r>
            <a:r>
              <a:rPr lang="en-US" altLang="zh-CN" sz="1600" dirty="0"/>
              <a:t>EXISTS</a:t>
            </a:r>
            <a:r>
              <a:rPr lang="zh-CN" altLang="en-US" sz="1600" dirty="0"/>
              <a:t>策略是在下属情况下进行：子查询本质上没有被优化但是，子查询被做了一些调整</a:t>
            </a:r>
          </a:p>
        </p:txBody>
      </p:sp>
      <p:sp>
        <p:nvSpPr>
          <p:cNvPr id="29" name="矩形 28">
            <a:extLst>
              <a:ext uri="{FF2B5EF4-FFF2-40B4-BE49-F238E27FC236}">
                <a16:creationId xmlns:a16="http://schemas.microsoft.com/office/drawing/2014/main" id="{8D4593D4-DAC0-4CE1-8DD6-6A68644FF827}"/>
              </a:ext>
            </a:extLst>
          </p:cNvPr>
          <p:cNvSpPr/>
          <p:nvPr/>
        </p:nvSpPr>
        <p:spPr>
          <a:xfrm>
            <a:off x="901148" y="3638135"/>
            <a:ext cx="7060096" cy="338554"/>
          </a:xfrm>
          <a:prstGeom prst="rect">
            <a:avLst/>
          </a:prstGeom>
        </p:spPr>
        <p:txBody>
          <a:bodyPr wrap="square">
            <a:spAutoFit/>
          </a:bodyPr>
          <a:lstStyle/>
          <a:p>
            <a:r>
              <a:rPr lang="en-US" altLang="zh-CN" sz="1600" i="1" dirty="0" err="1">
                <a:solidFill>
                  <a:srgbClr val="000000"/>
                </a:solidFill>
                <a:latin typeface="Liberation Mono"/>
              </a:rPr>
              <a:t>outer_expr</a:t>
            </a:r>
            <a:r>
              <a:rPr lang="en-US" altLang="zh-CN" sz="1600" dirty="0">
                <a:solidFill>
                  <a:srgbClr val="000000"/>
                </a:solidFill>
                <a:latin typeface="Liberation Mono"/>
              </a:rPr>
              <a:t> </a:t>
            </a:r>
            <a:r>
              <a:rPr lang="en-US" altLang="zh-CN" sz="1600" dirty="0">
                <a:solidFill>
                  <a:srgbClr val="0077AA"/>
                </a:solidFill>
                <a:latin typeface="Liberation Mono"/>
              </a:rPr>
              <a:t>IN</a:t>
            </a:r>
            <a:r>
              <a:rPr lang="en-US" altLang="zh-CN" sz="1600" dirty="0">
                <a:solidFill>
                  <a:srgbClr val="000000"/>
                </a:solidFill>
                <a:latin typeface="Liberation Mono"/>
              </a:rPr>
              <a:t> </a:t>
            </a:r>
            <a:r>
              <a:rPr lang="en-US" altLang="zh-CN" sz="1600" dirty="0">
                <a:solidFill>
                  <a:srgbClr val="999999"/>
                </a:solidFill>
                <a:latin typeface="Liberation Mono"/>
              </a:rPr>
              <a:t>(</a:t>
            </a:r>
            <a:r>
              <a:rPr lang="en-US" altLang="zh-CN" sz="1600" dirty="0">
                <a:solidFill>
                  <a:srgbClr val="0077AA"/>
                </a:solidFill>
                <a:latin typeface="Liberation Mono"/>
              </a:rPr>
              <a:t>SELECT</a:t>
            </a:r>
            <a:r>
              <a:rPr lang="en-US" altLang="zh-CN" sz="1600" dirty="0">
                <a:solidFill>
                  <a:srgbClr val="000000"/>
                </a:solidFill>
                <a:latin typeface="Liberation Mono"/>
              </a:rPr>
              <a:t> </a:t>
            </a:r>
            <a:r>
              <a:rPr lang="en-US" altLang="zh-CN" sz="1600" i="1" dirty="0" err="1">
                <a:solidFill>
                  <a:srgbClr val="000000"/>
                </a:solidFill>
                <a:latin typeface="Liberation Mono"/>
              </a:rPr>
              <a:t>inner_expr</a:t>
            </a:r>
            <a:r>
              <a:rPr lang="en-US" altLang="zh-CN" sz="1600" dirty="0">
                <a:solidFill>
                  <a:srgbClr val="000000"/>
                </a:solidFill>
                <a:latin typeface="Liberation Mono"/>
              </a:rPr>
              <a:t> </a:t>
            </a:r>
            <a:r>
              <a:rPr lang="en-US" altLang="zh-CN" sz="1600" dirty="0">
                <a:solidFill>
                  <a:srgbClr val="0077AA"/>
                </a:solidFill>
                <a:latin typeface="Liberation Mono"/>
              </a:rPr>
              <a:t>FROM</a:t>
            </a:r>
            <a:r>
              <a:rPr lang="en-US" altLang="zh-CN" sz="1600" dirty="0">
                <a:solidFill>
                  <a:srgbClr val="000000"/>
                </a:solidFill>
                <a:latin typeface="Liberation Mono"/>
              </a:rPr>
              <a:t> </a:t>
            </a:r>
            <a:r>
              <a:rPr lang="en-US" altLang="zh-CN" sz="1600" dirty="0">
                <a:solidFill>
                  <a:srgbClr val="999999"/>
                </a:solidFill>
                <a:latin typeface="Liberation Mono"/>
              </a:rPr>
              <a:t>...</a:t>
            </a:r>
            <a:r>
              <a:rPr lang="en-US" altLang="zh-CN" sz="1600" dirty="0">
                <a:solidFill>
                  <a:srgbClr val="000000"/>
                </a:solidFill>
                <a:latin typeface="Liberation Mono"/>
              </a:rPr>
              <a:t> </a:t>
            </a:r>
            <a:r>
              <a:rPr lang="en-US" altLang="zh-CN" sz="1600" dirty="0">
                <a:solidFill>
                  <a:srgbClr val="0077AA"/>
                </a:solidFill>
                <a:latin typeface="Liberation Mono"/>
              </a:rPr>
              <a:t>WHERE</a:t>
            </a:r>
            <a:r>
              <a:rPr lang="en-US" altLang="zh-CN" sz="1600" dirty="0">
                <a:solidFill>
                  <a:srgbClr val="000000"/>
                </a:solidFill>
                <a:latin typeface="Liberation Mono"/>
              </a:rPr>
              <a:t> </a:t>
            </a:r>
            <a:r>
              <a:rPr lang="en-US" altLang="zh-CN" sz="1600" i="1" dirty="0" err="1">
                <a:solidFill>
                  <a:srgbClr val="000000"/>
                </a:solidFill>
                <a:latin typeface="Liberation Mono"/>
              </a:rPr>
              <a:t>subquery_where</a:t>
            </a:r>
            <a:r>
              <a:rPr lang="en-US" altLang="zh-CN" sz="1600" dirty="0">
                <a:solidFill>
                  <a:srgbClr val="999999"/>
                </a:solidFill>
                <a:latin typeface="Liberation Mono"/>
              </a:rPr>
              <a:t>)</a:t>
            </a:r>
            <a:endParaRPr lang="zh-CN" altLang="en-US" sz="1600" dirty="0"/>
          </a:p>
        </p:txBody>
      </p:sp>
      <p:sp>
        <p:nvSpPr>
          <p:cNvPr id="30" name="文本框 29">
            <a:extLst>
              <a:ext uri="{FF2B5EF4-FFF2-40B4-BE49-F238E27FC236}">
                <a16:creationId xmlns:a16="http://schemas.microsoft.com/office/drawing/2014/main" id="{557F7145-68DA-4F86-BC06-F3A48998C72C}"/>
              </a:ext>
            </a:extLst>
          </p:cNvPr>
          <p:cNvSpPr txBox="1"/>
          <p:nvPr/>
        </p:nvSpPr>
        <p:spPr>
          <a:xfrm>
            <a:off x="1000541" y="4165735"/>
            <a:ext cx="828260" cy="276999"/>
          </a:xfrm>
          <a:prstGeom prst="rect">
            <a:avLst/>
          </a:prstGeom>
          <a:noFill/>
        </p:spPr>
        <p:txBody>
          <a:bodyPr wrap="square" rtlCol="0">
            <a:spAutoFit/>
          </a:bodyPr>
          <a:lstStyle/>
          <a:p>
            <a:r>
              <a:rPr lang="en-US" altLang="zh-CN" sz="1200" dirty="0"/>
              <a:t>1.</a:t>
            </a:r>
            <a:r>
              <a:rPr lang="zh-CN" altLang="en-US" sz="1200" dirty="0"/>
              <a:t>先外</a:t>
            </a:r>
          </a:p>
        </p:txBody>
      </p:sp>
      <p:cxnSp>
        <p:nvCxnSpPr>
          <p:cNvPr id="32" name="直接箭头连接符 31">
            <a:extLst>
              <a:ext uri="{FF2B5EF4-FFF2-40B4-BE49-F238E27FC236}">
                <a16:creationId xmlns:a16="http://schemas.microsoft.com/office/drawing/2014/main" id="{938B3137-9B2A-4387-BEA1-EC60FDD3FECE}"/>
              </a:ext>
            </a:extLst>
          </p:cNvPr>
          <p:cNvCxnSpPr>
            <a:stCxn id="30" idx="0"/>
          </p:cNvCxnSpPr>
          <p:nvPr/>
        </p:nvCxnSpPr>
        <p:spPr>
          <a:xfrm flipH="1" flipV="1">
            <a:off x="1361661" y="3930292"/>
            <a:ext cx="53010" cy="235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79E4FA36-6AA9-48B9-ABC4-A57B710E7700}"/>
              </a:ext>
            </a:extLst>
          </p:cNvPr>
          <p:cNvCxnSpPr>
            <a:cxnSpLocks/>
          </p:cNvCxnSpPr>
          <p:nvPr/>
        </p:nvCxnSpPr>
        <p:spPr>
          <a:xfrm flipH="1" flipV="1">
            <a:off x="3637723" y="3930293"/>
            <a:ext cx="288233" cy="235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A565E9A5-57B4-4298-BF6F-637A836CE58C}"/>
              </a:ext>
            </a:extLst>
          </p:cNvPr>
          <p:cNvSpPr txBox="1"/>
          <p:nvPr/>
        </p:nvSpPr>
        <p:spPr>
          <a:xfrm>
            <a:off x="3511826" y="4130347"/>
            <a:ext cx="828260" cy="276999"/>
          </a:xfrm>
          <a:prstGeom prst="rect">
            <a:avLst/>
          </a:prstGeom>
          <a:noFill/>
        </p:spPr>
        <p:txBody>
          <a:bodyPr wrap="square" rtlCol="0">
            <a:spAutoFit/>
          </a:bodyPr>
          <a:lstStyle/>
          <a:p>
            <a:r>
              <a:rPr lang="en-US" altLang="zh-CN" sz="1200" dirty="0"/>
              <a:t>2.</a:t>
            </a:r>
            <a:r>
              <a:rPr lang="zh-CN" altLang="en-US" sz="1200" dirty="0"/>
              <a:t>再内</a:t>
            </a:r>
          </a:p>
        </p:txBody>
      </p:sp>
      <p:sp>
        <p:nvSpPr>
          <p:cNvPr id="37" name="矩形 36">
            <a:extLst>
              <a:ext uri="{FF2B5EF4-FFF2-40B4-BE49-F238E27FC236}">
                <a16:creationId xmlns:a16="http://schemas.microsoft.com/office/drawing/2014/main" id="{8AEC1090-0720-41DC-9BA0-611E9700C5EA}"/>
              </a:ext>
            </a:extLst>
          </p:cNvPr>
          <p:cNvSpPr/>
          <p:nvPr/>
        </p:nvSpPr>
        <p:spPr>
          <a:xfrm>
            <a:off x="864706" y="1058943"/>
            <a:ext cx="7248940" cy="338554"/>
          </a:xfrm>
          <a:prstGeom prst="rect">
            <a:avLst/>
          </a:prstGeom>
        </p:spPr>
        <p:txBody>
          <a:bodyPr wrap="square">
            <a:spAutoFit/>
          </a:bodyPr>
          <a:lstStyle/>
          <a:p>
            <a:r>
              <a:rPr lang="zh-CN" altLang="en-US" sz="1600" dirty="0">
                <a:solidFill>
                  <a:srgbClr val="000000"/>
                </a:solidFill>
                <a:latin typeface="Verdana" panose="020B0604030504040204" pitchFamily="34" charset="0"/>
              </a:rPr>
              <a:t>在应用程序</a:t>
            </a:r>
            <a:r>
              <a:rPr lang="en-US" altLang="zh-CN" sz="1600" dirty="0">
                <a:solidFill>
                  <a:srgbClr val="000000"/>
                </a:solidFill>
                <a:latin typeface="Verdana" panose="020B0604030504040204" pitchFamily="34" charset="0"/>
              </a:rPr>
              <a:t>SQL</a:t>
            </a:r>
            <a:r>
              <a:rPr lang="zh-CN" altLang="en-US" sz="1600" dirty="0">
                <a:solidFill>
                  <a:srgbClr val="000000"/>
                </a:solidFill>
                <a:latin typeface="Verdana" panose="020B0604030504040204" pitchFamily="34" charset="0"/>
              </a:rPr>
              <a:t>中使用子查询后，</a:t>
            </a:r>
            <a:r>
              <a:rPr lang="en-US" altLang="zh-CN" sz="1600" dirty="0">
                <a:solidFill>
                  <a:srgbClr val="000000"/>
                </a:solidFill>
                <a:latin typeface="Verdana" panose="020B0604030504040204" pitchFamily="34" charset="0"/>
              </a:rPr>
              <a:t>SQL</a:t>
            </a:r>
            <a:r>
              <a:rPr lang="zh-CN" altLang="en-US" sz="1600" dirty="0">
                <a:solidFill>
                  <a:srgbClr val="000000"/>
                </a:solidFill>
                <a:latin typeface="Verdana" panose="020B0604030504040204" pitchFamily="34" charset="0"/>
              </a:rPr>
              <a:t>语句的查询性能变得非常糟糕</a:t>
            </a:r>
            <a:endParaRPr lang="zh-CN" altLang="en-US" sz="1600" dirty="0"/>
          </a:p>
        </p:txBody>
      </p:sp>
      <p:sp>
        <p:nvSpPr>
          <p:cNvPr id="38" name="矩形 37">
            <a:extLst>
              <a:ext uri="{FF2B5EF4-FFF2-40B4-BE49-F238E27FC236}">
                <a16:creationId xmlns:a16="http://schemas.microsoft.com/office/drawing/2014/main" id="{1A5DA6A2-EF5F-42A5-8441-4259F4534EEC}"/>
              </a:ext>
            </a:extLst>
          </p:cNvPr>
          <p:cNvSpPr/>
          <p:nvPr/>
        </p:nvSpPr>
        <p:spPr>
          <a:xfrm>
            <a:off x="901148" y="4575760"/>
            <a:ext cx="10051774" cy="1169551"/>
          </a:xfrm>
          <a:prstGeom prst="rect">
            <a:avLst/>
          </a:prstGeom>
        </p:spPr>
        <p:txBody>
          <a:bodyPr wrap="square">
            <a:spAutoFit/>
          </a:bodyPr>
          <a:lstStyle/>
          <a:p>
            <a:pPr marL="285750" indent="-285750">
              <a:buFont typeface="Arial" panose="020B0604020202020204" pitchFamily="34" charset="0"/>
              <a:buChar char="•"/>
            </a:pPr>
            <a:r>
              <a:rPr lang="zh-CN" altLang="en-US" sz="1400" dirty="0"/>
              <a:t>如果子查询和外部查询分别返回</a:t>
            </a:r>
            <a:r>
              <a:rPr lang="en-US" altLang="zh-CN" sz="1400" dirty="0"/>
              <a:t>M</a:t>
            </a:r>
            <a:r>
              <a:rPr lang="zh-CN" altLang="en-US" sz="1400" dirty="0"/>
              <a:t>和</a:t>
            </a:r>
            <a:r>
              <a:rPr lang="en-US" altLang="zh-CN" sz="1400" dirty="0"/>
              <a:t>N</a:t>
            </a:r>
            <a:r>
              <a:rPr lang="zh-CN" altLang="en-US" sz="1400" dirty="0"/>
              <a:t>行，那么该子查询被扫描为</a:t>
            </a:r>
            <a:r>
              <a:rPr lang="en-US" altLang="zh-CN" sz="1400" dirty="0"/>
              <a:t>O(N+N*M)</a:t>
            </a:r>
            <a:r>
              <a:rPr lang="zh-CN" altLang="en-US" sz="1400" dirty="0"/>
              <a:t>，而不是</a:t>
            </a:r>
            <a:r>
              <a:rPr lang="en-US" altLang="zh-CN" sz="1400" dirty="0"/>
              <a:t>O(N+M)</a:t>
            </a:r>
            <a:r>
              <a:rPr lang="zh-CN" altLang="en-US" sz="1400" dirty="0"/>
              <a:t>。这也就是为什么</a:t>
            </a:r>
            <a:r>
              <a:rPr lang="en-US" altLang="zh-CN" sz="1400" dirty="0"/>
              <a:t>IN</a:t>
            </a:r>
            <a:r>
              <a:rPr lang="zh-CN" altLang="en-US" sz="1400" dirty="0"/>
              <a:t>慢的原因</a:t>
            </a:r>
            <a:endParaRPr lang="en-US" altLang="zh-CN" sz="1400" dirty="0">
              <a:latin typeface="Courier New" panose="02070309020205020404" pitchFamily="49" charset="0"/>
            </a:endParaRPr>
          </a:p>
          <a:p>
            <a:pPr marL="285750" indent="-285750">
              <a:buFont typeface="Arial" panose="020B0604020202020204" pitchFamily="34" charset="0"/>
              <a:buChar char="•"/>
            </a:pPr>
            <a:r>
              <a:rPr lang="en-US" altLang="zh-CN" sz="1400" dirty="0"/>
              <a:t>MYSQL</a:t>
            </a:r>
            <a:r>
              <a:rPr lang="zh-CN" altLang="en-US" sz="1400" dirty="0"/>
              <a:t>中，</a:t>
            </a:r>
            <a:r>
              <a:rPr lang="en-US" altLang="zh-CN" sz="1400" dirty="0"/>
              <a:t>IN</a:t>
            </a:r>
            <a:r>
              <a:rPr lang="zh-CN" altLang="en-US" sz="1400" dirty="0"/>
              <a:t>和</a:t>
            </a:r>
            <a:r>
              <a:rPr lang="en-US" altLang="zh-CN" sz="1400" dirty="0"/>
              <a:t>EXISTS</a:t>
            </a:r>
            <a:r>
              <a:rPr lang="zh-CN" altLang="en-US" sz="1400" dirty="0"/>
              <a:t>的执行效率，在任何情况下都是相同的。（一观点：利用</a:t>
            </a:r>
            <a:r>
              <a:rPr lang="en-US" altLang="zh-CN" sz="1400" dirty="0"/>
              <a:t>EXPLAIN,</a:t>
            </a:r>
            <a:r>
              <a:rPr lang="zh-CN" altLang="en-US" sz="1400" dirty="0"/>
              <a:t>来检验）</a:t>
            </a:r>
            <a:endParaRPr lang="en-US" altLang="zh-CN" sz="1400" dirty="0"/>
          </a:p>
          <a:p>
            <a:pPr marL="285750" indent="-285750">
              <a:buFont typeface="Arial" panose="020B0604020202020204" pitchFamily="34" charset="0"/>
              <a:buChar char="•"/>
            </a:pPr>
            <a:r>
              <a:rPr lang="zh-CN" altLang="en-US" sz="1400" dirty="0"/>
              <a:t>优化的思路：</a:t>
            </a:r>
            <a:r>
              <a:rPr lang="en-US" altLang="zh-CN" sz="1400" dirty="0"/>
              <a:t>A</a:t>
            </a:r>
            <a:r>
              <a:rPr lang="zh-CN" altLang="en-US" sz="1400" dirty="0"/>
              <a:t>、嵌套一层子查询，</a:t>
            </a:r>
            <a:r>
              <a:rPr lang="en-US" altLang="zh-CN" sz="1400" dirty="0"/>
              <a:t>B</a:t>
            </a:r>
            <a:r>
              <a:rPr lang="zh-CN" altLang="en-US" sz="1400" dirty="0"/>
              <a:t>、预查询来减少遍历操作避免多次遍历操作（</a:t>
            </a:r>
            <a:r>
              <a:rPr lang="en-US" altLang="zh-CN" sz="1400" dirty="0"/>
              <a:t>N</a:t>
            </a:r>
            <a:r>
              <a:rPr lang="zh-CN" altLang="en-US" sz="1400" dirty="0"/>
              <a:t>*</a:t>
            </a:r>
            <a:r>
              <a:rPr lang="en-US" altLang="zh-CN" sz="1400" dirty="0"/>
              <a:t>M</a:t>
            </a:r>
            <a:r>
              <a:rPr lang="zh-CN" altLang="en-US" sz="1400" dirty="0"/>
              <a:t>）</a:t>
            </a:r>
            <a:endParaRPr lang="en-US" altLang="zh-CN" sz="1400" dirty="0"/>
          </a:p>
          <a:p>
            <a:pPr marL="285750" indent="-285750">
              <a:buFont typeface="Arial" panose="020B0604020202020204" pitchFamily="34" charset="0"/>
              <a:buChar char="•"/>
            </a:pPr>
            <a:r>
              <a:rPr lang="zh-CN" altLang="en-US" sz="1400" dirty="0">
                <a:solidFill>
                  <a:srgbClr val="000000"/>
                </a:solidFill>
                <a:latin typeface="Verdana" panose="020B0604030504040204" pitchFamily="34" charset="0"/>
              </a:rPr>
              <a:t>在实际编程中，开发人员常选择不使用连接表查询，而是自己先把数据从一张表中取出，再到另一张表中执行</a:t>
            </a:r>
            <a:r>
              <a:rPr lang="en-US" altLang="zh-CN" sz="1400" dirty="0">
                <a:solidFill>
                  <a:srgbClr val="000000"/>
                </a:solidFill>
                <a:latin typeface="Verdana" panose="020B0604030504040204" pitchFamily="34" charset="0"/>
              </a:rPr>
              <a:t>WHEREIN</a:t>
            </a:r>
            <a:r>
              <a:rPr lang="zh-CN" altLang="en-US" sz="1400" dirty="0">
                <a:solidFill>
                  <a:srgbClr val="000000"/>
                </a:solidFill>
                <a:latin typeface="Verdana" panose="020B0604030504040204" pitchFamily="34" charset="0"/>
              </a:rPr>
              <a:t>操作，这原理和上面</a:t>
            </a:r>
            <a:r>
              <a:rPr lang="en-US" altLang="zh-CN" sz="1400" dirty="0">
                <a:solidFill>
                  <a:srgbClr val="000000"/>
                </a:solidFill>
                <a:latin typeface="Verdana" panose="020B0604030504040204" pitchFamily="34" charset="0"/>
              </a:rPr>
              <a:t>SQL</a:t>
            </a:r>
            <a:r>
              <a:rPr lang="zh-CN" altLang="en-US" sz="1400" dirty="0">
                <a:solidFill>
                  <a:srgbClr val="000000"/>
                </a:solidFill>
                <a:latin typeface="Verdana" panose="020B0604030504040204" pitchFamily="34" charset="0"/>
              </a:rPr>
              <a:t>语句实现的是一样的。</a:t>
            </a:r>
            <a:endParaRPr lang="zh-CN" altLang="en-US" sz="1400" dirty="0"/>
          </a:p>
        </p:txBody>
      </p:sp>
    </p:spTree>
    <p:extLst>
      <p:ext uri="{BB962C8B-B14F-4D97-AF65-F5344CB8AC3E}">
        <p14:creationId xmlns:p14="http://schemas.microsoft.com/office/powerpoint/2010/main" val="14182402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6" name="直接箭头连接符 5">
            <a:extLst>
              <a:ext uri="{FF2B5EF4-FFF2-40B4-BE49-F238E27FC236}">
                <a16:creationId xmlns:a16="http://schemas.microsoft.com/office/drawing/2014/main" id="{586DFD12-B76E-4992-966C-F7AA006B32A2}"/>
              </a:ext>
            </a:extLst>
          </p:cNvPr>
          <p:cNvCxnSpPr/>
          <p:nvPr/>
        </p:nvCxnSpPr>
        <p:spPr>
          <a:xfrm>
            <a:off x="3627783" y="1704161"/>
            <a:ext cx="0" cy="2102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B71F07D2-E755-4E20-94D3-1B7CD8BE8F4B}"/>
              </a:ext>
            </a:extLst>
          </p:cNvPr>
          <p:cNvSpPr/>
          <p:nvPr/>
        </p:nvSpPr>
        <p:spPr>
          <a:xfrm>
            <a:off x="353294" y="503832"/>
            <a:ext cx="11695951"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a:t>
            </a:r>
            <a:r>
              <a:rPr lang="zh-CN" altLang="en-US" dirty="0"/>
              <a:t>优化子查询，派生表和视图引用之通过</a:t>
            </a:r>
            <a:r>
              <a:rPr lang="en-US" altLang="zh-CN" dirty="0"/>
              <a:t>EXISTS</a:t>
            </a:r>
            <a:r>
              <a:rPr lang="zh-CN" altLang="en-US" dirty="0"/>
              <a:t>策略优化子查询</a:t>
            </a:r>
          </a:p>
        </p:txBody>
      </p:sp>
      <p:sp>
        <p:nvSpPr>
          <p:cNvPr id="3" name="文本框 2">
            <a:extLst>
              <a:ext uri="{FF2B5EF4-FFF2-40B4-BE49-F238E27FC236}">
                <a16:creationId xmlns:a16="http://schemas.microsoft.com/office/drawing/2014/main" id="{8F75AC59-447B-4DB7-BCD9-4441A2338C82}"/>
              </a:ext>
            </a:extLst>
          </p:cNvPr>
          <p:cNvSpPr txBox="1"/>
          <p:nvPr/>
        </p:nvSpPr>
        <p:spPr>
          <a:xfrm>
            <a:off x="616226" y="873164"/>
            <a:ext cx="3886200" cy="369332"/>
          </a:xfrm>
          <a:prstGeom prst="rect">
            <a:avLst/>
          </a:prstGeom>
          <a:noFill/>
        </p:spPr>
        <p:txBody>
          <a:bodyPr wrap="square" rtlCol="0">
            <a:spAutoFit/>
          </a:bodyPr>
          <a:lstStyle/>
          <a:p>
            <a:r>
              <a:rPr lang="zh-CN" altLang="en-US" dirty="0"/>
              <a:t>样例：</a:t>
            </a:r>
          </a:p>
        </p:txBody>
      </p:sp>
      <p:sp>
        <p:nvSpPr>
          <p:cNvPr id="4" name="矩形 3">
            <a:extLst>
              <a:ext uri="{FF2B5EF4-FFF2-40B4-BE49-F238E27FC236}">
                <a16:creationId xmlns:a16="http://schemas.microsoft.com/office/drawing/2014/main" id="{5F690557-D490-4BAE-AB75-39A2E807EA6C}"/>
              </a:ext>
            </a:extLst>
          </p:cNvPr>
          <p:cNvSpPr/>
          <p:nvPr/>
        </p:nvSpPr>
        <p:spPr>
          <a:xfrm>
            <a:off x="616226" y="1242496"/>
            <a:ext cx="9293087" cy="46166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200" dirty="0">
                <a:solidFill>
                  <a:schemeClr val="tx1"/>
                </a:solidFill>
                <a:latin typeface="Courier New" panose="02070309020205020404" pitchFamily="49" charset="0"/>
              </a:rPr>
              <a:t>SELECT count(</a:t>
            </a:r>
            <a:r>
              <a:rPr lang="en-US" altLang="zh-CN" sz="1200" dirty="0" err="1">
                <a:solidFill>
                  <a:schemeClr val="tx1"/>
                </a:solidFill>
                <a:latin typeface="Courier New" panose="02070309020205020404" pitchFamily="49" charset="0"/>
              </a:rPr>
              <a:t>driver_id</a:t>
            </a:r>
            <a:r>
              <a:rPr lang="en-US" altLang="zh-CN" sz="1200" dirty="0">
                <a:solidFill>
                  <a:schemeClr val="tx1"/>
                </a:solidFill>
                <a:latin typeface="Courier New" panose="02070309020205020404" pitchFamily="49" charset="0"/>
              </a:rPr>
              <a:t>) FROM driver where </a:t>
            </a:r>
            <a:r>
              <a:rPr lang="en-US" altLang="zh-CN" sz="1200" dirty="0" err="1">
                <a:solidFill>
                  <a:schemeClr val="tx1"/>
                </a:solidFill>
                <a:latin typeface="Courier New" panose="02070309020205020404" pitchFamily="49" charset="0"/>
              </a:rPr>
              <a:t>driver_id</a:t>
            </a:r>
            <a:r>
              <a:rPr lang="en-US" altLang="zh-CN" sz="1200" dirty="0">
                <a:solidFill>
                  <a:schemeClr val="tx1"/>
                </a:solidFill>
                <a:latin typeface="Courier New" panose="02070309020205020404" pitchFamily="49" charset="0"/>
              </a:rPr>
              <a:t> in (SELECT </a:t>
            </a:r>
            <a:r>
              <a:rPr lang="en-US" altLang="zh-CN" sz="1200" dirty="0" err="1">
                <a:solidFill>
                  <a:schemeClr val="tx1"/>
                </a:solidFill>
                <a:latin typeface="Courier New" panose="02070309020205020404" pitchFamily="49" charset="0"/>
              </a:rPr>
              <a:t>uid</a:t>
            </a:r>
            <a:r>
              <a:rPr lang="en-US" altLang="zh-CN" sz="1200" dirty="0">
                <a:solidFill>
                  <a:schemeClr val="tx1"/>
                </a:solidFill>
                <a:latin typeface="Courier New" panose="02070309020205020404" pitchFamily="49" charset="0"/>
              </a:rPr>
              <a:t> FROM user);</a:t>
            </a:r>
          </a:p>
          <a:p>
            <a:r>
              <a:rPr lang="en-US" altLang="zh-CN" sz="1200" dirty="0">
                <a:solidFill>
                  <a:schemeClr val="tx1"/>
                </a:solidFill>
                <a:latin typeface="Courier New" panose="02070309020205020404" pitchFamily="49" charset="0"/>
              </a:rPr>
              <a:t>SELECT count(</a:t>
            </a:r>
            <a:r>
              <a:rPr lang="en-US" altLang="zh-CN" sz="1200" dirty="0" err="1">
                <a:solidFill>
                  <a:schemeClr val="tx1"/>
                </a:solidFill>
                <a:latin typeface="Courier New" panose="02070309020205020404" pitchFamily="49" charset="0"/>
              </a:rPr>
              <a:t>driver_id</a:t>
            </a:r>
            <a:r>
              <a:rPr lang="en-US" altLang="zh-CN" sz="1200" dirty="0">
                <a:solidFill>
                  <a:schemeClr val="tx1"/>
                </a:solidFill>
                <a:latin typeface="Courier New" panose="02070309020205020404" pitchFamily="49" charset="0"/>
              </a:rPr>
              <a:t>) FROM driver where exists (SELECT 1 FROM user where </a:t>
            </a:r>
            <a:r>
              <a:rPr lang="en-US" altLang="zh-CN" sz="1200" dirty="0" err="1">
                <a:solidFill>
                  <a:schemeClr val="tx1"/>
                </a:solidFill>
                <a:latin typeface="Courier New" panose="02070309020205020404" pitchFamily="49" charset="0"/>
              </a:rPr>
              <a:t>uid</a:t>
            </a:r>
            <a:r>
              <a:rPr lang="en-US" altLang="zh-CN" sz="1200" dirty="0">
                <a:solidFill>
                  <a:schemeClr val="tx1"/>
                </a:solidFill>
                <a:latin typeface="Courier New" panose="02070309020205020404" pitchFamily="49" charset="0"/>
              </a:rPr>
              <a:t> = </a:t>
            </a:r>
            <a:r>
              <a:rPr lang="en-US" altLang="zh-CN" sz="1200" dirty="0" err="1">
                <a:solidFill>
                  <a:schemeClr val="tx1"/>
                </a:solidFill>
                <a:latin typeface="Courier New" panose="02070309020205020404" pitchFamily="49" charset="0"/>
              </a:rPr>
              <a:t>driver.driver_id</a:t>
            </a:r>
            <a:r>
              <a:rPr lang="en-US" altLang="zh-CN" sz="1200" dirty="0">
                <a:solidFill>
                  <a:schemeClr val="tx1"/>
                </a:solidFill>
                <a:latin typeface="Courier New" panose="02070309020205020404" pitchFamily="49" charset="0"/>
              </a:rPr>
              <a:t>);</a:t>
            </a:r>
            <a:endParaRPr lang="zh-CN" altLang="en-US" sz="1200" dirty="0">
              <a:solidFill>
                <a:schemeClr val="tx1"/>
              </a:solidFill>
            </a:endParaRPr>
          </a:p>
        </p:txBody>
      </p:sp>
      <p:pic>
        <p:nvPicPr>
          <p:cNvPr id="2050" name="Picture 2">
            <a:extLst>
              <a:ext uri="{FF2B5EF4-FFF2-40B4-BE49-F238E27FC236}">
                <a16:creationId xmlns:a16="http://schemas.microsoft.com/office/drawing/2014/main" id="{E0C78692-1869-42AC-85FA-A9CDE715D9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227" y="1805907"/>
            <a:ext cx="10535478" cy="1578871"/>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CC4D9AA2-E578-4EA6-AB89-73F041F0FADF}"/>
              </a:ext>
            </a:extLst>
          </p:cNvPr>
          <p:cNvSpPr txBox="1"/>
          <p:nvPr/>
        </p:nvSpPr>
        <p:spPr>
          <a:xfrm>
            <a:off x="3021496" y="3445854"/>
            <a:ext cx="1789043" cy="276999"/>
          </a:xfrm>
          <a:prstGeom prst="rect">
            <a:avLst/>
          </a:prstGeom>
          <a:noFill/>
        </p:spPr>
        <p:txBody>
          <a:bodyPr wrap="square" rtlCol="0">
            <a:spAutoFit/>
          </a:bodyPr>
          <a:lstStyle/>
          <a:p>
            <a:r>
              <a:rPr lang="zh-CN" altLang="en-US" sz="1200" dirty="0"/>
              <a:t>改成（效率提升</a:t>
            </a:r>
            <a:r>
              <a:rPr lang="en-US" altLang="zh-CN" sz="1200" dirty="0"/>
              <a:t>6</a:t>
            </a:r>
            <a:r>
              <a:rPr lang="zh-CN" altLang="en-US" sz="1200" dirty="0"/>
              <a:t>倍）</a:t>
            </a:r>
          </a:p>
        </p:txBody>
      </p:sp>
      <p:sp>
        <p:nvSpPr>
          <p:cNvPr id="8" name="矩形 7">
            <a:extLst>
              <a:ext uri="{FF2B5EF4-FFF2-40B4-BE49-F238E27FC236}">
                <a16:creationId xmlns:a16="http://schemas.microsoft.com/office/drawing/2014/main" id="{97D490C3-450E-4BBF-BF35-42AE7575459D}"/>
              </a:ext>
            </a:extLst>
          </p:cNvPr>
          <p:cNvSpPr/>
          <p:nvPr/>
        </p:nvSpPr>
        <p:spPr>
          <a:xfrm>
            <a:off x="616226" y="3806687"/>
            <a:ext cx="10535467" cy="523220"/>
          </a:xfrm>
          <a:prstGeom prst="rect">
            <a:avLst/>
          </a:prstGeom>
        </p:spPr>
        <p:txBody>
          <a:bodyPr wrap="square">
            <a:spAutoFit/>
          </a:bodyPr>
          <a:lstStyle/>
          <a:p>
            <a:r>
              <a:rPr lang="en-US" altLang="zh-CN" sz="1400" dirty="0">
                <a:latin typeface="Courier New" panose="02070309020205020404" pitchFamily="49" charset="0"/>
              </a:rPr>
              <a:t>SELECT count(</a:t>
            </a:r>
            <a:r>
              <a:rPr lang="en-US" altLang="zh-CN" sz="1400" dirty="0" err="1">
                <a:latin typeface="Courier New" panose="02070309020205020404" pitchFamily="49" charset="0"/>
              </a:rPr>
              <a:t>driver_id</a:t>
            </a:r>
            <a:r>
              <a:rPr lang="en-US" altLang="zh-CN" sz="1400" dirty="0">
                <a:latin typeface="Courier New" panose="02070309020205020404" pitchFamily="49" charset="0"/>
              </a:rPr>
              <a:t>) FROM driver where </a:t>
            </a:r>
            <a:r>
              <a:rPr lang="en-US" altLang="zh-CN" sz="1400" dirty="0">
                <a:solidFill>
                  <a:srgbClr val="FF0000"/>
                </a:solidFill>
                <a:latin typeface="Courier New" panose="02070309020205020404" pitchFamily="49" charset="0"/>
              </a:rPr>
              <a:t>exists (SELECT </a:t>
            </a:r>
            <a:r>
              <a:rPr lang="en-US" altLang="zh-CN" sz="1400" dirty="0" err="1">
                <a:solidFill>
                  <a:srgbClr val="FF0000"/>
                </a:solidFill>
                <a:latin typeface="Courier New" panose="02070309020205020404" pitchFamily="49" charset="0"/>
              </a:rPr>
              <a:t>uid</a:t>
            </a:r>
            <a:r>
              <a:rPr lang="en-US" altLang="zh-CN" sz="1400" dirty="0">
                <a:solidFill>
                  <a:srgbClr val="FF0000"/>
                </a:solidFill>
                <a:latin typeface="Courier New" panose="02070309020205020404" pitchFamily="49" charset="0"/>
              </a:rPr>
              <a:t> FROM (SELECT </a:t>
            </a:r>
            <a:r>
              <a:rPr lang="en-US" altLang="zh-CN" sz="1400" dirty="0" err="1">
                <a:solidFill>
                  <a:srgbClr val="FF0000"/>
                </a:solidFill>
                <a:latin typeface="Courier New" panose="02070309020205020404" pitchFamily="49" charset="0"/>
              </a:rPr>
              <a:t>uid</a:t>
            </a:r>
            <a:r>
              <a:rPr lang="en-US" altLang="zh-CN" sz="1400" dirty="0">
                <a:solidFill>
                  <a:srgbClr val="FF0000"/>
                </a:solidFill>
                <a:latin typeface="Courier New" panose="02070309020205020404" pitchFamily="49" charset="0"/>
              </a:rPr>
              <a:t> from user) as b where </a:t>
            </a:r>
            <a:r>
              <a:rPr lang="en-US" altLang="zh-CN" sz="1400" dirty="0" err="1">
                <a:solidFill>
                  <a:srgbClr val="FF0000"/>
                </a:solidFill>
                <a:latin typeface="Courier New" panose="02070309020205020404" pitchFamily="49" charset="0"/>
              </a:rPr>
              <a:t>b.uid</a:t>
            </a:r>
            <a:r>
              <a:rPr lang="en-US" altLang="zh-CN" sz="1400" dirty="0">
                <a:solidFill>
                  <a:srgbClr val="FF0000"/>
                </a:solidFill>
                <a:latin typeface="Courier New" panose="02070309020205020404" pitchFamily="49" charset="0"/>
              </a:rPr>
              <a:t> = </a:t>
            </a:r>
            <a:r>
              <a:rPr lang="en-US" altLang="zh-CN" sz="1400" dirty="0" err="1">
                <a:solidFill>
                  <a:srgbClr val="FF0000"/>
                </a:solidFill>
                <a:latin typeface="Courier New" panose="02070309020205020404" pitchFamily="49" charset="0"/>
              </a:rPr>
              <a:t>driver.driver_id</a:t>
            </a:r>
            <a:r>
              <a:rPr lang="en-US" altLang="zh-CN" sz="1400" dirty="0">
                <a:solidFill>
                  <a:srgbClr val="FF0000"/>
                </a:solidFill>
                <a:latin typeface="Courier New" panose="02070309020205020404" pitchFamily="49" charset="0"/>
              </a:rPr>
              <a:t>);</a:t>
            </a:r>
            <a:endParaRPr lang="zh-CN" altLang="en-US" sz="1400" dirty="0">
              <a:solidFill>
                <a:srgbClr val="FF0000"/>
              </a:solidFill>
            </a:endParaRPr>
          </a:p>
        </p:txBody>
      </p:sp>
      <p:pic>
        <p:nvPicPr>
          <p:cNvPr id="2052" name="Picture 4">
            <a:extLst>
              <a:ext uri="{FF2B5EF4-FFF2-40B4-BE49-F238E27FC236}">
                <a16:creationId xmlns:a16="http://schemas.microsoft.com/office/drawing/2014/main" id="{9052626E-B29E-4784-9B23-CD8C14C66C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226" y="4439237"/>
            <a:ext cx="10535467" cy="9463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436B758-93A2-4D03-8345-8418857EA3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226" y="5349978"/>
            <a:ext cx="10535467" cy="931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2321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53294" y="503832"/>
            <a:ext cx="11695951"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a:t>
            </a:r>
            <a:r>
              <a:rPr lang="zh-CN" altLang="en-US" dirty="0"/>
              <a:t>优化子查询，派生表和视图引用之使用合并或实现来优化派生表和视图引用</a:t>
            </a:r>
          </a:p>
        </p:txBody>
      </p:sp>
      <p:sp>
        <p:nvSpPr>
          <p:cNvPr id="5" name="矩形 4">
            <a:extLst>
              <a:ext uri="{FF2B5EF4-FFF2-40B4-BE49-F238E27FC236}">
                <a16:creationId xmlns:a16="http://schemas.microsoft.com/office/drawing/2014/main" id="{D858DEF9-5C82-454A-8719-20BCC5938C7B}"/>
              </a:ext>
            </a:extLst>
          </p:cNvPr>
          <p:cNvSpPr/>
          <p:nvPr/>
        </p:nvSpPr>
        <p:spPr>
          <a:xfrm>
            <a:off x="716899" y="1970109"/>
            <a:ext cx="8590722" cy="830997"/>
          </a:xfrm>
          <a:prstGeom prst="rect">
            <a:avLst/>
          </a:prstGeom>
        </p:spPr>
        <p:txBody>
          <a:bodyPr wrap="square">
            <a:spAutoFit/>
          </a:bodyPr>
          <a:lstStyle/>
          <a:p>
            <a:r>
              <a:rPr lang="zh-CN" altLang="en-US" sz="1600" dirty="0">
                <a:solidFill>
                  <a:srgbClr val="4D4D4D"/>
                </a:solidFill>
                <a:latin typeface="Microsoft YaHei" panose="020B0503020204020204" pitchFamily="34" charset="-122"/>
                <a:ea typeface="Microsoft YaHei" panose="020B0503020204020204" pitchFamily="34" charset="-122"/>
              </a:rPr>
              <a:t>优化器可以使用两种策略处理派生表（</a:t>
            </a:r>
            <a:r>
              <a:rPr lang="en-US" altLang="zh-CN" sz="1600" dirty="0">
                <a:solidFill>
                  <a:srgbClr val="4D4D4D"/>
                </a:solidFill>
                <a:latin typeface="Microsoft YaHei" panose="020B0503020204020204" pitchFamily="34" charset="-122"/>
                <a:ea typeface="Microsoft YaHei" panose="020B0503020204020204" pitchFamily="34" charset="-122"/>
              </a:rPr>
              <a:t>FROM</a:t>
            </a:r>
            <a:r>
              <a:rPr lang="zh-CN" altLang="en-US" sz="1600" dirty="0">
                <a:solidFill>
                  <a:srgbClr val="4D4D4D"/>
                </a:solidFill>
                <a:latin typeface="Microsoft YaHei" panose="020B0503020204020204" pitchFamily="34" charset="-122"/>
                <a:ea typeface="Microsoft YaHei" panose="020B0503020204020204" pitchFamily="34" charset="-122"/>
              </a:rPr>
              <a:t>子句中的子查询）引用：</a:t>
            </a:r>
          </a:p>
          <a:p>
            <a:pPr>
              <a:buFont typeface="Arial" panose="020B0604020202020204" pitchFamily="34" charset="0"/>
              <a:buChar char="•"/>
            </a:pPr>
            <a:r>
              <a:rPr lang="zh-CN" altLang="en-US" sz="1600" dirty="0">
                <a:latin typeface="Microsoft YaHei" panose="020B0503020204020204" pitchFamily="34" charset="-122"/>
                <a:ea typeface="Microsoft YaHei" panose="020B0503020204020204" pitchFamily="34" charset="-122"/>
              </a:rPr>
              <a:t>将派生表合并到外部查询块中</a:t>
            </a:r>
          </a:p>
          <a:p>
            <a:pPr>
              <a:buFont typeface="Arial" panose="020B0604020202020204" pitchFamily="34" charset="0"/>
              <a:buChar char="•"/>
            </a:pPr>
            <a:r>
              <a:rPr lang="zh-CN" altLang="en-US" sz="1600" dirty="0">
                <a:latin typeface="Microsoft YaHei" panose="020B0503020204020204" pitchFamily="34" charset="-122"/>
                <a:ea typeface="Microsoft YaHei" panose="020B0503020204020204" pitchFamily="34" charset="-122"/>
              </a:rPr>
              <a:t>将派生表物化为内部临时表</a:t>
            </a:r>
            <a:endParaRPr lang="zh-CN" altLang="en-US" sz="1600" i="0" dirty="0">
              <a:effectLst/>
              <a:latin typeface="Microsoft YaHei" panose="020B0503020204020204" pitchFamily="34" charset="-122"/>
              <a:ea typeface="Microsoft YaHei" panose="020B0503020204020204" pitchFamily="34" charset="-122"/>
            </a:endParaRPr>
          </a:p>
        </p:txBody>
      </p:sp>
      <p:sp>
        <p:nvSpPr>
          <p:cNvPr id="9" name="矩形 8">
            <a:extLst>
              <a:ext uri="{FF2B5EF4-FFF2-40B4-BE49-F238E27FC236}">
                <a16:creationId xmlns:a16="http://schemas.microsoft.com/office/drawing/2014/main" id="{088F2D69-6698-462C-BBB1-03FE3CEEA446}"/>
              </a:ext>
            </a:extLst>
          </p:cNvPr>
          <p:cNvSpPr/>
          <p:nvPr/>
        </p:nvSpPr>
        <p:spPr>
          <a:xfrm>
            <a:off x="563217" y="873164"/>
            <a:ext cx="10886661" cy="830997"/>
          </a:xfrm>
          <a:prstGeom prst="rect">
            <a:avLst/>
          </a:prstGeom>
        </p:spPr>
        <p:txBody>
          <a:bodyPr wrap="square">
            <a:spAutoFit/>
          </a:bodyPr>
          <a:lstStyle/>
          <a:p>
            <a:endParaRPr lang="zh-CN" altLang="en-US" sz="1600" dirty="0"/>
          </a:p>
          <a:p>
            <a:r>
              <a:rPr lang="zh-CN" altLang="en-US" sz="1600" dirty="0">
                <a:solidFill>
                  <a:srgbClr val="4D4D4D"/>
                </a:solidFill>
                <a:latin typeface="Microsoft YaHei" panose="020B0503020204020204" pitchFamily="34" charset="-122"/>
                <a:ea typeface="Microsoft YaHei" panose="020B0503020204020204" pitchFamily="34" charset="-122"/>
              </a:rPr>
              <a:t>  派生表指在</a:t>
            </a:r>
            <a:r>
              <a:rPr lang="en-US" altLang="zh-CN" sz="1600" dirty="0">
                <a:solidFill>
                  <a:srgbClr val="4D4D4D"/>
                </a:solidFill>
                <a:latin typeface="Microsoft YaHei" panose="020B0503020204020204" pitchFamily="34" charset="-122"/>
                <a:ea typeface="Microsoft YaHei" panose="020B0503020204020204" pitchFamily="34" charset="-122"/>
              </a:rPr>
              <a:t>From</a:t>
            </a:r>
            <a:r>
              <a:rPr lang="zh-CN" altLang="en-US" sz="1600" dirty="0">
                <a:solidFill>
                  <a:srgbClr val="4D4D4D"/>
                </a:solidFill>
                <a:latin typeface="Microsoft YaHei" panose="020B0503020204020204" pitchFamily="34" charset="-122"/>
                <a:ea typeface="Microsoft YaHei" panose="020B0503020204020204" pitchFamily="34" charset="-122"/>
              </a:rPr>
              <a:t>后</a:t>
            </a:r>
            <a:r>
              <a:rPr lang="en-US" altLang="zh-CN" sz="1600" dirty="0">
                <a:solidFill>
                  <a:srgbClr val="4D4D4D"/>
                </a:solidFill>
                <a:latin typeface="Microsoft YaHei" panose="020B0503020204020204" pitchFamily="34" charset="-122"/>
                <a:ea typeface="Microsoft YaHei" panose="020B0503020204020204" pitchFamily="34" charset="-122"/>
              </a:rPr>
              <a:t>where</a:t>
            </a:r>
            <a:r>
              <a:rPr lang="zh-CN" altLang="en-US" sz="1600" dirty="0">
                <a:solidFill>
                  <a:srgbClr val="4D4D4D"/>
                </a:solidFill>
                <a:latin typeface="Microsoft YaHei" panose="020B0503020204020204" pitchFamily="34" charset="-122"/>
                <a:ea typeface="Microsoft YaHei" panose="020B0503020204020204" pitchFamily="34" charset="-122"/>
              </a:rPr>
              <a:t>前的子查询，</a:t>
            </a:r>
            <a:r>
              <a:rPr lang="zh-CN" altLang="en-US" sz="1600" dirty="0"/>
              <a:t>避免使用派生表</a:t>
            </a:r>
            <a:r>
              <a:rPr lang="en-US" altLang="zh-CN" sz="1600" dirty="0"/>
              <a:t>;</a:t>
            </a:r>
            <a:r>
              <a:rPr lang="zh-CN" altLang="en-US" sz="1600" dirty="0"/>
              <a:t>如果可能，最好采用其他方式来编写查询语句，大部分情况都比派生表来的快。很多情况下，甚至连独立的临时表都来的快，因为可以适当增加索引</a:t>
            </a:r>
          </a:p>
        </p:txBody>
      </p:sp>
      <p:sp>
        <p:nvSpPr>
          <p:cNvPr id="12" name="矩形 11">
            <a:extLst>
              <a:ext uri="{FF2B5EF4-FFF2-40B4-BE49-F238E27FC236}">
                <a16:creationId xmlns:a16="http://schemas.microsoft.com/office/drawing/2014/main" id="{C96AE700-859C-4CC1-8023-56F8CB242540}"/>
              </a:ext>
            </a:extLst>
          </p:cNvPr>
          <p:cNvSpPr/>
          <p:nvPr/>
        </p:nvSpPr>
        <p:spPr>
          <a:xfrm>
            <a:off x="865676" y="2923165"/>
            <a:ext cx="3908827" cy="307777"/>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altLang="zh-CN" sz="1400" dirty="0">
                <a:solidFill>
                  <a:srgbClr val="0077AA"/>
                </a:solidFill>
                <a:latin typeface="Liberation Mono"/>
              </a:rPr>
              <a:t>SELECT</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FROM</a:t>
            </a:r>
            <a:r>
              <a:rPr lang="en-US" altLang="zh-CN" sz="1400" dirty="0">
                <a:solidFill>
                  <a:srgbClr val="000000"/>
                </a:solidFill>
                <a:latin typeface="Liberation Mono"/>
              </a:rPr>
              <a:t> </a:t>
            </a:r>
            <a:r>
              <a:rPr lang="en-US" altLang="zh-CN" sz="1400" dirty="0">
                <a:solidFill>
                  <a:srgbClr val="999999"/>
                </a:solidFill>
                <a:latin typeface="Liberation Mono"/>
              </a:rPr>
              <a:t>(</a:t>
            </a:r>
            <a:r>
              <a:rPr lang="en-US" altLang="zh-CN" sz="1400" dirty="0">
                <a:solidFill>
                  <a:srgbClr val="0077AA"/>
                </a:solidFill>
                <a:latin typeface="Liberation Mono"/>
              </a:rPr>
              <a:t>SELECT</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FROM</a:t>
            </a:r>
            <a:r>
              <a:rPr lang="en-US" altLang="zh-CN" sz="1400" dirty="0">
                <a:solidFill>
                  <a:srgbClr val="000000"/>
                </a:solidFill>
                <a:latin typeface="Liberation Mono"/>
              </a:rPr>
              <a:t> t1</a:t>
            </a:r>
            <a:r>
              <a:rPr lang="en-US" altLang="zh-CN" sz="1400" dirty="0">
                <a:solidFill>
                  <a:srgbClr val="99999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AS</a:t>
            </a:r>
            <a:r>
              <a:rPr lang="en-US" altLang="zh-CN" sz="1400" dirty="0">
                <a:solidFill>
                  <a:srgbClr val="000000"/>
                </a:solidFill>
                <a:latin typeface="Liberation Mono"/>
              </a:rPr>
              <a:t> derived_t1</a:t>
            </a:r>
            <a:r>
              <a:rPr lang="en-US" altLang="zh-CN" sz="1400" dirty="0">
                <a:solidFill>
                  <a:srgbClr val="999999"/>
                </a:solidFill>
                <a:latin typeface="Liberation Mono"/>
              </a:rPr>
              <a:t>;</a:t>
            </a:r>
            <a:endParaRPr lang="zh-CN" altLang="en-US" sz="1400" dirty="0"/>
          </a:p>
        </p:txBody>
      </p:sp>
      <p:sp>
        <p:nvSpPr>
          <p:cNvPr id="13" name="矩形 12">
            <a:extLst>
              <a:ext uri="{FF2B5EF4-FFF2-40B4-BE49-F238E27FC236}">
                <a16:creationId xmlns:a16="http://schemas.microsoft.com/office/drawing/2014/main" id="{289C2B62-58DE-4B50-AFCE-727DD845E825}"/>
              </a:ext>
            </a:extLst>
          </p:cNvPr>
          <p:cNvSpPr/>
          <p:nvPr/>
        </p:nvSpPr>
        <p:spPr>
          <a:xfrm>
            <a:off x="6006546" y="2952231"/>
            <a:ext cx="1955407" cy="30777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400" dirty="0">
                <a:solidFill>
                  <a:srgbClr val="0077AA"/>
                </a:solidFill>
                <a:latin typeface="Liberation Mono"/>
              </a:rPr>
              <a:t>SELECT</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FROM</a:t>
            </a:r>
            <a:r>
              <a:rPr lang="en-US" altLang="zh-CN" sz="1400" dirty="0">
                <a:solidFill>
                  <a:srgbClr val="000000"/>
                </a:solidFill>
                <a:latin typeface="Liberation Mono"/>
              </a:rPr>
              <a:t> t1</a:t>
            </a:r>
            <a:r>
              <a:rPr lang="en-US" altLang="zh-CN" sz="1400" dirty="0">
                <a:solidFill>
                  <a:srgbClr val="999999"/>
                </a:solidFill>
                <a:latin typeface="Liberation Mono"/>
              </a:rPr>
              <a:t>;</a:t>
            </a:r>
            <a:endParaRPr lang="zh-CN" altLang="en-US" sz="1400" dirty="0"/>
          </a:p>
        </p:txBody>
      </p:sp>
      <p:cxnSp>
        <p:nvCxnSpPr>
          <p:cNvPr id="15" name="直接箭头连接符 14">
            <a:extLst>
              <a:ext uri="{FF2B5EF4-FFF2-40B4-BE49-F238E27FC236}">
                <a16:creationId xmlns:a16="http://schemas.microsoft.com/office/drawing/2014/main" id="{DFE473BD-A1FF-4A40-B182-91E10FD7FB2D}"/>
              </a:ext>
            </a:extLst>
          </p:cNvPr>
          <p:cNvCxnSpPr>
            <a:cxnSpLocks/>
          </p:cNvCxnSpPr>
          <p:nvPr/>
        </p:nvCxnSpPr>
        <p:spPr>
          <a:xfrm>
            <a:off x="4774503" y="3083630"/>
            <a:ext cx="1232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A1947E26-CBC6-4503-BB2D-708522AB2403}"/>
              </a:ext>
            </a:extLst>
          </p:cNvPr>
          <p:cNvSpPr txBox="1"/>
          <p:nvPr/>
        </p:nvSpPr>
        <p:spPr>
          <a:xfrm>
            <a:off x="4863750" y="2771709"/>
            <a:ext cx="1053549" cy="246221"/>
          </a:xfrm>
          <a:prstGeom prst="rect">
            <a:avLst/>
          </a:prstGeom>
          <a:noFill/>
        </p:spPr>
        <p:txBody>
          <a:bodyPr wrap="square" rtlCol="0">
            <a:spAutoFit/>
          </a:bodyPr>
          <a:lstStyle/>
          <a:p>
            <a:r>
              <a:rPr lang="zh-CN" altLang="en-US" sz="1000" dirty="0"/>
              <a:t>合并</a:t>
            </a:r>
            <a:r>
              <a:rPr lang="en-US" altLang="zh-CN" sz="1000" dirty="0"/>
              <a:t>dervied_t1</a:t>
            </a:r>
            <a:endParaRPr lang="zh-CN" altLang="en-US" sz="1000" dirty="0"/>
          </a:p>
        </p:txBody>
      </p:sp>
      <p:sp>
        <p:nvSpPr>
          <p:cNvPr id="20" name="矩形 19">
            <a:extLst>
              <a:ext uri="{FF2B5EF4-FFF2-40B4-BE49-F238E27FC236}">
                <a16:creationId xmlns:a16="http://schemas.microsoft.com/office/drawing/2014/main" id="{23B3C15E-2512-40E6-BFD0-1F5E7B4CBFF7}"/>
              </a:ext>
            </a:extLst>
          </p:cNvPr>
          <p:cNvSpPr/>
          <p:nvPr/>
        </p:nvSpPr>
        <p:spPr>
          <a:xfrm>
            <a:off x="865675" y="3429000"/>
            <a:ext cx="3795777" cy="46166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200" dirty="0">
                <a:solidFill>
                  <a:srgbClr val="0077AA"/>
                </a:solidFill>
                <a:latin typeface="Liberation Mono"/>
              </a:rPr>
              <a:t>SELECT</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a:t>
            </a:r>
            <a:r>
              <a:rPr lang="en-US" altLang="zh-CN" sz="1200" dirty="0">
                <a:solidFill>
                  <a:srgbClr val="0077AA"/>
                </a:solidFill>
                <a:latin typeface="Liberation Mono"/>
              </a:rPr>
              <a:t>FROM</a:t>
            </a:r>
            <a:r>
              <a:rPr lang="en-US" altLang="zh-CN" sz="1200" dirty="0">
                <a:solidFill>
                  <a:srgbClr val="000000"/>
                </a:solidFill>
                <a:latin typeface="Liberation Mono"/>
              </a:rPr>
              <a:t> t1 </a:t>
            </a:r>
            <a:r>
              <a:rPr lang="en-US" altLang="zh-CN" sz="1200" dirty="0">
                <a:solidFill>
                  <a:srgbClr val="0077AA"/>
                </a:solidFill>
                <a:latin typeface="Liberation Mono"/>
              </a:rPr>
              <a:t>JOIN</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77AA"/>
                </a:solidFill>
                <a:latin typeface="Liberation Mono"/>
              </a:rPr>
              <a:t>SELECT</a:t>
            </a:r>
            <a:r>
              <a:rPr lang="en-US" altLang="zh-CN" sz="1200" dirty="0">
                <a:solidFill>
                  <a:srgbClr val="000000"/>
                </a:solidFill>
                <a:latin typeface="Liberation Mono"/>
              </a:rPr>
              <a:t> t2</a:t>
            </a:r>
            <a:r>
              <a:rPr lang="en-US" altLang="zh-CN" sz="1200" dirty="0">
                <a:solidFill>
                  <a:srgbClr val="999999"/>
                </a:solidFill>
                <a:latin typeface="Liberation Mono"/>
              </a:rPr>
              <a:t>.</a:t>
            </a:r>
            <a:r>
              <a:rPr lang="en-US" altLang="zh-CN" sz="1200" dirty="0">
                <a:solidFill>
                  <a:srgbClr val="000000"/>
                </a:solidFill>
                <a:latin typeface="Liberation Mono"/>
              </a:rPr>
              <a:t>f1 </a:t>
            </a:r>
            <a:r>
              <a:rPr lang="en-US" altLang="zh-CN" sz="1200" dirty="0">
                <a:solidFill>
                  <a:srgbClr val="0077AA"/>
                </a:solidFill>
                <a:latin typeface="Liberation Mono"/>
              </a:rPr>
              <a:t>FROM</a:t>
            </a:r>
            <a:r>
              <a:rPr lang="en-US" altLang="zh-CN" sz="1200" dirty="0">
                <a:solidFill>
                  <a:srgbClr val="000000"/>
                </a:solidFill>
                <a:latin typeface="Liberation Mono"/>
              </a:rPr>
              <a:t> t2</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0077AA"/>
                </a:solidFill>
                <a:latin typeface="Liberation Mono"/>
              </a:rPr>
              <a:t>AS</a:t>
            </a:r>
            <a:r>
              <a:rPr lang="en-US" altLang="zh-CN" sz="1200" dirty="0">
                <a:solidFill>
                  <a:srgbClr val="000000"/>
                </a:solidFill>
                <a:latin typeface="Liberation Mono"/>
              </a:rPr>
              <a:t> derived_t2 </a:t>
            </a:r>
            <a:r>
              <a:rPr lang="en-US" altLang="zh-CN" sz="1200" dirty="0">
                <a:solidFill>
                  <a:srgbClr val="0077AA"/>
                </a:solidFill>
                <a:latin typeface="Liberation Mono"/>
              </a:rPr>
              <a:t>ON</a:t>
            </a:r>
            <a:r>
              <a:rPr lang="en-US" altLang="zh-CN" sz="1200" dirty="0">
                <a:solidFill>
                  <a:srgbClr val="000000"/>
                </a:solidFill>
                <a:latin typeface="Liberation Mono"/>
              </a:rPr>
              <a:t> t1</a:t>
            </a:r>
            <a:r>
              <a:rPr lang="en-US" altLang="zh-CN" sz="1200" dirty="0">
                <a:solidFill>
                  <a:srgbClr val="999999"/>
                </a:solidFill>
                <a:latin typeface="Liberation Mono"/>
              </a:rPr>
              <a:t>.</a:t>
            </a:r>
            <a:r>
              <a:rPr lang="en-US" altLang="zh-CN" sz="1200" dirty="0">
                <a:solidFill>
                  <a:srgbClr val="000000"/>
                </a:solidFill>
                <a:latin typeface="Liberation Mono"/>
              </a:rPr>
              <a:t>f2</a:t>
            </a:r>
            <a:r>
              <a:rPr lang="en-US" altLang="zh-CN" sz="1200" dirty="0">
                <a:solidFill>
                  <a:srgbClr val="A67F59"/>
                </a:solidFill>
                <a:latin typeface="Liberation Mono"/>
              </a:rPr>
              <a:t>=</a:t>
            </a:r>
            <a:r>
              <a:rPr lang="en-US" altLang="zh-CN" sz="1200" dirty="0">
                <a:solidFill>
                  <a:srgbClr val="000000"/>
                </a:solidFill>
                <a:latin typeface="Liberation Mono"/>
              </a:rPr>
              <a:t>derived_t2</a:t>
            </a:r>
            <a:r>
              <a:rPr lang="en-US" altLang="zh-CN" sz="1200" dirty="0">
                <a:solidFill>
                  <a:srgbClr val="999999"/>
                </a:solidFill>
                <a:latin typeface="Liberation Mono"/>
              </a:rPr>
              <a:t>.</a:t>
            </a:r>
            <a:r>
              <a:rPr lang="en-US" altLang="zh-CN" sz="1200" dirty="0">
                <a:solidFill>
                  <a:srgbClr val="000000"/>
                </a:solidFill>
                <a:latin typeface="Liberation Mono"/>
              </a:rPr>
              <a:t>f1 </a:t>
            </a:r>
            <a:r>
              <a:rPr lang="en-US" altLang="zh-CN" sz="1200" dirty="0">
                <a:solidFill>
                  <a:srgbClr val="0077AA"/>
                </a:solidFill>
                <a:latin typeface="Liberation Mono"/>
              </a:rPr>
              <a:t>WHERE</a:t>
            </a:r>
            <a:r>
              <a:rPr lang="en-US" altLang="zh-CN" sz="1200" dirty="0">
                <a:solidFill>
                  <a:srgbClr val="000000"/>
                </a:solidFill>
                <a:latin typeface="Liberation Mono"/>
              </a:rPr>
              <a:t> t1</a:t>
            </a:r>
            <a:r>
              <a:rPr lang="en-US" altLang="zh-CN" sz="1200" dirty="0">
                <a:solidFill>
                  <a:srgbClr val="999999"/>
                </a:solidFill>
                <a:latin typeface="Liberation Mono"/>
              </a:rPr>
              <a:t>.</a:t>
            </a:r>
            <a:r>
              <a:rPr lang="en-US" altLang="zh-CN" sz="1200" dirty="0">
                <a:solidFill>
                  <a:srgbClr val="000000"/>
                </a:solidFill>
                <a:latin typeface="Liberation Mono"/>
              </a:rPr>
              <a:t>f1 </a:t>
            </a:r>
            <a:r>
              <a:rPr lang="en-US" altLang="zh-CN" sz="1200" dirty="0">
                <a:solidFill>
                  <a:srgbClr val="A67F59"/>
                </a:solidFill>
                <a:latin typeface="Liberation Mono"/>
              </a:rPr>
              <a:t>&gt;</a:t>
            </a:r>
            <a:r>
              <a:rPr lang="en-US" altLang="zh-CN" sz="1200" dirty="0">
                <a:solidFill>
                  <a:srgbClr val="000000"/>
                </a:solidFill>
                <a:latin typeface="Liberation Mono"/>
              </a:rPr>
              <a:t> </a:t>
            </a:r>
            <a:r>
              <a:rPr lang="en-US" altLang="zh-CN" sz="1200" dirty="0">
                <a:solidFill>
                  <a:srgbClr val="990055"/>
                </a:solidFill>
                <a:latin typeface="Liberation Mono"/>
              </a:rPr>
              <a:t>0</a:t>
            </a:r>
            <a:r>
              <a:rPr lang="en-US" altLang="zh-CN" sz="1200" dirty="0">
                <a:solidFill>
                  <a:srgbClr val="999999"/>
                </a:solidFill>
                <a:latin typeface="Liberation Mono"/>
              </a:rPr>
              <a:t>;</a:t>
            </a:r>
            <a:endParaRPr lang="zh-CN" altLang="en-US" sz="1200" dirty="0"/>
          </a:p>
        </p:txBody>
      </p:sp>
      <p:sp>
        <p:nvSpPr>
          <p:cNvPr id="21" name="矩形 20">
            <a:extLst>
              <a:ext uri="{FF2B5EF4-FFF2-40B4-BE49-F238E27FC236}">
                <a16:creationId xmlns:a16="http://schemas.microsoft.com/office/drawing/2014/main" id="{69C3638F-42E8-4A11-9442-0E657CC2CC5E}"/>
              </a:ext>
            </a:extLst>
          </p:cNvPr>
          <p:cNvSpPr/>
          <p:nvPr/>
        </p:nvSpPr>
        <p:spPr>
          <a:xfrm>
            <a:off x="6006546" y="3412070"/>
            <a:ext cx="3655570" cy="52322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fr-FR" altLang="zh-CN" sz="1400" dirty="0">
                <a:solidFill>
                  <a:srgbClr val="0077AA"/>
                </a:solidFill>
                <a:latin typeface="Liberation Mono"/>
              </a:rPr>
              <a:t>SELECT</a:t>
            </a:r>
            <a:r>
              <a:rPr lang="fr-FR" altLang="zh-CN" sz="1400" dirty="0">
                <a:solidFill>
                  <a:srgbClr val="000000"/>
                </a:solidFill>
                <a:latin typeface="Liberation Mono"/>
              </a:rPr>
              <a:t> t1</a:t>
            </a:r>
            <a:r>
              <a:rPr lang="fr-FR" altLang="zh-CN" sz="1400" dirty="0">
                <a:solidFill>
                  <a:srgbClr val="999999"/>
                </a:solidFill>
                <a:latin typeface="Liberation Mono"/>
              </a:rPr>
              <a:t>.</a:t>
            </a:r>
            <a:r>
              <a:rPr lang="fr-FR" altLang="zh-CN" sz="1400" dirty="0">
                <a:solidFill>
                  <a:srgbClr val="A67F59"/>
                </a:solidFill>
                <a:latin typeface="Liberation Mono"/>
              </a:rPr>
              <a:t>*</a:t>
            </a:r>
            <a:r>
              <a:rPr lang="fr-FR" altLang="zh-CN" sz="1400" dirty="0">
                <a:solidFill>
                  <a:srgbClr val="999999"/>
                </a:solidFill>
                <a:latin typeface="Liberation Mono"/>
              </a:rPr>
              <a:t>,</a:t>
            </a:r>
            <a:r>
              <a:rPr lang="fr-FR" altLang="zh-CN" sz="1400" dirty="0">
                <a:solidFill>
                  <a:srgbClr val="000000"/>
                </a:solidFill>
                <a:latin typeface="Liberation Mono"/>
              </a:rPr>
              <a:t> t2</a:t>
            </a:r>
            <a:r>
              <a:rPr lang="fr-FR" altLang="zh-CN" sz="1400" dirty="0">
                <a:solidFill>
                  <a:srgbClr val="999999"/>
                </a:solidFill>
                <a:latin typeface="Liberation Mono"/>
              </a:rPr>
              <a:t>.</a:t>
            </a:r>
            <a:r>
              <a:rPr lang="fr-FR" altLang="zh-CN" sz="1400" dirty="0">
                <a:solidFill>
                  <a:srgbClr val="000000"/>
                </a:solidFill>
                <a:latin typeface="Liberation Mono"/>
              </a:rPr>
              <a:t>f1 </a:t>
            </a:r>
            <a:r>
              <a:rPr lang="fr-FR" altLang="zh-CN" sz="1400" dirty="0">
                <a:solidFill>
                  <a:srgbClr val="0077AA"/>
                </a:solidFill>
                <a:latin typeface="Liberation Mono"/>
              </a:rPr>
              <a:t>FROM</a:t>
            </a:r>
            <a:r>
              <a:rPr lang="fr-FR" altLang="zh-CN" sz="1400" dirty="0">
                <a:solidFill>
                  <a:srgbClr val="000000"/>
                </a:solidFill>
                <a:latin typeface="Liberation Mono"/>
              </a:rPr>
              <a:t> t1 </a:t>
            </a:r>
            <a:r>
              <a:rPr lang="fr-FR" altLang="zh-CN" sz="1400" dirty="0">
                <a:solidFill>
                  <a:srgbClr val="0077AA"/>
                </a:solidFill>
                <a:latin typeface="Liberation Mono"/>
              </a:rPr>
              <a:t>JOIN</a:t>
            </a:r>
            <a:r>
              <a:rPr lang="fr-FR" altLang="zh-CN" sz="1400" dirty="0">
                <a:solidFill>
                  <a:srgbClr val="000000"/>
                </a:solidFill>
                <a:latin typeface="Liberation Mono"/>
              </a:rPr>
              <a:t> t2 </a:t>
            </a:r>
            <a:r>
              <a:rPr lang="fr-FR" altLang="zh-CN" sz="1400" dirty="0">
                <a:solidFill>
                  <a:srgbClr val="0077AA"/>
                </a:solidFill>
                <a:latin typeface="Liberation Mono"/>
              </a:rPr>
              <a:t>ON</a:t>
            </a:r>
            <a:r>
              <a:rPr lang="fr-FR" altLang="zh-CN" sz="1400" dirty="0">
                <a:solidFill>
                  <a:srgbClr val="000000"/>
                </a:solidFill>
                <a:latin typeface="Liberation Mono"/>
              </a:rPr>
              <a:t> t1</a:t>
            </a:r>
            <a:r>
              <a:rPr lang="fr-FR" altLang="zh-CN" sz="1400" dirty="0">
                <a:solidFill>
                  <a:srgbClr val="999999"/>
                </a:solidFill>
                <a:latin typeface="Liberation Mono"/>
              </a:rPr>
              <a:t>.</a:t>
            </a:r>
            <a:r>
              <a:rPr lang="fr-FR" altLang="zh-CN" sz="1400" dirty="0">
                <a:solidFill>
                  <a:srgbClr val="000000"/>
                </a:solidFill>
                <a:latin typeface="Liberation Mono"/>
              </a:rPr>
              <a:t>f2</a:t>
            </a:r>
            <a:r>
              <a:rPr lang="fr-FR" altLang="zh-CN" sz="1400" dirty="0">
                <a:solidFill>
                  <a:srgbClr val="A67F59"/>
                </a:solidFill>
                <a:latin typeface="Liberation Mono"/>
              </a:rPr>
              <a:t>=</a:t>
            </a:r>
            <a:r>
              <a:rPr lang="fr-FR" altLang="zh-CN" sz="1400" dirty="0">
                <a:solidFill>
                  <a:srgbClr val="000000"/>
                </a:solidFill>
                <a:latin typeface="Liberation Mono"/>
              </a:rPr>
              <a:t>t2</a:t>
            </a:r>
            <a:r>
              <a:rPr lang="fr-FR" altLang="zh-CN" sz="1400" dirty="0">
                <a:solidFill>
                  <a:srgbClr val="999999"/>
                </a:solidFill>
                <a:latin typeface="Liberation Mono"/>
              </a:rPr>
              <a:t>.</a:t>
            </a:r>
            <a:r>
              <a:rPr lang="fr-FR" altLang="zh-CN" sz="1400" dirty="0">
                <a:solidFill>
                  <a:srgbClr val="000000"/>
                </a:solidFill>
                <a:latin typeface="Liberation Mono"/>
              </a:rPr>
              <a:t>f1 </a:t>
            </a:r>
            <a:r>
              <a:rPr lang="fr-FR" altLang="zh-CN" sz="1400" dirty="0">
                <a:solidFill>
                  <a:srgbClr val="0077AA"/>
                </a:solidFill>
                <a:latin typeface="Liberation Mono"/>
              </a:rPr>
              <a:t>WHERE</a:t>
            </a:r>
            <a:r>
              <a:rPr lang="fr-FR" altLang="zh-CN" sz="1400" dirty="0">
                <a:solidFill>
                  <a:srgbClr val="000000"/>
                </a:solidFill>
                <a:latin typeface="Liberation Mono"/>
              </a:rPr>
              <a:t> t1</a:t>
            </a:r>
            <a:r>
              <a:rPr lang="fr-FR" altLang="zh-CN" sz="1400" dirty="0">
                <a:solidFill>
                  <a:srgbClr val="999999"/>
                </a:solidFill>
                <a:latin typeface="Liberation Mono"/>
              </a:rPr>
              <a:t>.</a:t>
            </a:r>
            <a:r>
              <a:rPr lang="fr-FR" altLang="zh-CN" sz="1400" dirty="0">
                <a:solidFill>
                  <a:srgbClr val="000000"/>
                </a:solidFill>
                <a:latin typeface="Liberation Mono"/>
              </a:rPr>
              <a:t>f1 </a:t>
            </a:r>
            <a:r>
              <a:rPr lang="fr-FR" altLang="zh-CN" sz="1400" dirty="0">
                <a:solidFill>
                  <a:srgbClr val="A67F59"/>
                </a:solidFill>
                <a:latin typeface="Liberation Mono"/>
              </a:rPr>
              <a:t>&gt;</a:t>
            </a:r>
            <a:r>
              <a:rPr lang="fr-FR" altLang="zh-CN" sz="1400" dirty="0">
                <a:solidFill>
                  <a:srgbClr val="000000"/>
                </a:solidFill>
                <a:latin typeface="Liberation Mono"/>
              </a:rPr>
              <a:t> </a:t>
            </a:r>
            <a:r>
              <a:rPr lang="fr-FR" altLang="zh-CN" sz="1400" dirty="0">
                <a:solidFill>
                  <a:srgbClr val="990055"/>
                </a:solidFill>
                <a:latin typeface="Liberation Mono"/>
              </a:rPr>
              <a:t>0</a:t>
            </a:r>
            <a:r>
              <a:rPr lang="fr-FR" altLang="zh-CN" sz="1400" dirty="0">
                <a:solidFill>
                  <a:srgbClr val="999999"/>
                </a:solidFill>
                <a:latin typeface="Liberation Mono"/>
              </a:rPr>
              <a:t>;</a:t>
            </a:r>
            <a:endParaRPr lang="zh-CN" altLang="en-US" sz="1400" dirty="0"/>
          </a:p>
        </p:txBody>
      </p:sp>
      <p:sp>
        <p:nvSpPr>
          <p:cNvPr id="25" name="文本框 24">
            <a:extLst>
              <a:ext uri="{FF2B5EF4-FFF2-40B4-BE49-F238E27FC236}">
                <a16:creationId xmlns:a16="http://schemas.microsoft.com/office/drawing/2014/main" id="{5942587A-A65B-461F-80A1-37A89C68DAB7}"/>
              </a:ext>
            </a:extLst>
          </p:cNvPr>
          <p:cNvSpPr txBox="1"/>
          <p:nvPr/>
        </p:nvSpPr>
        <p:spPr>
          <a:xfrm>
            <a:off x="4774503" y="3479595"/>
            <a:ext cx="1053549" cy="246221"/>
          </a:xfrm>
          <a:prstGeom prst="rect">
            <a:avLst/>
          </a:prstGeom>
          <a:noFill/>
        </p:spPr>
        <p:txBody>
          <a:bodyPr wrap="square" rtlCol="0">
            <a:spAutoFit/>
          </a:bodyPr>
          <a:lstStyle/>
          <a:p>
            <a:r>
              <a:rPr lang="zh-CN" altLang="en-US" sz="1000" dirty="0"/>
              <a:t>合并</a:t>
            </a:r>
            <a:r>
              <a:rPr lang="en-US" altLang="zh-CN" sz="1000" dirty="0"/>
              <a:t>dervied_t2</a:t>
            </a:r>
            <a:endParaRPr lang="zh-CN" altLang="en-US" sz="1000" dirty="0"/>
          </a:p>
        </p:txBody>
      </p:sp>
      <p:cxnSp>
        <p:nvCxnSpPr>
          <p:cNvPr id="26" name="直接箭头连接符 25">
            <a:extLst>
              <a:ext uri="{FF2B5EF4-FFF2-40B4-BE49-F238E27FC236}">
                <a16:creationId xmlns:a16="http://schemas.microsoft.com/office/drawing/2014/main" id="{985F0C36-D1CC-4651-9B98-62474D382003}"/>
              </a:ext>
            </a:extLst>
          </p:cNvPr>
          <p:cNvCxnSpPr>
            <a:cxnSpLocks/>
          </p:cNvCxnSpPr>
          <p:nvPr/>
        </p:nvCxnSpPr>
        <p:spPr>
          <a:xfrm>
            <a:off x="4731636" y="3659832"/>
            <a:ext cx="1232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B4FD0B82-7438-42FD-AA00-E53747298AED}"/>
              </a:ext>
            </a:extLst>
          </p:cNvPr>
          <p:cNvSpPr/>
          <p:nvPr/>
        </p:nvSpPr>
        <p:spPr>
          <a:xfrm>
            <a:off x="791285" y="4236034"/>
            <a:ext cx="11085975" cy="1323439"/>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rgbClr val="555555"/>
                </a:solidFill>
                <a:latin typeface="Open Sans"/>
              </a:rPr>
              <a:t>优化器尽可能避免不必要的物化，这样可以将条件从外部查询推送到派生表，并生成更高效的执行计划。</a:t>
            </a:r>
            <a:endParaRPr lang="en-US" altLang="zh-CN" sz="1600" dirty="0">
              <a:solidFill>
                <a:srgbClr val="555555"/>
              </a:solidFill>
              <a:latin typeface="Open Sans"/>
            </a:endParaRPr>
          </a:p>
          <a:p>
            <a:pPr marL="285750" indent="-285750">
              <a:buFont typeface="Arial" panose="020B0604020202020204" pitchFamily="34" charset="0"/>
              <a:buChar char="•"/>
            </a:pPr>
            <a:r>
              <a:rPr lang="zh-CN" altLang="en-US" sz="1600" dirty="0">
                <a:solidFill>
                  <a:srgbClr val="555555"/>
                </a:solidFill>
                <a:latin typeface="Open Sans"/>
              </a:rPr>
              <a:t>如果基表超过</a:t>
            </a:r>
            <a:r>
              <a:rPr lang="en-US" altLang="zh-CN" sz="1600" dirty="0">
                <a:solidFill>
                  <a:srgbClr val="555555"/>
                </a:solidFill>
                <a:latin typeface="Open Sans"/>
              </a:rPr>
              <a:t>61</a:t>
            </a:r>
            <a:r>
              <a:rPr lang="zh-CN" altLang="en-US" sz="1600" dirty="0">
                <a:solidFill>
                  <a:srgbClr val="555555"/>
                </a:solidFill>
                <a:latin typeface="Open Sans"/>
              </a:rPr>
              <a:t>个，则优化器选择物化</a:t>
            </a:r>
            <a:endParaRPr lang="en-US" altLang="zh-CN" sz="1600" dirty="0">
              <a:solidFill>
                <a:srgbClr val="555555"/>
              </a:solidFill>
              <a:latin typeface="Open Sans"/>
            </a:endParaRPr>
          </a:p>
          <a:p>
            <a:pPr marL="285750" indent="-285750">
              <a:buFont typeface="Arial" panose="020B0604020202020204" pitchFamily="34" charset="0"/>
              <a:buChar char="•"/>
            </a:pPr>
            <a:r>
              <a:rPr lang="zh-CN" altLang="en-US" sz="1600" dirty="0">
                <a:solidFill>
                  <a:srgbClr val="555555"/>
                </a:solidFill>
                <a:latin typeface="Open Sans"/>
              </a:rPr>
              <a:t>如果</a:t>
            </a:r>
            <a:r>
              <a:rPr lang="zh-CN" altLang="en-US" sz="1600" dirty="0">
                <a:solidFill>
                  <a:srgbClr val="000000"/>
                </a:solidFill>
                <a:latin typeface="微软雅黑" panose="020B0503020204020204" pitchFamily="34" charset="-122"/>
                <a:ea typeface="微软雅黑" panose="020B0503020204020204" pitchFamily="34" charset="-122"/>
              </a:rPr>
              <a:t>视图和带有</a:t>
            </a:r>
            <a:r>
              <a:rPr lang="en-US" altLang="zh-CN" sz="1600" dirty="0">
                <a:solidFill>
                  <a:srgbClr val="000000"/>
                </a:solidFill>
                <a:latin typeface="微软雅黑" panose="020B0503020204020204" pitchFamily="34" charset="-122"/>
                <a:ea typeface="微软雅黑" panose="020B0503020204020204" pitchFamily="34" charset="-122"/>
              </a:rPr>
              <a:t>GROUP/HAVING/DISTINCT/LIMIT/</a:t>
            </a:r>
            <a:r>
              <a:rPr lang="zh-CN" altLang="en-US" sz="1600" dirty="0">
                <a:solidFill>
                  <a:srgbClr val="000000"/>
                </a:solidFill>
                <a:latin typeface="微软雅黑" panose="020B0503020204020204" pitchFamily="34" charset="-122"/>
                <a:ea typeface="微软雅黑" panose="020B0503020204020204" pitchFamily="34" charset="-122"/>
              </a:rPr>
              <a:t>聚集函数</a:t>
            </a:r>
            <a:r>
              <a:rPr lang="en-US" altLang="zh-CN" sz="1600" dirty="0">
                <a:solidFill>
                  <a:srgbClr val="000000"/>
                </a:solidFill>
                <a:latin typeface="微软雅黑" panose="020B0503020204020204" pitchFamily="34" charset="-122"/>
                <a:ea typeface="微软雅黑" panose="020B0503020204020204" pitchFamily="34" charset="-122"/>
              </a:rPr>
              <a:t>/UNION</a:t>
            </a:r>
            <a:r>
              <a:rPr lang="zh-CN" altLang="en-US" sz="1600" dirty="0">
                <a:solidFill>
                  <a:srgbClr val="000000"/>
                </a:solidFill>
                <a:latin typeface="微软雅黑" panose="020B0503020204020204" pitchFamily="34" charset="-122"/>
                <a:ea typeface="微软雅黑" panose="020B0503020204020204" pitchFamily="34" charset="-122"/>
              </a:rPr>
              <a:t>（</a:t>
            </a:r>
            <a:r>
              <a:rPr lang="en-US" altLang="zh-CN" sz="1600" dirty="0">
                <a:solidFill>
                  <a:srgbClr val="000000"/>
                </a:solidFill>
                <a:latin typeface="微软雅黑" panose="020B0503020204020204" pitchFamily="34" charset="-122"/>
                <a:ea typeface="微软雅黑" panose="020B0503020204020204" pitchFamily="34" charset="-122"/>
              </a:rPr>
              <a:t>ALL)</a:t>
            </a:r>
            <a:r>
              <a:rPr lang="zh-CN" altLang="en-US" sz="1600" dirty="0">
                <a:solidFill>
                  <a:srgbClr val="000000"/>
                </a:solidFill>
                <a:latin typeface="微软雅黑" panose="020B0503020204020204" pitchFamily="34" charset="-122"/>
                <a:ea typeface="微软雅黑" panose="020B0503020204020204" pitchFamily="34" charset="-122"/>
              </a:rPr>
              <a:t>等子句的复杂派生表或视图只能被物化。</a:t>
            </a:r>
            <a:endParaRPr lang="en-US" altLang="zh-CN" sz="1600" dirty="0">
              <a:solidFill>
                <a:srgbClr val="0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da-DK" altLang="zh-CN" sz="1600" dirty="0">
                <a:solidFill>
                  <a:srgbClr val="555555"/>
                </a:solidFill>
                <a:latin typeface="Open Sans"/>
              </a:rPr>
              <a:t>set @@optimizer_switch=‘derived_merge=OFF’ </a:t>
            </a:r>
            <a:r>
              <a:rPr lang="zh-CN" altLang="en-US" sz="1600" dirty="0">
                <a:solidFill>
                  <a:srgbClr val="555555"/>
                </a:solidFill>
                <a:latin typeface="Open Sans"/>
              </a:rPr>
              <a:t>此指令可以关闭该合并模式，该</a:t>
            </a:r>
            <a:r>
              <a:rPr lang="en-US" altLang="zh-CN" sz="1600" dirty="0" err="1">
                <a:solidFill>
                  <a:srgbClr val="555555"/>
                </a:solidFill>
                <a:latin typeface="Open Sans"/>
              </a:rPr>
              <a:t>derived_merge</a:t>
            </a:r>
            <a:r>
              <a:rPr lang="zh-CN" altLang="en-US" sz="1600" dirty="0">
                <a:solidFill>
                  <a:srgbClr val="555555"/>
                </a:solidFill>
                <a:latin typeface="Open Sans"/>
              </a:rPr>
              <a:t>标志也适用于不包含</a:t>
            </a:r>
            <a:r>
              <a:rPr lang="en-US" altLang="zh-CN" sz="1600" dirty="0">
                <a:solidFill>
                  <a:srgbClr val="555555"/>
                </a:solidFill>
                <a:latin typeface="Open Sans"/>
              </a:rPr>
              <a:t>ALGORITHM</a:t>
            </a:r>
            <a:r>
              <a:rPr lang="zh-CN" altLang="en-US" sz="1600" dirty="0">
                <a:solidFill>
                  <a:srgbClr val="555555"/>
                </a:solidFill>
                <a:latin typeface="Open Sans"/>
              </a:rPr>
              <a:t>子句的视图</a:t>
            </a:r>
            <a:endParaRPr lang="en-US" altLang="zh-CN" sz="1600" dirty="0">
              <a:solidFill>
                <a:srgbClr val="555555"/>
              </a:solidFill>
              <a:latin typeface="Open Sans"/>
            </a:endParaRPr>
          </a:p>
        </p:txBody>
      </p:sp>
    </p:spTree>
    <p:extLst>
      <p:ext uri="{BB962C8B-B14F-4D97-AF65-F5344CB8AC3E}">
        <p14:creationId xmlns:p14="http://schemas.microsoft.com/office/powerpoint/2010/main" val="36984194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53294" y="503832"/>
            <a:ext cx="11695951"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a:t>
            </a:r>
            <a:r>
              <a:rPr lang="zh-CN" altLang="en-US" dirty="0"/>
              <a:t>优化</a:t>
            </a:r>
            <a:r>
              <a:rPr lang="en-US" altLang="zh-CN" dirty="0"/>
              <a:t>INFORMATION_SCHEMA</a:t>
            </a:r>
            <a:r>
              <a:rPr lang="zh-CN" altLang="en-US" dirty="0"/>
              <a:t>查询</a:t>
            </a:r>
          </a:p>
        </p:txBody>
      </p:sp>
      <p:sp>
        <p:nvSpPr>
          <p:cNvPr id="3" name="矩形 2">
            <a:extLst>
              <a:ext uri="{FF2B5EF4-FFF2-40B4-BE49-F238E27FC236}">
                <a16:creationId xmlns:a16="http://schemas.microsoft.com/office/drawing/2014/main" id="{405B1323-0C9D-44FD-AE0A-CC9E86526AAD}"/>
              </a:ext>
            </a:extLst>
          </p:cNvPr>
          <p:cNvSpPr/>
          <p:nvPr/>
        </p:nvSpPr>
        <p:spPr>
          <a:xfrm>
            <a:off x="662607" y="929061"/>
            <a:ext cx="8779565" cy="584775"/>
          </a:xfrm>
          <a:prstGeom prst="rect">
            <a:avLst/>
          </a:prstGeom>
        </p:spPr>
        <p:txBody>
          <a:bodyPr wrap="square">
            <a:spAutoFit/>
          </a:bodyPr>
          <a:lstStyle/>
          <a:p>
            <a:r>
              <a:rPr lang="zh-CN" altLang="en-US" sz="1600" dirty="0">
                <a:solidFill>
                  <a:srgbClr val="666666"/>
                </a:solidFill>
                <a:latin typeface="微软雅黑" panose="020B0503020204020204" pitchFamily="34" charset="-122"/>
                <a:ea typeface="微软雅黑" panose="020B0503020204020204" pitchFamily="34" charset="-122"/>
              </a:rPr>
              <a:t>  监测数据库的应用程序可以频繁使用</a:t>
            </a:r>
            <a:r>
              <a:rPr lang="en-US" altLang="zh-CN" sz="1600" dirty="0">
                <a:solidFill>
                  <a:srgbClr val="666666"/>
                </a:solidFill>
                <a:latin typeface="微软雅黑" panose="020B0503020204020204" pitchFamily="34" charset="-122"/>
                <a:ea typeface="微软雅黑" panose="020B0503020204020204" pitchFamily="34" charset="-122"/>
              </a:rPr>
              <a:t>INFORMATION_SCHEMA</a:t>
            </a:r>
            <a:r>
              <a:rPr lang="zh-CN" altLang="en-US" sz="1600" dirty="0">
                <a:solidFill>
                  <a:srgbClr val="666666"/>
                </a:solidFill>
                <a:latin typeface="微软雅黑" panose="020B0503020204020204" pitchFamily="34" charset="-122"/>
                <a:ea typeface="微软雅黑" panose="020B0503020204020204" pitchFamily="34" charset="-122"/>
              </a:rPr>
              <a:t>表。某些类型的关于</a:t>
            </a:r>
            <a:r>
              <a:rPr lang="en-US" altLang="zh-CN" sz="1600" dirty="0">
                <a:solidFill>
                  <a:srgbClr val="666666"/>
                </a:solidFill>
                <a:latin typeface="微软雅黑" panose="020B0503020204020204" pitchFamily="34" charset="-122"/>
                <a:ea typeface="微软雅黑" panose="020B0503020204020204" pitchFamily="34" charset="-122"/>
              </a:rPr>
              <a:t>INFORMATION_SCHEMA</a:t>
            </a:r>
            <a:r>
              <a:rPr lang="zh-CN" altLang="en-US" sz="1600" dirty="0">
                <a:solidFill>
                  <a:srgbClr val="666666"/>
                </a:solidFill>
                <a:latin typeface="微软雅黑" panose="020B0503020204020204" pitchFamily="34" charset="-122"/>
                <a:ea typeface="微软雅黑" panose="020B0503020204020204" pitchFamily="34" charset="-122"/>
              </a:rPr>
              <a:t>表的查询可以被优化以更迅速地执行。</a:t>
            </a:r>
            <a:endParaRPr lang="zh-CN" altLang="en-US" sz="1600" dirty="0"/>
          </a:p>
        </p:txBody>
      </p:sp>
      <p:graphicFrame>
        <p:nvGraphicFramePr>
          <p:cNvPr id="4" name="表格 3">
            <a:extLst>
              <a:ext uri="{FF2B5EF4-FFF2-40B4-BE49-F238E27FC236}">
                <a16:creationId xmlns:a16="http://schemas.microsoft.com/office/drawing/2014/main" id="{A7DA665F-5E53-4754-9975-108C51107931}"/>
              </a:ext>
            </a:extLst>
          </p:cNvPr>
          <p:cNvGraphicFramePr>
            <a:graphicFrameLocks noGrp="1"/>
          </p:cNvGraphicFramePr>
          <p:nvPr>
            <p:extLst>
              <p:ext uri="{D42A27DB-BD31-4B8C-83A1-F6EECF244321}">
                <p14:modId xmlns:p14="http://schemas.microsoft.com/office/powerpoint/2010/main" val="3843859713"/>
              </p:ext>
            </p:extLst>
          </p:nvPr>
        </p:nvGraphicFramePr>
        <p:xfrm>
          <a:off x="1195112" y="1556914"/>
          <a:ext cx="7315200" cy="3002280"/>
        </p:xfrm>
        <a:graphic>
          <a:graphicData uri="http://schemas.openxmlformats.org/drawingml/2006/table">
            <a:tbl>
              <a:tblPr/>
              <a:tblGrid>
                <a:gridCol w="2402853">
                  <a:extLst>
                    <a:ext uri="{9D8B030D-6E8A-4147-A177-3AD203B41FA5}">
                      <a16:colId xmlns:a16="http://schemas.microsoft.com/office/drawing/2014/main" val="4067484214"/>
                    </a:ext>
                  </a:extLst>
                </a:gridCol>
                <a:gridCol w="2473947">
                  <a:extLst>
                    <a:ext uri="{9D8B030D-6E8A-4147-A177-3AD203B41FA5}">
                      <a16:colId xmlns:a16="http://schemas.microsoft.com/office/drawing/2014/main" val="2986577635"/>
                    </a:ext>
                  </a:extLst>
                </a:gridCol>
                <a:gridCol w="2438400">
                  <a:extLst>
                    <a:ext uri="{9D8B030D-6E8A-4147-A177-3AD203B41FA5}">
                      <a16:colId xmlns:a16="http://schemas.microsoft.com/office/drawing/2014/main" val="1475352006"/>
                    </a:ext>
                  </a:extLst>
                </a:gridCol>
              </a:tblGrid>
              <a:tr h="0">
                <a:tc>
                  <a:txBody>
                    <a:bodyPr/>
                    <a:lstStyle/>
                    <a:p>
                      <a:pPr algn="ctr" fontAlgn="base"/>
                      <a:r>
                        <a:rPr lang="zh-CN" altLang="en-US" sz="1400" b="1" i="0" dirty="0">
                          <a:effectLst/>
                        </a:rPr>
                        <a:t>表</a:t>
                      </a:r>
                    </a:p>
                  </a:txBody>
                  <a:tcPr marL="22860" marR="22860" marT="22860" marB="228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tc>
                  <a:txBody>
                    <a:bodyPr/>
                    <a:lstStyle/>
                    <a:p>
                      <a:pPr algn="ctr" fontAlgn="base"/>
                      <a:r>
                        <a:rPr lang="zh-CN" altLang="en-US" sz="1400" b="1" i="0" dirty="0">
                          <a:effectLst/>
                        </a:rPr>
                        <a:t>指定列以避免数据目录扫描</a:t>
                      </a:r>
                    </a:p>
                  </a:txBody>
                  <a:tcPr marL="22860" marR="22860" marT="22860" marB="228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tc>
                  <a:txBody>
                    <a:bodyPr/>
                    <a:lstStyle/>
                    <a:p>
                      <a:pPr algn="ctr" fontAlgn="base"/>
                      <a:r>
                        <a:rPr lang="zh-CN" altLang="en-US" sz="1400" b="1" i="0">
                          <a:effectLst/>
                        </a:rPr>
                        <a:t>指定列以避免数据库目录扫描</a:t>
                      </a:r>
                    </a:p>
                  </a:txBody>
                  <a:tcPr marL="22860" marR="22860" marT="22860" marB="2286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27700114"/>
                  </a:ext>
                </a:extLst>
              </a:tr>
              <a:tr h="0">
                <a:tc>
                  <a:txBody>
                    <a:bodyPr/>
                    <a:lstStyle/>
                    <a:p>
                      <a:pPr algn="ctr" fontAlgn="base"/>
                      <a:r>
                        <a:rPr lang="en-US" sz="1400" u="none" strike="noStrike" dirty="0">
                          <a:solidFill>
                            <a:srgbClr val="0074A3"/>
                          </a:solidFill>
                          <a:effectLst/>
                          <a:hlinkClick r:id="rId3" tooltip="24.5 INFORMATION_SCHEMA列表"/>
                        </a:rPr>
                        <a:t>COLUMNS</a:t>
                      </a:r>
                      <a:endParaRPr lang="en-US" sz="1400" dirty="0">
                        <a:effectLst/>
                      </a:endParaRP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dirty="0">
                          <a:effectLst/>
                        </a:rPr>
                        <a:t>TABLE_SCHEMA</a:t>
                      </a: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a:effectLst/>
                        </a:rPr>
                        <a:t>TABLE_NAME</a:t>
                      </a: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7995323"/>
                  </a:ext>
                </a:extLst>
              </a:tr>
              <a:tr h="0">
                <a:tc>
                  <a:txBody>
                    <a:bodyPr/>
                    <a:lstStyle/>
                    <a:p>
                      <a:pPr algn="ctr" fontAlgn="base"/>
                      <a:r>
                        <a:rPr lang="en-US" sz="1400" u="none" strike="noStrike">
                          <a:solidFill>
                            <a:srgbClr val="0074A3"/>
                          </a:solidFill>
                          <a:effectLst/>
                          <a:hlinkClick r:id="rId4" tooltip="24.12 INFORMATION_SCHEMA KEY_COLUMN_USAGE表"/>
                        </a:rPr>
                        <a:t>KEY_COLUMN_USAGE</a:t>
                      </a:r>
                      <a:endParaRPr lang="en-US" sz="1400">
                        <a:effectLst/>
                      </a:endParaRP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dirty="0">
                          <a:effectLst/>
                        </a:rPr>
                        <a:t>TABLE_SCHEMA</a:t>
                      </a: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a:effectLst/>
                        </a:rPr>
                        <a:t>TABLE_NAME</a:t>
                      </a: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52527179"/>
                  </a:ext>
                </a:extLst>
              </a:tr>
              <a:tr h="0">
                <a:tc>
                  <a:txBody>
                    <a:bodyPr/>
                    <a:lstStyle/>
                    <a:p>
                      <a:pPr algn="ctr" fontAlgn="base"/>
                      <a:r>
                        <a:rPr lang="en-US" sz="1400" u="none" strike="noStrike">
                          <a:solidFill>
                            <a:srgbClr val="0074A3"/>
                          </a:solidFill>
                          <a:effectLst/>
                          <a:hlinkClick r:id="rId5" tooltip="24.16 INFORMATION_SCHEMA PARTITIONS表"/>
                        </a:rPr>
                        <a:t>PARTITIONS</a:t>
                      </a:r>
                      <a:endParaRPr lang="en-US" sz="1400">
                        <a:effectLst/>
                      </a:endParaRP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dirty="0">
                          <a:effectLst/>
                        </a:rPr>
                        <a:t>TABLE_SCHEMA</a:t>
                      </a: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a:effectLst/>
                        </a:rPr>
                        <a:t>TABLE_NAME</a:t>
                      </a: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28949592"/>
                  </a:ext>
                </a:extLst>
              </a:tr>
              <a:tr h="0">
                <a:tc>
                  <a:txBody>
                    <a:bodyPr/>
                    <a:lstStyle/>
                    <a:p>
                      <a:pPr algn="ctr" fontAlgn="base"/>
                      <a:r>
                        <a:rPr lang="en-US" sz="1400" u="none" strike="noStrike">
                          <a:solidFill>
                            <a:srgbClr val="0074A3"/>
                          </a:solidFill>
                          <a:effectLst/>
                          <a:hlinkClick r:id="rId6" tooltip="24.20 INFORMATION_SCHEMA REFERENTIAL_CONSTRAINTS表"/>
                        </a:rPr>
                        <a:t>REFERENTIAL_CONSTRAINTS</a:t>
                      </a:r>
                      <a:endParaRPr lang="en-US" sz="1400">
                        <a:effectLst/>
                      </a:endParaRP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a:effectLst/>
                        </a:rPr>
                        <a:t>CONSTRAINT_SCHEMA</a:t>
                      </a: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a:effectLst/>
                        </a:rPr>
                        <a:t>TABLE_NAME</a:t>
                      </a: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28659311"/>
                  </a:ext>
                </a:extLst>
              </a:tr>
              <a:tr h="0">
                <a:tc>
                  <a:txBody>
                    <a:bodyPr/>
                    <a:lstStyle/>
                    <a:p>
                      <a:pPr algn="ctr" fontAlgn="base"/>
                      <a:r>
                        <a:rPr lang="en-US" sz="1400" u="none" strike="noStrike">
                          <a:solidFill>
                            <a:srgbClr val="0074A3"/>
                          </a:solidFill>
                          <a:effectLst/>
                          <a:hlinkClick r:id="rId7" tooltip="24.24 INFORMATION_SCHEMA统计表"/>
                        </a:rPr>
                        <a:t>STATISTICS</a:t>
                      </a:r>
                      <a:endParaRPr lang="en-US" sz="1400">
                        <a:effectLst/>
                      </a:endParaRP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dirty="0">
                          <a:effectLst/>
                        </a:rPr>
                        <a:t>TABLE_SCHEMA</a:t>
                      </a: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a:effectLst/>
                        </a:rPr>
                        <a:t>TABLE_NAME</a:t>
                      </a: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49996293"/>
                  </a:ext>
                </a:extLst>
              </a:tr>
              <a:tr h="0">
                <a:tc>
                  <a:txBody>
                    <a:bodyPr/>
                    <a:lstStyle/>
                    <a:p>
                      <a:pPr algn="ctr" fontAlgn="base"/>
                      <a:r>
                        <a:rPr lang="en-US" sz="1400" u="none" strike="noStrike">
                          <a:solidFill>
                            <a:srgbClr val="0074A3"/>
                          </a:solidFill>
                          <a:effectLst/>
                          <a:hlinkClick r:id="rId8" tooltip="24.25 INFORMATION_SCHEMA TABLES表"/>
                        </a:rPr>
                        <a:t>TABLES</a:t>
                      </a:r>
                      <a:endParaRPr lang="en-US" sz="1400">
                        <a:effectLst/>
                      </a:endParaRP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dirty="0">
                          <a:effectLst/>
                        </a:rPr>
                        <a:t>TABLE_SCHEMA</a:t>
                      </a: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a:effectLst/>
                        </a:rPr>
                        <a:t>TABLE_NAME</a:t>
                      </a: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81814058"/>
                  </a:ext>
                </a:extLst>
              </a:tr>
              <a:tr h="0">
                <a:tc>
                  <a:txBody>
                    <a:bodyPr/>
                    <a:lstStyle/>
                    <a:p>
                      <a:pPr algn="ctr" fontAlgn="base"/>
                      <a:r>
                        <a:rPr lang="en-US" sz="1400" u="none" strike="noStrike">
                          <a:solidFill>
                            <a:srgbClr val="0074A3"/>
                          </a:solidFill>
                          <a:effectLst/>
                          <a:hlinkClick r:id="rId9" tooltip="24.27 INFORMATION_SCHEMA TABLE_CONSTRAINTS表"/>
                        </a:rPr>
                        <a:t>TABLE_CONSTRAINTS</a:t>
                      </a:r>
                      <a:endParaRPr lang="en-US" sz="1400">
                        <a:effectLst/>
                      </a:endParaRP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dirty="0">
                          <a:effectLst/>
                        </a:rPr>
                        <a:t>TABLE_SCHEMA</a:t>
                      </a: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dirty="0">
                          <a:effectLst/>
                        </a:rPr>
                        <a:t>TABLE_NAME</a:t>
                      </a: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33028247"/>
                  </a:ext>
                </a:extLst>
              </a:tr>
              <a:tr h="0">
                <a:tc>
                  <a:txBody>
                    <a:bodyPr/>
                    <a:lstStyle/>
                    <a:p>
                      <a:pPr algn="ctr" fontAlgn="base"/>
                      <a:r>
                        <a:rPr lang="en-US" sz="1400" u="none" strike="noStrike">
                          <a:solidFill>
                            <a:srgbClr val="0074A3"/>
                          </a:solidFill>
                          <a:effectLst/>
                          <a:hlinkClick r:id="rId10" tooltip="24.29 INFORMATION_SCHEMA TRIGGERS表"/>
                        </a:rPr>
                        <a:t>TRIGGERS</a:t>
                      </a:r>
                      <a:endParaRPr lang="en-US" sz="1400">
                        <a:effectLst/>
                      </a:endParaRP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a:effectLst/>
                        </a:rPr>
                        <a:t>EVENT_OBJECT_SCHEMA</a:t>
                      </a: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dirty="0">
                          <a:effectLst/>
                        </a:rPr>
                        <a:t>EVENT_OBJECT_TABLE</a:t>
                      </a: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54600702"/>
                  </a:ext>
                </a:extLst>
              </a:tr>
              <a:tr h="0">
                <a:tc>
                  <a:txBody>
                    <a:bodyPr/>
                    <a:lstStyle/>
                    <a:p>
                      <a:pPr algn="ctr" fontAlgn="base"/>
                      <a:r>
                        <a:rPr lang="en-US" sz="1400" u="none" strike="noStrike">
                          <a:solidFill>
                            <a:srgbClr val="0074A3"/>
                          </a:solidFill>
                          <a:effectLst/>
                          <a:hlinkClick r:id="rId11" tooltip="24.31 INFORMATION_SCHEMA VIEWS表"/>
                        </a:rPr>
                        <a:t>VIEWS</a:t>
                      </a:r>
                      <a:endParaRPr lang="en-US" sz="1400">
                        <a:effectLst/>
                      </a:endParaRP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dirty="0">
                          <a:effectLst/>
                        </a:rPr>
                        <a:t>TABLE_SCHEMA</a:t>
                      </a: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dirty="0">
                          <a:effectLst/>
                        </a:rPr>
                        <a:t>TABLE_NAME</a:t>
                      </a:r>
                    </a:p>
                  </a:txBody>
                  <a:tcPr marL="38100" marR="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66596147"/>
                  </a:ext>
                </a:extLst>
              </a:tr>
            </a:tbl>
          </a:graphicData>
        </a:graphic>
      </p:graphicFrame>
      <p:sp>
        <p:nvSpPr>
          <p:cNvPr id="6" name="矩形 5">
            <a:extLst>
              <a:ext uri="{FF2B5EF4-FFF2-40B4-BE49-F238E27FC236}">
                <a16:creationId xmlns:a16="http://schemas.microsoft.com/office/drawing/2014/main" id="{0913C7C7-2319-4DDE-901D-316DFF4AFEA6}"/>
              </a:ext>
            </a:extLst>
          </p:cNvPr>
          <p:cNvSpPr/>
          <p:nvPr/>
        </p:nvSpPr>
        <p:spPr>
          <a:xfrm>
            <a:off x="1195112" y="4789367"/>
            <a:ext cx="6795949" cy="738664"/>
          </a:xfrm>
          <a:prstGeom prst="rect">
            <a:avLst/>
          </a:prstGeom>
        </p:spPr>
        <p:txBody>
          <a:bodyPr wrap="square">
            <a:spAutoFit/>
          </a:bodyPr>
          <a:lstStyle/>
          <a:p>
            <a:pPr marL="285750" indent="-285750">
              <a:buFont typeface="Arial" panose="020B0604020202020204" pitchFamily="34" charset="0"/>
              <a:buChar char="•"/>
            </a:pPr>
            <a:r>
              <a:rPr lang="zh-CN" altLang="en-US" sz="1400" dirty="0"/>
              <a:t>尝试在</a:t>
            </a:r>
            <a:r>
              <a:rPr lang="en-US" altLang="zh-CN" sz="1400" dirty="0"/>
              <a:t>WHERE </a:t>
            </a:r>
            <a:r>
              <a:rPr lang="zh-CN" altLang="en-US" sz="1400" dirty="0"/>
              <a:t>子句中对数据库和表名使用常量查找值</a:t>
            </a:r>
          </a:p>
          <a:p>
            <a:pPr marL="285750" indent="-285750">
              <a:buFont typeface="Arial" panose="020B0604020202020204" pitchFamily="34" charset="0"/>
              <a:buChar char="•"/>
            </a:pPr>
            <a:r>
              <a:rPr lang="zh-CN" altLang="en-US" sz="1400" dirty="0"/>
              <a:t>编写查询</a:t>
            </a:r>
            <a:r>
              <a:rPr lang="en-US" altLang="zh-CN" sz="1400" dirty="0"/>
              <a:t>SQL</a:t>
            </a:r>
            <a:r>
              <a:rPr lang="zh-CN" altLang="en-US" sz="1400" dirty="0"/>
              <a:t>，以最小化必须打开的表文件的数量</a:t>
            </a:r>
          </a:p>
          <a:p>
            <a:pPr marL="285750" indent="-285750">
              <a:buFont typeface="Arial" panose="020B0604020202020204" pitchFamily="34" charset="0"/>
              <a:buChar char="•"/>
            </a:pPr>
            <a:r>
              <a:rPr lang="en-US" altLang="zh-CN" sz="1400" dirty="0"/>
              <a:t>EXPLAIN</a:t>
            </a:r>
            <a:r>
              <a:rPr lang="zh-CN" altLang="en-US" sz="1400" dirty="0"/>
              <a:t>用于确定服务器是否可以</a:t>
            </a:r>
            <a:r>
              <a:rPr lang="en-US" altLang="zh-CN" sz="1400" dirty="0"/>
              <a:t>INFORMATION_SCHEMA </a:t>
            </a:r>
            <a:r>
              <a:rPr lang="zh-CN" altLang="en-US" sz="1400" dirty="0"/>
              <a:t>对查询使用优化</a:t>
            </a:r>
          </a:p>
        </p:txBody>
      </p:sp>
      <p:sp>
        <p:nvSpPr>
          <p:cNvPr id="7" name="矩形 6">
            <a:extLst>
              <a:ext uri="{FF2B5EF4-FFF2-40B4-BE49-F238E27FC236}">
                <a16:creationId xmlns:a16="http://schemas.microsoft.com/office/drawing/2014/main" id="{9AEEBE5B-2AB8-44D3-8DB0-6D497428F22D}"/>
              </a:ext>
            </a:extLst>
          </p:cNvPr>
          <p:cNvSpPr/>
          <p:nvPr/>
        </p:nvSpPr>
        <p:spPr>
          <a:xfrm>
            <a:off x="1195112" y="5571109"/>
            <a:ext cx="6096000" cy="276999"/>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altLang="zh-CN" sz="1200" dirty="0">
                <a:solidFill>
                  <a:srgbClr val="0077AA"/>
                </a:solidFill>
                <a:latin typeface="Liberation Mono"/>
              </a:rPr>
              <a:t>SELECT</a:t>
            </a:r>
            <a:r>
              <a:rPr lang="en-US" altLang="zh-CN" sz="1200" dirty="0">
                <a:solidFill>
                  <a:srgbClr val="000000"/>
                </a:solidFill>
                <a:latin typeface="Liberation Mono"/>
              </a:rPr>
              <a:t> </a:t>
            </a:r>
            <a:r>
              <a:rPr lang="en-US" altLang="zh-CN" sz="1200" dirty="0">
                <a:solidFill>
                  <a:srgbClr val="0077AA"/>
                </a:solidFill>
                <a:latin typeface="Liberation Mono"/>
              </a:rPr>
              <a:t>TABLE_NAME</a:t>
            </a:r>
            <a:r>
              <a:rPr lang="en-US" altLang="zh-CN" sz="1200" dirty="0">
                <a:solidFill>
                  <a:srgbClr val="000000"/>
                </a:solidFill>
                <a:latin typeface="Liberation Mono"/>
              </a:rPr>
              <a:t> </a:t>
            </a:r>
            <a:r>
              <a:rPr lang="en-US" altLang="zh-CN" sz="1200" dirty="0">
                <a:solidFill>
                  <a:srgbClr val="0077AA"/>
                </a:solidFill>
                <a:latin typeface="Liberation Mono"/>
              </a:rPr>
              <a:t>FROM</a:t>
            </a:r>
            <a:r>
              <a:rPr lang="en-US" altLang="zh-CN" sz="1200" dirty="0">
                <a:solidFill>
                  <a:srgbClr val="000000"/>
                </a:solidFill>
                <a:latin typeface="Liberation Mono"/>
              </a:rPr>
              <a:t> INFORMATION_SCHEMA</a:t>
            </a:r>
            <a:r>
              <a:rPr lang="en-US" altLang="zh-CN" sz="1200" dirty="0">
                <a:solidFill>
                  <a:srgbClr val="999999"/>
                </a:solidFill>
                <a:latin typeface="Liberation Mono"/>
              </a:rPr>
              <a:t>.</a:t>
            </a:r>
            <a:r>
              <a:rPr lang="en-US" altLang="zh-CN" sz="1200" dirty="0">
                <a:solidFill>
                  <a:srgbClr val="0077AA"/>
                </a:solidFill>
                <a:latin typeface="Liberation Mono"/>
              </a:rPr>
              <a:t>TABLES</a:t>
            </a:r>
            <a:r>
              <a:rPr lang="en-US" altLang="zh-CN" sz="1200" dirty="0">
                <a:solidFill>
                  <a:srgbClr val="000000"/>
                </a:solidFill>
                <a:latin typeface="Liberation Mono"/>
              </a:rPr>
              <a:t> </a:t>
            </a:r>
            <a:r>
              <a:rPr lang="en-US" altLang="zh-CN" sz="1200" dirty="0">
                <a:solidFill>
                  <a:srgbClr val="0077AA"/>
                </a:solidFill>
                <a:latin typeface="Liberation Mono"/>
              </a:rPr>
              <a:t>WHERE</a:t>
            </a:r>
            <a:r>
              <a:rPr lang="en-US" altLang="zh-CN" sz="1200" dirty="0">
                <a:solidFill>
                  <a:srgbClr val="000000"/>
                </a:solidFill>
                <a:latin typeface="Liberation Mono"/>
              </a:rPr>
              <a:t> TABLE_SCHEMA </a:t>
            </a:r>
            <a:r>
              <a:rPr lang="en-US" altLang="zh-CN" sz="1200" dirty="0">
                <a:solidFill>
                  <a:srgbClr val="A67F59"/>
                </a:solidFill>
                <a:latin typeface="Liberation Mono"/>
              </a:rPr>
              <a:t>=</a:t>
            </a:r>
            <a:r>
              <a:rPr lang="en-US" altLang="zh-CN" sz="1200" dirty="0">
                <a:solidFill>
                  <a:srgbClr val="000000"/>
                </a:solidFill>
                <a:latin typeface="Liberation Mono"/>
              </a:rPr>
              <a:t> </a:t>
            </a:r>
            <a:r>
              <a:rPr lang="en-US" altLang="zh-CN" sz="1200" dirty="0">
                <a:solidFill>
                  <a:srgbClr val="669900"/>
                </a:solidFill>
                <a:latin typeface="Liberation Mono"/>
              </a:rPr>
              <a:t>'test'</a:t>
            </a:r>
            <a:r>
              <a:rPr lang="en-US" altLang="zh-CN" sz="1200" dirty="0">
                <a:solidFill>
                  <a:srgbClr val="999999"/>
                </a:solidFill>
                <a:latin typeface="Liberation Mono"/>
              </a:rPr>
              <a:t>;</a:t>
            </a:r>
            <a:endParaRPr lang="zh-CN" altLang="en-US" sz="1200" dirty="0"/>
          </a:p>
        </p:txBody>
      </p:sp>
      <p:sp>
        <p:nvSpPr>
          <p:cNvPr id="8" name="矩形 7">
            <a:extLst>
              <a:ext uri="{FF2B5EF4-FFF2-40B4-BE49-F238E27FC236}">
                <a16:creationId xmlns:a16="http://schemas.microsoft.com/office/drawing/2014/main" id="{038BE8AE-3C9A-4BD5-905D-D3013A00D1A7}"/>
              </a:ext>
            </a:extLst>
          </p:cNvPr>
          <p:cNvSpPr/>
          <p:nvPr/>
        </p:nvSpPr>
        <p:spPr>
          <a:xfrm>
            <a:off x="1185173" y="6084028"/>
            <a:ext cx="8247060" cy="27699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200" dirty="0">
                <a:solidFill>
                  <a:srgbClr val="0077AA"/>
                </a:solidFill>
                <a:latin typeface="Liberation Mono"/>
              </a:rPr>
              <a:t>SELECT</a:t>
            </a:r>
            <a:r>
              <a:rPr lang="en-US" altLang="zh-CN" sz="1200" dirty="0">
                <a:solidFill>
                  <a:srgbClr val="000000"/>
                </a:solidFill>
                <a:latin typeface="Liberation Mono"/>
              </a:rPr>
              <a:t> </a:t>
            </a:r>
            <a:r>
              <a:rPr lang="en-US" altLang="zh-CN" sz="1200" dirty="0">
                <a:solidFill>
                  <a:srgbClr val="0077AA"/>
                </a:solidFill>
                <a:latin typeface="Liberation Mono"/>
              </a:rPr>
              <a:t>TABLE_NAME</a:t>
            </a:r>
            <a:r>
              <a:rPr lang="en-US" altLang="zh-CN" sz="1200" dirty="0">
                <a:solidFill>
                  <a:srgbClr val="000000"/>
                </a:solidFill>
                <a:latin typeface="Liberation Mono"/>
              </a:rPr>
              <a:t> </a:t>
            </a:r>
            <a:r>
              <a:rPr lang="en-US" altLang="zh-CN" sz="1200" dirty="0">
                <a:solidFill>
                  <a:srgbClr val="0077AA"/>
                </a:solidFill>
                <a:latin typeface="Liberation Mono"/>
              </a:rPr>
              <a:t>FROM</a:t>
            </a:r>
            <a:r>
              <a:rPr lang="en-US" altLang="zh-CN" sz="1200" dirty="0">
                <a:solidFill>
                  <a:srgbClr val="000000"/>
                </a:solidFill>
                <a:latin typeface="Liberation Mono"/>
              </a:rPr>
              <a:t> INFORMATION_SCHEMA</a:t>
            </a:r>
            <a:r>
              <a:rPr lang="en-US" altLang="zh-CN" sz="1200" dirty="0">
                <a:solidFill>
                  <a:srgbClr val="999999"/>
                </a:solidFill>
                <a:latin typeface="Liberation Mono"/>
              </a:rPr>
              <a:t>.</a:t>
            </a:r>
            <a:r>
              <a:rPr lang="en-US" altLang="zh-CN" sz="1200" dirty="0">
                <a:solidFill>
                  <a:srgbClr val="0077AA"/>
                </a:solidFill>
                <a:latin typeface="Liberation Mono"/>
              </a:rPr>
              <a:t>TABLES</a:t>
            </a:r>
            <a:r>
              <a:rPr lang="en-US" altLang="zh-CN" sz="1200" dirty="0">
                <a:solidFill>
                  <a:srgbClr val="000000"/>
                </a:solidFill>
                <a:latin typeface="Liberation Mono"/>
              </a:rPr>
              <a:t> </a:t>
            </a:r>
            <a:r>
              <a:rPr lang="en-US" altLang="zh-CN" sz="1200" dirty="0">
                <a:solidFill>
                  <a:srgbClr val="0077AA"/>
                </a:solidFill>
                <a:latin typeface="Liberation Mono"/>
              </a:rPr>
              <a:t>WHERE</a:t>
            </a:r>
            <a:r>
              <a:rPr lang="en-US" altLang="zh-CN" sz="1200" dirty="0">
                <a:solidFill>
                  <a:srgbClr val="000000"/>
                </a:solidFill>
                <a:latin typeface="Liberation Mono"/>
              </a:rPr>
              <a:t> TABLE_SCHEMA </a:t>
            </a:r>
            <a:r>
              <a:rPr lang="en-US" altLang="zh-CN" sz="1200" dirty="0">
                <a:solidFill>
                  <a:srgbClr val="A67F59"/>
                </a:solidFill>
                <a:latin typeface="Liberation Mono"/>
              </a:rPr>
              <a:t>=</a:t>
            </a:r>
            <a:r>
              <a:rPr lang="en-US" altLang="zh-CN" sz="1200" dirty="0">
                <a:solidFill>
                  <a:srgbClr val="000000"/>
                </a:solidFill>
                <a:latin typeface="Liberation Mono"/>
              </a:rPr>
              <a:t> </a:t>
            </a:r>
            <a:r>
              <a:rPr lang="en-US" altLang="zh-CN" sz="1200" dirty="0">
                <a:solidFill>
                  <a:srgbClr val="669900"/>
                </a:solidFill>
                <a:latin typeface="Liberation Mono"/>
              </a:rPr>
              <a:t>'test'</a:t>
            </a:r>
            <a:r>
              <a:rPr lang="en-US" altLang="zh-CN" sz="1200" dirty="0">
                <a:solidFill>
                  <a:srgbClr val="000000"/>
                </a:solidFill>
                <a:latin typeface="Liberation Mono"/>
              </a:rPr>
              <a:t> </a:t>
            </a:r>
            <a:r>
              <a:rPr lang="en-US" altLang="zh-CN" sz="1200" dirty="0">
                <a:solidFill>
                  <a:srgbClr val="A67F59"/>
                </a:solidFill>
                <a:latin typeface="Liberation Mono"/>
              </a:rPr>
              <a:t>AND</a:t>
            </a:r>
            <a:r>
              <a:rPr lang="en-US" altLang="zh-CN" sz="1200" dirty="0">
                <a:solidFill>
                  <a:srgbClr val="000000"/>
                </a:solidFill>
                <a:latin typeface="Liberation Mono"/>
              </a:rPr>
              <a:t> </a:t>
            </a:r>
            <a:r>
              <a:rPr lang="en-US" altLang="zh-CN" sz="1200" dirty="0">
                <a:solidFill>
                  <a:srgbClr val="0077AA"/>
                </a:solidFill>
                <a:latin typeface="Liberation Mono"/>
              </a:rPr>
              <a:t>TABLE_NAME</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a:t>
            </a:r>
            <a:r>
              <a:rPr lang="en-US" altLang="zh-CN" sz="1200" dirty="0">
                <a:solidFill>
                  <a:srgbClr val="669900"/>
                </a:solidFill>
                <a:latin typeface="Liberation Mono"/>
              </a:rPr>
              <a:t>'t1'</a:t>
            </a:r>
            <a:r>
              <a:rPr lang="en-US" altLang="zh-CN" sz="1200" dirty="0">
                <a:solidFill>
                  <a:srgbClr val="999999"/>
                </a:solidFill>
                <a:latin typeface="Liberation Mono"/>
              </a:rPr>
              <a:t>;</a:t>
            </a:r>
            <a:endParaRPr lang="zh-CN" altLang="en-US" sz="1200" dirty="0"/>
          </a:p>
        </p:txBody>
      </p:sp>
      <p:cxnSp>
        <p:nvCxnSpPr>
          <p:cNvPr id="10" name="直接箭头连接符 9">
            <a:extLst>
              <a:ext uri="{FF2B5EF4-FFF2-40B4-BE49-F238E27FC236}">
                <a16:creationId xmlns:a16="http://schemas.microsoft.com/office/drawing/2014/main" id="{240E91A8-1431-40F3-90AB-D46AE2901ECE}"/>
              </a:ext>
            </a:extLst>
          </p:cNvPr>
          <p:cNvCxnSpPr>
            <a:cxnSpLocks/>
            <a:stCxn id="7" idx="2"/>
          </p:cNvCxnSpPr>
          <p:nvPr/>
        </p:nvCxnSpPr>
        <p:spPr>
          <a:xfrm>
            <a:off x="4243112" y="5848108"/>
            <a:ext cx="0" cy="235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8776C88-61BD-4785-97D3-58D7AD5154D6}"/>
              </a:ext>
            </a:extLst>
          </p:cNvPr>
          <p:cNvSpPr txBox="1"/>
          <p:nvPr/>
        </p:nvSpPr>
        <p:spPr>
          <a:xfrm>
            <a:off x="3976860" y="5807029"/>
            <a:ext cx="1232452" cy="276999"/>
          </a:xfrm>
          <a:prstGeom prst="rect">
            <a:avLst/>
          </a:prstGeom>
          <a:noFill/>
        </p:spPr>
        <p:txBody>
          <a:bodyPr wrap="square" rtlCol="0">
            <a:spAutoFit/>
          </a:bodyPr>
          <a:lstStyle/>
          <a:p>
            <a:r>
              <a:rPr lang="zh-CN" altLang="en-US" sz="1200" dirty="0"/>
              <a:t>改成</a:t>
            </a:r>
          </a:p>
        </p:txBody>
      </p:sp>
    </p:spTree>
    <p:extLst>
      <p:ext uri="{BB962C8B-B14F-4D97-AF65-F5344CB8AC3E}">
        <p14:creationId xmlns:p14="http://schemas.microsoft.com/office/powerpoint/2010/main" val="40392685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53294" y="503832"/>
            <a:ext cx="11695951"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a:t>
            </a:r>
            <a:r>
              <a:rPr lang="en-US" altLang="zh-CN" dirty="0"/>
              <a:t>Optimizing Data Change Statements</a:t>
            </a:r>
            <a:r>
              <a:rPr lang="zh-CN" altLang="en-US" dirty="0"/>
              <a:t>优化数据变更声明 </a:t>
            </a:r>
          </a:p>
        </p:txBody>
      </p:sp>
      <p:sp>
        <p:nvSpPr>
          <p:cNvPr id="5" name="文本框 4">
            <a:extLst>
              <a:ext uri="{FF2B5EF4-FFF2-40B4-BE49-F238E27FC236}">
                <a16:creationId xmlns:a16="http://schemas.microsoft.com/office/drawing/2014/main" id="{0B4606BB-F871-4016-B2BC-C143A8A7D371}"/>
              </a:ext>
            </a:extLst>
          </p:cNvPr>
          <p:cNvSpPr txBox="1"/>
          <p:nvPr/>
        </p:nvSpPr>
        <p:spPr>
          <a:xfrm>
            <a:off x="735496" y="1077604"/>
            <a:ext cx="7026965" cy="338554"/>
          </a:xfrm>
          <a:prstGeom prst="rect">
            <a:avLst/>
          </a:prstGeom>
          <a:noFill/>
        </p:spPr>
        <p:txBody>
          <a:bodyPr wrap="square" rtlCol="0">
            <a:spAutoFit/>
          </a:bodyPr>
          <a:lstStyle/>
          <a:p>
            <a:r>
              <a:rPr lang="zh-CN" altLang="en-US" sz="1600" dirty="0"/>
              <a:t>优化三种类型变更：</a:t>
            </a:r>
            <a:r>
              <a:rPr lang="en-US" altLang="zh-CN" sz="1600" dirty="0"/>
              <a:t>INSERT,UPDATE</a:t>
            </a:r>
            <a:r>
              <a:rPr lang="zh-CN" altLang="en-US" sz="1600" dirty="0"/>
              <a:t>，</a:t>
            </a:r>
            <a:r>
              <a:rPr lang="en-US" altLang="zh-CN" sz="1600" dirty="0"/>
              <a:t>DELETE</a:t>
            </a:r>
            <a:endParaRPr lang="zh-CN" altLang="en-US" sz="1600" dirty="0"/>
          </a:p>
        </p:txBody>
      </p:sp>
      <p:sp>
        <p:nvSpPr>
          <p:cNvPr id="9" name="矩形 8">
            <a:extLst>
              <a:ext uri="{FF2B5EF4-FFF2-40B4-BE49-F238E27FC236}">
                <a16:creationId xmlns:a16="http://schemas.microsoft.com/office/drawing/2014/main" id="{337A2741-D10D-44BB-ACE1-4DF486669D5D}"/>
              </a:ext>
            </a:extLst>
          </p:cNvPr>
          <p:cNvSpPr/>
          <p:nvPr/>
        </p:nvSpPr>
        <p:spPr>
          <a:xfrm>
            <a:off x="731541" y="1512443"/>
            <a:ext cx="10728917" cy="830997"/>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rgbClr val="555555"/>
                </a:solidFill>
                <a:latin typeface="Open Sans"/>
              </a:rPr>
              <a:t>传统的</a:t>
            </a:r>
            <a:r>
              <a:rPr lang="en-US" altLang="zh-CN" sz="1600" dirty="0">
                <a:solidFill>
                  <a:srgbClr val="555555"/>
                </a:solidFill>
                <a:latin typeface="Open Sans"/>
              </a:rPr>
              <a:t>OLTP</a:t>
            </a:r>
            <a:r>
              <a:rPr lang="zh-CN" altLang="en-US" sz="1600" dirty="0">
                <a:solidFill>
                  <a:srgbClr val="555555"/>
                </a:solidFill>
                <a:latin typeface="Open Sans"/>
              </a:rPr>
              <a:t>应用程序和</a:t>
            </a:r>
            <a:r>
              <a:rPr lang="en-US" altLang="zh-CN" sz="1600" dirty="0">
                <a:solidFill>
                  <a:srgbClr val="555555"/>
                </a:solidFill>
                <a:latin typeface="Open Sans"/>
              </a:rPr>
              <a:t>WEB</a:t>
            </a:r>
            <a:r>
              <a:rPr lang="zh-CN" altLang="en-US" sz="1600" dirty="0">
                <a:solidFill>
                  <a:srgbClr val="555555"/>
                </a:solidFill>
                <a:latin typeface="Open Sans"/>
              </a:rPr>
              <a:t>应用程序通常会执行小数据更改操作，但并发性至关重要的。</a:t>
            </a:r>
            <a:r>
              <a:rPr lang="en-US" altLang="zh-CN" sz="1600" dirty="0">
                <a:solidFill>
                  <a:srgbClr val="555555"/>
                </a:solidFill>
                <a:latin typeface="Open Sans"/>
              </a:rPr>
              <a:t>OLAP</a:t>
            </a:r>
            <a:r>
              <a:rPr lang="zh-CN" altLang="en-US" sz="1600" dirty="0">
                <a:solidFill>
                  <a:srgbClr val="555555"/>
                </a:solidFill>
                <a:latin typeface="Open Sans"/>
              </a:rPr>
              <a:t>应用程序通常会同时运行影响多行的数据更改操作，其中主要考虑因素是写入大量数据并使索引，对于插入和更新大量数据（在行业中称为 “ </a:t>
            </a:r>
            <a:r>
              <a:rPr lang="zh-CN" altLang="en-US" sz="1600" dirty="0">
                <a:solidFill>
                  <a:srgbClr val="555555"/>
                </a:solidFill>
                <a:latin typeface="inherit"/>
              </a:rPr>
              <a:t>提取 </a:t>
            </a:r>
            <a:r>
              <a:rPr lang="en-US" altLang="zh-CN" sz="1600" dirty="0">
                <a:solidFill>
                  <a:srgbClr val="555555"/>
                </a:solidFill>
                <a:latin typeface="inherit"/>
              </a:rPr>
              <a:t>- </a:t>
            </a:r>
            <a:r>
              <a:rPr lang="zh-CN" altLang="en-US" sz="1600" dirty="0">
                <a:solidFill>
                  <a:srgbClr val="555555"/>
                </a:solidFill>
                <a:latin typeface="inherit"/>
              </a:rPr>
              <a:t>转换 </a:t>
            </a:r>
            <a:r>
              <a:rPr lang="en-US" altLang="zh-CN" sz="1600" dirty="0">
                <a:solidFill>
                  <a:srgbClr val="555555"/>
                </a:solidFill>
                <a:latin typeface="inherit"/>
              </a:rPr>
              <a:t>- </a:t>
            </a:r>
            <a:r>
              <a:rPr lang="zh-CN" altLang="en-US" sz="1600" dirty="0">
                <a:solidFill>
                  <a:srgbClr val="555555"/>
                </a:solidFill>
                <a:latin typeface="inherit"/>
              </a:rPr>
              <a:t>加载</a:t>
            </a:r>
            <a:r>
              <a:rPr lang="zh-CN" altLang="en-US" sz="1600" dirty="0">
                <a:solidFill>
                  <a:srgbClr val="555555"/>
                </a:solidFill>
                <a:latin typeface="Open Sans"/>
              </a:rPr>
              <a:t> ”（</a:t>
            </a:r>
            <a:r>
              <a:rPr lang="en-US" altLang="zh-CN" sz="1600" dirty="0">
                <a:solidFill>
                  <a:srgbClr val="555555"/>
                </a:solidFill>
                <a:latin typeface="Open Sans"/>
              </a:rPr>
              <a:t>E-T-L</a:t>
            </a:r>
            <a:r>
              <a:rPr lang="zh-CN" altLang="en-US" sz="1600" dirty="0">
                <a:solidFill>
                  <a:srgbClr val="555555"/>
                </a:solidFill>
                <a:latin typeface="Open Sans"/>
              </a:rPr>
              <a:t>），主要是大量的使用了</a:t>
            </a:r>
            <a:r>
              <a:rPr lang="en-US" altLang="zh-CN" sz="1600" dirty="0">
                <a:solidFill>
                  <a:srgbClr val="555555"/>
                </a:solidFill>
                <a:latin typeface="Open Sans"/>
              </a:rPr>
              <a:t>I/O</a:t>
            </a:r>
            <a:r>
              <a:rPr lang="zh-CN" altLang="en-US" sz="1600" dirty="0">
                <a:solidFill>
                  <a:srgbClr val="555555"/>
                </a:solidFill>
                <a:latin typeface="Open Sans"/>
              </a:rPr>
              <a:t>。</a:t>
            </a:r>
            <a:endParaRPr lang="zh-CN" altLang="en-US" sz="1600" dirty="0"/>
          </a:p>
        </p:txBody>
      </p:sp>
    </p:spTree>
    <p:extLst>
      <p:ext uri="{BB962C8B-B14F-4D97-AF65-F5344CB8AC3E}">
        <p14:creationId xmlns:p14="http://schemas.microsoft.com/office/powerpoint/2010/main" val="38283909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53294" y="503832"/>
            <a:ext cx="11695951"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a:t>
            </a:r>
            <a:r>
              <a:rPr lang="en-US" altLang="zh-CN" dirty="0"/>
              <a:t>Optimizing Data Change Statements</a:t>
            </a:r>
            <a:r>
              <a:rPr lang="zh-CN" altLang="en-US" dirty="0"/>
              <a:t>优化数据变更声明之</a:t>
            </a:r>
            <a:r>
              <a:rPr lang="en-US" altLang="zh-CN" dirty="0"/>
              <a:t>INSERT</a:t>
            </a:r>
            <a:r>
              <a:rPr lang="zh-CN" altLang="en-US" dirty="0"/>
              <a:t>优化 </a:t>
            </a:r>
          </a:p>
        </p:txBody>
      </p:sp>
      <p:sp>
        <p:nvSpPr>
          <p:cNvPr id="3" name="矩形 2">
            <a:extLst>
              <a:ext uri="{FF2B5EF4-FFF2-40B4-BE49-F238E27FC236}">
                <a16:creationId xmlns:a16="http://schemas.microsoft.com/office/drawing/2014/main" id="{FF7617F5-3B74-46CD-85AE-CF3FF9F3E89B}"/>
              </a:ext>
            </a:extLst>
          </p:cNvPr>
          <p:cNvSpPr/>
          <p:nvPr/>
        </p:nvSpPr>
        <p:spPr>
          <a:xfrm>
            <a:off x="1799303" y="1010815"/>
            <a:ext cx="6096000" cy="1600438"/>
          </a:xfrm>
          <a:prstGeom prst="rect">
            <a:avLst/>
          </a:prstGeom>
        </p:spPr>
        <p:txBody>
          <a:bodyPr>
            <a:spAutoFit/>
          </a:bodyPr>
          <a:lstStyle/>
          <a:p>
            <a:r>
              <a:rPr lang="en-US" altLang="zh-CN" sz="1400" dirty="0">
                <a:solidFill>
                  <a:srgbClr val="4F4F4F"/>
                </a:solidFill>
                <a:latin typeface="Source Code Pro"/>
              </a:rPr>
              <a:t>INSERT</a:t>
            </a:r>
            <a:r>
              <a:rPr lang="zh-CN" altLang="en-US" sz="1400" dirty="0">
                <a:solidFill>
                  <a:srgbClr val="4F4F4F"/>
                </a:solidFill>
                <a:latin typeface="Source Code Pro"/>
              </a:rPr>
              <a:t>流程</a:t>
            </a:r>
            <a:endParaRPr lang="en-US" altLang="zh-CN" sz="1400" dirty="0">
              <a:solidFill>
                <a:srgbClr val="4F4F4F"/>
              </a:solidFill>
              <a:latin typeface="Source Code Pro"/>
            </a:endParaRPr>
          </a:p>
          <a:p>
            <a:pPr marL="342900" indent="-342900">
              <a:buFont typeface="+mj-ea"/>
              <a:buAutoNum type="circleNumDbPlain"/>
            </a:pPr>
            <a:r>
              <a:rPr lang="zh-CN" altLang="en-US" sz="1400" dirty="0">
                <a:solidFill>
                  <a:srgbClr val="4F4F4F"/>
                </a:solidFill>
                <a:latin typeface="Source Code Pro"/>
              </a:rPr>
              <a:t>连接到数据库服务器 </a:t>
            </a:r>
            <a:endParaRPr lang="en-US" altLang="zh-CN" sz="1400" dirty="0">
              <a:solidFill>
                <a:srgbClr val="4F4F4F"/>
              </a:solidFill>
              <a:latin typeface="Source Code Pro"/>
            </a:endParaRPr>
          </a:p>
          <a:p>
            <a:pPr marL="342900" indent="-342900">
              <a:buFont typeface="+mj-ea"/>
              <a:buAutoNum type="circleNumDbPlain"/>
            </a:pPr>
            <a:r>
              <a:rPr lang="zh-CN" altLang="en-US" sz="1400" dirty="0">
                <a:solidFill>
                  <a:srgbClr val="4F4F4F"/>
                </a:solidFill>
                <a:latin typeface="Source Code Pro"/>
              </a:rPr>
              <a:t>向服务器发送</a:t>
            </a:r>
            <a:r>
              <a:rPr lang="en-US" altLang="zh-CN" sz="1400" dirty="0">
                <a:solidFill>
                  <a:srgbClr val="4F4F4F"/>
                </a:solidFill>
                <a:latin typeface="Source Code Pro"/>
              </a:rPr>
              <a:t>SQL</a:t>
            </a:r>
          </a:p>
          <a:p>
            <a:pPr marL="342900" indent="-342900">
              <a:buFont typeface="+mj-ea"/>
              <a:buAutoNum type="circleNumDbPlain"/>
            </a:pPr>
            <a:r>
              <a:rPr lang="zh-CN" altLang="en-US" sz="1400" dirty="0">
                <a:solidFill>
                  <a:srgbClr val="4F4F4F"/>
                </a:solidFill>
                <a:latin typeface="Source Code Pro"/>
              </a:rPr>
              <a:t>解析</a:t>
            </a:r>
            <a:r>
              <a:rPr lang="en-US" altLang="zh-CN" sz="1400" dirty="0">
                <a:solidFill>
                  <a:srgbClr val="4F4F4F"/>
                </a:solidFill>
                <a:latin typeface="Source Code Pro"/>
              </a:rPr>
              <a:t>SQL</a:t>
            </a:r>
          </a:p>
          <a:p>
            <a:pPr marL="342900" indent="-342900">
              <a:buFont typeface="+mj-ea"/>
              <a:buAutoNum type="circleNumDbPlain"/>
            </a:pPr>
            <a:r>
              <a:rPr lang="zh-CN" altLang="en-US" sz="1400" dirty="0">
                <a:solidFill>
                  <a:srgbClr val="4F4F4F"/>
                </a:solidFill>
                <a:latin typeface="Source Code Pro"/>
              </a:rPr>
              <a:t>打开欲操作的</a:t>
            </a:r>
            <a:r>
              <a:rPr lang="en-US" altLang="zh-CN" sz="1400" dirty="0">
                <a:solidFill>
                  <a:srgbClr val="4F4F4F"/>
                </a:solidFill>
                <a:latin typeface="Source Code Pro"/>
              </a:rPr>
              <a:t>TABLE</a:t>
            </a:r>
          </a:p>
          <a:p>
            <a:pPr marL="342900" indent="-342900">
              <a:buFont typeface="+mj-ea"/>
              <a:buAutoNum type="circleNumDbPlain"/>
            </a:pPr>
            <a:r>
              <a:rPr lang="zh-CN" altLang="en-US" sz="1400" dirty="0">
                <a:solidFill>
                  <a:srgbClr val="4F4F4F"/>
                </a:solidFill>
                <a:latin typeface="Source Code Pro"/>
              </a:rPr>
              <a:t>执行</a:t>
            </a:r>
            <a:r>
              <a:rPr lang="en-US" altLang="zh-CN" sz="1400" dirty="0">
                <a:solidFill>
                  <a:srgbClr val="000088"/>
                </a:solidFill>
                <a:latin typeface="Microsoft YaHei" panose="020B0503020204020204" pitchFamily="34" charset="-122"/>
                <a:ea typeface="Microsoft YaHei" panose="020B0503020204020204" pitchFamily="34" charset="-122"/>
              </a:rPr>
              <a:t>insert</a:t>
            </a:r>
            <a:r>
              <a:rPr lang="zh-CN" altLang="en-US" sz="1400" dirty="0">
                <a:solidFill>
                  <a:srgbClr val="4F4F4F"/>
                </a:solidFill>
                <a:latin typeface="Microsoft YaHei" panose="020B0503020204020204" pitchFamily="34" charset="-122"/>
                <a:ea typeface="Microsoft YaHei" panose="020B0503020204020204" pitchFamily="34" charset="-122"/>
              </a:rPr>
              <a:t> </a:t>
            </a:r>
            <a:endParaRPr lang="en-US" altLang="zh-CN" sz="1400" dirty="0">
              <a:solidFill>
                <a:srgbClr val="4F4F4F"/>
              </a:solidFill>
              <a:latin typeface="Microsoft YaHei" panose="020B0503020204020204" pitchFamily="34" charset="-122"/>
              <a:ea typeface="Microsoft YaHei" panose="020B0503020204020204" pitchFamily="34" charset="-122"/>
            </a:endParaRPr>
          </a:p>
          <a:p>
            <a:pPr marL="342900" indent="-342900">
              <a:buFont typeface="+mj-ea"/>
              <a:buAutoNum type="circleNumDbPlain"/>
            </a:pPr>
            <a:r>
              <a:rPr lang="zh-CN" altLang="en-US" sz="1400" dirty="0">
                <a:solidFill>
                  <a:srgbClr val="4F4F4F"/>
                </a:solidFill>
                <a:latin typeface="Microsoft YaHei" panose="020B0503020204020204" pitchFamily="34" charset="-122"/>
                <a:ea typeface="Microsoft YaHei" panose="020B0503020204020204" pitchFamily="34" charset="-122"/>
              </a:rPr>
              <a:t>结束</a:t>
            </a:r>
            <a:endParaRPr lang="zh-CN" altLang="en-US" sz="1400" dirty="0"/>
          </a:p>
        </p:txBody>
      </p:sp>
      <p:sp>
        <p:nvSpPr>
          <p:cNvPr id="4" name="文本框 3">
            <a:extLst>
              <a:ext uri="{FF2B5EF4-FFF2-40B4-BE49-F238E27FC236}">
                <a16:creationId xmlns:a16="http://schemas.microsoft.com/office/drawing/2014/main" id="{760E3B63-93E1-45DF-B47E-908EF4292910}"/>
              </a:ext>
            </a:extLst>
          </p:cNvPr>
          <p:cNvSpPr txBox="1"/>
          <p:nvPr/>
        </p:nvSpPr>
        <p:spPr>
          <a:xfrm>
            <a:off x="321223" y="4399737"/>
            <a:ext cx="2123766" cy="369332"/>
          </a:xfrm>
          <a:prstGeom prst="rect">
            <a:avLst/>
          </a:prstGeom>
          <a:noFill/>
        </p:spPr>
        <p:txBody>
          <a:bodyPr wrap="square" rtlCol="0">
            <a:spAutoFit/>
          </a:bodyPr>
          <a:lstStyle/>
          <a:p>
            <a:r>
              <a:rPr lang="zh-CN" altLang="en-US" dirty="0"/>
              <a:t>加速</a:t>
            </a:r>
            <a:r>
              <a:rPr lang="en-US" altLang="zh-CN" dirty="0"/>
              <a:t>INSERT</a:t>
            </a:r>
            <a:r>
              <a:rPr lang="zh-CN" altLang="en-US" dirty="0"/>
              <a:t>的方法</a:t>
            </a:r>
          </a:p>
        </p:txBody>
      </p:sp>
      <p:sp>
        <p:nvSpPr>
          <p:cNvPr id="6" name="矩形 5">
            <a:extLst>
              <a:ext uri="{FF2B5EF4-FFF2-40B4-BE49-F238E27FC236}">
                <a16:creationId xmlns:a16="http://schemas.microsoft.com/office/drawing/2014/main" id="{C7AA5351-DDB9-4E37-A7EC-FAE20BB1862C}"/>
              </a:ext>
            </a:extLst>
          </p:cNvPr>
          <p:cNvSpPr/>
          <p:nvPr/>
        </p:nvSpPr>
        <p:spPr>
          <a:xfrm>
            <a:off x="3165234" y="3279058"/>
            <a:ext cx="1967205" cy="307777"/>
          </a:xfrm>
          <a:prstGeom prst="rect">
            <a:avLst/>
          </a:prstGeom>
        </p:spPr>
        <p:txBody>
          <a:bodyPr wrap="none">
            <a:spAutoFit/>
          </a:bodyPr>
          <a:lstStyle/>
          <a:p>
            <a:pPr marL="342900" indent="-342900">
              <a:buFont typeface="Arial" panose="020B0604020202020204" pitchFamily="34" charset="0"/>
              <a:buChar char="•"/>
            </a:pPr>
            <a:r>
              <a:rPr lang="zh-CN" altLang="en-US" sz="1400" b="1" dirty="0">
                <a:solidFill>
                  <a:srgbClr val="4F4F4F"/>
                </a:solidFill>
                <a:latin typeface="Microsoft YaHei" panose="020B0503020204020204" pitchFamily="34" charset="-122"/>
                <a:ea typeface="Microsoft YaHei" panose="020B0503020204020204" pitchFamily="34" charset="-122"/>
              </a:rPr>
              <a:t>一次插入多条数据</a:t>
            </a:r>
            <a:endParaRPr lang="zh-CN" altLang="en-US" sz="1400" b="1" i="0" dirty="0">
              <a:solidFill>
                <a:srgbClr val="4F4F4F"/>
              </a:solidFill>
              <a:effectLst/>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275A0739-8D84-460B-B257-0989958C77AF}"/>
              </a:ext>
            </a:extLst>
          </p:cNvPr>
          <p:cNvSpPr/>
          <p:nvPr/>
        </p:nvSpPr>
        <p:spPr>
          <a:xfrm>
            <a:off x="5884605" y="2518523"/>
            <a:ext cx="4021396"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200" dirty="0">
                <a:solidFill>
                  <a:srgbClr val="4F4F4F"/>
                </a:solidFill>
                <a:latin typeface="Source Code Pro"/>
              </a:rPr>
              <a:t>insert into tab_nm1 (key1,key2) </a:t>
            </a:r>
            <a:r>
              <a:rPr lang="en-US" altLang="zh-CN" sz="1200" dirty="0">
                <a:solidFill>
                  <a:srgbClr val="009900"/>
                </a:solidFill>
                <a:latin typeface="Microsoft YaHei" panose="020B0503020204020204" pitchFamily="34" charset="-122"/>
                <a:ea typeface="Microsoft YaHei" panose="020B0503020204020204" pitchFamily="34" charset="-122"/>
              </a:rPr>
              <a:t>values</a:t>
            </a:r>
            <a:r>
              <a:rPr lang="en-US" altLang="zh-CN" sz="1200" dirty="0">
                <a:solidFill>
                  <a:srgbClr val="4F4F4F"/>
                </a:solidFill>
                <a:latin typeface="Microsoft YaHei" panose="020B0503020204020204" pitchFamily="34" charset="-122"/>
                <a:ea typeface="Microsoft YaHei" panose="020B0503020204020204" pitchFamily="34" charset="-122"/>
              </a:rPr>
              <a:t> </a:t>
            </a:r>
          </a:p>
          <a:p>
            <a:r>
              <a:rPr lang="en-US" altLang="zh-CN" sz="1200" dirty="0">
                <a:solidFill>
                  <a:srgbClr val="4F4F4F"/>
                </a:solidFill>
                <a:latin typeface="Microsoft YaHei" panose="020B0503020204020204" pitchFamily="34" charset="-122"/>
                <a:ea typeface="Microsoft YaHei" panose="020B0503020204020204" pitchFamily="34" charset="-122"/>
              </a:rPr>
              <a:t>(value1,value2) </a:t>
            </a:r>
          </a:p>
          <a:p>
            <a:r>
              <a:rPr lang="en-US" altLang="zh-CN" sz="1200" dirty="0">
                <a:solidFill>
                  <a:srgbClr val="4F4F4F"/>
                </a:solidFill>
                <a:latin typeface="Microsoft YaHei" panose="020B0503020204020204" pitchFamily="34" charset="-122"/>
                <a:ea typeface="Microsoft YaHei" panose="020B0503020204020204" pitchFamily="34" charset="-122"/>
              </a:rPr>
              <a:t>(value1,value2) </a:t>
            </a:r>
          </a:p>
          <a:p>
            <a:r>
              <a:rPr lang="en-US" altLang="zh-CN" sz="1200" dirty="0">
                <a:solidFill>
                  <a:srgbClr val="4F4F4F"/>
                </a:solidFill>
                <a:latin typeface="Microsoft YaHei" panose="020B0503020204020204" pitchFamily="34" charset="-122"/>
                <a:ea typeface="Microsoft YaHei" panose="020B0503020204020204" pitchFamily="34" charset="-122"/>
              </a:rPr>
              <a:t>(value1,value2) </a:t>
            </a:r>
          </a:p>
          <a:p>
            <a:r>
              <a:rPr lang="en-US" altLang="zh-CN" sz="1200" dirty="0">
                <a:solidFill>
                  <a:srgbClr val="4F4F4F"/>
                </a:solidFill>
                <a:latin typeface="Microsoft YaHei" panose="020B0503020204020204" pitchFamily="34" charset="-122"/>
                <a:ea typeface="Microsoft YaHei" panose="020B0503020204020204" pitchFamily="34" charset="-122"/>
              </a:rPr>
              <a:t>(value1,value2)</a:t>
            </a:r>
          </a:p>
          <a:p>
            <a:r>
              <a:rPr lang="en-US" altLang="zh-CN" sz="1200" dirty="0">
                <a:solidFill>
                  <a:srgbClr val="4F4F4F"/>
                </a:solidFill>
                <a:latin typeface="Microsoft YaHei" panose="020B0503020204020204" pitchFamily="34" charset="-122"/>
                <a:ea typeface="Microsoft YaHei" panose="020B0503020204020204" pitchFamily="34" charset="-122"/>
              </a:rPr>
              <a:t>(value1,value2)</a:t>
            </a:r>
            <a:r>
              <a:rPr lang="zh-CN" altLang="en-US" sz="1200" dirty="0">
                <a:solidFill>
                  <a:srgbClr val="4F4F4F"/>
                </a:solidFill>
                <a:latin typeface="Microsoft YaHei" panose="020B0503020204020204" pitchFamily="34" charset="-122"/>
                <a:ea typeface="Microsoft YaHei" panose="020B0503020204020204" pitchFamily="34" charset="-122"/>
              </a:rPr>
              <a:t>；</a:t>
            </a:r>
            <a:endParaRPr lang="zh-CN" altLang="en-US" sz="1200" dirty="0"/>
          </a:p>
        </p:txBody>
      </p:sp>
      <p:cxnSp>
        <p:nvCxnSpPr>
          <p:cNvPr id="10" name="直接箭头连接符 9">
            <a:extLst>
              <a:ext uri="{FF2B5EF4-FFF2-40B4-BE49-F238E27FC236}">
                <a16:creationId xmlns:a16="http://schemas.microsoft.com/office/drawing/2014/main" id="{71EC9D05-6202-4D3B-9990-1DCACA310C5C}"/>
              </a:ext>
            </a:extLst>
          </p:cNvPr>
          <p:cNvCxnSpPr/>
          <p:nvPr/>
        </p:nvCxnSpPr>
        <p:spPr>
          <a:xfrm>
            <a:off x="5132439" y="3429000"/>
            <a:ext cx="6194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6DCB95A0-58B6-4141-B0A9-57C469E4F499}"/>
              </a:ext>
            </a:extLst>
          </p:cNvPr>
          <p:cNvSpPr/>
          <p:nvPr/>
        </p:nvSpPr>
        <p:spPr>
          <a:xfrm>
            <a:off x="3165234" y="4022586"/>
            <a:ext cx="2217787" cy="307777"/>
          </a:xfrm>
          <a:prstGeom prst="rect">
            <a:avLst/>
          </a:prstGeom>
        </p:spPr>
        <p:txBody>
          <a:bodyPr wrap="none">
            <a:spAutoFit/>
          </a:bodyPr>
          <a:lstStyle/>
          <a:p>
            <a:pPr marL="285750" indent="-285750">
              <a:buFont typeface="Arial" panose="020B0604020202020204" pitchFamily="34" charset="0"/>
              <a:buChar char="•"/>
            </a:pPr>
            <a:r>
              <a:rPr lang="en-US" altLang="zh-CN" sz="1400" b="1" dirty="0">
                <a:solidFill>
                  <a:srgbClr val="4F4F4F"/>
                </a:solidFill>
                <a:latin typeface="Microsoft YaHei" panose="020B0503020204020204" pitchFamily="34" charset="-122"/>
                <a:ea typeface="Microsoft YaHei" panose="020B0503020204020204" pitchFamily="34" charset="-122"/>
              </a:rPr>
              <a:t>LOAD_DATA_INFILE</a:t>
            </a:r>
            <a:endParaRPr lang="en-US" altLang="zh-CN" sz="1400" b="1" i="0" dirty="0">
              <a:solidFill>
                <a:srgbClr val="4F4F4F"/>
              </a:solidFill>
              <a:effectLst/>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0F4FDC9C-4D03-4A80-BC65-0AF0232C4C5E}"/>
              </a:ext>
            </a:extLst>
          </p:cNvPr>
          <p:cNvSpPr/>
          <p:nvPr/>
        </p:nvSpPr>
        <p:spPr>
          <a:xfrm>
            <a:off x="5884605" y="4021799"/>
            <a:ext cx="6096000" cy="276999"/>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zh-CN" altLang="en-US" sz="1200" dirty="0"/>
              <a:t>从文本文件加载表时，请使用 </a:t>
            </a:r>
            <a:r>
              <a:rPr lang="en-US" altLang="zh-CN" sz="1200" dirty="0"/>
              <a:t>LOAD DATA</a:t>
            </a:r>
            <a:r>
              <a:rPr lang="zh-CN" altLang="en-US" sz="1200" dirty="0"/>
              <a:t>。这通常比使用</a:t>
            </a:r>
            <a:r>
              <a:rPr lang="en-US" altLang="zh-CN" sz="1200" dirty="0"/>
              <a:t>INSERT</a:t>
            </a:r>
            <a:r>
              <a:rPr lang="zh-CN" altLang="en-US" sz="1200" dirty="0"/>
              <a:t>语句快</a:t>
            </a:r>
            <a:r>
              <a:rPr lang="en-US" altLang="zh-CN" sz="1200" dirty="0"/>
              <a:t>20</a:t>
            </a:r>
            <a:r>
              <a:rPr lang="zh-CN" altLang="en-US" sz="1200" dirty="0"/>
              <a:t>倍 </a:t>
            </a:r>
          </a:p>
        </p:txBody>
      </p:sp>
      <p:cxnSp>
        <p:nvCxnSpPr>
          <p:cNvPr id="14" name="直接箭头连接符 13">
            <a:extLst>
              <a:ext uri="{FF2B5EF4-FFF2-40B4-BE49-F238E27FC236}">
                <a16:creationId xmlns:a16="http://schemas.microsoft.com/office/drawing/2014/main" id="{0292EDAD-DDBD-42E7-AF51-B8FFB5660170}"/>
              </a:ext>
            </a:extLst>
          </p:cNvPr>
          <p:cNvCxnSpPr>
            <a:stCxn id="11" idx="3"/>
          </p:cNvCxnSpPr>
          <p:nvPr/>
        </p:nvCxnSpPr>
        <p:spPr>
          <a:xfrm flipV="1">
            <a:off x="5383021" y="4176474"/>
            <a:ext cx="3688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A898A6-47ED-4254-80EF-941996F994D0}"/>
              </a:ext>
            </a:extLst>
          </p:cNvPr>
          <p:cNvSpPr/>
          <p:nvPr/>
        </p:nvSpPr>
        <p:spPr>
          <a:xfrm>
            <a:off x="3201658" y="4585394"/>
            <a:ext cx="1370888" cy="307777"/>
          </a:xfrm>
          <a:prstGeom prst="rect">
            <a:avLst/>
          </a:prstGeom>
        </p:spPr>
        <p:txBody>
          <a:bodyPr wrap="none">
            <a:spAutoFit/>
          </a:bodyPr>
          <a:lstStyle/>
          <a:p>
            <a:pPr marL="285750" indent="-285750">
              <a:buFont typeface="Arial" panose="020B0604020202020204" pitchFamily="34" charset="0"/>
              <a:buChar char="•"/>
            </a:pPr>
            <a:r>
              <a:rPr lang="zh-CN" altLang="en-US" sz="1400" b="1" dirty="0">
                <a:solidFill>
                  <a:srgbClr val="4F4F4F"/>
                </a:solidFill>
                <a:latin typeface="Microsoft YaHei" panose="020B0503020204020204" pitchFamily="34" charset="-122"/>
                <a:ea typeface="Microsoft YaHei" panose="020B0503020204020204" pitchFamily="34" charset="-122"/>
              </a:rPr>
              <a:t>利用默认值</a:t>
            </a:r>
            <a:endParaRPr lang="zh-CN" altLang="en-US" sz="1400" b="1" i="0" dirty="0">
              <a:solidFill>
                <a:srgbClr val="4F4F4F"/>
              </a:solidFill>
              <a:effectLst/>
              <a:latin typeface="Microsoft YaHei" panose="020B0503020204020204" pitchFamily="34" charset="-122"/>
              <a:ea typeface="Microsoft YaHei" panose="020B0503020204020204" pitchFamily="34" charset="-122"/>
            </a:endParaRPr>
          </a:p>
        </p:txBody>
      </p:sp>
      <p:sp>
        <p:nvSpPr>
          <p:cNvPr id="16" name="矩形 15">
            <a:extLst>
              <a:ext uri="{FF2B5EF4-FFF2-40B4-BE49-F238E27FC236}">
                <a16:creationId xmlns:a16="http://schemas.microsoft.com/office/drawing/2014/main" id="{F6AF83F4-40FF-4422-8C23-82E23A93B528}"/>
              </a:ext>
            </a:extLst>
          </p:cNvPr>
          <p:cNvSpPr/>
          <p:nvPr/>
        </p:nvSpPr>
        <p:spPr>
          <a:xfrm>
            <a:off x="5884605" y="4584403"/>
            <a:ext cx="6096000" cy="46166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zh-CN" altLang="en-US" sz="1200" dirty="0">
                <a:solidFill>
                  <a:srgbClr val="4F4F4F"/>
                </a:solidFill>
                <a:latin typeface="Source Code Pro"/>
              </a:rPr>
              <a:t>只有当需要插入的值与默认值不同的时候，才填写该值。可以加快</a:t>
            </a:r>
            <a:r>
              <a:rPr lang="en-US" altLang="zh-CN" sz="1200" dirty="0" err="1">
                <a:solidFill>
                  <a:srgbClr val="4F4F4F"/>
                </a:solidFill>
                <a:latin typeface="Source Code Pro"/>
              </a:rPr>
              <a:t>sql</a:t>
            </a:r>
            <a:r>
              <a:rPr lang="zh-CN" altLang="en-US" sz="1200" dirty="0">
                <a:solidFill>
                  <a:srgbClr val="4F4F4F"/>
                </a:solidFill>
                <a:latin typeface="Source Code Pro"/>
              </a:rPr>
              <a:t>的解析速度，并提高</a:t>
            </a:r>
            <a:r>
              <a:rPr lang="en-US" altLang="zh-CN" sz="1200" dirty="0">
                <a:solidFill>
                  <a:srgbClr val="000088"/>
                </a:solidFill>
                <a:latin typeface="Microsoft YaHei" panose="020B0503020204020204" pitchFamily="34" charset="-122"/>
                <a:ea typeface="Microsoft YaHei" panose="020B0503020204020204" pitchFamily="34" charset="-122"/>
              </a:rPr>
              <a:t>insert</a:t>
            </a:r>
            <a:r>
              <a:rPr lang="zh-CN" altLang="en-US" sz="1200" dirty="0">
                <a:solidFill>
                  <a:srgbClr val="4F4F4F"/>
                </a:solidFill>
                <a:latin typeface="Microsoft YaHei" panose="020B0503020204020204" pitchFamily="34" charset="-122"/>
                <a:ea typeface="Microsoft YaHei" panose="020B0503020204020204" pitchFamily="34" charset="-122"/>
              </a:rPr>
              <a:t>效率</a:t>
            </a:r>
            <a:endParaRPr lang="zh-CN" altLang="en-US" sz="1200" dirty="0"/>
          </a:p>
        </p:txBody>
      </p:sp>
      <p:cxnSp>
        <p:nvCxnSpPr>
          <p:cNvPr id="18" name="直接箭头连接符 17">
            <a:extLst>
              <a:ext uri="{FF2B5EF4-FFF2-40B4-BE49-F238E27FC236}">
                <a16:creationId xmlns:a16="http://schemas.microsoft.com/office/drawing/2014/main" id="{652C1C04-9D28-4537-BB85-ADBC3A2CC83E}"/>
              </a:ext>
            </a:extLst>
          </p:cNvPr>
          <p:cNvCxnSpPr>
            <a:cxnSpLocks/>
            <a:stCxn id="15" idx="3"/>
          </p:cNvCxnSpPr>
          <p:nvPr/>
        </p:nvCxnSpPr>
        <p:spPr>
          <a:xfrm>
            <a:off x="4572546" y="4739283"/>
            <a:ext cx="1179325" cy="20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99FD8E8F-F87C-46ED-AE3C-651FB38ACAC7}"/>
              </a:ext>
            </a:extLst>
          </p:cNvPr>
          <p:cNvSpPr/>
          <p:nvPr/>
        </p:nvSpPr>
        <p:spPr>
          <a:xfrm>
            <a:off x="3201658" y="5506903"/>
            <a:ext cx="1708225" cy="307777"/>
          </a:xfrm>
          <a:prstGeom prst="rect">
            <a:avLst/>
          </a:prstGeom>
        </p:spPr>
        <p:txBody>
          <a:bodyPr wrap="none">
            <a:spAutoFit/>
          </a:bodyPr>
          <a:lstStyle/>
          <a:p>
            <a:pPr marL="285750" indent="-285750">
              <a:buFont typeface="Arial" panose="020B0604020202020204" pitchFamily="34" charset="0"/>
              <a:buChar char="•"/>
            </a:pPr>
            <a:r>
              <a:rPr lang="zh-CN" altLang="en-US" sz="1400" b="1" dirty="0">
                <a:solidFill>
                  <a:srgbClr val="4F4F4F"/>
                </a:solidFill>
                <a:latin typeface="Microsoft YaHei" panose="020B0503020204020204" pitchFamily="34" charset="-122"/>
                <a:ea typeface="Microsoft YaHei" panose="020B0503020204020204" pitchFamily="34" charset="-122"/>
              </a:rPr>
              <a:t>批量</a:t>
            </a:r>
            <a:r>
              <a:rPr lang="en-US" altLang="zh-CN" sz="1400" b="1" dirty="0">
                <a:solidFill>
                  <a:srgbClr val="4F4F4F"/>
                </a:solidFill>
                <a:latin typeface="Microsoft YaHei" panose="020B0503020204020204" pitchFamily="34" charset="-122"/>
                <a:ea typeface="Microsoft YaHei" panose="020B0503020204020204" pitchFamily="34" charset="-122"/>
              </a:rPr>
              <a:t>insert</a:t>
            </a:r>
            <a:r>
              <a:rPr lang="zh-CN" altLang="en-US" sz="1400" b="1" dirty="0">
                <a:solidFill>
                  <a:srgbClr val="4F4F4F"/>
                </a:solidFill>
                <a:latin typeface="Microsoft YaHei" panose="020B0503020204020204" pitchFamily="34" charset="-122"/>
                <a:ea typeface="Microsoft YaHei" panose="020B0503020204020204" pitchFamily="34" charset="-122"/>
              </a:rPr>
              <a:t>优化</a:t>
            </a:r>
            <a:endParaRPr lang="zh-CN" altLang="en-US" sz="1400" b="1" i="0" dirty="0">
              <a:solidFill>
                <a:srgbClr val="4F4F4F"/>
              </a:solidFill>
              <a:effectLst/>
              <a:latin typeface="Microsoft YaHei" panose="020B0503020204020204" pitchFamily="34" charset="-122"/>
              <a:ea typeface="Microsoft YaHei" panose="020B0503020204020204" pitchFamily="34" charset="-122"/>
            </a:endParaRPr>
          </a:p>
        </p:txBody>
      </p:sp>
      <p:sp>
        <p:nvSpPr>
          <p:cNvPr id="20" name="矩形 19">
            <a:extLst>
              <a:ext uri="{FF2B5EF4-FFF2-40B4-BE49-F238E27FC236}">
                <a16:creationId xmlns:a16="http://schemas.microsoft.com/office/drawing/2014/main" id="{4F735B18-1F8F-4FE2-AF43-5BDB86793F2D}"/>
              </a:ext>
            </a:extLst>
          </p:cNvPr>
          <p:cNvSpPr/>
          <p:nvPr/>
        </p:nvSpPr>
        <p:spPr>
          <a:xfrm>
            <a:off x="5884605" y="5245292"/>
            <a:ext cx="6096000" cy="1200329"/>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marL="171450" indent="-171450">
              <a:buFont typeface="Arial" panose="020B0604020202020204" pitchFamily="34" charset="0"/>
              <a:buChar char="•"/>
            </a:pPr>
            <a:r>
              <a:rPr lang="zh-CN" altLang="en-US" sz="1200" dirty="0">
                <a:solidFill>
                  <a:schemeClr val="tx1"/>
                </a:solidFill>
                <a:latin typeface="Source Code Pro"/>
              </a:rPr>
              <a:t>在使用批量</a:t>
            </a:r>
            <a:r>
              <a:rPr lang="en-US" altLang="zh-CN" sz="1200" dirty="0">
                <a:solidFill>
                  <a:schemeClr val="tx1"/>
                </a:solidFill>
                <a:latin typeface="Microsoft YaHei" panose="020B0503020204020204" pitchFamily="34" charset="-122"/>
                <a:ea typeface="Microsoft YaHei" panose="020B0503020204020204" pitchFamily="34" charset="-122"/>
              </a:rPr>
              <a:t>insert</a:t>
            </a:r>
            <a:r>
              <a:rPr lang="zh-CN" altLang="en-US" sz="1200" dirty="0">
                <a:solidFill>
                  <a:schemeClr val="tx1"/>
                </a:solidFill>
                <a:latin typeface="Microsoft YaHei" panose="020B0503020204020204" pitchFamily="34" charset="-122"/>
                <a:ea typeface="Microsoft YaHei" panose="020B0503020204020204" pitchFamily="34" charset="-122"/>
              </a:rPr>
              <a:t>的时候，数据最好不要超过</a:t>
            </a:r>
            <a:r>
              <a:rPr lang="en-US" altLang="zh-CN" sz="1200" dirty="0">
                <a:solidFill>
                  <a:schemeClr val="tx1"/>
                </a:solidFill>
                <a:latin typeface="Microsoft YaHei" panose="020B0503020204020204" pitchFamily="34" charset="-122"/>
                <a:ea typeface="Microsoft YaHei" panose="020B0503020204020204" pitchFamily="34" charset="-122"/>
              </a:rPr>
              <a:t>2000</a:t>
            </a:r>
            <a:r>
              <a:rPr lang="zh-CN" altLang="en-US" sz="1200" dirty="0">
                <a:solidFill>
                  <a:schemeClr val="tx1"/>
                </a:solidFill>
                <a:latin typeface="Microsoft YaHei" panose="020B0503020204020204" pitchFamily="34" charset="-122"/>
                <a:ea typeface="Microsoft YaHei" panose="020B0503020204020204" pitchFamily="34" charset="-122"/>
              </a:rPr>
              <a:t>行，特别需要注意的是，如有有涉及到表复制争用的时候。</a:t>
            </a:r>
            <a:endParaRPr lang="en-US" altLang="zh-CN" sz="1200" dirty="0">
              <a:solidFill>
                <a:schemeClr val="tx1"/>
              </a:solidFill>
              <a:latin typeface="Microsoft YaHei" panose="020B0503020204020204" pitchFamily="34" charset="-122"/>
              <a:ea typeface="Microsoft YaHei" panose="020B0503020204020204" pitchFamily="34" charset="-122"/>
            </a:endParaRPr>
          </a:p>
          <a:p>
            <a:pPr marL="171450" indent="-171450">
              <a:buFont typeface="Arial" panose="020B0604020202020204" pitchFamily="34" charset="0"/>
              <a:buChar char="•"/>
            </a:pPr>
            <a:r>
              <a:rPr lang="zh-CN" altLang="en-US" sz="1200" dirty="0">
                <a:solidFill>
                  <a:schemeClr val="tx1"/>
                </a:solidFill>
                <a:latin typeface="Microsoft YaHei" panose="020B0503020204020204" pitchFamily="34" charset="-122"/>
                <a:ea typeface="Microsoft YaHei" panose="020B0503020204020204" pitchFamily="34" charset="-122"/>
              </a:rPr>
              <a:t> 在进行大批量的</a:t>
            </a:r>
            <a:r>
              <a:rPr lang="en-US" altLang="zh-CN" sz="1200" dirty="0">
                <a:solidFill>
                  <a:schemeClr val="tx1"/>
                </a:solidFill>
                <a:latin typeface="Microsoft YaHei" panose="020B0503020204020204" pitchFamily="34" charset="-122"/>
                <a:ea typeface="Microsoft YaHei" panose="020B0503020204020204" pitchFamily="34" charset="-122"/>
              </a:rPr>
              <a:t>insert</a:t>
            </a:r>
            <a:r>
              <a:rPr lang="zh-CN" altLang="en-US" sz="1200" dirty="0">
                <a:solidFill>
                  <a:schemeClr val="tx1"/>
                </a:solidFill>
                <a:latin typeface="Microsoft YaHei" panose="020B0503020204020204" pitchFamily="34" charset="-122"/>
                <a:ea typeface="Microsoft YaHei" panose="020B0503020204020204" pitchFamily="34" charset="-122"/>
              </a:rPr>
              <a:t>之前，最好根据主键或者</a:t>
            </a:r>
            <a:r>
              <a:rPr lang="en-US" altLang="zh-CN" sz="1200" dirty="0">
                <a:solidFill>
                  <a:schemeClr val="tx1"/>
                </a:solidFill>
                <a:latin typeface="Microsoft YaHei" panose="020B0503020204020204" pitchFamily="34" charset="-122"/>
                <a:ea typeface="Microsoft YaHei" panose="020B0503020204020204" pitchFamily="34" charset="-122"/>
              </a:rPr>
              <a:t>unique</a:t>
            </a:r>
            <a:r>
              <a:rPr lang="zh-CN" altLang="en-US" sz="1200" dirty="0">
                <a:solidFill>
                  <a:schemeClr val="tx1"/>
                </a:solidFill>
                <a:latin typeface="Microsoft YaHei" panose="020B0503020204020204" pitchFamily="34" charset="-122"/>
                <a:ea typeface="Microsoft YaHei" panose="020B0503020204020204" pitchFamily="34" charset="-122"/>
              </a:rPr>
              <a:t>键先进行排序要插入的行，这样做的目的是帮助缓存快速流动，并尽量避免死锁；</a:t>
            </a:r>
            <a:endParaRPr lang="en-US" altLang="zh-CN" sz="1200" dirty="0">
              <a:solidFill>
                <a:schemeClr val="tx1"/>
              </a:solidFill>
              <a:latin typeface="Microsoft YaHei" panose="020B0503020204020204" pitchFamily="34" charset="-122"/>
              <a:ea typeface="Microsoft YaHei" panose="020B0503020204020204" pitchFamily="34" charset="-122"/>
            </a:endParaRPr>
          </a:p>
          <a:p>
            <a:pPr marL="171450" indent="-171450">
              <a:buFont typeface="Arial" panose="020B0604020202020204" pitchFamily="34" charset="0"/>
              <a:buChar char="•"/>
            </a:pPr>
            <a:r>
              <a:rPr lang="zh-CN" altLang="en-US" sz="1200" dirty="0">
                <a:solidFill>
                  <a:schemeClr val="tx1"/>
                </a:solidFill>
              </a:rPr>
              <a:t>量大的，最好使用存储过程（</a:t>
            </a:r>
            <a:r>
              <a:rPr lang="en-US" altLang="zh-CN" sz="1200" dirty="0">
                <a:solidFill>
                  <a:schemeClr val="tx1"/>
                </a:solidFill>
              </a:rPr>
              <a:t>SLEEP</a:t>
            </a:r>
            <a:r>
              <a:rPr lang="zh-CN" altLang="en-US" sz="1200" dirty="0">
                <a:solidFill>
                  <a:schemeClr val="tx1"/>
                </a:solidFill>
              </a:rPr>
              <a:t>进行）</a:t>
            </a:r>
            <a:endParaRPr lang="en-US" altLang="zh-CN" sz="1200" dirty="0">
              <a:solidFill>
                <a:schemeClr val="tx1"/>
              </a:solidFill>
            </a:endParaRPr>
          </a:p>
          <a:p>
            <a:pPr marL="171450" indent="-171450">
              <a:buFont typeface="Arial" panose="020B0604020202020204" pitchFamily="34" charset="0"/>
              <a:buChar char="•"/>
            </a:pPr>
            <a:r>
              <a:rPr lang="zh-CN" altLang="en-US" sz="1200" dirty="0">
                <a:solidFill>
                  <a:schemeClr val="tx1"/>
                </a:solidFill>
              </a:rPr>
              <a:t>中间件超过</a:t>
            </a:r>
            <a:r>
              <a:rPr lang="en-US" altLang="zh-CN" sz="1200" dirty="0">
                <a:solidFill>
                  <a:schemeClr val="tx1"/>
                </a:solidFill>
              </a:rPr>
              <a:t>2000</a:t>
            </a:r>
            <a:r>
              <a:rPr lang="zh-CN" altLang="en-US" sz="1200" dirty="0">
                <a:solidFill>
                  <a:schemeClr val="tx1"/>
                </a:solidFill>
              </a:rPr>
              <a:t>行以上的批量要提交</a:t>
            </a:r>
            <a:r>
              <a:rPr lang="en-US" altLang="zh-CN" sz="1200" dirty="0">
                <a:solidFill>
                  <a:schemeClr val="tx1"/>
                </a:solidFill>
              </a:rPr>
              <a:t>DBA</a:t>
            </a:r>
            <a:r>
              <a:rPr lang="zh-CN" altLang="en-US" sz="1200" dirty="0">
                <a:solidFill>
                  <a:schemeClr val="tx1"/>
                </a:solidFill>
              </a:rPr>
              <a:t>来执行。（不写</a:t>
            </a:r>
            <a:r>
              <a:rPr lang="en-US" altLang="zh-CN" sz="1200" dirty="0">
                <a:solidFill>
                  <a:schemeClr val="tx1"/>
                </a:solidFill>
              </a:rPr>
              <a:t>BINLOG</a:t>
            </a:r>
            <a:r>
              <a:rPr lang="zh-CN" altLang="en-US" sz="1200" dirty="0">
                <a:solidFill>
                  <a:schemeClr val="tx1"/>
                </a:solidFill>
              </a:rPr>
              <a:t>，主从手工完成）</a:t>
            </a:r>
          </a:p>
        </p:txBody>
      </p:sp>
      <p:cxnSp>
        <p:nvCxnSpPr>
          <p:cNvPr id="22" name="直接箭头连接符 21">
            <a:extLst>
              <a:ext uri="{FF2B5EF4-FFF2-40B4-BE49-F238E27FC236}">
                <a16:creationId xmlns:a16="http://schemas.microsoft.com/office/drawing/2014/main" id="{677EAA2D-6155-4811-AD92-8018C4841F5C}"/>
              </a:ext>
            </a:extLst>
          </p:cNvPr>
          <p:cNvCxnSpPr>
            <a:stCxn id="19" idx="3"/>
          </p:cNvCxnSpPr>
          <p:nvPr/>
        </p:nvCxnSpPr>
        <p:spPr>
          <a:xfrm flipV="1">
            <a:off x="4909883" y="5660790"/>
            <a:ext cx="77316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左大括号 22">
            <a:extLst>
              <a:ext uri="{FF2B5EF4-FFF2-40B4-BE49-F238E27FC236}">
                <a16:creationId xmlns:a16="http://schemas.microsoft.com/office/drawing/2014/main" id="{E01501FE-53B7-42AA-98B9-8223543D00A2}"/>
              </a:ext>
            </a:extLst>
          </p:cNvPr>
          <p:cNvSpPr/>
          <p:nvPr/>
        </p:nvSpPr>
        <p:spPr>
          <a:xfrm>
            <a:off x="2392073" y="3429000"/>
            <a:ext cx="571602" cy="2231790"/>
          </a:xfrm>
          <a:prstGeom prst="leftBrace">
            <a:avLst>
              <a:gd name="adj1" fmla="val 4617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4070637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53294" y="503832"/>
            <a:ext cx="11695951"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a:t>
            </a:r>
            <a:r>
              <a:rPr lang="en-US" altLang="zh-CN" dirty="0"/>
              <a:t>Optimizing Data Change Statements</a:t>
            </a:r>
            <a:r>
              <a:rPr lang="zh-CN" altLang="en-US" dirty="0"/>
              <a:t>优化数据变更声明之</a:t>
            </a:r>
            <a:r>
              <a:rPr lang="en-US" altLang="zh-CN" dirty="0"/>
              <a:t>UPDATE</a:t>
            </a:r>
            <a:r>
              <a:rPr lang="zh-CN" altLang="en-US" dirty="0"/>
              <a:t>优化 </a:t>
            </a:r>
          </a:p>
        </p:txBody>
      </p:sp>
      <p:sp>
        <p:nvSpPr>
          <p:cNvPr id="8" name="矩形 7">
            <a:extLst>
              <a:ext uri="{FF2B5EF4-FFF2-40B4-BE49-F238E27FC236}">
                <a16:creationId xmlns:a16="http://schemas.microsoft.com/office/drawing/2014/main" id="{92861890-B159-4FC1-AF5C-F044A1F09826}"/>
              </a:ext>
            </a:extLst>
          </p:cNvPr>
          <p:cNvSpPr/>
          <p:nvPr/>
        </p:nvSpPr>
        <p:spPr>
          <a:xfrm>
            <a:off x="471946" y="991051"/>
            <a:ext cx="10097729" cy="646331"/>
          </a:xfrm>
          <a:prstGeom prst="rect">
            <a:avLst/>
          </a:prstGeom>
        </p:spPr>
        <p:txBody>
          <a:bodyPr wrap="square">
            <a:spAutoFit/>
          </a:bodyPr>
          <a:lstStyle/>
          <a:p>
            <a:r>
              <a:rPr lang="zh-CN" altLang="en-US" dirty="0"/>
              <a:t>  更新语句优化为类似于 </a:t>
            </a:r>
            <a:r>
              <a:rPr lang="en-US" altLang="zh-CN" dirty="0"/>
              <a:t>SELECT</a:t>
            </a:r>
            <a:r>
              <a:rPr lang="zh-CN" altLang="en-US" dirty="0"/>
              <a:t>具有写入的额外开销的查询。写入速度取决于要更新的​​数据量和更新的索引数。未更改的索引不会更新。</a:t>
            </a:r>
          </a:p>
        </p:txBody>
      </p:sp>
      <p:sp>
        <p:nvSpPr>
          <p:cNvPr id="9" name="文本框 8">
            <a:extLst>
              <a:ext uri="{FF2B5EF4-FFF2-40B4-BE49-F238E27FC236}">
                <a16:creationId xmlns:a16="http://schemas.microsoft.com/office/drawing/2014/main" id="{0D2A1007-6C07-475C-BF11-C0C404EB14CB}"/>
              </a:ext>
            </a:extLst>
          </p:cNvPr>
          <p:cNvSpPr txBox="1"/>
          <p:nvPr/>
        </p:nvSpPr>
        <p:spPr>
          <a:xfrm>
            <a:off x="727587" y="1966452"/>
            <a:ext cx="2890684" cy="646331"/>
          </a:xfrm>
          <a:prstGeom prst="rect">
            <a:avLst/>
          </a:prstGeom>
          <a:noFill/>
        </p:spPr>
        <p:txBody>
          <a:bodyPr wrap="square" rtlCol="0">
            <a:spAutoFit/>
          </a:bodyPr>
          <a:lstStyle/>
          <a:p>
            <a:r>
              <a:rPr lang="zh-CN" altLang="en-US" dirty="0"/>
              <a:t>一些</a:t>
            </a:r>
            <a:r>
              <a:rPr lang="en-US" altLang="zh-CN" dirty="0"/>
              <a:t>UPDATE</a:t>
            </a:r>
            <a:r>
              <a:rPr lang="zh-CN" altLang="en-US" dirty="0"/>
              <a:t>原理（</a:t>
            </a:r>
            <a:r>
              <a:rPr lang="en-US" altLang="zh-CN" dirty="0"/>
              <a:t>MYSQL)</a:t>
            </a:r>
            <a:r>
              <a:rPr lang="zh-CN" altLang="en-US" dirty="0"/>
              <a:t>：</a:t>
            </a:r>
          </a:p>
        </p:txBody>
      </p:sp>
      <p:pic>
        <p:nvPicPr>
          <p:cNvPr id="13" name="图片 12">
            <a:extLst>
              <a:ext uri="{FF2B5EF4-FFF2-40B4-BE49-F238E27FC236}">
                <a16:creationId xmlns:a16="http://schemas.microsoft.com/office/drawing/2014/main" id="{320F021E-379F-482D-A651-959F1FA51DCE}"/>
              </a:ext>
            </a:extLst>
          </p:cNvPr>
          <p:cNvPicPr>
            <a:picLocks noChangeAspect="1"/>
          </p:cNvPicPr>
          <p:nvPr/>
        </p:nvPicPr>
        <p:blipFill>
          <a:blip r:embed="rId3"/>
          <a:stretch>
            <a:fillRect/>
          </a:stretch>
        </p:blipFill>
        <p:spPr>
          <a:xfrm>
            <a:off x="5309420" y="1438178"/>
            <a:ext cx="6066502" cy="4532531"/>
          </a:xfrm>
          <a:prstGeom prst="rect">
            <a:avLst/>
          </a:prstGeom>
        </p:spPr>
      </p:pic>
      <p:pic>
        <p:nvPicPr>
          <p:cNvPr id="17" name="图片 16">
            <a:extLst>
              <a:ext uri="{FF2B5EF4-FFF2-40B4-BE49-F238E27FC236}">
                <a16:creationId xmlns:a16="http://schemas.microsoft.com/office/drawing/2014/main" id="{CD8ACB3F-B7E3-4A91-9832-E16AFC5E09DE}"/>
              </a:ext>
            </a:extLst>
          </p:cNvPr>
          <p:cNvPicPr>
            <a:picLocks noChangeAspect="1"/>
          </p:cNvPicPr>
          <p:nvPr/>
        </p:nvPicPr>
        <p:blipFill>
          <a:blip r:embed="rId4"/>
          <a:stretch>
            <a:fillRect/>
          </a:stretch>
        </p:blipFill>
        <p:spPr>
          <a:xfrm>
            <a:off x="2103181" y="2465817"/>
            <a:ext cx="2499715" cy="3504892"/>
          </a:xfrm>
          <a:prstGeom prst="rect">
            <a:avLst/>
          </a:prstGeom>
        </p:spPr>
      </p:pic>
    </p:spTree>
    <p:extLst>
      <p:ext uri="{BB962C8B-B14F-4D97-AF65-F5344CB8AC3E}">
        <p14:creationId xmlns:p14="http://schemas.microsoft.com/office/powerpoint/2010/main" val="2385214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3983EB3-A8D4-4326-BA26-265D1C9C7D27}"/>
              </a:ext>
            </a:extLst>
          </p:cNvPr>
          <p:cNvSpPr txBox="1"/>
          <p:nvPr/>
        </p:nvSpPr>
        <p:spPr>
          <a:xfrm>
            <a:off x="791592" y="288796"/>
            <a:ext cx="5385786" cy="369332"/>
          </a:xfrm>
          <a:prstGeom prst="rect">
            <a:avLst/>
          </a:prstGeom>
          <a:noFill/>
        </p:spPr>
        <p:txBody>
          <a:bodyPr wrap="square" rtlCol="0">
            <a:spAutoFit/>
          </a:bodyPr>
          <a:lstStyle/>
          <a:p>
            <a:r>
              <a:rPr lang="zh-CN" altLang="en-US" dirty="0"/>
              <a:t>二、数据库执行计划</a:t>
            </a:r>
            <a:r>
              <a:rPr lang="en-US" altLang="zh-CN" dirty="0"/>
              <a:t>EXPLAIN</a:t>
            </a:r>
            <a:r>
              <a:rPr lang="zh-CN" altLang="en-US" dirty="0"/>
              <a:t>详解</a:t>
            </a:r>
          </a:p>
        </p:txBody>
      </p:sp>
      <p:sp>
        <p:nvSpPr>
          <p:cNvPr id="3" name="文本框 2">
            <a:extLst>
              <a:ext uri="{FF2B5EF4-FFF2-40B4-BE49-F238E27FC236}">
                <a16:creationId xmlns:a16="http://schemas.microsoft.com/office/drawing/2014/main" id="{FA22A731-5BF5-4AF4-988D-0DFFCF79D2CB}"/>
              </a:ext>
            </a:extLst>
          </p:cNvPr>
          <p:cNvSpPr txBox="1"/>
          <p:nvPr/>
        </p:nvSpPr>
        <p:spPr>
          <a:xfrm>
            <a:off x="1049045" y="1573235"/>
            <a:ext cx="9987378" cy="369332"/>
          </a:xfrm>
          <a:prstGeom prst="rect">
            <a:avLst/>
          </a:prstGeom>
          <a:noFill/>
        </p:spPr>
        <p:txBody>
          <a:bodyPr wrap="square" rtlCol="0">
            <a:spAutoFit/>
          </a:bodyPr>
          <a:lstStyle/>
          <a:p>
            <a:r>
              <a:rPr lang="zh-CN" altLang="en-US" dirty="0"/>
              <a:t>执行计划针对的语句：</a:t>
            </a:r>
            <a:r>
              <a:rPr lang="en-US" altLang="zh-CN" dirty="0"/>
              <a:t>select/delete/insert/replace/update</a:t>
            </a:r>
            <a:endParaRPr lang="zh-CN" altLang="en-US" dirty="0"/>
          </a:p>
        </p:txBody>
      </p:sp>
      <p:sp>
        <p:nvSpPr>
          <p:cNvPr id="5" name="矩形 4">
            <a:extLst>
              <a:ext uri="{FF2B5EF4-FFF2-40B4-BE49-F238E27FC236}">
                <a16:creationId xmlns:a16="http://schemas.microsoft.com/office/drawing/2014/main" id="{7D1ACFAA-D339-4317-92E2-9E369A03B530}"/>
              </a:ext>
            </a:extLst>
          </p:cNvPr>
          <p:cNvSpPr/>
          <p:nvPr/>
        </p:nvSpPr>
        <p:spPr>
          <a:xfrm>
            <a:off x="1049045" y="926904"/>
            <a:ext cx="10608815" cy="646331"/>
          </a:xfrm>
          <a:prstGeom prst="rect">
            <a:avLst/>
          </a:prstGeom>
        </p:spPr>
        <p:txBody>
          <a:bodyPr wrap="square">
            <a:spAutoFit/>
          </a:bodyPr>
          <a:lstStyle/>
          <a:p>
            <a:r>
              <a:rPr lang="en-US" altLang="zh-CN" dirty="0">
                <a:solidFill>
                  <a:srgbClr val="333333"/>
                </a:solidFill>
                <a:latin typeface="-apple-system"/>
              </a:rPr>
              <a:t>EXPLAIN </a:t>
            </a:r>
            <a:r>
              <a:rPr lang="zh-CN" altLang="en-US" dirty="0">
                <a:solidFill>
                  <a:srgbClr val="333333"/>
                </a:solidFill>
                <a:latin typeface="-apple-system"/>
              </a:rPr>
              <a:t>：是展示数据库优化器执行</a:t>
            </a:r>
            <a:r>
              <a:rPr lang="en-US" altLang="zh-CN" dirty="0">
                <a:solidFill>
                  <a:srgbClr val="333333"/>
                </a:solidFill>
                <a:latin typeface="-apple-system"/>
              </a:rPr>
              <a:t>SQL</a:t>
            </a:r>
            <a:r>
              <a:rPr lang="zh-CN" altLang="en-US" dirty="0">
                <a:solidFill>
                  <a:srgbClr val="333333"/>
                </a:solidFill>
                <a:latin typeface="-apple-system"/>
              </a:rPr>
              <a:t>语句执行路径计划过程的记录。通过解释</a:t>
            </a:r>
            <a:r>
              <a:rPr lang="en-US" altLang="zh-CN" dirty="0">
                <a:solidFill>
                  <a:srgbClr val="333333"/>
                </a:solidFill>
                <a:latin typeface="-apple-system"/>
              </a:rPr>
              <a:t>EXPLAIN</a:t>
            </a:r>
            <a:r>
              <a:rPr lang="zh-CN" altLang="en-US" dirty="0">
                <a:solidFill>
                  <a:srgbClr val="333333"/>
                </a:solidFill>
                <a:latin typeface="-apple-system"/>
              </a:rPr>
              <a:t>使我们了解</a:t>
            </a:r>
            <a:r>
              <a:rPr lang="en-US" altLang="zh-CN" dirty="0">
                <a:solidFill>
                  <a:srgbClr val="333333"/>
                </a:solidFill>
                <a:latin typeface="-apple-system"/>
              </a:rPr>
              <a:t>SQL</a:t>
            </a:r>
            <a:r>
              <a:rPr lang="zh-CN" altLang="en-US" dirty="0">
                <a:solidFill>
                  <a:srgbClr val="333333"/>
                </a:solidFill>
                <a:latin typeface="-apple-system"/>
              </a:rPr>
              <a:t>优化器工作的路径。</a:t>
            </a:r>
            <a:endParaRPr lang="en-US" altLang="zh-CN" dirty="0">
              <a:solidFill>
                <a:srgbClr val="333333"/>
              </a:solidFill>
              <a:latin typeface="-apple-system"/>
            </a:endParaRPr>
          </a:p>
        </p:txBody>
      </p:sp>
      <p:graphicFrame>
        <p:nvGraphicFramePr>
          <p:cNvPr id="6" name="表格 5">
            <a:extLst>
              <a:ext uri="{FF2B5EF4-FFF2-40B4-BE49-F238E27FC236}">
                <a16:creationId xmlns:a16="http://schemas.microsoft.com/office/drawing/2014/main" id="{CF8A437E-AE21-4D60-B142-09BCBF0E74B6}"/>
              </a:ext>
            </a:extLst>
          </p:cNvPr>
          <p:cNvGraphicFramePr>
            <a:graphicFrameLocks noGrp="1"/>
          </p:cNvGraphicFramePr>
          <p:nvPr>
            <p:extLst>
              <p:ext uri="{D42A27DB-BD31-4B8C-83A1-F6EECF244321}">
                <p14:modId xmlns:p14="http://schemas.microsoft.com/office/powerpoint/2010/main" val="3501862285"/>
              </p:ext>
            </p:extLst>
          </p:nvPr>
        </p:nvGraphicFramePr>
        <p:xfrm>
          <a:off x="2246050" y="1995160"/>
          <a:ext cx="9090735" cy="4628158"/>
        </p:xfrm>
        <a:graphic>
          <a:graphicData uri="http://schemas.openxmlformats.org/drawingml/2006/table">
            <a:tbl>
              <a:tblPr/>
              <a:tblGrid>
                <a:gridCol w="3030245">
                  <a:extLst>
                    <a:ext uri="{9D8B030D-6E8A-4147-A177-3AD203B41FA5}">
                      <a16:colId xmlns:a16="http://schemas.microsoft.com/office/drawing/2014/main" val="1532022702"/>
                    </a:ext>
                  </a:extLst>
                </a:gridCol>
                <a:gridCol w="3030245">
                  <a:extLst>
                    <a:ext uri="{9D8B030D-6E8A-4147-A177-3AD203B41FA5}">
                      <a16:colId xmlns:a16="http://schemas.microsoft.com/office/drawing/2014/main" val="3819828735"/>
                    </a:ext>
                  </a:extLst>
                </a:gridCol>
                <a:gridCol w="3030245">
                  <a:extLst>
                    <a:ext uri="{9D8B030D-6E8A-4147-A177-3AD203B41FA5}">
                      <a16:colId xmlns:a16="http://schemas.microsoft.com/office/drawing/2014/main" val="2318355992"/>
                    </a:ext>
                  </a:extLst>
                </a:gridCol>
              </a:tblGrid>
              <a:tr h="226373">
                <a:tc>
                  <a:txBody>
                    <a:bodyPr/>
                    <a:lstStyle/>
                    <a:p>
                      <a:pPr algn="ctr" fontAlgn="base"/>
                      <a:r>
                        <a:rPr lang="en-US" sz="1300" b="1" i="0" dirty="0">
                          <a:solidFill>
                            <a:srgbClr val="00B0F0"/>
                          </a:solidFill>
                          <a:effectLst/>
                        </a:rPr>
                        <a:t>Column</a:t>
                      </a:r>
                    </a:p>
                  </a:txBody>
                  <a:tcPr marL="16958" marR="16958" marT="16958" marB="16958">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300" b="1" i="0" dirty="0">
                          <a:solidFill>
                            <a:srgbClr val="00B0F0"/>
                          </a:solidFill>
                          <a:effectLst/>
                        </a:rPr>
                        <a:t>JSON Name</a:t>
                      </a:r>
                    </a:p>
                  </a:txBody>
                  <a:tcPr marL="16958" marR="16958" marT="16958" marB="16958">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300" b="1" i="0" dirty="0">
                          <a:solidFill>
                            <a:srgbClr val="00B0F0"/>
                          </a:solidFill>
                          <a:effectLst/>
                        </a:rPr>
                        <a:t>Meaning</a:t>
                      </a:r>
                    </a:p>
                  </a:txBody>
                  <a:tcPr marL="16958" marR="16958" marT="16958" marB="16958">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2100547422"/>
                  </a:ext>
                </a:extLst>
              </a:tr>
              <a:tr h="258712">
                <a:tc>
                  <a:txBody>
                    <a:bodyPr/>
                    <a:lstStyle/>
                    <a:p>
                      <a:pPr algn="ctr" fontAlgn="base"/>
                      <a:r>
                        <a:rPr lang="en-US" sz="1200" u="none" strike="noStrike" dirty="0">
                          <a:solidFill>
                            <a:srgbClr val="0074A3"/>
                          </a:solidFill>
                          <a:effectLst/>
                        </a:rPr>
                        <a:t>id</a:t>
                      </a:r>
                      <a:endParaRPr lang="en-US" sz="1200" u="none" dirty="0">
                        <a:effectLst/>
                      </a:endParaRP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dirty="0" err="1">
                          <a:effectLst/>
                        </a:rPr>
                        <a:t>select_id</a:t>
                      </a:r>
                      <a:endParaRPr lang="en-US" sz="1200" dirty="0">
                        <a:effectLst/>
                      </a:endParaRP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dirty="0">
                          <a:effectLst/>
                        </a:rPr>
                        <a:t>The SELECT identifier</a:t>
                      </a: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869179053"/>
                  </a:ext>
                </a:extLst>
              </a:tr>
              <a:tr h="258712">
                <a:tc>
                  <a:txBody>
                    <a:bodyPr/>
                    <a:lstStyle/>
                    <a:p>
                      <a:pPr algn="ctr" fontAlgn="base"/>
                      <a:r>
                        <a:rPr lang="en-US" sz="1200" u="none" strike="noStrike" dirty="0">
                          <a:solidFill>
                            <a:srgbClr val="0074A3"/>
                          </a:solidFill>
                          <a:effectLst/>
                        </a:rPr>
                        <a:t>select_type</a:t>
                      </a:r>
                      <a:endParaRPr lang="en-US" sz="1200" u="none" dirty="0">
                        <a:effectLst/>
                      </a:endParaRP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dirty="0">
                          <a:effectLst/>
                        </a:rPr>
                        <a:t>None</a:t>
                      </a: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dirty="0">
                          <a:effectLst/>
                        </a:rPr>
                        <a:t>The SELECT type</a:t>
                      </a: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93836902"/>
                  </a:ext>
                </a:extLst>
              </a:tr>
              <a:tr h="452746">
                <a:tc>
                  <a:txBody>
                    <a:bodyPr/>
                    <a:lstStyle/>
                    <a:p>
                      <a:pPr algn="ctr" fontAlgn="base"/>
                      <a:r>
                        <a:rPr lang="en-US" sz="1200" u="none" strike="noStrike" dirty="0">
                          <a:solidFill>
                            <a:srgbClr val="0074A3"/>
                          </a:solidFill>
                          <a:effectLst/>
                        </a:rPr>
                        <a:t>table</a:t>
                      </a:r>
                      <a:endParaRPr lang="en-US" sz="1200" u="none" dirty="0">
                        <a:effectLst/>
                      </a:endParaRP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dirty="0">
                          <a:effectLst/>
                        </a:rPr>
                        <a:t>table_name</a:t>
                      </a: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dirty="0">
                          <a:effectLst/>
                        </a:rPr>
                        <a:t>The table for the output row</a:t>
                      </a: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1269810824"/>
                  </a:ext>
                </a:extLst>
              </a:tr>
              <a:tr h="258712">
                <a:tc>
                  <a:txBody>
                    <a:bodyPr/>
                    <a:lstStyle/>
                    <a:p>
                      <a:pPr algn="ctr" fontAlgn="base"/>
                      <a:r>
                        <a:rPr lang="en-US" sz="1200" u="none" strike="noStrike" dirty="0">
                          <a:solidFill>
                            <a:srgbClr val="0074A3"/>
                          </a:solidFill>
                          <a:effectLst/>
                        </a:rPr>
                        <a:t>partitions</a:t>
                      </a:r>
                      <a:endParaRPr lang="en-US" sz="1200" u="none" dirty="0">
                        <a:effectLst/>
                      </a:endParaRP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dirty="0">
                          <a:effectLst/>
                        </a:rPr>
                        <a:t>partitions</a:t>
                      </a: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dirty="0">
                          <a:effectLst/>
                        </a:rPr>
                        <a:t>The matching partitions</a:t>
                      </a: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2022979655"/>
                  </a:ext>
                </a:extLst>
              </a:tr>
              <a:tr h="258712">
                <a:tc>
                  <a:txBody>
                    <a:bodyPr/>
                    <a:lstStyle/>
                    <a:p>
                      <a:pPr algn="ctr" fontAlgn="base"/>
                      <a:r>
                        <a:rPr lang="en-US" sz="1200" u="none" strike="noStrike" dirty="0">
                          <a:solidFill>
                            <a:srgbClr val="0074A3"/>
                          </a:solidFill>
                          <a:effectLst/>
                        </a:rPr>
                        <a:t>type</a:t>
                      </a:r>
                      <a:endParaRPr lang="en-US" sz="1200" u="none" dirty="0">
                        <a:effectLst/>
                      </a:endParaRP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dirty="0" err="1">
                          <a:effectLst/>
                        </a:rPr>
                        <a:t>access_type</a:t>
                      </a:r>
                      <a:endParaRPr lang="en-US" sz="1200" dirty="0">
                        <a:effectLst/>
                      </a:endParaRP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dirty="0">
                          <a:effectLst/>
                        </a:rPr>
                        <a:t>The join type</a:t>
                      </a: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2967980491"/>
                  </a:ext>
                </a:extLst>
              </a:tr>
              <a:tr h="452746">
                <a:tc>
                  <a:txBody>
                    <a:bodyPr/>
                    <a:lstStyle/>
                    <a:p>
                      <a:pPr algn="ctr" fontAlgn="base"/>
                      <a:r>
                        <a:rPr lang="en-US" sz="1200" u="none" strike="noStrike" dirty="0">
                          <a:solidFill>
                            <a:srgbClr val="0074A3"/>
                          </a:solidFill>
                          <a:effectLst/>
                        </a:rPr>
                        <a:t>possible_keys</a:t>
                      </a:r>
                      <a:endParaRPr lang="en-US" sz="1200" u="none" dirty="0">
                        <a:effectLst/>
                      </a:endParaRP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a:effectLst/>
                        </a:rPr>
                        <a:t>possible_keys</a:t>
                      </a: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dirty="0">
                          <a:effectLst/>
                        </a:rPr>
                        <a:t>The possible indexes to choose</a:t>
                      </a: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1397793138"/>
                  </a:ext>
                </a:extLst>
              </a:tr>
              <a:tr h="452746">
                <a:tc>
                  <a:txBody>
                    <a:bodyPr/>
                    <a:lstStyle/>
                    <a:p>
                      <a:pPr algn="ctr" fontAlgn="base"/>
                      <a:r>
                        <a:rPr lang="en-US" sz="1200" u="none" strike="noStrike" dirty="0">
                          <a:solidFill>
                            <a:srgbClr val="0074A3"/>
                          </a:solidFill>
                          <a:effectLst/>
                        </a:rPr>
                        <a:t>key</a:t>
                      </a:r>
                      <a:endParaRPr lang="en-US" sz="1200" u="none" dirty="0">
                        <a:effectLst/>
                      </a:endParaRP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a:effectLst/>
                        </a:rPr>
                        <a:t>key</a:t>
                      </a: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dirty="0">
                          <a:effectLst/>
                        </a:rPr>
                        <a:t>The index actually chosen</a:t>
                      </a: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2029139338"/>
                  </a:ext>
                </a:extLst>
              </a:tr>
              <a:tr h="452746">
                <a:tc>
                  <a:txBody>
                    <a:bodyPr/>
                    <a:lstStyle/>
                    <a:p>
                      <a:pPr algn="ctr" fontAlgn="base"/>
                      <a:r>
                        <a:rPr lang="en-US" sz="1200" u="none" strike="noStrike" dirty="0">
                          <a:solidFill>
                            <a:srgbClr val="0074A3"/>
                          </a:solidFill>
                          <a:effectLst/>
                        </a:rPr>
                        <a:t>key_len</a:t>
                      </a:r>
                      <a:endParaRPr lang="en-US" sz="1200" u="none" dirty="0">
                        <a:effectLst/>
                      </a:endParaRP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dirty="0" err="1">
                          <a:effectLst/>
                        </a:rPr>
                        <a:t>key_length</a:t>
                      </a:r>
                      <a:endParaRPr lang="en-US" sz="1200" dirty="0">
                        <a:effectLst/>
                      </a:endParaRP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dirty="0">
                          <a:effectLst/>
                        </a:rPr>
                        <a:t>The length of the chosen key</a:t>
                      </a: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3933816133"/>
                  </a:ext>
                </a:extLst>
              </a:tr>
              <a:tr h="452746">
                <a:tc>
                  <a:txBody>
                    <a:bodyPr/>
                    <a:lstStyle/>
                    <a:p>
                      <a:pPr algn="ctr" fontAlgn="base"/>
                      <a:r>
                        <a:rPr lang="en-US" sz="1200" u="none" strike="noStrike" dirty="0">
                          <a:solidFill>
                            <a:srgbClr val="0074A3"/>
                          </a:solidFill>
                          <a:effectLst/>
                        </a:rPr>
                        <a:t>ref</a:t>
                      </a:r>
                      <a:endParaRPr lang="en-US" sz="1200" u="none" dirty="0">
                        <a:effectLst/>
                      </a:endParaRP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a:effectLst/>
                        </a:rPr>
                        <a:t>ref</a:t>
                      </a: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dirty="0">
                          <a:effectLst/>
                        </a:rPr>
                        <a:t>The columns compared to the index</a:t>
                      </a: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2846160820"/>
                  </a:ext>
                </a:extLst>
              </a:tr>
              <a:tr h="452746">
                <a:tc>
                  <a:txBody>
                    <a:bodyPr/>
                    <a:lstStyle/>
                    <a:p>
                      <a:pPr algn="ctr" fontAlgn="base"/>
                      <a:r>
                        <a:rPr lang="en-US" sz="1200" u="none" strike="noStrike" dirty="0">
                          <a:solidFill>
                            <a:srgbClr val="0074A3"/>
                          </a:solidFill>
                          <a:effectLst/>
                        </a:rPr>
                        <a:t>rows</a:t>
                      </a:r>
                      <a:endParaRPr lang="en-US" sz="1200" u="none" dirty="0">
                        <a:effectLst/>
                      </a:endParaRP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a:effectLst/>
                        </a:rPr>
                        <a:t>rows</a:t>
                      </a: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dirty="0">
                          <a:effectLst/>
                        </a:rPr>
                        <a:t>Estimate of rows to be examined</a:t>
                      </a: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4240087366"/>
                  </a:ext>
                </a:extLst>
              </a:tr>
              <a:tr h="386086">
                <a:tc>
                  <a:txBody>
                    <a:bodyPr/>
                    <a:lstStyle/>
                    <a:p>
                      <a:pPr algn="ctr" fontAlgn="base"/>
                      <a:r>
                        <a:rPr lang="en-US" sz="1200" u="none" strike="noStrike" dirty="0">
                          <a:solidFill>
                            <a:srgbClr val="0074A3"/>
                          </a:solidFill>
                          <a:effectLst/>
                        </a:rPr>
                        <a:t>filtered</a:t>
                      </a:r>
                      <a:endParaRPr lang="en-US" sz="1200" u="none" dirty="0">
                        <a:effectLst/>
                      </a:endParaRP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a:effectLst/>
                        </a:rPr>
                        <a:t>filtered</a:t>
                      </a: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dirty="0">
                          <a:effectLst/>
                        </a:rPr>
                        <a:t>Percentage of rows filtered by table condition</a:t>
                      </a: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1531623183"/>
                  </a:ext>
                </a:extLst>
              </a:tr>
              <a:tr h="258712">
                <a:tc>
                  <a:txBody>
                    <a:bodyPr/>
                    <a:lstStyle/>
                    <a:p>
                      <a:pPr algn="ctr" fontAlgn="base"/>
                      <a:r>
                        <a:rPr lang="en-US" sz="1200" u="none" strike="noStrike" dirty="0">
                          <a:solidFill>
                            <a:srgbClr val="0074A3"/>
                          </a:solidFill>
                          <a:effectLst/>
                        </a:rPr>
                        <a:t>Extra</a:t>
                      </a:r>
                      <a:endParaRPr lang="en-US" sz="1200" u="none" dirty="0">
                        <a:effectLst/>
                      </a:endParaRP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a:effectLst/>
                        </a:rPr>
                        <a:t>None</a:t>
                      </a: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a:txBody>
                    <a:bodyPr/>
                    <a:lstStyle/>
                    <a:p>
                      <a:pPr algn="ctr" fontAlgn="base"/>
                      <a:r>
                        <a:rPr lang="en-US" sz="1200" dirty="0">
                          <a:effectLst/>
                        </a:rPr>
                        <a:t>Additional information</a:t>
                      </a:r>
                    </a:p>
                  </a:txBody>
                  <a:tcPr marL="28263" marR="28263" marT="33916" marB="33916">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4267161944"/>
                  </a:ext>
                </a:extLst>
              </a:tr>
            </a:tbl>
          </a:graphicData>
        </a:graphic>
      </p:graphicFrame>
      <p:sp>
        <p:nvSpPr>
          <p:cNvPr id="7" name="文本框 6">
            <a:extLst>
              <a:ext uri="{FF2B5EF4-FFF2-40B4-BE49-F238E27FC236}">
                <a16:creationId xmlns:a16="http://schemas.microsoft.com/office/drawing/2014/main" id="{23659F0D-A77C-488F-A1CD-47F1485CB976}"/>
              </a:ext>
            </a:extLst>
          </p:cNvPr>
          <p:cNvSpPr txBox="1"/>
          <p:nvPr/>
        </p:nvSpPr>
        <p:spPr>
          <a:xfrm>
            <a:off x="614038" y="3746377"/>
            <a:ext cx="1340528" cy="646331"/>
          </a:xfrm>
          <a:prstGeom prst="rect">
            <a:avLst/>
          </a:prstGeom>
          <a:noFill/>
        </p:spPr>
        <p:txBody>
          <a:bodyPr wrap="square" rtlCol="0">
            <a:spAutoFit/>
          </a:bodyPr>
          <a:lstStyle/>
          <a:p>
            <a:pPr algn="ctr"/>
            <a:r>
              <a:rPr lang="zh-CN" altLang="en-US" dirty="0"/>
              <a:t>执行计划输出列解析</a:t>
            </a:r>
          </a:p>
        </p:txBody>
      </p:sp>
    </p:spTree>
    <p:extLst>
      <p:ext uri="{BB962C8B-B14F-4D97-AF65-F5344CB8AC3E}">
        <p14:creationId xmlns:p14="http://schemas.microsoft.com/office/powerpoint/2010/main" val="1723609757"/>
      </p:ext>
    </p:extLst>
  </p:cSld>
  <p:clrMapOvr>
    <a:masterClrMapping/>
  </p:clrMapOvr>
  <mc:AlternateContent xmlns:mc="http://schemas.openxmlformats.org/markup-compatibility/2006" xmlns:p14="http://schemas.microsoft.com/office/powerpoint/2010/main">
    <mc:Choice Requires="p14">
      <p:transition spd="slow" p14:dur="2000" advTm="73312"/>
    </mc:Choice>
    <mc:Fallback xmlns="">
      <p:transition spd="slow" advTm="73312"/>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53294" y="503832"/>
            <a:ext cx="11695951"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a:t>
            </a:r>
            <a:r>
              <a:rPr lang="en-US" altLang="zh-CN" dirty="0"/>
              <a:t>Optimizing Data Change Statements</a:t>
            </a:r>
            <a:r>
              <a:rPr lang="zh-CN" altLang="en-US" dirty="0"/>
              <a:t>优化数据变更声明之</a:t>
            </a:r>
            <a:r>
              <a:rPr lang="en-US" altLang="zh-CN" dirty="0"/>
              <a:t>UPDATE</a:t>
            </a:r>
            <a:r>
              <a:rPr lang="zh-CN" altLang="en-US" dirty="0"/>
              <a:t>优化 </a:t>
            </a:r>
          </a:p>
        </p:txBody>
      </p:sp>
      <p:sp>
        <p:nvSpPr>
          <p:cNvPr id="8" name="矩形 7">
            <a:extLst>
              <a:ext uri="{FF2B5EF4-FFF2-40B4-BE49-F238E27FC236}">
                <a16:creationId xmlns:a16="http://schemas.microsoft.com/office/drawing/2014/main" id="{92861890-B159-4FC1-AF5C-F044A1F09826}"/>
              </a:ext>
            </a:extLst>
          </p:cNvPr>
          <p:cNvSpPr/>
          <p:nvPr/>
        </p:nvSpPr>
        <p:spPr>
          <a:xfrm>
            <a:off x="707921" y="943894"/>
            <a:ext cx="10097729" cy="646331"/>
          </a:xfrm>
          <a:prstGeom prst="rect">
            <a:avLst/>
          </a:prstGeom>
        </p:spPr>
        <p:txBody>
          <a:bodyPr wrap="square">
            <a:spAutoFit/>
          </a:bodyPr>
          <a:lstStyle/>
          <a:p>
            <a:r>
              <a:rPr lang="zh-CN" altLang="en-US" dirty="0"/>
              <a:t>  更新语句优化为类似于 </a:t>
            </a:r>
            <a:r>
              <a:rPr lang="en-US" altLang="zh-CN" dirty="0"/>
              <a:t>SELECT</a:t>
            </a:r>
            <a:r>
              <a:rPr lang="zh-CN" altLang="en-US" dirty="0"/>
              <a:t>具有写入的额外开销的查询。写入速度取决于要更新的​​数据量和更新的索引数。未更改的索引不会更新。</a:t>
            </a:r>
          </a:p>
        </p:txBody>
      </p:sp>
      <p:sp>
        <p:nvSpPr>
          <p:cNvPr id="3" name="矩形 2">
            <a:extLst>
              <a:ext uri="{FF2B5EF4-FFF2-40B4-BE49-F238E27FC236}">
                <a16:creationId xmlns:a16="http://schemas.microsoft.com/office/drawing/2014/main" id="{96A3D5C0-71E6-4E30-B1CF-83C289E3EB04}"/>
              </a:ext>
            </a:extLst>
          </p:cNvPr>
          <p:cNvSpPr/>
          <p:nvPr/>
        </p:nvSpPr>
        <p:spPr>
          <a:xfrm>
            <a:off x="2059762" y="1872118"/>
            <a:ext cx="2023246" cy="307777"/>
          </a:xfrm>
          <a:prstGeom prst="rect">
            <a:avLst/>
          </a:prstGeom>
        </p:spPr>
        <p:txBody>
          <a:bodyPr wrap="none">
            <a:spAutoFit/>
          </a:bodyPr>
          <a:lstStyle/>
          <a:p>
            <a:r>
              <a:rPr lang="en-US" altLang="zh-CN" sz="1400" b="1" dirty="0">
                <a:solidFill>
                  <a:srgbClr val="4F4F4F"/>
                </a:solidFill>
                <a:latin typeface="Microsoft YaHei" panose="020B0503020204020204" pitchFamily="34" charset="-122"/>
                <a:ea typeface="Microsoft YaHei" panose="020B0503020204020204" pitchFamily="34" charset="-122"/>
              </a:rPr>
              <a:t>replace into </a:t>
            </a:r>
            <a:r>
              <a:rPr lang="zh-CN" altLang="en-US" sz="1400" b="1" dirty="0">
                <a:solidFill>
                  <a:srgbClr val="4F4F4F"/>
                </a:solidFill>
                <a:latin typeface="Microsoft YaHei" panose="020B0503020204020204" pitchFamily="34" charset="-122"/>
                <a:ea typeface="Microsoft YaHei" panose="020B0503020204020204" pitchFamily="34" charset="-122"/>
              </a:rPr>
              <a:t>批量更新</a:t>
            </a:r>
            <a:endParaRPr lang="zh-CN" altLang="en-US" sz="1400" b="1" i="0" dirty="0">
              <a:solidFill>
                <a:srgbClr val="4F4F4F"/>
              </a:solidFill>
              <a:effectLst/>
              <a:latin typeface="Microsoft YaHei" panose="020B0503020204020204" pitchFamily="34" charset="-122"/>
              <a:ea typeface="Microsoft YaHei" panose="020B0503020204020204" pitchFamily="34" charset="-122"/>
            </a:endParaRPr>
          </a:p>
        </p:txBody>
      </p:sp>
      <p:sp>
        <p:nvSpPr>
          <p:cNvPr id="4" name="Rectangle 1">
            <a:extLst>
              <a:ext uri="{FF2B5EF4-FFF2-40B4-BE49-F238E27FC236}">
                <a16:creationId xmlns:a16="http://schemas.microsoft.com/office/drawing/2014/main" id="{E9AC372F-5B9B-4D8F-BC47-A69D9E5435CC}"/>
              </a:ext>
            </a:extLst>
          </p:cNvPr>
          <p:cNvSpPr>
            <a:spLocks noChangeArrowheads="1"/>
          </p:cNvSpPr>
          <p:nvPr/>
        </p:nvSpPr>
        <p:spPr bwMode="auto">
          <a:xfrm>
            <a:off x="5205368" y="1856754"/>
            <a:ext cx="5157832" cy="338506"/>
          </a:xfrm>
          <a:prstGeom prst="rect">
            <a:avLst/>
          </a:prstGeom>
          <a:ln/>
        </p:spPr>
        <p:style>
          <a:lnRef idx="2">
            <a:schemeClr val="accent5"/>
          </a:lnRef>
          <a:fillRef idx="1">
            <a:schemeClr val="lt1"/>
          </a:fillRef>
          <a:effectRef idx="0">
            <a:schemeClr val="accent5"/>
          </a:effectRef>
          <a:fontRef idx="minor">
            <a:schemeClr val="dk1"/>
          </a:fontRef>
        </p:style>
        <p:txBody>
          <a:bodyPr vert="horz" wrap="square" lIns="0" tIns="0" rIns="0" bIns="152352"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replace into t</a:t>
            </a:r>
            <a:r>
              <a:rPr kumimoji="0" lang="en-US" altLang="zh-CN" sz="1200" b="0" i="0" u="none" strike="noStrike" cap="none" normalizeH="0" baseline="0" dirty="0">
                <a:ln>
                  <a:noFill/>
                </a:ln>
                <a:solidFill>
                  <a:srgbClr val="000000"/>
                </a:solidFill>
                <a:effectLst/>
                <a:latin typeface="Consolas" panose="020B0609020204030204" pitchFamily="49" charset="0"/>
              </a:rPr>
              <a:t>1</a:t>
            </a:r>
            <a:r>
              <a:rPr kumimoji="0" lang="zh-CN" altLang="zh-CN" sz="1200" b="0" i="0" u="none" strike="noStrike" cap="none" normalizeH="0" baseline="0" dirty="0">
                <a:ln>
                  <a:noFill/>
                </a:ln>
                <a:solidFill>
                  <a:srgbClr val="000000"/>
                </a:solidFill>
                <a:effectLst/>
                <a:latin typeface="Consolas" panose="020B0609020204030204" pitchFamily="49" charset="0"/>
              </a:rPr>
              <a:t>(id,dr) values (1,'2'),(2,'3'),...(x,'y');</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F1CE5BC7-3BBE-4953-B167-4838EADD3C35}"/>
              </a:ext>
            </a:extLst>
          </p:cNvPr>
          <p:cNvSpPr/>
          <p:nvPr/>
        </p:nvSpPr>
        <p:spPr>
          <a:xfrm>
            <a:off x="1986116" y="2543864"/>
            <a:ext cx="2954489" cy="523220"/>
          </a:xfrm>
          <a:prstGeom prst="rect">
            <a:avLst/>
          </a:prstGeom>
        </p:spPr>
        <p:txBody>
          <a:bodyPr wrap="square">
            <a:spAutoFit/>
          </a:bodyPr>
          <a:lstStyle/>
          <a:p>
            <a:r>
              <a:rPr lang="en-US" altLang="zh-CN" sz="1400" b="1" dirty="0">
                <a:solidFill>
                  <a:srgbClr val="4F4F4F"/>
                </a:solidFill>
                <a:latin typeface="Microsoft YaHei" panose="020B0503020204020204" pitchFamily="34" charset="-122"/>
                <a:ea typeface="Microsoft YaHei" panose="020B0503020204020204" pitchFamily="34" charset="-122"/>
              </a:rPr>
              <a:t>insert into ...on duplicate key update </a:t>
            </a:r>
            <a:r>
              <a:rPr lang="zh-CN" altLang="en-US" sz="1400" b="1" dirty="0">
                <a:solidFill>
                  <a:srgbClr val="4F4F4F"/>
                </a:solidFill>
                <a:latin typeface="Microsoft YaHei" panose="020B0503020204020204" pitchFamily="34" charset="-122"/>
                <a:ea typeface="Microsoft YaHei" panose="020B0503020204020204" pitchFamily="34" charset="-122"/>
              </a:rPr>
              <a:t>批量更新</a:t>
            </a:r>
            <a:endParaRPr lang="zh-CN" altLang="en-US" sz="1400" b="1" i="0" dirty="0">
              <a:solidFill>
                <a:srgbClr val="4F4F4F"/>
              </a:solidFill>
              <a:effectLst/>
              <a:latin typeface="Microsoft YaHei" panose="020B0503020204020204" pitchFamily="34" charset="-122"/>
              <a:ea typeface="Microsoft YaHei" panose="020B0503020204020204" pitchFamily="34" charset="-122"/>
            </a:endParaRPr>
          </a:p>
        </p:txBody>
      </p:sp>
      <p:sp>
        <p:nvSpPr>
          <p:cNvPr id="6" name="Rectangle 2">
            <a:extLst>
              <a:ext uri="{FF2B5EF4-FFF2-40B4-BE49-F238E27FC236}">
                <a16:creationId xmlns:a16="http://schemas.microsoft.com/office/drawing/2014/main" id="{D9A1A895-5EE1-46E4-8B6E-D0678B510DF3}"/>
              </a:ext>
            </a:extLst>
          </p:cNvPr>
          <p:cNvSpPr>
            <a:spLocks noChangeArrowheads="1"/>
          </p:cNvSpPr>
          <p:nvPr/>
        </p:nvSpPr>
        <p:spPr bwMode="auto">
          <a:xfrm>
            <a:off x="5205368" y="2590194"/>
            <a:ext cx="5229556" cy="523172"/>
          </a:xfrm>
          <a:prstGeom prst="rect">
            <a:avLst/>
          </a:prstGeom>
          <a:ln/>
        </p:spPr>
        <p:style>
          <a:lnRef idx="2">
            <a:schemeClr val="accent5"/>
          </a:lnRef>
          <a:fillRef idx="1">
            <a:schemeClr val="lt1"/>
          </a:fillRef>
          <a:effectRef idx="0">
            <a:schemeClr val="accent5"/>
          </a:effectRef>
          <a:fontRef idx="minor">
            <a:schemeClr val="dk1"/>
          </a:fontRef>
        </p:style>
        <p:txBody>
          <a:bodyPr vert="horz" wrap="squar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rPr>
              <a:t>insert into </a:t>
            </a:r>
            <a:r>
              <a:rPr lang="en-US" altLang="zh-CN" sz="1200" dirty="0">
                <a:solidFill>
                  <a:srgbClr val="000000"/>
                </a:solidFill>
                <a:latin typeface="Consolas" panose="020B0609020204030204" pitchFamily="49" charset="0"/>
              </a:rPr>
              <a:t>t1</a:t>
            </a:r>
            <a:r>
              <a:rPr kumimoji="0" lang="zh-CN" altLang="zh-CN" sz="1200" b="0" i="0" u="none" strike="noStrike" cap="none" normalizeH="0" baseline="0" dirty="0">
                <a:ln>
                  <a:noFill/>
                </a:ln>
                <a:solidFill>
                  <a:srgbClr val="000000"/>
                </a:solidFill>
                <a:effectLst/>
                <a:latin typeface="Consolas" panose="020B0609020204030204" pitchFamily="49" charset="0"/>
              </a:rPr>
              <a:t>(id,dr) values (1,'2'),(2,'3'),...(x,'y') on duplicate key update dr=values(dr);</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7" name="矩形 6">
            <a:extLst>
              <a:ext uri="{FF2B5EF4-FFF2-40B4-BE49-F238E27FC236}">
                <a16:creationId xmlns:a16="http://schemas.microsoft.com/office/drawing/2014/main" id="{3996E807-6B81-4529-A42E-F85E25A6244C}"/>
              </a:ext>
            </a:extLst>
          </p:cNvPr>
          <p:cNvSpPr/>
          <p:nvPr/>
        </p:nvSpPr>
        <p:spPr>
          <a:xfrm>
            <a:off x="1986116" y="3395144"/>
            <a:ext cx="3124326" cy="523220"/>
          </a:xfrm>
          <a:prstGeom prst="rect">
            <a:avLst/>
          </a:prstGeom>
        </p:spPr>
        <p:txBody>
          <a:bodyPr wrap="square">
            <a:spAutoFit/>
          </a:bodyPr>
          <a:lstStyle/>
          <a:p>
            <a:r>
              <a:rPr lang="zh-CN" altLang="en-US" sz="1400" b="1" dirty="0">
                <a:solidFill>
                  <a:srgbClr val="4F4F4F"/>
                </a:solidFill>
                <a:latin typeface="Microsoft YaHei" panose="020B0503020204020204" pitchFamily="34" charset="-122"/>
                <a:ea typeface="Microsoft YaHei" panose="020B0503020204020204" pitchFamily="34" charset="-122"/>
              </a:rPr>
              <a:t>创建临时表，先更新临时表，然后从临时表中</a:t>
            </a:r>
            <a:r>
              <a:rPr lang="en-US" altLang="zh-CN" sz="1400" b="1" dirty="0">
                <a:solidFill>
                  <a:srgbClr val="4F4F4F"/>
                </a:solidFill>
                <a:latin typeface="Microsoft YaHei" panose="020B0503020204020204" pitchFamily="34" charset="-122"/>
                <a:ea typeface="Microsoft YaHei" panose="020B0503020204020204" pitchFamily="34" charset="-122"/>
              </a:rPr>
              <a:t>update</a:t>
            </a:r>
            <a:endParaRPr lang="en-US" altLang="zh-CN" sz="1400" b="1" i="0" dirty="0">
              <a:solidFill>
                <a:srgbClr val="4F4F4F"/>
              </a:solidFill>
              <a:effectLst/>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8F1709DA-8626-45D4-B4AD-D151E2BD3A49}"/>
              </a:ext>
            </a:extLst>
          </p:cNvPr>
          <p:cNvSpPr/>
          <p:nvPr/>
        </p:nvSpPr>
        <p:spPr>
          <a:xfrm>
            <a:off x="5110442" y="3359399"/>
            <a:ext cx="6096000" cy="46166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altLang="zh-CN" sz="1200" dirty="0"/>
              <a:t>create temporary table tmp_t1(id int(4) primary </a:t>
            </a:r>
            <a:r>
              <a:rPr lang="en-US" altLang="zh-CN" sz="1200" dirty="0" err="1"/>
              <a:t>key,dr</a:t>
            </a:r>
            <a:r>
              <a:rPr lang="en-US" altLang="zh-CN" sz="1200" dirty="0"/>
              <a:t> varchar(50));insert into </a:t>
            </a:r>
            <a:r>
              <a:rPr lang="en-US" altLang="zh-CN" sz="1200" dirty="0" err="1"/>
              <a:t>tmp</a:t>
            </a:r>
            <a:r>
              <a:rPr lang="en-US" altLang="zh-CN" sz="1200" dirty="0"/>
              <a:t> values  (0,'gone'), (1,'xx'),...(m,'</a:t>
            </a:r>
            <a:r>
              <a:rPr lang="en-US" altLang="zh-CN" sz="1200" dirty="0" err="1"/>
              <a:t>yy</a:t>
            </a:r>
            <a:r>
              <a:rPr lang="en-US" altLang="zh-CN" sz="1200" dirty="0"/>
              <a:t>');update t1, tmp_t1  set t1.dr=tmp_t1.dr where t1.id=tmp_t1.id;</a:t>
            </a:r>
          </a:p>
        </p:txBody>
      </p:sp>
      <p:sp>
        <p:nvSpPr>
          <p:cNvPr id="11" name="矩形 10">
            <a:extLst>
              <a:ext uri="{FF2B5EF4-FFF2-40B4-BE49-F238E27FC236}">
                <a16:creationId xmlns:a16="http://schemas.microsoft.com/office/drawing/2014/main" id="{7F491525-0710-4BF6-A956-002819BEA3F8}"/>
              </a:ext>
            </a:extLst>
          </p:cNvPr>
          <p:cNvSpPr/>
          <p:nvPr/>
        </p:nvSpPr>
        <p:spPr>
          <a:xfrm>
            <a:off x="1997181" y="4898443"/>
            <a:ext cx="2085827" cy="307777"/>
          </a:xfrm>
          <a:prstGeom prst="rect">
            <a:avLst/>
          </a:prstGeom>
        </p:spPr>
        <p:txBody>
          <a:bodyPr wrap="none">
            <a:spAutoFit/>
          </a:bodyPr>
          <a:lstStyle/>
          <a:p>
            <a:r>
              <a:rPr lang="en-US" altLang="zh-CN" sz="1400" b="1" dirty="0">
                <a:solidFill>
                  <a:srgbClr val="4F4F4F"/>
                </a:solidFill>
                <a:latin typeface="Microsoft YaHei" panose="020B0503020204020204" pitchFamily="34" charset="-122"/>
                <a:ea typeface="Microsoft YaHei" panose="020B0503020204020204" pitchFamily="34" charset="-122"/>
              </a:rPr>
              <a:t>CASE</a:t>
            </a:r>
            <a:r>
              <a:rPr lang="zh-CN" altLang="en-US" sz="1400" b="1" dirty="0">
                <a:solidFill>
                  <a:srgbClr val="4F4F4F"/>
                </a:solidFill>
                <a:latin typeface="Microsoft YaHei" panose="020B0503020204020204" pitchFamily="34" charset="-122"/>
                <a:ea typeface="Microsoft YaHei" panose="020B0503020204020204" pitchFamily="34" charset="-122"/>
              </a:rPr>
              <a:t>语句构建批量更新</a:t>
            </a:r>
            <a:endParaRPr lang="zh-CN" altLang="en-US" sz="1400" b="1" i="0" dirty="0">
              <a:solidFill>
                <a:srgbClr val="4F4F4F"/>
              </a:solidFill>
              <a:effectLst/>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9A5EF059-5E22-472A-87C3-918A94DDAD37}"/>
              </a:ext>
            </a:extLst>
          </p:cNvPr>
          <p:cNvSpPr/>
          <p:nvPr/>
        </p:nvSpPr>
        <p:spPr>
          <a:xfrm>
            <a:off x="5110442" y="4277505"/>
            <a:ext cx="6096000" cy="1200329"/>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altLang="zh-CN" sz="1200" dirty="0"/>
              <a:t>UPDATE t1  SET name = CASE id       </a:t>
            </a:r>
          </a:p>
          <a:p>
            <a:r>
              <a:rPr lang="en-US" altLang="zh-CN" sz="1200" dirty="0"/>
              <a:t>  WHE  N 1  THE  N 3       </a:t>
            </a:r>
          </a:p>
          <a:p>
            <a:r>
              <a:rPr lang="en-US" altLang="zh-CN" sz="1200" dirty="0"/>
              <a:t>  WHEN 2 THEN 4         </a:t>
            </a:r>
          </a:p>
          <a:p>
            <a:r>
              <a:rPr lang="en-US" altLang="zh-CN" sz="1200" dirty="0"/>
              <a:t>  WHEN 3 THEN 5    </a:t>
            </a:r>
          </a:p>
          <a:p>
            <a:r>
              <a:rPr lang="en-US" altLang="zh-CN" sz="1200" dirty="0"/>
              <a:t>  END</a:t>
            </a:r>
          </a:p>
          <a:p>
            <a:r>
              <a:rPr lang="en-US" altLang="zh-CN" sz="1200" dirty="0"/>
              <a:t>  WHERE id IN (1,2,3)</a:t>
            </a:r>
          </a:p>
        </p:txBody>
      </p:sp>
      <p:sp>
        <p:nvSpPr>
          <p:cNvPr id="14" name="矩形 13">
            <a:extLst>
              <a:ext uri="{FF2B5EF4-FFF2-40B4-BE49-F238E27FC236}">
                <a16:creationId xmlns:a16="http://schemas.microsoft.com/office/drawing/2014/main" id="{79ACC18C-1A33-4822-8090-6A36F6D57FA2}"/>
              </a:ext>
            </a:extLst>
          </p:cNvPr>
          <p:cNvSpPr/>
          <p:nvPr/>
        </p:nvSpPr>
        <p:spPr>
          <a:xfrm>
            <a:off x="1986116" y="5851231"/>
            <a:ext cx="9311149" cy="646331"/>
          </a:xfrm>
          <a:prstGeom prst="rect">
            <a:avLst/>
          </a:prstGeom>
        </p:spPr>
        <p:txBody>
          <a:bodyPr wrap="square">
            <a:spAutoFit/>
          </a:bodyPr>
          <a:lstStyle/>
          <a:p>
            <a:pPr marL="285750" indent="-285750">
              <a:buFont typeface="Arial" panose="020B0604020202020204" pitchFamily="34" charset="0"/>
              <a:buChar char="•"/>
            </a:pPr>
            <a:r>
              <a:rPr lang="en-US" altLang="zh-CN" sz="1200" dirty="0"/>
              <a:t>replace into </a:t>
            </a:r>
            <a:r>
              <a:rPr lang="zh-CN" altLang="en-US" sz="1200" dirty="0"/>
              <a:t>对重复的记录先</a:t>
            </a:r>
            <a:r>
              <a:rPr lang="en-US" altLang="zh-CN" sz="1200" dirty="0"/>
              <a:t>delete </a:t>
            </a:r>
            <a:r>
              <a:rPr lang="zh-CN" altLang="en-US" sz="1200" dirty="0"/>
              <a:t>后</a:t>
            </a:r>
            <a:r>
              <a:rPr lang="en-US" altLang="zh-CN" sz="1200" dirty="0"/>
              <a:t>insert</a:t>
            </a:r>
            <a:r>
              <a:rPr lang="zh-CN" altLang="en-US" sz="1200" dirty="0"/>
              <a:t>，如果更新的字段不全会将缺失的字段置为缺省值</a:t>
            </a:r>
            <a:r>
              <a:rPr lang="en-US" altLang="zh-CN" sz="1200" dirty="0"/>
              <a:t>(</a:t>
            </a:r>
            <a:r>
              <a:rPr lang="zh-CN" altLang="en-US" sz="1200" dirty="0"/>
              <a:t>可能会清空大量数据，慎用）</a:t>
            </a:r>
          </a:p>
          <a:p>
            <a:pPr marL="285750" indent="-285750">
              <a:buFont typeface="Arial" panose="020B0604020202020204" pitchFamily="34" charset="0"/>
              <a:buChar char="•"/>
            </a:pPr>
            <a:r>
              <a:rPr lang="en-US" altLang="zh-CN" sz="1200" dirty="0"/>
              <a:t>insert into </a:t>
            </a:r>
            <a:r>
              <a:rPr lang="zh-CN" altLang="en-US" sz="1200" dirty="0"/>
              <a:t>则是只</a:t>
            </a:r>
            <a:r>
              <a:rPr lang="en-US" altLang="zh-CN" sz="1200" dirty="0"/>
              <a:t>update</a:t>
            </a:r>
            <a:r>
              <a:rPr lang="zh-CN" altLang="en-US" sz="1200" dirty="0"/>
              <a:t>重复记录，不会改变其它字段。</a:t>
            </a:r>
            <a:endParaRPr lang="en-US" altLang="zh-CN" sz="1200" dirty="0"/>
          </a:p>
          <a:p>
            <a:pPr marL="171450" indent="-171450">
              <a:buFont typeface="Arial" panose="020B0604020202020204" pitchFamily="34" charset="0"/>
              <a:buChar char="•"/>
            </a:pPr>
            <a:r>
              <a:rPr lang="en-US" altLang="zh-CN" sz="1200" dirty="0"/>
              <a:t>    UPDATE [LOW_PRIORITY] </a:t>
            </a:r>
            <a:r>
              <a:rPr lang="en-US" altLang="zh-CN" sz="1200" dirty="0" err="1"/>
              <a:t>tbl_name</a:t>
            </a:r>
            <a:r>
              <a:rPr lang="en-US" altLang="zh-CN" sz="1200" dirty="0"/>
              <a:t> SET col_name1=expr1,col_name2=expr2,... </a:t>
            </a:r>
            <a:r>
              <a:rPr lang="zh-CN" altLang="en-US" sz="1200" dirty="0"/>
              <a:t>；</a:t>
            </a:r>
            <a:r>
              <a:rPr lang="en-US" altLang="zh-CN" sz="1200" dirty="0" err="1"/>
              <a:t>mysql</a:t>
            </a:r>
            <a:r>
              <a:rPr lang="zh-CN" altLang="en-US" sz="1200" dirty="0"/>
              <a:t>中</a:t>
            </a:r>
            <a:r>
              <a:rPr lang="en-US" altLang="zh-CN" sz="1200" dirty="0"/>
              <a:t>update</a:t>
            </a:r>
            <a:r>
              <a:rPr lang="zh-CN" altLang="en-US" sz="1200" dirty="0"/>
              <a:t>用</a:t>
            </a:r>
            <a:r>
              <a:rPr lang="en-US" altLang="zh-CN" sz="1200" dirty="0" err="1"/>
              <a:t>low_priority</a:t>
            </a:r>
            <a:r>
              <a:rPr lang="zh-CN" altLang="en-US" sz="1200" dirty="0"/>
              <a:t>让</a:t>
            </a:r>
            <a:r>
              <a:rPr lang="en-US" altLang="zh-CN" sz="1200" dirty="0"/>
              <a:t>update</a:t>
            </a:r>
            <a:r>
              <a:rPr lang="zh-CN" altLang="en-US" sz="1200" dirty="0"/>
              <a:t>不锁定表</a:t>
            </a:r>
          </a:p>
        </p:txBody>
      </p:sp>
      <p:sp>
        <p:nvSpPr>
          <p:cNvPr id="15" name="左大括号 14">
            <a:extLst>
              <a:ext uri="{FF2B5EF4-FFF2-40B4-BE49-F238E27FC236}">
                <a16:creationId xmlns:a16="http://schemas.microsoft.com/office/drawing/2014/main" id="{1DC14D48-0DBF-458F-BF4E-2A76C66CD828}"/>
              </a:ext>
            </a:extLst>
          </p:cNvPr>
          <p:cNvSpPr/>
          <p:nvPr/>
        </p:nvSpPr>
        <p:spPr>
          <a:xfrm>
            <a:off x="1543665" y="2026006"/>
            <a:ext cx="516097" cy="3057271"/>
          </a:xfrm>
          <a:prstGeom prst="leftBrace">
            <a:avLst>
              <a:gd name="adj1" fmla="val 54056"/>
              <a:gd name="adj2" fmla="val 5032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7C1A798E-EF67-4EDB-91AE-EADAC5BE765F}"/>
              </a:ext>
            </a:extLst>
          </p:cNvPr>
          <p:cNvSpPr txBox="1"/>
          <p:nvPr/>
        </p:nvSpPr>
        <p:spPr>
          <a:xfrm>
            <a:off x="137652" y="3439662"/>
            <a:ext cx="1504335" cy="369332"/>
          </a:xfrm>
          <a:prstGeom prst="rect">
            <a:avLst/>
          </a:prstGeom>
          <a:noFill/>
        </p:spPr>
        <p:txBody>
          <a:bodyPr wrap="square" rtlCol="0">
            <a:spAutoFit/>
          </a:bodyPr>
          <a:lstStyle/>
          <a:p>
            <a:r>
              <a:rPr lang="en-US" altLang="zh-CN" dirty="0"/>
              <a:t>UPDATE</a:t>
            </a:r>
            <a:r>
              <a:rPr lang="zh-CN" altLang="en-US" dirty="0"/>
              <a:t>优化</a:t>
            </a:r>
          </a:p>
        </p:txBody>
      </p:sp>
    </p:spTree>
    <p:extLst>
      <p:ext uri="{BB962C8B-B14F-4D97-AF65-F5344CB8AC3E}">
        <p14:creationId xmlns:p14="http://schemas.microsoft.com/office/powerpoint/2010/main" val="9919248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53294" y="503832"/>
            <a:ext cx="11695951"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a:t>
            </a:r>
            <a:r>
              <a:rPr lang="en-US" altLang="zh-CN" dirty="0"/>
              <a:t>Optimizing Data Change Statements</a:t>
            </a:r>
            <a:r>
              <a:rPr lang="zh-CN" altLang="en-US" dirty="0"/>
              <a:t>优化数据变更声明之</a:t>
            </a:r>
            <a:r>
              <a:rPr lang="en-US" altLang="zh-CN" dirty="0"/>
              <a:t>DELETE</a:t>
            </a:r>
            <a:r>
              <a:rPr lang="zh-CN" altLang="en-US" dirty="0"/>
              <a:t>优化 </a:t>
            </a:r>
          </a:p>
        </p:txBody>
      </p:sp>
      <p:sp>
        <p:nvSpPr>
          <p:cNvPr id="3" name="矩形 2">
            <a:extLst>
              <a:ext uri="{FF2B5EF4-FFF2-40B4-BE49-F238E27FC236}">
                <a16:creationId xmlns:a16="http://schemas.microsoft.com/office/drawing/2014/main" id="{C06FAB18-EA43-4DCA-BB59-FE4894849AA5}"/>
              </a:ext>
            </a:extLst>
          </p:cNvPr>
          <p:cNvSpPr/>
          <p:nvPr/>
        </p:nvSpPr>
        <p:spPr>
          <a:xfrm>
            <a:off x="1054081" y="952233"/>
            <a:ext cx="10294375" cy="830997"/>
          </a:xfrm>
          <a:prstGeom prst="rect">
            <a:avLst/>
          </a:prstGeom>
        </p:spPr>
        <p:txBody>
          <a:bodyPr wrap="square">
            <a:spAutoFit/>
          </a:bodyPr>
          <a:lstStyle/>
          <a:p>
            <a:pPr marL="285750" indent="-285750">
              <a:buFont typeface="Wingdings" panose="05000000000000000000" pitchFamily="2" charset="2"/>
              <a:buChar char="n"/>
            </a:pPr>
            <a:r>
              <a:rPr lang="en-US" altLang="zh-CN" sz="1600" dirty="0">
                <a:solidFill>
                  <a:srgbClr val="404040"/>
                </a:solidFill>
                <a:latin typeface="-apple-system"/>
              </a:rPr>
              <a:t> delete</a:t>
            </a:r>
            <a:r>
              <a:rPr lang="zh-CN" altLang="en-US" sz="1600" dirty="0">
                <a:solidFill>
                  <a:srgbClr val="404040"/>
                </a:solidFill>
                <a:latin typeface="-apple-system"/>
              </a:rPr>
              <a:t>只是对索引项标记为已删除，并不释放空间，但是以后的插入，命中了数据库块，这个数据块就可以复用。问题是在某些场景下，空闲的位置并不会再被插入数据。对一个数据页上的所有数据都被删除的情况，数据页才可能被复用。对于全表的清理，用</a:t>
            </a:r>
            <a:r>
              <a:rPr lang="en-US" altLang="zh-CN" sz="1600" dirty="0">
                <a:solidFill>
                  <a:srgbClr val="404040"/>
                </a:solidFill>
                <a:latin typeface="-apple-system"/>
              </a:rPr>
              <a:t>TRUNCATE</a:t>
            </a:r>
            <a:r>
              <a:rPr lang="zh-CN" altLang="en-US" sz="1600" dirty="0">
                <a:solidFill>
                  <a:srgbClr val="404040"/>
                </a:solidFill>
                <a:latin typeface="-apple-system"/>
              </a:rPr>
              <a:t>来完成。</a:t>
            </a:r>
            <a:endParaRPr lang="zh-CN" altLang="en-US" sz="1600" dirty="0"/>
          </a:p>
        </p:txBody>
      </p:sp>
      <p:pic>
        <p:nvPicPr>
          <p:cNvPr id="4" name="图片 3">
            <a:extLst>
              <a:ext uri="{FF2B5EF4-FFF2-40B4-BE49-F238E27FC236}">
                <a16:creationId xmlns:a16="http://schemas.microsoft.com/office/drawing/2014/main" id="{4E9D0515-A408-455D-9436-FDA36232E16D}"/>
              </a:ext>
            </a:extLst>
          </p:cNvPr>
          <p:cNvPicPr>
            <a:picLocks noChangeAspect="1"/>
          </p:cNvPicPr>
          <p:nvPr/>
        </p:nvPicPr>
        <p:blipFill>
          <a:blip r:embed="rId3"/>
          <a:stretch>
            <a:fillRect/>
          </a:stretch>
        </p:blipFill>
        <p:spPr>
          <a:xfrm>
            <a:off x="8023123" y="2351782"/>
            <a:ext cx="3657600" cy="3818555"/>
          </a:xfrm>
          <a:prstGeom prst="rect">
            <a:avLst/>
          </a:prstGeom>
        </p:spPr>
      </p:pic>
      <p:sp>
        <p:nvSpPr>
          <p:cNvPr id="6" name="矩形 5">
            <a:extLst>
              <a:ext uri="{FF2B5EF4-FFF2-40B4-BE49-F238E27FC236}">
                <a16:creationId xmlns:a16="http://schemas.microsoft.com/office/drawing/2014/main" id="{5839BCF7-AE39-473C-A1F3-068FF45FB284}"/>
              </a:ext>
            </a:extLst>
          </p:cNvPr>
          <p:cNvSpPr/>
          <p:nvPr/>
        </p:nvSpPr>
        <p:spPr>
          <a:xfrm>
            <a:off x="1209368" y="2351782"/>
            <a:ext cx="5486401" cy="107721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buFont typeface="Arial" panose="020B0604020202020204" pitchFamily="34" charset="0"/>
              <a:buChar char="•"/>
            </a:pPr>
            <a:r>
              <a:rPr lang="en-US" altLang="zh-CN" sz="1600" dirty="0">
                <a:solidFill>
                  <a:srgbClr val="404040"/>
                </a:solidFill>
                <a:latin typeface="-apple-system"/>
              </a:rPr>
              <a:t>MySQL</a:t>
            </a:r>
            <a:r>
              <a:rPr lang="zh-CN" altLang="en-US" sz="1600" dirty="0">
                <a:solidFill>
                  <a:srgbClr val="404040"/>
                </a:solidFill>
                <a:latin typeface="-apple-system"/>
              </a:rPr>
              <a:t>删除语句规则</a:t>
            </a:r>
            <a:endParaRPr lang="en-US" altLang="zh-CN" sz="1600" dirty="0">
              <a:solidFill>
                <a:srgbClr val="404040"/>
              </a:solidFill>
              <a:latin typeface="-apple-system"/>
            </a:endParaRPr>
          </a:p>
          <a:p>
            <a:pPr marL="285750" indent="-285750">
              <a:buFont typeface="Arial" panose="020B0604020202020204" pitchFamily="34" charset="0"/>
              <a:buChar char="•"/>
            </a:pPr>
            <a:r>
              <a:rPr lang="en-US" altLang="zh-CN" sz="1600" dirty="0">
                <a:solidFill>
                  <a:srgbClr val="404040"/>
                </a:solidFill>
                <a:latin typeface="-apple-system"/>
              </a:rPr>
              <a:t>not exist </a:t>
            </a:r>
            <a:r>
              <a:rPr lang="zh-CN" altLang="en-US" sz="1600" dirty="0">
                <a:solidFill>
                  <a:srgbClr val="404040"/>
                </a:solidFill>
                <a:latin typeface="-apple-system"/>
              </a:rPr>
              <a:t>比</a:t>
            </a:r>
            <a:r>
              <a:rPr lang="en-US" altLang="zh-CN" sz="1600" dirty="0">
                <a:solidFill>
                  <a:srgbClr val="404040"/>
                </a:solidFill>
                <a:latin typeface="-apple-system"/>
              </a:rPr>
              <a:t>not in</a:t>
            </a:r>
            <a:r>
              <a:rPr lang="zh-CN" altLang="en-US" sz="1600" dirty="0">
                <a:solidFill>
                  <a:srgbClr val="404040"/>
                </a:solidFill>
                <a:latin typeface="-apple-system"/>
              </a:rPr>
              <a:t>执行效率高；</a:t>
            </a:r>
            <a:endParaRPr lang="en-US" altLang="zh-CN" sz="1600" dirty="0">
              <a:solidFill>
                <a:srgbClr val="404040"/>
              </a:solidFill>
              <a:latin typeface="-apple-system"/>
            </a:endParaRPr>
          </a:p>
          <a:p>
            <a:pPr marL="285750" indent="-285750">
              <a:buFont typeface="Arial" panose="020B0604020202020204" pitchFamily="34" charset="0"/>
              <a:buChar char="•"/>
            </a:pPr>
            <a:r>
              <a:rPr lang="en-US" altLang="zh-CN" sz="1600" dirty="0">
                <a:solidFill>
                  <a:srgbClr val="404040"/>
                </a:solidFill>
                <a:latin typeface="-apple-system"/>
              </a:rPr>
              <a:t>truncate </a:t>
            </a:r>
            <a:r>
              <a:rPr lang="zh-CN" altLang="en-US" sz="1600" dirty="0">
                <a:solidFill>
                  <a:srgbClr val="404040"/>
                </a:solidFill>
                <a:latin typeface="-apple-system"/>
              </a:rPr>
              <a:t>比 </a:t>
            </a:r>
            <a:r>
              <a:rPr lang="en-US" altLang="zh-CN" sz="1600" dirty="0">
                <a:solidFill>
                  <a:srgbClr val="404040"/>
                </a:solidFill>
                <a:latin typeface="-apple-system"/>
              </a:rPr>
              <a:t>delete</a:t>
            </a:r>
            <a:r>
              <a:rPr lang="zh-CN" altLang="en-US" sz="1600" dirty="0">
                <a:solidFill>
                  <a:srgbClr val="404040"/>
                </a:solidFill>
                <a:latin typeface="-apple-system"/>
              </a:rPr>
              <a:t>执行效率高（全表数据清理时用）；</a:t>
            </a:r>
            <a:endParaRPr lang="en-US" altLang="zh-CN" sz="1600" dirty="0">
              <a:solidFill>
                <a:srgbClr val="404040"/>
              </a:solidFill>
              <a:latin typeface="-apple-system"/>
            </a:endParaRPr>
          </a:p>
          <a:p>
            <a:pPr marL="285750" indent="-285750">
              <a:buFont typeface="Arial" panose="020B0604020202020204" pitchFamily="34" charset="0"/>
              <a:buChar char="•"/>
            </a:pPr>
            <a:r>
              <a:rPr lang="zh-CN" altLang="en-US" sz="1600" dirty="0">
                <a:solidFill>
                  <a:srgbClr val="404040"/>
                </a:solidFill>
                <a:latin typeface="-apple-system"/>
              </a:rPr>
              <a:t>使用</a:t>
            </a:r>
            <a:r>
              <a:rPr lang="en-US" altLang="zh-CN" sz="1600" dirty="0">
                <a:solidFill>
                  <a:srgbClr val="404040"/>
                </a:solidFill>
                <a:latin typeface="-apple-system"/>
              </a:rPr>
              <a:t>WHERE</a:t>
            </a:r>
            <a:r>
              <a:rPr lang="zh-CN" altLang="en-US" sz="1600" dirty="0">
                <a:solidFill>
                  <a:srgbClr val="404040"/>
                </a:solidFill>
                <a:latin typeface="-apple-system"/>
              </a:rPr>
              <a:t>语句，并使用索引（无</a:t>
            </a:r>
            <a:r>
              <a:rPr lang="en-US" altLang="zh-CN" sz="1600" dirty="0">
                <a:solidFill>
                  <a:srgbClr val="404040"/>
                </a:solidFill>
                <a:latin typeface="-apple-system"/>
              </a:rPr>
              <a:t>WHERE</a:t>
            </a:r>
            <a:r>
              <a:rPr lang="zh-CN" altLang="en-US" sz="1600" dirty="0">
                <a:solidFill>
                  <a:srgbClr val="404040"/>
                </a:solidFill>
                <a:latin typeface="-apple-system"/>
              </a:rPr>
              <a:t>也要用</a:t>
            </a:r>
            <a:r>
              <a:rPr lang="en-US" altLang="zh-CN" sz="1600" dirty="0">
                <a:solidFill>
                  <a:srgbClr val="404040"/>
                </a:solidFill>
                <a:latin typeface="-apple-system"/>
              </a:rPr>
              <a:t>LIMIT)</a:t>
            </a:r>
            <a:r>
              <a:rPr lang="zh-CN" altLang="en-US" sz="1600" dirty="0">
                <a:solidFill>
                  <a:srgbClr val="404040"/>
                </a:solidFill>
                <a:latin typeface="-apple-system"/>
              </a:rPr>
              <a:t>；</a:t>
            </a:r>
            <a:endParaRPr lang="en-US" altLang="zh-CN" sz="1600" dirty="0">
              <a:solidFill>
                <a:srgbClr val="404040"/>
              </a:solidFill>
              <a:latin typeface="-apple-system"/>
            </a:endParaRPr>
          </a:p>
        </p:txBody>
      </p:sp>
      <p:sp>
        <p:nvSpPr>
          <p:cNvPr id="7" name="矩形 6">
            <a:extLst>
              <a:ext uri="{FF2B5EF4-FFF2-40B4-BE49-F238E27FC236}">
                <a16:creationId xmlns:a16="http://schemas.microsoft.com/office/drawing/2014/main" id="{F8A240D1-17B0-4B5D-9D6C-3FE3E1A3A959}"/>
              </a:ext>
            </a:extLst>
          </p:cNvPr>
          <p:cNvSpPr/>
          <p:nvPr/>
        </p:nvSpPr>
        <p:spPr>
          <a:xfrm>
            <a:off x="1243781" y="3997552"/>
            <a:ext cx="5850193" cy="224676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sz="1400" dirty="0">
                <a:solidFill>
                  <a:schemeClr val="tx1"/>
                </a:solidFill>
                <a:latin typeface="Helvetica" panose="020B0604020202020204" pitchFamily="34" charset="0"/>
              </a:rPr>
              <a:t>    生产线上的系统容易不小心</a:t>
            </a:r>
            <a:r>
              <a:rPr lang="en-US" altLang="zh-CN" sz="1400" dirty="0">
                <a:solidFill>
                  <a:schemeClr val="tx1"/>
                </a:solidFill>
                <a:latin typeface="Helvetica" panose="020B0604020202020204" pitchFamily="34" charset="0"/>
              </a:rPr>
              <a:t>UPDATE,DELETE</a:t>
            </a:r>
            <a:r>
              <a:rPr lang="zh-CN" altLang="en-US" sz="1400" dirty="0">
                <a:solidFill>
                  <a:schemeClr val="tx1"/>
                </a:solidFill>
                <a:latin typeface="Helvetica" panose="020B0604020202020204" pitchFamily="34" charset="0"/>
              </a:rPr>
              <a:t>的时候，无加限制条件，从而引起灾难，</a:t>
            </a:r>
            <a:br>
              <a:rPr lang="zh-CN" altLang="en-US" sz="1400" dirty="0">
                <a:solidFill>
                  <a:schemeClr val="tx1"/>
                </a:solidFill>
              </a:rPr>
            </a:br>
            <a:r>
              <a:rPr lang="zh-CN" altLang="en-US" sz="1400" dirty="0">
                <a:solidFill>
                  <a:schemeClr val="tx1"/>
                </a:solidFill>
                <a:latin typeface="Helvetica" panose="020B0604020202020204" pitchFamily="34" charset="0"/>
              </a:rPr>
              <a:t>但其实</a:t>
            </a:r>
            <a:r>
              <a:rPr lang="en-US" altLang="zh-CN" sz="1400" dirty="0">
                <a:solidFill>
                  <a:schemeClr val="tx1"/>
                </a:solidFill>
                <a:latin typeface="Helvetica" panose="020B0604020202020204" pitchFamily="34" charset="0"/>
              </a:rPr>
              <a:t>MYSQL</a:t>
            </a:r>
            <a:r>
              <a:rPr lang="zh-CN" altLang="en-US" sz="1400" dirty="0">
                <a:solidFill>
                  <a:schemeClr val="tx1"/>
                </a:solidFill>
                <a:latin typeface="Helvetica" panose="020B0604020202020204" pitchFamily="34" charset="0"/>
              </a:rPr>
              <a:t>有参数设置可以防止误操作，一定程度上减少发生机会。</a:t>
            </a:r>
            <a:br>
              <a:rPr lang="zh-CN" altLang="en-US" sz="1400" dirty="0">
                <a:solidFill>
                  <a:schemeClr val="tx1"/>
                </a:solidFill>
              </a:rPr>
            </a:br>
            <a:r>
              <a:rPr lang="en-US" altLang="zh-CN" sz="1400" dirty="0" err="1">
                <a:solidFill>
                  <a:schemeClr val="tx1"/>
                </a:solidFill>
                <a:latin typeface="Helvetica" panose="020B0604020202020204" pitchFamily="34" charset="0"/>
              </a:rPr>
              <a:t>sql_safe_updates</a:t>
            </a:r>
            <a:br>
              <a:rPr lang="zh-CN" altLang="en-US" sz="1400" dirty="0">
                <a:solidFill>
                  <a:schemeClr val="tx1"/>
                </a:solidFill>
              </a:rPr>
            </a:br>
            <a:r>
              <a:rPr lang="zh-CN" altLang="en-US" sz="1400" dirty="0">
                <a:solidFill>
                  <a:schemeClr val="tx1"/>
                </a:solidFill>
                <a:latin typeface="Helvetica" panose="020B0604020202020204" pitchFamily="34" charset="0"/>
              </a:rPr>
              <a:t>其中 ：</a:t>
            </a:r>
            <a:br>
              <a:rPr lang="zh-CN" altLang="en-US" sz="1400" dirty="0">
                <a:solidFill>
                  <a:schemeClr val="tx1"/>
                </a:solidFill>
              </a:rPr>
            </a:br>
            <a:r>
              <a:rPr lang="zh-CN" altLang="en-US" sz="1400" dirty="0">
                <a:solidFill>
                  <a:schemeClr val="tx1"/>
                </a:solidFill>
              </a:rPr>
              <a:t> </a:t>
            </a:r>
            <a:r>
              <a:rPr lang="zh-CN" altLang="en-US" sz="1400" dirty="0">
                <a:solidFill>
                  <a:schemeClr val="tx1"/>
                </a:solidFill>
                <a:latin typeface="Helvetica" panose="020B0604020202020204" pitchFamily="34" charset="0"/>
              </a:rPr>
              <a:t>当</a:t>
            </a:r>
            <a:r>
              <a:rPr lang="en-US" altLang="zh-CN" sz="1400" dirty="0" err="1">
                <a:solidFill>
                  <a:schemeClr val="tx1"/>
                </a:solidFill>
                <a:latin typeface="Helvetica" panose="020B0604020202020204" pitchFamily="34" charset="0"/>
              </a:rPr>
              <a:t>sql_safe_updates</a:t>
            </a:r>
            <a:r>
              <a:rPr lang="zh-CN" altLang="en-US" sz="1400" dirty="0">
                <a:solidFill>
                  <a:schemeClr val="tx1"/>
                </a:solidFill>
                <a:latin typeface="Helvetica" panose="020B0604020202020204" pitchFamily="34" charset="0"/>
              </a:rPr>
              <a:t>设置为</a:t>
            </a:r>
            <a:r>
              <a:rPr lang="en-US" altLang="zh-CN" sz="1400" dirty="0">
                <a:solidFill>
                  <a:schemeClr val="tx1"/>
                </a:solidFill>
                <a:latin typeface="Helvetica" panose="020B0604020202020204" pitchFamily="34" charset="0"/>
              </a:rPr>
              <a:t>1</a:t>
            </a:r>
            <a:r>
              <a:rPr lang="zh-CN" altLang="en-US" sz="1400" dirty="0">
                <a:solidFill>
                  <a:schemeClr val="tx1"/>
                </a:solidFill>
                <a:latin typeface="Helvetica" panose="020B0604020202020204" pitchFamily="34" charset="0"/>
              </a:rPr>
              <a:t>时，</a:t>
            </a:r>
            <a:r>
              <a:rPr lang="en-US" altLang="zh-CN" sz="1400" dirty="0">
                <a:solidFill>
                  <a:schemeClr val="tx1"/>
                </a:solidFill>
                <a:latin typeface="Helvetica" panose="020B0604020202020204" pitchFamily="34" charset="0"/>
              </a:rPr>
              <a:t>update:</a:t>
            </a:r>
            <a:r>
              <a:rPr lang="zh-CN" altLang="en-US" sz="1400" dirty="0">
                <a:solidFill>
                  <a:schemeClr val="tx1"/>
                </a:solidFill>
                <a:latin typeface="Helvetica" panose="020B0604020202020204" pitchFamily="34" charset="0"/>
              </a:rPr>
              <a:t>要有</a:t>
            </a:r>
            <a:r>
              <a:rPr lang="en-US" altLang="zh-CN" sz="1400" dirty="0">
                <a:solidFill>
                  <a:schemeClr val="tx1"/>
                </a:solidFill>
                <a:latin typeface="Helvetica" panose="020B0604020202020204" pitchFamily="34" charset="0"/>
              </a:rPr>
              <a:t>where</a:t>
            </a:r>
            <a:r>
              <a:rPr lang="zh-CN" altLang="en-US" sz="1400" dirty="0">
                <a:solidFill>
                  <a:schemeClr val="tx1"/>
                </a:solidFill>
                <a:latin typeface="Helvetica" panose="020B0604020202020204" pitchFamily="34" charset="0"/>
              </a:rPr>
              <a:t>，并查询条件必须使用为索引字段，或者使用</a:t>
            </a:r>
            <a:r>
              <a:rPr lang="en-US" altLang="zh-CN" sz="1400" dirty="0">
                <a:solidFill>
                  <a:schemeClr val="tx1"/>
                </a:solidFill>
                <a:latin typeface="Helvetica" panose="020B0604020202020204" pitchFamily="34" charset="0"/>
              </a:rPr>
              <a:t>limit</a:t>
            </a:r>
            <a:r>
              <a:rPr lang="zh-CN" altLang="en-US" sz="1400" dirty="0">
                <a:solidFill>
                  <a:schemeClr val="tx1"/>
                </a:solidFill>
                <a:latin typeface="Helvetica" panose="020B0604020202020204" pitchFamily="34" charset="0"/>
              </a:rPr>
              <a:t>，或者两个条件同时存在，才能正常执行。</a:t>
            </a:r>
            <a:r>
              <a:rPr lang="en-US" altLang="zh-CN" sz="1400" dirty="0" err="1">
                <a:solidFill>
                  <a:schemeClr val="tx1"/>
                </a:solidFill>
                <a:latin typeface="Helvetica" panose="020B0604020202020204" pitchFamily="34" charset="0"/>
              </a:rPr>
              <a:t>delete:where</a:t>
            </a:r>
            <a:r>
              <a:rPr lang="zh-CN" altLang="en-US" sz="1400" dirty="0">
                <a:solidFill>
                  <a:schemeClr val="tx1"/>
                </a:solidFill>
                <a:latin typeface="Helvetica" panose="020B0604020202020204" pitchFamily="34" charset="0"/>
              </a:rPr>
              <a:t>条件中带有索引字段可删除，</a:t>
            </a:r>
            <a:r>
              <a:rPr lang="en-US" altLang="zh-CN" sz="1400" dirty="0">
                <a:solidFill>
                  <a:schemeClr val="tx1"/>
                </a:solidFill>
                <a:latin typeface="Helvetica" panose="020B0604020202020204" pitchFamily="34" charset="0"/>
              </a:rPr>
              <a:t>where</a:t>
            </a:r>
            <a:r>
              <a:rPr lang="zh-CN" altLang="en-US" sz="1400" dirty="0">
                <a:solidFill>
                  <a:schemeClr val="tx1"/>
                </a:solidFill>
                <a:latin typeface="Helvetica" panose="020B0604020202020204" pitchFamily="34" charset="0"/>
              </a:rPr>
              <a:t>中查询条件不是索引，得必须有</a:t>
            </a:r>
            <a:r>
              <a:rPr lang="en-US" altLang="zh-CN" sz="1400" dirty="0">
                <a:solidFill>
                  <a:schemeClr val="tx1"/>
                </a:solidFill>
                <a:latin typeface="Helvetica" panose="020B0604020202020204" pitchFamily="34" charset="0"/>
              </a:rPr>
              <a:t>limit</a:t>
            </a:r>
            <a:r>
              <a:rPr lang="zh-CN" altLang="en-US" sz="1400" dirty="0">
                <a:solidFill>
                  <a:schemeClr val="tx1"/>
                </a:solidFill>
                <a:latin typeface="Helvetica" panose="020B0604020202020204" pitchFamily="34" charset="0"/>
              </a:rPr>
              <a:t>。主要是防止</a:t>
            </a:r>
            <a:r>
              <a:rPr lang="en-US" altLang="zh-CN" sz="1400" dirty="0">
                <a:solidFill>
                  <a:schemeClr val="tx1"/>
                </a:solidFill>
                <a:latin typeface="Helvetica" panose="020B0604020202020204" pitchFamily="34" charset="0"/>
              </a:rPr>
              <a:t>update</a:t>
            </a:r>
            <a:r>
              <a:rPr lang="zh-CN" altLang="en-US" sz="1400" dirty="0">
                <a:solidFill>
                  <a:schemeClr val="tx1"/>
                </a:solidFill>
                <a:latin typeface="Helvetica" panose="020B0604020202020204" pitchFamily="34" charset="0"/>
              </a:rPr>
              <a:t>和</a:t>
            </a:r>
            <a:r>
              <a:rPr lang="en-US" altLang="zh-CN" sz="1400" dirty="0" err="1">
                <a:solidFill>
                  <a:schemeClr val="tx1"/>
                </a:solidFill>
                <a:latin typeface="Helvetica" panose="020B0604020202020204" pitchFamily="34" charset="0"/>
              </a:rPr>
              <a:t>deLete</a:t>
            </a:r>
            <a:r>
              <a:rPr lang="zh-CN" altLang="en-US" sz="1400" dirty="0">
                <a:solidFill>
                  <a:schemeClr val="tx1"/>
                </a:solidFill>
                <a:latin typeface="Helvetica" panose="020B0604020202020204" pitchFamily="34" charset="0"/>
              </a:rPr>
              <a:t>没有使用索引导致变更及删除大量数据。参数默认值为</a:t>
            </a:r>
            <a:r>
              <a:rPr lang="en-US" altLang="zh-CN" sz="1400" dirty="0">
                <a:solidFill>
                  <a:schemeClr val="tx1"/>
                </a:solidFill>
                <a:latin typeface="Helvetica" panose="020B0604020202020204" pitchFamily="34" charset="0"/>
              </a:rPr>
              <a:t>0</a:t>
            </a:r>
            <a:endParaRPr lang="zh-CN" altLang="en-US" sz="1400" dirty="0">
              <a:solidFill>
                <a:schemeClr val="tx1"/>
              </a:solidFill>
            </a:endParaRPr>
          </a:p>
        </p:txBody>
      </p:sp>
    </p:spTree>
    <p:extLst>
      <p:ext uri="{BB962C8B-B14F-4D97-AF65-F5344CB8AC3E}">
        <p14:creationId xmlns:p14="http://schemas.microsoft.com/office/powerpoint/2010/main" val="31842765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53294" y="503832"/>
            <a:ext cx="11695951"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a:t>
            </a:r>
            <a:r>
              <a:rPr lang="en-US" altLang="zh-CN" dirty="0"/>
              <a:t>Optimizing Data Change Statements</a:t>
            </a:r>
            <a:r>
              <a:rPr lang="zh-CN" altLang="en-US" dirty="0"/>
              <a:t>优化数据变更声明之</a:t>
            </a:r>
            <a:r>
              <a:rPr lang="en-US" altLang="zh-CN" dirty="0"/>
              <a:t>DELETE</a:t>
            </a:r>
            <a:r>
              <a:rPr lang="zh-CN" altLang="en-US" dirty="0"/>
              <a:t>优化 </a:t>
            </a:r>
          </a:p>
        </p:txBody>
      </p:sp>
      <p:sp>
        <p:nvSpPr>
          <p:cNvPr id="6" name="矩形 5">
            <a:extLst>
              <a:ext uri="{FF2B5EF4-FFF2-40B4-BE49-F238E27FC236}">
                <a16:creationId xmlns:a16="http://schemas.microsoft.com/office/drawing/2014/main" id="{7C9940BE-5DB7-4937-983E-4852977F3FA7}"/>
              </a:ext>
            </a:extLst>
          </p:cNvPr>
          <p:cNvSpPr/>
          <p:nvPr/>
        </p:nvSpPr>
        <p:spPr>
          <a:xfrm>
            <a:off x="2645300" y="1508656"/>
            <a:ext cx="5761702" cy="30777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400" dirty="0"/>
              <a:t>DELETE from T1 where id not in ( SELECT id from T2);</a:t>
            </a:r>
            <a:endParaRPr lang="zh-CN" altLang="en-US" sz="1400" dirty="0"/>
          </a:p>
        </p:txBody>
      </p:sp>
      <p:sp>
        <p:nvSpPr>
          <p:cNvPr id="8" name="矩形 7">
            <a:extLst>
              <a:ext uri="{FF2B5EF4-FFF2-40B4-BE49-F238E27FC236}">
                <a16:creationId xmlns:a16="http://schemas.microsoft.com/office/drawing/2014/main" id="{A31620B9-54D9-41DE-B49C-681EF2BF5896}"/>
              </a:ext>
            </a:extLst>
          </p:cNvPr>
          <p:cNvSpPr/>
          <p:nvPr/>
        </p:nvSpPr>
        <p:spPr>
          <a:xfrm>
            <a:off x="2645300" y="2126373"/>
            <a:ext cx="6656439" cy="30777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400" dirty="0"/>
              <a:t>DELETE from activity where id not in (select * from (SELECT id from </a:t>
            </a:r>
            <a:r>
              <a:rPr lang="en-US" altLang="zh-CN" sz="1400" dirty="0" err="1"/>
              <a:t>activity_data</a:t>
            </a:r>
            <a:r>
              <a:rPr lang="en-US" altLang="zh-CN" sz="1400" dirty="0"/>
              <a:t>) t);</a:t>
            </a:r>
            <a:endParaRPr lang="zh-CN" altLang="en-US" sz="1400" dirty="0"/>
          </a:p>
        </p:txBody>
      </p:sp>
      <p:cxnSp>
        <p:nvCxnSpPr>
          <p:cNvPr id="10" name="直接箭头连接符 9">
            <a:extLst>
              <a:ext uri="{FF2B5EF4-FFF2-40B4-BE49-F238E27FC236}">
                <a16:creationId xmlns:a16="http://schemas.microsoft.com/office/drawing/2014/main" id="{925A0141-7A82-456C-9E7A-335742E8271F}"/>
              </a:ext>
            </a:extLst>
          </p:cNvPr>
          <p:cNvCxnSpPr/>
          <p:nvPr/>
        </p:nvCxnSpPr>
        <p:spPr>
          <a:xfrm>
            <a:off x="5270512" y="1816433"/>
            <a:ext cx="0" cy="30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1014A06-90E4-479B-A89B-5C32D21E4F8F}"/>
              </a:ext>
            </a:extLst>
          </p:cNvPr>
          <p:cNvSpPr txBox="1"/>
          <p:nvPr/>
        </p:nvSpPr>
        <p:spPr>
          <a:xfrm>
            <a:off x="5073868" y="1799252"/>
            <a:ext cx="530942" cy="276999"/>
          </a:xfrm>
          <a:prstGeom prst="rect">
            <a:avLst/>
          </a:prstGeom>
          <a:noFill/>
        </p:spPr>
        <p:txBody>
          <a:bodyPr wrap="square" rtlCol="0">
            <a:spAutoFit/>
          </a:bodyPr>
          <a:lstStyle/>
          <a:p>
            <a:r>
              <a:rPr lang="zh-CN" altLang="en-US" sz="1200" dirty="0"/>
              <a:t>改成</a:t>
            </a:r>
          </a:p>
        </p:txBody>
      </p:sp>
      <p:sp>
        <p:nvSpPr>
          <p:cNvPr id="12" name="文本框 11">
            <a:extLst>
              <a:ext uri="{FF2B5EF4-FFF2-40B4-BE49-F238E27FC236}">
                <a16:creationId xmlns:a16="http://schemas.microsoft.com/office/drawing/2014/main" id="{A001022B-3D3E-428D-9069-B866AF24D2F9}"/>
              </a:ext>
            </a:extLst>
          </p:cNvPr>
          <p:cNvSpPr txBox="1"/>
          <p:nvPr/>
        </p:nvSpPr>
        <p:spPr>
          <a:xfrm>
            <a:off x="1587909" y="1841768"/>
            <a:ext cx="1012718" cy="307777"/>
          </a:xfrm>
          <a:prstGeom prst="rect">
            <a:avLst/>
          </a:prstGeom>
          <a:noFill/>
        </p:spPr>
        <p:txBody>
          <a:bodyPr wrap="square" rtlCol="0">
            <a:spAutoFit/>
          </a:bodyPr>
          <a:lstStyle/>
          <a:p>
            <a:r>
              <a:rPr lang="zh-CN" altLang="en-US" sz="1400" dirty="0"/>
              <a:t>优化一</a:t>
            </a:r>
          </a:p>
        </p:txBody>
      </p:sp>
      <p:sp>
        <p:nvSpPr>
          <p:cNvPr id="13" name="矩形 12">
            <a:extLst>
              <a:ext uri="{FF2B5EF4-FFF2-40B4-BE49-F238E27FC236}">
                <a16:creationId xmlns:a16="http://schemas.microsoft.com/office/drawing/2014/main" id="{B0036ECA-511E-4A16-8EF8-CB5E7BD0A82B}"/>
              </a:ext>
            </a:extLst>
          </p:cNvPr>
          <p:cNvSpPr/>
          <p:nvPr/>
        </p:nvSpPr>
        <p:spPr>
          <a:xfrm>
            <a:off x="2673108" y="2804237"/>
            <a:ext cx="1412053" cy="276999"/>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altLang="zh-CN" sz="1200" dirty="0">
                <a:solidFill>
                  <a:srgbClr val="4D4D4D"/>
                </a:solidFill>
                <a:latin typeface="Microsoft YaHei" panose="020B0503020204020204" pitchFamily="34" charset="-122"/>
                <a:ea typeface="Microsoft YaHei" panose="020B0503020204020204" pitchFamily="34" charset="-122"/>
              </a:rPr>
              <a:t>delete ID from T;</a:t>
            </a:r>
            <a:endParaRPr lang="zh-CN" altLang="en-US" sz="1200" dirty="0"/>
          </a:p>
        </p:txBody>
      </p:sp>
      <p:sp>
        <p:nvSpPr>
          <p:cNvPr id="14" name="矩形 13">
            <a:extLst>
              <a:ext uri="{FF2B5EF4-FFF2-40B4-BE49-F238E27FC236}">
                <a16:creationId xmlns:a16="http://schemas.microsoft.com/office/drawing/2014/main" id="{C576A8D9-C2E3-45F7-904E-E61C662E10DD}"/>
              </a:ext>
            </a:extLst>
          </p:cNvPr>
          <p:cNvSpPr/>
          <p:nvPr/>
        </p:nvSpPr>
        <p:spPr>
          <a:xfrm>
            <a:off x="2673108" y="3329627"/>
            <a:ext cx="1713674" cy="276999"/>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altLang="zh-CN" sz="1200" dirty="0">
                <a:solidFill>
                  <a:srgbClr val="4D4D4D"/>
                </a:solidFill>
                <a:latin typeface="Microsoft YaHei" panose="020B0503020204020204" pitchFamily="34" charset="-122"/>
                <a:ea typeface="Microsoft YaHei" panose="020B0503020204020204" pitchFamily="34" charset="-122"/>
              </a:rPr>
              <a:t>delete from T limit 2;</a:t>
            </a:r>
            <a:endParaRPr lang="zh-CN" altLang="en-US" sz="1200" dirty="0"/>
          </a:p>
        </p:txBody>
      </p:sp>
      <p:sp>
        <p:nvSpPr>
          <p:cNvPr id="15" name="左大括号 14">
            <a:extLst>
              <a:ext uri="{FF2B5EF4-FFF2-40B4-BE49-F238E27FC236}">
                <a16:creationId xmlns:a16="http://schemas.microsoft.com/office/drawing/2014/main" id="{3E7B7709-9536-4974-8313-C2A21BFF7156}"/>
              </a:ext>
            </a:extLst>
          </p:cNvPr>
          <p:cNvSpPr/>
          <p:nvPr/>
        </p:nvSpPr>
        <p:spPr>
          <a:xfrm>
            <a:off x="2478147" y="1662544"/>
            <a:ext cx="72481" cy="6445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7FE00CD2-B319-43D1-A65D-2354E7998E2E}"/>
              </a:ext>
            </a:extLst>
          </p:cNvPr>
          <p:cNvCxnSpPr>
            <a:stCxn id="13" idx="2"/>
          </p:cNvCxnSpPr>
          <p:nvPr/>
        </p:nvCxnSpPr>
        <p:spPr>
          <a:xfrm flipH="1">
            <a:off x="3379134" y="3081236"/>
            <a:ext cx="1" cy="273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E0E0F4D-109E-4CFB-BD26-07F3FF08184D}"/>
              </a:ext>
            </a:extLst>
          </p:cNvPr>
          <p:cNvSpPr txBox="1"/>
          <p:nvPr/>
        </p:nvSpPr>
        <p:spPr>
          <a:xfrm>
            <a:off x="3113663" y="3042128"/>
            <a:ext cx="530942" cy="276999"/>
          </a:xfrm>
          <a:prstGeom prst="rect">
            <a:avLst/>
          </a:prstGeom>
          <a:noFill/>
        </p:spPr>
        <p:txBody>
          <a:bodyPr wrap="square" rtlCol="0">
            <a:spAutoFit/>
          </a:bodyPr>
          <a:lstStyle/>
          <a:p>
            <a:r>
              <a:rPr lang="zh-CN" altLang="en-US" sz="1200" dirty="0"/>
              <a:t>改成</a:t>
            </a:r>
          </a:p>
        </p:txBody>
      </p:sp>
      <p:sp>
        <p:nvSpPr>
          <p:cNvPr id="19" name="左大括号 18">
            <a:extLst>
              <a:ext uri="{FF2B5EF4-FFF2-40B4-BE49-F238E27FC236}">
                <a16:creationId xmlns:a16="http://schemas.microsoft.com/office/drawing/2014/main" id="{BB55C8A9-32AD-4382-9455-2E12C3ECA98A}"/>
              </a:ext>
            </a:extLst>
          </p:cNvPr>
          <p:cNvSpPr/>
          <p:nvPr/>
        </p:nvSpPr>
        <p:spPr>
          <a:xfrm>
            <a:off x="2542195" y="2942736"/>
            <a:ext cx="45719" cy="6445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D6F59BC7-6CC0-4EB6-9EEE-A12740E02075}"/>
              </a:ext>
            </a:extLst>
          </p:cNvPr>
          <p:cNvSpPr txBox="1"/>
          <p:nvPr/>
        </p:nvSpPr>
        <p:spPr>
          <a:xfrm>
            <a:off x="1617793" y="3154275"/>
            <a:ext cx="1012718" cy="307777"/>
          </a:xfrm>
          <a:prstGeom prst="rect">
            <a:avLst/>
          </a:prstGeom>
          <a:noFill/>
        </p:spPr>
        <p:txBody>
          <a:bodyPr wrap="square" rtlCol="0">
            <a:spAutoFit/>
          </a:bodyPr>
          <a:lstStyle/>
          <a:p>
            <a:r>
              <a:rPr lang="zh-CN" altLang="en-US" sz="1400" dirty="0"/>
              <a:t>优化二</a:t>
            </a:r>
          </a:p>
        </p:txBody>
      </p:sp>
      <p:sp>
        <p:nvSpPr>
          <p:cNvPr id="21" name="文本框 20">
            <a:extLst>
              <a:ext uri="{FF2B5EF4-FFF2-40B4-BE49-F238E27FC236}">
                <a16:creationId xmlns:a16="http://schemas.microsoft.com/office/drawing/2014/main" id="{BED076B1-C6B6-4D9D-8868-5805DAAAD7D8}"/>
              </a:ext>
            </a:extLst>
          </p:cNvPr>
          <p:cNvSpPr txBox="1"/>
          <p:nvPr/>
        </p:nvSpPr>
        <p:spPr>
          <a:xfrm>
            <a:off x="953729" y="1081548"/>
            <a:ext cx="1676782" cy="369332"/>
          </a:xfrm>
          <a:prstGeom prst="rect">
            <a:avLst/>
          </a:prstGeom>
          <a:noFill/>
        </p:spPr>
        <p:txBody>
          <a:bodyPr wrap="square" rtlCol="0">
            <a:spAutoFit/>
          </a:bodyPr>
          <a:lstStyle/>
          <a:p>
            <a:r>
              <a:rPr lang="zh-CN" altLang="en-US" dirty="0"/>
              <a:t>样例</a:t>
            </a:r>
          </a:p>
        </p:txBody>
      </p:sp>
      <p:sp>
        <p:nvSpPr>
          <p:cNvPr id="23" name="矩形 22">
            <a:extLst>
              <a:ext uri="{FF2B5EF4-FFF2-40B4-BE49-F238E27FC236}">
                <a16:creationId xmlns:a16="http://schemas.microsoft.com/office/drawing/2014/main" id="{4382AAA7-608C-493D-98D2-42E41E662160}"/>
              </a:ext>
            </a:extLst>
          </p:cNvPr>
          <p:cNvSpPr/>
          <p:nvPr/>
        </p:nvSpPr>
        <p:spPr>
          <a:xfrm>
            <a:off x="2767780" y="3855017"/>
            <a:ext cx="6096000" cy="830997"/>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altLang="zh-CN" sz="1200" dirty="0"/>
              <a:t>DELETE FROM </a:t>
            </a:r>
          </a:p>
          <a:p>
            <a:r>
              <a:rPr lang="en-US" altLang="zh-CN" sz="1200" dirty="0"/>
              <a:t>     T1 </a:t>
            </a:r>
          </a:p>
          <a:p>
            <a:r>
              <a:rPr lang="en-US" altLang="zh-CN" sz="1200" dirty="0"/>
              <a:t>WHERE </a:t>
            </a:r>
          </a:p>
          <a:p>
            <a:r>
              <a:rPr lang="en-US" altLang="zh-CN" sz="1200" dirty="0"/>
              <a:t>  T1.column IN (SELECT column2 FROM T2 WHERE XXX );</a:t>
            </a:r>
          </a:p>
        </p:txBody>
      </p:sp>
      <p:sp>
        <p:nvSpPr>
          <p:cNvPr id="24" name="矩形 23">
            <a:extLst>
              <a:ext uri="{FF2B5EF4-FFF2-40B4-BE49-F238E27FC236}">
                <a16:creationId xmlns:a16="http://schemas.microsoft.com/office/drawing/2014/main" id="{09CDD296-4413-4FA1-82EC-9469C124C408}"/>
              </a:ext>
            </a:extLst>
          </p:cNvPr>
          <p:cNvSpPr/>
          <p:nvPr/>
        </p:nvSpPr>
        <p:spPr>
          <a:xfrm>
            <a:off x="2898693" y="4937480"/>
            <a:ext cx="6096000" cy="1200329"/>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altLang="zh-CN" sz="1200" dirty="0"/>
              <a:t>DELETE T1 </a:t>
            </a:r>
          </a:p>
          <a:p>
            <a:r>
              <a:rPr lang="en-US" altLang="zh-CN" sz="1200" dirty="0"/>
              <a:t>FROM</a:t>
            </a:r>
          </a:p>
          <a:p>
            <a:r>
              <a:rPr lang="en-US" altLang="zh-CN" sz="1200" dirty="0"/>
              <a:t>    table_name1,</a:t>
            </a:r>
          </a:p>
          <a:p>
            <a:r>
              <a:rPr lang="en-US" altLang="zh-CN" sz="1200" dirty="0"/>
              <a:t>    ( SELECT column2 FROM T2 WHERE XXX ) a </a:t>
            </a:r>
          </a:p>
          <a:p>
            <a:r>
              <a:rPr lang="en-US" altLang="zh-CN" sz="1200" dirty="0"/>
              <a:t>WHERE</a:t>
            </a:r>
          </a:p>
          <a:p>
            <a:r>
              <a:rPr lang="en-US" altLang="zh-CN" sz="1200" dirty="0"/>
              <a:t>    T1.column  = </a:t>
            </a:r>
            <a:r>
              <a:rPr lang="en-US" altLang="zh-CN" sz="1200" dirty="0" err="1"/>
              <a:t>a.column</a:t>
            </a:r>
            <a:r>
              <a:rPr lang="en-US" altLang="zh-CN" sz="1200" dirty="0"/>
              <a:t> 2;</a:t>
            </a:r>
            <a:endParaRPr lang="zh-CN" altLang="en-US" sz="1200" dirty="0"/>
          </a:p>
        </p:txBody>
      </p:sp>
      <p:sp>
        <p:nvSpPr>
          <p:cNvPr id="25" name="左大括号 24">
            <a:extLst>
              <a:ext uri="{FF2B5EF4-FFF2-40B4-BE49-F238E27FC236}">
                <a16:creationId xmlns:a16="http://schemas.microsoft.com/office/drawing/2014/main" id="{3BC394C7-A834-4F61-A539-162C26E43305}"/>
              </a:ext>
            </a:extLst>
          </p:cNvPr>
          <p:cNvSpPr/>
          <p:nvPr/>
        </p:nvSpPr>
        <p:spPr>
          <a:xfrm>
            <a:off x="2532367" y="4153830"/>
            <a:ext cx="270382" cy="170098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97EFD888-67E5-4B14-8212-2C8FD0EC724E}"/>
              </a:ext>
            </a:extLst>
          </p:cNvPr>
          <p:cNvSpPr txBox="1"/>
          <p:nvPr/>
        </p:nvSpPr>
        <p:spPr>
          <a:xfrm>
            <a:off x="1587909" y="4876554"/>
            <a:ext cx="1012718" cy="307777"/>
          </a:xfrm>
          <a:prstGeom prst="rect">
            <a:avLst/>
          </a:prstGeom>
          <a:noFill/>
        </p:spPr>
        <p:txBody>
          <a:bodyPr wrap="square" rtlCol="0">
            <a:spAutoFit/>
          </a:bodyPr>
          <a:lstStyle/>
          <a:p>
            <a:r>
              <a:rPr lang="zh-CN" altLang="en-US" sz="1400" dirty="0"/>
              <a:t>优化三</a:t>
            </a:r>
          </a:p>
        </p:txBody>
      </p:sp>
      <p:cxnSp>
        <p:nvCxnSpPr>
          <p:cNvPr id="28" name="直接箭头连接符 27">
            <a:extLst>
              <a:ext uri="{FF2B5EF4-FFF2-40B4-BE49-F238E27FC236}">
                <a16:creationId xmlns:a16="http://schemas.microsoft.com/office/drawing/2014/main" id="{004A0A1E-59DD-4BBF-AC29-4564A96C86D6}"/>
              </a:ext>
            </a:extLst>
          </p:cNvPr>
          <p:cNvCxnSpPr>
            <a:stCxn id="23" idx="2"/>
          </p:cNvCxnSpPr>
          <p:nvPr/>
        </p:nvCxnSpPr>
        <p:spPr>
          <a:xfrm>
            <a:off x="5815780" y="4686014"/>
            <a:ext cx="0" cy="251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3BD59090-7E8D-4CB2-A9DE-5997CEBD9CA4}"/>
              </a:ext>
            </a:extLst>
          </p:cNvPr>
          <p:cNvSpPr txBox="1"/>
          <p:nvPr/>
        </p:nvSpPr>
        <p:spPr>
          <a:xfrm>
            <a:off x="5583005" y="4660481"/>
            <a:ext cx="530942" cy="276999"/>
          </a:xfrm>
          <a:prstGeom prst="rect">
            <a:avLst/>
          </a:prstGeom>
          <a:noFill/>
        </p:spPr>
        <p:txBody>
          <a:bodyPr wrap="square" rtlCol="0">
            <a:spAutoFit/>
          </a:bodyPr>
          <a:lstStyle/>
          <a:p>
            <a:r>
              <a:rPr lang="zh-CN" altLang="en-US" sz="1200" dirty="0"/>
              <a:t>改成</a:t>
            </a:r>
          </a:p>
        </p:txBody>
      </p:sp>
    </p:spTree>
    <p:extLst>
      <p:ext uri="{BB962C8B-B14F-4D97-AF65-F5344CB8AC3E}">
        <p14:creationId xmlns:p14="http://schemas.microsoft.com/office/powerpoint/2010/main" val="40579982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353294" y="503832"/>
            <a:ext cx="11695951"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a:t>
            </a:r>
            <a:r>
              <a:rPr lang="en-US" altLang="zh-CN" dirty="0"/>
              <a:t>Optimizing Data Change Statements</a:t>
            </a:r>
            <a:r>
              <a:rPr lang="zh-CN" altLang="en-US" dirty="0"/>
              <a:t>优化数据变更声明之数据库权限</a:t>
            </a:r>
          </a:p>
        </p:txBody>
      </p:sp>
      <p:sp>
        <p:nvSpPr>
          <p:cNvPr id="5" name="矩形 4">
            <a:extLst>
              <a:ext uri="{FF2B5EF4-FFF2-40B4-BE49-F238E27FC236}">
                <a16:creationId xmlns:a16="http://schemas.microsoft.com/office/drawing/2014/main" id="{57471027-A15E-45D3-908B-770DE27C5571}"/>
              </a:ext>
            </a:extLst>
          </p:cNvPr>
          <p:cNvSpPr/>
          <p:nvPr/>
        </p:nvSpPr>
        <p:spPr>
          <a:xfrm>
            <a:off x="973392" y="998340"/>
            <a:ext cx="8947355" cy="1569660"/>
          </a:xfrm>
          <a:prstGeom prst="rect">
            <a:avLst/>
          </a:prstGeom>
        </p:spPr>
        <p:txBody>
          <a:bodyPr wrap="square">
            <a:spAutoFit/>
          </a:bodyPr>
          <a:lstStyle/>
          <a:p>
            <a:pPr marL="285750" indent="-285750">
              <a:buFont typeface="Wingdings" panose="05000000000000000000" pitchFamily="2" charset="2"/>
              <a:buChar char="p"/>
            </a:pPr>
            <a:r>
              <a:rPr lang="en-US" altLang="zh-CN" sz="1600" dirty="0">
                <a:solidFill>
                  <a:srgbClr val="4D4D4D"/>
                </a:solidFill>
                <a:latin typeface="Microsoft YaHei" panose="020B0503020204020204" pitchFamily="34" charset="-122"/>
                <a:ea typeface="Microsoft YaHei" panose="020B0503020204020204" pitchFamily="34" charset="-122"/>
              </a:rPr>
              <a:t>MySQL</a:t>
            </a:r>
            <a:r>
              <a:rPr lang="zh-CN" altLang="en-US" sz="1600" dirty="0">
                <a:solidFill>
                  <a:srgbClr val="4D4D4D"/>
                </a:solidFill>
                <a:latin typeface="Microsoft YaHei" panose="020B0503020204020204" pitchFamily="34" charset="-122"/>
                <a:ea typeface="Microsoft YaHei" panose="020B0503020204020204" pitchFamily="34" charset="-122"/>
              </a:rPr>
              <a:t>存取控制包含两个步骤</a:t>
            </a:r>
          </a:p>
          <a:p>
            <a:pPr marL="342900" indent="-342900">
              <a:buFont typeface="+mj-ea"/>
              <a:buAutoNum type="circleNumDbPlain"/>
            </a:pPr>
            <a:r>
              <a:rPr lang="zh-CN" altLang="en-US" sz="1600" dirty="0">
                <a:solidFill>
                  <a:srgbClr val="333333"/>
                </a:solidFill>
                <a:latin typeface="Microsoft YaHei" panose="020B0503020204020204" pitchFamily="34" charset="-122"/>
                <a:ea typeface="Microsoft YaHei" panose="020B0503020204020204" pitchFamily="34" charset="-122"/>
              </a:rPr>
              <a:t>服务器检查你是否允许连接。</a:t>
            </a:r>
          </a:p>
          <a:p>
            <a:pPr marL="342900" indent="-342900">
              <a:buFont typeface="+mj-ea"/>
              <a:buAutoNum type="circleNumDbPlain"/>
            </a:pPr>
            <a:r>
              <a:rPr lang="zh-CN" altLang="en-US" sz="1600" dirty="0">
                <a:solidFill>
                  <a:srgbClr val="333333"/>
                </a:solidFill>
                <a:latin typeface="Microsoft YaHei" panose="020B0503020204020204" pitchFamily="34" charset="-122"/>
                <a:ea typeface="Microsoft YaHei" panose="020B0503020204020204" pitchFamily="34" charset="-122"/>
              </a:rPr>
              <a:t>假如能连接，服务器检查发出的每个请求</a:t>
            </a:r>
            <a:r>
              <a:rPr lang="en-US" altLang="zh-CN" sz="1600" dirty="0">
                <a:solidFill>
                  <a:srgbClr val="333333"/>
                </a:solidFill>
                <a:latin typeface="Microsoft YaHei" panose="020B0503020204020204" pitchFamily="34" charset="-122"/>
                <a:ea typeface="Microsoft YaHei" panose="020B0503020204020204" pitchFamily="34" charset="-122"/>
              </a:rPr>
              <a:t>SQL</a:t>
            </a:r>
            <a:r>
              <a:rPr lang="zh-CN" altLang="en-US" sz="1600" dirty="0">
                <a:solidFill>
                  <a:srgbClr val="333333"/>
                </a:solidFill>
                <a:latin typeface="Microsoft YaHei" panose="020B0503020204020204" pitchFamily="34" charset="-122"/>
                <a:ea typeface="Microsoft YaHei" panose="020B0503020204020204" pitchFamily="34" charset="-122"/>
              </a:rPr>
              <a:t>。验证是否有足够的权限执行此</a:t>
            </a:r>
            <a:r>
              <a:rPr lang="en-US" altLang="zh-CN" sz="1600" dirty="0">
                <a:solidFill>
                  <a:srgbClr val="333333"/>
                </a:solidFill>
                <a:latin typeface="Microsoft YaHei" panose="020B0503020204020204" pitchFamily="34" charset="-122"/>
                <a:ea typeface="Microsoft YaHei" panose="020B0503020204020204" pitchFamily="34" charset="-122"/>
              </a:rPr>
              <a:t>SQL</a:t>
            </a:r>
            <a:r>
              <a:rPr lang="zh-CN" altLang="en-US" sz="1600" dirty="0">
                <a:solidFill>
                  <a:srgbClr val="333333"/>
                </a:solidFill>
                <a:latin typeface="Microsoft YaHei" panose="020B0503020204020204" pitchFamily="34" charset="-122"/>
                <a:ea typeface="Microsoft YaHei" panose="020B0503020204020204" pitchFamily="34" charset="-122"/>
              </a:rPr>
              <a:t>请求。例如，如果请求是从数据库中一个表精选</a:t>
            </a:r>
            <a:r>
              <a:rPr lang="en-US" altLang="zh-CN" sz="1600" dirty="0">
                <a:solidFill>
                  <a:srgbClr val="333333"/>
                </a:solidFill>
                <a:latin typeface="Microsoft YaHei" panose="020B0503020204020204" pitchFamily="34" charset="-122"/>
                <a:ea typeface="Microsoft YaHei" panose="020B0503020204020204" pitchFamily="34" charset="-122"/>
              </a:rPr>
              <a:t>(select)</a:t>
            </a:r>
            <a:r>
              <a:rPr lang="zh-CN" altLang="en-US" sz="1600" dirty="0">
                <a:solidFill>
                  <a:srgbClr val="333333"/>
                </a:solidFill>
                <a:latin typeface="Microsoft YaHei" panose="020B0503020204020204" pitchFamily="34" charset="-122"/>
                <a:ea typeface="Microsoft YaHei" panose="020B0503020204020204" pitchFamily="34" charset="-122"/>
              </a:rPr>
              <a:t>行或从数据库抛弃一个表，服务器就需要验证此请求对该表是否有</a:t>
            </a:r>
            <a:r>
              <a:rPr lang="en-US" altLang="zh-CN" sz="1600" dirty="0">
                <a:solidFill>
                  <a:srgbClr val="333333"/>
                </a:solidFill>
                <a:latin typeface="Microsoft YaHei" panose="020B0503020204020204" pitchFamily="34" charset="-122"/>
                <a:ea typeface="Microsoft YaHei" panose="020B0503020204020204" pitchFamily="34" charset="-122"/>
              </a:rPr>
              <a:t>select</a:t>
            </a:r>
            <a:r>
              <a:rPr lang="zh-CN" altLang="en-US" sz="1600" dirty="0">
                <a:solidFill>
                  <a:srgbClr val="333333"/>
                </a:solidFill>
                <a:latin typeface="Microsoft YaHei" panose="020B0503020204020204" pitchFamily="34" charset="-122"/>
                <a:ea typeface="Microsoft YaHei" panose="020B0503020204020204" pitchFamily="34" charset="-122"/>
              </a:rPr>
              <a:t>权限或对数据库有</a:t>
            </a:r>
            <a:r>
              <a:rPr lang="en-US" altLang="zh-CN" sz="1600" dirty="0">
                <a:solidFill>
                  <a:srgbClr val="333333"/>
                </a:solidFill>
                <a:latin typeface="Microsoft YaHei" panose="020B0503020204020204" pitchFamily="34" charset="-122"/>
                <a:ea typeface="Microsoft YaHei" panose="020B0503020204020204" pitchFamily="34" charset="-122"/>
              </a:rPr>
              <a:t>drop</a:t>
            </a:r>
            <a:r>
              <a:rPr lang="zh-CN" altLang="en-US" sz="1600" dirty="0">
                <a:solidFill>
                  <a:srgbClr val="333333"/>
                </a:solidFill>
                <a:latin typeface="Microsoft YaHei" panose="020B0503020204020204" pitchFamily="34" charset="-122"/>
                <a:ea typeface="Microsoft YaHei" panose="020B0503020204020204" pitchFamily="34" charset="-122"/>
              </a:rPr>
              <a:t>权限。</a:t>
            </a:r>
            <a:endParaRPr lang="en-US" altLang="zh-CN" sz="1600" dirty="0">
              <a:solidFill>
                <a:srgbClr val="333333"/>
              </a:solidFill>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p"/>
            </a:pPr>
            <a:r>
              <a:rPr lang="zh-CN" altLang="en-US" sz="1600" dirty="0">
                <a:solidFill>
                  <a:schemeClr val="accent5">
                    <a:lumMod val="50000"/>
                  </a:schemeClr>
                </a:solidFill>
              </a:rPr>
              <a:t>权限设置越复杂，客户端请求的所有</a:t>
            </a:r>
            <a:r>
              <a:rPr lang="en-US" altLang="zh-CN" sz="1600" dirty="0">
                <a:solidFill>
                  <a:schemeClr val="accent5">
                    <a:lumMod val="50000"/>
                  </a:schemeClr>
                </a:solidFill>
              </a:rPr>
              <a:t>SQL</a:t>
            </a:r>
            <a:r>
              <a:rPr lang="zh-CN" altLang="en-US" sz="1600" dirty="0">
                <a:solidFill>
                  <a:schemeClr val="accent5">
                    <a:lumMod val="50000"/>
                  </a:schemeClr>
                </a:solidFill>
              </a:rPr>
              <a:t>语句的开销就越大。（服务器会对资源计数校验等）</a:t>
            </a:r>
          </a:p>
        </p:txBody>
      </p:sp>
      <p:graphicFrame>
        <p:nvGraphicFramePr>
          <p:cNvPr id="9" name="表格 8">
            <a:extLst>
              <a:ext uri="{FF2B5EF4-FFF2-40B4-BE49-F238E27FC236}">
                <a16:creationId xmlns:a16="http://schemas.microsoft.com/office/drawing/2014/main" id="{37D07AA6-00F3-4280-917C-72A8834435B2}"/>
              </a:ext>
            </a:extLst>
          </p:cNvPr>
          <p:cNvGraphicFramePr>
            <a:graphicFrameLocks noGrp="1"/>
          </p:cNvGraphicFramePr>
          <p:nvPr/>
        </p:nvGraphicFramePr>
        <p:xfrm>
          <a:off x="5324322" y="2568000"/>
          <a:ext cx="5137198" cy="3004311"/>
        </p:xfrm>
        <a:graphic>
          <a:graphicData uri="http://schemas.openxmlformats.org/drawingml/2006/table">
            <a:tbl>
              <a:tblPr>
                <a:tableStyleId>{5C22544A-7EE6-4342-B048-85BDC9FD1C3A}</a:tableStyleId>
              </a:tblPr>
              <a:tblGrid>
                <a:gridCol w="1443665">
                  <a:extLst>
                    <a:ext uri="{9D8B030D-6E8A-4147-A177-3AD203B41FA5}">
                      <a16:colId xmlns:a16="http://schemas.microsoft.com/office/drawing/2014/main" val="442921958"/>
                    </a:ext>
                  </a:extLst>
                </a:gridCol>
                <a:gridCol w="899947">
                  <a:extLst>
                    <a:ext uri="{9D8B030D-6E8A-4147-A177-3AD203B41FA5}">
                      <a16:colId xmlns:a16="http://schemas.microsoft.com/office/drawing/2014/main" val="1022864442"/>
                    </a:ext>
                  </a:extLst>
                </a:gridCol>
                <a:gridCol w="1537410">
                  <a:extLst>
                    <a:ext uri="{9D8B030D-6E8A-4147-A177-3AD203B41FA5}">
                      <a16:colId xmlns:a16="http://schemas.microsoft.com/office/drawing/2014/main" val="4264049149"/>
                    </a:ext>
                  </a:extLst>
                </a:gridCol>
                <a:gridCol w="1256176">
                  <a:extLst>
                    <a:ext uri="{9D8B030D-6E8A-4147-A177-3AD203B41FA5}">
                      <a16:colId xmlns:a16="http://schemas.microsoft.com/office/drawing/2014/main" val="3438886495"/>
                    </a:ext>
                  </a:extLst>
                </a:gridCol>
              </a:tblGrid>
              <a:tr h="200151">
                <a:tc>
                  <a:txBody>
                    <a:bodyPr/>
                    <a:lstStyle/>
                    <a:p>
                      <a:pPr algn="ctr" fontAlgn="b"/>
                      <a:r>
                        <a:rPr lang="zh-CN" altLang="en-US" sz="1000" u="none" strike="noStrike" dirty="0">
                          <a:effectLst/>
                        </a:rPr>
                        <a:t>表名称</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user</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db</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dirty="0">
                          <a:effectLst/>
                        </a:rPr>
                        <a:t>host</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1479776"/>
                  </a:ext>
                </a:extLst>
              </a:tr>
              <a:tr h="175260">
                <a:tc rowSpan="3">
                  <a:txBody>
                    <a:bodyPr/>
                    <a:lstStyle/>
                    <a:p>
                      <a:pPr algn="ctr" fontAlgn="b"/>
                      <a:r>
                        <a:rPr lang="zh-CN" altLang="en-US" sz="1000" u="none" strike="noStrike" dirty="0">
                          <a:effectLst/>
                        </a:rPr>
                        <a:t>范围字段</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p>
                      <a:pPr algn="ctr" fontAlgn="b"/>
                      <a:r>
                        <a:rPr lang="zh-CN" altLang="en-US" sz="1000" u="none" strike="noStrike" dirty="0">
                          <a:effectLst/>
                        </a:rPr>
                        <a:t> </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p>
                      <a:pPr algn="ctr" fontAlgn="b"/>
                      <a:r>
                        <a:rPr lang="zh-CN" altLang="en-US" sz="1000" u="none" strike="noStrike" dirty="0">
                          <a:effectLst/>
                        </a:rPr>
                        <a:t> </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Host</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Host</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Host</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2809656"/>
                  </a:ext>
                </a:extLst>
              </a:tr>
              <a:tr h="175260">
                <a:tc vMerge="1">
                  <a:txBody>
                    <a:bodyPr/>
                    <a:lstStyle/>
                    <a:p>
                      <a:pPr algn="l"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User</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Db</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Db</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6883131"/>
                  </a:ext>
                </a:extLst>
              </a:tr>
              <a:tr h="175260">
                <a:tc vMerge="1">
                  <a:txBody>
                    <a:bodyPr/>
                    <a:lstStyle/>
                    <a:p>
                      <a:pPr algn="l"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Password</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User</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309026"/>
                  </a:ext>
                </a:extLst>
              </a:tr>
              <a:tr h="175260">
                <a:tc rowSpan="13">
                  <a:txBody>
                    <a:bodyPr/>
                    <a:lstStyle/>
                    <a:p>
                      <a:pPr algn="ctr" fontAlgn="b"/>
                      <a:r>
                        <a:rPr lang="zh-CN" altLang="en-US" sz="1000" u="none" strike="noStrike" dirty="0">
                          <a:effectLst/>
                        </a:rPr>
                        <a:t>权限字段</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p>
                      <a:pPr algn="ctr" fontAlgn="b"/>
                      <a:r>
                        <a:rPr lang="zh-CN" altLang="en-US" sz="1000" u="none" strike="noStrike" dirty="0">
                          <a:effectLst/>
                        </a:rPr>
                        <a:t> </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p>
                      <a:pPr algn="ctr" fontAlgn="b"/>
                      <a:r>
                        <a:rPr lang="zh-CN" altLang="en-US" sz="1000" u="none" strike="noStrike" dirty="0">
                          <a:effectLst/>
                        </a:rPr>
                        <a:t> </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p>
                      <a:pPr algn="ctr" fontAlgn="b"/>
                      <a:r>
                        <a:rPr lang="zh-CN" altLang="en-US" sz="1000" u="none" strike="noStrike" dirty="0">
                          <a:effectLst/>
                        </a:rPr>
                        <a:t> </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p>
                      <a:pPr algn="ctr" fontAlgn="b"/>
                      <a:r>
                        <a:rPr lang="zh-CN" altLang="en-US" sz="1000" u="none" strike="noStrike" dirty="0">
                          <a:effectLst/>
                        </a:rPr>
                        <a:t> </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p>
                      <a:pPr algn="ctr" fontAlgn="b"/>
                      <a:r>
                        <a:rPr lang="zh-CN" altLang="en-US" sz="1000" u="none" strike="noStrike" dirty="0">
                          <a:effectLst/>
                        </a:rPr>
                        <a:t> </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p>
                      <a:pPr algn="ctr" fontAlgn="b"/>
                      <a:r>
                        <a:rPr lang="zh-CN" altLang="en-US" sz="1000" u="none" strike="noStrike" dirty="0">
                          <a:effectLst/>
                        </a:rPr>
                        <a:t> </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p>
                      <a:pPr algn="ctr" fontAlgn="b"/>
                      <a:r>
                        <a:rPr lang="zh-CN" altLang="en-US" sz="1000" u="none" strike="noStrike" dirty="0">
                          <a:effectLst/>
                        </a:rPr>
                        <a:t> </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p>
                      <a:pPr algn="ctr" fontAlgn="b"/>
                      <a:r>
                        <a:rPr lang="zh-CN" altLang="en-US" sz="1000" u="none" strike="noStrike" dirty="0">
                          <a:effectLst/>
                        </a:rPr>
                        <a:t> </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p>
                      <a:pPr algn="ctr" fontAlgn="b"/>
                      <a:r>
                        <a:rPr lang="zh-CN" altLang="en-US" sz="1000" u="none" strike="noStrike" dirty="0">
                          <a:effectLst/>
                        </a:rPr>
                        <a:t> </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p>
                      <a:pPr algn="ctr" fontAlgn="b"/>
                      <a:r>
                        <a:rPr lang="zh-CN" altLang="en-US" sz="1000" u="none" strike="noStrike" dirty="0">
                          <a:effectLst/>
                        </a:rPr>
                        <a:t> </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p>
                      <a:pPr algn="ctr" fontAlgn="b"/>
                      <a:r>
                        <a:rPr lang="zh-CN" altLang="en-US" sz="1000" u="none" strike="noStrike" dirty="0">
                          <a:effectLst/>
                        </a:rPr>
                        <a:t> </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p>
                      <a:pPr algn="ctr" fontAlgn="b"/>
                      <a:r>
                        <a:rPr lang="zh-CN" altLang="en-US" sz="1000" u="none" strike="noStrike" dirty="0">
                          <a:effectLst/>
                        </a:rPr>
                        <a:t> </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Select_priv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Select_priv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Select_priv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2325858"/>
                  </a:ext>
                </a:extLst>
              </a:tr>
              <a:tr h="175260">
                <a:tc vMerge="1">
                  <a:txBody>
                    <a:bodyPr/>
                    <a:lstStyle/>
                    <a:p>
                      <a:pPr algn="l"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000" u="none" strike="noStrike" dirty="0" err="1">
                          <a:effectLst/>
                        </a:rPr>
                        <a:t>Insert_priv</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Insert_priv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Insert_priv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6732123"/>
                  </a:ext>
                </a:extLst>
              </a:tr>
              <a:tr h="175260">
                <a:tc vMerge="1">
                  <a:txBody>
                    <a:bodyPr/>
                    <a:lstStyle/>
                    <a:p>
                      <a:pPr algn="l"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Update_priv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Update_priv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Update_priv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7092785"/>
                  </a:ext>
                </a:extLst>
              </a:tr>
              <a:tr h="175260">
                <a:tc vMerge="1">
                  <a:txBody>
                    <a:bodyPr/>
                    <a:lstStyle/>
                    <a:p>
                      <a:pPr algn="l"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Delete_priv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Delete_priv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Delete_priv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1293040"/>
                  </a:ext>
                </a:extLst>
              </a:tr>
              <a:tr h="175260">
                <a:tc vMerge="1">
                  <a:txBody>
                    <a:bodyPr/>
                    <a:lstStyle/>
                    <a:p>
                      <a:pPr algn="l"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Index_priv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Index_priv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Index_priv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1847820"/>
                  </a:ext>
                </a:extLst>
              </a:tr>
              <a:tr h="175260">
                <a:tc vMerge="1">
                  <a:txBody>
                    <a:bodyPr/>
                    <a:lstStyle/>
                    <a:p>
                      <a:pPr algn="l"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Alter_priv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Alter_priv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Alter_priv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8778343"/>
                  </a:ext>
                </a:extLst>
              </a:tr>
              <a:tr h="175260">
                <a:tc vMerge="1">
                  <a:txBody>
                    <a:bodyPr/>
                    <a:lstStyle/>
                    <a:p>
                      <a:pPr algn="l"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Create_priv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Create_priv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Create_priv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6145401"/>
                  </a:ext>
                </a:extLst>
              </a:tr>
              <a:tr h="175260">
                <a:tc vMerge="1">
                  <a:txBody>
                    <a:bodyPr/>
                    <a:lstStyle/>
                    <a:p>
                      <a:pPr algn="l"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Drop_priv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Drop_priv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Drop_priv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6156571"/>
                  </a:ext>
                </a:extLst>
              </a:tr>
              <a:tr h="175260">
                <a:tc vMerge="1">
                  <a:txBody>
                    <a:bodyPr/>
                    <a:lstStyle/>
                    <a:p>
                      <a:pPr algn="l"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Grant_priv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Grant_priv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Grant_priv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4677751"/>
                  </a:ext>
                </a:extLst>
              </a:tr>
              <a:tr h="175260">
                <a:tc vMerge="1">
                  <a:txBody>
                    <a:bodyPr/>
                    <a:lstStyle/>
                    <a:p>
                      <a:pPr algn="l"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Reload_priv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1904447"/>
                  </a:ext>
                </a:extLst>
              </a:tr>
              <a:tr h="175260">
                <a:tc vMerge="1">
                  <a:txBody>
                    <a:bodyPr/>
                    <a:lstStyle/>
                    <a:p>
                      <a:pPr algn="l"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Shutdown_priv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1232898"/>
                  </a:ext>
                </a:extLst>
              </a:tr>
              <a:tr h="175260">
                <a:tc vMerge="1">
                  <a:txBody>
                    <a:bodyPr/>
                    <a:lstStyle/>
                    <a:p>
                      <a:pPr algn="l"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Process_priv</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0001077"/>
                  </a:ext>
                </a:extLst>
              </a:tr>
              <a:tr h="175260">
                <a:tc vMerge="1">
                  <a:txBody>
                    <a:bodyPr/>
                    <a:lstStyle/>
                    <a:p>
                      <a:pPr algn="l" fontAlgn="b"/>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000" u="none" strike="noStrike" dirty="0" err="1">
                          <a:effectLst/>
                        </a:rPr>
                        <a:t>File_priv</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zh-CN" altLang="en-US" sz="1000" u="none" strike="noStrike">
                          <a:effectLst/>
                        </a:rPr>
                        <a:t> </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fontAlgn="b"/>
                      <a:r>
                        <a:rPr lang="zh-CN" altLang="en-US" sz="1000" u="none" strike="noStrike" dirty="0">
                          <a:effectLst/>
                        </a:rPr>
                        <a:t> </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9155295"/>
                  </a:ext>
                </a:extLst>
              </a:tr>
            </a:tbl>
          </a:graphicData>
        </a:graphic>
      </p:graphicFrame>
      <p:sp>
        <p:nvSpPr>
          <p:cNvPr id="16" name="文本框 15">
            <a:extLst>
              <a:ext uri="{FF2B5EF4-FFF2-40B4-BE49-F238E27FC236}">
                <a16:creationId xmlns:a16="http://schemas.microsoft.com/office/drawing/2014/main" id="{C23DB678-4849-4923-AD2A-B08C2F235DC3}"/>
              </a:ext>
            </a:extLst>
          </p:cNvPr>
          <p:cNvSpPr txBox="1"/>
          <p:nvPr/>
        </p:nvSpPr>
        <p:spPr>
          <a:xfrm>
            <a:off x="1932193" y="3808545"/>
            <a:ext cx="2865949" cy="523220"/>
          </a:xfrm>
          <a:prstGeom prst="rect">
            <a:avLst/>
          </a:prstGeom>
          <a:noFill/>
        </p:spPr>
        <p:txBody>
          <a:bodyPr wrap="square" rtlCol="0">
            <a:spAutoFit/>
          </a:bodyPr>
          <a:lstStyle/>
          <a:p>
            <a:pPr algn="ctr"/>
            <a:r>
              <a:rPr lang="zh-CN" altLang="en-US" sz="1400" dirty="0"/>
              <a:t>权限表</a:t>
            </a:r>
            <a:endParaRPr lang="en-US" altLang="zh-CN" sz="1400" dirty="0"/>
          </a:p>
          <a:p>
            <a:pPr algn="ctr"/>
            <a:r>
              <a:rPr lang="zh-CN" altLang="en-US" sz="1400" dirty="0"/>
              <a:t>在</a:t>
            </a:r>
            <a:r>
              <a:rPr lang="en-US" altLang="zh-CN" sz="1400" dirty="0"/>
              <a:t>MYSQL</a:t>
            </a:r>
            <a:r>
              <a:rPr lang="zh-CN" altLang="en-US" sz="1400" dirty="0"/>
              <a:t>库中的</a:t>
            </a:r>
            <a:r>
              <a:rPr lang="en-US" altLang="zh-CN" sz="1400" dirty="0"/>
              <a:t>user</a:t>
            </a:r>
            <a:r>
              <a:rPr lang="zh-CN" altLang="en-US" sz="1400" dirty="0"/>
              <a:t>、</a:t>
            </a:r>
            <a:r>
              <a:rPr lang="en-US" altLang="zh-CN" sz="1400" dirty="0" err="1"/>
              <a:t>db</a:t>
            </a:r>
            <a:r>
              <a:rPr lang="zh-CN" altLang="en-US" sz="1400" dirty="0"/>
              <a:t>和</a:t>
            </a:r>
            <a:r>
              <a:rPr lang="en-US" altLang="zh-CN" sz="1400" dirty="0"/>
              <a:t>host</a:t>
            </a:r>
            <a:r>
              <a:rPr lang="zh-CN" altLang="en-US" sz="1400" dirty="0"/>
              <a:t>表</a:t>
            </a:r>
          </a:p>
        </p:txBody>
      </p:sp>
      <p:sp>
        <p:nvSpPr>
          <p:cNvPr id="4" name="矩形 3">
            <a:extLst>
              <a:ext uri="{FF2B5EF4-FFF2-40B4-BE49-F238E27FC236}">
                <a16:creationId xmlns:a16="http://schemas.microsoft.com/office/drawing/2014/main" id="{D93EFDCA-332E-4DDA-8846-4A359E7543EF}"/>
              </a:ext>
            </a:extLst>
          </p:cNvPr>
          <p:cNvSpPr/>
          <p:nvPr/>
        </p:nvSpPr>
        <p:spPr>
          <a:xfrm>
            <a:off x="1189703" y="5859660"/>
            <a:ext cx="8878528" cy="338554"/>
          </a:xfrm>
          <a:prstGeom prst="rect">
            <a:avLst/>
          </a:prstGeom>
        </p:spPr>
        <p:txBody>
          <a:bodyPr wrap="square">
            <a:spAutoFit/>
          </a:bodyPr>
          <a:lstStyle/>
          <a:p>
            <a:pPr marL="285750" indent="-285750">
              <a:buFont typeface="Wingdings" panose="05000000000000000000" pitchFamily="2" charset="2"/>
              <a:buChar char="p"/>
            </a:pPr>
            <a:r>
              <a:rPr lang="zh-CN" altLang="en-US" sz="1600" dirty="0">
                <a:solidFill>
                  <a:srgbClr val="555555"/>
                </a:solidFill>
                <a:latin typeface="Open Sans"/>
              </a:rPr>
              <a:t>确保使用简化的授权结构以减少权限检查的开销。（</a:t>
            </a:r>
            <a:r>
              <a:rPr lang="en-US" altLang="zh-CN" sz="1600" dirty="0">
                <a:solidFill>
                  <a:srgbClr val="555555"/>
                </a:solidFill>
                <a:latin typeface="Open Sans"/>
              </a:rPr>
              <a:t>DBA</a:t>
            </a:r>
            <a:r>
              <a:rPr lang="zh-CN" altLang="en-US" sz="1600" dirty="0">
                <a:solidFill>
                  <a:srgbClr val="555555"/>
                </a:solidFill>
                <a:latin typeface="Open Sans"/>
              </a:rPr>
              <a:t>授权行为及研发自己检查权限）</a:t>
            </a:r>
            <a:endParaRPr lang="zh-CN" altLang="en-US" sz="1600" dirty="0"/>
          </a:p>
        </p:txBody>
      </p:sp>
    </p:spTree>
    <p:extLst>
      <p:ext uri="{BB962C8B-B14F-4D97-AF65-F5344CB8AC3E}">
        <p14:creationId xmlns:p14="http://schemas.microsoft.com/office/powerpoint/2010/main" val="36811406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579436" y="405509"/>
            <a:ext cx="7315867"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三、</a:t>
            </a:r>
            <a:r>
              <a:rPr lang="en-US" altLang="zh-CN" dirty="0">
                <a:latin typeface="Microsoft YaHei Light" panose="020B0502040204020203" pitchFamily="34" charset="-122"/>
                <a:ea typeface="Microsoft YaHei Light" panose="020B0502040204020203" pitchFamily="34" charset="-122"/>
              </a:rPr>
              <a:t>SQL</a:t>
            </a:r>
            <a:r>
              <a:rPr lang="zh-CN" altLang="en-US" dirty="0">
                <a:latin typeface="Microsoft YaHei Light" panose="020B0502040204020203" pitchFamily="34" charset="-122"/>
                <a:ea typeface="Microsoft YaHei Light" panose="020B0502040204020203" pitchFamily="34" charset="-122"/>
              </a:rPr>
              <a:t>语句调优方法</a:t>
            </a: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其它优化</a:t>
            </a:r>
            <a:endParaRPr lang="zh-CN" altLang="en-US" dirty="0"/>
          </a:p>
        </p:txBody>
      </p:sp>
      <p:graphicFrame>
        <p:nvGraphicFramePr>
          <p:cNvPr id="3" name="表格 2">
            <a:extLst>
              <a:ext uri="{FF2B5EF4-FFF2-40B4-BE49-F238E27FC236}">
                <a16:creationId xmlns:a16="http://schemas.microsoft.com/office/drawing/2014/main" id="{9145A18C-9AC3-4E5F-9152-5972E03AD718}"/>
              </a:ext>
            </a:extLst>
          </p:cNvPr>
          <p:cNvGraphicFramePr>
            <a:graphicFrameLocks noGrp="1"/>
          </p:cNvGraphicFramePr>
          <p:nvPr>
            <p:extLst>
              <p:ext uri="{D42A27DB-BD31-4B8C-83A1-F6EECF244321}">
                <p14:modId xmlns:p14="http://schemas.microsoft.com/office/powerpoint/2010/main" val="2419025756"/>
              </p:ext>
            </p:extLst>
          </p:nvPr>
        </p:nvGraphicFramePr>
        <p:xfrm>
          <a:off x="2501848" y="2065020"/>
          <a:ext cx="6907623" cy="2727960"/>
        </p:xfrm>
        <a:graphic>
          <a:graphicData uri="http://schemas.openxmlformats.org/drawingml/2006/table">
            <a:tbl>
              <a:tblPr>
                <a:tableStyleId>{22838BEF-8BB2-4498-84A7-C5851F593DF1}</a:tableStyleId>
              </a:tblPr>
              <a:tblGrid>
                <a:gridCol w="2590359">
                  <a:extLst>
                    <a:ext uri="{9D8B030D-6E8A-4147-A177-3AD203B41FA5}">
                      <a16:colId xmlns:a16="http://schemas.microsoft.com/office/drawing/2014/main" val="2817410926"/>
                    </a:ext>
                  </a:extLst>
                </a:gridCol>
                <a:gridCol w="4317264">
                  <a:extLst>
                    <a:ext uri="{9D8B030D-6E8A-4147-A177-3AD203B41FA5}">
                      <a16:colId xmlns:a16="http://schemas.microsoft.com/office/drawing/2014/main" val="1922432884"/>
                    </a:ext>
                  </a:extLst>
                </a:gridCol>
              </a:tblGrid>
              <a:tr h="175260">
                <a:tc gridSpan="2">
                  <a:txBody>
                    <a:bodyPr/>
                    <a:lstStyle/>
                    <a:p>
                      <a:pPr algn="ctr" fontAlgn="b"/>
                      <a:r>
                        <a:rPr lang="zh-CN" altLang="en-US" sz="2000" u="none" strike="noStrike" dirty="0">
                          <a:effectLst/>
                        </a:rPr>
                        <a:t>提高业务性能其它方法</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hMerge="1">
                  <a:txBody>
                    <a:bodyPr/>
                    <a:lstStyle/>
                    <a:p>
                      <a:endParaRPr lang="zh-CN" altLang="en-US"/>
                    </a:p>
                  </a:txBody>
                  <a:tcPr/>
                </a:tc>
                <a:extLst>
                  <a:ext uri="{0D108BD9-81ED-4DB2-BD59-A6C34878D82A}">
                    <a16:rowId xmlns:a16="http://schemas.microsoft.com/office/drawing/2014/main" val="627436835"/>
                  </a:ext>
                </a:extLst>
              </a:tr>
              <a:tr h="175260">
                <a:tc>
                  <a:txBody>
                    <a:bodyPr/>
                    <a:lstStyle/>
                    <a:p>
                      <a:pPr algn="ctr" fontAlgn="b"/>
                      <a:r>
                        <a:rPr lang="zh-CN" altLang="en-US" sz="1400" u="none" strike="noStrike">
                          <a:effectLst/>
                        </a:rPr>
                        <a:t>场景</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zh-CN" altLang="en-US" sz="1400" u="none" strike="noStrike" dirty="0">
                          <a:effectLst/>
                        </a:rPr>
                        <a:t>提高性能的措施与实现方法</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915563844"/>
                  </a:ext>
                </a:extLst>
              </a:tr>
              <a:tr h="175260">
                <a:tc>
                  <a:txBody>
                    <a:bodyPr/>
                    <a:lstStyle/>
                    <a:p>
                      <a:pPr algn="ctr" fontAlgn="b"/>
                      <a:r>
                        <a:rPr lang="zh-CN" altLang="en-US" sz="1400" u="none" strike="noStrike" dirty="0">
                          <a:effectLst/>
                        </a:rPr>
                        <a:t>多请求的更新类程序</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zh-CN" altLang="en-US" sz="1400" u="none" strike="noStrike">
                          <a:effectLst/>
                        </a:rPr>
                        <a:t>存储过程</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777144917"/>
                  </a:ext>
                </a:extLst>
              </a:tr>
              <a:tr h="175260">
                <a:tc>
                  <a:txBody>
                    <a:bodyPr/>
                    <a:lstStyle/>
                    <a:p>
                      <a:pPr algn="ctr" fontAlgn="b"/>
                      <a:r>
                        <a:rPr lang="zh-CN" altLang="en-US" sz="1400" u="none" strike="noStrike">
                          <a:effectLst/>
                        </a:rPr>
                        <a:t>基于多个列或大量数据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zh-CN" altLang="en-US" sz="1400" u="none" strike="noStrike">
                          <a:effectLst/>
                        </a:rPr>
                        <a:t>用户定义函数</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4185126302"/>
                  </a:ext>
                </a:extLst>
              </a:tr>
              <a:tr h="175260">
                <a:tc>
                  <a:txBody>
                    <a:bodyPr/>
                    <a:lstStyle/>
                    <a:p>
                      <a:pPr algn="ctr" fontAlgn="b"/>
                      <a:r>
                        <a:rPr lang="en-US" sz="1400" u="none" strike="noStrike">
                          <a:effectLst/>
                        </a:rPr>
                        <a:t>ARCHIVE</a:t>
                      </a:r>
                      <a:r>
                        <a:rPr lang="zh-CN" altLang="en-US" sz="1400" u="none" strike="noStrike">
                          <a:effectLst/>
                        </a:rPr>
                        <a:t>压缩问题</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sz="1400" u="none" strike="noStrike">
                          <a:effectLst/>
                        </a:rPr>
                        <a:t>OPTIMIZE_TABLE</a:t>
                      </a:r>
                      <a:r>
                        <a:rPr lang="zh-CN" altLang="en-US" sz="1400" u="none" strike="noStrike">
                          <a:effectLst/>
                        </a:rPr>
                        <a:t>参数调整</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545234116"/>
                  </a:ext>
                </a:extLst>
              </a:tr>
              <a:tr h="175260">
                <a:tc>
                  <a:txBody>
                    <a:bodyPr/>
                    <a:lstStyle/>
                    <a:p>
                      <a:pPr algn="ctr" fontAlgn="b"/>
                      <a:r>
                        <a:rPr lang="zh-CN" altLang="en-US" sz="1400" u="none" strike="noStrike">
                          <a:effectLst/>
                        </a:rPr>
                        <a:t>程序报告实时与统计类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zh-CN" altLang="en-US" sz="1400" u="none" strike="noStrike">
                          <a:effectLst/>
                        </a:rPr>
                        <a:t>统计报告可定期生成汇总表</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208713064"/>
                  </a:ext>
                </a:extLst>
              </a:tr>
              <a:tr h="175260">
                <a:tc>
                  <a:txBody>
                    <a:bodyPr/>
                    <a:lstStyle/>
                    <a:p>
                      <a:pPr algn="ctr" fontAlgn="b"/>
                      <a:r>
                        <a:rPr lang="zh-CN" altLang="en-US" sz="1400" u="none" strike="noStrike">
                          <a:effectLst/>
                        </a:rPr>
                        <a:t>数据与行与列表结构不一致</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zh-CN" altLang="en-US" sz="1400" u="none" strike="noStrike">
                          <a:effectLst/>
                        </a:rPr>
                        <a:t>数据打包成</a:t>
                      </a:r>
                      <a:r>
                        <a:rPr lang="en-US" altLang="zh-CN" sz="1400" u="none" strike="noStrike">
                          <a:effectLst/>
                        </a:rPr>
                        <a:t>BLOB</a:t>
                      </a:r>
                      <a:r>
                        <a:rPr lang="zh-CN" altLang="en-US" sz="1400" u="none" strike="noStrike">
                          <a:effectLst/>
                        </a:rPr>
                        <a:t>（程序级压缩与解压）</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353685110"/>
                  </a:ext>
                </a:extLst>
              </a:tr>
              <a:tr h="350520">
                <a:tc>
                  <a:txBody>
                    <a:bodyPr/>
                    <a:lstStyle/>
                    <a:p>
                      <a:pPr algn="ctr" fontAlgn="b"/>
                      <a:r>
                        <a:rPr lang="en-US" altLang="zh-CN" sz="1400" u="none" strike="noStrike">
                          <a:effectLst/>
                        </a:rPr>
                        <a:t>WEB</a:t>
                      </a:r>
                      <a:r>
                        <a:rPr lang="zh-CN" altLang="en-US" sz="1400" u="none" strike="noStrike">
                          <a:effectLst/>
                        </a:rPr>
                        <a:t>服务器的存储</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zh-CN" altLang="en-US" sz="1400" u="none" strike="noStrike">
                          <a:effectLst/>
                        </a:rPr>
                        <a:t>将图像和其他二进制资产存储为文件，</a:t>
                      </a:r>
                      <a:br>
                        <a:rPr lang="zh-CN" altLang="en-US" sz="1400" u="none" strike="noStrike">
                          <a:effectLst/>
                        </a:rPr>
                      </a:br>
                      <a:r>
                        <a:rPr lang="zh-CN" altLang="en-US" sz="1400" u="none" strike="noStrike">
                          <a:effectLst/>
                        </a:rPr>
                        <a:t>路径名存储在数据库中（数据库不存文本）</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4209685398"/>
                  </a:ext>
                </a:extLst>
              </a:tr>
              <a:tr h="175260">
                <a:tc>
                  <a:txBody>
                    <a:bodyPr/>
                    <a:lstStyle/>
                    <a:p>
                      <a:pPr algn="ctr" fontAlgn="b"/>
                      <a:r>
                        <a:rPr lang="en-US" altLang="zh-CN" sz="1400" u="none" strike="noStrike">
                          <a:effectLst/>
                        </a:rPr>
                        <a:t>WEB</a:t>
                      </a:r>
                      <a:r>
                        <a:rPr lang="zh-CN" altLang="en-US" sz="1400" u="none" strike="noStrike">
                          <a:effectLst/>
                        </a:rPr>
                        <a:t>接口还是慢（批量或其它）</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zh-CN" altLang="en-US" sz="1400" u="none" strike="noStrike">
                          <a:effectLst/>
                        </a:rPr>
                        <a:t>直接访问</a:t>
                      </a:r>
                      <a:r>
                        <a:rPr lang="en-US" altLang="zh-CN" sz="1400" u="none" strike="noStrike">
                          <a:effectLst/>
                        </a:rPr>
                        <a:t>MYSQL</a:t>
                      </a:r>
                      <a:r>
                        <a:rPr lang="zh-CN" altLang="en-US" sz="1400" u="none" strike="noStrike">
                          <a:effectLst/>
                        </a:rPr>
                        <a:t>服务（可能需要</a:t>
                      </a:r>
                      <a:r>
                        <a:rPr lang="en-US" altLang="zh-CN" sz="1400" u="none" strike="noStrike">
                          <a:effectLst/>
                        </a:rPr>
                        <a:t>DBA</a:t>
                      </a:r>
                      <a:r>
                        <a:rPr lang="zh-CN" altLang="en-US" sz="1400" u="none" strike="noStrike">
                          <a:effectLst/>
                        </a:rPr>
                        <a:t>协助）</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279103305"/>
                  </a:ext>
                </a:extLst>
              </a:tr>
              <a:tr h="338322">
                <a:tc>
                  <a:txBody>
                    <a:bodyPr/>
                    <a:lstStyle/>
                    <a:p>
                      <a:pPr algn="ctr" fontAlgn="b"/>
                      <a:r>
                        <a:rPr lang="zh-CN" altLang="en-US" sz="1400" u="none" strike="noStrike">
                          <a:effectLst/>
                        </a:rPr>
                        <a:t>高并发读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zh-CN" altLang="en-US" sz="1400" u="none" strike="noStrike" dirty="0">
                          <a:effectLst/>
                        </a:rPr>
                        <a:t>读写分离（利用</a:t>
                      </a:r>
                      <a:r>
                        <a:rPr lang="en-US" altLang="zh-CN" sz="1400" u="none" strike="noStrike" dirty="0">
                          <a:effectLst/>
                        </a:rPr>
                        <a:t>DB</a:t>
                      </a:r>
                      <a:r>
                        <a:rPr lang="zh-CN" altLang="en-US" sz="1400" u="none" strike="noStrike" dirty="0">
                          <a:effectLst/>
                        </a:rPr>
                        <a:t>复制的能力），</a:t>
                      </a:r>
                      <a:br>
                        <a:rPr lang="zh-CN" altLang="en-US" sz="1400" u="none" strike="noStrike" dirty="0">
                          <a:effectLst/>
                        </a:rPr>
                      </a:br>
                      <a:r>
                        <a:rPr lang="zh-CN" altLang="en-US" sz="1400" u="none" strike="noStrike" dirty="0">
                          <a:effectLst/>
                        </a:rPr>
                        <a:t>并在业务低谷在从库备份</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692703097"/>
                  </a:ext>
                </a:extLst>
              </a:tr>
            </a:tbl>
          </a:graphicData>
        </a:graphic>
      </p:graphicFrame>
    </p:spTree>
    <p:extLst>
      <p:ext uri="{BB962C8B-B14F-4D97-AF65-F5344CB8AC3E}">
        <p14:creationId xmlns:p14="http://schemas.microsoft.com/office/powerpoint/2010/main" val="21631746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1F1E6-20D7-4D4A-9F4C-B1815CD2F29C}"/>
              </a:ext>
            </a:extLst>
          </p:cNvPr>
          <p:cNvSpPr>
            <a:spLocks noGrp="1"/>
          </p:cNvSpPr>
          <p:nvPr>
            <p:ph type="title" idx="4294967295"/>
          </p:nvPr>
        </p:nvSpPr>
        <p:spPr>
          <a:xfrm>
            <a:off x="0" y="1225550"/>
            <a:ext cx="2947988" cy="4600575"/>
          </a:xfrm>
          <a:noFill/>
        </p:spPr>
        <p:style>
          <a:lnRef idx="0">
            <a:schemeClr val="dk1"/>
          </a:lnRef>
          <a:fillRef idx="3">
            <a:schemeClr val="dk1"/>
          </a:fillRef>
          <a:effectRef idx="3">
            <a:schemeClr val="dk1"/>
          </a:effectRef>
          <a:fontRef idx="minor">
            <a:schemeClr val="lt1"/>
          </a:fontRef>
        </p:style>
        <p:txBody>
          <a:bodyPr/>
          <a:lstStyle/>
          <a:p>
            <a:pPr algn="ctr"/>
            <a:r>
              <a:rPr lang="zh-CN" altLang="en-US" dirty="0">
                <a:solidFill>
                  <a:schemeClr val="accent5">
                    <a:lumMod val="50000"/>
                  </a:schemeClr>
                </a:solidFill>
                <a:latin typeface="Microsoft YaHei Light" panose="020B0502040204020203" pitchFamily="34" charset="-122"/>
                <a:ea typeface="Microsoft YaHei Light" panose="020B0502040204020203" pitchFamily="34" charset="-122"/>
              </a:rPr>
              <a:t>目   录 </a:t>
            </a:r>
          </a:p>
        </p:txBody>
      </p:sp>
      <p:graphicFrame>
        <p:nvGraphicFramePr>
          <p:cNvPr id="4" name="内容占位符 3">
            <a:extLst>
              <a:ext uri="{FF2B5EF4-FFF2-40B4-BE49-F238E27FC236}">
                <a16:creationId xmlns:a16="http://schemas.microsoft.com/office/drawing/2014/main" id="{C023A783-4E2C-41AC-B4D6-7671CF59020C}"/>
              </a:ext>
            </a:extLst>
          </p:cNvPr>
          <p:cNvGraphicFramePr>
            <a:graphicFrameLocks noGrp="1"/>
          </p:cNvGraphicFramePr>
          <p:nvPr>
            <p:ph idx="4294967295"/>
          </p:nvPr>
        </p:nvGraphicFramePr>
        <p:xfrm>
          <a:off x="3122644" y="965199"/>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9321669"/>
      </p:ext>
    </p:extLst>
  </p:cSld>
  <p:clrMapOvr>
    <a:masterClrMapping/>
  </p:clrMapOvr>
  <mc:AlternateContent xmlns:mc="http://schemas.openxmlformats.org/markup-compatibility/2006" xmlns:p14="http://schemas.microsoft.com/office/powerpoint/2010/main">
    <mc:Choice Requires="p14">
      <p:transition spd="slow" p14:dur="2000" advTm="101235"/>
    </mc:Choice>
    <mc:Fallback xmlns="">
      <p:transition spd="slow" advTm="101235"/>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579436" y="405509"/>
            <a:ext cx="7315867"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四、</a:t>
            </a:r>
            <a:r>
              <a:rPr lang="en-US" altLang="zh-CN" dirty="0">
                <a:latin typeface="Microsoft YaHei Light" panose="020B0502040204020203" pitchFamily="34" charset="-122"/>
                <a:ea typeface="Microsoft YaHei Light" panose="020B0502040204020203" pitchFamily="34" charset="-122"/>
              </a:rPr>
              <a:t>MySQL</a:t>
            </a:r>
            <a:r>
              <a:rPr lang="zh-CN" altLang="en-US" dirty="0">
                <a:latin typeface="Microsoft YaHei Light" panose="020B0502040204020203" pitchFamily="34" charset="-122"/>
                <a:ea typeface="Microsoft YaHei Light" panose="020B0502040204020203" pitchFamily="34" charset="-122"/>
              </a:rPr>
              <a:t>索引优化</a:t>
            </a:r>
            <a:endParaRPr lang="zh-CN" altLang="en-US" dirty="0"/>
          </a:p>
        </p:txBody>
      </p:sp>
      <p:graphicFrame>
        <p:nvGraphicFramePr>
          <p:cNvPr id="4" name="表格 3">
            <a:extLst>
              <a:ext uri="{FF2B5EF4-FFF2-40B4-BE49-F238E27FC236}">
                <a16:creationId xmlns:a16="http://schemas.microsoft.com/office/drawing/2014/main" id="{848E4D50-B457-48D2-AB9D-35B367F6B1D5}"/>
              </a:ext>
            </a:extLst>
          </p:cNvPr>
          <p:cNvGraphicFramePr>
            <a:graphicFrameLocks noGrp="1"/>
          </p:cNvGraphicFramePr>
          <p:nvPr>
            <p:extLst>
              <p:ext uri="{D42A27DB-BD31-4B8C-83A1-F6EECF244321}">
                <p14:modId xmlns:p14="http://schemas.microsoft.com/office/powerpoint/2010/main" val="1701648078"/>
              </p:ext>
            </p:extLst>
          </p:nvPr>
        </p:nvGraphicFramePr>
        <p:xfrm>
          <a:off x="1484210" y="1604367"/>
          <a:ext cx="9055971" cy="4760728"/>
        </p:xfrm>
        <a:graphic>
          <a:graphicData uri="http://schemas.openxmlformats.org/drawingml/2006/table">
            <a:tbl>
              <a:tblPr>
                <a:tableStyleId>{FABFCF23-3B69-468F-B69F-88F6DE6A72F2}</a:tableStyleId>
              </a:tblPr>
              <a:tblGrid>
                <a:gridCol w="3728929">
                  <a:extLst>
                    <a:ext uri="{9D8B030D-6E8A-4147-A177-3AD203B41FA5}">
                      <a16:colId xmlns:a16="http://schemas.microsoft.com/office/drawing/2014/main" val="3245913923"/>
                    </a:ext>
                  </a:extLst>
                </a:gridCol>
                <a:gridCol w="5327042">
                  <a:extLst>
                    <a:ext uri="{9D8B030D-6E8A-4147-A177-3AD203B41FA5}">
                      <a16:colId xmlns:a16="http://schemas.microsoft.com/office/drawing/2014/main" val="166658406"/>
                    </a:ext>
                  </a:extLst>
                </a:gridCol>
              </a:tblGrid>
              <a:tr h="434527">
                <a:tc gridSpan="2">
                  <a:txBody>
                    <a:bodyPr/>
                    <a:lstStyle/>
                    <a:p>
                      <a:pPr algn="ctr" fontAlgn="b"/>
                      <a:r>
                        <a:rPr lang="en-US" sz="1600" u="none" strike="noStrike" dirty="0">
                          <a:effectLst/>
                        </a:rPr>
                        <a:t>MYSQL</a:t>
                      </a:r>
                      <a:r>
                        <a:rPr lang="zh-CN" altLang="en-US" sz="1600" u="none" strike="noStrike" dirty="0">
                          <a:effectLst/>
                        </a:rPr>
                        <a:t>索引优化</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hMerge="1">
                  <a:txBody>
                    <a:bodyPr/>
                    <a:lstStyle/>
                    <a:p>
                      <a:endParaRPr lang="zh-CN" altLang="en-US"/>
                    </a:p>
                  </a:txBody>
                  <a:tcPr/>
                </a:tc>
                <a:extLst>
                  <a:ext uri="{0D108BD9-81ED-4DB2-BD59-A6C34878D82A}">
                    <a16:rowId xmlns:a16="http://schemas.microsoft.com/office/drawing/2014/main" val="2705167267"/>
                  </a:ext>
                </a:extLst>
              </a:tr>
              <a:tr h="393291">
                <a:tc>
                  <a:txBody>
                    <a:bodyPr/>
                    <a:lstStyle/>
                    <a:p>
                      <a:pPr algn="ctr" fontAlgn="b"/>
                      <a:r>
                        <a:rPr lang="en-US" sz="1100" u="none" strike="noStrike">
                          <a:effectLst/>
                        </a:rPr>
                        <a:t>How MySQL Uses Indexes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b"/>
                      <a:r>
                        <a:rPr lang="en-US" sz="1600" u="none" strike="noStrike" dirty="0">
                          <a:effectLst/>
                        </a:rPr>
                        <a:t> MySQL</a:t>
                      </a:r>
                      <a:r>
                        <a:rPr lang="zh-CN" altLang="en-US" sz="1600" u="none" strike="noStrike" dirty="0">
                          <a:effectLst/>
                        </a:rPr>
                        <a:t>怎样使用索引</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156096277"/>
                  </a:ext>
                </a:extLst>
              </a:tr>
              <a:tr h="393291">
                <a:tc>
                  <a:txBody>
                    <a:bodyPr/>
                    <a:lstStyle/>
                    <a:p>
                      <a:pPr algn="ctr" fontAlgn="b"/>
                      <a:r>
                        <a:rPr lang="en-US" sz="1100" u="none" strike="noStrike">
                          <a:effectLst/>
                        </a:rPr>
                        <a:t>Primary Key Optimization</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b"/>
                      <a:r>
                        <a:rPr lang="zh-CN" altLang="en-US" sz="1600" u="none" strike="noStrike">
                          <a:effectLst/>
                        </a:rPr>
                        <a:t>主键优化</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130429855"/>
                  </a:ext>
                </a:extLst>
              </a:tr>
              <a:tr h="393291">
                <a:tc>
                  <a:txBody>
                    <a:bodyPr/>
                    <a:lstStyle/>
                    <a:p>
                      <a:pPr algn="ctr" fontAlgn="b"/>
                      <a:r>
                        <a:rPr lang="en-US" sz="1100" u="none" strike="noStrike">
                          <a:effectLst/>
                        </a:rPr>
                        <a:t>Foreign Key Optimization</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b"/>
                      <a:r>
                        <a:rPr lang="zh-CN" altLang="en-US" sz="1600" u="none" strike="noStrike">
                          <a:effectLst/>
                        </a:rPr>
                        <a:t>外键优化</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187014801"/>
                  </a:ext>
                </a:extLst>
              </a:tr>
              <a:tr h="393291">
                <a:tc>
                  <a:txBody>
                    <a:bodyPr/>
                    <a:lstStyle/>
                    <a:p>
                      <a:pPr algn="ctr" fontAlgn="b"/>
                      <a:r>
                        <a:rPr lang="en-US" sz="1100" u="none" strike="noStrike">
                          <a:effectLst/>
                        </a:rPr>
                        <a:t>Column Indexes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b"/>
                      <a:r>
                        <a:rPr lang="zh-CN" altLang="en-US" sz="1600" u="none" strike="noStrike" dirty="0">
                          <a:effectLst/>
                        </a:rPr>
                        <a:t>列索引</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366865049"/>
                  </a:ext>
                </a:extLst>
              </a:tr>
              <a:tr h="393291">
                <a:tc>
                  <a:txBody>
                    <a:bodyPr/>
                    <a:lstStyle/>
                    <a:p>
                      <a:pPr algn="ctr" fontAlgn="b"/>
                      <a:r>
                        <a:rPr lang="en-US" sz="1100" u="none" strike="noStrike">
                          <a:effectLst/>
                        </a:rPr>
                        <a:t>Multiple-Column Indexes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b"/>
                      <a:r>
                        <a:rPr lang="zh-CN" altLang="en-US" sz="1600" u="none" strike="noStrike" dirty="0">
                          <a:effectLst/>
                        </a:rPr>
                        <a:t>多列组合索引</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75679327"/>
                  </a:ext>
                </a:extLst>
              </a:tr>
              <a:tr h="393291">
                <a:tc>
                  <a:txBody>
                    <a:bodyPr/>
                    <a:lstStyle/>
                    <a:p>
                      <a:pPr algn="ctr" fontAlgn="b"/>
                      <a:r>
                        <a:rPr lang="en-US" sz="1100" u="none" strike="noStrike">
                          <a:effectLst/>
                        </a:rPr>
                        <a:t>Verifying Index Usage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b"/>
                      <a:r>
                        <a:rPr lang="zh-CN" altLang="en-US" sz="1600" u="none" strike="noStrike" dirty="0">
                          <a:effectLst/>
                        </a:rPr>
                        <a:t>验证索引使用情况</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272187570"/>
                  </a:ext>
                </a:extLst>
              </a:tr>
              <a:tr h="393291">
                <a:tc>
                  <a:txBody>
                    <a:bodyPr/>
                    <a:lstStyle/>
                    <a:p>
                      <a:pPr algn="ctr" fontAlgn="b"/>
                      <a:r>
                        <a:rPr lang="en-US" sz="1100" u="none" strike="noStrike">
                          <a:effectLst/>
                        </a:rPr>
                        <a:t> InnoDB and MyISAM Index Statistics Collection</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b"/>
                      <a:r>
                        <a:rPr lang="en-US" sz="1600" u="none" strike="noStrike" dirty="0" err="1">
                          <a:effectLst/>
                        </a:rPr>
                        <a:t>InnoDB</a:t>
                      </a:r>
                      <a:r>
                        <a:rPr lang="zh-CN" altLang="en-US" sz="1600" u="none" strike="noStrike" dirty="0">
                          <a:effectLst/>
                        </a:rPr>
                        <a:t>和</a:t>
                      </a:r>
                      <a:r>
                        <a:rPr lang="en-US" sz="1600" u="none" strike="noStrike" dirty="0" err="1">
                          <a:effectLst/>
                        </a:rPr>
                        <a:t>MyISAM</a:t>
                      </a:r>
                      <a:r>
                        <a:rPr lang="zh-CN" altLang="en-US" sz="1600" u="none" strike="noStrike" dirty="0">
                          <a:effectLst/>
                        </a:rPr>
                        <a:t>索引统计信息收集</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591436201"/>
                  </a:ext>
                </a:extLst>
              </a:tr>
              <a:tr h="393291">
                <a:tc>
                  <a:txBody>
                    <a:bodyPr/>
                    <a:lstStyle/>
                    <a:p>
                      <a:pPr algn="ctr" fontAlgn="b"/>
                      <a:r>
                        <a:rPr lang="en-US" sz="1100" u="none" strike="noStrike">
                          <a:effectLst/>
                        </a:rPr>
                        <a:t>Comparison of B-Tree and Hash Indexes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b"/>
                      <a:r>
                        <a:rPr lang="en-US" altLang="zh-CN" sz="1600" u="none" strike="noStrike" dirty="0">
                          <a:effectLst/>
                        </a:rPr>
                        <a:t>B-TREE</a:t>
                      </a:r>
                      <a:r>
                        <a:rPr lang="zh-CN" altLang="en-US" sz="1600" u="none" strike="noStrike" dirty="0">
                          <a:effectLst/>
                        </a:rPr>
                        <a:t>和</a:t>
                      </a:r>
                      <a:r>
                        <a:rPr lang="en-US" altLang="zh-CN" sz="1600" u="none" strike="noStrike" dirty="0">
                          <a:effectLst/>
                        </a:rPr>
                        <a:t>HASH</a:t>
                      </a:r>
                      <a:r>
                        <a:rPr lang="zh-CN" altLang="en-US" sz="1600" u="none" strike="noStrike" dirty="0">
                          <a:effectLst/>
                        </a:rPr>
                        <a:t>索引的比较</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777708183"/>
                  </a:ext>
                </a:extLst>
              </a:tr>
              <a:tr h="393291">
                <a:tc>
                  <a:txBody>
                    <a:bodyPr/>
                    <a:lstStyle/>
                    <a:p>
                      <a:pPr algn="ctr" fontAlgn="b"/>
                      <a:r>
                        <a:rPr lang="en-US" sz="1100" u="none" strike="noStrike">
                          <a:effectLst/>
                        </a:rPr>
                        <a:t>Use of Index Extensions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b"/>
                      <a:r>
                        <a:rPr lang="zh-CN" altLang="en-US" sz="1600" u="none" strike="noStrike" dirty="0">
                          <a:effectLst/>
                        </a:rPr>
                        <a:t>索引扩展的使用</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051867998"/>
                  </a:ext>
                </a:extLst>
              </a:tr>
              <a:tr h="393291">
                <a:tc>
                  <a:txBody>
                    <a:bodyPr/>
                    <a:lstStyle/>
                    <a:p>
                      <a:pPr algn="ctr" fontAlgn="b"/>
                      <a:r>
                        <a:rPr lang="en-US" sz="1100" u="none" strike="noStrike">
                          <a:effectLst/>
                        </a:rPr>
                        <a:t>Optimizer Use of Generated Column Indexes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b"/>
                      <a:r>
                        <a:rPr lang="zh-CN" altLang="en-US" sz="1600" u="none" strike="noStrike" dirty="0">
                          <a:effectLst/>
                        </a:rPr>
                        <a:t>优化器对生成的列索引的使用</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148392182"/>
                  </a:ext>
                </a:extLst>
              </a:tr>
              <a:tr h="393291">
                <a:tc>
                  <a:txBody>
                    <a:bodyPr/>
                    <a:lstStyle/>
                    <a:p>
                      <a:pPr algn="ctr" fontAlgn="b"/>
                      <a:r>
                        <a:rPr lang="en-US" sz="1100" u="none" strike="noStrike">
                          <a:effectLst/>
                        </a:rPr>
                        <a:t>Indexed Lookups from TIMESTAMP Columns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b"/>
                      <a:r>
                        <a:rPr lang="zh-CN" altLang="en-US" sz="1600" u="none" strike="noStrike" dirty="0">
                          <a:effectLst/>
                        </a:rPr>
                        <a:t>从</a:t>
                      </a:r>
                      <a:r>
                        <a:rPr lang="en-US" sz="1600" u="none" strike="noStrike" dirty="0">
                          <a:effectLst/>
                        </a:rPr>
                        <a:t>TIMESTAMP</a:t>
                      </a:r>
                      <a:r>
                        <a:rPr lang="zh-CN" altLang="en-US" sz="1600" u="none" strike="noStrike" dirty="0">
                          <a:effectLst/>
                        </a:rPr>
                        <a:t>列进行索引查找</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796856600"/>
                  </a:ext>
                </a:extLst>
              </a:tr>
            </a:tbl>
          </a:graphicData>
        </a:graphic>
      </p:graphicFrame>
      <p:sp>
        <p:nvSpPr>
          <p:cNvPr id="3" name="矩形 2">
            <a:extLst>
              <a:ext uri="{FF2B5EF4-FFF2-40B4-BE49-F238E27FC236}">
                <a16:creationId xmlns:a16="http://schemas.microsoft.com/office/drawing/2014/main" id="{54CDD164-0833-474A-9AC7-925D7C946FE5}"/>
              </a:ext>
            </a:extLst>
          </p:cNvPr>
          <p:cNvSpPr/>
          <p:nvPr/>
        </p:nvSpPr>
        <p:spPr>
          <a:xfrm>
            <a:off x="1337187" y="958036"/>
            <a:ext cx="9517626" cy="646331"/>
          </a:xfrm>
          <a:prstGeom prst="rect">
            <a:avLst/>
          </a:prstGeom>
        </p:spPr>
        <p:txBody>
          <a:bodyPr wrap="square">
            <a:spAutoFit/>
          </a:bodyPr>
          <a:lstStyle/>
          <a:p>
            <a:r>
              <a:rPr lang="zh-CN" altLang="en-US" dirty="0">
                <a:solidFill>
                  <a:srgbClr val="555555"/>
                </a:solidFill>
                <a:latin typeface="Open Sans"/>
              </a:rPr>
              <a:t>    索引是提高查询的最佳最直接的途径，但索引过多影响增删改的性能与存储容量，</a:t>
            </a:r>
            <a:r>
              <a:rPr lang="zh-CN" altLang="en-US" dirty="0"/>
              <a:t>必须找到适当的平衡，才能使用最佳索引集来实现快速查询。</a:t>
            </a:r>
          </a:p>
        </p:txBody>
      </p:sp>
    </p:spTree>
    <p:extLst>
      <p:ext uri="{BB962C8B-B14F-4D97-AF65-F5344CB8AC3E}">
        <p14:creationId xmlns:p14="http://schemas.microsoft.com/office/powerpoint/2010/main" val="10650577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箭头连接符 50">
            <a:extLst>
              <a:ext uri="{FF2B5EF4-FFF2-40B4-BE49-F238E27FC236}">
                <a16:creationId xmlns:a16="http://schemas.microsoft.com/office/drawing/2014/main" id="{8088365D-7B4E-4DCD-A73B-41EA3CF8E0E2}"/>
              </a:ext>
            </a:extLst>
          </p:cNvPr>
          <p:cNvCxnSpPr/>
          <p:nvPr/>
        </p:nvCxnSpPr>
        <p:spPr>
          <a:xfrm>
            <a:off x="3144412" y="2708078"/>
            <a:ext cx="1946279" cy="3209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BFEAD36D-2104-40D4-957E-71B5D39CB942}"/>
              </a:ext>
            </a:extLst>
          </p:cNvPr>
          <p:cNvCxnSpPr>
            <a:endCxn id="37" idx="0"/>
          </p:cNvCxnSpPr>
          <p:nvPr/>
        </p:nvCxnSpPr>
        <p:spPr>
          <a:xfrm>
            <a:off x="3144412" y="2708078"/>
            <a:ext cx="805927" cy="2145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B80E5FE0-7782-45D2-B5E4-FE597DDD0E16}"/>
              </a:ext>
            </a:extLst>
          </p:cNvPr>
          <p:cNvCxnSpPr/>
          <p:nvPr/>
        </p:nvCxnSpPr>
        <p:spPr>
          <a:xfrm>
            <a:off x="3144412" y="2696660"/>
            <a:ext cx="1228134" cy="2668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3758D19C-FF35-4153-AC87-671E1CE6BF6D}"/>
              </a:ext>
            </a:extLst>
          </p:cNvPr>
          <p:cNvCxnSpPr>
            <a:cxnSpLocks/>
          </p:cNvCxnSpPr>
          <p:nvPr/>
        </p:nvCxnSpPr>
        <p:spPr>
          <a:xfrm>
            <a:off x="3144412" y="2778215"/>
            <a:ext cx="269003" cy="1448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C53AAE42-350B-480B-958E-48D7D22A6DBD}"/>
              </a:ext>
            </a:extLst>
          </p:cNvPr>
          <p:cNvCxnSpPr>
            <a:cxnSpLocks/>
            <a:endCxn id="20" idx="0"/>
          </p:cNvCxnSpPr>
          <p:nvPr/>
        </p:nvCxnSpPr>
        <p:spPr>
          <a:xfrm flipH="1">
            <a:off x="2014552" y="2450526"/>
            <a:ext cx="949954" cy="888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BC55AD0B-FDF9-4BB3-8B2F-41931745029B}"/>
              </a:ext>
            </a:extLst>
          </p:cNvPr>
          <p:cNvSpPr/>
          <p:nvPr/>
        </p:nvSpPr>
        <p:spPr>
          <a:xfrm>
            <a:off x="3790251" y="1619441"/>
            <a:ext cx="2049942" cy="10772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BF16BF68-9004-474D-97BE-EB9D691DDB5A}"/>
              </a:ext>
            </a:extLst>
          </p:cNvPr>
          <p:cNvSpPr/>
          <p:nvPr/>
        </p:nvSpPr>
        <p:spPr>
          <a:xfrm>
            <a:off x="2964506" y="1619441"/>
            <a:ext cx="4252370" cy="1077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71F07D2-E755-4E20-94D3-1B7CD8BE8F4B}"/>
              </a:ext>
            </a:extLst>
          </p:cNvPr>
          <p:cNvSpPr/>
          <p:nvPr/>
        </p:nvSpPr>
        <p:spPr>
          <a:xfrm>
            <a:off x="579436" y="405509"/>
            <a:ext cx="7315867"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四、</a:t>
            </a:r>
            <a:r>
              <a:rPr lang="en-US" altLang="zh-CN" dirty="0">
                <a:latin typeface="Microsoft YaHei Light" panose="020B0502040204020203" pitchFamily="34" charset="-122"/>
                <a:ea typeface="Microsoft YaHei Light" panose="020B0502040204020203" pitchFamily="34" charset="-122"/>
              </a:rPr>
              <a:t>MySQL</a:t>
            </a:r>
            <a:r>
              <a:rPr lang="zh-CN" altLang="en-US" dirty="0">
                <a:latin typeface="Microsoft YaHei Light" panose="020B0502040204020203" pitchFamily="34" charset="-122"/>
                <a:ea typeface="Microsoft YaHei Light" panose="020B0502040204020203" pitchFamily="34" charset="-122"/>
              </a:rPr>
              <a:t>索引优化</a:t>
            </a: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如何使用索引</a:t>
            </a:r>
            <a:endParaRPr lang="zh-CN" altLang="en-US" dirty="0"/>
          </a:p>
        </p:txBody>
      </p:sp>
      <p:sp>
        <p:nvSpPr>
          <p:cNvPr id="4" name="矩形 3">
            <a:extLst>
              <a:ext uri="{FF2B5EF4-FFF2-40B4-BE49-F238E27FC236}">
                <a16:creationId xmlns:a16="http://schemas.microsoft.com/office/drawing/2014/main" id="{EF84E507-D03F-455E-AB98-78D962C18EE2}"/>
              </a:ext>
            </a:extLst>
          </p:cNvPr>
          <p:cNvSpPr/>
          <p:nvPr/>
        </p:nvSpPr>
        <p:spPr>
          <a:xfrm>
            <a:off x="717753" y="902562"/>
            <a:ext cx="9242323" cy="646331"/>
          </a:xfrm>
          <a:prstGeom prst="rect">
            <a:avLst/>
          </a:prstGeom>
        </p:spPr>
        <p:txBody>
          <a:bodyPr wrap="square">
            <a:spAutoFit/>
          </a:bodyPr>
          <a:lstStyle/>
          <a:p>
            <a:r>
              <a:rPr lang="zh-CN" altLang="en-US" dirty="0">
                <a:solidFill>
                  <a:srgbClr val="555555"/>
                </a:solidFill>
                <a:latin typeface="Open Sans"/>
              </a:rPr>
              <a:t>  如果表中有相关​​列的索引，</a:t>
            </a:r>
            <a:r>
              <a:rPr lang="en-US" altLang="zh-CN" dirty="0">
                <a:solidFill>
                  <a:srgbClr val="555555"/>
                </a:solidFill>
                <a:latin typeface="Open Sans"/>
              </a:rPr>
              <a:t>MySQL</a:t>
            </a:r>
            <a:r>
              <a:rPr lang="zh-CN" altLang="en-US" dirty="0">
                <a:solidFill>
                  <a:srgbClr val="555555"/>
                </a:solidFill>
                <a:latin typeface="Open Sans"/>
              </a:rPr>
              <a:t>可以快速确定要在数据文件中间查找的位置，而不必查看所有数据。查询效率极大提升（比全表扫描）。</a:t>
            </a:r>
            <a:endParaRPr lang="zh-CN" altLang="en-US" dirty="0"/>
          </a:p>
        </p:txBody>
      </p:sp>
      <p:sp>
        <p:nvSpPr>
          <p:cNvPr id="8" name="文本框 7">
            <a:extLst>
              <a:ext uri="{FF2B5EF4-FFF2-40B4-BE49-F238E27FC236}">
                <a16:creationId xmlns:a16="http://schemas.microsoft.com/office/drawing/2014/main" id="{BE0E5C54-0944-4383-AD09-1C89CC654037}"/>
              </a:ext>
            </a:extLst>
          </p:cNvPr>
          <p:cNvSpPr txBox="1"/>
          <p:nvPr/>
        </p:nvSpPr>
        <p:spPr>
          <a:xfrm>
            <a:off x="3804748" y="1619442"/>
            <a:ext cx="1111214" cy="43088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z="1100" dirty="0"/>
              <a:t>PRIMARY KEY</a:t>
            </a:r>
          </a:p>
          <a:p>
            <a:pPr algn="ctr"/>
            <a:r>
              <a:rPr lang="zh-CN" altLang="en-US" sz="1100" dirty="0"/>
              <a:t>主 键</a:t>
            </a:r>
          </a:p>
        </p:txBody>
      </p:sp>
      <p:sp>
        <p:nvSpPr>
          <p:cNvPr id="9" name="文本框 8">
            <a:extLst>
              <a:ext uri="{FF2B5EF4-FFF2-40B4-BE49-F238E27FC236}">
                <a16:creationId xmlns:a16="http://schemas.microsoft.com/office/drawing/2014/main" id="{FEB89141-9376-4B17-96A6-F658CBA8623E}"/>
              </a:ext>
            </a:extLst>
          </p:cNvPr>
          <p:cNvSpPr txBox="1"/>
          <p:nvPr/>
        </p:nvSpPr>
        <p:spPr>
          <a:xfrm>
            <a:off x="4915962" y="1619442"/>
            <a:ext cx="924231" cy="43088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100" dirty="0"/>
              <a:t>UNIQUE</a:t>
            </a:r>
          </a:p>
          <a:p>
            <a:r>
              <a:rPr lang="zh-CN" altLang="en-US" sz="1100" dirty="0"/>
              <a:t>唯一约束</a:t>
            </a:r>
          </a:p>
        </p:txBody>
      </p:sp>
      <p:sp>
        <p:nvSpPr>
          <p:cNvPr id="10" name="文本框 9">
            <a:extLst>
              <a:ext uri="{FF2B5EF4-FFF2-40B4-BE49-F238E27FC236}">
                <a16:creationId xmlns:a16="http://schemas.microsoft.com/office/drawing/2014/main" id="{ABECE6BA-D5FF-42E8-93E3-002B072ED8DF}"/>
              </a:ext>
            </a:extLst>
          </p:cNvPr>
          <p:cNvSpPr txBox="1"/>
          <p:nvPr/>
        </p:nvSpPr>
        <p:spPr>
          <a:xfrm>
            <a:off x="3809832" y="2050330"/>
            <a:ext cx="727755" cy="43088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z="1100" dirty="0"/>
              <a:t>INDEX </a:t>
            </a:r>
          </a:p>
          <a:p>
            <a:pPr algn="ctr"/>
            <a:r>
              <a:rPr lang="zh-CN" altLang="en-US" sz="1100" dirty="0"/>
              <a:t>索 引</a:t>
            </a:r>
          </a:p>
        </p:txBody>
      </p:sp>
      <p:sp>
        <p:nvSpPr>
          <p:cNvPr id="11" name="文本框 10">
            <a:extLst>
              <a:ext uri="{FF2B5EF4-FFF2-40B4-BE49-F238E27FC236}">
                <a16:creationId xmlns:a16="http://schemas.microsoft.com/office/drawing/2014/main" id="{FE9DB2CE-3555-406B-B24B-4764782F05BE}"/>
              </a:ext>
            </a:extLst>
          </p:cNvPr>
          <p:cNvSpPr txBox="1"/>
          <p:nvPr/>
        </p:nvSpPr>
        <p:spPr>
          <a:xfrm>
            <a:off x="4532837" y="2050330"/>
            <a:ext cx="1307356" cy="43088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z="1100" dirty="0"/>
              <a:t>FULLTEXT</a:t>
            </a:r>
          </a:p>
          <a:p>
            <a:pPr algn="ctr"/>
            <a:r>
              <a:rPr lang="zh-CN" altLang="en-US" sz="1100" dirty="0"/>
              <a:t>全文索引</a:t>
            </a:r>
          </a:p>
        </p:txBody>
      </p:sp>
      <p:sp>
        <p:nvSpPr>
          <p:cNvPr id="13" name="矩形 12">
            <a:extLst>
              <a:ext uri="{FF2B5EF4-FFF2-40B4-BE49-F238E27FC236}">
                <a16:creationId xmlns:a16="http://schemas.microsoft.com/office/drawing/2014/main" id="{49740106-5C7A-45F2-AFCE-7005BA28019A}"/>
              </a:ext>
            </a:extLst>
          </p:cNvPr>
          <p:cNvSpPr/>
          <p:nvPr/>
        </p:nvSpPr>
        <p:spPr>
          <a:xfrm>
            <a:off x="5874856" y="1987866"/>
            <a:ext cx="1307356" cy="4168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HASH </a:t>
            </a:r>
            <a:r>
              <a:rPr lang="zh-CN" altLang="en-US" sz="1200" dirty="0">
                <a:solidFill>
                  <a:schemeClr val="tx1"/>
                </a:solidFill>
              </a:rPr>
              <a:t>索引</a:t>
            </a:r>
            <a:endParaRPr lang="en-US" altLang="zh-CN" sz="1200" dirty="0">
              <a:solidFill>
                <a:schemeClr val="tx1"/>
              </a:solidFill>
            </a:endParaRPr>
          </a:p>
          <a:p>
            <a:pPr algn="ctr"/>
            <a:r>
              <a:rPr lang="zh-CN" altLang="en-US" sz="1200" dirty="0">
                <a:solidFill>
                  <a:schemeClr val="tx1"/>
                </a:solidFill>
              </a:rPr>
              <a:t>（</a:t>
            </a:r>
            <a:r>
              <a:rPr lang="en-US" altLang="zh-CN" sz="1200" dirty="0">
                <a:solidFill>
                  <a:schemeClr val="tx1"/>
                </a:solidFill>
              </a:rPr>
              <a:t>MEMORY</a:t>
            </a:r>
            <a:r>
              <a:rPr lang="zh-CN" altLang="en-US" sz="1200" dirty="0">
                <a:solidFill>
                  <a:schemeClr val="tx1"/>
                </a:solidFill>
              </a:rPr>
              <a:t>引擎）</a:t>
            </a:r>
          </a:p>
        </p:txBody>
      </p:sp>
      <p:sp>
        <p:nvSpPr>
          <p:cNvPr id="14" name="文本框 13">
            <a:extLst>
              <a:ext uri="{FF2B5EF4-FFF2-40B4-BE49-F238E27FC236}">
                <a16:creationId xmlns:a16="http://schemas.microsoft.com/office/drawing/2014/main" id="{7E8B5F34-C008-411D-8029-D0D6D854D5CD}"/>
              </a:ext>
            </a:extLst>
          </p:cNvPr>
          <p:cNvSpPr txBox="1"/>
          <p:nvPr/>
        </p:nvSpPr>
        <p:spPr>
          <a:xfrm>
            <a:off x="3049537" y="1977357"/>
            <a:ext cx="727757" cy="338554"/>
          </a:xfrm>
          <a:prstGeom prst="rect">
            <a:avLst/>
          </a:prstGeom>
          <a:noFill/>
        </p:spPr>
        <p:txBody>
          <a:bodyPr wrap="square" rtlCol="0">
            <a:spAutoFit/>
          </a:bodyPr>
          <a:lstStyle/>
          <a:p>
            <a:r>
              <a:rPr lang="zh-CN" altLang="en-US" sz="1600" dirty="0"/>
              <a:t>索 引</a:t>
            </a:r>
          </a:p>
        </p:txBody>
      </p:sp>
      <p:sp>
        <p:nvSpPr>
          <p:cNvPr id="15" name="文本框 14">
            <a:extLst>
              <a:ext uri="{FF2B5EF4-FFF2-40B4-BE49-F238E27FC236}">
                <a16:creationId xmlns:a16="http://schemas.microsoft.com/office/drawing/2014/main" id="{5E310359-FB86-484E-B87E-6B2E01C3913A}"/>
              </a:ext>
            </a:extLst>
          </p:cNvPr>
          <p:cNvSpPr txBox="1"/>
          <p:nvPr/>
        </p:nvSpPr>
        <p:spPr>
          <a:xfrm>
            <a:off x="4257363" y="2439661"/>
            <a:ext cx="1111215" cy="338554"/>
          </a:xfrm>
          <a:prstGeom prst="rect">
            <a:avLst/>
          </a:prstGeom>
          <a:noFill/>
        </p:spPr>
        <p:txBody>
          <a:bodyPr wrap="square" rtlCol="0">
            <a:spAutoFit/>
          </a:bodyPr>
          <a:lstStyle/>
          <a:p>
            <a:r>
              <a:rPr lang="en-US" altLang="zh-CN" sz="1600" dirty="0"/>
              <a:t>B-TREE</a:t>
            </a:r>
            <a:endParaRPr lang="zh-CN" altLang="en-US" sz="1600" dirty="0"/>
          </a:p>
        </p:txBody>
      </p:sp>
      <p:sp>
        <p:nvSpPr>
          <p:cNvPr id="17" name="矩形 16">
            <a:extLst>
              <a:ext uri="{FF2B5EF4-FFF2-40B4-BE49-F238E27FC236}">
                <a16:creationId xmlns:a16="http://schemas.microsoft.com/office/drawing/2014/main" id="{A86407DD-553E-43EB-8ACC-520CA10011CE}"/>
              </a:ext>
            </a:extLst>
          </p:cNvPr>
          <p:cNvSpPr/>
          <p:nvPr/>
        </p:nvSpPr>
        <p:spPr>
          <a:xfrm>
            <a:off x="834260" y="2743001"/>
            <a:ext cx="1415845" cy="45228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dirty="0"/>
              <a:t>使用</a:t>
            </a:r>
            <a:r>
              <a:rPr lang="en-US" altLang="zh-CN" sz="1200" dirty="0"/>
              <a:t>WHERE</a:t>
            </a:r>
            <a:r>
              <a:rPr lang="zh-CN" altLang="en-US" sz="1200" dirty="0"/>
              <a:t>谓词</a:t>
            </a:r>
          </a:p>
        </p:txBody>
      </p:sp>
      <p:cxnSp>
        <p:nvCxnSpPr>
          <p:cNvPr id="19" name="直接箭头连接符 18">
            <a:extLst>
              <a:ext uri="{FF2B5EF4-FFF2-40B4-BE49-F238E27FC236}">
                <a16:creationId xmlns:a16="http://schemas.microsoft.com/office/drawing/2014/main" id="{C0E86D13-F642-45F1-9CF4-D1A9EBACC646}"/>
              </a:ext>
            </a:extLst>
          </p:cNvPr>
          <p:cNvCxnSpPr>
            <a:cxnSpLocks/>
            <a:stCxn id="12" idx="1"/>
            <a:endCxn id="17" idx="0"/>
          </p:cNvCxnSpPr>
          <p:nvPr/>
        </p:nvCxnSpPr>
        <p:spPr>
          <a:xfrm flipH="1">
            <a:off x="1542183" y="2158051"/>
            <a:ext cx="1422323" cy="584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7C7DE493-7BFC-4359-AC74-E37EEDB47E48}"/>
              </a:ext>
            </a:extLst>
          </p:cNvPr>
          <p:cNvSpPr/>
          <p:nvPr/>
        </p:nvSpPr>
        <p:spPr>
          <a:xfrm>
            <a:off x="1306666" y="3339368"/>
            <a:ext cx="1415772" cy="276999"/>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zh-CN" altLang="en-US" sz="1200" dirty="0">
                <a:solidFill>
                  <a:srgbClr val="555555"/>
                </a:solidFill>
                <a:latin typeface="Open Sans"/>
              </a:rPr>
              <a:t>选最少行数的索引</a:t>
            </a:r>
            <a:endParaRPr lang="zh-CN" altLang="en-US" sz="1200" dirty="0"/>
          </a:p>
        </p:txBody>
      </p:sp>
      <p:sp>
        <p:nvSpPr>
          <p:cNvPr id="23" name="矩形 22">
            <a:extLst>
              <a:ext uri="{FF2B5EF4-FFF2-40B4-BE49-F238E27FC236}">
                <a16:creationId xmlns:a16="http://schemas.microsoft.com/office/drawing/2014/main" id="{7B9CF456-D074-4F28-9DC9-CD608EB397BE}"/>
              </a:ext>
            </a:extLst>
          </p:cNvPr>
          <p:cNvSpPr/>
          <p:nvPr/>
        </p:nvSpPr>
        <p:spPr>
          <a:xfrm>
            <a:off x="1674371" y="3706102"/>
            <a:ext cx="2698175" cy="307777"/>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zh-CN" altLang="en-US" sz="1400" dirty="0">
                <a:solidFill>
                  <a:srgbClr val="555555"/>
                </a:solidFill>
                <a:latin typeface="Open Sans"/>
              </a:rPr>
              <a:t>组合索引：最左前缀来查找原则</a:t>
            </a:r>
            <a:endParaRPr lang="zh-CN" altLang="en-US" sz="1400" dirty="0"/>
          </a:p>
        </p:txBody>
      </p:sp>
      <p:cxnSp>
        <p:nvCxnSpPr>
          <p:cNvPr id="25" name="直接箭头连接符 24">
            <a:extLst>
              <a:ext uri="{FF2B5EF4-FFF2-40B4-BE49-F238E27FC236}">
                <a16:creationId xmlns:a16="http://schemas.microsoft.com/office/drawing/2014/main" id="{D533C7A7-E275-454E-A9F6-416E2F3148F6}"/>
              </a:ext>
            </a:extLst>
          </p:cNvPr>
          <p:cNvCxnSpPr>
            <a:cxnSpLocks/>
            <a:endCxn id="23" idx="0"/>
          </p:cNvCxnSpPr>
          <p:nvPr/>
        </p:nvCxnSpPr>
        <p:spPr>
          <a:xfrm flipH="1">
            <a:off x="3023459" y="2708078"/>
            <a:ext cx="45660" cy="998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8ABA9032-6056-4185-B82F-CA7DA103588A}"/>
              </a:ext>
            </a:extLst>
          </p:cNvPr>
          <p:cNvSpPr/>
          <p:nvPr/>
        </p:nvSpPr>
        <p:spPr>
          <a:xfrm>
            <a:off x="2685897" y="4253850"/>
            <a:ext cx="4515980" cy="307777"/>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altLang="zh-CN" sz="1400" dirty="0">
                <a:solidFill>
                  <a:srgbClr val="555555"/>
                </a:solidFill>
                <a:latin typeface="Open Sans"/>
              </a:rPr>
              <a:t>JOIN</a:t>
            </a:r>
            <a:r>
              <a:rPr lang="zh-CN" altLang="en-US" sz="1400" dirty="0">
                <a:solidFill>
                  <a:srgbClr val="555555"/>
                </a:solidFill>
                <a:latin typeface="Open Sans"/>
              </a:rPr>
              <a:t>（连接查询）：字段字符集与类型及大小相同原则</a:t>
            </a:r>
            <a:endParaRPr lang="zh-CN" altLang="en-US" sz="1400" dirty="0"/>
          </a:p>
        </p:txBody>
      </p:sp>
      <p:sp>
        <p:nvSpPr>
          <p:cNvPr id="36" name="矩形 35">
            <a:extLst>
              <a:ext uri="{FF2B5EF4-FFF2-40B4-BE49-F238E27FC236}">
                <a16:creationId xmlns:a16="http://schemas.microsoft.com/office/drawing/2014/main" id="{31C01E4C-82A2-47DC-B59B-37BD4C70D125}"/>
              </a:ext>
            </a:extLst>
          </p:cNvPr>
          <p:cNvSpPr/>
          <p:nvPr/>
        </p:nvSpPr>
        <p:spPr>
          <a:xfrm>
            <a:off x="6224830" y="4853267"/>
            <a:ext cx="3981218" cy="307777"/>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zh-CN" altLang="en-US" sz="1400" dirty="0">
                <a:solidFill>
                  <a:srgbClr val="555555"/>
                </a:solidFill>
                <a:latin typeface="Open Sans"/>
              </a:rPr>
              <a:t>谨慎使用，使用</a:t>
            </a:r>
            <a:r>
              <a:rPr lang="en-US" altLang="zh-CN" sz="1400" dirty="0">
                <a:solidFill>
                  <a:srgbClr val="555555"/>
                </a:solidFill>
                <a:latin typeface="Open Sans"/>
              </a:rPr>
              <a:t>ORDER BY</a:t>
            </a:r>
            <a:r>
              <a:rPr lang="zh-CN" altLang="en-US" sz="1400" dirty="0">
                <a:solidFill>
                  <a:srgbClr val="555555"/>
                </a:solidFill>
                <a:latin typeface="Open Sans"/>
              </a:rPr>
              <a:t>（</a:t>
            </a:r>
            <a:r>
              <a:rPr lang="en-US" altLang="zh-CN" sz="1400" dirty="0">
                <a:solidFill>
                  <a:srgbClr val="555555"/>
                </a:solidFill>
                <a:latin typeface="Open Sans"/>
              </a:rPr>
              <a:t>DESC</a:t>
            </a:r>
            <a:r>
              <a:rPr lang="zh-CN" altLang="en-US" sz="1400" dirty="0">
                <a:solidFill>
                  <a:srgbClr val="555555"/>
                </a:solidFill>
                <a:latin typeface="Open Sans"/>
              </a:rPr>
              <a:t>）</a:t>
            </a:r>
            <a:r>
              <a:rPr lang="en-US" altLang="zh-CN" sz="1400" dirty="0">
                <a:solidFill>
                  <a:srgbClr val="555555"/>
                </a:solidFill>
                <a:latin typeface="Open Sans"/>
              </a:rPr>
              <a:t>LIMIT 1</a:t>
            </a:r>
            <a:r>
              <a:rPr lang="zh-CN" altLang="en-US" sz="1400" dirty="0">
                <a:solidFill>
                  <a:srgbClr val="555555"/>
                </a:solidFill>
                <a:latin typeface="Open Sans"/>
              </a:rPr>
              <a:t>代替</a:t>
            </a:r>
            <a:endParaRPr lang="zh-CN" altLang="en-US" sz="1400" dirty="0"/>
          </a:p>
        </p:txBody>
      </p:sp>
      <p:sp>
        <p:nvSpPr>
          <p:cNvPr id="37" name="矩形 36">
            <a:extLst>
              <a:ext uri="{FF2B5EF4-FFF2-40B4-BE49-F238E27FC236}">
                <a16:creationId xmlns:a16="http://schemas.microsoft.com/office/drawing/2014/main" id="{DB7820F8-B172-43C8-97D4-134D09A56CC4}"/>
              </a:ext>
            </a:extLst>
          </p:cNvPr>
          <p:cNvSpPr/>
          <p:nvPr/>
        </p:nvSpPr>
        <p:spPr>
          <a:xfrm>
            <a:off x="2014552" y="4853267"/>
            <a:ext cx="3871573" cy="307777"/>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altLang="zh-CN" sz="1400" dirty="0">
                <a:solidFill>
                  <a:srgbClr val="555555"/>
                </a:solidFill>
                <a:latin typeface="Open Sans"/>
              </a:rPr>
              <a:t>MIN,MAX</a:t>
            </a:r>
            <a:r>
              <a:rPr lang="zh-CN" altLang="en-US" sz="1400" dirty="0">
                <a:solidFill>
                  <a:srgbClr val="555555"/>
                </a:solidFill>
                <a:latin typeface="Open Sans"/>
              </a:rPr>
              <a:t>；先匹配</a:t>
            </a:r>
            <a:r>
              <a:rPr lang="en-US" altLang="zh-CN" sz="1400" dirty="0">
                <a:solidFill>
                  <a:srgbClr val="555555"/>
                </a:solidFill>
                <a:latin typeface="Open Sans"/>
              </a:rPr>
              <a:t>WHERE</a:t>
            </a:r>
            <a:r>
              <a:rPr lang="zh-CN" altLang="en-US" sz="1400" dirty="0">
                <a:solidFill>
                  <a:srgbClr val="555555"/>
                </a:solidFill>
                <a:latin typeface="Open Sans"/>
              </a:rPr>
              <a:t>常量所有值后再排序</a:t>
            </a:r>
            <a:endParaRPr lang="zh-CN" altLang="en-US" sz="1400" dirty="0"/>
          </a:p>
        </p:txBody>
      </p:sp>
      <p:cxnSp>
        <p:nvCxnSpPr>
          <p:cNvPr id="39" name="直接箭头连接符 38">
            <a:extLst>
              <a:ext uri="{FF2B5EF4-FFF2-40B4-BE49-F238E27FC236}">
                <a16:creationId xmlns:a16="http://schemas.microsoft.com/office/drawing/2014/main" id="{FA26B588-9FBF-452E-9CAD-21681E91846F}"/>
              </a:ext>
            </a:extLst>
          </p:cNvPr>
          <p:cNvCxnSpPr>
            <a:stCxn id="37" idx="3"/>
            <a:endCxn id="36" idx="1"/>
          </p:cNvCxnSpPr>
          <p:nvPr/>
        </p:nvCxnSpPr>
        <p:spPr>
          <a:xfrm>
            <a:off x="5886125" y="5007156"/>
            <a:ext cx="338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D665229D-3958-4383-9903-F20D8EB723B8}"/>
              </a:ext>
            </a:extLst>
          </p:cNvPr>
          <p:cNvSpPr/>
          <p:nvPr/>
        </p:nvSpPr>
        <p:spPr>
          <a:xfrm>
            <a:off x="1981538" y="5364863"/>
            <a:ext cx="3851504" cy="307777"/>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altLang="zh-CN" sz="1400" dirty="0"/>
              <a:t>ORDER BY key_part1, key_part2</a:t>
            </a:r>
            <a:r>
              <a:rPr lang="zh-CN" altLang="en-US" sz="1400" dirty="0"/>
              <a:t>：索引最左原则</a:t>
            </a:r>
          </a:p>
        </p:txBody>
      </p:sp>
      <p:sp>
        <p:nvSpPr>
          <p:cNvPr id="48" name="矩形 47">
            <a:extLst>
              <a:ext uri="{FF2B5EF4-FFF2-40B4-BE49-F238E27FC236}">
                <a16:creationId xmlns:a16="http://schemas.microsoft.com/office/drawing/2014/main" id="{EACA5ACF-74BB-4686-9125-ED3C855FBF41}"/>
              </a:ext>
            </a:extLst>
          </p:cNvPr>
          <p:cNvSpPr/>
          <p:nvPr/>
        </p:nvSpPr>
        <p:spPr>
          <a:xfrm>
            <a:off x="4471939" y="6469763"/>
            <a:ext cx="6846727" cy="25391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sz="1050" dirty="0">
                <a:solidFill>
                  <a:srgbClr val="333333"/>
                </a:solidFill>
                <a:latin typeface="Verdana" panose="020B0604030504040204" pitchFamily="34" charset="0"/>
              </a:rPr>
              <a:t>如果一个索引包含</a:t>
            </a:r>
            <a:r>
              <a:rPr lang="en-US" altLang="zh-CN" sz="1050" dirty="0">
                <a:solidFill>
                  <a:srgbClr val="333333"/>
                </a:solidFill>
                <a:latin typeface="Verdana" panose="020B0604030504040204" pitchFamily="34" charset="0"/>
              </a:rPr>
              <a:t>(</a:t>
            </a:r>
            <a:r>
              <a:rPr lang="zh-CN" altLang="en-US" sz="1050" dirty="0">
                <a:solidFill>
                  <a:srgbClr val="333333"/>
                </a:solidFill>
                <a:latin typeface="Verdana" panose="020B0604030504040204" pitchFamily="34" charset="0"/>
              </a:rPr>
              <a:t>或覆盖</a:t>
            </a:r>
            <a:r>
              <a:rPr lang="en-US" altLang="zh-CN" sz="1050" dirty="0">
                <a:solidFill>
                  <a:srgbClr val="333333"/>
                </a:solidFill>
                <a:latin typeface="Verdana" panose="020B0604030504040204" pitchFamily="34" charset="0"/>
              </a:rPr>
              <a:t>)</a:t>
            </a:r>
            <a:r>
              <a:rPr lang="zh-CN" altLang="en-US" sz="1050" dirty="0">
                <a:solidFill>
                  <a:srgbClr val="333333"/>
                </a:solidFill>
                <a:latin typeface="Verdana" panose="020B0604030504040204" pitchFamily="34" charset="0"/>
              </a:rPr>
              <a:t>所有需要查询的字段的值，称为‘覆盖索引’。即只需扫描索引而无须回表。</a:t>
            </a:r>
            <a:endParaRPr lang="zh-CN" altLang="en-US" sz="1050" dirty="0"/>
          </a:p>
        </p:txBody>
      </p:sp>
      <p:sp>
        <p:nvSpPr>
          <p:cNvPr id="49" name="矩形 48">
            <a:extLst>
              <a:ext uri="{FF2B5EF4-FFF2-40B4-BE49-F238E27FC236}">
                <a16:creationId xmlns:a16="http://schemas.microsoft.com/office/drawing/2014/main" id="{7D47E8E1-65C5-4962-B9E1-22AB5953319E}"/>
              </a:ext>
            </a:extLst>
          </p:cNvPr>
          <p:cNvSpPr/>
          <p:nvPr/>
        </p:nvSpPr>
        <p:spPr>
          <a:xfrm>
            <a:off x="2160467" y="5917313"/>
            <a:ext cx="9145196" cy="307777"/>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zh-CN" altLang="en-US" sz="1400" dirty="0"/>
              <a:t>尽可能利用索引数据原则：利用索引数据而无需查询数据行：</a:t>
            </a:r>
            <a:r>
              <a:rPr lang="en-US" altLang="zh-CN" sz="1400" dirty="0"/>
              <a:t>SELECT </a:t>
            </a:r>
            <a:r>
              <a:rPr lang="en-US" altLang="zh-CN" sz="1400" i="1" dirty="0"/>
              <a:t>key_part3</a:t>
            </a:r>
            <a:r>
              <a:rPr lang="en-US" altLang="zh-CN" sz="1400" dirty="0"/>
              <a:t> FROM </a:t>
            </a:r>
            <a:r>
              <a:rPr lang="en-US" altLang="zh-CN" sz="1400" i="1" dirty="0" err="1"/>
              <a:t>tbl_name</a:t>
            </a:r>
            <a:r>
              <a:rPr lang="en-US" altLang="zh-CN" sz="1400" dirty="0"/>
              <a:t> WHERE </a:t>
            </a:r>
            <a:r>
              <a:rPr lang="en-US" altLang="zh-CN" sz="1400" i="1" dirty="0"/>
              <a:t>key_part1</a:t>
            </a:r>
            <a:r>
              <a:rPr lang="en-US" altLang="zh-CN" sz="1400" dirty="0"/>
              <a:t>=1</a:t>
            </a:r>
            <a:endParaRPr lang="zh-CN" altLang="en-US" sz="1400" dirty="0"/>
          </a:p>
        </p:txBody>
      </p:sp>
      <p:cxnSp>
        <p:nvCxnSpPr>
          <p:cNvPr id="53" name="直接箭头连接符 52">
            <a:extLst>
              <a:ext uri="{FF2B5EF4-FFF2-40B4-BE49-F238E27FC236}">
                <a16:creationId xmlns:a16="http://schemas.microsoft.com/office/drawing/2014/main" id="{F6889BD1-6731-4A77-8520-C06C5ADD62FC}"/>
              </a:ext>
            </a:extLst>
          </p:cNvPr>
          <p:cNvCxnSpPr>
            <a:cxnSpLocks/>
          </p:cNvCxnSpPr>
          <p:nvPr/>
        </p:nvCxnSpPr>
        <p:spPr>
          <a:xfrm>
            <a:off x="7020232" y="6225090"/>
            <a:ext cx="0" cy="257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3473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579436" y="405509"/>
            <a:ext cx="7315867" cy="369332"/>
          </a:xfrm>
          <a:prstGeom prst="rect">
            <a:avLst/>
          </a:prstGeom>
        </p:spPr>
        <p:txBody>
          <a:bodyPr wrap="square">
            <a:spAutoFit/>
          </a:bodyPr>
          <a:lstStyle/>
          <a:p>
            <a:r>
              <a:rPr lang="zh-CN" altLang="en-US" dirty="0">
                <a:latin typeface="Microsoft YaHei Light" panose="020B0502040204020203" pitchFamily="34" charset="-122"/>
                <a:ea typeface="Microsoft YaHei Light" panose="020B0502040204020203" pitchFamily="34" charset="-122"/>
              </a:rPr>
              <a:t>四、</a:t>
            </a:r>
            <a:r>
              <a:rPr lang="en-US" altLang="zh-CN" dirty="0">
                <a:latin typeface="Microsoft YaHei Light" panose="020B0502040204020203" pitchFamily="34" charset="-122"/>
                <a:ea typeface="Microsoft YaHei Light" panose="020B0502040204020203" pitchFamily="34" charset="-122"/>
              </a:rPr>
              <a:t>MySQL</a:t>
            </a:r>
            <a:r>
              <a:rPr lang="zh-CN" altLang="en-US" dirty="0">
                <a:latin typeface="Microsoft YaHei Light" panose="020B0502040204020203" pitchFamily="34" charset="-122"/>
                <a:ea typeface="Microsoft YaHei Light" panose="020B0502040204020203" pitchFamily="34" charset="-122"/>
              </a:rPr>
              <a:t>索引优化</a:t>
            </a: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主键优化</a:t>
            </a:r>
            <a:endParaRPr lang="zh-CN" altLang="en-US" dirty="0"/>
          </a:p>
        </p:txBody>
      </p:sp>
      <p:sp>
        <p:nvSpPr>
          <p:cNvPr id="3" name="文本框 2">
            <a:extLst>
              <a:ext uri="{FF2B5EF4-FFF2-40B4-BE49-F238E27FC236}">
                <a16:creationId xmlns:a16="http://schemas.microsoft.com/office/drawing/2014/main" id="{0BE9B996-7670-4512-8812-ACB23C267C00}"/>
              </a:ext>
            </a:extLst>
          </p:cNvPr>
          <p:cNvSpPr txBox="1"/>
          <p:nvPr/>
        </p:nvSpPr>
        <p:spPr>
          <a:xfrm>
            <a:off x="1602116" y="3516825"/>
            <a:ext cx="1794794" cy="338554"/>
          </a:xfrm>
          <a:prstGeom prst="rect">
            <a:avLst/>
          </a:prstGeom>
          <a:noFill/>
        </p:spPr>
        <p:txBody>
          <a:bodyPr wrap="square" rtlCol="0">
            <a:spAutoFit/>
          </a:bodyPr>
          <a:lstStyle/>
          <a:p>
            <a:pPr algn="ctr"/>
            <a:r>
              <a:rPr lang="zh-CN" altLang="en-US" sz="1600" dirty="0"/>
              <a:t>主键</a:t>
            </a:r>
          </a:p>
        </p:txBody>
      </p:sp>
      <p:sp>
        <p:nvSpPr>
          <p:cNvPr id="5" name="左大括号 4">
            <a:extLst>
              <a:ext uri="{FF2B5EF4-FFF2-40B4-BE49-F238E27FC236}">
                <a16:creationId xmlns:a16="http://schemas.microsoft.com/office/drawing/2014/main" id="{D71C2D89-87DF-4EE2-8AE8-06C1F8EB953A}"/>
              </a:ext>
            </a:extLst>
          </p:cNvPr>
          <p:cNvSpPr/>
          <p:nvPr/>
        </p:nvSpPr>
        <p:spPr>
          <a:xfrm>
            <a:off x="3598608" y="2274131"/>
            <a:ext cx="334297" cy="4323309"/>
          </a:xfrm>
          <a:prstGeom prst="leftBrace">
            <a:avLst>
              <a:gd name="adj1" fmla="val 27500"/>
              <a:gd name="adj2" fmla="val 517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sp>
        <p:nvSpPr>
          <p:cNvPr id="6" name="文本框 5">
            <a:extLst>
              <a:ext uri="{FF2B5EF4-FFF2-40B4-BE49-F238E27FC236}">
                <a16:creationId xmlns:a16="http://schemas.microsoft.com/office/drawing/2014/main" id="{A003F135-6DE2-45D5-A297-E25A64FB159E}"/>
              </a:ext>
            </a:extLst>
          </p:cNvPr>
          <p:cNvSpPr txBox="1"/>
          <p:nvPr/>
        </p:nvSpPr>
        <p:spPr>
          <a:xfrm>
            <a:off x="3898490" y="2184986"/>
            <a:ext cx="1091381" cy="307777"/>
          </a:xfrm>
          <a:prstGeom prst="rect">
            <a:avLst/>
          </a:prstGeom>
          <a:noFill/>
        </p:spPr>
        <p:txBody>
          <a:bodyPr wrap="square" rtlCol="0">
            <a:spAutoFit/>
          </a:bodyPr>
          <a:lstStyle/>
          <a:p>
            <a:r>
              <a:rPr lang="zh-CN" altLang="en-US" sz="1400" dirty="0"/>
              <a:t>自增</a:t>
            </a:r>
          </a:p>
        </p:txBody>
      </p:sp>
      <p:sp>
        <p:nvSpPr>
          <p:cNvPr id="7" name="文本框 6">
            <a:extLst>
              <a:ext uri="{FF2B5EF4-FFF2-40B4-BE49-F238E27FC236}">
                <a16:creationId xmlns:a16="http://schemas.microsoft.com/office/drawing/2014/main" id="{E1ECE9E8-2CB2-41A0-A49A-7890BDDFFA76}"/>
              </a:ext>
            </a:extLst>
          </p:cNvPr>
          <p:cNvSpPr txBox="1"/>
          <p:nvPr/>
        </p:nvSpPr>
        <p:spPr>
          <a:xfrm>
            <a:off x="3898490" y="4428374"/>
            <a:ext cx="766916" cy="307777"/>
          </a:xfrm>
          <a:prstGeom prst="rect">
            <a:avLst/>
          </a:prstGeom>
          <a:noFill/>
        </p:spPr>
        <p:txBody>
          <a:bodyPr wrap="square" rtlCol="0">
            <a:spAutoFit/>
          </a:bodyPr>
          <a:lstStyle/>
          <a:p>
            <a:r>
              <a:rPr lang="en-US" altLang="zh-CN" sz="1400" dirty="0"/>
              <a:t>UUID</a:t>
            </a:r>
            <a:endParaRPr lang="zh-CN" altLang="en-US" sz="1400" dirty="0"/>
          </a:p>
        </p:txBody>
      </p:sp>
      <p:sp>
        <p:nvSpPr>
          <p:cNvPr id="24" name="文本框 23">
            <a:extLst>
              <a:ext uri="{FF2B5EF4-FFF2-40B4-BE49-F238E27FC236}">
                <a16:creationId xmlns:a16="http://schemas.microsoft.com/office/drawing/2014/main" id="{3619246D-E809-4EEE-9AB9-432514E14892}"/>
              </a:ext>
            </a:extLst>
          </p:cNvPr>
          <p:cNvSpPr txBox="1"/>
          <p:nvPr/>
        </p:nvSpPr>
        <p:spPr>
          <a:xfrm>
            <a:off x="4385998" y="2009422"/>
            <a:ext cx="595186" cy="307766"/>
          </a:xfrm>
          <a:prstGeom prst="rect">
            <a:avLst/>
          </a:prstGeom>
          <a:noFill/>
        </p:spPr>
        <p:txBody>
          <a:bodyPr wrap="square" rtlCol="0">
            <a:spAutoFit/>
          </a:bodyPr>
          <a:lstStyle/>
          <a:p>
            <a:pPr algn="ctr"/>
            <a:r>
              <a:rPr lang="zh-CN" altLang="en-US" sz="1400" dirty="0"/>
              <a:t>步长</a:t>
            </a:r>
          </a:p>
        </p:txBody>
      </p:sp>
      <p:sp>
        <p:nvSpPr>
          <p:cNvPr id="26" name="矩形 25">
            <a:extLst>
              <a:ext uri="{FF2B5EF4-FFF2-40B4-BE49-F238E27FC236}">
                <a16:creationId xmlns:a16="http://schemas.microsoft.com/office/drawing/2014/main" id="{FAAB8A2F-2A4E-486E-90E6-F861509C87D5}"/>
              </a:ext>
            </a:extLst>
          </p:cNvPr>
          <p:cNvSpPr/>
          <p:nvPr/>
        </p:nvSpPr>
        <p:spPr>
          <a:xfrm>
            <a:off x="6211080" y="4764632"/>
            <a:ext cx="3023585" cy="276999"/>
          </a:xfrm>
          <a:prstGeom prst="rect">
            <a:avLst/>
          </a:prstGeom>
        </p:spPr>
        <p:txBody>
          <a:bodyPr wrap="none">
            <a:spAutoFit/>
          </a:bodyPr>
          <a:lstStyle/>
          <a:p>
            <a:r>
              <a:rPr lang="en-US" altLang="zh-CN" sz="1200" dirty="0"/>
              <a:t>UUID </a:t>
            </a:r>
            <a:r>
              <a:rPr lang="zh-CN" altLang="en-US" sz="1200" dirty="0"/>
              <a:t>过长，增大数据库总容量，降低性能</a:t>
            </a:r>
          </a:p>
        </p:txBody>
      </p:sp>
      <p:sp>
        <p:nvSpPr>
          <p:cNvPr id="28" name="矩形 27">
            <a:extLst>
              <a:ext uri="{FF2B5EF4-FFF2-40B4-BE49-F238E27FC236}">
                <a16:creationId xmlns:a16="http://schemas.microsoft.com/office/drawing/2014/main" id="{14700CE8-A39D-46F3-8420-1C3B26CF5E66}"/>
              </a:ext>
            </a:extLst>
          </p:cNvPr>
          <p:cNvSpPr/>
          <p:nvPr/>
        </p:nvSpPr>
        <p:spPr>
          <a:xfrm>
            <a:off x="6197994" y="5142083"/>
            <a:ext cx="3023585" cy="276999"/>
          </a:xfrm>
          <a:prstGeom prst="rect">
            <a:avLst/>
          </a:prstGeom>
        </p:spPr>
        <p:txBody>
          <a:bodyPr wrap="none">
            <a:spAutoFit/>
          </a:bodyPr>
          <a:lstStyle/>
          <a:p>
            <a:r>
              <a:rPr lang="en-US" altLang="zh-CN" sz="1200" dirty="0"/>
              <a:t>UUID </a:t>
            </a:r>
            <a:r>
              <a:rPr lang="zh-CN" altLang="en-US" sz="1200" dirty="0"/>
              <a:t>无序，插入数据时根据主键寻址费时</a:t>
            </a:r>
          </a:p>
        </p:txBody>
      </p:sp>
      <p:sp>
        <p:nvSpPr>
          <p:cNvPr id="30" name="左大括号 29">
            <a:extLst>
              <a:ext uri="{FF2B5EF4-FFF2-40B4-BE49-F238E27FC236}">
                <a16:creationId xmlns:a16="http://schemas.microsoft.com/office/drawing/2014/main" id="{F1D1EDC4-9E56-4A8C-933B-B435FC790377}"/>
              </a:ext>
            </a:extLst>
          </p:cNvPr>
          <p:cNvSpPr/>
          <p:nvPr/>
        </p:nvSpPr>
        <p:spPr>
          <a:xfrm>
            <a:off x="6099672" y="4903132"/>
            <a:ext cx="98322" cy="3945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cxnSp>
        <p:nvCxnSpPr>
          <p:cNvPr id="32" name="直接箭头连接符 31">
            <a:extLst>
              <a:ext uri="{FF2B5EF4-FFF2-40B4-BE49-F238E27FC236}">
                <a16:creationId xmlns:a16="http://schemas.microsoft.com/office/drawing/2014/main" id="{D9D395B2-9AD7-4ED2-8002-39758E6D8DB0}"/>
              </a:ext>
            </a:extLst>
          </p:cNvPr>
          <p:cNvCxnSpPr>
            <a:cxnSpLocks/>
            <a:endCxn id="30" idx="1"/>
          </p:cNvCxnSpPr>
          <p:nvPr/>
        </p:nvCxnSpPr>
        <p:spPr>
          <a:xfrm>
            <a:off x="5647388" y="5100382"/>
            <a:ext cx="4522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7D65336D-BB03-4410-B273-0CA0AE25511D}"/>
              </a:ext>
            </a:extLst>
          </p:cNvPr>
          <p:cNvCxnSpPr/>
          <p:nvPr/>
        </p:nvCxnSpPr>
        <p:spPr>
          <a:xfrm>
            <a:off x="9234665" y="5096445"/>
            <a:ext cx="405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7BDC5AE4-33C6-4063-83A6-ACC7B134F880}"/>
              </a:ext>
            </a:extLst>
          </p:cNvPr>
          <p:cNvSpPr/>
          <p:nvPr/>
        </p:nvSpPr>
        <p:spPr>
          <a:xfrm>
            <a:off x="9782964" y="4978791"/>
            <a:ext cx="1877437" cy="276999"/>
          </a:xfrm>
          <a:prstGeom prst="rect">
            <a:avLst/>
          </a:prstGeom>
        </p:spPr>
        <p:txBody>
          <a:bodyPr wrap="none">
            <a:spAutoFit/>
          </a:bodyPr>
          <a:lstStyle/>
          <a:p>
            <a:r>
              <a:rPr lang="zh-CN" altLang="en-US" sz="1200" dirty="0">
                <a:solidFill>
                  <a:srgbClr val="4D4D4D"/>
                </a:solidFill>
                <a:latin typeface="Microsoft YaHei" panose="020B0503020204020204" pitchFamily="34" charset="-122"/>
                <a:ea typeface="Microsoft YaHei" panose="020B0503020204020204" pitchFamily="34" charset="-122"/>
              </a:rPr>
              <a:t>推特开发了“雪花算法”</a:t>
            </a:r>
            <a:endParaRPr lang="zh-CN" altLang="en-US" sz="1200" dirty="0"/>
          </a:p>
        </p:txBody>
      </p:sp>
      <p:sp>
        <p:nvSpPr>
          <p:cNvPr id="42" name="文本框 41">
            <a:extLst>
              <a:ext uri="{FF2B5EF4-FFF2-40B4-BE49-F238E27FC236}">
                <a16:creationId xmlns:a16="http://schemas.microsoft.com/office/drawing/2014/main" id="{6E44902A-6364-4457-9BC0-71B4C098259E}"/>
              </a:ext>
            </a:extLst>
          </p:cNvPr>
          <p:cNvSpPr txBox="1"/>
          <p:nvPr/>
        </p:nvSpPr>
        <p:spPr>
          <a:xfrm>
            <a:off x="860729" y="864440"/>
            <a:ext cx="4060722" cy="369332"/>
          </a:xfrm>
          <a:prstGeom prst="rect">
            <a:avLst/>
          </a:prstGeom>
          <a:noFill/>
        </p:spPr>
        <p:txBody>
          <a:bodyPr wrap="square" rtlCol="0">
            <a:spAutoFit/>
          </a:bodyPr>
          <a:lstStyle/>
          <a:p>
            <a:r>
              <a:rPr lang="zh-CN" altLang="en-US" dirty="0"/>
              <a:t>主键优化主要是列有</a:t>
            </a:r>
            <a:r>
              <a:rPr lang="en-US" altLang="zh-CN" dirty="0"/>
              <a:t>NOT NULL</a:t>
            </a:r>
            <a:r>
              <a:rPr lang="zh-CN" altLang="en-US" dirty="0"/>
              <a:t>特点。</a:t>
            </a:r>
          </a:p>
        </p:txBody>
      </p:sp>
      <p:sp>
        <p:nvSpPr>
          <p:cNvPr id="44" name="矩形 43">
            <a:extLst>
              <a:ext uri="{FF2B5EF4-FFF2-40B4-BE49-F238E27FC236}">
                <a16:creationId xmlns:a16="http://schemas.microsoft.com/office/drawing/2014/main" id="{C96C3DA2-DA56-4C5F-935B-A0F9D24F338A}"/>
              </a:ext>
            </a:extLst>
          </p:cNvPr>
          <p:cNvSpPr/>
          <p:nvPr/>
        </p:nvSpPr>
        <p:spPr>
          <a:xfrm>
            <a:off x="1292852" y="5460947"/>
            <a:ext cx="1260181" cy="45477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400" dirty="0"/>
              <a:t>表数据量大</a:t>
            </a:r>
          </a:p>
        </p:txBody>
      </p:sp>
      <p:sp>
        <p:nvSpPr>
          <p:cNvPr id="46" name="矩形 45">
            <a:extLst>
              <a:ext uri="{FF2B5EF4-FFF2-40B4-BE49-F238E27FC236}">
                <a16:creationId xmlns:a16="http://schemas.microsoft.com/office/drawing/2014/main" id="{A9430291-752F-45D6-9638-79DD5CBF7C50}"/>
              </a:ext>
            </a:extLst>
          </p:cNvPr>
          <p:cNvSpPr/>
          <p:nvPr/>
        </p:nvSpPr>
        <p:spPr>
          <a:xfrm>
            <a:off x="2075549" y="6042730"/>
            <a:ext cx="1632155" cy="45477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400" dirty="0"/>
              <a:t>无合适列</a:t>
            </a:r>
            <a:r>
              <a:rPr lang="en-US" altLang="zh-CN" sz="1400" dirty="0"/>
              <a:t>/</a:t>
            </a:r>
            <a:r>
              <a:rPr lang="zh-CN" altLang="en-US" sz="1400" dirty="0"/>
              <a:t>组合列做主键</a:t>
            </a:r>
          </a:p>
        </p:txBody>
      </p:sp>
      <p:sp>
        <p:nvSpPr>
          <p:cNvPr id="50" name="右大括号 49">
            <a:extLst>
              <a:ext uri="{FF2B5EF4-FFF2-40B4-BE49-F238E27FC236}">
                <a16:creationId xmlns:a16="http://schemas.microsoft.com/office/drawing/2014/main" id="{34192389-445D-4EDD-9B79-515F66997393}"/>
              </a:ext>
            </a:extLst>
          </p:cNvPr>
          <p:cNvSpPr/>
          <p:nvPr/>
        </p:nvSpPr>
        <p:spPr>
          <a:xfrm rot="16200000">
            <a:off x="2318996" y="4143017"/>
            <a:ext cx="400109" cy="2079073"/>
          </a:xfrm>
          <a:prstGeom prst="rightBrace">
            <a:avLst>
              <a:gd name="adj1" fmla="val 8333"/>
              <a:gd name="adj2" fmla="val 4963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4" name="直接箭头连接符 53">
            <a:extLst>
              <a:ext uri="{FF2B5EF4-FFF2-40B4-BE49-F238E27FC236}">
                <a16:creationId xmlns:a16="http://schemas.microsoft.com/office/drawing/2014/main" id="{1C644B92-D3F8-42C2-8045-FBB6CD423A8D}"/>
              </a:ext>
            </a:extLst>
          </p:cNvPr>
          <p:cNvCxnSpPr>
            <a:cxnSpLocks/>
            <a:stCxn id="50" idx="1"/>
          </p:cNvCxnSpPr>
          <p:nvPr/>
        </p:nvCxnSpPr>
        <p:spPr>
          <a:xfrm flipV="1">
            <a:off x="2511379" y="3836209"/>
            <a:ext cx="3323" cy="1146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176A9C1A-8D91-45FE-BEDB-0B5CC68ACC59}"/>
              </a:ext>
            </a:extLst>
          </p:cNvPr>
          <p:cNvSpPr txBox="1"/>
          <p:nvPr/>
        </p:nvSpPr>
        <p:spPr>
          <a:xfrm>
            <a:off x="2158873" y="4391369"/>
            <a:ext cx="1179865" cy="400110"/>
          </a:xfrm>
          <a:prstGeom prst="rect">
            <a:avLst/>
          </a:prstGeom>
          <a:noFill/>
        </p:spPr>
        <p:txBody>
          <a:bodyPr wrap="square" rtlCol="0">
            <a:spAutoFit/>
          </a:bodyPr>
          <a:lstStyle/>
          <a:p>
            <a:r>
              <a:rPr lang="zh-CN" altLang="en-US" sz="1000" dirty="0"/>
              <a:t>按上述方式独建独立列生成主键</a:t>
            </a:r>
          </a:p>
        </p:txBody>
      </p:sp>
      <p:sp>
        <p:nvSpPr>
          <p:cNvPr id="57" name="左大括号 56">
            <a:extLst>
              <a:ext uri="{FF2B5EF4-FFF2-40B4-BE49-F238E27FC236}">
                <a16:creationId xmlns:a16="http://schemas.microsoft.com/office/drawing/2014/main" id="{7AD15198-74A4-479D-8932-00AEAAC8BDB2}"/>
              </a:ext>
            </a:extLst>
          </p:cNvPr>
          <p:cNvSpPr/>
          <p:nvPr/>
        </p:nvSpPr>
        <p:spPr>
          <a:xfrm>
            <a:off x="4871884" y="1631111"/>
            <a:ext cx="757084" cy="13978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8" name="矩形 57">
            <a:extLst>
              <a:ext uri="{FF2B5EF4-FFF2-40B4-BE49-F238E27FC236}">
                <a16:creationId xmlns:a16="http://schemas.microsoft.com/office/drawing/2014/main" id="{6146B314-900D-4E66-84EC-F3B344BBB7C9}"/>
              </a:ext>
            </a:extLst>
          </p:cNvPr>
          <p:cNvSpPr/>
          <p:nvPr/>
        </p:nvSpPr>
        <p:spPr>
          <a:xfrm>
            <a:off x="6508956" y="891235"/>
            <a:ext cx="6096000" cy="276999"/>
          </a:xfrm>
          <a:prstGeom prst="rect">
            <a:avLst/>
          </a:prstGeom>
        </p:spPr>
        <p:txBody>
          <a:bodyPr>
            <a:spAutoFit/>
          </a:bodyPr>
          <a:lstStyle/>
          <a:p>
            <a:r>
              <a:rPr lang="zh-CN" altLang="en-US" sz="1200" dirty="0">
                <a:solidFill>
                  <a:srgbClr val="333333"/>
                </a:solidFill>
                <a:latin typeface="Verdana" panose="020B0604030504040204" pitchFamily="34" charset="0"/>
              </a:rPr>
              <a:t>需要很小的数据存储空间。</a:t>
            </a:r>
            <a:endParaRPr lang="zh-CN" altLang="en-US" sz="1200" dirty="0"/>
          </a:p>
        </p:txBody>
      </p:sp>
      <p:sp>
        <p:nvSpPr>
          <p:cNvPr id="60" name="文本框 59">
            <a:extLst>
              <a:ext uri="{FF2B5EF4-FFF2-40B4-BE49-F238E27FC236}">
                <a16:creationId xmlns:a16="http://schemas.microsoft.com/office/drawing/2014/main" id="{9B3E61B3-E944-4FE3-99AA-0607BA1670F6}"/>
              </a:ext>
            </a:extLst>
          </p:cNvPr>
          <p:cNvSpPr txBox="1"/>
          <p:nvPr/>
        </p:nvSpPr>
        <p:spPr>
          <a:xfrm>
            <a:off x="5645833" y="1309101"/>
            <a:ext cx="396089" cy="523220"/>
          </a:xfrm>
          <a:prstGeom prst="rect">
            <a:avLst/>
          </a:prstGeom>
          <a:noFill/>
        </p:spPr>
        <p:txBody>
          <a:bodyPr wrap="square" rtlCol="0">
            <a:spAutoFit/>
          </a:bodyPr>
          <a:lstStyle/>
          <a:p>
            <a:r>
              <a:rPr lang="zh-CN" altLang="en-US" sz="1400" dirty="0"/>
              <a:t>优点 </a:t>
            </a:r>
          </a:p>
        </p:txBody>
      </p:sp>
      <p:sp>
        <p:nvSpPr>
          <p:cNvPr id="61" name="左大括号 60">
            <a:extLst>
              <a:ext uri="{FF2B5EF4-FFF2-40B4-BE49-F238E27FC236}">
                <a16:creationId xmlns:a16="http://schemas.microsoft.com/office/drawing/2014/main" id="{C069B4AF-4AC4-4839-9596-58B1700B9F1A}"/>
              </a:ext>
            </a:extLst>
          </p:cNvPr>
          <p:cNvSpPr/>
          <p:nvPr/>
        </p:nvSpPr>
        <p:spPr>
          <a:xfrm>
            <a:off x="6041922" y="959921"/>
            <a:ext cx="467034" cy="10432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146F069D-3072-42B3-9287-5AE83DD4E3C9}"/>
              </a:ext>
            </a:extLst>
          </p:cNvPr>
          <p:cNvSpPr/>
          <p:nvPr/>
        </p:nvSpPr>
        <p:spPr>
          <a:xfrm>
            <a:off x="6438011" y="1191122"/>
            <a:ext cx="5095228" cy="461665"/>
          </a:xfrm>
          <a:prstGeom prst="rect">
            <a:avLst/>
          </a:prstGeom>
        </p:spPr>
        <p:txBody>
          <a:bodyPr wrap="square">
            <a:spAutoFit/>
          </a:bodyPr>
          <a:lstStyle/>
          <a:p>
            <a:r>
              <a:rPr lang="en-US" altLang="zh-CN" sz="1200" dirty="0">
                <a:solidFill>
                  <a:srgbClr val="333333"/>
                </a:solidFill>
                <a:latin typeface="Verdana" panose="020B0604030504040204" pitchFamily="34" charset="0"/>
              </a:rPr>
              <a:t>insert</a:t>
            </a:r>
            <a:r>
              <a:rPr lang="zh-CN" altLang="en-US" sz="1200" dirty="0">
                <a:solidFill>
                  <a:srgbClr val="333333"/>
                </a:solidFill>
                <a:latin typeface="Verdana" panose="020B0604030504040204" pitchFamily="34" charset="0"/>
              </a:rPr>
              <a:t>和</a:t>
            </a:r>
            <a:r>
              <a:rPr lang="en-US" altLang="zh-CN" sz="1200" dirty="0">
                <a:solidFill>
                  <a:srgbClr val="333333"/>
                </a:solidFill>
                <a:latin typeface="Verdana" panose="020B0604030504040204" pitchFamily="34" charset="0"/>
              </a:rPr>
              <a:t>update</a:t>
            </a:r>
            <a:r>
              <a:rPr lang="zh-CN" altLang="en-US" sz="1200" dirty="0">
                <a:solidFill>
                  <a:srgbClr val="333333"/>
                </a:solidFill>
                <a:latin typeface="Verdana" panose="020B0604030504040204" pitchFamily="34" charset="0"/>
              </a:rPr>
              <a:t>操作时使用</a:t>
            </a:r>
            <a:r>
              <a:rPr lang="en-US" altLang="zh-CN" sz="1200" dirty="0">
                <a:solidFill>
                  <a:srgbClr val="333333"/>
                </a:solidFill>
                <a:latin typeface="Verdana" panose="020B0604030504040204" pitchFamily="34" charset="0"/>
              </a:rPr>
              <a:t>INT</a:t>
            </a:r>
            <a:r>
              <a:rPr lang="zh-CN" altLang="en-US" sz="1200" dirty="0">
                <a:solidFill>
                  <a:srgbClr val="333333"/>
                </a:solidFill>
                <a:latin typeface="Verdana" panose="020B0604030504040204" pitchFamily="34" charset="0"/>
              </a:rPr>
              <a:t>的性能比</a:t>
            </a:r>
            <a:r>
              <a:rPr lang="en-US" altLang="zh-CN" sz="1200" dirty="0">
                <a:solidFill>
                  <a:srgbClr val="333333"/>
                </a:solidFill>
                <a:latin typeface="Verdana" panose="020B0604030504040204" pitchFamily="34" charset="0"/>
              </a:rPr>
              <a:t>UUID</a:t>
            </a:r>
            <a:r>
              <a:rPr lang="zh-CN" altLang="en-US" sz="1200" dirty="0">
                <a:solidFill>
                  <a:srgbClr val="333333"/>
                </a:solidFill>
                <a:latin typeface="Verdana" panose="020B0604030504040204" pitchFamily="34" charset="0"/>
              </a:rPr>
              <a:t>好，所以使用</a:t>
            </a:r>
            <a:r>
              <a:rPr lang="en-US" altLang="zh-CN" sz="1200" dirty="0">
                <a:solidFill>
                  <a:srgbClr val="333333"/>
                </a:solidFill>
                <a:latin typeface="Verdana" panose="020B0604030504040204" pitchFamily="34" charset="0"/>
              </a:rPr>
              <a:t>int</a:t>
            </a:r>
            <a:r>
              <a:rPr lang="zh-CN" altLang="en-US" sz="1200" dirty="0">
                <a:solidFill>
                  <a:srgbClr val="333333"/>
                </a:solidFill>
                <a:latin typeface="Verdana" panose="020B0604030504040204" pitchFamily="34" charset="0"/>
              </a:rPr>
              <a:t>将会提高应用程序的性能。</a:t>
            </a:r>
            <a:endParaRPr lang="zh-CN" altLang="en-US" sz="1200" dirty="0"/>
          </a:p>
        </p:txBody>
      </p:sp>
      <p:sp>
        <p:nvSpPr>
          <p:cNvPr id="63" name="矩形 62">
            <a:extLst>
              <a:ext uri="{FF2B5EF4-FFF2-40B4-BE49-F238E27FC236}">
                <a16:creationId xmlns:a16="http://schemas.microsoft.com/office/drawing/2014/main" id="{EB517D8B-E3D1-4A83-AF94-264EC4980476}"/>
              </a:ext>
            </a:extLst>
          </p:cNvPr>
          <p:cNvSpPr/>
          <p:nvPr/>
        </p:nvSpPr>
        <p:spPr>
          <a:xfrm>
            <a:off x="6508557" y="1652787"/>
            <a:ext cx="2645276" cy="276999"/>
          </a:xfrm>
          <a:prstGeom prst="rect">
            <a:avLst/>
          </a:prstGeom>
        </p:spPr>
        <p:txBody>
          <a:bodyPr wrap="none">
            <a:spAutoFit/>
          </a:bodyPr>
          <a:lstStyle/>
          <a:p>
            <a:r>
              <a:rPr lang="en-US" altLang="zh-CN" sz="1200" dirty="0">
                <a:solidFill>
                  <a:srgbClr val="333333"/>
                </a:solidFill>
                <a:latin typeface="Verdana" panose="020B0604030504040204" pitchFamily="34" charset="0"/>
              </a:rPr>
              <a:t>index</a:t>
            </a:r>
            <a:r>
              <a:rPr lang="zh-CN" altLang="en-US" sz="1200" dirty="0">
                <a:solidFill>
                  <a:srgbClr val="333333"/>
                </a:solidFill>
                <a:latin typeface="Verdana" panose="020B0604030504040204" pitchFamily="34" charset="0"/>
              </a:rPr>
              <a:t>和</a:t>
            </a:r>
            <a:r>
              <a:rPr lang="en-US" altLang="zh-CN" sz="1200" dirty="0">
                <a:solidFill>
                  <a:srgbClr val="333333"/>
                </a:solidFill>
                <a:latin typeface="Verdana" panose="020B0604030504040204" pitchFamily="34" charset="0"/>
              </a:rPr>
              <a:t>Join</a:t>
            </a:r>
            <a:r>
              <a:rPr lang="zh-CN" altLang="en-US" sz="1200" dirty="0">
                <a:solidFill>
                  <a:srgbClr val="333333"/>
                </a:solidFill>
                <a:latin typeface="Verdana" panose="020B0604030504040204" pitchFamily="34" charset="0"/>
              </a:rPr>
              <a:t>操作，</a:t>
            </a:r>
            <a:r>
              <a:rPr lang="en-US" altLang="zh-CN" sz="1200" dirty="0">
                <a:solidFill>
                  <a:srgbClr val="333333"/>
                </a:solidFill>
                <a:latin typeface="Verdana" panose="020B0604030504040204" pitchFamily="34" charset="0"/>
              </a:rPr>
              <a:t>int</a:t>
            </a:r>
            <a:r>
              <a:rPr lang="zh-CN" altLang="en-US" sz="1200" dirty="0">
                <a:solidFill>
                  <a:srgbClr val="333333"/>
                </a:solidFill>
                <a:latin typeface="Verdana" panose="020B0604030504040204" pitchFamily="34" charset="0"/>
              </a:rPr>
              <a:t>的性能最好。</a:t>
            </a:r>
            <a:endParaRPr lang="zh-CN" altLang="en-US" sz="1200" dirty="0"/>
          </a:p>
        </p:txBody>
      </p:sp>
      <p:sp>
        <p:nvSpPr>
          <p:cNvPr id="64" name="矩形 63">
            <a:extLst>
              <a:ext uri="{FF2B5EF4-FFF2-40B4-BE49-F238E27FC236}">
                <a16:creationId xmlns:a16="http://schemas.microsoft.com/office/drawing/2014/main" id="{F34F2166-A86D-4E2F-92E8-04D00B344169}"/>
              </a:ext>
            </a:extLst>
          </p:cNvPr>
          <p:cNvSpPr/>
          <p:nvPr/>
        </p:nvSpPr>
        <p:spPr>
          <a:xfrm>
            <a:off x="6522408" y="1910938"/>
            <a:ext cx="954107" cy="276999"/>
          </a:xfrm>
          <a:prstGeom prst="rect">
            <a:avLst/>
          </a:prstGeom>
        </p:spPr>
        <p:txBody>
          <a:bodyPr wrap="none">
            <a:spAutoFit/>
          </a:bodyPr>
          <a:lstStyle/>
          <a:p>
            <a:r>
              <a:rPr lang="zh-CN" altLang="en-US" sz="1200" dirty="0">
                <a:solidFill>
                  <a:srgbClr val="333333"/>
                </a:solidFill>
                <a:latin typeface="Verdana" panose="020B0604030504040204" pitchFamily="34" charset="0"/>
              </a:rPr>
              <a:t>容易记忆。</a:t>
            </a:r>
            <a:endParaRPr lang="zh-CN" altLang="en-US" sz="1200" dirty="0"/>
          </a:p>
        </p:txBody>
      </p:sp>
      <p:sp>
        <p:nvSpPr>
          <p:cNvPr id="65" name="文本框 64">
            <a:extLst>
              <a:ext uri="{FF2B5EF4-FFF2-40B4-BE49-F238E27FC236}">
                <a16:creationId xmlns:a16="http://schemas.microsoft.com/office/drawing/2014/main" id="{81C2B371-E7CA-49D5-86FD-400CC7276EFD}"/>
              </a:ext>
            </a:extLst>
          </p:cNvPr>
          <p:cNvSpPr txBox="1"/>
          <p:nvPr/>
        </p:nvSpPr>
        <p:spPr>
          <a:xfrm>
            <a:off x="5628967" y="2696852"/>
            <a:ext cx="396089" cy="523220"/>
          </a:xfrm>
          <a:prstGeom prst="rect">
            <a:avLst/>
          </a:prstGeom>
          <a:noFill/>
        </p:spPr>
        <p:txBody>
          <a:bodyPr wrap="square" rtlCol="0">
            <a:spAutoFit/>
          </a:bodyPr>
          <a:lstStyle/>
          <a:p>
            <a:r>
              <a:rPr lang="zh-CN" altLang="en-US" sz="1400" dirty="0"/>
              <a:t>缺点 </a:t>
            </a:r>
          </a:p>
        </p:txBody>
      </p:sp>
      <p:sp>
        <p:nvSpPr>
          <p:cNvPr id="66" name="左大括号 65">
            <a:extLst>
              <a:ext uri="{FF2B5EF4-FFF2-40B4-BE49-F238E27FC236}">
                <a16:creationId xmlns:a16="http://schemas.microsoft.com/office/drawing/2014/main" id="{503B5AF5-806A-4BC9-8EB4-B95BD8944261}"/>
              </a:ext>
            </a:extLst>
          </p:cNvPr>
          <p:cNvSpPr/>
          <p:nvPr/>
        </p:nvSpPr>
        <p:spPr>
          <a:xfrm>
            <a:off x="6131095" y="2400568"/>
            <a:ext cx="334297" cy="10514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141A62BD-0544-4A19-8AC4-469FD996DEC1}"/>
              </a:ext>
            </a:extLst>
          </p:cNvPr>
          <p:cNvSpPr/>
          <p:nvPr/>
        </p:nvSpPr>
        <p:spPr>
          <a:xfrm>
            <a:off x="6438011" y="2451012"/>
            <a:ext cx="4185761" cy="276999"/>
          </a:xfrm>
          <a:prstGeom prst="rect">
            <a:avLst/>
          </a:prstGeom>
        </p:spPr>
        <p:txBody>
          <a:bodyPr wrap="none">
            <a:spAutoFit/>
          </a:bodyPr>
          <a:lstStyle/>
          <a:p>
            <a:r>
              <a:rPr lang="zh-CN" altLang="en-US" sz="1200" dirty="0">
                <a:solidFill>
                  <a:srgbClr val="333333"/>
                </a:solidFill>
                <a:latin typeface="Verdana" panose="020B0604030504040204" pitchFamily="34" charset="0"/>
              </a:rPr>
              <a:t>如果经常有合并表的操作，就可能会出现主键重复的情况。</a:t>
            </a:r>
            <a:endParaRPr lang="zh-CN" altLang="en-US" sz="1200" dirty="0"/>
          </a:p>
        </p:txBody>
      </p:sp>
      <p:sp>
        <p:nvSpPr>
          <p:cNvPr id="68" name="矩形 67">
            <a:extLst>
              <a:ext uri="{FF2B5EF4-FFF2-40B4-BE49-F238E27FC236}">
                <a16:creationId xmlns:a16="http://schemas.microsoft.com/office/drawing/2014/main" id="{0FCFE7D7-B73F-43A8-A9BF-5D490F2CC8D4}"/>
              </a:ext>
            </a:extLst>
          </p:cNvPr>
          <p:cNvSpPr/>
          <p:nvPr/>
        </p:nvSpPr>
        <p:spPr>
          <a:xfrm>
            <a:off x="6465392" y="2764150"/>
            <a:ext cx="6096000" cy="276999"/>
          </a:xfrm>
          <a:prstGeom prst="rect">
            <a:avLst/>
          </a:prstGeom>
        </p:spPr>
        <p:txBody>
          <a:bodyPr>
            <a:spAutoFit/>
          </a:bodyPr>
          <a:lstStyle/>
          <a:p>
            <a:r>
              <a:rPr lang="zh-CN" altLang="en-US" sz="1200" dirty="0">
                <a:solidFill>
                  <a:srgbClr val="333333"/>
                </a:solidFill>
                <a:latin typeface="Verdana" panose="020B0604030504040204" pitchFamily="34" charset="0"/>
              </a:rPr>
              <a:t>使用</a:t>
            </a:r>
            <a:r>
              <a:rPr lang="en-US" altLang="zh-CN" sz="1200" dirty="0">
                <a:solidFill>
                  <a:srgbClr val="333333"/>
                </a:solidFill>
                <a:latin typeface="Verdana" panose="020B0604030504040204" pitchFamily="34" charset="0"/>
              </a:rPr>
              <a:t>int</a:t>
            </a:r>
            <a:r>
              <a:rPr lang="zh-CN" altLang="en-US" sz="1200" dirty="0">
                <a:solidFill>
                  <a:srgbClr val="333333"/>
                </a:solidFill>
                <a:latin typeface="Verdana" panose="020B0604030504040204" pitchFamily="34" charset="0"/>
              </a:rPr>
              <a:t>数据范围有限制。如果存在大量的数据，可能会超出</a:t>
            </a:r>
            <a:r>
              <a:rPr lang="en-US" altLang="zh-CN" sz="1200" dirty="0">
                <a:solidFill>
                  <a:srgbClr val="333333"/>
                </a:solidFill>
                <a:latin typeface="Verdana" panose="020B0604030504040204" pitchFamily="34" charset="0"/>
              </a:rPr>
              <a:t>int</a:t>
            </a:r>
            <a:r>
              <a:rPr lang="zh-CN" altLang="en-US" sz="1200" dirty="0">
                <a:solidFill>
                  <a:srgbClr val="333333"/>
                </a:solidFill>
                <a:latin typeface="Verdana" panose="020B0604030504040204" pitchFamily="34" charset="0"/>
              </a:rPr>
              <a:t>的取值范围。</a:t>
            </a:r>
            <a:endParaRPr lang="zh-CN" altLang="en-US" sz="1200" dirty="0"/>
          </a:p>
        </p:txBody>
      </p:sp>
      <p:sp>
        <p:nvSpPr>
          <p:cNvPr id="69" name="矩形 68">
            <a:extLst>
              <a:ext uri="{FF2B5EF4-FFF2-40B4-BE49-F238E27FC236}">
                <a16:creationId xmlns:a16="http://schemas.microsoft.com/office/drawing/2014/main" id="{41801411-6290-42B4-A1D0-16837D98CC44}"/>
              </a:ext>
            </a:extLst>
          </p:cNvPr>
          <p:cNvSpPr/>
          <p:nvPr/>
        </p:nvSpPr>
        <p:spPr>
          <a:xfrm>
            <a:off x="6465392" y="3081572"/>
            <a:ext cx="2339102" cy="276999"/>
          </a:xfrm>
          <a:prstGeom prst="rect">
            <a:avLst/>
          </a:prstGeom>
        </p:spPr>
        <p:txBody>
          <a:bodyPr wrap="none">
            <a:spAutoFit/>
          </a:bodyPr>
          <a:lstStyle/>
          <a:p>
            <a:r>
              <a:rPr lang="zh-CN" altLang="en-US" sz="1200" dirty="0">
                <a:solidFill>
                  <a:srgbClr val="333333"/>
                </a:solidFill>
                <a:latin typeface="Verdana" panose="020B0604030504040204" pitchFamily="34" charset="0"/>
              </a:rPr>
              <a:t>很难处理分布式存储的数据表。</a:t>
            </a:r>
            <a:endParaRPr lang="zh-CN" altLang="en-US" sz="1200" dirty="0"/>
          </a:p>
        </p:txBody>
      </p:sp>
      <p:sp>
        <p:nvSpPr>
          <p:cNvPr id="70" name="文本框 69">
            <a:extLst>
              <a:ext uri="{FF2B5EF4-FFF2-40B4-BE49-F238E27FC236}">
                <a16:creationId xmlns:a16="http://schemas.microsoft.com/office/drawing/2014/main" id="{843A49D5-87F9-43C2-B651-584E047E1FF1}"/>
              </a:ext>
            </a:extLst>
          </p:cNvPr>
          <p:cNvSpPr txBox="1"/>
          <p:nvPr/>
        </p:nvSpPr>
        <p:spPr>
          <a:xfrm>
            <a:off x="5678547" y="4837394"/>
            <a:ext cx="396089" cy="523220"/>
          </a:xfrm>
          <a:prstGeom prst="rect">
            <a:avLst/>
          </a:prstGeom>
          <a:noFill/>
        </p:spPr>
        <p:txBody>
          <a:bodyPr wrap="square" rtlCol="0">
            <a:spAutoFit/>
          </a:bodyPr>
          <a:lstStyle/>
          <a:p>
            <a:r>
              <a:rPr lang="zh-CN" altLang="en-US" sz="1400" dirty="0"/>
              <a:t>缺点 </a:t>
            </a:r>
          </a:p>
        </p:txBody>
      </p:sp>
      <p:sp>
        <p:nvSpPr>
          <p:cNvPr id="71" name="左大括号 70">
            <a:extLst>
              <a:ext uri="{FF2B5EF4-FFF2-40B4-BE49-F238E27FC236}">
                <a16:creationId xmlns:a16="http://schemas.microsoft.com/office/drawing/2014/main" id="{97D92455-42AD-4716-BED2-9C1445FB80FC}"/>
              </a:ext>
            </a:extLst>
          </p:cNvPr>
          <p:cNvSpPr/>
          <p:nvPr/>
        </p:nvSpPr>
        <p:spPr>
          <a:xfrm>
            <a:off x="4984258" y="4021447"/>
            <a:ext cx="467032" cy="12054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3" name="直接箭头连接符 72">
            <a:extLst>
              <a:ext uri="{FF2B5EF4-FFF2-40B4-BE49-F238E27FC236}">
                <a16:creationId xmlns:a16="http://schemas.microsoft.com/office/drawing/2014/main" id="{180A6A73-CDD6-4AB7-B95B-42744756F822}"/>
              </a:ext>
            </a:extLst>
          </p:cNvPr>
          <p:cNvCxnSpPr>
            <a:cxnSpLocks/>
          </p:cNvCxnSpPr>
          <p:nvPr/>
        </p:nvCxnSpPr>
        <p:spPr>
          <a:xfrm flipV="1">
            <a:off x="4384313" y="4565662"/>
            <a:ext cx="5456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A529BCF3-1BE4-433F-B26D-BCD8D78494E7}"/>
              </a:ext>
            </a:extLst>
          </p:cNvPr>
          <p:cNvCxnSpPr>
            <a:cxnSpLocks/>
          </p:cNvCxnSpPr>
          <p:nvPr/>
        </p:nvCxnSpPr>
        <p:spPr>
          <a:xfrm>
            <a:off x="4410173" y="2338874"/>
            <a:ext cx="537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918D8BE0-9968-42AD-9E38-495AE53CDAE4}"/>
              </a:ext>
            </a:extLst>
          </p:cNvPr>
          <p:cNvSpPr txBox="1"/>
          <p:nvPr/>
        </p:nvSpPr>
        <p:spPr>
          <a:xfrm>
            <a:off x="5519470" y="3895364"/>
            <a:ext cx="396089" cy="523220"/>
          </a:xfrm>
          <a:prstGeom prst="rect">
            <a:avLst/>
          </a:prstGeom>
          <a:noFill/>
        </p:spPr>
        <p:txBody>
          <a:bodyPr wrap="square" rtlCol="0">
            <a:spAutoFit/>
          </a:bodyPr>
          <a:lstStyle/>
          <a:p>
            <a:r>
              <a:rPr lang="zh-CN" altLang="en-US" sz="1400" dirty="0"/>
              <a:t>优点 </a:t>
            </a:r>
          </a:p>
        </p:txBody>
      </p:sp>
      <p:sp>
        <p:nvSpPr>
          <p:cNvPr id="80" name="左大括号 79">
            <a:extLst>
              <a:ext uri="{FF2B5EF4-FFF2-40B4-BE49-F238E27FC236}">
                <a16:creationId xmlns:a16="http://schemas.microsoft.com/office/drawing/2014/main" id="{C16CEDEB-0372-486A-928D-4C4DA93F5E0D}"/>
              </a:ext>
            </a:extLst>
          </p:cNvPr>
          <p:cNvSpPr/>
          <p:nvPr/>
        </p:nvSpPr>
        <p:spPr>
          <a:xfrm>
            <a:off x="6131095" y="3836209"/>
            <a:ext cx="224320" cy="8013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B0CFB5ED-0764-4CC0-BB39-7F2456FB5E20}"/>
              </a:ext>
            </a:extLst>
          </p:cNvPr>
          <p:cNvSpPr/>
          <p:nvPr/>
        </p:nvSpPr>
        <p:spPr>
          <a:xfrm>
            <a:off x="6364130" y="3753924"/>
            <a:ext cx="6096000" cy="276999"/>
          </a:xfrm>
          <a:prstGeom prst="rect">
            <a:avLst/>
          </a:prstGeom>
        </p:spPr>
        <p:txBody>
          <a:bodyPr>
            <a:spAutoFit/>
          </a:bodyPr>
          <a:lstStyle/>
          <a:p>
            <a:r>
              <a:rPr lang="zh-CN" altLang="en-US" sz="1200" dirty="0">
                <a:solidFill>
                  <a:srgbClr val="333333"/>
                </a:solidFill>
                <a:latin typeface="Verdana" panose="020B0604030504040204" pitchFamily="34" charset="0"/>
              </a:rPr>
              <a:t>能够保证独立性，程序可以在不同的数据库间迁移，效果不受影响。</a:t>
            </a:r>
            <a:endParaRPr lang="zh-CN" altLang="en-US" sz="1200" dirty="0"/>
          </a:p>
        </p:txBody>
      </p:sp>
      <p:sp>
        <p:nvSpPr>
          <p:cNvPr id="82" name="矩形 81">
            <a:extLst>
              <a:ext uri="{FF2B5EF4-FFF2-40B4-BE49-F238E27FC236}">
                <a16:creationId xmlns:a16="http://schemas.microsoft.com/office/drawing/2014/main" id="{2241B95B-BEC4-45EA-BBBC-CAA955F85165}"/>
              </a:ext>
            </a:extLst>
          </p:cNvPr>
          <p:cNvSpPr/>
          <p:nvPr/>
        </p:nvSpPr>
        <p:spPr>
          <a:xfrm>
            <a:off x="6354694" y="4154750"/>
            <a:ext cx="4630559" cy="461665"/>
          </a:xfrm>
          <a:prstGeom prst="rect">
            <a:avLst/>
          </a:prstGeom>
        </p:spPr>
        <p:txBody>
          <a:bodyPr wrap="square">
            <a:spAutoFit/>
          </a:bodyPr>
          <a:lstStyle/>
          <a:p>
            <a:r>
              <a:rPr lang="zh-CN" altLang="en-US" sz="1200" dirty="0">
                <a:solidFill>
                  <a:srgbClr val="333333"/>
                </a:solidFill>
                <a:latin typeface="Verdana" panose="020B0604030504040204" pitchFamily="34" charset="0"/>
              </a:rPr>
              <a:t>保证生成的</a:t>
            </a:r>
            <a:r>
              <a:rPr lang="en-US" altLang="zh-CN" sz="1200" dirty="0">
                <a:solidFill>
                  <a:srgbClr val="333333"/>
                </a:solidFill>
                <a:latin typeface="Verdana" panose="020B0604030504040204" pitchFamily="34" charset="0"/>
              </a:rPr>
              <a:t>ID</a:t>
            </a:r>
            <a:r>
              <a:rPr lang="zh-CN" altLang="en-US" sz="1200" dirty="0">
                <a:solidFill>
                  <a:srgbClr val="333333"/>
                </a:solidFill>
                <a:latin typeface="Verdana" panose="020B0604030504040204" pitchFamily="34" charset="0"/>
              </a:rPr>
              <a:t>不仅是表独立的，而且是库独立的，切分数据库的时候尤为重要。</a:t>
            </a:r>
            <a:endParaRPr lang="zh-CN" altLang="en-US" sz="1200" dirty="0"/>
          </a:p>
        </p:txBody>
      </p:sp>
      <p:sp>
        <p:nvSpPr>
          <p:cNvPr id="9" name="矩形 8">
            <a:extLst>
              <a:ext uri="{FF2B5EF4-FFF2-40B4-BE49-F238E27FC236}">
                <a16:creationId xmlns:a16="http://schemas.microsoft.com/office/drawing/2014/main" id="{B8758104-91E1-404B-83C9-4DC9BD7B2121}"/>
              </a:ext>
            </a:extLst>
          </p:cNvPr>
          <p:cNvSpPr/>
          <p:nvPr/>
        </p:nvSpPr>
        <p:spPr>
          <a:xfrm>
            <a:off x="5843877" y="5618166"/>
            <a:ext cx="6503525" cy="1015663"/>
          </a:xfrm>
          <a:prstGeom prst="rect">
            <a:avLst/>
          </a:prstGeom>
        </p:spPr>
        <p:txBody>
          <a:bodyPr wrap="square">
            <a:spAutoFit/>
          </a:bodyPr>
          <a:lstStyle/>
          <a:p>
            <a:r>
              <a:rPr lang="zh-CN" altLang="en-US" sz="1200" dirty="0"/>
              <a:t>主键应当是对用户没有意义的。</a:t>
            </a:r>
          </a:p>
          <a:p>
            <a:r>
              <a:rPr lang="zh-CN" altLang="en-US" sz="1200" dirty="0"/>
              <a:t>主键应该是单列的，以便提高连接和筛选操作的效率（当然复合主键是可以的，只是不建议）</a:t>
            </a:r>
          </a:p>
          <a:p>
            <a:r>
              <a:rPr lang="zh-CN" altLang="en-US" sz="1200" dirty="0"/>
              <a:t>永远也不要更新</a:t>
            </a:r>
            <a:r>
              <a:rPr lang="en-US" altLang="zh-CN" sz="1200" dirty="0"/>
              <a:t>MySQL</a:t>
            </a:r>
            <a:r>
              <a:rPr lang="zh-CN" altLang="en-US" sz="1200" dirty="0"/>
              <a:t>主键</a:t>
            </a:r>
          </a:p>
          <a:p>
            <a:r>
              <a:rPr lang="zh-CN" altLang="en-US" sz="1200" dirty="0"/>
              <a:t>主键不应包含动态变化的数据，如时间戳、创建时间列、修改时间列等</a:t>
            </a:r>
          </a:p>
          <a:p>
            <a:r>
              <a:rPr lang="zh-CN" altLang="en-US" sz="1200" dirty="0"/>
              <a:t>主键应当有计算机自动生成。</a:t>
            </a:r>
          </a:p>
        </p:txBody>
      </p:sp>
      <p:sp>
        <p:nvSpPr>
          <p:cNvPr id="10" name="左大括号 9">
            <a:extLst>
              <a:ext uri="{FF2B5EF4-FFF2-40B4-BE49-F238E27FC236}">
                <a16:creationId xmlns:a16="http://schemas.microsoft.com/office/drawing/2014/main" id="{056B6909-3C9D-4AF9-B087-AB3041C35FFB}"/>
              </a:ext>
            </a:extLst>
          </p:cNvPr>
          <p:cNvSpPr/>
          <p:nvPr/>
        </p:nvSpPr>
        <p:spPr>
          <a:xfrm>
            <a:off x="5346868" y="5691550"/>
            <a:ext cx="497009" cy="8968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E302DFDB-7071-48DD-AEA1-4762B2E590FC}"/>
              </a:ext>
            </a:extLst>
          </p:cNvPr>
          <p:cNvSpPr txBox="1"/>
          <p:nvPr/>
        </p:nvSpPr>
        <p:spPr>
          <a:xfrm>
            <a:off x="4270572" y="5965838"/>
            <a:ext cx="919316" cy="307777"/>
          </a:xfrm>
          <a:prstGeom prst="rect">
            <a:avLst/>
          </a:prstGeom>
          <a:noFill/>
        </p:spPr>
        <p:txBody>
          <a:bodyPr wrap="square" rtlCol="0">
            <a:spAutoFit/>
          </a:bodyPr>
          <a:lstStyle/>
          <a:p>
            <a:r>
              <a:rPr lang="zh-CN" altLang="en-US" sz="1400" dirty="0"/>
              <a:t>设计原则</a:t>
            </a:r>
          </a:p>
        </p:txBody>
      </p:sp>
      <p:cxnSp>
        <p:nvCxnSpPr>
          <p:cNvPr id="17" name="直接箭头连接符 16">
            <a:extLst>
              <a:ext uri="{FF2B5EF4-FFF2-40B4-BE49-F238E27FC236}">
                <a16:creationId xmlns:a16="http://schemas.microsoft.com/office/drawing/2014/main" id="{9609B494-0B34-46E7-8003-535FB5872260}"/>
              </a:ext>
            </a:extLst>
          </p:cNvPr>
          <p:cNvCxnSpPr/>
          <p:nvPr/>
        </p:nvCxnSpPr>
        <p:spPr>
          <a:xfrm>
            <a:off x="3598608" y="5460947"/>
            <a:ext cx="0" cy="658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7087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579436" y="405509"/>
            <a:ext cx="7315867" cy="369332"/>
          </a:xfrm>
          <a:prstGeom prst="rect">
            <a:avLst/>
          </a:prstGeom>
        </p:spPr>
        <p:txBody>
          <a:bodyPr wrap="square">
            <a:spAutoFit/>
          </a:bodyPr>
          <a:lstStyle/>
          <a:p>
            <a:r>
              <a:rPr lang="zh-CN" altLang="en-US" dirty="0">
                <a:latin typeface="等线" panose="02010600030101010101" pitchFamily="2" charset="-122"/>
                <a:ea typeface="等线" panose="02010600030101010101" pitchFamily="2" charset="-122"/>
              </a:rPr>
              <a:t>四、</a:t>
            </a:r>
            <a:r>
              <a:rPr lang="en-US" altLang="zh-CN" dirty="0">
                <a:latin typeface="等线" panose="02010600030101010101" pitchFamily="2" charset="-122"/>
                <a:ea typeface="等线" panose="02010600030101010101" pitchFamily="2" charset="-122"/>
              </a:rPr>
              <a:t>MySQL</a:t>
            </a:r>
            <a:r>
              <a:rPr lang="zh-CN" altLang="en-US" dirty="0">
                <a:latin typeface="等线" panose="02010600030101010101" pitchFamily="2" charset="-122"/>
                <a:ea typeface="等线" panose="02010600030101010101" pitchFamily="2" charset="-122"/>
              </a:rPr>
              <a:t>索引优化</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外键优化</a:t>
            </a:r>
          </a:p>
        </p:txBody>
      </p:sp>
      <p:sp>
        <p:nvSpPr>
          <p:cNvPr id="3" name="文本框 2">
            <a:extLst>
              <a:ext uri="{FF2B5EF4-FFF2-40B4-BE49-F238E27FC236}">
                <a16:creationId xmlns:a16="http://schemas.microsoft.com/office/drawing/2014/main" id="{4E2E3527-3827-4578-83CD-592C6A8B72F3}"/>
              </a:ext>
            </a:extLst>
          </p:cNvPr>
          <p:cNvSpPr txBox="1"/>
          <p:nvPr/>
        </p:nvSpPr>
        <p:spPr>
          <a:xfrm>
            <a:off x="1829674" y="5499154"/>
            <a:ext cx="7235667" cy="338554"/>
          </a:xfrm>
          <a:prstGeom prst="rect">
            <a:avLst/>
          </a:prstGeom>
          <a:noFill/>
        </p:spPr>
        <p:txBody>
          <a:bodyPr wrap="square" rtlCol="0">
            <a:spAutoFit/>
          </a:bodyPr>
          <a:lstStyle/>
          <a:p>
            <a:pPr marL="285750" indent="-285750">
              <a:buFont typeface="Wingdings" panose="05000000000000000000" pitchFamily="2" charset="2"/>
              <a:buChar char="p"/>
            </a:pPr>
            <a:r>
              <a:rPr lang="zh-CN" altLang="en-US" sz="1600" dirty="0">
                <a:latin typeface="等线" panose="02010600030101010101" pitchFamily="2" charset="-122"/>
                <a:ea typeface="等线" panose="02010600030101010101" pitchFamily="2" charset="-122"/>
              </a:rPr>
              <a:t>我司及行业中大部份公司的数据库规范是禁止在</a:t>
            </a:r>
            <a:r>
              <a:rPr lang="en-US" altLang="zh-CN" sz="1600" dirty="0">
                <a:latin typeface="等线" panose="02010600030101010101" pitchFamily="2" charset="-122"/>
                <a:ea typeface="等线" panose="02010600030101010101" pitchFamily="2" charset="-122"/>
              </a:rPr>
              <a:t>MYSQL</a:t>
            </a:r>
            <a:r>
              <a:rPr lang="zh-CN" altLang="en-US" sz="1600" dirty="0">
                <a:latin typeface="等线" panose="02010600030101010101" pitchFamily="2" charset="-122"/>
                <a:ea typeface="等线" panose="02010600030101010101" pitchFamily="2" charset="-122"/>
              </a:rPr>
              <a:t>中实现外键逻辑。</a:t>
            </a:r>
          </a:p>
        </p:txBody>
      </p:sp>
      <p:sp>
        <p:nvSpPr>
          <p:cNvPr id="4" name="文本框 3">
            <a:extLst>
              <a:ext uri="{FF2B5EF4-FFF2-40B4-BE49-F238E27FC236}">
                <a16:creationId xmlns:a16="http://schemas.microsoft.com/office/drawing/2014/main" id="{A694741E-59EE-47B6-B35D-7A53022AF311}"/>
              </a:ext>
            </a:extLst>
          </p:cNvPr>
          <p:cNvSpPr txBox="1"/>
          <p:nvPr/>
        </p:nvSpPr>
        <p:spPr>
          <a:xfrm>
            <a:off x="1450261" y="2844830"/>
            <a:ext cx="835742" cy="307777"/>
          </a:xfrm>
          <a:prstGeom prst="rect">
            <a:avLst/>
          </a:prstGeom>
          <a:noFill/>
        </p:spPr>
        <p:txBody>
          <a:bodyPr wrap="square" rtlCol="0">
            <a:spAutoFit/>
          </a:bodyPr>
          <a:lstStyle/>
          <a:p>
            <a:r>
              <a:rPr lang="zh-CN" altLang="en-US" sz="1400" dirty="0">
                <a:latin typeface="等线" panose="02010600030101010101" pitchFamily="2" charset="-122"/>
                <a:ea typeface="等线" panose="02010600030101010101" pitchFamily="2" charset="-122"/>
              </a:rPr>
              <a:t>外键</a:t>
            </a:r>
          </a:p>
        </p:txBody>
      </p:sp>
      <p:sp>
        <p:nvSpPr>
          <p:cNvPr id="5" name="左大括号 4">
            <a:extLst>
              <a:ext uri="{FF2B5EF4-FFF2-40B4-BE49-F238E27FC236}">
                <a16:creationId xmlns:a16="http://schemas.microsoft.com/office/drawing/2014/main" id="{C4E41375-5F9C-4CC2-95CD-F11AE3D29711}"/>
              </a:ext>
            </a:extLst>
          </p:cNvPr>
          <p:cNvSpPr/>
          <p:nvPr/>
        </p:nvSpPr>
        <p:spPr>
          <a:xfrm>
            <a:off x="2349911" y="1734329"/>
            <a:ext cx="580103" cy="24837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等线" panose="02010600030101010101" pitchFamily="2" charset="-122"/>
              <a:ea typeface="等线" panose="02010600030101010101" pitchFamily="2" charset="-122"/>
            </a:endParaRPr>
          </a:p>
        </p:txBody>
      </p:sp>
      <p:sp>
        <p:nvSpPr>
          <p:cNvPr id="6" name="文本框 5">
            <a:extLst>
              <a:ext uri="{FF2B5EF4-FFF2-40B4-BE49-F238E27FC236}">
                <a16:creationId xmlns:a16="http://schemas.microsoft.com/office/drawing/2014/main" id="{639A8469-F143-48F1-8A03-BC1A6DBF919D}"/>
              </a:ext>
            </a:extLst>
          </p:cNvPr>
          <p:cNvSpPr txBox="1"/>
          <p:nvPr/>
        </p:nvSpPr>
        <p:spPr>
          <a:xfrm>
            <a:off x="2930014" y="1573544"/>
            <a:ext cx="1101213" cy="307777"/>
          </a:xfrm>
          <a:prstGeom prst="rect">
            <a:avLst/>
          </a:prstGeom>
          <a:noFill/>
        </p:spPr>
        <p:txBody>
          <a:bodyPr wrap="square" rtlCol="0">
            <a:spAutoFit/>
          </a:bodyPr>
          <a:lstStyle/>
          <a:p>
            <a:r>
              <a:rPr lang="zh-CN" altLang="en-US" sz="1400" dirty="0">
                <a:latin typeface="等线" panose="02010600030101010101" pitchFamily="2" charset="-122"/>
                <a:ea typeface="等线" panose="02010600030101010101" pitchFamily="2" charset="-122"/>
              </a:rPr>
              <a:t>优点</a:t>
            </a:r>
          </a:p>
        </p:txBody>
      </p:sp>
      <p:sp>
        <p:nvSpPr>
          <p:cNvPr id="7" name="文本框 6">
            <a:extLst>
              <a:ext uri="{FF2B5EF4-FFF2-40B4-BE49-F238E27FC236}">
                <a16:creationId xmlns:a16="http://schemas.microsoft.com/office/drawing/2014/main" id="{4105D4B0-52E0-4FD8-B460-A65F3303F99A}"/>
              </a:ext>
            </a:extLst>
          </p:cNvPr>
          <p:cNvSpPr txBox="1"/>
          <p:nvPr/>
        </p:nvSpPr>
        <p:spPr>
          <a:xfrm>
            <a:off x="2940315" y="2530021"/>
            <a:ext cx="904567" cy="307777"/>
          </a:xfrm>
          <a:prstGeom prst="rect">
            <a:avLst/>
          </a:prstGeom>
          <a:noFill/>
        </p:spPr>
        <p:txBody>
          <a:bodyPr wrap="square" rtlCol="0">
            <a:spAutoFit/>
          </a:bodyPr>
          <a:lstStyle/>
          <a:p>
            <a:r>
              <a:rPr lang="zh-CN" altLang="en-US" sz="1400" dirty="0">
                <a:latin typeface="等线" panose="02010600030101010101" pitchFamily="2" charset="-122"/>
                <a:ea typeface="等线" panose="02010600030101010101" pitchFamily="2" charset="-122"/>
              </a:rPr>
              <a:t>缺点</a:t>
            </a:r>
          </a:p>
        </p:txBody>
      </p:sp>
      <p:sp>
        <p:nvSpPr>
          <p:cNvPr id="8" name="左大括号 7">
            <a:extLst>
              <a:ext uri="{FF2B5EF4-FFF2-40B4-BE49-F238E27FC236}">
                <a16:creationId xmlns:a16="http://schemas.microsoft.com/office/drawing/2014/main" id="{8A06FEDF-9080-4A17-95C6-3B4A16E32525}"/>
              </a:ext>
            </a:extLst>
          </p:cNvPr>
          <p:cNvSpPr/>
          <p:nvPr/>
        </p:nvSpPr>
        <p:spPr>
          <a:xfrm>
            <a:off x="3545302" y="2375103"/>
            <a:ext cx="329381" cy="461666"/>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sp>
        <p:nvSpPr>
          <p:cNvPr id="9" name="矩形 8">
            <a:extLst>
              <a:ext uri="{FF2B5EF4-FFF2-40B4-BE49-F238E27FC236}">
                <a16:creationId xmlns:a16="http://schemas.microsoft.com/office/drawing/2014/main" id="{C0845822-76BA-458C-AD53-7BC947C19A13}"/>
              </a:ext>
            </a:extLst>
          </p:cNvPr>
          <p:cNvSpPr/>
          <p:nvPr/>
        </p:nvSpPr>
        <p:spPr>
          <a:xfrm>
            <a:off x="3872357" y="2266757"/>
            <a:ext cx="6744155" cy="276999"/>
          </a:xfrm>
          <a:prstGeom prst="rect">
            <a:avLst/>
          </a:prstGeom>
        </p:spPr>
        <p:txBody>
          <a:bodyPr wrap="square">
            <a:spAutoFit/>
          </a:bodyPr>
          <a:lstStyle/>
          <a:p>
            <a:r>
              <a:rPr lang="zh-CN" altLang="en-US" sz="1200" dirty="0">
                <a:solidFill>
                  <a:srgbClr val="333333"/>
                </a:solidFill>
                <a:latin typeface="等线" panose="02010600030101010101" pitchFamily="2" charset="-122"/>
                <a:ea typeface="等线" panose="02010600030101010101" pitchFamily="2" charset="-122"/>
              </a:rPr>
              <a:t>外键通常要求每次修改数据时都要在另外一张表中执行一次查找操作。（开销，内存与</a:t>
            </a:r>
            <a:r>
              <a:rPr lang="en-US" altLang="zh-CN" sz="1200" dirty="0">
                <a:solidFill>
                  <a:srgbClr val="333333"/>
                </a:solidFill>
                <a:latin typeface="等线" panose="02010600030101010101" pitchFamily="2" charset="-122"/>
                <a:ea typeface="等线" panose="02010600030101010101" pitchFamily="2" charset="-122"/>
              </a:rPr>
              <a:t>CPU</a:t>
            </a:r>
            <a:r>
              <a:rPr lang="zh-CN" altLang="en-US" sz="1200" dirty="0">
                <a:solidFill>
                  <a:srgbClr val="333333"/>
                </a:solidFill>
                <a:latin typeface="等线" panose="02010600030101010101" pitchFamily="2" charset="-122"/>
                <a:ea typeface="等线" panose="02010600030101010101" pitchFamily="2" charset="-122"/>
              </a:rPr>
              <a:t>及速度）</a:t>
            </a:r>
            <a:endParaRPr lang="zh-CN" altLang="en-US" sz="1200" dirty="0">
              <a:latin typeface="等线" panose="02010600030101010101" pitchFamily="2" charset="-122"/>
              <a:ea typeface="等线" panose="02010600030101010101" pitchFamily="2" charset="-122"/>
            </a:endParaRPr>
          </a:p>
        </p:txBody>
      </p:sp>
      <p:sp>
        <p:nvSpPr>
          <p:cNvPr id="10" name="矩形 9">
            <a:extLst>
              <a:ext uri="{FF2B5EF4-FFF2-40B4-BE49-F238E27FC236}">
                <a16:creationId xmlns:a16="http://schemas.microsoft.com/office/drawing/2014/main" id="{DF7354D9-25C1-4382-B2D3-78BDD37ECD4E}"/>
              </a:ext>
            </a:extLst>
          </p:cNvPr>
          <p:cNvSpPr/>
          <p:nvPr/>
        </p:nvSpPr>
        <p:spPr>
          <a:xfrm>
            <a:off x="3894449" y="2500361"/>
            <a:ext cx="6096000" cy="276999"/>
          </a:xfrm>
          <a:prstGeom prst="rect">
            <a:avLst/>
          </a:prstGeom>
        </p:spPr>
        <p:txBody>
          <a:bodyPr>
            <a:spAutoFit/>
          </a:bodyPr>
          <a:lstStyle/>
          <a:p>
            <a:r>
              <a:rPr lang="zh-CN" altLang="en-US" sz="1200" dirty="0">
                <a:solidFill>
                  <a:srgbClr val="333333"/>
                </a:solidFill>
                <a:latin typeface="等线" panose="02010600030101010101" pitchFamily="2" charset="-122"/>
                <a:ea typeface="等线" panose="02010600030101010101" pitchFamily="2" charset="-122"/>
              </a:rPr>
              <a:t>如果向子表中插入一条记录，外键约束会检查父表引起锁等待（有时候会死锁）</a:t>
            </a:r>
            <a:endParaRPr lang="zh-CN" altLang="en-US" sz="1200" dirty="0">
              <a:latin typeface="等线" panose="02010600030101010101" pitchFamily="2" charset="-122"/>
              <a:ea typeface="等线" panose="02010600030101010101" pitchFamily="2" charset="-122"/>
            </a:endParaRPr>
          </a:p>
        </p:txBody>
      </p:sp>
      <p:sp>
        <p:nvSpPr>
          <p:cNvPr id="11" name="矩形 10">
            <a:extLst>
              <a:ext uri="{FF2B5EF4-FFF2-40B4-BE49-F238E27FC236}">
                <a16:creationId xmlns:a16="http://schemas.microsoft.com/office/drawing/2014/main" id="{02E169BB-EE26-47BB-B3AB-834914E97280}"/>
              </a:ext>
            </a:extLst>
          </p:cNvPr>
          <p:cNvSpPr/>
          <p:nvPr/>
        </p:nvSpPr>
        <p:spPr>
          <a:xfrm>
            <a:off x="3908419" y="2702258"/>
            <a:ext cx="3108543" cy="276999"/>
          </a:xfrm>
          <a:prstGeom prst="rect">
            <a:avLst/>
          </a:prstGeom>
        </p:spPr>
        <p:txBody>
          <a:bodyPr wrap="none">
            <a:spAutoFit/>
          </a:bodyPr>
          <a:lstStyle/>
          <a:p>
            <a:r>
              <a:rPr lang="zh-CN" altLang="en-US" sz="1200" dirty="0">
                <a:solidFill>
                  <a:srgbClr val="333333"/>
                </a:solidFill>
                <a:latin typeface="等线" panose="02010600030101010101" pitchFamily="2" charset="-122"/>
                <a:ea typeface="等线" panose="02010600030101010101" pitchFamily="2" charset="-122"/>
              </a:rPr>
              <a:t>高并发场景下，数据库很容易成为性能瓶颈</a:t>
            </a:r>
            <a:endParaRPr lang="zh-CN" altLang="en-US" sz="1200" dirty="0">
              <a:latin typeface="等线" panose="02010600030101010101" pitchFamily="2" charset="-122"/>
              <a:ea typeface="等线" panose="02010600030101010101" pitchFamily="2" charset="-122"/>
            </a:endParaRPr>
          </a:p>
        </p:txBody>
      </p:sp>
      <p:sp>
        <p:nvSpPr>
          <p:cNvPr id="12" name="左大括号 11">
            <a:extLst>
              <a:ext uri="{FF2B5EF4-FFF2-40B4-BE49-F238E27FC236}">
                <a16:creationId xmlns:a16="http://schemas.microsoft.com/office/drawing/2014/main" id="{340CB03B-949D-48D1-BB0D-A98D46446BFB}"/>
              </a:ext>
            </a:extLst>
          </p:cNvPr>
          <p:cNvSpPr/>
          <p:nvPr/>
        </p:nvSpPr>
        <p:spPr>
          <a:xfrm>
            <a:off x="3510117" y="1354944"/>
            <a:ext cx="329382" cy="6121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95EEEC51-B162-47B0-99F9-96EE32946579}"/>
              </a:ext>
            </a:extLst>
          </p:cNvPr>
          <p:cNvSpPr txBox="1"/>
          <p:nvPr/>
        </p:nvSpPr>
        <p:spPr>
          <a:xfrm>
            <a:off x="3008337" y="4040124"/>
            <a:ext cx="1475173" cy="307777"/>
          </a:xfrm>
          <a:prstGeom prst="rect">
            <a:avLst/>
          </a:prstGeom>
          <a:noFill/>
        </p:spPr>
        <p:txBody>
          <a:bodyPr wrap="square" rtlCol="0">
            <a:spAutoFit/>
          </a:bodyPr>
          <a:lstStyle/>
          <a:p>
            <a:r>
              <a:rPr lang="zh-CN" altLang="en-US" sz="1400" dirty="0">
                <a:latin typeface="等线" panose="02010600030101010101" pitchFamily="2" charset="-122"/>
                <a:ea typeface="等线" panose="02010600030101010101" pitchFamily="2" charset="-122"/>
              </a:rPr>
              <a:t>应用注意事项</a:t>
            </a:r>
          </a:p>
        </p:txBody>
      </p:sp>
      <p:sp>
        <p:nvSpPr>
          <p:cNvPr id="14" name="矩形 13">
            <a:extLst>
              <a:ext uri="{FF2B5EF4-FFF2-40B4-BE49-F238E27FC236}">
                <a16:creationId xmlns:a16="http://schemas.microsoft.com/office/drawing/2014/main" id="{F5997A59-D819-4493-8C94-C9E6A93B3154}"/>
              </a:ext>
            </a:extLst>
          </p:cNvPr>
          <p:cNvSpPr/>
          <p:nvPr/>
        </p:nvSpPr>
        <p:spPr>
          <a:xfrm>
            <a:off x="4657857" y="3051437"/>
            <a:ext cx="3262432" cy="276999"/>
          </a:xfrm>
          <a:prstGeom prst="rect">
            <a:avLst/>
          </a:prstGeom>
        </p:spPr>
        <p:txBody>
          <a:bodyPr wrap="square">
            <a:spAutoFit/>
          </a:bodyPr>
          <a:lstStyle/>
          <a:p>
            <a:pPr marL="171450" indent="-171450">
              <a:buFont typeface="Arial" panose="020B0604020202020204" pitchFamily="34" charset="0"/>
              <a:buChar char="•"/>
            </a:pPr>
            <a:r>
              <a:rPr lang="zh-CN" altLang="en-US" sz="1200" dirty="0">
                <a:solidFill>
                  <a:srgbClr val="000000"/>
                </a:solidFill>
                <a:latin typeface="等线" panose="02010600030101010101" pitchFamily="2" charset="-122"/>
                <a:ea typeface="等线" panose="02010600030101010101" pitchFamily="2" charset="-122"/>
              </a:rPr>
              <a:t>在大型系统中（性能要求不高，安全要求高）</a:t>
            </a:r>
            <a:endParaRPr lang="zh-CN" altLang="en-US" sz="1200" dirty="0">
              <a:latin typeface="等线" panose="02010600030101010101" pitchFamily="2" charset="-122"/>
              <a:ea typeface="等线" panose="02010600030101010101" pitchFamily="2" charset="-122"/>
            </a:endParaRPr>
          </a:p>
        </p:txBody>
      </p:sp>
      <p:sp>
        <p:nvSpPr>
          <p:cNvPr id="15" name="左大括号 14">
            <a:extLst>
              <a:ext uri="{FF2B5EF4-FFF2-40B4-BE49-F238E27FC236}">
                <a16:creationId xmlns:a16="http://schemas.microsoft.com/office/drawing/2014/main" id="{6FBC5A18-C973-4CDC-BA41-A5E6D74DB02E}"/>
              </a:ext>
            </a:extLst>
          </p:cNvPr>
          <p:cNvSpPr/>
          <p:nvPr/>
        </p:nvSpPr>
        <p:spPr>
          <a:xfrm>
            <a:off x="4358671" y="3150821"/>
            <a:ext cx="216648" cy="20783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sp>
        <p:nvSpPr>
          <p:cNvPr id="16" name="矩形 15">
            <a:extLst>
              <a:ext uri="{FF2B5EF4-FFF2-40B4-BE49-F238E27FC236}">
                <a16:creationId xmlns:a16="http://schemas.microsoft.com/office/drawing/2014/main" id="{8716DD1B-CA28-4D63-B0D4-93A2D2287658}"/>
              </a:ext>
            </a:extLst>
          </p:cNvPr>
          <p:cNvSpPr/>
          <p:nvPr/>
        </p:nvSpPr>
        <p:spPr>
          <a:xfrm>
            <a:off x="4651501" y="3303523"/>
            <a:ext cx="6537577" cy="461665"/>
          </a:xfrm>
          <a:prstGeom prst="rect">
            <a:avLst/>
          </a:prstGeom>
        </p:spPr>
        <p:txBody>
          <a:bodyPr wrap="square">
            <a:spAutoFit/>
          </a:bodyPr>
          <a:lstStyle/>
          <a:p>
            <a:pPr marL="171450" indent="-171450">
              <a:buFont typeface="Arial" panose="020B0604020202020204" pitchFamily="34" charset="0"/>
              <a:buChar char="•"/>
            </a:pPr>
            <a:r>
              <a:rPr lang="zh-CN" altLang="en-US" sz="1200" dirty="0">
                <a:solidFill>
                  <a:srgbClr val="000000"/>
                </a:solidFill>
                <a:latin typeface="等线" panose="02010600030101010101" pitchFamily="2" charset="-122"/>
                <a:ea typeface="等线" panose="02010600030101010101" pitchFamily="2" charset="-122"/>
              </a:rPr>
              <a:t>不用外键而用程序控制数据一致性和完整性时，应该写一层来保证，</a:t>
            </a:r>
            <a:endParaRPr lang="en-US" altLang="zh-CN" sz="1200" dirty="0">
              <a:solidFill>
                <a:srgbClr val="000000"/>
              </a:solidFill>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zh-CN" altLang="en-US" sz="1200" dirty="0">
                <a:solidFill>
                  <a:srgbClr val="000000"/>
                </a:solidFill>
                <a:latin typeface="等线" panose="02010600030101010101" pitchFamily="2" charset="-122"/>
                <a:ea typeface="等线" panose="02010600030101010101" pitchFamily="2" charset="-122"/>
              </a:rPr>
              <a:t>应用通过这个层来访问数据库。（数据库中设计表时要说明，只展示逻辑关系 ）</a:t>
            </a:r>
            <a:endParaRPr lang="zh-CN" altLang="en-US" sz="1200" dirty="0">
              <a:latin typeface="等线" panose="02010600030101010101" pitchFamily="2" charset="-122"/>
              <a:ea typeface="等线" panose="02010600030101010101" pitchFamily="2" charset="-122"/>
            </a:endParaRPr>
          </a:p>
        </p:txBody>
      </p:sp>
      <p:sp>
        <p:nvSpPr>
          <p:cNvPr id="17" name="文本框 16">
            <a:extLst>
              <a:ext uri="{FF2B5EF4-FFF2-40B4-BE49-F238E27FC236}">
                <a16:creationId xmlns:a16="http://schemas.microsoft.com/office/drawing/2014/main" id="{1830AE71-84AE-4B76-A6B1-8DC66BB982D3}"/>
              </a:ext>
            </a:extLst>
          </p:cNvPr>
          <p:cNvSpPr txBox="1"/>
          <p:nvPr/>
        </p:nvSpPr>
        <p:spPr>
          <a:xfrm>
            <a:off x="4640154" y="3717260"/>
            <a:ext cx="2351458" cy="276999"/>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等线" panose="02010600030101010101" pitchFamily="2" charset="-122"/>
                <a:ea typeface="等线" panose="02010600030101010101" pitchFamily="2" charset="-122"/>
              </a:rPr>
              <a:t>小系统可以用</a:t>
            </a:r>
          </a:p>
        </p:txBody>
      </p:sp>
      <p:sp>
        <p:nvSpPr>
          <p:cNvPr id="19" name="矩形 18">
            <a:extLst>
              <a:ext uri="{FF2B5EF4-FFF2-40B4-BE49-F238E27FC236}">
                <a16:creationId xmlns:a16="http://schemas.microsoft.com/office/drawing/2014/main" id="{EB5CC3EE-DC44-4DA1-9DE8-A4CFE6AF991C}"/>
              </a:ext>
            </a:extLst>
          </p:cNvPr>
          <p:cNvSpPr/>
          <p:nvPr/>
        </p:nvSpPr>
        <p:spPr>
          <a:xfrm>
            <a:off x="3805186" y="1226762"/>
            <a:ext cx="6096000" cy="276999"/>
          </a:xfrm>
          <a:prstGeom prst="rect">
            <a:avLst/>
          </a:prstGeom>
        </p:spPr>
        <p:txBody>
          <a:bodyPr>
            <a:spAutoFit/>
          </a:bodyPr>
          <a:lstStyle/>
          <a:p>
            <a:r>
              <a:rPr lang="zh-CN" altLang="en-US" sz="1200" dirty="0">
                <a:solidFill>
                  <a:srgbClr val="000000"/>
                </a:solidFill>
                <a:latin typeface="微软雅黑" panose="020B0503020204020204" pitchFamily="34" charset="-122"/>
                <a:ea typeface="微软雅黑" panose="020B0503020204020204" pitchFamily="34" charset="-122"/>
              </a:rPr>
              <a:t>有主外键的数据库设计可以增加</a:t>
            </a:r>
            <a:r>
              <a:rPr lang="en-US" altLang="zh-CN" sz="1200" dirty="0">
                <a:solidFill>
                  <a:srgbClr val="000000"/>
                </a:solidFill>
                <a:latin typeface="微软雅黑" panose="020B0503020204020204" pitchFamily="34" charset="-122"/>
                <a:ea typeface="微软雅黑" panose="020B0503020204020204" pitchFamily="34" charset="-122"/>
              </a:rPr>
              <a:t>ER</a:t>
            </a:r>
            <a:r>
              <a:rPr lang="zh-CN" altLang="en-US" sz="1200" dirty="0">
                <a:solidFill>
                  <a:srgbClr val="000000"/>
                </a:solidFill>
                <a:latin typeface="微软雅黑" panose="020B0503020204020204" pitchFamily="34" charset="-122"/>
                <a:ea typeface="微软雅黑" panose="020B0503020204020204" pitchFamily="34" charset="-122"/>
              </a:rPr>
              <a:t>图的可读性，这点在数据库设计时非常重要</a:t>
            </a:r>
            <a:endParaRPr lang="zh-CN" altLang="en-US" sz="1200" dirty="0"/>
          </a:p>
        </p:txBody>
      </p:sp>
      <p:sp>
        <p:nvSpPr>
          <p:cNvPr id="20" name="文本框 19">
            <a:extLst>
              <a:ext uri="{FF2B5EF4-FFF2-40B4-BE49-F238E27FC236}">
                <a16:creationId xmlns:a16="http://schemas.microsoft.com/office/drawing/2014/main" id="{EB0A9E0B-7A1F-42F6-A9B9-B8B7A6634F1A}"/>
              </a:ext>
            </a:extLst>
          </p:cNvPr>
          <p:cNvSpPr txBox="1"/>
          <p:nvPr/>
        </p:nvSpPr>
        <p:spPr>
          <a:xfrm>
            <a:off x="4657857" y="3907004"/>
            <a:ext cx="5958655" cy="276999"/>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t>MYSQL</a:t>
            </a:r>
            <a:r>
              <a:rPr lang="zh-CN" altLang="en-US" sz="1200" dirty="0"/>
              <a:t>除了</a:t>
            </a:r>
            <a:r>
              <a:rPr lang="en-US" altLang="zh-CN" sz="1200" dirty="0"/>
              <a:t>INNODB</a:t>
            </a:r>
            <a:r>
              <a:rPr lang="zh-CN" altLang="en-US" sz="1200" dirty="0"/>
              <a:t>外的所有存储引擎都忽略外键（取消该功能，只支持语法）</a:t>
            </a:r>
          </a:p>
        </p:txBody>
      </p:sp>
      <p:sp>
        <p:nvSpPr>
          <p:cNvPr id="21" name="文本框 20">
            <a:extLst>
              <a:ext uri="{FF2B5EF4-FFF2-40B4-BE49-F238E27FC236}">
                <a16:creationId xmlns:a16="http://schemas.microsoft.com/office/drawing/2014/main" id="{6C2DEB3C-C9FC-4722-887A-688B0EDE691E}"/>
              </a:ext>
            </a:extLst>
          </p:cNvPr>
          <p:cNvSpPr txBox="1"/>
          <p:nvPr/>
        </p:nvSpPr>
        <p:spPr>
          <a:xfrm>
            <a:off x="4651501" y="4139598"/>
            <a:ext cx="5506065" cy="276999"/>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t>外键上必须有索引</a:t>
            </a:r>
          </a:p>
        </p:txBody>
      </p:sp>
      <p:sp>
        <p:nvSpPr>
          <p:cNvPr id="22" name="矩形 21">
            <a:extLst>
              <a:ext uri="{FF2B5EF4-FFF2-40B4-BE49-F238E27FC236}">
                <a16:creationId xmlns:a16="http://schemas.microsoft.com/office/drawing/2014/main" id="{0AD821DB-F043-494C-A060-500179E632BC}"/>
              </a:ext>
            </a:extLst>
          </p:cNvPr>
          <p:cNvSpPr/>
          <p:nvPr/>
        </p:nvSpPr>
        <p:spPr>
          <a:xfrm>
            <a:off x="4651501" y="4391376"/>
            <a:ext cx="2012089" cy="276999"/>
          </a:xfrm>
          <a:prstGeom prst="rect">
            <a:avLst/>
          </a:prstGeom>
        </p:spPr>
        <p:txBody>
          <a:bodyPr wrap="none">
            <a:spAutoFit/>
          </a:bodyPr>
          <a:lstStyle/>
          <a:p>
            <a:pPr marL="171450" indent="-171450">
              <a:buFont typeface="Arial" panose="020B0604020202020204" pitchFamily="34" charset="0"/>
              <a:buChar char="•"/>
            </a:pPr>
            <a:r>
              <a:rPr lang="zh-CN" altLang="en-US" sz="1200" dirty="0">
                <a:solidFill>
                  <a:srgbClr val="000000"/>
                </a:solidFill>
                <a:latin typeface="Verdana" panose="020B0604030504040204" pitchFamily="34" charset="0"/>
              </a:rPr>
              <a:t>两个表必须是</a:t>
            </a:r>
            <a:r>
              <a:rPr lang="en-US" altLang="zh-CN" sz="1200" dirty="0" err="1">
                <a:solidFill>
                  <a:srgbClr val="000000"/>
                </a:solidFill>
                <a:latin typeface="Verdana" panose="020B0604030504040204" pitchFamily="34" charset="0"/>
              </a:rPr>
              <a:t>InnoDB</a:t>
            </a:r>
            <a:r>
              <a:rPr lang="zh-CN" altLang="en-US" sz="1200" dirty="0">
                <a:solidFill>
                  <a:srgbClr val="000000"/>
                </a:solidFill>
                <a:latin typeface="Verdana" panose="020B0604030504040204" pitchFamily="34" charset="0"/>
              </a:rPr>
              <a:t>表</a:t>
            </a:r>
            <a:endParaRPr lang="zh-CN" altLang="en-US" sz="1200" dirty="0"/>
          </a:p>
        </p:txBody>
      </p:sp>
      <p:sp>
        <p:nvSpPr>
          <p:cNvPr id="23" name="矩形 22">
            <a:extLst>
              <a:ext uri="{FF2B5EF4-FFF2-40B4-BE49-F238E27FC236}">
                <a16:creationId xmlns:a16="http://schemas.microsoft.com/office/drawing/2014/main" id="{411676E6-061D-4FEC-A4E3-39DD1253F8F8}"/>
              </a:ext>
            </a:extLst>
          </p:cNvPr>
          <p:cNvSpPr/>
          <p:nvPr/>
        </p:nvSpPr>
        <p:spPr>
          <a:xfrm>
            <a:off x="4642784" y="4606661"/>
            <a:ext cx="3281668" cy="276999"/>
          </a:xfrm>
          <a:prstGeom prst="rect">
            <a:avLst/>
          </a:prstGeom>
        </p:spPr>
        <p:txBody>
          <a:bodyPr wrap="none">
            <a:spAutoFit/>
          </a:bodyPr>
          <a:lstStyle/>
          <a:p>
            <a:pPr marL="171450" indent="-171450">
              <a:buFont typeface="Arial" panose="020B0604020202020204" pitchFamily="34" charset="0"/>
              <a:buChar char="•"/>
            </a:pPr>
            <a:r>
              <a:rPr lang="zh-CN" altLang="en-US" sz="1200" dirty="0">
                <a:solidFill>
                  <a:srgbClr val="000000"/>
                </a:solidFill>
                <a:latin typeface="Verdana" panose="020B0604030504040204" pitchFamily="34" charset="0"/>
              </a:rPr>
              <a:t>外键关系的两个表的列必须是数据类型相似</a:t>
            </a:r>
            <a:endParaRPr lang="zh-CN" altLang="en-US" sz="1200" dirty="0"/>
          </a:p>
        </p:txBody>
      </p:sp>
      <p:sp>
        <p:nvSpPr>
          <p:cNvPr id="24" name="矩形 23">
            <a:extLst>
              <a:ext uri="{FF2B5EF4-FFF2-40B4-BE49-F238E27FC236}">
                <a16:creationId xmlns:a16="http://schemas.microsoft.com/office/drawing/2014/main" id="{8724CA2F-12A1-4965-9241-8543A57457CE}"/>
              </a:ext>
            </a:extLst>
          </p:cNvPr>
          <p:cNvSpPr/>
          <p:nvPr/>
        </p:nvSpPr>
        <p:spPr>
          <a:xfrm>
            <a:off x="3805186" y="1616097"/>
            <a:ext cx="6096000" cy="461665"/>
          </a:xfrm>
          <a:prstGeom prst="rect">
            <a:avLst/>
          </a:prstGeom>
        </p:spPr>
        <p:txBody>
          <a:bodyPr>
            <a:spAutoFit/>
          </a:bodyPr>
          <a:lstStyle/>
          <a:p>
            <a:r>
              <a:rPr lang="zh-CN" altLang="en-US" sz="1200" dirty="0">
                <a:solidFill>
                  <a:srgbClr val="000000"/>
                </a:solidFill>
                <a:latin typeface="Verdana" panose="020B0604030504040204" pitchFamily="34" charset="0"/>
              </a:rPr>
              <a:t>使得两张表关联，保证数据的一致性和实现一些级联操作。保持数据一致性，完整性，主要目的是控制存储在外键表中的数据。</a:t>
            </a:r>
            <a:endParaRPr lang="zh-CN" altLang="en-US" sz="1200" dirty="0"/>
          </a:p>
        </p:txBody>
      </p:sp>
      <p:sp>
        <p:nvSpPr>
          <p:cNvPr id="27" name="矩形 26">
            <a:extLst>
              <a:ext uri="{FF2B5EF4-FFF2-40B4-BE49-F238E27FC236}">
                <a16:creationId xmlns:a16="http://schemas.microsoft.com/office/drawing/2014/main" id="{34DDCDFB-21A4-45B7-8DCB-981224742B90}"/>
              </a:ext>
            </a:extLst>
          </p:cNvPr>
          <p:cNvSpPr/>
          <p:nvPr/>
        </p:nvSpPr>
        <p:spPr>
          <a:xfrm>
            <a:off x="4651501" y="4847101"/>
            <a:ext cx="6096000" cy="461665"/>
          </a:xfrm>
          <a:prstGeom prst="rect">
            <a:avLst/>
          </a:prstGeom>
        </p:spPr>
        <p:txBody>
          <a:bodyPr>
            <a:spAutoFit/>
          </a:bodyPr>
          <a:lstStyle/>
          <a:p>
            <a:pPr marL="171450" indent="-171450">
              <a:buFont typeface="Arial" panose="020B0604020202020204" pitchFamily="34" charset="0"/>
              <a:buChar char="•"/>
            </a:pPr>
            <a:r>
              <a:rPr lang="zh-CN" altLang="en-US" sz="1200" dirty="0"/>
              <a:t>父表更新时子表也更新，父表删除时如果子表有匹配的项，删除失败；</a:t>
            </a:r>
          </a:p>
          <a:p>
            <a:pPr marL="171450" indent="-171450">
              <a:buFont typeface="Arial" panose="020B0604020202020204" pitchFamily="34" charset="0"/>
              <a:buChar char="•"/>
            </a:pPr>
            <a:r>
              <a:rPr lang="zh-CN" altLang="en-US" sz="1200" dirty="0"/>
              <a:t>父表更新时子表也更新，父表删除时子表匹配的项也删除。</a:t>
            </a:r>
          </a:p>
        </p:txBody>
      </p:sp>
    </p:spTree>
    <p:extLst>
      <p:ext uri="{BB962C8B-B14F-4D97-AF65-F5344CB8AC3E}">
        <p14:creationId xmlns:p14="http://schemas.microsoft.com/office/powerpoint/2010/main" val="1410641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8969D38-B66A-4200-96A1-F89501B2E87C}"/>
              </a:ext>
            </a:extLst>
          </p:cNvPr>
          <p:cNvPicPr>
            <a:picLocks noChangeAspect="1"/>
          </p:cNvPicPr>
          <p:nvPr/>
        </p:nvPicPr>
        <p:blipFill>
          <a:blip r:embed="rId2"/>
          <a:stretch>
            <a:fillRect/>
          </a:stretch>
        </p:blipFill>
        <p:spPr>
          <a:xfrm>
            <a:off x="697116" y="1038392"/>
            <a:ext cx="10318374" cy="1691787"/>
          </a:xfrm>
          <a:prstGeom prst="rect">
            <a:avLst/>
          </a:prstGeom>
        </p:spPr>
      </p:pic>
      <p:sp>
        <p:nvSpPr>
          <p:cNvPr id="3" name="文本框 2">
            <a:extLst>
              <a:ext uri="{FF2B5EF4-FFF2-40B4-BE49-F238E27FC236}">
                <a16:creationId xmlns:a16="http://schemas.microsoft.com/office/drawing/2014/main" id="{820788E4-D28B-4C55-A7DD-4F6220BF5765}"/>
              </a:ext>
            </a:extLst>
          </p:cNvPr>
          <p:cNvSpPr txBox="1"/>
          <p:nvPr/>
        </p:nvSpPr>
        <p:spPr>
          <a:xfrm>
            <a:off x="697116" y="430839"/>
            <a:ext cx="5385786" cy="369332"/>
          </a:xfrm>
          <a:prstGeom prst="rect">
            <a:avLst/>
          </a:prstGeom>
          <a:noFill/>
        </p:spPr>
        <p:txBody>
          <a:bodyPr wrap="square" rtlCol="0">
            <a:spAutoFit/>
          </a:bodyPr>
          <a:lstStyle/>
          <a:p>
            <a:r>
              <a:rPr lang="zh-CN" altLang="en-US" dirty="0"/>
              <a:t>二、数据库执行计划</a:t>
            </a:r>
            <a:r>
              <a:rPr lang="en-US" altLang="zh-CN" dirty="0"/>
              <a:t>EXPLAIN</a:t>
            </a:r>
            <a:r>
              <a:rPr lang="zh-CN" altLang="en-US" dirty="0"/>
              <a:t>详解</a:t>
            </a:r>
          </a:p>
        </p:txBody>
      </p:sp>
      <p:cxnSp>
        <p:nvCxnSpPr>
          <p:cNvPr id="5" name="直接箭头连接符 4">
            <a:extLst>
              <a:ext uri="{FF2B5EF4-FFF2-40B4-BE49-F238E27FC236}">
                <a16:creationId xmlns:a16="http://schemas.microsoft.com/office/drawing/2014/main" id="{B351BC2C-1578-4702-A52E-CD44030C5E91}"/>
              </a:ext>
            </a:extLst>
          </p:cNvPr>
          <p:cNvCxnSpPr>
            <a:cxnSpLocks/>
          </p:cNvCxnSpPr>
          <p:nvPr/>
        </p:nvCxnSpPr>
        <p:spPr>
          <a:xfrm flipV="1">
            <a:off x="1819922" y="1802167"/>
            <a:ext cx="399495" cy="1108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A51BD5C-9AAD-4F2B-836D-ABBC6858848D}"/>
              </a:ext>
            </a:extLst>
          </p:cNvPr>
          <p:cNvSpPr txBox="1"/>
          <p:nvPr/>
        </p:nvSpPr>
        <p:spPr>
          <a:xfrm>
            <a:off x="1349406" y="2862447"/>
            <a:ext cx="2370337" cy="307777"/>
          </a:xfrm>
          <a:prstGeom prst="rect">
            <a:avLst/>
          </a:prstGeom>
          <a:noFill/>
        </p:spPr>
        <p:txBody>
          <a:bodyPr wrap="square" rtlCol="0">
            <a:spAutoFit/>
          </a:bodyPr>
          <a:lstStyle/>
          <a:p>
            <a:r>
              <a:rPr lang="zh-CN" altLang="en-US" sz="1400" dirty="0"/>
              <a:t>语句类型</a:t>
            </a:r>
          </a:p>
        </p:txBody>
      </p:sp>
      <p:cxnSp>
        <p:nvCxnSpPr>
          <p:cNvPr id="10" name="直接箭头连接符 9">
            <a:extLst>
              <a:ext uri="{FF2B5EF4-FFF2-40B4-BE49-F238E27FC236}">
                <a16:creationId xmlns:a16="http://schemas.microsoft.com/office/drawing/2014/main" id="{3D5A32EC-D108-4B87-82F7-34BE6710A897}"/>
              </a:ext>
            </a:extLst>
          </p:cNvPr>
          <p:cNvCxnSpPr>
            <a:cxnSpLocks/>
          </p:cNvCxnSpPr>
          <p:nvPr/>
        </p:nvCxnSpPr>
        <p:spPr>
          <a:xfrm flipV="1">
            <a:off x="2405849" y="2015232"/>
            <a:ext cx="656947" cy="1413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85A1A9F0-8B88-48B1-9C42-B2C53DAE2154}"/>
              </a:ext>
            </a:extLst>
          </p:cNvPr>
          <p:cNvSpPr txBox="1"/>
          <p:nvPr/>
        </p:nvSpPr>
        <p:spPr>
          <a:xfrm>
            <a:off x="2068497" y="3350696"/>
            <a:ext cx="1020932" cy="307777"/>
          </a:xfrm>
          <a:prstGeom prst="rect">
            <a:avLst/>
          </a:prstGeom>
          <a:noFill/>
        </p:spPr>
        <p:txBody>
          <a:bodyPr wrap="square" rtlCol="0">
            <a:spAutoFit/>
          </a:bodyPr>
          <a:lstStyle/>
          <a:p>
            <a:r>
              <a:rPr lang="zh-CN" altLang="en-US" sz="1400" dirty="0"/>
              <a:t>表名</a:t>
            </a:r>
          </a:p>
        </p:txBody>
      </p:sp>
      <p:cxnSp>
        <p:nvCxnSpPr>
          <p:cNvPr id="16" name="直接箭头连接符 15">
            <a:extLst>
              <a:ext uri="{FF2B5EF4-FFF2-40B4-BE49-F238E27FC236}">
                <a16:creationId xmlns:a16="http://schemas.microsoft.com/office/drawing/2014/main" id="{1025C7B3-D94C-4DDB-89EF-4375C5020147}"/>
              </a:ext>
            </a:extLst>
          </p:cNvPr>
          <p:cNvCxnSpPr>
            <a:cxnSpLocks/>
          </p:cNvCxnSpPr>
          <p:nvPr/>
        </p:nvCxnSpPr>
        <p:spPr>
          <a:xfrm flipV="1">
            <a:off x="3559946" y="2015234"/>
            <a:ext cx="0" cy="1172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53FE9697-6273-402F-BFB3-D5DD7745E00A}"/>
              </a:ext>
            </a:extLst>
          </p:cNvPr>
          <p:cNvSpPr txBox="1"/>
          <p:nvPr/>
        </p:nvSpPr>
        <p:spPr>
          <a:xfrm>
            <a:off x="3178206" y="3170224"/>
            <a:ext cx="1225118" cy="307777"/>
          </a:xfrm>
          <a:prstGeom prst="rect">
            <a:avLst/>
          </a:prstGeom>
          <a:noFill/>
        </p:spPr>
        <p:txBody>
          <a:bodyPr wrap="square" rtlCol="0">
            <a:spAutoFit/>
          </a:bodyPr>
          <a:lstStyle/>
          <a:p>
            <a:r>
              <a:rPr lang="zh-CN" altLang="en-US" sz="1400" dirty="0"/>
              <a:t>连接类型</a:t>
            </a:r>
          </a:p>
        </p:txBody>
      </p:sp>
      <p:cxnSp>
        <p:nvCxnSpPr>
          <p:cNvPr id="20" name="直接箭头连接符 19">
            <a:extLst>
              <a:ext uri="{FF2B5EF4-FFF2-40B4-BE49-F238E27FC236}">
                <a16:creationId xmlns:a16="http://schemas.microsoft.com/office/drawing/2014/main" id="{9098857B-6664-4E3F-AD5C-6A422993DD9E}"/>
              </a:ext>
            </a:extLst>
          </p:cNvPr>
          <p:cNvCxnSpPr/>
          <p:nvPr/>
        </p:nvCxnSpPr>
        <p:spPr>
          <a:xfrm flipV="1">
            <a:off x="4820575" y="1802167"/>
            <a:ext cx="435006" cy="1368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8F9AAD14-0949-4D11-999C-63BB3DACA8B3}"/>
              </a:ext>
            </a:extLst>
          </p:cNvPr>
          <p:cNvSpPr txBox="1"/>
          <p:nvPr/>
        </p:nvSpPr>
        <p:spPr>
          <a:xfrm>
            <a:off x="4252404" y="2981092"/>
            <a:ext cx="1768354" cy="307777"/>
          </a:xfrm>
          <a:prstGeom prst="rect">
            <a:avLst/>
          </a:prstGeom>
          <a:noFill/>
        </p:spPr>
        <p:txBody>
          <a:bodyPr wrap="square" rtlCol="0">
            <a:spAutoFit/>
          </a:bodyPr>
          <a:lstStyle/>
          <a:p>
            <a:r>
              <a:rPr lang="zh-CN" altLang="en-US" sz="1400" dirty="0"/>
              <a:t>可供选择的索引</a:t>
            </a:r>
          </a:p>
        </p:txBody>
      </p:sp>
      <p:cxnSp>
        <p:nvCxnSpPr>
          <p:cNvPr id="23" name="直接箭头连接符 22">
            <a:extLst>
              <a:ext uri="{FF2B5EF4-FFF2-40B4-BE49-F238E27FC236}">
                <a16:creationId xmlns:a16="http://schemas.microsoft.com/office/drawing/2014/main" id="{030F910B-B52D-4E0D-AEBC-71D6FE3D455B}"/>
              </a:ext>
            </a:extLst>
          </p:cNvPr>
          <p:cNvCxnSpPr>
            <a:cxnSpLocks/>
          </p:cNvCxnSpPr>
          <p:nvPr/>
        </p:nvCxnSpPr>
        <p:spPr>
          <a:xfrm flipV="1">
            <a:off x="5790350" y="1747037"/>
            <a:ext cx="370753" cy="1757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E9BCF01-D921-4A6F-B13B-F027696E83D6}"/>
              </a:ext>
            </a:extLst>
          </p:cNvPr>
          <p:cNvSpPr txBox="1"/>
          <p:nvPr/>
        </p:nvSpPr>
        <p:spPr>
          <a:xfrm>
            <a:off x="5255581" y="3478001"/>
            <a:ext cx="1491448" cy="307777"/>
          </a:xfrm>
          <a:prstGeom prst="rect">
            <a:avLst/>
          </a:prstGeom>
          <a:noFill/>
        </p:spPr>
        <p:txBody>
          <a:bodyPr wrap="square" rtlCol="0">
            <a:spAutoFit/>
          </a:bodyPr>
          <a:lstStyle/>
          <a:p>
            <a:r>
              <a:rPr lang="zh-CN" altLang="en-US" sz="1400" dirty="0"/>
              <a:t>实际选择的索引</a:t>
            </a:r>
          </a:p>
        </p:txBody>
      </p:sp>
      <p:cxnSp>
        <p:nvCxnSpPr>
          <p:cNvPr id="28" name="直接箭头连接符 27">
            <a:extLst>
              <a:ext uri="{FF2B5EF4-FFF2-40B4-BE49-F238E27FC236}">
                <a16:creationId xmlns:a16="http://schemas.microsoft.com/office/drawing/2014/main" id="{0F101691-D6E1-4655-9161-9C47E671189E}"/>
              </a:ext>
            </a:extLst>
          </p:cNvPr>
          <p:cNvCxnSpPr>
            <a:cxnSpLocks/>
          </p:cNvCxnSpPr>
          <p:nvPr/>
        </p:nvCxnSpPr>
        <p:spPr>
          <a:xfrm flipV="1">
            <a:off x="7004482" y="1908700"/>
            <a:ext cx="257452" cy="1441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1FECBA7D-DA12-491C-AE70-097F69A69A53}"/>
              </a:ext>
            </a:extLst>
          </p:cNvPr>
          <p:cNvSpPr txBox="1"/>
          <p:nvPr/>
        </p:nvSpPr>
        <p:spPr>
          <a:xfrm>
            <a:off x="6384744" y="3187377"/>
            <a:ext cx="1491448" cy="307777"/>
          </a:xfrm>
          <a:prstGeom prst="rect">
            <a:avLst/>
          </a:prstGeom>
          <a:noFill/>
        </p:spPr>
        <p:txBody>
          <a:bodyPr wrap="square" rtlCol="0">
            <a:spAutoFit/>
          </a:bodyPr>
          <a:lstStyle/>
          <a:p>
            <a:r>
              <a:rPr lang="zh-CN" altLang="en-US" sz="1400" dirty="0"/>
              <a:t>所选索引的长度</a:t>
            </a:r>
          </a:p>
        </p:txBody>
      </p:sp>
      <p:cxnSp>
        <p:nvCxnSpPr>
          <p:cNvPr id="32" name="直接箭头连接符 31">
            <a:extLst>
              <a:ext uri="{FF2B5EF4-FFF2-40B4-BE49-F238E27FC236}">
                <a16:creationId xmlns:a16="http://schemas.microsoft.com/office/drawing/2014/main" id="{0B1B5465-421F-4B93-A123-8C8EB33989E7}"/>
              </a:ext>
            </a:extLst>
          </p:cNvPr>
          <p:cNvCxnSpPr>
            <a:cxnSpLocks/>
          </p:cNvCxnSpPr>
          <p:nvPr/>
        </p:nvCxnSpPr>
        <p:spPr>
          <a:xfrm flipV="1">
            <a:off x="8283715" y="1884286"/>
            <a:ext cx="150071" cy="1466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44470739-DFA1-49E7-80B5-BB35A1108805}"/>
              </a:ext>
            </a:extLst>
          </p:cNvPr>
          <p:cNvSpPr txBox="1"/>
          <p:nvPr/>
        </p:nvSpPr>
        <p:spPr>
          <a:xfrm>
            <a:off x="7757179" y="3349117"/>
            <a:ext cx="1882066" cy="307777"/>
          </a:xfrm>
          <a:prstGeom prst="rect">
            <a:avLst/>
          </a:prstGeom>
          <a:noFill/>
        </p:spPr>
        <p:txBody>
          <a:bodyPr wrap="square" rtlCol="0">
            <a:spAutoFit/>
          </a:bodyPr>
          <a:lstStyle/>
          <a:p>
            <a:r>
              <a:rPr lang="zh-CN" altLang="en-US" sz="1400" dirty="0"/>
              <a:t>列与索引比较</a:t>
            </a:r>
          </a:p>
        </p:txBody>
      </p:sp>
      <p:sp>
        <p:nvSpPr>
          <p:cNvPr id="35" name="Rectangle 1">
            <a:extLst>
              <a:ext uri="{FF2B5EF4-FFF2-40B4-BE49-F238E27FC236}">
                <a16:creationId xmlns:a16="http://schemas.microsoft.com/office/drawing/2014/main" id="{D56BAC63-F90B-4D5D-B8A3-273E8B657592}"/>
              </a:ext>
            </a:extLst>
          </p:cNvPr>
          <p:cNvSpPr>
            <a:spLocks noChangeArrowheads="1"/>
          </p:cNvSpPr>
          <p:nvPr/>
        </p:nvSpPr>
        <p:spPr bwMode="auto">
          <a:xfrm>
            <a:off x="7757179" y="3661534"/>
            <a:ext cx="1601995"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a:ln>
                  <a:noFill/>
                </a:ln>
                <a:solidFill>
                  <a:srgbClr val="555555"/>
                </a:solidFill>
                <a:effectLst/>
                <a:latin typeface="Arial" panose="020B0604020202020204" pitchFamily="34" charset="0"/>
                <a:ea typeface="Open Sans"/>
              </a:rPr>
              <a:t>如果值为</a:t>
            </a:r>
            <a:r>
              <a:rPr kumimoji="0" lang="zh-CN" altLang="zh-CN"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func</a:t>
            </a:r>
            <a:r>
              <a:rPr kumimoji="0" lang="zh-CN" altLang="zh-CN" sz="1050" b="0" i="0" u="none" strike="noStrike" cap="none" normalizeH="0" baseline="0" dirty="0">
                <a:ln>
                  <a:noFill/>
                </a:ln>
                <a:solidFill>
                  <a:srgbClr val="555555"/>
                </a:solidFill>
                <a:effectLst/>
                <a:ea typeface="Open Sans"/>
              </a:rPr>
              <a:t>，则使用的值是某个函数的结果。</a:t>
            </a:r>
            <a:r>
              <a:rPr kumimoji="0" lang="zh-CN" altLang="zh-CN" sz="900" b="0" i="0" u="none" strike="noStrike" cap="none" normalizeH="0" baseline="0" dirty="0">
                <a:ln>
                  <a:noFill/>
                </a:ln>
                <a:solidFill>
                  <a:schemeClr val="tx1"/>
                </a:solidFill>
                <a:effectLst/>
                <a:latin typeface="Arial" panose="020B0604020202020204" pitchFamily="34" charset="0"/>
              </a:rPr>
              <a:t> </a:t>
            </a:r>
            <a:r>
              <a:rPr kumimoji="0" lang="zh-CN" altLang="en-US" sz="900" b="0" i="0" u="none" strike="noStrike" cap="none" normalizeH="0" baseline="0" dirty="0">
                <a:ln>
                  <a:noFill/>
                </a:ln>
                <a:solidFill>
                  <a:schemeClr val="tx1"/>
                </a:solidFill>
                <a:effectLst/>
                <a:latin typeface="Arial" panose="020B0604020202020204" pitchFamily="34" charset="0"/>
              </a:rPr>
              <a:t>使用</a:t>
            </a:r>
            <a:r>
              <a:rPr kumimoji="0" lang="en-US" altLang="zh-CN" sz="900" b="0" i="0" u="none" strike="noStrike" cap="none" normalizeH="0" baseline="0" dirty="0">
                <a:ln>
                  <a:noFill/>
                </a:ln>
                <a:solidFill>
                  <a:schemeClr val="tx1"/>
                </a:solidFill>
                <a:effectLst/>
                <a:latin typeface="Arial" panose="020B0604020202020204" pitchFamily="34" charset="0"/>
              </a:rPr>
              <a:t>SHOW WARNING</a:t>
            </a:r>
            <a:r>
              <a:rPr kumimoji="0" lang="zh-CN" altLang="en-US" sz="900" b="0" i="0" u="none" strike="noStrike" cap="none" normalizeH="0" baseline="0" dirty="0">
                <a:ln>
                  <a:noFill/>
                </a:ln>
                <a:solidFill>
                  <a:schemeClr val="tx1"/>
                </a:solidFill>
                <a:effectLst/>
                <a:latin typeface="Arial" panose="020B0604020202020204" pitchFamily="34" charset="0"/>
              </a:rPr>
              <a:t>查扩展信息</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cxnSp>
        <p:nvCxnSpPr>
          <p:cNvPr id="38" name="直接箭头连接符 37">
            <a:extLst>
              <a:ext uri="{FF2B5EF4-FFF2-40B4-BE49-F238E27FC236}">
                <a16:creationId xmlns:a16="http://schemas.microsoft.com/office/drawing/2014/main" id="{C3F99390-459A-4040-988A-522005018503}"/>
              </a:ext>
            </a:extLst>
          </p:cNvPr>
          <p:cNvCxnSpPr>
            <a:cxnSpLocks/>
          </p:cNvCxnSpPr>
          <p:nvPr/>
        </p:nvCxnSpPr>
        <p:spPr>
          <a:xfrm flipV="1">
            <a:off x="9543495" y="2104008"/>
            <a:ext cx="0" cy="758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0F57681E-ACF9-45E7-B4C3-962BD6E45C4E}"/>
              </a:ext>
            </a:extLst>
          </p:cNvPr>
          <p:cNvSpPr txBox="1"/>
          <p:nvPr/>
        </p:nvSpPr>
        <p:spPr>
          <a:xfrm>
            <a:off x="8922901" y="2778038"/>
            <a:ext cx="1603474" cy="523220"/>
          </a:xfrm>
          <a:prstGeom prst="rect">
            <a:avLst/>
          </a:prstGeom>
          <a:noFill/>
        </p:spPr>
        <p:txBody>
          <a:bodyPr wrap="square" rtlCol="0">
            <a:spAutoFit/>
          </a:bodyPr>
          <a:lstStyle/>
          <a:p>
            <a:r>
              <a:rPr lang="zh-CN" altLang="en-US" sz="1400" dirty="0"/>
              <a:t>估计要检测出来的行数</a:t>
            </a:r>
          </a:p>
        </p:txBody>
      </p:sp>
      <p:cxnSp>
        <p:nvCxnSpPr>
          <p:cNvPr id="43" name="直接箭头连接符 42">
            <a:extLst>
              <a:ext uri="{FF2B5EF4-FFF2-40B4-BE49-F238E27FC236}">
                <a16:creationId xmlns:a16="http://schemas.microsoft.com/office/drawing/2014/main" id="{AB332344-96F9-476F-8B3E-88620DCE0FA8}"/>
              </a:ext>
            </a:extLst>
          </p:cNvPr>
          <p:cNvCxnSpPr>
            <a:cxnSpLocks/>
          </p:cNvCxnSpPr>
          <p:nvPr/>
        </p:nvCxnSpPr>
        <p:spPr>
          <a:xfrm flipV="1">
            <a:off x="10134490" y="1747038"/>
            <a:ext cx="30442" cy="190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35D099B3-3181-42DE-8C4C-0D1FC629EC79}"/>
              </a:ext>
            </a:extLst>
          </p:cNvPr>
          <p:cNvSpPr txBox="1"/>
          <p:nvPr/>
        </p:nvSpPr>
        <p:spPr>
          <a:xfrm>
            <a:off x="9858221" y="3631889"/>
            <a:ext cx="791174" cy="307777"/>
          </a:xfrm>
          <a:prstGeom prst="rect">
            <a:avLst/>
          </a:prstGeom>
          <a:noFill/>
        </p:spPr>
        <p:txBody>
          <a:bodyPr wrap="square" rtlCol="0">
            <a:spAutoFit/>
          </a:bodyPr>
          <a:lstStyle/>
          <a:p>
            <a:r>
              <a:rPr lang="zh-CN" altLang="en-US" sz="1400" dirty="0"/>
              <a:t>备注</a:t>
            </a:r>
          </a:p>
        </p:txBody>
      </p:sp>
      <p:pic>
        <p:nvPicPr>
          <p:cNvPr id="46" name="图片 45">
            <a:extLst>
              <a:ext uri="{FF2B5EF4-FFF2-40B4-BE49-F238E27FC236}">
                <a16:creationId xmlns:a16="http://schemas.microsoft.com/office/drawing/2014/main" id="{F2F69E57-EE9C-4D67-8DC0-C3D2BF113722}"/>
              </a:ext>
            </a:extLst>
          </p:cNvPr>
          <p:cNvPicPr>
            <a:picLocks noChangeAspect="1"/>
          </p:cNvPicPr>
          <p:nvPr/>
        </p:nvPicPr>
        <p:blipFill>
          <a:blip r:embed="rId3"/>
          <a:stretch>
            <a:fillRect/>
          </a:stretch>
        </p:blipFill>
        <p:spPr>
          <a:xfrm>
            <a:off x="404272" y="3838945"/>
            <a:ext cx="4260604" cy="2276073"/>
          </a:xfrm>
          <a:prstGeom prst="rect">
            <a:avLst/>
          </a:prstGeom>
        </p:spPr>
      </p:pic>
      <p:cxnSp>
        <p:nvCxnSpPr>
          <p:cNvPr id="48" name="直接箭头连接符 47">
            <a:extLst>
              <a:ext uri="{FF2B5EF4-FFF2-40B4-BE49-F238E27FC236}">
                <a16:creationId xmlns:a16="http://schemas.microsoft.com/office/drawing/2014/main" id="{7BFFA751-878F-4FBE-AAD6-5D50E7D24D57}"/>
              </a:ext>
            </a:extLst>
          </p:cNvPr>
          <p:cNvCxnSpPr>
            <a:cxnSpLocks/>
          </p:cNvCxnSpPr>
          <p:nvPr/>
        </p:nvCxnSpPr>
        <p:spPr>
          <a:xfrm flipH="1">
            <a:off x="1258529" y="1747037"/>
            <a:ext cx="561393" cy="2091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图片 49">
            <a:extLst>
              <a:ext uri="{FF2B5EF4-FFF2-40B4-BE49-F238E27FC236}">
                <a16:creationId xmlns:a16="http://schemas.microsoft.com/office/drawing/2014/main" id="{F289590D-38F5-4C23-84D6-A8EB005CFC46}"/>
              </a:ext>
            </a:extLst>
          </p:cNvPr>
          <p:cNvPicPr>
            <a:picLocks noChangeAspect="1"/>
          </p:cNvPicPr>
          <p:nvPr/>
        </p:nvPicPr>
        <p:blipFill>
          <a:blip r:embed="rId4"/>
          <a:stretch>
            <a:fillRect/>
          </a:stretch>
        </p:blipFill>
        <p:spPr>
          <a:xfrm>
            <a:off x="4664876" y="4171058"/>
            <a:ext cx="7408755" cy="2550906"/>
          </a:xfrm>
          <a:prstGeom prst="rect">
            <a:avLst/>
          </a:prstGeom>
        </p:spPr>
      </p:pic>
      <p:cxnSp>
        <p:nvCxnSpPr>
          <p:cNvPr id="52" name="直接箭头连接符 51">
            <a:extLst>
              <a:ext uri="{FF2B5EF4-FFF2-40B4-BE49-F238E27FC236}">
                <a16:creationId xmlns:a16="http://schemas.microsoft.com/office/drawing/2014/main" id="{ED3444C7-3062-4350-8058-EBE2931166BC}"/>
              </a:ext>
            </a:extLst>
          </p:cNvPr>
          <p:cNvCxnSpPr>
            <a:cxnSpLocks/>
          </p:cNvCxnSpPr>
          <p:nvPr/>
        </p:nvCxnSpPr>
        <p:spPr>
          <a:xfrm flipH="1">
            <a:off x="9786151" y="1842952"/>
            <a:ext cx="352141" cy="2328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348422"/>
      </p:ext>
    </p:extLst>
  </p:cSld>
  <p:clrMapOvr>
    <a:masterClrMapping/>
  </p:clrMapOvr>
  <mc:AlternateContent xmlns:mc="http://schemas.openxmlformats.org/markup-compatibility/2006" xmlns:p14="http://schemas.microsoft.com/office/powerpoint/2010/main">
    <mc:Choice Requires="p14">
      <p:transition spd="slow" p14:dur="2000" advTm="155269"/>
    </mc:Choice>
    <mc:Fallback xmlns="">
      <p:transition spd="slow" advTm="155269"/>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579436" y="405509"/>
            <a:ext cx="7315867" cy="369332"/>
          </a:xfrm>
          <a:prstGeom prst="rect">
            <a:avLst/>
          </a:prstGeom>
        </p:spPr>
        <p:txBody>
          <a:bodyPr wrap="square">
            <a:spAutoFit/>
          </a:bodyPr>
          <a:lstStyle/>
          <a:p>
            <a:r>
              <a:rPr lang="zh-CN" altLang="en-US" dirty="0">
                <a:latin typeface="等线" panose="02010600030101010101" pitchFamily="2" charset="-122"/>
                <a:ea typeface="等线" panose="02010600030101010101" pitchFamily="2" charset="-122"/>
              </a:rPr>
              <a:t>四、</a:t>
            </a:r>
            <a:r>
              <a:rPr lang="en-US" altLang="zh-CN" dirty="0">
                <a:latin typeface="等线" panose="02010600030101010101" pitchFamily="2" charset="-122"/>
                <a:ea typeface="等线" panose="02010600030101010101" pitchFamily="2" charset="-122"/>
              </a:rPr>
              <a:t>MySQL</a:t>
            </a:r>
            <a:r>
              <a:rPr lang="zh-CN" altLang="en-US" dirty="0">
                <a:latin typeface="等线" panose="02010600030101010101" pitchFamily="2" charset="-122"/>
                <a:ea typeface="等线" panose="02010600030101010101" pitchFamily="2" charset="-122"/>
              </a:rPr>
              <a:t>索引优化</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外键优化</a:t>
            </a:r>
          </a:p>
        </p:txBody>
      </p:sp>
      <p:sp>
        <p:nvSpPr>
          <p:cNvPr id="22" name="文本框 21">
            <a:extLst>
              <a:ext uri="{FF2B5EF4-FFF2-40B4-BE49-F238E27FC236}">
                <a16:creationId xmlns:a16="http://schemas.microsoft.com/office/drawing/2014/main" id="{9FCE2E57-9941-4354-B95E-5524687D6C50}"/>
              </a:ext>
            </a:extLst>
          </p:cNvPr>
          <p:cNvSpPr txBox="1"/>
          <p:nvPr/>
        </p:nvSpPr>
        <p:spPr>
          <a:xfrm>
            <a:off x="875071" y="928817"/>
            <a:ext cx="3008671" cy="369332"/>
          </a:xfrm>
          <a:prstGeom prst="rect">
            <a:avLst/>
          </a:prstGeom>
          <a:noFill/>
        </p:spPr>
        <p:txBody>
          <a:bodyPr wrap="square" rtlCol="0">
            <a:spAutoFit/>
          </a:bodyPr>
          <a:lstStyle/>
          <a:p>
            <a:r>
              <a:rPr lang="zh-CN" altLang="en-US" dirty="0"/>
              <a:t>样例 </a:t>
            </a:r>
          </a:p>
        </p:txBody>
      </p:sp>
      <p:sp>
        <p:nvSpPr>
          <p:cNvPr id="23" name="矩形 22">
            <a:extLst>
              <a:ext uri="{FF2B5EF4-FFF2-40B4-BE49-F238E27FC236}">
                <a16:creationId xmlns:a16="http://schemas.microsoft.com/office/drawing/2014/main" id="{01105BD2-F245-403B-AEFD-8F6C02C04419}"/>
              </a:ext>
            </a:extLst>
          </p:cNvPr>
          <p:cNvSpPr/>
          <p:nvPr/>
        </p:nvSpPr>
        <p:spPr>
          <a:xfrm>
            <a:off x="1641988" y="882650"/>
            <a:ext cx="9104669" cy="83099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just"/>
            <a:r>
              <a:rPr lang="en-US" altLang="zh-CN" sz="1200" dirty="0">
                <a:solidFill>
                  <a:srgbClr val="000000"/>
                </a:solidFill>
                <a:latin typeface="Verdana" panose="020B0604030504040204" pitchFamily="34" charset="0"/>
              </a:rPr>
              <a:t>[CONSTRAINT symbol] FOREIGN KEY [id] (</a:t>
            </a:r>
            <a:r>
              <a:rPr lang="en-US" altLang="zh-CN" sz="1200" dirty="0" err="1">
                <a:solidFill>
                  <a:srgbClr val="000000"/>
                </a:solidFill>
                <a:latin typeface="Verdana" panose="020B0604030504040204" pitchFamily="34" charset="0"/>
              </a:rPr>
              <a:t>index_col_name</a:t>
            </a:r>
            <a:r>
              <a:rPr lang="en-US" altLang="zh-CN" sz="1200" dirty="0">
                <a:solidFill>
                  <a:srgbClr val="000000"/>
                </a:solidFill>
                <a:latin typeface="Verdana" panose="020B0604030504040204" pitchFamily="34" charset="0"/>
              </a:rPr>
              <a:t>, ...)</a:t>
            </a:r>
          </a:p>
          <a:p>
            <a:pPr algn="just"/>
            <a:r>
              <a:rPr lang="en-US" altLang="zh-CN" sz="1200" dirty="0">
                <a:solidFill>
                  <a:srgbClr val="000000"/>
                </a:solidFill>
                <a:latin typeface="Verdana" panose="020B0604030504040204" pitchFamily="34" charset="0"/>
              </a:rPr>
              <a:t>REFERENCES </a:t>
            </a:r>
            <a:r>
              <a:rPr lang="en-US" altLang="zh-CN" sz="1200" dirty="0" err="1">
                <a:solidFill>
                  <a:srgbClr val="000000"/>
                </a:solidFill>
                <a:latin typeface="Verdana" panose="020B0604030504040204" pitchFamily="34" charset="0"/>
              </a:rPr>
              <a:t>tbl_name</a:t>
            </a:r>
            <a:r>
              <a:rPr lang="en-US" altLang="zh-CN" sz="1200" dirty="0">
                <a:solidFill>
                  <a:srgbClr val="000000"/>
                </a:solidFill>
                <a:latin typeface="Verdana" panose="020B0604030504040204" pitchFamily="34" charset="0"/>
              </a:rPr>
              <a:t> (</a:t>
            </a:r>
            <a:r>
              <a:rPr lang="en-US" altLang="zh-CN" sz="1200" dirty="0" err="1">
                <a:solidFill>
                  <a:srgbClr val="000000"/>
                </a:solidFill>
                <a:latin typeface="Verdana" panose="020B0604030504040204" pitchFamily="34" charset="0"/>
              </a:rPr>
              <a:t>index_col_name</a:t>
            </a:r>
            <a:r>
              <a:rPr lang="en-US" altLang="zh-CN" sz="1200" dirty="0">
                <a:solidFill>
                  <a:srgbClr val="000000"/>
                </a:solidFill>
                <a:latin typeface="Verdana" panose="020B0604030504040204" pitchFamily="34" charset="0"/>
              </a:rPr>
              <a:t>, ...)</a:t>
            </a:r>
          </a:p>
          <a:p>
            <a:pPr algn="just"/>
            <a:r>
              <a:rPr lang="en-US" altLang="zh-CN" sz="1200" dirty="0">
                <a:solidFill>
                  <a:srgbClr val="000000"/>
                </a:solidFill>
                <a:latin typeface="Verdana" panose="020B0604030504040204" pitchFamily="34" charset="0"/>
              </a:rPr>
              <a:t>[ON DELETE {RESTRICT | CASCADE | SET NULL | NO ACTION | SET DEFAULT}]</a:t>
            </a:r>
          </a:p>
          <a:p>
            <a:pPr algn="just"/>
            <a:r>
              <a:rPr lang="en-US" altLang="zh-CN" sz="1200" dirty="0">
                <a:solidFill>
                  <a:srgbClr val="000000"/>
                </a:solidFill>
                <a:latin typeface="Verdana" panose="020B0604030504040204" pitchFamily="34" charset="0"/>
              </a:rPr>
              <a:t>[ON UPDATE {RESTRICT | CASCADE | SET NULL | NO ACTION | SET DEFAULT}]</a:t>
            </a:r>
          </a:p>
        </p:txBody>
      </p:sp>
      <p:sp>
        <p:nvSpPr>
          <p:cNvPr id="24" name="矩形 23">
            <a:extLst>
              <a:ext uri="{FF2B5EF4-FFF2-40B4-BE49-F238E27FC236}">
                <a16:creationId xmlns:a16="http://schemas.microsoft.com/office/drawing/2014/main" id="{EF2A1FDF-747D-45C2-B7FD-2E23F496941E}"/>
              </a:ext>
            </a:extLst>
          </p:cNvPr>
          <p:cNvSpPr/>
          <p:nvPr/>
        </p:nvSpPr>
        <p:spPr>
          <a:xfrm>
            <a:off x="1051718" y="1944481"/>
            <a:ext cx="3156155"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1200" dirty="0"/>
              <a:t>create table t1(</a:t>
            </a:r>
          </a:p>
          <a:p>
            <a:r>
              <a:rPr lang="en-US" altLang="zh-CN" sz="1200" dirty="0" err="1"/>
              <a:t>repo_id</a:t>
            </a:r>
            <a:r>
              <a:rPr lang="en-US" altLang="zh-CN" sz="1200" dirty="0"/>
              <a:t> char(13) not null primary key,</a:t>
            </a:r>
          </a:p>
          <a:p>
            <a:r>
              <a:rPr lang="en-US" altLang="zh-CN" sz="1200" dirty="0" err="1"/>
              <a:t>repo_name</a:t>
            </a:r>
            <a:r>
              <a:rPr lang="en-US" altLang="zh-CN" sz="1200" dirty="0"/>
              <a:t> char(14) not null)</a:t>
            </a:r>
            <a:r>
              <a:rPr lang="zh-CN" altLang="en-US" sz="1200" dirty="0"/>
              <a:t>；</a:t>
            </a:r>
          </a:p>
        </p:txBody>
      </p:sp>
      <p:sp>
        <p:nvSpPr>
          <p:cNvPr id="25" name="矩形 24">
            <a:extLst>
              <a:ext uri="{FF2B5EF4-FFF2-40B4-BE49-F238E27FC236}">
                <a16:creationId xmlns:a16="http://schemas.microsoft.com/office/drawing/2014/main" id="{848EBB16-91CB-4031-A38F-F9CC3701D560}"/>
              </a:ext>
            </a:extLst>
          </p:cNvPr>
          <p:cNvSpPr/>
          <p:nvPr/>
        </p:nvSpPr>
        <p:spPr>
          <a:xfrm>
            <a:off x="4493343" y="1759814"/>
            <a:ext cx="4807974"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1200" dirty="0" err="1"/>
              <a:t>mysql</a:t>
            </a:r>
            <a:r>
              <a:rPr lang="en-US" altLang="zh-CN" sz="1200" dirty="0"/>
              <a:t>&gt; create table t2(</a:t>
            </a:r>
          </a:p>
          <a:p>
            <a:r>
              <a:rPr lang="en-US" altLang="zh-CN" sz="1200" dirty="0"/>
              <a:t>-&gt; </a:t>
            </a:r>
            <a:r>
              <a:rPr lang="en-US" altLang="zh-CN" sz="1200" dirty="0" err="1"/>
              <a:t>busi_id</a:t>
            </a:r>
            <a:r>
              <a:rPr lang="en-US" altLang="zh-CN" sz="1200" dirty="0"/>
              <a:t> char(13) not null primary key,</a:t>
            </a:r>
          </a:p>
          <a:p>
            <a:r>
              <a:rPr lang="en-US" altLang="zh-CN" sz="1200" dirty="0"/>
              <a:t>-&gt; </a:t>
            </a:r>
            <a:r>
              <a:rPr lang="en-US" altLang="zh-CN" sz="1200" dirty="0" err="1"/>
              <a:t>busi_name</a:t>
            </a:r>
            <a:r>
              <a:rPr lang="en-US" altLang="zh-CN" sz="1200" dirty="0"/>
              <a:t> char(13) not null,</a:t>
            </a:r>
          </a:p>
          <a:p>
            <a:r>
              <a:rPr lang="en-US" altLang="zh-CN" sz="1200" dirty="0"/>
              <a:t>-&gt; </a:t>
            </a:r>
            <a:r>
              <a:rPr lang="en-US" altLang="zh-CN" sz="1200" dirty="0" err="1"/>
              <a:t>repo_id</a:t>
            </a:r>
            <a:r>
              <a:rPr lang="en-US" altLang="zh-CN" sz="1200" dirty="0"/>
              <a:t> char(13) not null,</a:t>
            </a:r>
          </a:p>
          <a:p>
            <a:r>
              <a:rPr lang="en-US" altLang="zh-CN" sz="1200" dirty="0"/>
              <a:t>-&gt; foreign key(</a:t>
            </a:r>
            <a:r>
              <a:rPr lang="en-US" altLang="zh-CN" sz="1200" dirty="0" err="1"/>
              <a:t>repo_id</a:t>
            </a:r>
            <a:r>
              <a:rPr lang="en-US" altLang="zh-CN" sz="1200" dirty="0"/>
              <a:t>) references t1(</a:t>
            </a:r>
            <a:r>
              <a:rPr lang="en-US" altLang="zh-CN" sz="1200" dirty="0" err="1"/>
              <a:t>repo_id</a:t>
            </a:r>
            <a:r>
              <a:rPr lang="en-US" altLang="zh-CN" sz="1200" dirty="0"/>
              <a:t>))</a:t>
            </a:r>
            <a:r>
              <a:rPr lang="zh-CN" altLang="en-US" sz="1200" dirty="0"/>
              <a:t>；</a:t>
            </a:r>
          </a:p>
        </p:txBody>
      </p:sp>
      <p:cxnSp>
        <p:nvCxnSpPr>
          <p:cNvPr id="27" name="直接箭头连接符 26">
            <a:extLst>
              <a:ext uri="{FF2B5EF4-FFF2-40B4-BE49-F238E27FC236}">
                <a16:creationId xmlns:a16="http://schemas.microsoft.com/office/drawing/2014/main" id="{A3668BF4-6963-404E-86BD-595C82CB0EA0}"/>
              </a:ext>
            </a:extLst>
          </p:cNvPr>
          <p:cNvCxnSpPr>
            <a:stCxn id="24" idx="3"/>
            <a:endCxn id="25" idx="1"/>
          </p:cNvCxnSpPr>
          <p:nvPr/>
        </p:nvCxnSpPr>
        <p:spPr>
          <a:xfrm flipV="1">
            <a:off x="4207873" y="2267646"/>
            <a:ext cx="2854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D0DA05D6-AB91-49EC-A2A5-FD6510BC9238}"/>
              </a:ext>
            </a:extLst>
          </p:cNvPr>
          <p:cNvSpPr/>
          <p:nvPr/>
        </p:nvSpPr>
        <p:spPr>
          <a:xfrm>
            <a:off x="1051718" y="2919271"/>
            <a:ext cx="8957521" cy="138499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1200" dirty="0"/>
              <a:t>insert into t1 values("12","sz"); //success</a:t>
            </a:r>
          </a:p>
          <a:p>
            <a:r>
              <a:rPr lang="en-US" altLang="zh-CN" sz="1200" dirty="0"/>
              <a:t>insert into t1 values("13","cd"); //success</a:t>
            </a:r>
          </a:p>
          <a:p>
            <a:r>
              <a:rPr lang="en-US" altLang="zh-CN" sz="1200" dirty="0"/>
              <a:t>insert into t2 values("1003","cd", "13"); //success</a:t>
            </a:r>
          </a:p>
          <a:p>
            <a:r>
              <a:rPr lang="en-US" altLang="zh-CN" sz="1200" dirty="0"/>
              <a:t>insert into t2 values("1002","sz", "12"); //success</a:t>
            </a:r>
          </a:p>
          <a:p>
            <a:r>
              <a:rPr lang="en-US" altLang="zh-CN" sz="1200" dirty="0"/>
              <a:t>insert into t2 values("1001","gx", "11"); //failed,</a:t>
            </a:r>
            <a:r>
              <a:rPr lang="zh-CN" altLang="en-US" sz="1200" dirty="0"/>
              <a:t>提示：</a:t>
            </a:r>
          </a:p>
          <a:p>
            <a:r>
              <a:rPr lang="en-US" altLang="zh-CN" sz="1200" dirty="0">
                <a:solidFill>
                  <a:schemeClr val="accent5">
                    <a:lumMod val="75000"/>
                  </a:schemeClr>
                </a:solidFill>
              </a:rPr>
              <a:t>ERROR 1452 (23000): Cannot add or update a child row: a foreign key constraint fails (`smb_man`.``t1, CONSTRAINT `busi_table_ibfk_1` FOREIGN KEY (`</a:t>
            </a:r>
            <a:r>
              <a:rPr lang="en-US" altLang="zh-CN" sz="1200" dirty="0" err="1">
                <a:solidFill>
                  <a:schemeClr val="accent5">
                    <a:lumMod val="75000"/>
                  </a:schemeClr>
                </a:solidFill>
              </a:rPr>
              <a:t>repo_id</a:t>
            </a:r>
            <a:r>
              <a:rPr lang="en-US" altLang="zh-CN" sz="1200" dirty="0">
                <a:solidFill>
                  <a:schemeClr val="accent5">
                    <a:lumMod val="75000"/>
                  </a:schemeClr>
                </a:solidFill>
              </a:rPr>
              <a:t>`) REFERENCES `t1` (`</a:t>
            </a:r>
            <a:r>
              <a:rPr lang="en-US" altLang="zh-CN" sz="1200" dirty="0" err="1">
                <a:solidFill>
                  <a:schemeClr val="accent5">
                    <a:lumMod val="75000"/>
                  </a:schemeClr>
                </a:solidFill>
              </a:rPr>
              <a:t>repo_id</a:t>
            </a:r>
            <a:r>
              <a:rPr lang="en-US" altLang="zh-CN" sz="1200" dirty="0">
                <a:solidFill>
                  <a:schemeClr val="accent5">
                    <a:lumMod val="75000"/>
                  </a:schemeClr>
                </a:solidFill>
              </a:rPr>
              <a:t>`))</a:t>
            </a:r>
            <a:endParaRPr lang="zh-CN" altLang="en-US" sz="1200" dirty="0">
              <a:solidFill>
                <a:schemeClr val="accent5">
                  <a:lumMod val="75000"/>
                </a:schemeClr>
              </a:solidFill>
            </a:endParaRPr>
          </a:p>
        </p:txBody>
      </p:sp>
      <p:sp>
        <p:nvSpPr>
          <p:cNvPr id="29" name="矩形 28">
            <a:extLst>
              <a:ext uri="{FF2B5EF4-FFF2-40B4-BE49-F238E27FC236}">
                <a16:creationId xmlns:a16="http://schemas.microsoft.com/office/drawing/2014/main" id="{97FD9E4C-DD72-4DF1-952F-74730B6F888C}"/>
              </a:ext>
            </a:extLst>
          </p:cNvPr>
          <p:cNvSpPr/>
          <p:nvPr/>
        </p:nvSpPr>
        <p:spPr>
          <a:xfrm>
            <a:off x="1051718" y="4448060"/>
            <a:ext cx="3392130"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1200" dirty="0" err="1"/>
              <a:t>mysql</a:t>
            </a:r>
            <a:r>
              <a:rPr lang="en-US" altLang="zh-CN" sz="1200" dirty="0"/>
              <a:t>&gt; alter table t2</a:t>
            </a:r>
          </a:p>
          <a:p>
            <a:r>
              <a:rPr lang="en-US" altLang="zh-CN" sz="1200" dirty="0"/>
              <a:t>-&gt; add constraint </a:t>
            </a:r>
            <a:r>
              <a:rPr lang="en-US" altLang="zh-CN" sz="1200" dirty="0" err="1"/>
              <a:t>id_check</a:t>
            </a:r>
            <a:endParaRPr lang="en-US" altLang="zh-CN" sz="1200" dirty="0"/>
          </a:p>
          <a:p>
            <a:r>
              <a:rPr lang="en-US" altLang="zh-CN" sz="1200" dirty="0"/>
              <a:t>-&gt; foreign key(</a:t>
            </a:r>
            <a:r>
              <a:rPr lang="en-US" altLang="zh-CN" sz="1200" dirty="0" err="1"/>
              <a:t>repo_id</a:t>
            </a:r>
            <a:r>
              <a:rPr lang="en-US" altLang="zh-CN" sz="1200" dirty="0"/>
              <a:t>)</a:t>
            </a:r>
          </a:p>
          <a:p>
            <a:r>
              <a:rPr lang="en-US" altLang="zh-CN" sz="1200" dirty="0"/>
              <a:t>-&gt; references t1(</a:t>
            </a:r>
            <a:r>
              <a:rPr lang="en-US" altLang="zh-CN" sz="1200" dirty="0" err="1"/>
              <a:t>repo_id</a:t>
            </a:r>
            <a:r>
              <a:rPr lang="en-US" altLang="zh-CN" sz="1200" dirty="0"/>
              <a:t>)</a:t>
            </a:r>
          </a:p>
          <a:p>
            <a:r>
              <a:rPr lang="en-US" altLang="zh-CN" sz="1200" dirty="0"/>
              <a:t>-&gt; on delete cascade</a:t>
            </a:r>
          </a:p>
          <a:p>
            <a:r>
              <a:rPr lang="en-US" altLang="zh-CN" sz="1200" dirty="0"/>
              <a:t>-&gt; on update cascade;</a:t>
            </a:r>
            <a:endParaRPr lang="zh-CN" altLang="en-US" sz="1200" dirty="0"/>
          </a:p>
        </p:txBody>
      </p:sp>
      <p:sp>
        <p:nvSpPr>
          <p:cNvPr id="30" name="矩形 29">
            <a:extLst>
              <a:ext uri="{FF2B5EF4-FFF2-40B4-BE49-F238E27FC236}">
                <a16:creationId xmlns:a16="http://schemas.microsoft.com/office/drawing/2014/main" id="{D78A276E-B484-4A52-AF9F-99E2E42768C5}"/>
              </a:ext>
            </a:extLst>
          </p:cNvPr>
          <p:cNvSpPr/>
          <p:nvPr/>
        </p:nvSpPr>
        <p:spPr>
          <a:xfrm>
            <a:off x="4700154" y="4617336"/>
            <a:ext cx="6096000" cy="646331"/>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altLang="zh-CN" sz="1200" dirty="0">
                <a:solidFill>
                  <a:srgbClr val="000000"/>
                </a:solidFill>
                <a:latin typeface="Verdana" panose="020B0604030504040204" pitchFamily="34" charset="0"/>
              </a:rPr>
              <a:t>ALTER TABLE </a:t>
            </a:r>
            <a:r>
              <a:rPr lang="en-US" altLang="zh-CN" sz="1200" dirty="0" err="1">
                <a:solidFill>
                  <a:srgbClr val="000000"/>
                </a:solidFill>
                <a:latin typeface="Verdana" panose="020B0604030504040204" pitchFamily="34" charset="0"/>
              </a:rPr>
              <a:t>tbl_name</a:t>
            </a:r>
            <a:r>
              <a:rPr lang="en-US" altLang="zh-CN" sz="1200" dirty="0">
                <a:solidFill>
                  <a:srgbClr val="000000"/>
                </a:solidFill>
                <a:latin typeface="Verdana" panose="020B0604030504040204" pitchFamily="34" charset="0"/>
              </a:rPr>
              <a:t> ADD [CONSTRAINT [symbol]] FOREIGN KEY [</a:t>
            </a:r>
            <a:r>
              <a:rPr lang="en-US" altLang="zh-CN" sz="1200" dirty="0" err="1">
                <a:solidFill>
                  <a:srgbClr val="000000"/>
                </a:solidFill>
                <a:latin typeface="Verdana" panose="020B0604030504040204" pitchFamily="34" charset="0"/>
              </a:rPr>
              <a:t>index_name</a:t>
            </a:r>
            <a:r>
              <a:rPr lang="en-US" altLang="zh-CN" sz="1200" dirty="0">
                <a:solidFill>
                  <a:srgbClr val="000000"/>
                </a:solidFill>
                <a:latin typeface="Verdana" panose="020B0604030504040204" pitchFamily="34" charset="0"/>
              </a:rPr>
              <a:t>] (</a:t>
            </a:r>
            <a:r>
              <a:rPr lang="en-US" altLang="zh-CN" sz="1200" dirty="0" err="1">
                <a:solidFill>
                  <a:srgbClr val="000000"/>
                </a:solidFill>
                <a:latin typeface="Verdana" panose="020B0604030504040204" pitchFamily="34" charset="0"/>
              </a:rPr>
              <a:t>index_col_name</a:t>
            </a:r>
            <a:r>
              <a:rPr lang="en-US" altLang="zh-CN" sz="1200" dirty="0">
                <a:solidFill>
                  <a:srgbClr val="000000"/>
                </a:solidFill>
                <a:latin typeface="Verdana" panose="020B0604030504040204" pitchFamily="34" charset="0"/>
              </a:rPr>
              <a:t>, ...) REFERENCES </a:t>
            </a:r>
            <a:r>
              <a:rPr lang="en-US" altLang="zh-CN" sz="1200" dirty="0" err="1">
                <a:solidFill>
                  <a:srgbClr val="000000"/>
                </a:solidFill>
                <a:latin typeface="Verdana" panose="020B0604030504040204" pitchFamily="34" charset="0"/>
              </a:rPr>
              <a:t>tbl_name</a:t>
            </a:r>
            <a:r>
              <a:rPr lang="en-US" altLang="zh-CN" sz="1200" dirty="0">
                <a:solidFill>
                  <a:srgbClr val="000000"/>
                </a:solidFill>
                <a:latin typeface="Verdana" panose="020B0604030504040204" pitchFamily="34" charset="0"/>
              </a:rPr>
              <a:t> (</a:t>
            </a:r>
            <a:r>
              <a:rPr lang="en-US" altLang="zh-CN" sz="1200" dirty="0" err="1">
                <a:solidFill>
                  <a:srgbClr val="000000"/>
                </a:solidFill>
                <a:latin typeface="Verdana" panose="020B0604030504040204" pitchFamily="34" charset="0"/>
              </a:rPr>
              <a:t>index_col_name</a:t>
            </a:r>
            <a:r>
              <a:rPr lang="en-US" altLang="zh-CN" sz="1200" dirty="0">
                <a:solidFill>
                  <a:srgbClr val="000000"/>
                </a:solidFill>
                <a:latin typeface="Verdana" panose="020B0604030504040204" pitchFamily="34" charset="0"/>
              </a:rPr>
              <a:t>,...) [ON DELETE </a:t>
            </a:r>
            <a:r>
              <a:rPr lang="en-US" altLang="zh-CN" sz="1200" dirty="0" err="1">
                <a:solidFill>
                  <a:srgbClr val="000000"/>
                </a:solidFill>
                <a:latin typeface="Verdana" panose="020B0604030504040204" pitchFamily="34" charset="0"/>
              </a:rPr>
              <a:t>reference_option</a:t>
            </a:r>
            <a:r>
              <a:rPr lang="en-US" altLang="zh-CN" sz="1200" dirty="0">
                <a:solidFill>
                  <a:srgbClr val="000000"/>
                </a:solidFill>
                <a:latin typeface="Verdana" panose="020B0604030504040204" pitchFamily="34" charset="0"/>
              </a:rPr>
              <a:t>] [ON UPDATE </a:t>
            </a:r>
            <a:r>
              <a:rPr lang="en-US" altLang="zh-CN" sz="1200" dirty="0" err="1">
                <a:solidFill>
                  <a:srgbClr val="000000"/>
                </a:solidFill>
                <a:latin typeface="Verdana" panose="020B0604030504040204" pitchFamily="34" charset="0"/>
              </a:rPr>
              <a:t>reference_option</a:t>
            </a:r>
            <a:r>
              <a:rPr lang="en-US" altLang="zh-CN" sz="1200" dirty="0">
                <a:solidFill>
                  <a:srgbClr val="000000"/>
                </a:solidFill>
                <a:latin typeface="Verdana" panose="020B0604030504040204" pitchFamily="34" charset="0"/>
              </a:rPr>
              <a:t>] </a:t>
            </a:r>
            <a:endParaRPr lang="zh-CN" altLang="en-US" sz="1200" dirty="0"/>
          </a:p>
        </p:txBody>
      </p:sp>
      <p:sp>
        <p:nvSpPr>
          <p:cNvPr id="31" name="矩形 30">
            <a:extLst>
              <a:ext uri="{FF2B5EF4-FFF2-40B4-BE49-F238E27FC236}">
                <a16:creationId xmlns:a16="http://schemas.microsoft.com/office/drawing/2014/main" id="{A127DFF3-B897-4F77-AA25-E67FCB4A4BF4}"/>
              </a:ext>
            </a:extLst>
          </p:cNvPr>
          <p:cNvSpPr/>
          <p:nvPr/>
        </p:nvSpPr>
        <p:spPr>
          <a:xfrm>
            <a:off x="4700154" y="5299738"/>
            <a:ext cx="6096000" cy="276999"/>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altLang="zh-CN" sz="1200" dirty="0">
                <a:solidFill>
                  <a:srgbClr val="000000"/>
                </a:solidFill>
                <a:latin typeface="Verdana" panose="020B0604030504040204" pitchFamily="34" charset="0"/>
              </a:rPr>
              <a:t>ALTER TABLE </a:t>
            </a:r>
            <a:r>
              <a:rPr lang="en-US" altLang="zh-CN" sz="1200" dirty="0" err="1">
                <a:solidFill>
                  <a:srgbClr val="000000"/>
                </a:solidFill>
                <a:latin typeface="Verdana" panose="020B0604030504040204" pitchFamily="34" charset="0"/>
              </a:rPr>
              <a:t>tbl_name</a:t>
            </a:r>
            <a:r>
              <a:rPr lang="en-US" altLang="zh-CN" sz="1200" dirty="0">
                <a:solidFill>
                  <a:srgbClr val="000000"/>
                </a:solidFill>
                <a:latin typeface="Verdana" panose="020B0604030504040204" pitchFamily="34" charset="0"/>
              </a:rPr>
              <a:t> DROP FOREIGN KEY </a:t>
            </a:r>
            <a:r>
              <a:rPr lang="en-US" altLang="zh-CN" sz="1200" dirty="0" err="1">
                <a:solidFill>
                  <a:srgbClr val="000000"/>
                </a:solidFill>
                <a:latin typeface="Verdana" panose="020B0604030504040204" pitchFamily="34" charset="0"/>
              </a:rPr>
              <a:t>fk_symbol</a:t>
            </a:r>
            <a:r>
              <a:rPr lang="en-US" altLang="zh-CN" sz="1200" dirty="0">
                <a:solidFill>
                  <a:srgbClr val="000000"/>
                </a:solidFill>
                <a:latin typeface="Verdana" panose="020B0604030504040204" pitchFamily="34" charset="0"/>
              </a:rPr>
              <a:t>;</a:t>
            </a:r>
            <a:endParaRPr lang="zh-CN" altLang="en-US" sz="1200" dirty="0"/>
          </a:p>
        </p:txBody>
      </p:sp>
    </p:spTree>
    <p:extLst>
      <p:ext uri="{BB962C8B-B14F-4D97-AF65-F5344CB8AC3E}">
        <p14:creationId xmlns:p14="http://schemas.microsoft.com/office/powerpoint/2010/main" val="33815581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2" name="矩形 41">
            <a:extLst>
              <a:ext uri="{FF2B5EF4-FFF2-40B4-BE49-F238E27FC236}">
                <a16:creationId xmlns:a16="http://schemas.microsoft.com/office/drawing/2014/main" id="{66CC4BFF-5D54-4202-8C8C-2EA594897E7D}"/>
              </a:ext>
            </a:extLst>
          </p:cNvPr>
          <p:cNvSpPr/>
          <p:nvPr/>
        </p:nvSpPr>
        <p:spPr>
          <a:xfrm>
            <a:off x="7295535" y="2187086"/>
            <a:ext cx="3008671" cy="92332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71F07D2-E755-4E20-94D3-1B7CD8BE8F4B}"/>
              </a:ext>
            </a:extLst>
          </p:cNvPr>
          <p:cNvSpPr/>
          <p:nvPr/>
        </p:nvSpPr>
        <p:spPr>
          <a:xfrm>
            <a:off x="579436" y="405509"/>
            <a:ext cx="7315867" cy="369332"/>
          </a:xfrm>
          <a:prstGeom prst="rect">
            <a:avLst/>
          </a:prstGeom>
        </p:spPr>
        <p:txBody>
          <a:bodyPr wrap="square">
            <a:spAutoFit/>
          </a:bodyPr>
          <a:lstStyle/>
          <a:p>
            <a:r>
              <a:rPr lang="zh-CN" altLang="en-US" dirty="0">
                <a:latin typeface="等线" panose="02010600030101010101" pitchFamily="2" charset="-122"/>
                <a:ea typeface="等线" panose="02010600030101010101" pitchFamily="2" charset="-122"/>
              </a:rPr>
              <a:t>四、</a:t>
            </a:r>
            <a:r>
              <a:rPr lang="en-US" altLang="zh-CN" dirty="0">
                <a:latin typeface="等线" panose="02010600030101010101" pitchFamily="2" charset="-122"/>
                <a:ea typeface="等线" panose="02010600030101010101" pitchFamily="2" charset="-122"/>
              </a:rPr>
              <a:t>MySQL</a:t>
            </a:r>
            <a:r>
              <a:rPr lang="zh-CN" altLang="en-US" dirty="0">
                <a:latin typeface="等线" panose="02010600030101010101" pitchFamily="2" charset="-122"/>
                <a:ea typeface="等线" panose="02010600030101010101" pitchFamily="2" charset="-122"/>
              </a:rPr>
              <a:t>索引优化</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列索引（单列）</a:t>
            </a:r>
          </a:p>
        </p:txBody>
      </p:sp>
      <p:sp>
        <p:nvSpPr>
          <p:cNvPr id="3" name="文本框 2">
            <a:extLst>
              <a:ext uri="{FF2B5EF4-FFF2-40B4-BE49-F238E27FC236}">
                <a16:creationId xmlns:a16="http://schemas.microsoft.com/office/drawing/2014/main" id="{7F89D424-79D1-4411-873B-DE3AB889565E}"/>
              </a:ext>
            </a:extLst>
          </p:cNvPr>
          <p:cNvSpPr txBox="1"/>
          <p:nvPr/>
        </p:nvSpPr>
        <p:spPr>
          <a:xfrm>
            <a:off x="1120876" y="943897"/>
            <a:ext cx="8790039" cy="923330"/>
          </a:xfrm>
          <a:prstGeom prst="rect">
            <a:avLst/>
          </a:prstGeom>
          <a:noFill/>
        </p:spPr>
        <p:txBody>
          <a:bodyPr wrap="square" rtlCol="0">
            <a:spAutoFit/>
          </a:bodyPr>
          <a:lstStyle/>
          <a:p>
            <a:r>
              <a:rPr lang="zh-CN" altLang="en-US" dirty="0"/>
              <a:t>  单列索引（</a:t>
            </a:r>
            <a:r>
              <a:rPr lang="en-US" altLang="zh-CN" dirty="0"/>
              <a:t>B-TREE</a:t>
            </a:r>
            <a:r>
              <a:rPr lang="zh-CN" altLang="en-US" dirty="0"/>
              <a:t>）的数据存储表中该列的副本（</a:t>
            </a:r>
            <a:r>
              <a:rPr lang="en-US" altLang="zh-CN" dirty="0"/>
              <a:t>COPY</a:t>
            </a:r>
            <a:r>
              <a:rPr lang="zh-CN" altLang="en-US" dirty="0"/>
              <a:t>）；从而快速能够查询出该列对应的行。</a:t>
            </a:r>
            <a:r>
              <a:rPr lang="en-US" altLang="zh-CN" dirty="0"/>
              <a:t>B</a:t>
            </a:r>
            <a:r>
              <a:rPr lang="zh-CN" altLang="en-US" dirty="0"/>
              <a:t>树结构帮助快速查找特定值，一组值，或值的范围，对应运算符（如</a:t>
            </a:r>
            <a:r>
              <a:rPr lang="en-US" altLang="zh-CN" dirty="0"/>
              <a:t>=</a:t>
            </a:r>
            <a:r>
              <a:rPr lang="zh-CN" altLang="en-US" dirty="0"/>
              <a:t>， </a:t>
            </a:r>
            <a:r>
              <a:rPr lang="en-US" altLang="zh-CN" dirty="0"/>
              <a:t>&gt;</a:t>
            </a:r>
            <a:r>
              <a:rPr lang="zh-CN" altLang="en-US" dirty="0"/>
              <a:t>，≤， </a:t>
            </a:r>
            <a:r>
              <a:rPr lang="en-US" altLang="zh-CN" dirty="0"/>
              <a:t>BETWEEN</a:t>
            </a:r>
            <a:r>
              <a:rPr lang="zh-CN" altLang="en-US" dirty="0"/>
              <a:t>，</a:t>
            </a:r>
            <a:r>
              <a:rPr lang="en-US" altLang="zh-CN" dirty="0"/>
              <a:t>IN</a:t>
            </a:r>
            <a:r>
              <a:rPr lang="zh-CN" altLang="en-US" dirty="0"/>
              <a:t>等）</a:t>
            </a:r>
          </a:p>
        </p:txBody>
      </p:sp>
      <p:sp>
        <p:nvSpPr>
          <p:cNvPr id="6" name="文本框 5">
            <a:extLst>
              <a:ext uri="{FF2B5EF4-FFF2-40B4-BE49-F238E27FC236}">
                <a16:creationId xmlns:a16="http://schemas.microsoft.com/office/drawing/2014/main" id="{A0CC7EE3-0160-4427-9CE4-0D8E68F2CCDD}"/>
              </a:ext>
            </a:extLst>
          </p:cNvPr>
          <p:cNvSpPr txBox="1"/>
          <p:nvPr/>
        </p:nvSpPr>
        <p:spPr>
          <a:xfrm>
            <a:off x="1465008" y="2709600"/>
            <a:ext cx="973392" cy="307777"/>
          </a:xfrm>
          <a:prstGeom prst="rect">
            <a:avLst/>
          </a:prstGeom>
          <a:noFill/>
        </p:spPr>
        <p:txBody>
          <a:bodyPr wrap="square" rtlCol="0">
            <a:spAutoFit/>
          </a:bodyPr>
          <a:lstStyle/>
          <a:p>
            <a:r>
              <a:rPr lang="zh-CN" altLang="en-US" sz="1400" dirty="0"/>
              <a:t>前缀索引</a:t>
            </a:r>
          </a:p>
        </p:txBody>
      </p:sp>
      <p:sp>
        <p:nvSpPr>
          <p:cNvPr id="8" name="矩形 7">
            <a:extLst>
              <a:ext uri="{FF2B5EF4-FFF2-40B4-BE49-F238E27FC236}">
                <a16:creationId xmlns:a16="http://schemas.microsoft.com/office/drawing/2014/main" id="{A69116BE-2065-4043-A19B-5A56F8A77F8E}"/>
              </a:ext>
            </a:extLst>
          </p:cNvPr>
          <p:cNvSpPr/>
          <p:nvPr/>
        </p:nvSpPr>
        <p:spPr>
          <a:xfrm>
            <a:off x="2821859" y="2524502"/>
            <a:ext cx="3657600"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sz="1200" dirty="0">
                <a:solidFill>
                  <a:srgbClr val="4D4D4D"/>
                </a:solidFill>
                <a:latin typeface="Microsoft YaHei" panose="020B0503020204020204" pitchFamily="34" charset="-122"/>
                <a:ea typeface="Microsoft YaHei" panose="020B0503020204020204" pitchFamily="34" charset="-122"/>
              </a:rPr>
              <a:t>有时候需要索引很长的字符</a:t>
            </a:r>
            <a:r>
              <a:rPr lang="en-US" altLang="zh-CN" sz="1200" dirty="0">
                <a:solidFill>
                  <a:srgbClr val="4D4D4D"/>
                </a:solidFill>
                <a:latin typeface="Microsoft YaHei" panose="020B0503020204020204" pitchFamily="34" charset="-122"/>
                <a:ea typeface="Microsoft YaHei" panose="020B0503020204020204" pitchFamily="34" charset="-122"/>
              </a:rPr>
              <a:t>(</a:t>
            </a:r>
            <a:r>
              <a:rPr lang="zh-CN" altLang="en-US" sz="1200" dirty="0">
                <a:solidFill>
                  <a:srgbClr val="4D4D4D"/>
                </a:solidFill>
                <a:latin typeface="Microsoft YaHei" panose="020B0503020204020204" pitchFamily="34" charset="-122"/>
                <a:ea typeface="Microsoft YaHei" panose="020B0503020204020204" pitchFamily="34" charset="-122"/>
              </a:rPr>
              <a:t>例如</a:t>
            </a:r>
            <a:r>
              <a:rPr lang="en-US" altLang="zh-CN" sz="1200" dirty="0">
                <a:solidFill>
                  <a:srgbClr val="4D4D4D"/>
                </a:solidFill>
                <a:latin typeface="Microsoft YaHei" panose="020B0503020204020204" pitchFamily="34" charset="-122"/>
                <a:ea typeface="Microsoft YaHei" panose="020B0503020204020204" pitchFamily="34" charset="-122"/>
              </a:rPr>
              <a:t>BLOB,TEXT,</a:t>
            </a:r>
            <a:r>
              <a:rPr lang="zh-CN" altLang="en-US" sz="1200" dirty="0">
                <a:solidFill>
                  <a:srgbClr val="4D4D4D"/>
                </a:solidFill>
                <a:latin typeface="Microsoft YaHei" panose="020B0503020204020204" pitchFamily="34" charset="-122"/>
                <a:ea typeface="Microsoft YaHei" panose="020B0503020204020204" pitchFamily="34" charset="-122"/>
              </a:rPr>
              <a:t>或者很长的</a:t>
            </a:r>
            <a:r>
              <a:rPr lang="en-US" altLang="zh-CN" sz="1200" dirty="0">
                <a:solidFill>
                  <a:srgbClr val="4D4D4D"/>
                </a:solidFill>
                <a:latin typeface="Microsoft YaHei" panose="020B0503020204020204" pitchFamily="34" charset="-122"/>
                <a:ea typeface="Microsoft YaHei" panose="020B0503020204020204" pitchFamily="34" charset="-122"/>
              </a:rPr>
              <a:t>VARCHAR)</a:t>
            </a:r>
            <a:r>
              <a:rPr lang="zh-CN" altLang="en-US" sz="1200" dirty="0">
                <a:solidFill>
                  <a:srgbClr val="4D4D4D"/>
                </a:solidFill>
                <a:latin typeface="Microsoft YaHei" panose="020B0503020204020204" pitchFamily="34" charset="-122"/>
                <a:ea typeface="Microsoft YaHei" panose="020B0503020204020204" pitchFamily="34" charset="-122"/>
              </a:rPr>
              <a:t>，这会使索引又大又慢，而</a:t>
            </a:r>
            <a:r>
              <a:rPr lang="en-US" altLang="zh-CN" sz="1200" dirty="0">
                <a:solidFill>
                  <a:srgbClr val="4D4D4D"/>
                </a:solidFill>
                <a:latin typeface="Microsoft YaHei" panose="020B0503020204020204" pitchFamily="34" charset="-122"/>
                <a:ea typeface="Microsoft YaHei" panose="020B0503020204020204" pitchFamily="34" charset="-122"/>
              </a:rPr>
              <a:t>HASH</a:t>
            </a:r>
            <a:r>
              <a:rPr lang="zh-CN" altLang="en-US" sz="1200" dirty="0">
                <a:solidFill>
                  <a:srgbClr val="4D4D4D"/>
                </a:solidFill>
                <a:latin typeface="Microsoft YaHei" panose="020B0503020204020204" pitchFamily="34" charset="-122"/>
                <a:ea typeface="Microsoft YaHei" panose="020B0503020204020204" pitchFamily="34" charset="-122"/>
              </a:rPr>
              <a:t>索引又效率不高时，使用前缀索引</a:t>
            </a:r>
            <a:endParaRPr lang="zh-CN" altLang="en-US" sz="1200" dirty="0"/>
          </a:p>
        </p:txBody>
      </p:sp>
      <p:cxnSp>
        <p:nvCxnSpPr>
          <p:cNvPr id="10" name="直接箭头连接符 9">
            <a:extLst>
              <a:ext uri="{FF2B5EF4-FFF2-40B4-BE49-F238E27FC236}">
                <a16:creationId xmlns:a16="http://schemas.microsoft.com/office/drawing/2014/main" id="{FAC57DED-0A16-4EC7-B3D6-CE50A913AA99}"/>
              </a:ext>
            </a:extLst>
          </p:cNvPr>
          <p:cNvCxnSpPr>
            <a:stCxn id="6" idx="3"/>
            <a:endCxn id="8" idx="1"/>
          </p:cNvCxnSpPr>
          <p:nvPr/>
        </p:nvCxnSpPr>
        <p:spPr>
          <a:xfrm flipV="1">
            <a:off x="2438400" y="2847668"/>
            <a:ext cx="383459" cy="15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C2EF92B-2344-4352-83D4-D7C716051EF2}"/>
              </a:ext>
            </a:extLst>
          </p:cNvPr>
          <p:cNvCxnSpPr>
            <a:cxnSpLocks/>
            <a:stCxn id="8" idx="3"/>
          </p:cNvCxnSpPr>
          <p:nvPr/>
        </p:nvCxnSpPr>
        <p:spPr>
          <a:xfrm>
            <a:off x="6479459" y="2847668"/>
            <a:ext cx="5899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199E57D1-0EB6-4DC7-AE8B-8FB9CEC97875}"/>
              </a:ext>
            </a:extLst>
          </p:cNvPr>
          <p:cNvSpPr txBox="1"/>
          <p:nvPr/>
        </p:nvSpPr>
        <p:spPr>
          <a:xfrm>
            <a:off x="2723536" y="2315377"/>
            <a:ext cx="540773" cy="276999"/>
          </a:xfrm>
          <a:prstGeom prst="rect">
            <a:avLst/>
          </a:prstGeom>
          <a:noFill/>
        </p:spPr>
        <p:txBody>
          <a:bodyPr wrap="square" rtlCol="0">
            <a:spAutoFit/>
          </a:bodyPr>
          <a:lstStyle/>
          <a:p>
            <a:r>
              <a:rPr lang="zh-CN" altLang="en-US" sz="1200" dirty="0"/>
              <a:t>场景</a:t>
            </a:r>
          </a:p>
        </p:txBody>
      </p:sp>
      <p:sp>
        <p:nvSpPr>
          <p:cNvPr id="19" name="矩形 18">
            <a:extLst>
              <a:ext uri="{FF2B5EF4-FFF2-40B4-BE49-F238E27FC236}">
                <a16:creationId xmlns:a16="http://schemas.microsoft.com/office/drawing/2014/main" id="{C1DFE5DF-F0EE-47A0-86CD-5757B1FB109F}"/>
              </a:ext>
            </a:extLst>
          </p:cNvPr>
          <p:cNvSpPr/>
          <p:nvPr/>
        </p:nvSpPr>
        <p:spPr>
          <a:xfrm>
            <a:off x="10500852" y="2361543"/>
            <a:ext cx="2042547" cy="461665"/>
          </a:xfrm>
          <a:prstGeom prst="rect">
            <a:avLst/>
          </a:prstGeom>
        </p:spPr>
        <p:txBody>
          <a:bodyPr wrap="none">
            <a:spAutoFit/>
          </a:bodyPr>
          <a:lstStyle/>
          <a:p>
            <a:r>
              <a:rPr lang="zh-CN" altLang="en-US" sz="1200" dirty="0">
                <a:latin typeface="Microsoft YaHei" panose="020B0503020204020204" pitchFamily="34" charset="-122"/>
                <a:ea typeface="Microsoft YaHei" panose="020B0503020204020204" pitchFamily="34" charset="-122"/>
              </a:rPr>
              <a:t>不重复的索引数量</a:t>
            </a:r>
            <a:endParaRPr lang="en-US" altLang="zh-CN" sz="1200" dirty="0">
              <a:latin typeface="Microsoft YaHei" panose="020B0503020204020204" pitchFamily="34" charset="-122"/>
              <a:ea typeface="Microsoft YaHei" panose="020B0503020204020204" pitchFamily="34" charset="-122"/>
            </a:endParaRPr>
          </a:p>
          <a:p>
            <a:r>
              <a:rPr lang="zh-CN" altLang="en-US" sz="1200" dirty="0">
                <a:latin typeface="Microsoft YaHei" panose="020B0503020204020204" pitchFamily="34" charset="-122"/>
                <a:ea typeface="Microsoft YaHei" panose="020B0503020204020204" pitchFamily="34" charset="-122"/>
              </a:rPr>
              <a:t>除以总记录数，范围是</a:t>
            </a:r>
            <a:r>
              <a:rPr lang="en-US" altLang="zh-CN" sz="1200" dirty="0">
                <a:latin typeface="Microsoft YaHei" panose="020B0503020204020204" pitchFamily="34" charset="-122"/>
                <a:ea typeface="Microsoft YaHei" panose="020B0503020204020204" pitchFamily="34" charset="-122"/>
              </a:rPr>
              <a:t>(0,1]</a:t>
            </a:r>
            <a:endParaRPr lang="zh-CN" altLang="en-US" sz="1200" dirty="0"/>
          </a:p>
        </p:txBody>
      </p:sp>
      <p:sp>
        <p:nvSpPr>
          <p:cNvPr id="20" name="文本框 19">
            <a:extLst>
              <a:ext uri="{FF2B5EF4-FFF2-40B4-BE49-F238E27FC236}">
                <a16:creationId xmlns:a16="http://schemas.microsoft.com/office/drawing/2014/main" id="{B620443B-1CD1-4565-89D3-D00D5B7DC1EE}"/>
              </a:ext>
            </a:extLst>
          </p:cNvPr>
          <p:cNvSpPr txBox="1"/>
          <p:nvPr/>
        </p:nvSpPr>
        <p:spPr>
          <a:xfrm>
            <a:off x="7334864" y="1852376"/>
            <a:ext cx="1720645" cy="276998"/>
          </a:xfrm>
          <a:prstGeom prst="rect">
            <a:avLst/>
          </a:prstGeom>
          <a:noFill/>
        </p:spPr>
        <p:txBody>
          <a:bodyPr wrap="square" rtlCol="0">
            <a:spAutoFit/>
          </a:bodyPr>
          <a:lstStyle/>
          <a:p>
            <a:r>
              <a:rPr lang="zh-CN" altLang="en-US" sz="1200" dirty="0"/>
              <a:t>前缀索引的计算方法</a:t>
            </a:r>
          </a:p>
        </p:txBody>
      </p:sp>
      <p:sp>
        <p:nvSpPr>
          <p:cNvPr id="26" name="文本框 25">
            <a:extLst>
              <a:ext uri="{FF2B5EF4-FFF2-40B4-BE49-F238E27FC236}">
                <a16:creationId xmlns:a16="http://schemas.microsoft.com/office/drawing/2014/main" id="{13FC1C58-7110-428D-9795-0D3799146198}"/>
              </a:ext>
            </a:extLst>
          </p:cNvPr>
          <p:cNvSpPr txBox="1"/>
          <p:nvPr/>
        </p:nvSpPr>
        <p:spPr>
          <a:xfrm>
            <a:off x="7295536" y="2171725"/>
            <a:ext cx="2615379" cy="276999"/>
          </a:xfrm>
          <a:prstGeom prst="rect">
            <a:avLst/>
          </a:prstGeom>
          <a:noFill/>
        </p:spPr>
        <p:txBody>
          <a:bodyPr wrap="square" rtlCol="0">
            <a:spAutoFit/>
          </a:bodyPr>
          <a:lstStyle/>
          <a:p>
            <a:r>
              <a:rPr lang="en-US" altLang="zh-CN" sz="1200" dirty="0"/>
              <a:t>1</a:t>
            </a:r>
            <a:r>
              <a:rPr lang="zh-CN" altLang="en-US" sz="1200" dirty="0"/>
              <a:t>、（</a:t>
            </a:r>
            <a:r>
              <a:rPr lang="en-US" altLang="zh-CN" sz="1200" dirty="0"/>
              <a:t>Distinct </a:t>
            </a:r>
            <a:r>
              <a:rPr lang="zh-CN" altLang="en-US" sz="1200" dirty="0"/>
              <a:t>列）</a:t>
            </a:r>
            <a:r>
              <a:rPr lang="en-US" altLang="zh-CN" sz="1200" dirty="0"/>
              <a:t>/COUNT </a:t>
            </a:r>
            <a:r>
              <a:rPr lang="zh-CN" altLang="en-US" sz="1200" dirty="0"/>
              <a:t>得出总值</a:t>
            </a:r>
          </a:p>
        </p:txBody>
      </p:sp>
      <p:sp>
        <p:nvSpPr>
          <p:cNvPr id="32" name="矩形 31">
            <a:extLst>
              <a:ext uri="{FF2B5EF4-FFF2-40B4-BE49-F238E27FC236}">
                <a16:creationId xmlns:a16="http://schemas.microsoft.com/office/drawing/2014/main" id="{033F95C2-C601-4CDF-AB2C-25FAAF33A6F2}"/>
              </a:ext>
            </a:extLst>
          </p:cNvPr>
          <p:cNvSpPr/>
          <p:nvPr/>
        </p:nvSpPr>
        <p:spPr>
          <a:xfrm>
            <a:off x="6479459" y="3587301"/>
            <a:ext cx="5515896" cy="170816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050" dirty="0"/>
              <a:t>-- </a:t>
            </a:r>
            <a:r>
              <a:rPr lang="zh-CN" altLang="en-US" sz="1050" dirty="0"/>
              <a:t>计算出完整字符串的选择</a:t>
            </a:r>
            <a:endParaRPr lang="en-US" altLang="zh-CN" sz="1050" dirty="0"/>
          </a:p>
          <a:p>
            <a:r>
              <a:rPr lang="en-US" altLang="zh-CN" sz="1050" dirty="0"/>
              <a:t>SELECT COUNT(DISTINCT city)/COUNT(*) FROM t;</a:t>
            </a:r>
          </a:p>
          <a:p>
            <a:r>
              <a:rPr lang="en-US" altLang="zh-CN" sz="1050" dirty="0"/>
              <a:t>-- </a:t>
            </a:r>
            <a:r>
              <a:rPr lang="zh-CN" altLang="en-US" sz="1050" dirty="0"/>
              <a:t>计算各个前缀的选择性，选择性相近的</a:t>
            </a:r>
          </a:p>
          <a:p>
            <a:r>
              <a:rPr lang="en-US" altLang="zh-CN" sz="1050" dirty="0"/>
              <a:t>SELECT </a:t>
            </a:r>
          </a:p>
          <a:p>
            <a:r>
              <a:rPr lang="en-US" altLang="zh-CN" sz="1050" dirty="0"/>
              <a:t>	COUNT(DISTINCT LEFT(city,3))/COUNT(*) pref3,</a:t>
            </a:r>
          </a:p>
          <a:p>
            <a:r>
              <a:rPr lang="en-US" altLang="zh-CN" sz="1050" dirty="0"/>
              <a:t>	COUNT(DISTINCT LEFT(city,4))/COUNT(*) pref4,</a:t>
            </a:r>
          </a:p>
          <a:p>
            <a:r>
              <a:rPr lang="en-US" altLang="zh-CN" sz="1050" dirty="0"/>
              <a:t>	COUNT(DISTINCT LEFT(city,5))/COUNT(*) pref5,</a:t>
            </a:r>
          </a:p>
          <a:p>
            <a:r>
              <a:rPr lang="en-US" altLang="zh-CN" sz="1050" dirty="0"/>
              <a:t>	COUNT(DISTINCT LEFT(city,6))/COUNT(*) pref6,</a:t>
            </a:r>
          </a:p>
          <a:p>
            <a:r>
              <a:rPr lang="en-US" altLang="zh-CN" sz="1050" dirty="0"/>
              <a:t>	COUNT(DISTINCT LEFT(city,7))/COUNT(*) pref7</a:t>
            </a:r>
          </a:p>
          <a:p>
            <a:r>
              <a:rPr lang="en-US" altLang="zh-CN" sz="1050" dirty="0"/>
              <a:t>FROM  t;</a:t>
            </a:r>
            <a:endParaRPr lang="zh-CN" altLang="en-US" sz="1050" dirty="0"/>
          </a:p>
        </p:txBody>
      </p:sp>
      <p:sp>
        <p:nvSpPr>
          <p:cNvPr id="33" name="右大括号 32">
            <a:extLst>
              <a:ext uri="{FF2B5EF4-FFF2-40B4-BE49-F238E27FC236}">
                <a16:creationId xmlns:a16="http://schemas.microsoft.com/office/drawing/2014/main" id="{05A766DE-4E65-43E9-969F-7D6F68C7B813}"/>
              </a:ext>
            </a:extLst>
          </p:cNvPr>
          <p:cNvSpPr/>
          <p:nvPr/>
        </p:nvSpPr>
        <p:spPr>
          <a:xfrm>
            <a:off x="9999406" y="4198374"/>
            <a:ext cx="501446" cy="10028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34" name="图片 33">
            <a:extLst>
              <a:ext uri="{FF2B5EF4-FFF2-40B4-BE49-F238E27FC236}">
                <a16:creationId xmlns:a16="http://schemas.microsoft.com/office/drawing/2014/main" id="{8A90FC93-C19B-4EE6-B356-9204CBFB8CF6}"/>
              </a:ext>
            </a:extLst>
          </p:cNvPr>
          <p:cNvPicPr>
            <a:picLocks noChangeAspect="1"/>
          </p:cNvPicPr>
          <p:nvPr/>
        </p:nvPicPr>
        <p:blipFill>
          <a:blip r:embed="rId3"/>
          <a:stretch>
            <a:fillRect/>
          </a:stretch>
        </p:blipFill>
        <p:spPr>
          <a:xfrm>
            <a:off x="10382866" y="4732856"/>
            <a:ext cx="1730476" cy="604956"/>
          </a:xfrm>
          <a:prstGeom prst="rect">
            <a:avLst/>
          </a:prstGeom>
        </p:spPr>
      </p:pic>
      <p:sp>
        <p:nvSpPr>
          <p:cNvPr id="35" name="文本框 34">
            <a:extLst>
              <a:ext uri="{FF2B5EF4-FFF2-40B4-BE49-F238E27FC236}">
                <a16:creationId xmlns:a16="http://schemas.microsoft.com/office/drawing/2014/main" id="{7BD8C2EC-0EF8-4A5D-84A0-56ED9FD445BF}"/>
              </a:ext>
            </a:extLst>
          </p:cNvPr>
          <p:cNvSpPr txBox="1"/>
          <p:nvPr/>
        </p:nvSpPr>
        <p:spPr>
          <a:xfrm>
            <a:off x="10500852" y="4176995"/>
            <a:ext cx="1592826" cy="461665"/>
          </a:xfrm>
          <a:prstGeom prst="rect">
            <a:avLst/>
          </a:prstGeom>
          <a:noFill/>
        </p:spPr>
        <p:txBody>
          <a:bodyPr wrap="square" rtlCol="0">
            <a:spAutoFit/>
          </a:bodyPr>
          <a:lstStyle/>
          <a:p>
            <a:r>
              <a:rPr lang="zh-CN" altLang="en-US" sz="1200" dirty="0"/>
              <a:t>值最大者取选取做前缀索引</a:t>
            </a:r>
          </a:p>
        </p:txBody>
      </p:sp>
      <p:sp>
        <p:nvSpPr>
          <p:cNvPr id="36" name="矩形 35">
            <a:extLst>
              <a:ext uri="{FF2B5EF4-FFF2-40B4-BE49-F238E27FC236}">
                <a16:creationId xmlns:a16="http://schemas.microsoft.com/office/drawing/2014/main" id="{54F1E1E5-08A9-4120-83AC-97666D4A8215}"/>
              </a:ext>
            </a:extLst>
          </p:cNvPr>
          <p:cNvSpPr/>
          <p:nvPr/>
        </p:nvSpPr>
        <p:spPr>
          <a:xfrm>
            <a:off x="6479459" y="5557608"/>
            <a:ext cx="3117135" cy="276999"/>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altLang="zh-CN" sz="1200" dirty="0"/>
              <a:t>ALTER TABLE `t` ADD KEY `</a:t>
            </a:r>
            <a:r>
              <a:rPr lang="en-US" altLang="zh-CN" sz="1200" dirty="0" err="1"/>
              <a:t>idx_city</a:t>
            </a:r>
            <a:r>
              <a:rPr lang="en-US" altLang="zh-CN" sz="1200" dirty="0"/>
              <a:t>` (`city`(7))</a:t>
            </a:r>
            <a:endParaRPr lang="zh-CN" altLang="en-US" sz="1200" dirty="0"/>
          </a:p>
        </p:txBody>
      </p:sp>
      <p:cxnSp>
        <p:nvCxnSpPr>
          <p:cNvPr id="38" name="直接箭头连接符 37">
            <a:extLst>
              <a:ext uri="{FF2B5EF4-FFF2-40B4-BE49-F238E27FC236}">
                <a16:creationId xmlns:a16="http://schemas.microsoft.com/office/drawing/2014/main" id="{DA1FA5FC-D50A-4B1E-A13D-3A24DF15C6D5}"/>
              </a:ext>
            </a:extLst>
          </p:cNvPr>
          <p:cNvCxnSpPr>
            <a:endCxn id="36" idx="0"/>
          </p:cNvCxnSpPr>
          <p:nvPr/>
        </p:nvCxnSpPr>
        <p:spPr>
          <a:xfrm>
            <a:off x="8038026" y="5337812"/>
            <a:ext cx="1" cy="219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57C63C81-6853-4485-8BE4-A44C624B016E}"/>
              </a:ext>
            </a:extLst>
          </p:cNvPr>
          <p:cNvSpPr txBox="1"/>
          <p:nvPr/>
        </p:nvSpPr>
        <p:spPr>
          <a:xfrm>
            <a:off x="9596594" y="5547190"/>
            <a:ext cx="1134984" cy="276999"/>
          </a:xfrm>
          <a:prstGeom prst="rect">
            <a:avLst/>
          </a:prstGeom>
          <a:noFill/>
        </p:spPr>
        <p:txBody>
          <a:bodyPr wrap="square" rtlCol="0">
            <a:spAutoFit/>
          </a:bodyPr>
          <a:lstStyle/>
          <a:p>
            <a:r>
              <a:rPr lang="zh-CN" altLang="en-US" sz="1200" dirty="0"/>
              <a:t>创建前缀索引</a:t>
            </a:r>
          </a:p>
        </p:txBody>
      </p:sp>
      <p:sp>
        <p:nvSpPr>
          <p:cNvPr id="40" name="文本框 39">
            <a:extLst>
              <a:ext uri="{FF2B5EF4-FFF2-40B4-BE49-F238E27FC236}">
                <a16:creationId xmlns:a16="http://schemas.microsoft.com/office/drawing/2014/main" id="{7C49C4E6-CFB0-452C-861B-C641AA3F9A09}"/>
              </a:ext>
            </a:extLst>
          </p:cNvPr>
          <p:cNvSpPr txBox="1"/>
          <p:nvPr/>
        </p:nvSpPr>
        <p:spPr>
          <a:xfrm>
            <a:off x="6459794" y="3279472"/>
            <a:ext cx="2172929" cy="276999"/>
          </a:xfrm>
          <a:prstGeom prst="rect">
            <a:avLst/>
          </a:prstGeom>
          <a:noFill/>
        </p:spPr>
        <p:txBody>
          <a:bodyPr wrap="square" rtlCol="0">
            <a:spAutoFit/>
          </a:bodyPr>
          <a:lstStyle/>
          <a:p>
            <a:r>
              <a:rPr lang="zh-CN" altLang="en-US" sz="1200" dirty="0"/>
              <a:t>创建前缀索引</a:t>
            </a:r>
            <a:r>
              <a:rPr lang="en-US" altLang="zh-CN" sz="1200" dirty="0"/>
              <a:t>-</a:t>
            </a:r>
            <a:r>
              <a:rPr lang="zh-CN" altLang="en-US" sz="1200" dirty="0"/>
              <a:t>选择计算样例</a:t>
            </a:r>
          </a:p>
        </p:txBody>
      </p:sp>
      <p:sp>
        <p:nvSpPr>
          <p:cNvPr id="41" name="文本框 40">
            <a:extLst>
              <a:ext uri="{FF2B5EF4-FFF2-40B4-BE49-F238E27FC236}">
                <a16:creationId xmlns:a16="http://schemas.microsoft.com/office/drawing/2014/main" id="{8AFEB57E-5890-402B-9735-D96709BFD129}"/>
              </a:ext>
            </a:extLst>
          </p:cNvPr>
          <p:cNvSpPr txBox="1"/>
          <p:nvPr/>
        </p:nvSpPr>
        <p:spPr>
          <a:xfrm>
            <a:off x="7295532" y="2390055"/>
            <a:ext cx="2890684" cy="461665"/>
          </a:xfrm>
          <a:prstGeom prst="rect">
            <a:avLst/>
          </a:prstGeom>
          <a:noFill/>
        </p:spPr>
        <p:txBody>
          <a:bodyPr wrap="square" rtlCol="0">
            <a:spAutoFit/>
          </a:bodyPr>
          <a:lstStyle/>
          <a:p>
            <a:r>
              <a:rPr lang="en-US" altLang="zh-CN" sz="1200" dirty="0"/>
              <a:t>2</a:t>
            </a:r>
            <a:r>
              <a:rPr lang="zh-CN" altLang="en-US" sz="1200" dirty="0"/>
              <a:t>、（</a:t>
            </a:r>
            <a:r>
              <a:rPr lang="en-US" altLang="zh-CN" sz="1200" dirty="0"/>
              <a:t>Distinct LEFT</a:t>
            </a:r>
            <a:r>
              <a:rPr lang="zh-CN" altLang="en-US" sz="1200" dirty="0"/>
              <a:t>（列</a:t>
            </a:r>
            <a:r>
              <a:rPr lang="en-US" altLang="zh-CN" sz="1200" dirty="0"/>
              <a:t>,N)</a:t>
            </a:r>
            <a:r>
              <a:rPr lang="zh-CN" altLang="en-US" sz="1200" dirty="0"/>
              <a:t>）</a:t>
            </a:r>
            <a:r>
              <a:rPr lang="en-US" altLang="zh-CN" sz="1200" dirty="0"/>
              <a:t>/COUNT</a:t>
            </a:r>
            <a:r>
              <a:rPr lang="zh-CN" altLang="en-US" sz="1200" dirty="0"/>
              <a:t>（*）</a:t>
            </a:r>
            <a:r>
              <a:rPr lang="en-US" altLang="zh-CN" sz="1200" dirty="0"/>
              <a:t> </a:t>
            </a:r>
            <a:r>
              <a:rPr lang="zh-CN" altLang="en-US" sz="1200" dirty="0"/>
              <a:t>得出系列与</a:t>
            </a:r>
            <a:r>
              <a:rPr lang="en-US" altLang="zh-CN" sz="1200" dirty="0"/>
              <a:t>1</a:t>
            </a:r>
            <a:r>
              <a:rPr lang="zh-CN" altLang="en-US" sz="1200" dirty="0"/>
              <a:t>最接近的值</a:t>
            </a:r>
          </a:p>
        </p:txBody>
      </p:sp>
      <p:cxnSp>
        <p:nvCxnSpPr>
          <p:cNvPr id="44" name="直接箭头连接符 43">
            <a:extLst>
              <a:ext uri="{FF2B5EF4-FFF2-40B4-BE49-F238E27FC236}">
                <a16:creationId xmlns:a16="http://schemas.microsoft.com/office/drawing/2014/main" id="{2540849E-B7DA-4631-84DF-1A53CCB51A0A}"/>
              </a:ext>
            </a:extLst>
          </p:cNvPr>
          <p:cNvCxnSpPr>
            <a:cxnSpLocks/>
            <a:stCxn id="42" idx="2"/>
          </p:cNvCxnSpPr>
          <p:nvPr/>
        </p:nvCxnSpPr>
        <p:spPr>
          <a:xfrm flipH="1">
            <a:off x="8790039" y="3110414"/>
            <a:ext cx="9832" cy="509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AA695C77-F2FE-4830-A9A4-8A67892D9F28}"/>
              </a:ext>
            </a:extLst>
          </p:cNvPr>
          <p:cNvSpPr txBox="1"/>
          <p:nvPr/>
        </p:nvSpPr>
        <p:spPr>
          <a:xfrm>
            <a:off x="7325035" y="2752907"/>
            <a:ext cx="2851352" cy="276999"/>
          </a:xfrm>
          <a:prstGeom prst="rect">
            <a:avLst/>
          </a:prstGeom>
          <a:noFill/>
        </p:spPr>
        <p:txBody>
          <a:bodyPr wrap="square" rtlCol="0">
            <a:spAutoFit/>
          </a:bodyPr>
          <a:lstStyle/>
          <a:p>
            <a:r>
              <a:rPr lang="en-US" altLang="zh-CN" sz="1200" dirty="0"/>
              <a:t>3</a:t>
            </a:r>
            <a:r>
              <a:rPr lang="zh-CN" altLang="en-US" sz="1200" dirty="0"/>
              <a:t>、根据</a:t>
            </a:r>
            <a:r>
              <a:rPr lang="en-US" altLang="zh-CN" sz="1200" dirty="0"/>
              <a:t>2</a:t>
            </a:r>
            <a:r>
              <a:rPr lang="zh-CN" altLang="en-US" sz="1200" dirty="0"/>
              <a:t>创建索引</a:t>
            </a:r>
          </a:p>
        </p:txBody>
      </p:sp>
      <p:sp>
        <p:nvSpPr>
          <p:cNvPr id="47" name="矩形 46">
            <a:extLst>
              <a:ext uri="{FF2B5EF4-FFF2-40B4-BE49-F238E27FC236}">
                <a16:creationId xmlns:a16="http://schemas.microsoft.com/office/drawing/2014/main" id="{16F5AC30-4BDE-4746-A798-032DD05C183D}"/>
              </a:ext>
            </a:extLst>
          </p:cNvPr>
          <p:cNvSpPr/>
          <p:nvPr/>
        </p:nvSpPr>
        <p:spPr>
          <a:xfrm>
            <a:off x="1465008" y="4599148"/>
            <a:ext cx="4006645" cy="738664"/>
          </a:xfrm>
          <a:prstGeom prst="rect">
            <a:avLst/>
          </a:prstGeom>
        </p:spPr>
        <p:txBody>
          <a:bodyPr wrap="square">
            <a:spAutoFit/>
          </a:bodyPr>
          <a:lstStyle/>
          <a:p>
            <a:pPr marL="285750" indent="-285750">
              <a:buFont typeface="Wingdings" panose="05000000000000000000" pitchFamily="2" charset="2"/>
              <a:buChar char="p"/>
            </a:pPr>
            <a:r>
              <a:rPr lang="zh-CN" altLang="en-US" sz="1400" dirty="0">
                <a:solidFill>
                  <a:srgbClr val="4D4D4D"/>
                </a:solidFill>
                <a:latin typeface="Microsoft YaHei" panose="020B0503020204020204" pitchFamily="34" charset="-122"/>
                <a:ea typeface="Microsoft YaHei" panose="020B0503020204020204" pitchFamily="34" charset="-122"/>
              </a:rPr>
              <a:t>前缀索引缺点：</a:t>
            </a:r>
            <a:endParaRPr lang="en-US" altLang="zh-CN" sz="1400" dirty="0">
              <a:solidFill>
                <a:srgbClr val="4D4D4D"/>
              </a:solidFill>
              <a:latin typeface="Microsoft YaHei" panose="020B0503020204020204" pitchFamily="34" charset="-122"/>
              <a:ea typeface="Microsoft YaHei" panose="020B0503020204020204" pitchFamily="34" charset="-122"/>
            </a:endParaRPr>
          </a:p>
          <a:p>
            <a:r>
              <a:rPr lang="en-US" altLang="zh-CN" sz="1400" dirty="0">
                <a:solidFill>
                  <a:srgbClr val="4D4D4D"/>
                </a:solidFill>
                <a:latin typeface="Microsoft YaHei" panose="020B0503020204020204" pitchFamily="34" charset="-122"/>
                <a:ea typeface="Microsoft YaHei" panose="020B0503020204020204" pitchFamily="34" charset="-122"/>
              </a:rPr>
              <a:t>   MySQL</a:t>
            </a:r>
            <a:r>
              <a:rPr lang="zh-CN" altLang="en-US" sz="1400" dirty="0">
                <a:solidFill>
                  <a:srgbClr val="4D4D4D"/>
                </a:solidFill>
                <a:latin typeface="Microsoft YaHei" panose="020B0503020204020204" pitchFamily="34" charset="-122"/>
                <a:ea typeface="Microsoft YaHei" panose="020B0503020204020204" pitchFamily="34" charset="-122"/>
              </a:rPr>
              <a:t>中无法使用前缀索引进行</a:t>
            </a:r>
            <a:r>
              <a:rPr lang="en-US" altLang="zh-CN" sz="1400" dirty="0">
                <a:solidFill>
                  <a:srgbClr val="4D4D4D"/>
                </a:solidFill>
                <a:latin typeface="Microsoft YaHei" panose="020B0503020204020204" pitchFamily="34" charset="-122"/>
                <a:ea typeface="Microsoft YaHei" panose="020B0503020204020204" pitchFamily="34" charset="-122"/>
              </a:rPr>
              <a:t>ORDER BY</a:t>
            </a:r>
            <a:r>
              <a:rPr lang="zh-CN" altLang="en-US" sz="1400" dirty="0">
                <a:solidFill>
                  <a:srgbClr val="4D4D4D"/>
                </a:solidFill>
                <a:latin typeface="Microsoft YaHei" panose="020B0503020204020204" pitchFamily="34" charset="-122"/>
                <a:ea typeface="Microsoft YaHei" panose="020B0503020204020204" pitchFamily="34" charset="-122"/>
              </a:rPr>
              <a:t>和</a:t>
            </a:r>
            <a:r>
              <a:rPr lang="en-US" altLang="zh-CN" sz="1400" dirty="0">
                <a:solidFill>
                  <a:srgbClr val="4D4D4D"/>
                </a:solidFill>
                <a:latin typeface="Microsoft YaHei" panose="020B0503020204020204" pitchFamily="34" charset="-122"/>
                <a:ea typeface="Microsoft YaHei" panose="020B0503020204020204" pitchFamily="34" charset="-122"/>
              </a:rPr>
              <a:t>GROUP BY</a:t>
            </a:r>
            <a:r>
              <a:rPr lang="zh-CN" altLang="en-US" sz="1400" dirty="0">
                <a:solidFill>
                  <a:srgbClr val="4D4D4D"/>
                </a:solidFill>
                <a:latin typeface="Microsoft YaHei" panose="020B0503020204020204" pitchFamily="34" charset="-122"/>
                <a:ea typeface="Microsoft YaHei" panose="020B0503020204020204" pitchFamily="34" charset="-122"/>
              </a:rPr>
              <a:t>，也无法用来进行覆盖扫描</a:t>
            </a:r>
            <a:endParaRPr lang="zh-CN" altLang="en-US" sz="1400" dirty="0"/>
          </a:p>
        </p:txBody>
      </p:sp>
      <p:cxnSp>
        <p:nvCxnSpPr>
          <p:cNvPr id="49" name="直接箭头连接符 48">
            <a:extLst>
              <a:ext uri="{FF2B5EF4-FFF2-40B4-BE49-F238E27FC236}">
                <a16:creationId xmlns:a16="http://schemas.microsoft.com/office/drawing/2014/main" id="{FA082203-66FF-4D38-9648-1380114D2491}"/>
              </a:ext>
            </a:extLst>
          </p:cNvPr>
          <p:cNvCxnSpPr>
            <a:cxnSpLocks/>
            <a:endCxn id="42" idx="3"/>
          </p:cNvCxnSpPr>
          <p:nvPr/>
        </p:nvCxnSpPr>
        <p:spPr>
          <a:xfrm flipH="1" flipV="1">
            <a:off x="10304206" y="2648750"/>
            <a:ext cx="226141" cy="60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4529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704B088B-3E74-40D9-A453-BBE50165C5E8}"/>
              </a:ext>
            </a:extLst>
          </p:cNvPr>
          <p:cNvSpPr/>
          <p:nvPr/>
        </p:nvSpPr>
        <p:spPr>
          <a:xfrm>
            <a:off x="483620" y="4329046"/>
            <a:ext cx="4806284" cy="235449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1050" dirty="0" err="1"/>
              <a:t>innodb_ft_aux_table</a:t>
            </a:r>
            <a:r>
              <a:rPr lang="zh-CN" altLang="en-US" sz="1050" dirty="0"/>
              <a:t>： </a:t>
            </a:r>
            <a:r>
              <a:rPr lang="en-US" altLang="zh-CN" sz="1050" dirty="0"/>
              <a:t>//</a:t>
            </a:r>
            <a:r>
              <a:rPr lang="zh-CN" altLang="en-US" sz="1050" dirty="0"/>
              <a:t>设置调式表</a:t>
            </a:r>
          </a:p>
          <a:p>
            <a:r>
              <a:rPr lang="en-US" altLang="zh-CN" sz="1050" dirty="0" err="1"/>
              <a:t>ngram_token_size</a:t>
            </a:r>
            <a:r>
              <a:rPr lang="en-US" altLang="zh-CN" sz="1050" dirty="0"/>
              <a:t> </a:t>
            </a:r>
            <a:r>
              <a:rPr lang="zh-CN" altLang="en-US" sz="1050" dirty="0"/>
              <a:t>：</a:t>
            </a:r>
            <a:r>
              <a:rPr lang="en-US" altLang="zh-CN" sz="1050" dirty="0"/>
              <a:t>//</a:t>
            </a:r>
            <a:r>
              <a:rPr lang="zh-CN" altLang="en-US" sz="1050" dirty="0"/>
              <a:t>分词长度</a:t>
            </a:r>
          </a:p>
          <a:p>
            <a:r>
              <a:rPr lang="en-US" altLang="zh-CN" sz="1050" dirty="0" err="1"/>
              <a:t>innodb_ft_server_stopword_table</a:t>
            </a:r>
            <a:r>
              <a:rPr lang="en-US" altLang="zh-CN" sz="1050" dirty="0"/>
              <a:t> / </a:t>
            </a:r>
            <a:r>
              <a:rPr lang="en-US" altLang="zh-CN" sz="1050" dirty="0" err="1"/>
              <a:t>innodb_ft_user_stopword_table</a:t>
            </a:r>
            <a:r>
              <a:rPr lang="en-US" altLang="zh-CN" sz="1050" dirty="0"/>
              <a:t> </a:t>
            </a:r>
            <a:r>
              <a:rPr lang="zh-CN" altLang="en-US" sz="1050" dirty="0"/>
              <a:t>；</a:t>
            </a:r>
            <a:r>
              <a:rPr lang="en-US" altLang="zh-CN" sz="1050" dirty="0"/>
              <a:t>//</a:t>
            </a:r>
            <a:r>
              <a:rPr lang="zh-CN" altLang="en-US" sz="1050" dirty="0"/>
              <a:t>设置停止词表；</a:t>
            </a:r>
            <a:endParaRPr lang="en-US" altLang="zh-CN" sz="1050" dirty="0"/>
          </a:p>
          <a:p>
            <a:r>
              <a:rPr lang="en-US" altLang="zh-CN" sz="1050" dirty="0" err="1"/>
              <a:t>innodb_ft_user_stopword_table</a:t>
            </a:r>
            <a:r>
              <a:rPr lang="en-US" altLang="zh-CN" sz="1050" dirty="0"/>
              <a:t>//</a:t>
            </a:r>
            <a:r>
              <a:rPr lang="zh-CN" altLang="en-US" sz="1050" dirty="0"/>
              <a:t>优先级更高。</a:t>
            </a:r>
          </a:p>
          <a:p>
            <a:r>
              <a:rPr lang="en-US" altLang="zh-CN" sz="1050" dirty="0" err="1"/>
              <a:t>innodb_ft_min_token_size</a:t>
            </a:r>
            <a:r>
              <a:rPr lang="en-US" altLang="zh-CN" sz="1050" dirty="0"/>
              <a:t> / </a:t>
            </a:r>
            <a:r>
              <a:rPr lang="en-US" altLang="zh-CN" sz="1050" dirty="0" err="1"/>
              <a:t>innodb_ft_max_token_size</a:t>
            </a:r>
            <a:r>
              <a:rPr lang="en-US" altLang="zh-CN" sz="1050" dirty="0"/>
              <a:t> </a:t>
            </a:r>
            <a:r>
              <a:rPr lang="zh-CN" altLang="en-US" sz="1050" dirty="0"/>
              <a:t>：</a:t>
            </a:r>
            <a:r>
              <a:rPr lang="en-US" altLang="zh-CN" sz="1050" dirty="0"/>
              <a:t>//</a:t>
            </a:r>
            <a:r>
              <a:rPr lang="zh-CN" altLang="en-US" sz="1050" dirty="0"/>
              <a:t>如果使用 </a:t>
            </a:r>
            <a:r>
              <a:rPr lang="en-US" altLang="zh-CN" sz="1050" dirty="0" err="1"/>
              <a:t>ngram</a:t>
            </a:r>
            <a:r>
              <a:rPr lang="en-US" altLang="zh-CN" sz="1050" dirty="0"/>
              <a:t> </a:t>
            </a:r>
            <a:r>
              <a:rPr lang="zh-CN" altLang="en-US" sz="1050" dirty="0"/>
              <a:t>全文索引中日韩语言插件，这 </a:t>
            </a:r>
            <a:r>
              <a:rPr lang="en-US" altLang="zh-CN" sz="1050" dirty="0"/>
              <a:t>2 </a:t>
            </a:r>
            <a:r>
              <a:rPr lang="zh-CN" altLang="en-US" sz="1050" dirty="0"/>
              <a:t>个参数不再有用。</a:t>
            </a:r>
          </a:p>
          <a:p>
            <a:r>
              <a:rPr lang="en-US" altLang="zh-CN" sz="1050" dirty="0" err="1"/>
              <a:t>innodb_ft_sort_pll_degree</a:t>
            </a:r>
            <a:r>
              <a:rPr lang="en-US" altLang="zh-CN" sz="1050" dirty="0"/>
              <a:t> </a:t>
            </a:r>
            <a:r>
              <a:rPr lang="zh-CN" altLang="en-US" sz="1050" dirty="0"/>
              <a:t>：</a:t>
            </a:r>
            <a:r>
              <a:rPr lang="en-US" altLang="zh-CN" sz="1050" dirty="0"/>
              <a:t>//</a:t>
            </a:r>
            <a:r>
              <a:rPr lang="zh-CN" altLang="en-US" sz="1050" dirty="0"/>
              <a:t>创建全文索引时的并行度。</a:t>
            </a:r>
          </a:p>
          <a:p>
            <a:r>
              <a:rPr lang="en-US" altLang="zh-CN" sz="1050" dirty="0" err="1"/>
              <a:t>innodb_ft_cache_size</a:t>
            </a:r>
            <a:r>
              <a:rPr lang="en-US" altLang="zh-CN" sz="1050" dirty="0"/>
              <a:t> / </a:t>
            </a:r>
            <a:r>
              <a:rPr lang="en-US" altLang="zh-CN" sz="1050" dirty="0" err="1"/>
              <a:t>innodb_ft_total_cache_size</a:t>
            </a:r>
            <a:r>
              <a:rPr lang="en-US" altLang="zh-CN" sz="1050" dirty="0"/>
              <a:t> </a:t>
            </a:r>
            <a:r>
              <a:rPr lang="zh-CN" altLang="en-US" sz="1050" dirty="0"/>
              <a:t>：</a:t>
            </a:r>
            <a:r>
              <a:rPr lang="en-US" altLang="zh-CN" sz="1050" dirty="0"/>
              <a:t>//</a:t>
            </a:r>
            <a:r>
              <a:rPr lang="zh-CN" altLang="en-US" sz="1050" dirty="0"/>
              <a:t>前一个是定议每个表的全文索引内存大小，后一个设置所有表的全文索引内存大小，如果全文索引大小超过 </a:t>
            </a:r>
            <a:r>
              <a:rPr lang="en-US" altLang="zh-CN" sz="1050" dirty="0" err="1"/>
              <a:t>innodb_ft_total_cache_size</a:t>
            </a:r>
            <a:r>
              <a:rPr lang="en-US" altLang="zh-CN" sz="1050" dirty="0"/>
              <a:t> </a:t>
            </a:r>
            <a:r>
              <a:rPr lang="zh-CN" altLang="en-US" sz="1050" dirty="0"/>
              <a:t>的设置，则强制同步（我想是</a:t>
            </a:r>
            <a:r>
              <a:rPr lang="en-US" altLang="zh-CN" sz="1050" dirty="0" err="1"/>
              <a:t>fulltext</a:t>
            </a:r>
            <a:r>
              <a:rPr lang="en-US" altLang="zh-CN" sz="1050" dirty="0"/>
              <a:t> index </a:t>
            </a:r>
            <a:r>
              <a:rPr lang="zh-CN" altLang="en-US" sz="1050" dirty="0"/>
              <a:t>的</a:t>
            </a:r>
            <a:r>
              <a:rPr lang="en-US" altLang="zh-CN" sz="1050" dirty="0"/>
              <a:t>cache </a:t>
            </a:r>
            <a:r>
              <a:rPr lang="zh-CN" altLang="en-US" sz="1050" dirty="0"/>
              <a:t>大小与全文索引大小强制保持一致，意味着有内存中不能全部加载全文索引）被取消。</a:t>
            </a:r>
          </a:p>
          <a:p>
            <a:r>
              <a:rPr lang="en-US" altLang="zh-CN" sz="1050" dirty="0" err="1"/>
              <a:t>innodb_optimize_fulltext_only</a:t>
            </a:r>
            <a:r>
              <a:rPr lang="en-US" altLang="zh-CN" sz="1050" dirty="0"/>
              <a:t> </a:t>
            </a:r>
            <a:r>
              <a:rPr lang="zh-CN" altLang="en-US" sz="1050" dirty="0"/>
              <a:t>：</a:t>
            </a:r>
            <a:r>
              <a:rPr lang="en-US" altLang="zh-CN" sz="1050" dirty="0"/>
              <a:t>//optimize table </a:t>
            </a:r>
            <a:r>
              <a:rPr lang="zh-CN" altLang="en-US" sz="1050" dirty="0"/>
              <a:t>操作时，只优化全文索引。</a:t>
            </a:r>
            <a:endParaRPr lang="en-US" altLang="zh-CN" sz="1050" dirty="0"/>
          </a:p>
        </p:txBody>
      </p:sp>
      <p:sp>
        <p:nvSpPr>
          <p:cNvPr id="2" name="矩形 1">
            <a:extLst>
              <a:ext uri="{FF2B5EF4-FFF2-40B4-BE49-F238E27FC236}">
                <a16:creationId xmlns:a16="http://schemas.microsoft.com/office/drawing/2014/main" id="{B71F07D2-E755-4E20-94D3-1B7CD8BE8F4B}"/>
              </a:ext>
            </a:extLst>
          </p:cNvPr>
          <p:cNvSpPr/>
          <p:nvPr/>
        </p:nvSpPr>
        <p:spPr>
          <a:xfrm>
            <a:off x="579436" y="405509"/>
            <a:ext cx="7315867" cy="369332"/>
          </a:xfrm>
          <a:prstGeom prst="rect">
            <a:avLst/>
          </a:prstGeom>
        </p:spPr>
        <p:txBody>
          <a:bodyPr wrap="square">
            <a:spAutoFit/>
          </a:bodyPr>
          <a:lstStyle/>
          <a:p>
            <a:r>
              <a:rPr lang="zh-CN" altLang="en-US" dirty="0">
                <a:latin typeface="等线" panose="02010600030101010101" pitchFamily="2" charset="-122"/>
                <a:ea typeface="等线" panose="02010600030101010101" pitchFamily="2" charset="-122"/>
              </a:rPr>
              <a:t>四、</a:t>
            </a:r>
            <a:r>
              <a:rPr lang="en-US" altLang="zh-CN" dirty="0">
                <a:latin typeface="等线" panose="02010600030101010101" pitchFamily="2" charset="-122"/>
                <a:ea typeface="等线" panose="02010600030101010101" pitchFamily="2" charset="-122"/>
              </a:rPr>
              <a:t>MySQL</a:t>
            </a:r>
            <a:r>
              <a:rPr lang="zh-CN" altLang="en-US" dirty="0">
                <a:latin typeface="等线" panose="02010600030101010101" pitchFamily="2" charset="-122"/>
                <a:ea typeface="等线" panose="02010600030101010101" pitchFamily="2" charset="-122"/>
              </a:rPr>
              <a:t>索引优化</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列索引（单列）</a:t>
            </a:r>
          </a:p>
        </p:txBody>
      </p:sp>
      <p:sp>
        <p:nvSpPr>
          <p:cNvPr id="4" name="文本框 3">
            <a:extLst>
              <a:ext uri="{FF2B5EF4-FFF2-40B4-BE49-F238E27FC236}">
                <a16:creationId xmlns:a16="http://schemas.microsoft.com/office/drawing/2014/main" id="{F809C55E-6FE3-4974-AA36-3A2AE9019467}"/>
              </a:ext>
            </a:extLst>
          </p:cNvPr>
          <p:cNvSpPr txBox="1"/>
          <p:nvPr/>
        </p:nvSpPr>
        <p:spPr>
          <a:xfrm>
            <a:off x="1100546" y="904567"/>
            <a:ext cx="2950344" cy="369332"/>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a:t>单列索引之全文索引</a:t>
            </a:r>
          </a:p>
        </p:txBody>
      </p:sp>
      <p:sp>
        <p:nvSpPr>
          <p:cNvPr id="5" name="矩形 4">
            <a:extLst>
              <a:ext uri="{FF2B5EF4-FFF2-40B4-BE49-F238E27FC236}">
                <a16:creationId xmlns:a16="http://schemas.microsoft.com/office/drawing/2014/main" id="{FEF4B5AC-C208-4A63-93B4-9DF6D48900A7}"/>
              </a:ext>
            </a:extLst>
          </p:cNvPr>
          <p:cNvSpPr/>
          <p:nvPr/>
        </p:nvSpPr>
        <p:spPr>
          <a:xfrm>
            <a:off x="1332103" y="1273899"/>
            <a:ext cx="10378116" cy="523220"/>
          </a:xfrm>
          <a:prstGeom prst="rect">
            <a:avLst/>
          </a:prstGeom>
        </p:spPr>
        <p:txBody>
          <a:bodyPr wrap="square">
            <a:spAutoFit/>
          </a:bodyPr>
          <a:lstStyle/>
          <a:p>
            <a:r>
              <a:rPr lang="en-US" altLang="zh-CN" sz="1400" dirty="0"/>
              <a:t>FULLTEXT</a:t>
            </a:r>
            <a:r>
              <a:rPr lang="zh-CN" altLang="en-US" sz="1400" dirty="0"/>
              <a:t>索引用于全文搜索。只有</a:t>
            </a:r>
            <a:r>
              <a:rPr lang="en-US" altLang="zh-CN" sz="1400" dirty="0" err="1"/>
              <a:t>InnoDB</a:t>
            </a:r>
            <a:r>
              <a:rPr lang="zh-CN" altLang="en-US" sz="1400" dirty="0"/>
              <a:t>和 </a:t>
            </a:r>
            <a:r>
              <a:rPr lang="en-US" altLang="zh-CN" sz="1400" dirty="0" err="1"/>
              <a:t>MyISAM</a:t>
            </a:r>
            <a:r>
              <a:rPr lang="zh-CN" altLang="en-US" sz="1400" dirty="0"/>
              <a:t>存储引擎支持 </a:t>
            </a:r>
            <a:r>
              <a:rPr lang="en-US" altLang="zh-CN" sz="1400" dirty="0"/>
              <a:t>FULLTEXT</a:t>
            </a:r>
            <a:r>
              <a:rPr lang="zh-CN" altLang="en-US" sz="1400" dirty="0"/>
              <a:t>索引和仅适用于 </a:t>
            </a:r>
            <a:r>
              <a:rPr lang="en-US" altLang="zh-CN" sz="1400" dirty="0"/>
              <a:t>CHAR</a:t>
            </a:r>
            <a:r>
              <a:rPr lang="zh-CN" altLang="en-US" sz="1400" dirty="0"/>
              <a:t>， </a:t>
            </a:r>
            <a:r>
              <a:rPr lang="en-US" altLang="zh-CN" sz="1400" dirty="0"/>
              <a:t>VARCHAR</a:t>
            </a:r>
            <a:r>
              <a:rPr lang="zh-CN" altLang="en-US" sz="1400" dirty="0"/>
              <a:t>和 </a:t>
            </a:r>
            <a:r>
              <a:rPr lang="en-US" altLang="zh-CN" sz="1400" dirty="0"/>
              <a:t>TEXT</a:t>
            </a:r>
            <a:r>
              <a:rPr lang="zh-CN" altLang="en-US" sz="1400" dirty="0"/>
              <a:t>列。索引只能创建在列全部的值上，而不能使用列部分值。</a:t>
            </a:r>
          </a:p>
        </p:txBody>
      </p:sp>
      <p:sp>
        <p:nvSpPr>
          <p:cNvPr id="6" name="文本框 5">
            <a:extLst>
              <a:ext uri="{FF2B5EF4-FFF2-40B4-BE49-F238E27FC236}">
                <a16:creationId xmlns:a16="http://schemas.microsoft.com/office/drawing/2014/main" id="{848A63FD-A844-4306-95B8-744B1B731888}"/>
              </a:ext>
            </a:extLst>
          </p:cNvPr>
          <p:cNvSpPr txBox="1"/>
          <p:nvPr/>
        </p:nvSpPr>
        <p:spPr>
          <a:xfrm>
            <a:off x="1332103" y="1768425"/>
            <a:ext cx="2925265" cy="307777"/>
          </a:xfrm>
          <a:prstGeom prst="rect">
            <a:avLst/>
          </a:prstGeom>
          <a:noFill/>
        </p:spPr>
        <p:txBody>
          <a:bodyPr wrap="square" rtlCol="0">
            <a:spAutoFit/>
          </a:bodyPr>
          <a:lstStyle/>
          <a:p>
            <a:pPr marL="285750" indent="-285750">
              <a:buFont typeface="Wingdings" panose="05000000000000000000" pitchFamily="2" charset="2"/>
              <a:buChar char="l"/>
            </a:pPr>
            <a:r>
              <a:rPr lang="en-US" altLang="zh-CN" sz="1400" dirty="0"/>
              <a:t>INNODB</a:t>
            </a:r>
            <a:r>
              <a:rPr lang="zh-CN" altLang="en-US" sz="1400" dirty="0"/>
              <a:t>上的全文件索引优化</a:t>
            </a:r>
          </a:p>
        </p:txBody>
      </p:sp>
      <p:sp>
        <p:nvSpPr>
          <p:cNvPr id="7" name="矩形 6">
            <a:extLst>
              <a:ext uri="{FF2B5EF4-FFF2-40B4-BE49-F238E27FC236}">
                <a16:creationId xmlns:a16="http://schemas.microsoft.com/office/drawing/2014/main" id="{4881F7F3-059F-49BA-A780-16875AFB29D4}"/>
              </a:ext>
            </a:extLst>
          </p:cNvPr>
          <p:cNvSpPr/>
          <p:nvPr/>
        </p:nvSpPr>
        <p:spPr>
          <a:xfrm>
            <a:off x="2048050" y="2492376"/>
            <a:ext cx="4378635" cy="30777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400" dirty="0"/>
              <a:t>FULLTEXT </a:t>
            </a:r>
            <a:r>
              <a:rPr lang="zh-CN" altLang="en-US" sz="1400" dirty="0"/>
              <a:t>查询</a:t>
            </a:r>
            <a:r>
              <a:rPr lang="en-US" altLang="zh-CN" sz="1400" dirty="0"/>
              <a:t>DESC </a:t>
            </a:r>
            <a:r>
              <a:rPr lang="zh-CN" altLang="en-US" sz="1400" dirty="0"/>
              <a:t>排序，并使用</a:t>
            </a:r>
            <a:r>
              <a:rPr lang="en-US" altLang="zh-CN" sz="1400" dirty="0"/>
              <a:t>LIMIT </a:t>
            </a:r>
            <a:r>
              <a:rPr lang="zh-CN" altLang="en-US" sz="1400" dirty="0"/>
              <a:t>限制条件。</a:t>
            </a:r>
          </a:p>
        </p:txBody>
      </p:sp>
      <p:sp>
        <p:nvSpPr>
          <p:cNvPr id="8" name="矩形 7">
            <a:extLst>
              <a:ext uri="{FF2B5EF4-FFF2-40B4-BE49-F238E27FC236}">
                <a16:creationId xmlns:a16="http://schemas.microsoft.com/office/drawing/2014/main" id="{194CDBE3-F8E8-4C81-B13B-119C2F32248E}"/>
              </a:ext>
            </a:extLst>
          </p:cNvPr>
          <p:cNvSpPr/>
          <p:nvPr/>
        </p:nvSpPr>
        <p:spPr>
          <a:xfrm>
            <a:off x="2048052" y="2064483"/>
            <a:ext cx="4378635" cy="307777"/>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altLang="zh-CN" sz="1400" dirty="0"/>
              <a:t>FULLTEXT </a:t>
            </a:r>
            <a:r>
              <a:rPr lang="zh-CN" altLang="en-US" sz="1400" dirty="0"/>
              <a:t>查询只返回文档</a:t>
            </a:r>
            <a:r>
              <a:rPr lang="en-US" altLang="zh-CN" sz="1400" dirty="0"/>
              <a:t>ID</a:t>
            </a:r>
            <a:r>
              <a:rPr lang="zh-CN" altLang="en-US" sz="1400" dirty="0"/>
              <a:t>，或者文档</a:t>
            </a:r>
            <a:r>
              <a:rPr lang="en-US" altLang="zh-CN" sz="1400" dirty="0"/>
              <a:t>ID</a:t>
            </a:r>
            <a:r>
              <a:rPr lang="zh-CN" altLang="en-US" sz="1400" dirty="0"/>
              <a:t>和查询评级</a:t>
            </a:r>
          </a:p>
        </p:txBody>
      </p:sp>
      <p:sp>
        <p:nvSpPr>
          <p:cNvPr id="9" name="矩形 8">
            <a:extLst>
              <a:ext uri="{FF2B5EF4-FFF2-40B4-BE49-F238E27FC236}">
                <a16:creationId xmlns:a16="http://schemas.microsoft.com/office/drawing/2014/main" id="{37B945CE-B00D-4D08-BE9F-A7432ADD7574}"/>
              </a:ext>
            </a:extLst>
          </p:cNvPr>
          <p:cNvSpPr/>
          <p:nvPr/>
        </p:nvSpPr>
        <p:spPr>
          <a:xfrm>
            <a:off x="6426685" y="2493923"/>
            <a:ext cx="4689358" cy="30777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sz="1400" dirty="0"/>
              <a:t>不能使用 </a:t>
            </a:r>
            <a:r>
              <a:rPr lang="en-US" altLang="zh-CN" sz="1400" dirty="0"/>
              <a:t>WHERE </a:t>
            </a:r>
            <a:r>
              <a:rPr lang="zh-CN" altLang="en-US" sz="1400" dirty="0"/>
              <a:t>条件，并且只能有一个</a:t>
            </a:r>
            <a:r>
              <a:rPr lang="en-US" altLang="zh-CN" sz="1400" dirty="0"/>
              <a:t>ORDER BY </a:t>
            </a:r>
            <a:r>
              <a:rPr lang="zh-CN" altLang="en-US" sz="1400" dirty="0"/>
              <a:t>条件。</a:t>
            </a:r>
          </a:p>
        </p:txBody>
      </p:sp>
      <p:sp>
        <p:nvSpPr>
          <p:cNvPr id="11" name="矩形 10">
            <a:extLst>
              <a:ext uri="{FF2B5EF4-FFF2-40B4-BE49-F238E27FC236}">
                <a16:creationId xmlns:a16="http://schemas.microsoft.com/office/drawing/2014/main" id="{14CBF323-230D-4FD7-8133-DD46916291B7}"/>
              </a:ext>
            </a:extLst>
          </p:cNvPr>
          <p:cNvSpPr/>
          <p:nvPr/>
        </p:nvSpPr>
        <p:spPr>
          <a:xfrm>
            <a:off x="2048051" y="2895480"/>
            <a:ext cx="4378635" cy="30777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1400" dirty="0"/>
              <a:t>FULLTEXT </a:t>
            </a:r>
            <a:r>
              <a:rPr lang="zh-CN" altLang="en-US" sz="1400" dirty="0"/>
              <a:t>查询 </a:t>
            </a:r>
            <a:r>
              <a:rPr lang="en-US" altLang="zh-CN" sz="1400" dirty="0"/>
              <a:t>COUNT(*)</a:t>
            </a:r>
            <a:r>
              <a:rPr lang="zh-CN" altLang="en-US" sz="1400" dirty="0"/>
              <a:t>结果，没有 </a:t>
            </a:r>
            <a:r>
              <a:rPr lang="en-US" altLang="zh-CN" sz="1400" dirty="0"/>
              <a:t>WHERE </a:t>
            </a:r>
            <a:r>
              <a:rPr lang="zh-CN" altLang="en-US" sz="1400" dirty="0"/>
              <a:t>条件。</a:t>
            </a:r>
          </a:p>
        </p:txBody>
      </p:sp>
      <p:sp>
        <p:nvSpPr>
          <p:cNvPr id="12" name="左大括号 11">
            <a:extLst>
              <a:ext uri="{FF2B5EF4-FFF2-40B4-BE49-F238E27FC236}">
                <a16:creationId xmlns:a16="http://schemas.microsoft.com/office/drawing/2014/main" id="{BFEC338C-A9DF-45CD-A989-1CFB00337088}"/>
              </a:ext>
            </a:extLst>
          </p:cNvPr>
          <p:cNvSpPr/>
          <p:nvPr/>
        </p:nvSpPr>
        <p:spPr>
          <a:xfrm>
            <a:off x="1730144" y="2117265"/>
            <a:ext cx="235974" cy="9877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E94E90A-9745-4920-B3CC-12938D30D0D1}"/>
              </a:ext>
            </a:extLst>
          </p:cNvPr>
          <p:cNvSpPr txBox="1"/>
          <p:nvPr/>
        </p:nvSpPr>
        <p:spPr>
          <a:xfrm>
            <a:off x="1035961" y="2278858"/>
            <a:ext cx="727587" cy="523220"/>
          </a:xfrm>
          <a:prstGeom prst="rect">
            <a:avLst/>
          </a:prstGeom>
          <a:noFill/>
        </p:spPr>
        <p:txBody>
          <a:bodyPr wrap="square" rtlCol="0">
            <a:spAutoFit/>
          </a:bodyPr>
          <a:lstStyle/>
          <a:p>
            <a:r>
              <a:rPr lang="zh-CN" altLang="en-US" sz="1400" dirty="0"/>
              <a:t>全文索引优化</a:t>
            </a:r>
          </a:p>
        </p:txBody>
      </p:sp>
      <p:sp>
        <p:nvSpPr>
          <p:cNvPr id="14" name="文本框 13">
            <a:extLst>
              <a:ext uri="{FF2B5EF4-FFF2-40B4-BE49-F238E27FC236}">
                <a16:creationId xmlns:a16="http://schemas.microsoft.com/office/drawing/2014/main" id="{C1E0C5D1-CE75-48F3-8AF0-9932E12977B0}"/>
              </a:ext>
            </a:extLst>
          </p:cNvPr>
          <p:cNvSpPr txBox="1"/>
          <p:nvPr/>
        </p:nvSpPr>
        <p:spPr>
          <a:xfrm>
            <a:off x="1332103" y="3283472"/>
            <a:ext cx="3282611" cy="307777"/>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dirty="0"/>
              <a:t>全文索引比其它索引慢很多。</a:t>
            </a:r>
          </a:p>
        </p:txBody>
      </p:sp>
      <p:sp>
        <p:nvSpPr>
          <p:cNvPr id="15" name="Rectangle 2">
            <a:extLst>
              <a:ext uri="{FF2B5EF4-FFF2-40B4-BE49-F238E27FC236}">
                <a16:creationId xmlns:a16="http://schemas.microsoft.com/office/drawing/2014/main" id="{DA4A0157-D86C-4ACA-8543-D324BF77CB6A}"/>
              </a:ext>
            </a:extLst>
          </p:cNvPr>
          <p:cNvSpPr>
            <a:spLocks noChangeArrowheads="1"/>
          </p:cNvSpPr>
          <p:nvPr/>
        </p:nvSpPr>
        <p:spPr bwMode="auto">
          <a:xfrm>
            <a:off x="1593219" y="3553183"/>
            <a:ext cx="7393371" cy="361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952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ALTER TABLE `</a:t>
            </a:r>
            <a:r>
              <a:rPr lang="en-US" altLang="zh-CN" sz="1100" dirty="0">
                <a:solidFill>
                  <a:srgbClr val="000000"/>
                </a:solidFill>
                <a:latin typeface="Courier New" panose="02070309020205020404" pitchFamily="49" charset="0"/>
                <a:cs typeface="Courier New" panose="02070309020205020404" pitchFamily="49" charset="0"/>
              </a:rPr>
              <a:t>T</a:t>
            </a:r>
            <a:r>
              <a:rPr kumimoji="0" lang="zh-CN" altLang="zh-CN"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ADD</a:t>
            </a:r>
            <a:r>
              <a:rPr kumimoji="0" lang="zh-CN" altLang="zh-CN"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FULLTEXT</a:t>
            </a:r>
            <a:r>
              <a:rPr kumimoji="0" lang="zh-CN" altLang="zh-CN"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INDEX  </a:t>
            </a:r>
            <a:r>
              <a:rPr kumimoji="0" lang="en-US" altLang="zh-CN"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IDX</a:t>
            </a:r>
            <a:r>
              <a:rPr kumimoji="0" lang="zh-CN" altLang="zh-CN"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_name  (`name`) // index_name是索引名，可以随便起</a:t>
            </a:r>
            <a:r>
              <a:rPr kumimoji="0" lang="zh-CN" altLang="zh-CN" sz="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 name="Rectangle 3">
            <a:extLst>
              <a:ext uri="{FF2B5EF4-FFF2-40B4-BE49-F238E27FC236}">
                <a16:creationId xmlns:a16="http://schemas.microsoft.com/office/drawing/2014/main" id="{54A0A23C-222D-471D-9EB0-13785A2F0D88}"/>
              </a:ext>
            </a:extLst>
          </p:cNvPr>
          <p:cNvSpPr>
            <a:spLocks noChangeArrowheads="1"/>
          </p:cNvSpPr>
          <p:nvPr/>
        </p:nvSpPr>
        <p:spPr bwMode="auto">
          <a:xfrm>
            <a:off x="1593219" y="37095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952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DROP INDEX  index_name ON table_name ;</a:t>
            </a:r>
            <a:r>
              <a:rPr kumimoji="0" lang="zh-CN" altLang="zh-CN" sz="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 name="Rectangle 4">
            <a:extLst>
              <a:ext uri="{FF2B5EF4-FFF2-40B4-BE49-F238E27FC236}">
                <a16:creationId xmlns:a16="http://schemas.microsoft.com/office/drawing/2014/main" id="{9B93752F-2080-43C3-A205-1B3E67EC6E1F}"/>
              </a:ext>
            </a:extLst>
          </p:cNvPr>
          <p:cNvSpPr>
            <a:spLocks noChangeArrowheads="1"/>
          </p:cNvSpPr>
          <p:nvPr/>
        </p:nvSpPr>
        <p:spPr bwMode="auto">
          <a:xfrm>
            <a:off x="1593219" y="3954964"/>
            <a:ext cx="5982728" cy="361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952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 FROM `</a:t>
            </a:r>
            <a:r>
              <a:rPr kumimoji="0" lang="en-US" altLang="zh-CN"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t>
            </a:r>
            <a:r>
              <a:rPr kumimoji="0" lang="zh-CN" altLang="zh-CN"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WHERE MATCH(`title`,`body`) AGAINST ('database');</a:t>
            </a:r>
            <a:r>
              <a:rPr kumimoji="0" lang="zh-CN" altLang="zh-CN" sz="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 name="文本框 17">
            <a:extLst>
              <a:ext uri="{FF2B5EF4-FFF2-40B4-BE49-F238E27FC236}">
                <a16:creationId xmlns:a16="http://schemas.microsoft.com/office/drawing/2014/main" id="{41C7469A-8F2F-482B-8ADB-8A7B08737A48}"/>
              </a:ext>
            </a:extLst>
          </p:cNvPr>
          <p:cNvSpPr txBox="1"/>
          <p:nvPr/>
        </p:nvSpPr>
        <p:spPr>
          <a:xfrm>
            <a:off x="1332103" y="4134519"/>
            <a:ext cx="4945708" cy="307777"/>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dirty="0"/>
              <a:t>全文件索引中牵扯到中止词，参考相关资料。</a:t>
            </a:r>
          </a:p>
        </p:txBody>
      </p:sp>
      <p:sp>
        <p:nvSpPr>
          <p:cNvPr id="19" name="矩形 18">
            <a:extLst>
              <a:ext uri="{FF2B5EF4-FFF2-40B4-BE49-F238E27FC236}">
                <a16:creationId xmlns:a16="http://schemas.microsoft.com/office/drawing/2014/main" id="{A2BACE1A-E315-4E0C-823F-092249357C7E}"/>
              </a:ext>
            </a:extLst>
          </p:cNvPr>
          <p:cNvSpPr/>
          <p:nvPr/>
        </p:nvSpPr>
        <p:spPr>
          <a:xfrm>
            <a:off x="5289904" y="4666243"/>
            <a:ext cx="6161384" cy="186974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050" dirty="0"/>
              <a:t>select </a:t>
            </a:r>
            <a:r>
              <a:rPr lang="en-US" altLang="zh-CN" sz="1050" dirty="0" err="1"/>
              <a:t>table_schema</a:t>
            </a:r>
            <a:r>
              <a:rPr lang="en-US" altLang="zh-CN" sz="1050" dirty="0"/>
              <a:t>, </a:t>
            </a:r>
            <a:r>
              <a:rPr lang="en-US" altLang="zh-CN" sz="1050" dirty="0" err="1"/>
              <a:t>table_name</a:t>
            </a:r>
            <a:r>
              <a:rPr lang="en-US" altLang="zh-CN" sz="1050" dirty="0"/>
              <a:t> from </a:t>
            </a:r>
            <a:r>
              <a:rPr lang="en-US" altLang="zh-CN" sz="1050" dirty="0" err="1"/>
              <a:t>information_schema.tables</a:t>
            </a:r>
            <a:r>
              <a:rPr lang="en-US" altLang="zh-CN" sz="1050" dirty="0"/>
              <a:t> where </a:t>
            </a:r>
            <a:r>
              <a:rPr lang="en-US" altLang="zh-CN" sz="1050" dirty="0" err="1"/>
              <a:t>table_name</a:t>
            </a:r>
            <a:r>
              <a:rPr lang="en-US" altLang="zh-CN" sz="1050" dirty="0"/>
              <a:t> like '</a:t>
            </a:r>
            <a:r>
              <a:rPr lang="en-US" altLang="zh-CN" sz="1050" dirty="0" err="1"/>
              <a:t>innodb_ft</a:t>
            </a:r>
            <a:r>
              <a:rPr lang="en-US" altLang="zh-CN" sz="1050" dirty="0"/>
              <a:t>%';</a:t>
            </a:r>
          </a:p>
          <a:p>
            <a:r>
              <a:rPr lang="en-US" altLang="zh-CN" sz="1050" dirty="0"/>
              <a:t>+--------------------+----------------------------+</a:t>
            </a:r>
          </a:p>
          <a:p>
            <a:r>
              <a:rPr lang="en-US" altLang="zh-CN" sz="1050" dirty="0"/>
              <a:t>| </a:t>
            </a:r>
            <a:r>
              <a:rPr lang="en-US" altLang="zh-CN" sz="1050" dirty="0" err="1"/>
              <a:t>table_schema</a:t>
            </a:r>
            <a:r>
              <a:rPr lang="en-US" altLang="zh-CN" sz="1050" dirty="0"/>
              <a:t>       | </a:t>
            </a:r>
            <a:r>
              <a:rPr lang="en-US" altLang="zh-CN" sz="1050" dirty="0" err="1"/>
              <a:t>table_name</a:t>
            </a:r>
            <a:r>
              <a:rPr lang="en-US" altLang="zh-CN" sz="1050" dirty="0"/>
              <a:t>                 |</a:t>
            </a:r>
          </a:p>
          <a:p>
            <a:r>
              <a:rPr lang="en-US" altLang="zh-CN" sz="1050" dirty="0"/>
              <a:t>+--------------------+----------------------------+</a:t>
            </a:r>
          </a:p>
          <a:p>
            <a:r>
              <a:rPr lang="en-US" altLang="zh-CN" sz="1050" dirty="0"/>
              <a:t>| </a:t>
            </a:r>
            <a:r>
              <a:rPr lang="en-US" altLang="zh-CN" sz="1050" dirty="0" err="1"/>
              <a:t>information_schema</a:t>
            </a:r>
            <a:r>
              <a:rPr lang="en-US" altLang="zh-CN" sz="1050" dirty="0"/>
              <a:t> | INNODB_FT_CONFIG           |</a:t>
            </a:r>
          </a:p>
          <a:p>
            <a:r>
              <a:rPr lang="en-US" altLang="zh-CN" sz="1050" dirty="0"/>
              <a:t>| </a:t>
            </a:r>
            <a:r>
              <a:rPr lang="en-US" altLang="zh-CN" sz="1050" dirty="0" err="1"/>
              <a:t>information_schema</a:t>
            </a:r>
            <a:r>
              <a:rPr lang="en-US" altLang="zh-CN" sz="1050" dirty="0"/>
              <a:t> | INNODB_FT_BEING_DELETED    |</a:t>
            </a:r>
          </a:p>
          <a:p>
            <a:r>
              <a:rPr lang="en-US" altLang="zh-CN" sz="1050" dirty="0"/>
              <a:t>| </a:t>
            </a:r>
            <a:r>
              <a:rPr lang="en-US" altLang="zh-CN" sz="1050" dirty="0" err="1"/>
              <a:t>information_schema</a:t>
            </a:r>
            <a:r>
              <a:rPr lang="en-US" altLang="zh-CN" sz="1050" dirty="0"/>
              <a:t> | INNODB_FT_DELETED          |</a:t>
            </a:r>
          </a:p>
          <a:p>
            <a:r>
              <a:rPr lang="en-US" altLang="zh-CN" sz="1050" dirty="0"/>
              <a:t>| </a:t>
            </a:r>
            <a:r>
              <a:rPr lang="en-US" altLang="zh-CN" sz="1050" dirty="0" err="1"/>
              <a:t>information_schema</a:t>
            </a:r>
            <a:r>
              <a:rPr lang="en-US" altLang="zh-CN" sz="1050" dirty="0"/>
              <a:t> | INNODB_FT_DEFAULT_STOPWORD |</a:t>
            </a:r>
          </a:p>
          <a:p>
            <a:r>
              <a:rPr lang="en-US" altLang="zh-CN" sz="1050" dirty="0"/>
              <a:t>| </a:t>
            </a:r>
            <a:r>
              <a:rPr lang="en-US" altLang="zh-CN" sz="1050" dirty="0" err="1"/>
              <a:t>information_schema</a:t>
            </a:r>
            <a:r>
              <a:rPr lang="en-US" altLang="zh-CN" sz="1050" dirty="0"/>
              <a:t> | INNODB_FT_INDEX_TABLE      |</a:t>
            </a:r>
          </a:p>
          <a:p>
            <a:r>
              <a:rPr lang="en-US" altLang="zh-CN" sz="1050" dirty="0"/>
              <a:t>| </a:t>
            </a:r>
            <a:r>
              <a:rPr lang="en-US" altLang="zh-CN" sz="1050" dirty="0" err="1"/>
              <a:t>information_schema</a:t>
            </a:r>
            <a:r>
              <a:rPr lang="en-US" altLang="zh-CN" sz="1050" dirty="0"/>
              <a:t> | INNODB_FT_INDEX_CACHE      |</a:t>
            </a:r>
          </a:p>
          <a:p>
            <a:r>
              <a:rPr lang="en-US" altLang="zh-CN" sz="1050" dirty="0"/>
              <a:t>+--------------------+----------------------------+</a:t>
            </a:r>
            <a:endParaRPr lang="zh-CN" altLang="en-US" sz="1050" dirty="0"/>
          </a:p>
        </p:txBody>
      </p:sp>
      <p:sp>
        <p:nvSpPr>
          <p:cNvPr id="20" name="文本框 19">
            <a:extLst>
              <a:ext uri="{FF2B5EF4-FFF2-40B4-BE49-F238E27FC236}">
                <a16:creationId xmlns:a16="http://schemas.microsoft.com/office/drawing/2014/main" id="{C4BD0E49-2E0D-4C6E-A603-9065E7CAB366}"/>
              </a:ext>
            </a:extLst>
          </p:cNvPr>
          <p:cNvSpPr txBox="1"/>
          <p:nvPr/>
        </p:nvSpPr>
        <p:spPr>
          <a:xfrm>
            <a:off x="8264392" y="5154083"/>
            <a:ext cx="1740571" cy="307777"/>
          </a:xfrm>
          <a:prstGeom prst="rect">
            <a:avLst/>
          </a:prstGeom>
          <a:noFill/>
        </p:spPr>
        <p:txBody>
          <a:bodyPr wrap="square" rtlCol="0">
            <a:spAutoFit/>
          </a:bodyPr>
          <a:lstStyle/>
          <a:p>
            <a:r>
              <a:rPr lang="zh-CN" altLang="en-US" sz="1400" dirty="0"/>
              <a:t>全文索引系统表</a:t>
            </a:r>
          </a:p>
        </p:txBody>
      </p:sp>
      <p:sp>
        <p:nvSpPr>
          <p:cNvPr id="25" name="文本框 24">
            <a:extLst>
              <a:ext uri="{FF2B5EF4-FFF2-40B4-BE49-F238E27FC236}">
                <a16:creationId xmlns:a16="http://schemas.microsoft.com/office/drawing/2014/main" id="{E806F209-BB8E-40F1-B15A-40061C019813}"/>
              </a:ext>
            </a:extLst>
          </p:cNvPr>
          <p:cNvSpPr txBox="1"/>
          <p:nvPr/>
        </p:nvSpPr>
        <p:spPr>
          <a:xfrm>
            <a:off x="198783" y="5105731"/>
            <a:ext cx="284837" cy="1200329"/>
          </a:xfrm>
          <a:prstGeom prst="rect">
            <a:avLst/>
          </a:prstGeom>
          <a:noFill/>
        </p:spPr>
        <p:txBody>
          <a:bodyPr wrap="square" rtlCol="0">
            <a:spAutoFit/>
          </a:bodyPr>
          <a:lstStyle/>
          <a:p>
            <a:r>
              <a:rPr lang="zh-CN" altLang="en-US" sz="1200" dirty="0"/>
              <a:t>全文索引参数</a:t>
            </a:r>
          </a:p>
        </p:txBody>
      </p:sp>
    </p:spTree>
    <p:extLst>
      <p:ext uri="{BB962C8B-B14F-4D97-AF65-F5344CB8AC3E}">
        <p14:creationId xmlns:p14="http://schemas.microsoft.com/office/powerpoint/2010/main" val="25989904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579436" y="405509"/>
            <a:ext cx="7315867" cy="369332"/>
          </a:xfrm>
          <a:prstGeom prst="rect">
            <a:avLst/>
          </a:prstGeom>
        </p:spPr>
        <p:txBody>
          <a:bodyPr wrap="square">
            <a:spAutoFit/>
          </a:bodyPr>
          <a:lstStyle/>
          <a:p>
            <a:r>
              <a:rPr lang="zh-CN" altLang="en-US" dirty="0">
                <a:latin typeface="等线" panose="02010600030101010101" pitchFamily="2" charset="-122"/>
                <a:ea typeface="等线" panose="02010600030101010101" pitchFamily="2" charset="-122"/>
              </a:rPr>
              <a:t>四、</a:t>
            </a:r>
            <a:r>
              <a:rPr lang="en-US" altLang="zh-CN" dirty="0">
                <a:latin typeface="等线" panose="02010600030101010101" pitchFamily="2" charset="-122"/>
                <a:ea typeface="等线" panose="02010600030101010101" pitchFamily="2" charset="-122"/>
              </a:rPr>
              <a:t>MySQL</a:t>
            </a:r>
            <a:r>
              <a:rPr lang="zh-CN" altLang="en-US" dirty="0">
                <a:latin typeface="等线" panose="02010600030101010101" pitchFamily="2" charset="-122"/>
                <a:ea typeface="等线" panose="02010600030101010101" pitchFamily="2" charset="-122"/>
              </a:rPr>
              <a:t>索引优化</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列索引（单列）</a:t>
            </a:r>
          </a:p>
        </p:txBody>
      </p:sp>
      <p:sp>
        <p:nvSpPr>
          <p:cNvPr id="4" name="文本框 3">
            <a:extLst>
              <a:ext uri="{FF2B5EF4-FFF2-40B4-BE49-F238E27FC236}">
                <a16:creationId xmlns:a16="http://schemas.microsoft.com/office/drawing/2014/main" id="{F809C55E-6FE3-4974-AA36-3A2AE9019467}"/>
              </a:ext>
            </a:extLst>
          </p:cNvPr>
          <p:cNvSpPr txBox="1"/>
          <p:nvPr/>
        </p:nvSpPr>
        <p:spPr>
          <a:xfrm>
            <a:off x="1100546" y="904567"/>
            <a:ext cx="2950344" cy="369332"/>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a:t>单列索引之空间索引</a:t>
            </a:r>
          </a:p>
        </p:txBody>
      </p:sp>
      <p:sp>
        <p:nvSpPr>
          <p:cNvPr id="10" name="矩形 9">
            <a:extLst>
              <a:ext uri="{FF2B5EF4-FFF2-40B4-BE49-F238E27FC236}">
                <a16:creationId xmlns:a16="http://schemas.microsoft.com/office/drawing/2014/main" id="{A634063E-641C-4C4E-A9DA-62510D082B60}"/>
              </a:ext>
            </a:extLst>
          </p:cNvPr>
          <p:cNvSpPr/>
          <p:nvPr/>
        </p:nvSpPr>
        <p:spPr>
          <a:xfrm>
            <a:off x="1100546" y="1273899"/>
            <a:ext cx="9055510" cy="646331"/>
          </a:xfrm>
          <a:prstGeom prst="rect">
            <a:avLst/>
          </a:prstGeom>
        </p:spPr>
        <p:txBody>
          <a:bodyPr wrap="square">
            <a:spAutoFit/>
          </a:bodyPr>
          <a:lstStyle/>
          <a:p>
            <a:r>
              <a:rPr lang="zh-CN" altLang="en-US" dirty="0"/>
              <a:t>    可以在空间数据类型上创建索引。 </a:t>
            </a:r>
            <a:r>
              <a:rPr lang="en-US" altLang="zh-CN" dirty="0" err="1"/>
              <a:t>MyISAM</a:t>
            </a:r>
            <a:r>
              <a:rPr lang="zh-CN" altLang="en-US" dirty="0"/>
              <a:t>并</a:t>
            </a:r>
            <a:r>
              <a:rPr lang="en-US" altLang="zh-CN" dirty="0" err="1"/>
              <a:t>InnoDB</a:t>
            </a:r>
            <a:r>
              <a:rPr lang="en-US" altLang="zh-CN" dirty="0"/>
              <a:t> </a:t>
            </a:r>
            <a:r>
              <a:rPr lang="zh-CN" altLang="en-US" dirty="0"/>
              <a:t>支持有关空间类型的</a:t>
            </a:r>
            <a:r>
              <a:rPr lang="en-US" altLang="zh-CN" dirty="0"/>
              <a:t>R</a:t>
            </a:r>
            <a:r>
              <a:rPr lang="zh-CN" altLang="en-US" dirty="0"/>
              <a:t>树索引。其他存储引擎使用</a:t>
            </a:r>
            <a:r>
              <a:rPr lang="en-US" altLang="zh-CN" dirty="0"/>
              <a:t>B</a:t>
            </a:r>
            <a:r>
              <a:rPr lang="zh-CN" altLang="en-US" dirty="0"/>
              <a:t>树来索引空间类型（除外 </a:t>
            </a:r>
            <a:r>
              <a:rPr lang="en-US" altLang="zh-CN" dirty="0"/>
              <a:t>ARCHIVE</a:t>
            </a:r>
            <a:r>
              <a:rPr lang="zh-CN" altLang="en-US" dirty="0"/>
              <a:t>，不支持空间类型索引）。</a:t>
            </a:r>
          </a:p>
        </p:txBody>
      </p:sp>
      <p:sp>
        <p:nvSpPr>
          <p:cNvPr id="23" name="文本框 22">
            <a:extLst>
              <a:ext uri="{FF2B5EF4-FFF2-40B4-BE49-F238E27FC236}">
                <a16:creationId xmlns:a16="http://schemas.microsoft.com/office/drawing/2014/main" id="{C6B04845-32A0-4E95-94B2-3C34C01FA97B}"/>
              </a:ext>
            </a:extLst>
          </p:cNvPr>
          <p:cNvSpPr txBox="1"/>
          <p:nvPr/>
        </p:nvSpPr>
        <p:spPr>
          <a:xfrm>
            <a:off x="1193310" y="2055824"/>
            <a:ext cx="5257185" cy="338554"/>
          </a:xfrm>
          <a:prstGeom prst="rect">
            <a:avLst/>
          </a:prstGeom>
          <a:noFill/>
        </p:spPr>
        <p:txBody>
          <a:bodyPr wrap="square" rtlCol="0">
            <a:spAutoFit/>
          </a:bodyPr>
          <a:lstStyle/>
          <a:p>
            <a:pPr marL="285750" indent="-285750">
              <a:buFont typeface="Wingdings" panose="05000000000000000000" pitchFamily="2" charset="2"/>
              <a:buChar char="p"/>
            </a:pPr>
            <a:r>
              <a:rPr lang="zh-CN" altLang="en-US" sz="1600" dirty="0">
                <a:latin typeface="等线" panose="02010600030101010101" pitchFamily="2" charset="-122"/>
                <a:ea typeface="等线" panose="02010600030101010101" pitchFamily="2" charset="-122"/>
              </a:rPr>
              <a:t>单列索引之</a:t>
            </a:r>
            <a:r>
              <a:rPr lang="en-US" altLang="zh-CN" sz="1600" b="1" dirty="0">
                <a:latin typeface="等线" panose="02010600030101010101" pitchFamily="2" charset="-122"/>
                <a:ea typeface="等线" panose="02010600030101010101" pitchFamily="2" charset="-122"/>
              </a:rPr>
              <a:t>MEMORY</a:t>
            </a:r>
            <a:r>
              <a:rPr lang="zh-CN" altLang="en-US" sz="1600" b="1" dirty="0">
                <a:latin typeface="等线" panose="02010600030101010101" pitchFamily="2" charset="-122"/>
                <a:ea typeface="等线" panose="02010600030101010101" pitchFamily="2" charset="-122"/>
              </a:rPr>
              <a:t>存储引擎中的索引</a:t>
            </a:r>
          </a:p>
        </p:txBody>
      </p:sp>
      <p:sp>
        <p:nvSpPr>
          <p:cNvPr id="22" name="矩形 21">
            <a:extLst>
              <a:ext uri="{FF2B5EF4-FFF2-40B4-BE49-F238E27FC236}">
                <a16:creationId xmlns:a16="http://schemas.microsoft.com/office/drawing/2014/main" id="{25CC9786-68AD-4665-ACFB-EA6FCE97A30B}"/>
              </a:ext>
            </a:extLst>
          </p:cNvPr>
          <p:cNvSpPr/>
          <p:nvPr/>
        </p:nvSpPr>
        <p:spPr>
          <a:xfrm>
            <a:off x="1278835" y="2419288"/>
            <a:ext cx="8282608" cy="369332"/>
          </a:xfrm>
          <a:prstGeom prst="rect">
            <a:avLst/>
          </a:prstGeom>
        </p:spPr>
        <p:txBody>
          <a:bodyPr wrap="square">
            <a:spAutoFit/>
          </a:bodyPr>
          <a:lstStyle/>
          <a:p>
            <a:r>
              <a:rPr lang="en-US" altLang="zh-CN" dirty="0"/>
              <a:t>MEMORY</a:t>
            </a:r>
            <a:r>
              <a:rPr lang="zh-CN" altLang="en-US" dirty="0"/>
              <a:t>存储引擎使用 </a:t>
            </a:r>
            <a:r>
              <a:rPr lang="en-US" altLang="zh-CN" dirty="0"/>
              <a:t>HASH</a:t>
            </a:r>
            <a:r>
              <a:rPr lang="zh-CN" altLang="en-US" dirty="0"/>
              <a:t>默认的索引，而且还支持 </a:t>
            </a:r>
            <a:r>
              <a:rPr lang="en-US" altLang="zh-CN" dirty="0"/>
              <a:t>BTREE</a:t>
            </a:r>
            <a:r>
              <a:rPr lang="zh-CN" altLang="en-US" dirty="0"/>
              <a:t>索引。</a:t>
            </a:r>
          </a:p>
        </p:txBody>
      </p:sp>
    </p:spTree>
    <p:extLst>
      <p:ext uri="{BB962C8B-B14F-4D97-AF65-F5344CB8AC3E}">
        <p14:creationId xmlns:p14="http://schemas.microsoft.com/office/powerpoint/2010/main" val="37895442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箭头连接符 50">
            <a:extLst>
              <a:ext uri="{FF2B5EF4-FFF2-40B4-BE49-F238E27FC236}">
                <a16:creationId xmlns:a16="http://schemas.microsoft.com/office/drawing/2014/main" id="{71E6CF5E-F4AB-4296-8F22-C1C1F0E9F4FE}"/>
              </a:ext>
            </a:extLst>
          </p:cNvPr>
          <p:cNvCxnSpPr>
            <a:cxnSpLocks/>
          </p:cNvCxnSpPr>
          <p:nvPr/>
        </p:nvCxnSpPr>
        <p:spPr>
          <a:xfrm>
            <a:off x="5230943" y="1629334"/>
            <a:ext cx="0" cy="377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B71F07D2-E755-4E20-94D3-1B7CD8BE8F4B}"/>
              </a:ext>
            </a:extLst>
          </p:cNvPr>
          <p:cNvSpPr/>
          <p:nvPr/>
        </p:nvSpPr>
        <p:spPr>
          <a:xfrm>
            <a:off x="579436" y="405509"/>
            <a:ext cx="6586677" cy="369332"/>
          </a:xfrm>
          <a:prstGeom prst="rect">
            <a:avLst/>
          </a:prstGeom>
        </p:spPr>
        <p:txBody>
          <a:bodyPr wrap="square">
            <a:spAutoFit/>
          </a:bodyPr>
          <a:lstStyle/>
          <a:p>
            <a:r>
              <a:rPr lang="zh-CN" altLang="en-US" dirty="0">
                <a:latin typeface="等线" panose="02010600030101010101" pitchFamily="2" charset="-122"/>
                <a:ea typeface="等线" panose="02010600030101010101" pitchFamily="2" charset="-122"/>
              </a:rPr>
              <a:t>四、</a:t>
            </a:r>
            <a:r>
              <a:rPr lang="en-US" altLang="zh-CN" dirty="0">
                <a:latin typeface="等线" panose="02010600030101010101" pitchFamily="2" charset="-122"/>
                <a:ea typeface="等线" panose="02010600030101010101" pitchFamily="2" charset="-122"/>
              </a:rPr>
              <a:t>MySQL</a:t>
            </a:r>
            <a:r>
              <a:rPr lang="zh-CN" altLang="en-US" dirty="0">
                <a:latin typeface="等线" panose="02010600030101010101" pitchFamily="2" charset="-122"/>
                <a:ea typeface="等线" panose="02010600030101010101" pitchFamily="2" charset="-122"/>
              </a:rPr>
              <a:t>索引优化</a:t>
            </a:r>
            <a:r>
              <a:rPr lang="en-US" altLang="zh-CN" dirty="0">
                <a:latin typeface="等线" panose="02010600030101010101" pitchFamily="2" charset="-122"/>
                <a:ea typeface="等线" panose="02010600030101010101" pitchFamily="2" charset="-122"/>
              </a:rPr>
              <a:t>—</a:t>
            </a:r>
            <a:r>
              <a:rPr lang="en-US" altLang="zh-CN" dirty="0"/>
              <a:t>Multiple-Column Indexes </a:t>
            </a:r>
            <a:r>
              <a:rPr lang="zh-CN" altLang="en-US" dirty="0">
                <a:latin typeface="等线" panose="02010600030101010101" pitchFamily="2" charset="-122"/>
                <a:ea typeface="等线" panose="02010600030101010101" pitchFamily="2" charset="-122"/>
              </a:rPr>
              <a:t>多列组合索引</a:t>
            </a:r>
          </a:p>
        </p:txBody>
      </p:sp>
      <p:sp>
        <p:nvSpPr>
          <p:cNvPr id="3" name="矩形 2">
            <a:extLst>
              <a:ext uri="{FF2B5EF4-FFF2-40B4-BE49-F238E27FC236}">
                <a16:creationId xmlns:a16="http://schemas.microsoft.com/office/drawing/2014/main" id="{42594F2C-62C8-41E2-9D16-2B6262F9C760}"/>
              </a:ext>
            </a:extLst>
          </p:cNvPr>
          <p:cNvSpPr/>
          <p:nvPr/>
        </p:nvSpPr>
        <p:spPr>
          <a:xfrm>
            <a:off x="983799" y="774841"/>
            <a:ext cx="8100565" cy="338554"/>
          </a:xfrm>
          <a:prstGeom prst="rect">
            <a:avLst/>
          </a:prstGeom>
        </p:spPr>
        <p:txBody>
          <a:bodyPr wrap="square">
            <a:spAutoFit/>
          </a:bodyPr>
          <a:lstStyle/>
          <a:p>
            <a:r>
              <a:rPr lang="zh-CN" altLang="en-US" sz="1600" dirty="0"/>
              <a:t>创建复合索引（即，多列上的索引）。一个索引最多可以包含</a:t>
            </a:r>
            <a:r>
              <a:rPr lang="en-US" altLang="zh-CN" sz="1600" dirty="0"/>
              <a:t>16</a:t>
            </a:r>
            <a:r>
              <a:rPr lang="zh-CN" altLang="en-US" sz="1600" dirty="0"/>
              <a:t>列。</a:t>
            </a:r>
          </a:p>
        </p:txBody>
      </p:sp>
      <p:sp>
        <p:nvSpPr>
          <p:cNvPr id="5" name="矩形 4">
            <a:extLst>
              <a:ext uri="{FF2B5EF4-FFF2-40B4-BE49-F238E27FC236}">
                <a16:creationId xmlns:a16="http://schemas.microsoft.com/office/drawing/2014/main" id="{247623D8-6293-4949-9486-12382779D7A3}"/>
              </a:ext>
            </a:extLst>
          </p:cNvPr>
          <p:cNvSpPr/>
          <p:nvPr/>
        </p:nvSpPr>
        <p:spPr>
          <a:xfrm>
            <a:off x="9432581" y="36177"/>
            <a:ext cx="2802835" cy="73866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sz="1050" dirty="0">
                <a:solidFill>
                  <a:srgbClr val="333333"/>
                </a:solidFill>
                <a:latin typeface="Verdana" panose="020B0604030504040204" pitchFamily="34" charset="0"/>
              </a:rPr>
              <a:t>索引原则</a:t>
            </a:r>
            <a:endParaRPr lang="en-US" altLang="zh-CN" sz="1050" dirty="0">
              <a:solidFill>
                <a:srgbClr val="333333"/>
              </a:solidFill>
              <a:latin typeface="Verdana" panose="020B0604030504040204" pitchFamily="34" charset="0"/>
            </a:endParaRPr>
          </a:p>
          <a:p>
            <a:pPr marL="285750" indent="-285750">
              <a:buFont typeface="Wingdings" panose="05000000000000000000" pitchFamily="2" charset="2"/>
              <a:buChar char="u"/>
            </a:pPr>
            <a:r>
              <a:rPr lang="zh-CN" altLang="en-US" sz="1050" dirty="0">
                <a:solidFill>
                  <a:srgbClr val="333333"/>
                </a:solidFill>
                <a:latin typeface="Verdana" panose="020B0604030504040204" pitchFamily="34" charset="0"/>
              </a:rPr>
              <a:t>索引越少越好</a:t>
            </a:r>
            <a:endParaRPr lang="en-US" altLang="zh-CN" sz="1050" dirty="0">
              <a:solidFill>
                <a:srgbClr val="333333"/>
              </a:solidFill>
              <a:latin typeface="Verdana" panose="020B0604030504040204" pitchFamily="34" charset="0"/>
            </a:endParaRPr>
          </a:p>
          <a:p>
            <a:pPr marL="285750" indent="-285750">
              <a:buFont typeface="Wingdings" panose="05000000000000000000" pitchFamily="2" charset="2"/>
              <a:buChar char="u"/>
            </a:pPr>
            <a:r>
              <a:rPr lang="zh-CN" altLang="en-US" sz="1050" dirty="0">
                <a:solidFill>
                  <a:srgbClr val="333333"/>
                </a:solidFill>
                <a:latin typeface="Verdana" panose="020B0604030504040204" pitchFamily="34" charset="0"/>
              </a:rPr>
              <a:t>最窄的字段放在键的左边</a:t>
            </a:r>
            <a:endParaRPr lang="en-US" altLang="zh-CN" sz="1050" dirty="0">
              <a:solidFill>
                <a:srgbClr val="333333"/>
              </a:solidFill>
              <a:latin typeface="Verdana" panose="020B0604030504040204" pitchFamily="34" charset="0"/>
            </a:endParaRPr>
          </a:p>
          <a:p>
            <a:pPr marL="285750" indent="-285750">
              <a:buFont typeface="Wingdings" panose="05000000000000000000" pitchFamily="2" charset="2"/>
              <a:buChar char="u"/>
            </a:pPr>
            <a:r>
              <a:rPr lang="zh-CN" altLang="en-US" sz="1050" dirty="0">
                <a:solidFill>
                  <a:srgbClr val="333333"/>
                </a:solidFill>
                <a:latin typeface="Verdana" panose="020B0604030504040204" pitchFamily="34" charset="0"/>
              </a:rPr>
              <a:t>避免</a:t>
            </a:r>
            <a:r>
              <a:rPr lang="en-US" altLang="zh-CN" sz="1050" dirty="0">
                <a:solidFill>
                  <a:srgbClr val="333333"/>
                </a:solidFill>
                <a:latin typeface="Verdana" panose="020B0604030504040204" pitchFamily="34" charset="0"/>
              </a:rPr>
              <a:t>file sort</a:t>
            </a:r>
            <a:r>
              <a:rPr lang="zh-CN" altLang="en-US" sz="1050" dirty="0">
                <a:solidFill>
                  <a:srgbClr val="333333"/>
                </a:solidFill>
                <a:latin typeface="Verdana" panose="020B0604030504040204" pitchFamily="34" charset="0"/>
              </a:rPr>
              <a:t>排序，临时表和表扫描</a:t>
            </a:r>
            <a:r>
              <a:rPr lang="en-US" altLang="zh-CN" sz="1050" dirty="0">
                <a:solidFill>
                  <a:srgbClr val="333333"/>
                </a:solidFill>
                <a:latin typeface="Verdana" panose="020B0604030504040204" pitchFamily="34" charset="0"/>
              </a:rPr>
              <a:t>.</a:t>
            </a:r>
            <a:endParaRPr lang="zh-CN" altLang="en-US" sz="1050" dirty="0"/>
          </a:p>
        </p:txBody>
      </p:sp>
      <p:sp>
        <p:nvSpPr>
          <p:cNvPr id="6" name="矩形 5">
            <a:extLst>
              <a:ext uri="{FF2B5EF4-FFF2-40B4-BE49-F238E27FC236}">
                <a16:creationId xmlns:a16="http://schemas.microsoft.com/office/drawing/2014/main" id="{B5EBC0EA-9A01-4337-9BE3-274B2C8F7B07}"/>
              </a:ext>
            </a:extLst>
          </p:cNvPr>
          <p:cNvSpPr/>
          <p:nvPr/>
        </p:nvSpPr>
        <p:spPr>
          <a:xfrm>
            <a:off x="2385215" y="1251894"/>
            <a:ext cx="6096000" cy="46166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altLang="zh-CN" sz="1200" dirty="0">
                <a:solidFill>
                  <a:srgbClr val="0077AA"/>
                </a:solidFill>
                <a:latin typeface="Liberation Mono"/>
              </a:rPr>
              <a:t>CREATE</a:t>
            </a:r>
            <a:r>
              <a:rPr lang="en-US" altLang="zh-CN" sz="1200" dirty="0">
                <a:solidFill>
                  <a:srgbClr val="000000"/>
                </a:solidFill>
                <a:latin typeface="Liberation Mono"/>
              </a:rPr>
              <a:t> </a:t>
            </a:r>
            <a:r>
              <a:rPr lang="en-US" altLang="zh-CN" sz="1200" dirty="0">
                <a:solidFill>
                  <a:srgbClr val="0077AA"/>
                </a:solidFill>
                <a:latin typeface="Liberation Mono"/>
              </a:rPr>
              <a:t>TABLE</a:t>
            </a:r>
            <a:r>
              <a:rPr lang="en-US" altLang="zh-CN" sz="1200" dirty="0">
                <a:solidFill>
                  <a:srgbClr val="000000"/>
                </a:solidFill>
                <a:latin typeface="Liberation Mono"/>
              </a:rPr>
              <a:t> test </a:t>
            </a:r>
            <a:r>
              <a:rPr lang="en-US" altLang="zh-CN" sz="1200" dirty="0">
                <a:solidFill>
                  <a:srgbClr val="999999"/>
                </a:solidFill>
                <a:latin typeface="Liberation Mono"/>
              </a:rPr>
              <a:t>(</a:t>
            </a:r>
            <a:r>
              <a:rPr lang="en-US" altLang="zh-CN" sz="1200" dirty="0">
                <a:solidFill>
                  <a:srgbClr val="000000"/>
                </a:solidFill>
                <a:latin typeface="Liberation Mono"/>
              </a:rPr>
              <a:t> id </a:t>
            </a:r>
            <a:r>
              <a:rPr lang="en-US" altLang="zh-CN" sz="1200" dirty="0">
                <a:solidFill>
                  <a:srgbClr val="834689"/>
                </a:solidFill>
                <a:latin typeface="Liberation Mono"/>
              </a:rPr>
              <a:t>INT</a:t>
            </a:r>
            <a:r>
              <a:rPr lang="en-US" altLang="zh-CN" sz="1200" dirty="0">
                <a:solidFill>
                  <a:srgbClr val="000000"/>
                </a:solidFill>
                <a:latin typeface="Liberation Mono"/>
              </a:rPr>
              <a:t> </a:t>
            </a:r>
            <a:r>
              <a:rPr lang="en-US" altLang="zh-CN" sz="1200" dirty="0">
                <a:solidFill>
                  <a:srgbClr val="A67F59"/>
                </a:solidFill>
                <a:latin typeface="Liberation Mono"/>
              </a:rPr>
              <a:t>NOT</a:t>
            </a:r>
            <a:r>
              <a:rPr lang="en-US" altLang="zh-CN" sz="1200" dirty="0">
                <a:solidFill>
                  <a:srgbClr val="000000"/>
                </a:solidFill>
                <a:latin typeface="Liberation Mono"/>
              </a:rPr>
              <a:t> </a:t>
            </a:r>
            <a:r>
              <a:rPr lang="en-US" altLang="zh-CN" sz="1200" dirty="0">
                <a:solidFill>
                  <a:srgbClr val="990055"/>
                </a:solidFill>
                <a:latin typeface="Liberation Mono"/>
              </a:rPr>
              <a:t>NULL</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err="1">
                <a:solidFill>
                  <a:srgbClr val="000000"/>
                </a:solidFill>
                <a:latin typeface="Liberation Mono"/>
              </a:rPr>
              <a:t>last_name</a:t>
            </a:r>
            <a:r>
              <a:rPr lang="en-US" altLang="zh-CN" sz="1200" dirty="0">
                <a:solidFill>
                  <a:srgbClr val="000000"/>
                </a:solidFill>
                <a:latin typeface="Liberation Mono"/>
              </a:rPr>
              <a:t> </a:t>
            </a:r>
            <a:r>
              <a:rPr lang="en-US" altLang="zh-CN" sz="1200" dirty="0">
                <a:solidFill>
                  <a:srgbClr val="834689"/>
                </a:solidFill>
                <a:latin typeface="Liberation Mono"/>
              </a:rPr>
              <a:t>CHAR</a:t>
            </a:r>
            <a:r>
              <a:rPr lang="en-US" altLang="zh-CN" sz="1200" dirty="0">
                <a:solidFill>
                  <a:srgbClr val="999999"/>
                </a:solidFill>
                <a:latin typeface="Liberation Mono"/>
              </a:rPr>
              <a:t>(</a:t>
            </a:r>
            <a:r>
              <a:rPr lang="en-US" altLang="zh-CN" sz="1200" dirty="0">
                <a:solidFill>
                  <a:srgbClr val="990055"/>
                </a:solidFill>
                <a:latin typeface="Liberation Mono"/>
              </a:rPr>
              <a:t>30</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A67F59"/>
                </a:solidFill>
                <a:latin typeface="Liberation Mono"/>
              </a:rPr>
              <a:t>NOT</a:t>
            </a:r>
            <a:r>
              <a:rPr lang="en-US" altLang="zh-CN" sz="1200" dirty="0">
                <a:solidFill>
                  <a:srgbClr val="000000"/>
                </a:solidFill>
                <a:latin typeface="Liberation Mono"/>
              </a:rPr>
              <a:t> </a:t>
            </a:r>
            <a:r>
              <a:rPr lang="en-US" altLang="zh-CN" sz="1200" dirty="0">
                <a:solidFill>
                  <a:srgbClr val="990055"/>
                </a:solidFill>
                <a:latin typeface="Liberation Mono"/>
              </a:rPr>
              <a:t>NULL</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err="1">
                <a:solidFill>
                  <a:srgbClr val="000000"/>
                </a:solidFill>
                <a:latin typeface="Liberation Mono"/>
              </a:rPr>
              <a:t>first_name</a:t>
            </a:r>
            <a:r>
              <a:rPr lang="en-US" altLang="zh-CN" sz="1200" dirty="0">
                <a:solidFill>
                  <a:srgbClr val="000000"/>
                </a:solidFill>
                <a:latin typeface="Liberation Mono"/>
              </a:rPr>
              <a:t> </a:t>
            </a:r>
            <a:r>
              <a:rPr lang="en-US" altLang="zh-CN" sz="1200" dirty="0">
                <a:solidFill>
                  <a:srgbClr val="834689"/>
                </a:solidFill>
                <a:latin typeface="Liberation Mono"/>
              </a:rPr>
              <a:t>CHAR</a:t>
            </a:r>
            <a:r>
              <a:rPr lang="en-US" altLang="zh-CN" sz="1200" dirty="0">
                <a:solidFill>
                  <a:srgbClr val="999999"/>
                </a:solidFill>
                <a:latin typeface="Liberation Mono"/>
              </a:rPr>
              <a:t>(</a:t>
            </a:r>
            <a:r>
              <a:rPr lang="en-US" altLang="zh-CN" sz="1200" dirty="0">
                <a:solidFill>
                  <a:srgbClr val="990055"/>
                </a:solidFill>
                <a:latin typeface="Liberation Mono"/>
              </a:rPr>
              <a:t>30</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A67F59"/>
                </a:solidFill>
                <a:latin typeface="Liberation Mono"/>
              </a:rPr>
              <a:t>NOT</a:t>
            </a:r>
            <a:r>
              <a:rPr lang="en-US" altLang="zh-CN" sz="1200" dirty="0">
                <a:solidFill>
                  <a:srgbClr val="000000"/>
                </a:solidFill>
                <a:latin typeface="Liberation Mono"/>
              </a:rPr>
              <a:t> </a:t>
            </a:r>
            <a:r>
              <a:rPr lang="en-US" altLang="zh-CN" sz="1200" dirty="0">
                <a:solidFill>
                  <a:srgbClr val="990055"/>
                </a:solidFill>
                <a:latin typeface="Liberation Mono"/>
              </a:rPr>
              <a:t>NULL</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0077AA"/>
                </a:solidFill>
                <a:latin typeface="Liberation Mono"/>
              </a:rPr>
              <a:t>PRIMARY</a:t>
            </a:r>
            <a:r>
              <a:rPr lang="en-US" altLang="zh-CN" sz="1200" dirty="0">
                <a:solidFill>
                  <a:srgbClr val="000000"/>
                </a:solidFill>
                <a:latin typeface="Liberation Mono"/>
              </a:rPr>
              <a:t> </a:t>
            </a:r>
            <a:r>
              <a:rPr lang="en-US" altLang="zh-CN" sz="1200" dirty="0">
                <a:solidFill>
                  <a:srgbClr val="0077AA"/>
                </a:solidFill>
                <a:latin typeface="Liberation Mono"/>
              </a:rPr>
              <a:t>KEY</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id</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0077AA"/>
                </a:solidFill>
                <a:latin typeface="Liberation Mono"/>
              </a:rPr>
              <a:t>INDEX</a:t>
            </a:r>
            <a:r>
              <a:rPr lang="en-US" altLang="zh-CN" sz="1200" dirty="0">
                <a:solidFill>
                  <a:srgbClr val="000000"/>
                </a:solidFill>
                <a:latin typeface="Liberation Mono"/>
              </a:rPr>
              <a:t> </a:t>
            </a:r>
            <a:r>
              <a:rPr lang="en-US" altLang="zh-CN" sz="1200" dirty="0">
                <a:solidFill>
                  <a:srgbClr val="0077AA"/>
                </a:solidFill>
                <a:latin typeface="Liberation Mono"/>
              </a:rPr>
              <a:t>name</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err="1">
                <a:solidFill>
                  <a:srgbClr val="000000"/>
                </a:solidFill>
                <a:latin typeface="Liberation Mono"/>
              </a:rPr>
              <a:t>last_name</a:t>
            </a:r>
            <a:r>
              <a:rPr lang="en-US" altLang="zh-CN" sz="1200" dirty="0" err="1">
                <a:solidFill>
                  <a:srgbClr val="999999"/>
                </a:solidFill>
                <a:latin typeface="Liberation Mono"/>
              </a:rPr>
              <a:t>,</a:t>
            </a:r>
            <a:r>
              <a:rPr lang="en-US" altLang="zh-CN" sz="1200" dirty="0" err="1">
                <a:solidFill>
                  <a:srgbClr val="000000"/>
                </a:solidFill>
                <a:latin typeface="Liberation Mono"/>
              </a:rPr>
              <a:t>first_name</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999999"/>
                </a:solidFill>
                <a:latin typeface="Liberation Mono"/>
              </a:rPr>
              <a:t>);</a:t>
            </a:r>
            <a:endParaRPr lang="zh-CN" altLang="en-US" sz="1200" dirty="0"/>
          </a:p>
        </p:txBody>
      </p:sp>
      <p:sp>
        <p:nvSpPr>
          <p:cNvPr id="7" name="矩形 6">
            <a:extLst>
              <a:ext uri="{FF2B5EF4-FFF2-40B4-BE49-F238E27FC236}">
                <a16:creationId xmlns:a16="http://schemas.microsoft.com/office/drawing/2014/main" id="{AEBA1ACF-9921-448A-A288-CF08FB429F40}"/>
              </a:ext>
            </a:extLst>
          </p:cNvPr>
          <p:cNvSpPr/>
          <p:nvPr/>
        </p:nvSpPr>
        <p:spPr>
          <a:xfrm>
            <a:off x="1576658" y="1949859"/>
            <a:ext cx="3618018" cy="46166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200" dirty="0"/>
              <a:t>SELECT * FROM t_929</a:t>
            </a:r>
          </a:p>
          <a:p>
            <a:r>
              <a:rPr lang="en-US" altLang="zh-CN" sz="1200" dirty="0"/>
              <a:t>  WHERE </a:t>
            </a:r>
            <a:r>
              <a:rPr lang="en-US" altLang="zh-CN" sz="1200" dirty="0" err="1"/>
              <a:t>last_name</a:t>
            </a:r>
            <a:r>
              <a:rPr lang="en-US" altLang="zh-CN" sz="1200" dirty="0"/>
              <a:t>='Jones' AND </a:t>
            </a:r>
            <a:r>
              <a:rPr lang="en-US" altLang="zh-CN" sz="1200" dirty="0" err="1"/>
              <a:t>first_name</a:t>
            </a:r>
            <a:r>
              <a:rPr lang="en-US" altLang="zh-CN" sz="1200" dirty="0"/>
              <a:t>='John';</a:t>
            </a:r>
          </a:p>
        </p:txBody>
      </p:sp>
      <p:sp>
        <p:nvSpPr>
          <p:cNvPr id="8" name="矩形 7">
            <a:extLst>
              <a:ext uri="{FF2B5EF4-FFF2-40B4-BE49-F238E27FC236}">
                <a16:creationId xmlns:a16="http://schemas.microsoft.com/office/drawing/2014/main" id="{87B30C28-2BDC-449D-9CA9-C51BEC602C77}"/>
              </a:ext>
            </a:extLst>
          </p:cNvPr>
          <p:cNvSpPr/>
          <p:nvPr/>
        </p:nvSpPr>
        <p:spPr>
          <a:xfrm>
            <a:off x="5357104" y="1857525"/>
            <a:ext cx="3618018"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200" dirty="0"/>
              <a:t>SELECT * FROM t_929</a:t>
            </a:r>
          </a:p>
          <a:p>
            <a:r>
              <a:rPr lang="en-US" altLang="zh-CN" sz="1200" dirty="0"/>
              <a:t>  WHERE </a:t>
            </a:r>
            <a:r>
              <a:rPr lang="en-US" altLang="zh-CN" sz="1200" dirty="0" err="1"/>
              <a:t>last_name</a:t>
            </a:r>
            <a:r>
              <a:rPr lang="en-US" altLang="zh-CN" sz="1200" dirty="0"/>
              <a:t>='Jones'</a:t>
            </a:r>
          </a:p>
          <a:p>
            <a:r>
              <a:rPr lang="en-US" altLang="zh-CN" sz="1200" dirty="0"/>
              <a:t>  AND (</a:t>
            </a:r>
            <a:r>
              <a:rPr lang="en-US" altLang="zh-CN" sz="1200" dirty="0" err="1"/>
              <a:t>first_name</a:t>
            </a:r>
            <a:r>
              <a:rPr lang="en-US" altLang="zh-CN" sz="1200" dirty="0"/>
              <a:t>='John' OR </a:t>
            </a:r>
            <a:r>
              <a:rPr lang="en-US" altLang="zh-CN" sz="1200" dirty="0" err="1"/>
              <a:t>first_name</a:t>
            </a:r>
            <a:r>
              <a:rPr lang="en-US" altLang="zh-CN" sz="1200" dirty="0"/>
              <a:t>='Jon');</a:t>
            </a:r>
          </a:p>
        </p:txBody>
      </p:sp>
      <p:sp>
        <p:nvSpPr>
          <p:cNvPr id="9" name="矩形 8">
            <a:extLst>
              <a:ext uri="{FF2B5EF4-FFF2-40B4-BE49-F238E27FC236}">
                <a16:creationId xmlns:a16="http://schemas.microsoft.com/office/drawing/2014/main" id="{06C62C91-B38E-4C1D-8C17-6CAEEEBA5B44}"/>
              </a:ext>
            </a:extLst>
          </p:cNvPr>
          <p:cNvSpPr/>
          <p:nvPr/>
        </p:nvSpPr>
        <p:spPr>
          <a:xfrm>
            <a:off x="9112529" y="1857524"/>
            <a:ext cx="3005625"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200" dirty="0"/>
              <a:t>SELECT * FROM t_929</a:t>
            </a:r>
          </a:p>
          <a:p>
            <a:r>
              <a:rPr lang="en-US" altLang="zh-CN" sz="1200" dirty="0"/>
              <a:t>  WHERE </a:t>
            </a:r>
            <a:r>
              <a:rPr lang="en-US" altLang="zh-CN" sz="1200" dirty="0" err="1"/>
              <a:t>last_name</a:t>
            </a:r>
            <a:r>
              <a:rPr lang="en-US" altLang="zh-CN" sz="1200" dirty="0"/>
              <a:t>='Jones'</a:t>
            </a:r>
          </a:p>
          <a:p>
            <a:r>
              <a:rPr lang="en-US" altLang="zh-CN" sz="1200" dirty="0"/>
              <a:t>  AND </a:t>
            </a:r>
            <a:r>
              <a:rPr lang="en-US" altLang="zh-CN" sz="1200" dirty="0" err="1"/>
              <a:t>first_name</a:t>
            </a:r>
            <a:r>
              <a:rPr lang="en-US" altLang="zh-CN" sz="1200" dirty="0"/>
              <a:t> &gt;='M' AND </a:t>
            </a:r>
            <a:r>
              <a:rPr lang="en-US" altLang="zh-CN" sz="1200" dirty="0" err="1"/>
              <a:t>first_name</a:t>
            </a:r>
            <a:r>
              <a:rPr lang="en-US" altLang="zh-CN" sz="1200" dirty="0"/>
              <a:t> &lt; 'N';</a:t>
            </a:r>
            <a:endParaRPr lang="zh-CN" altLang="en-US" sz="1200" dirty="0"/>
          </a:p>
        </p:txBody>
      </p:sp>
      <p:cxnSp>
        <p:nvCxnSpPr>
          <p:cNvPr id="12" name="直接箭头连接符 11">
            <a:extLst>
              <a:ext uri="{FF2B5EF4-FFF2-40B4-BE49-F238E27FC236}">
                <a16:creationId xmlns:a16="http://schemas.microsoft.com/office/drawing/2014/main" id="{A0C88A20-0F33-4465-8946-A1F1F3536728}"/>
              </a:ext>
            </a:extLst>
          </p:cNvPr>
          <p:cNvCxnSpPr/>
          <p:nvPr/>
        </p:nvCxnSpPr>
        <p:spPr>
          <a:xfrm flipH="1">
            <a:off x="3508513" y="1713559"/>
            <a:ext cx="516835" cy="236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76549E6F-7370-49FC-B3C1-181D1CA25882}"/>
              </a:ext>
            </a:extLst>
          </p:cNvPr>
          <p:cNvCxnSpPr/>
          <p:nvPr/>
        </p:nvCxnSpPr>
        <p:spPr>
          <a:xfrm>
            <a:off x="6211957" y="1713559"/>
            <a:ext cx="198782" cy="138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68CBAB7-DD34-407C-BCB8-A11135F0A36A}"/>
              </a:ext>
            </a:extLst>
          </p:cNvPr>
          <p:cNvCxnSpPr/>
          <p:nvPr/>
        </p:nvCxnSpPr>
        <p:spPr>
          <a:xfrm>
            <a:off x="6231835" y="1713559"/>
            <a:ext cx="4181235" cy="118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BE86FBC7-6538-4A4D-93D3-0BCE9E0C0C54}"/>
              </a:ext>
            </a:extLst>
          </p:cNvPr>
          <p:cNvPicPr>
            <a:picLocks noChangeAspect="1"/>
          </p:cNvPicPr>
          <p:nvPr/>
        </p:nvPicPr>
        <p:blipFill>
          <a:blip r:embed="rId3"/>
          <a:stretch>
            <a:fillRect/>
          </a:stretch>
        </p:blipFill>
        <p:spPr>
          <a:xfrm>
            <a:off x="1614484" y="2628831"/>
            <a:ext cx="3580192" cy="800169"/>
          </a:xfrm>
          <a:prstGeom prst="rect">
            <a:avLst/>
          </a:prstGeom>
        </p:spPr>
      </p:pic>
      <p:cxnSp>
        <p:nvCxnSpPr>
          <p:cNvPr id="19" name="直接箭头连接符 18">
            <a:extLst>
              <a:ext uri="{FF2B5EF4-FFF2-40B4-BE49-F238E27FC236}">
                <a16:creationId xmlns:a16="http://schemas.microsoft.com/office/drawing/2014/main" id="{4436BB1C-0180-41B7-B56C-12BE5A796B31}"/>
              </a:ext>
            </a:extLst>
          </p:cNvPr>
          <p:cNvCxnSpPr>
            <a:endCxn id="17" idx="0"/>
          </p:cNvCxnSpPr>
          <p:nvPr/>
        </p:nvCxnSpPr>
        <p:spPr>
          <a:xfrm flipH="1">
            <a:off x="3404580" y="2411524"/>
            <a:ext cx="103933" cy="217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982F7077-CE43-4B4E-8052-40562F3CBE42}"/>
              </a:ext>
            </a:extLst>
          </p:cNvPr>
          <p:cNvPicPr>
            <a:picLocks noChangeAspect="1"/>
          </p:cNvPicPr>
          <p:nvPr/>
        </p:nvPicPr>
        <p:blipFill>
          <a:blip r:embed="rId4"/>
          <a:stretch>
            <a:fillRect/>
          </a:stretch>
        </p:blipFill>
        <p:spPr>
          <a:xfrm>
            <a:off x="5357104" y="2790776"/>
            <a:ext cx="3580192" cy="638224"/>
          </a:xfrm>
          <a:prstGeom prst="rect">
            <a:avLst/>
          </a:prstGeom>
        </p:spPr>
      </p:pic>
      <p:cxnSp>
        <p:nvCxnSpPr>
          <p:cNvPr id="24" name="直接箭头连接符 23">
            <a:extLst>
              <a:ext uri="{FF2B5EF4-FFF2-40B4-BE49-F238E27FC236}">
                <a16:creationId xmlns:a16="http://schemas.microsoft.com/office/drawing/2014/main" id="{FDE0E06E-5F76-4F6E-A4D0-F393A8A0A5AE}"/>
              </a:ext>
            </a:extLst>
          </p:cNvPr>
          <p:cNvCxnSpPr/>
          <p:nvPr/>
        </p:nvCxnSpPr>
        <p:spPr>
          <a:xfrm>
            <a:off x="6649278" y="2503855"/>
            <a:ext cx="238539" cy="286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6260A02D-DF25-46C3-A1D3-E910F87063D8}"/>
              </a:ext>
            </a:extLst>
          </p:cNvPr>
          <p:cNvPicPr>
            <a:picLocks noChangeAspect="1"/>
          </p:cNvPicPr>
          <p:nvPr/>
        </p:nvPicPr>
        <p:blipFill>
          <a:blip r:embed="rId5"/>
          <a:stretch>
            <a:fillRect/>
          </a:stretch>
        </p:blipFill>
        <p:spPr>
          <a:xfrm>
            <a:off x="9112529" y="2814222"/>
            <a:ext cx="3005626" cy="614778"/>
          </a:xfrm>
          <a:prstGeom prst="rect">
            <a:avLst/>
          </a:prstGeom>
        </p:spPr>
      </p:pic>
      <p:cxnSp>
        <p:nvCxnSpPr>
          <p:cNvPr id="27" name="直接箭头连接符 26">
            <a:extLst>
              <a:ext uri="{FF2B5EF4-FFF2-40B4-BE49-F238E27FC236}">
                <a16:creationId xmlns:a16="http://schemas.microsoft.com/office/drawing/2014/main" id="{C2021D84-167A-4ADA-9095-CDACB6ABAA1E}"/>
              </a:ext>
            </a:extLst>
          </p:cNvPr>
          <p:cNvCxnSpPr>
            <a:endCxn id="25" idx="0"/>
          </p:cNvCxnSpPr>
          <p:nvPr/>
        </p:nvCxnSpPr>
        <p:spPr>
          <a:xfrm>
            <a:off x="10413070" y="2503855"/>
            <a:ext cx="202272" cy="310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AA6D170F-DCFB-433B-A3AC-9EE4EF2D9D9C}"/>
              </a:ext>
            </a:extLst>
          </p:cNvPr>
          <p:cNvSpPr/>
          <p:nvPr/>
        </p:nvSpPr>
        <p:spPr>
          <a:xfrm>
            <a:off x="1576658" y="3872558"/>
            <a:ext cx="1481105"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200" dirty="0">
                <a:solidFill>
                  <a:srgbClr val="333333"/>
                </a:solidFill>
                <a:latin typeface="Verdana" panose="020B0604030504040204" pitchFamily="34" charset="0"/>
              </a:rPr>
              <a:t>create table T(</a:t>
            </a:r>
            <a:br>
              <a:rPr lang="en-US" altLang="zh-CN" sz="1200" dirty="0"/>
            </a:br>
            <a:r>
              <a:rPr lang="en-US" altLang="zh-CN" sz="1200" dirty="0">
                <a:solidFill>
                  <a:srgbClr val="333333"/>
                </a:solidFill>
                <a:latin typeface="Verdana" panose="020B0604030504040204" pitchFamily="34" charset="0"/>
              </a:rPr>
              <a:t>a int,</a:t>
            </a:r>
            <a:br>
              <a:rPr lang="en-US" altLang="zh-CN" sz="1200" dirty="0"/>
            </a:br>
            <a:r>
              <a:rPr lang="en-US" altLang="zh-CN" sz="1200" dirty="0">
                <a:solidFill>
                  <a:srgbClr val="333333"/>
                </a:solidFill>
                <a:latin typeface="Verdana" panose="020B0604030504040204" pitchFamily="34" charset="0"/>
              </a:rPr>
              <a:t>b int,</a:t>
            </a:r>
            <a:br>
              <a:rPr lang="en-US" altLang="zh-CN" sz="1200" dirty="0"/>
            </a:br>
            <a:r>
              <a:rPr lang="en-US" altLang="zh-CN" sz="1200" dirty="0">
                <a:solidFill>
                  <a:srgbClr val="333333"/>
                </a:solidFill>
                <a:latin typeface="Verdana" panose="020B0604030504040204" pitchFamily="34" charset="0"/>
              </a:rPr>
              <a:t>c int,</a:t>
            </a:r>
            <a:br>
              <a:rPr lang="en-US" altLang="zh-CN" sz="1200" dirty="0"/>
            </a:br>
            <a:r>
              <a:rPr lang="en-US" altLang="zh-CN" sz="1200" dirty="0">
                <a:solidFill>
                  <a:srgbClr val="333333"/>
                </a:solidFill>
                <a:latin typeface="Verdana" panose="020B0604030504040204" pitchFamily="34" charset="0"/>
              </a:rPr>
              <a:t>KEY a(</a:t>
            </a:r>
            <a:r>
              <a:rPr lang="en-US" altLang="zh-CN" sz="1200" dirty="0" err="1">
                <a:solidFill>
                  <a:srgbClr val="333333"/>
                </a:solidFill>
                <a:latin typeface="Verdana" panose="020B0604030504040204" pitchFamily="34" charset="0"/>
              </a:rPr>
              <a:t>a,b,c</a:t>
            </a:r>
            <a:r>
              <a:rPr lang="en-US" altLang="zh-CN" sz="1200" dirty="0">
                <a:solidFill>
                  <a:srgbClr val="333333"/>
                </a:solidFill>
                <a:latin typeface="Verdana" panose="020B0604030504040204" pitchFamily="34" charset="0"/>
              </a:rPr>
              <a:t>)</a:t>
            </a:r>
            <a:br>
              <a:rPr lang="en-US" altLang="zh-CN" sz="1200" dirty="0"/>
            </a:br>
            <a:r>
              <a:rPr lang="en-US" altLang="zh-CN" sz="1200" dirty="0">
                <a:solidFill>
                  <a:srgbClr val="333333"/>
                </a:solidFill>
                <a:latin typeface="Verdana" panose="020B0604030504040204" pitchFamily="34" charset="0"/>
              </a:rPr>
              <a:t>);</a:t>
            </a:r>
            <a:endParaRPr lang="zh-CN" altLang="en-US" sz="1200" dirty="0"/>
          </a:p>
        </p:txBody>
      </p:sp>
      <p:cxnSp>
        <p:nvCxnSpPr>
          <p:cNvPr id="30" name="直接箭头连接符 29">
            <a:extLst>
              <a:ext uri="{FF2B5EF4-FFF2-40B4-BE49-F238E27FC236}">
                <a16:creationId xmlns:a16="http://schemas.microsoft.com/office/drawing/2014/main" id="{16BD3117-EB95-47A3-A1FD-4BD95BA5847D}"/>
              </a:ext>
            </a:extLst>
          </p:cNvPr>
          <p:cNvCxnSpPr>
            <a:cxnSpLocks/>
            <a:stCxn id="28" idx="3"/>
          </p:cNvCxnSpPr>
          <p:nvPr/>
        </p:nvCxnSpPr>
        <p:spPr>
          <a:xfrm flipV="1">
            <a:off x="3057763" y="4472722"/>
            <a:ext cx="15604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B2874577-E8C3-4D96-854C-286C9F142CAB}"/>
              </a:ext>
            </a:extLst>
          </p:cNvPr>
          <p:cNvSpPr txBox="1"/>
          <p:nvPr/>
        </p:nvSpPr>
        <p:spPr>
          <a:xfrm>
            <a:off x="3050432" y="4191098"/>
            <a:ext cx="1738256" cy="246221"/>
          </a:xfrm>
          <a:prstGeom prst="rect">
            <a:avLst/>
          </a:prstGeom>
          <a:noFill/>
        </p:spPr>
        <p:txBody>
          <a:bodyPr wrap="square" rtlCol="0">
            <a:spAutoFit/>
          </a:bodyPr>
          <a:lstStyle/>
          <a:p>
            <a:r>
              <a:rPr lang="en-US" altLang="zh-CN" sz="1000" dirty="0"/>
              <a:t>WHERE</a:t>
            </a:r>
            <a:r>
              <a:rPr lang="zh-CN" altLang="en-US" sz="1000" dirty="0"/>
              <a:t>支持 </a:t>
            </a:r>
            <a:r>
              <a:rPr lang="en-US" altLang="zh-CN" sz="1000" dirty="0"/>
              <a:t>A</a:t>
            </a:r>
            <a:r>
              <a:rPr lang="zh-CN" altLang="en-US" sz="1000" dirty="0"/>
              <a:t>单列及</a:t>
            </a:r>
            <a:r>
              <a:rPr lang="en-US" altLang="zh-CN" sz="1000" dirty="0"/>
              <a:t>A</a:t>
            </a:r>
            <a:r>
              <a:rPr lang="zh-CN" altLang="en-US" sz="1000" dirty="0"/>
              <a:t>组合</a:t>
            </a:r>
          </a:p>
        </p:txBody>
      </p:sp>
      <p:sp>
        <p:nvSpPr>
          <p:cNvPr id="33" name="文本框 32">
            <a:extLst>
              <a:ext uri="{FF2B5EF4-FFF2-40B4-BE49-F238E27FC236}">
                <a16:creationId xmlns:a16="http://schemas.microsoft.com/office/drawing/2014/main" id="{B6F0C20E-CD6E-4726-92D2-A8FB7966BC3D}"/>
              </a:ext>
            </a:extLst>
          </p:cNvPr>
          <p:cNvSpPr txBox="1"/>
          <p:nvPr/>
        </p:nvSpPr>
        <p:spPr>
          <a:xfrm>
            <a:off x="3161032" y="4446477"/>
            <a:ext cx="1634987" cy="553998"/>
          </a:xfrm>
          <a:prstGeom prst="rect">
            <a:avLst/>
          </a:prstGeom>
          <a:noFill/>
        </p:spPr>
        <p:txBody>
          <a:bodyPr wrap="square" rtlCol="0">
            <a:spAutoFit/>
          </a:bodyPr>
          <a:lstStyle/>
          <a:p>
            <a:r>
              <a:rPr lang="en-US" altLang="zh-CN" sz="1000" dirty="0"/>
              <a:t>WHERE</a:t>
            </a:r>
            <a:r>
              <a:rPr lang="zh-CN" altLang="en-US" sz="1000" dirty="0"/>
              <a:t>支持 （</a:t>
            </a:r>
            <a:r>
              <a:rPr lang="en-US" altLang="zh-CN" sz="1000" dirty="0"/>
              <a:t>A,B</a:t>
            </a:r>
            <a:r>
              <a:rPr lang="zh-CN" altLang="en-US" sz="1000" dirty="0"/>
              <a:t>）</a:t>
            </a:r>
            <a:r>
              <a:rPr lang="en-US" altLang="zh-CN" sz="1000" dirty="0"/>
              <a:t>,</a:t>
            </a:r>
            <a:r>
              <a:rPr lang="zh-CN" altLang="en-US" sz="1000" dirty="0"/>
              <a:t>（</a:t>
            </a:r>
            <a:r>
              <a:rPr lang="en-US" altLang="zh-CN" sz="1000" dirty="0"/>
              <a:t>A,C</a:t>
            </a:r>
            <a:r>
              <a:rPr lang="zh-CN" altLang="en-US" sz="1000" dirty="0"/>
              <a:t>），</a:t>
            </a:r>
            <a:r>
              <a:rPr lang="en-US" altLang="zh-CN" sz="1000" dirty="0"/>
              <a:t>(A,B,C</a:t>
            </a:r>
            <a:r>
              <a:rPr lang="zh-CN" altLang="en-US" sz="1000" dirty="0"/>
              <a:t>）</a:t>
            </a:r>
            <a:endParaRPr lang="en-US" altLang="zh-CN" sz="1000" dirty="0"/>
          </a:p>
          <a:p>
            <a:r>
              <a:rPr lang="zh-CN" altLang="en-US" sz="1000" dirty="0"/>
              <a:t>不支持</a:t>
            </a:r>
            <a:r>
              <a:rPr lang="en-US" altLang="zh-CN" sz="1000" dirty="0"/>
              <a:t>(B,C</a:t>
            </a:r>
            <a:r>
              <a:rPr lang="zh-CN" altLang="en-US" sz="1000" dirty="0"/>
              <a:t>）</a:t>
            </a:r>
          </a:p>
        </p:txBody>
      </p:sp>
      <p:sp>
        <p:nvSpPr>
          <p:cNvPr id="42" name="矩形 41">
            <a:extLst>
              <a:ext uri="{FF2B5EF4-FFF2-40B4-BE49-F238E27FC236}">
                <a16:creationId xmlns:a16="http://schemas.microsoft.com/office/drawing/2014/main" id="{1C4F3079-B72F-4A16-9546-ACF1AA754913}"/>
              </a:ext>
            </a:extLst>
          </p:cNvPr>
          <p:cNvSpPr/>
          <p:nvPr/>
        </p:nvSpPr>
        <p:spPr>
          <a:xfrm>
            <a:off x="4733899" y="3693537"/>
            <a:ext cx="3389243" cy="163121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000" dirty="0"/>
              <a:t>select * from T where a=10 and b=10 order by a;</a:t>
            </a:r>
          </a:p>
          <a:p>
            <a:r>
              <a:rPr lang="en-US" altLang="zh-CN" sz="1000" dirty="0"/>
              <a:t>select * from T where a=10 and b=10 order by b;</a:t>
            </a:r>
          </a:p>
          <a:p>
            <a:r>
              <a:rPr lang="en-US" altLang="zh-CN" sz="1000" dirty="0"/>
              <a:t>select * from T where a=10 and b=10 order by c;</a:t>
            </a:r>
          </a:p>
          <a:p>
            <a:r>
              <a:rPr lang="en-US" altLang="zh-CN" sz="1000" dirty="0"/>
              <a:t>select * from T where a=10 and b=10 order by a;</a:t>
            </a:r>
          </a:p>
          <a:p>
            <a:r>
              <a:rPr lang="en-US" altLang="zh-CN" sz="1000" dirty="0"/>
              <a:t>select * from T where a=10 and b&gt;10 order by b;</a:t>
            </a:r>
          </a:p>
          <a:p>
            <a:r>
              <a:rPr lang="en-US" altLang="zh-CN" sz="1000" dirty="0"/>
              <a:t>select * from T where a=10 and b&gt;50;</a:t>
            </a:r>
          </a:p>
          <a:p>
            <a:r>
              <a:rPr lang="en-US" altLang="zh-CN" sz="1000" dirty="0"/>
              <a:t>select * from T where order by a;</a:t>
            </a:r>
          </a:p>
          <a:p>
            <a:r>
              <a:rPr lang="en-US" altLang="zh-CN" sz="1000" dirty="0"/>
              <a:t>select * from T where a=10 order by a;</a:t>
            </a:r>
          </a:p>
          <a:p>
            <a:r>
              <a:rPr lang="en-US" altLang="zh-CN" sz="1000" dirty="0"/>
              <a:t>select * from T where a=10 order by b;</a:t>
            </a:r>
          </a:p>
          <a:p>
            <a:r>
              <a:rPr lang="en-US" altLang="zh-CN" sz="1000" dirty="0"/>
              <a:t>select * from T where a&gt;10 order by a;</a:t>
            </a:r>
            <a:endParaRPr lang="zh-CN" altLang="en-US" sz="1000" dirty="0"/>
          </a:p>
        </p:txBody>
      </p:sp>
      <p:sp>
        <p:nvSpPr>
          <p:cNvPr id="43" name="矩形 42">
            <a:extLst>
              <a:ext uri="{FF2B5EF4-FFF2-40B4-BE49-F238E27FC236}">
                <a16:creationId xmlns:a16="http://schemas.microsoft.com/office/drawing/2014/main" id="{ACE1CCA4-686D-4A24-8D3F-E611F3B05B5E}"/>
              </a:ext>
            </a:extLst>
          </p:cNvPr>
          <p:cNvSpPr/>
          <p:nvPr/>
        </p:nvSpPr>
        <p:spPr>
          <a:xfrm>
            <a:off x="4733899" y="5408978"/>
            <a:ext cx="3389244"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1200" dirty="0"/>
              <a:t>SELECT * FROM T_929 WHERE </a:t>
            </a:r>
            <a:r>
              <a:rPr lang="en-US" altLang="zh-CN" sz="1200" dirty="0" err="1"/>
              <a:t>first_name</a:t>
            </a:r>
            <a:r>
              <a:rPr lang="en-US" altLang="zh-CN" sz="1200" dirty="0"/>
              <a:t>='John';</a:t>
            </a:r>
          </a:p>
          <a:p>
            <a:r>
              <a:rPr lang="en-US" altLang="zh-CN" sz="1200" dirty="0"/>
              <a:t>SELECT * FROM T_929</a:t>
            </a:r>
          </a:p>
          <a:p>
            <a:r>
              <a:rPr lang="en-US" altLang="zh-CN" sz="1200" dirty="0"/>
              <a:t>  WHERE </a:t>
            </a:r>
            <a:r>
              <a:rPr lang="en-US" altLang="zh-CN" sz="1200" dirty="0" err="1"/>
              <a:t>last_name</a:t>
            </a:r>
            <a:r>
              <a:rPr lang="en-US" altLang="zh-CN" sz="1200" dirty="0"/>
              <a:t>='Jones' OR </a:t>
            </a:r>
            <a:r>
              <a:rPr lang="en-US" altLang="zh-CN" sz="1200" dirty="0" err="1"/>
              <a:t>first_name</a:t>
            </a:r>
            <a:r>
              <a:rPr lang="en-US" altLang="zh-CN" sz="1200" dirty="0"/>
              <a:t>='John';</a:t>
            </a:r>
            <a:endParaRPr lang="zh-CN" altLang="en-US" sz="1200" dirty="0"/>
          </a:p>
        </p:txBody>
      </p:sp>
      <p:cxnSp>
        <p:nvCxnSpPr>
          <p:cNvPr id="45" name="直接箭头连接符 44">
            <a:extLst>
              <a:ext uri="{FF2B5EF4-FFF2-40B4-BE49-F238E27FC236}">
                <a16:creationId xmlns:a16="http://schemas.microsoft.com/office/drawing/2014/main" id="{C0B41353-CA89-47EF-BE7A-FA31E66FA5BA}"/>
              </a:ext>
            </a:extLst>
          </p:cNvPr>
          <p:cNvCxnSpPr>
            <a:stCxn id="42" idx="3"/>
          </p:cNvCxnSpPr>
          <p:nvPr/>
        </p:nvCxnSpPr>
        <p:spPr>
          <a:xfrm>
            <a:off x="8123142" y="4509145"/>
            <a:ext cx="358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49EB660F-779C-48CA-B3CF-FD613DBFC21A}"/>
              </a:ext>
            </a:extLst>
          </p:cNvPr>
          <p:cNvSpPr txBox="1"/>
          <p:nvPr/>
        </p:nvSpPr>
        <p:spPr>
          <a:xfrm>
            <a:off x="8448345" y="4329710"/>
            <a:ext cx="2166996" cy="307777"/>
          </a:xfrm>
          <a:prstGeom prst="rect">
            <a:avLst/>
          </a:prstGeom>
          <a:noFill/>
        </p:spPr>
        <p:txBody>
          <a:bodyPr wrap="square" rtlCol="0">
            <a:spAutoFit/>
          </a:bodyPr>
          <a:lstStyle/>
          <a:p>
            <a:r>
              <a:rPr lang="zh-CN" altLang="en-US" sz="1400" dirty="0">
                <a:solidFill>
                  <a:srgbClr val="00B050"/>
                </a:solidFill>
              </a:rPr>
              <a:t>性能优，合理</a:t>
            </a:r>
          </a:p>
        </p:txBody>
      </p:sp>
      <p:cxnSp>
        <p:nvCxnSpPr>
          <p:cNvPr id="48" name="直接箭头连接符 47">
            <a:extLst>
              <a:ext uri="{FF2B5EF4-FFF2-40B4-BE49-F238E27FC236}">
                <a16:creationId xmlns:a16="http://schemas.microsoft.com/office/drawing/2014/main" id="{1F0013CF-39E1-4800-8007-5BB8589D153E}"/>
              </a:ext>
            </a:extLst>
          </p:cNvPr>
          <p:cNvCxnSpPr>
            <a:stCxn id="43" idx="3"/>
          </p:cNvCxnSpPr>
          <p:nvPr/>
        </p:nvCxnSpPr>
        <p:spPr>
          <a:xfrm flipV="1">
            <a:off x="8123143" y="5732143"/>
            <a:ext cx="3580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D15AAFC6-FCA3-4C92-A6E8-AB94E522168D}"/>
              </a:ext>
            </a:extLst>
          </p:cNvPr>
          <p:cNvSpPr txBox="1"/>
          <p:nvPr/>
        </p:nvSpPr>
        <p:spPr>
          <a:xfrm>
            <a:off x="8436752" y="5514650"/>
            <a:ext cx="2166996" cy="307777"/>
          </a:xfrm>
          <a:prstGeom prst="rect">
            <a:avLst/>
          </a:prstGeom>
          <a:noFill/>
        </p:spPr>
        <p:txBody>
          <a:bodyPr wrap="square" rtlCol="0">
            <a:spAutoFit/>
          </a:bodyPr>
          <a:lstStyle/>
          <a:p>
            <a:r>
              <a:rPr lang="zh-CN" altLang="en-US" sz="1400" dirty="0">
                <a:solidFill>
                  <a:srgbClr val="FF0000"/>
                </a:solidFill>
              </a:rPr>
              <a:t>性能差，不合理</a:t>
            </a:r>
          </a:p>
        </p:txBody>
      </p:sp>
      <p:sp>
        <p:nvSpPr>
          <p:cNvPr id="53" name="矩形 52">
            <a:extLst>
              <a:ext uri="{FF2B5EF4-FFF2-40B4-BE49-F238E27FC236}">
                <a16:creationId xmlns:a16="http://schemas.microsoft.com/office/drawing/2014/main" id="{DA7AA932-EFF8-41A0-9A7E-1EB2FE49A776}"/>
              </a:ext>
            </a:extLst>
          </p:cNvPr>
          <p:cNvSpPr/>
          <p:nvPr/>
        </p:nvSpPr>
        <p:spPr>
          <a:xfrm>
            <a:off x="4519341" y="6225048"/>
            <a:ext cx="6096000" cy="276999"/>
          </a:xfrm>
          <a:prstGeom prst="rect">
            <a:avLst/>
          </a:prstGeom>
        </p:spPr>
        <p:txBody>
          <a:bodyPr>
            <a:spAutoFit/>
          </a:bodyPr>
          <a:lstStyle/>
          <a:p>
            <a:r>
              <a:rPr lang="zh-CN" altLang="en-US" sz="1200" dirty="0">
                <a:solidFill>
                  <a:srgbClr val="555555"/>
                </a:solidFill>
                <a:latin typeface="Open Sans"/>
              </a:rPr>
              <a:t>如果列不构成索引的最左前缀，则</a:t>
            </a:r>
            <a:r>
              <a:rPr lang="en-US" altLang="zh-CN" sz="1200" dirty="0">
                <a:solidFill>
                  <a:srgbClr val="555555"/>
                </a:solidFill>
                <a:latin typeface="Open Sans"/>
              </a:rPr>
              <a:t>MySQL</a:t>
            </a:r>
            <a:r>
              <a:rPr lang="zh-CN" altLang="en-US" sz="1200" dirty="0">
                <a:solidFill>
                  <a:srgbClr val="555555"/>
                </a:solidFill>
                <a:latin typeface="Open Sans"/>
              </a:rPr>
              <a:t>无法使用索引执行查找</a:t>
            </a:r>
            <a:endParaRPr lang="zh-CN" altLang="en-US" sz="1200" dirty="0"/>
          </a:p>
        </p:txBody>
      </p:sp>
      <p:cxnSp>
        <p:nvCxnSpPr>
          <p:cNvPr id="55" name="直接箭头连接符 54">
            <a:extLst>
              <a:ext uri="{FF2B5EF4-FFF2-40B4-BE49-F238E27FC236}">
                <a16:creationId xmlns:a16="http://schemas.microsoft.com/office/drawing/2014/main" id="{07F305AC-1BAA-4499-892C-E76F794908C9}"/>
              </a:ext>
            </a:extLst>
          </p:cNvPr>
          <p:cNvCxnSpPr/>
          <p:nvPr/>
        </p:nvCxnSpPr>
        <p:spPr>
          <a:xfrm flipV="1">
            <a:off x="5526157" y="6055309"/>
            <a:ext cx="0" cy="30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4861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579436" y="405509"/>
            <a:ext cx="6586677" cy="369332"/>
          </a:xfrm>
          <a:prstGeom prst="rect">
            <a:avLst/>
          </a:prstGeom>
        </p:spPr>
        <p:txBody>
          <a:bodyPr wrap="square">
            <a:spAutoFit/>
          </a:bodyPr>
          <a:lstStyle/>
          <a:p>
            <a:r>
              <a:rPr lang="zh-CN" altLang="en-US" dirty="0">
                <a:latin typeface="等线" panose="02010600030101010101" pitchFamily="2" charset="-122"/>
                <a:ea typeface="等线" panose="02010600030101010101" pitchFamily="2" charset="-122"/>
              </a:rPr>
              <a:t>四、</a:t>
            </a:r>
            <a:r>
              <a:rPr lang="en-US" altLang="zh-CN" dirty="0">
                <a:latin typeface="等线" panose="02010600030101010101" pitchFamily="2" charset="-122"/>
                <a:ea typeface="等线" panose="02010600030101010101" pitchFamily="2" charset="-122"/>
              </a:rPr>
              <a:t>MySQL</a:t>
            </a:r>
            <a:r>
              <a:rPr lang="zh-CN" altLang="en-US" dirty="0">
                <a:latin typeface="等线" panose="02010600030101010101" pitchFamily="2" charset="-122"/>
                <a:ea typeface="等线" panose="02010600030101010101" pitchFamily="2" charset="-122"/>
              </a:rPr>
              <a:t>索引优化</a:t>
            </a:r>
            <a:r>
              <a:rPr lang="en-US" altLang="zh-CN" dirty="0">
                <a:latin typeface="等线" panose="02010600030101010101" pitchFamily="2" charset="-122"/>
                <a:ea typeface="等线" panose="02010600030101010101" pitchFamily="2" charset="-122"/>
              </a:rPr>
              <a:t>—</a:t>
            </a:r>
            <a:r>
              <a:rPr lang="zh-CN" altLang="en-US" dirty="0"/>
              <a:t>验证索引使用情况</a:t>
            </a:r>
          </a:p>
        </p:txBody>
      </p:sp>
      <p:sp>
        <p:nvSpPr>
          <p:cNvPr id="10" name="矩形 9">
            <a:extLst>
              <a:ext uri="{FF2B5EF4-FFF2-40B4-BE49-F238E27FC236}">
                <a16:creationId xmlns:a16="http://schemas.microsoft.com/office/drawing/2014/main" id="{FCA7136F-6F3D-4C20-8219-86F5B8B5C08A}"/>
              </a:ext>
            </a:extLst>
          </p:cNvPr>
          <p:cNvSpPr/>
          <p:nvPr/>
        </p:nvSpPr>
        <p:spPr>
          <a:xfrm>
            <a:off x="1764525" y="2687743"/>
            <a:ext cx="8662949" cy="369332"/>
          </a:xfrm>
          <a:prstGeom prst="rect">
            <a:avLst/>
          </a:prstGeom>
        </p:spPr>
        <p:txBody>
          <a:bodyPr wrap="none">
            <a:spAutoFit/>
          </a:bodyPr>
          <a:lstStyle/>
          <a:p>
            <a:r>
              <a:rPr lang="en-US" altLang="zh-CN" dirty="0">
                <a:solidFill>
                  <a:srgbClr val="4D4D4D"/>
                </a:solidFill>
                <a:latin typeface="Microsoft YaHei" panose="020B0503020204020204" pitchFamily="34" charset="-122"/>
                <a:ea typeface="Microsoft YaHei" panose="020B0503020204020204" pitchFamily="34" charset="-122"/>
              </a:rPr>
              <a:t>MySQL</a:t>
            </a:r>
            <a:r>
              <a:rPr lang="zh-CN" altLang="en-US" dirty="0">
                <a:solidFill>
                  <a:srgbClr val="4D4D4D"/>
                </a:solidFill>
                <a:latin typeface="Microsoft YaHei" panose="020B0503020204020204" pitchFamily="34" charset="-122"/>
                <a:ea typeface="Microsoft YaHei" panose="020B0503020204020204" pitchFamily="34" charset="-122"/>
              </a:rPr>
              <a:t>中的执行计划指通过</a:t>
            </a:r>
            <a:r>
              <a:rPr lang="en-US" altLang="zh-CN" dirty="0">
                <a:solidFill>
                  <a:srgbClr val="4D4D4D"/>
                </a:solidFill>
                <a:latin typeface="Microsoft YaHei" panose="020B0503020204020204" pitchFamily="34" charset="-122"/>
                <a:ea typeface="Microsoft YaHei" panose="020B0503020204020204" pitchFamily="34" charset="-122"/>
              </a:rPr>
              <a:t>explain</a:t>
            </a:r>
            <a:r>
              <a:rPr lang="zh-CN" altLang="en-US" dirty="0">
                <a:solidFill>
                  <a:srgbClr val="4D4D4D"/>
                </a:solidFill>
                <a:latin typeface="Microsoft YaHei" panose="020B0503020204020204" pitchFamily="34" charset="-122"/>
                <a:ea typeface="Microsoft YaHei" panose="020B0503020204020204" pitchFamily="34" charset="-122"/>
              </a:rPr>
              <a:t>语法分析</a:t>
            </a:r>
            <a:r>
              <a:rPr lang="en-US" altLang="zh-CN" dirty="0">
                <a:solidFill>
                  <a:srgbClr val="4D4D4D"/>
                </a:solidFill>
                <a:latin typeface="Microsoft YaHei" panose="020B0503020204020204" pitchFamily="34" charset="-122"/>
                <a:ea typeface="Microsoft YaHei" panose="020B0503020204020204" pitchFamily="34" charset="-122"/>
              </a:rPr>
              <a:t>SQL</a:t>
            </a:r>
            <a:r>
              <a:rPr lang="zh-CN" altLang="en-US" dirty="0">
                <a:solidFill>
                  <a:srgbClr val="4D4D4D"/>
                </a:solidFill>
                <a:latin typeface="Microsoft YaHei" panose="020B0503020204020204" pitchFamily="34" charset="-122"/>
                <a:ea typeface="Microsoft YaHei" panose="020B0503020204020204" pitchFamily="34" charset="-122"/>
              </a:rPr>
              <a:t>语句，可用于验证是否使用索引。</a:t>
            </a:r>
            <a:endParaRPr lang="zh-CN" altLang="en-US" dirty="0"/>
          </a:p>
        </p:txBody>
      </p:sp>
    </p:spTree>
    <p:extLst>
      <p:ext uri="{BB962C8B-B14F-4D97-AF65-F5344CB8AC3E}">
        <p14:creationId xmlns:p14="http://schemas.microsoft.com/office/powerpoint/2010/main" val="41798696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579435" y="405509"/>
            <a:ext cx="8445295" cy="369332"/>
          </a:xfrm>
          <a:prstGeom prst="rect">
            <a:avLst/>
          </a:prstGeom>
        </p:spPr>
        <p:txBody>
          <a:bodyPr wrap="square">
            <a:spAutoFit/>
          </a:bodyPr>
          <a:lstStyle/>
          <a:p>
            <a:r>
              <a:rPr lang="zh-CN" altLang="en-US" dirty="0">
                <a:latin typeface="等线" panose="02010600030101010101" pitchFamily="2" charset="-122"/>
                <a:ea typeface="等线" panose="02010600030101010101" pitchFamily="2" charset="-122"/>
              </a:rPr>
              <a:t>四、</a:t>
            </a:r>
            <a:r>
              <a:rPr lang="en-US" altLang="zh-CN" dirty="0">
                <a:latin typeface="等线" panose="02010600030101010101" pitchFamily="2" charset="-122"/>
                <a:ea typeface="等线" panose="02010600030101010101" pitchFamily="2" charset="-122"/>
              </a:rPr>
              <a:t>MySQL</a:t>
            </a:r>
            <a:r>
              <a:rPr lang="zh-CN" altLang="en-US" dirty="0">
                <a:latin typeface="等线" panose="02010600030101010101" pitchFamily="2" charset="-122"/>
                <a:ea typeface="等线" panose="02010600030101010101" pitchFamily="2" charset="-122"/>
              </a:rPr>
              <a:t>索引优化</a:t>
            </a:r>
            <a:r>
              <a:rPr lang="en-US" altLang="zh-CN" dirty="0">
                <a:latin typeface="等线" panose="02010600030101010101" pitchFamily="2" charset="-122"/>
                <a:ea typeface="等线" panose="02010600030101010101" pitchFamily="2" charset="-122"/>
              </a:rPr>
              <a:t>—</a:t>
            </a:r>
            <a:r>
              <a:rPr lang="en-US" altLang="zh-CN" dirty="0" err="1"/>
              <a:t>InnoDB</a:t>
            </a:r>
            <a:r>
              <a:rPr lang="zh-CN" altLang="en-US" dirty="0"/>
              <a:t>和</a:t>
            </a:r>
            <a:r>
              <a:rPr lang="en-US" altLang="zh-CN" dirty="0" err="1"/>
              <a:t>MyISAM</a:t>
            </a:r>
            <a:r>
              <a:rPr lang="zh-CN" altLang="en-US" dirty="0"/>
              <a:t>索引统计信息收集（</a:t>
            </a:r>
            <a:r>
              <a:rPr lang="en-US" altLang="zh-CN" dirty="0"/>
              <a:t>Statistics Collection</a:t>
            </a:r>
            <a:r>
              <a:rPr lang="zh-CN" altLang="en-US" dirty="0"/>
              <a:t>）</a:t>
            </a:r>
          </a:p>
        </p:txBody>
      </p:sp>
      <p:sp>
        <p:nvSpPr>
          <p:cNvPr id="3" name="矩形 2">
            <a:extLst>
              <a:ext uri="{FF2B5EF4-FFF2-40B4-BE49-F238E27FC236}">
                <a16:creationId xmlns:a16="http://schemas.microsoft.com/office/drawing/2014/main" id="{1BABA05A-2942-4EB2-B70B-E7681CDF0844}"/>
              </a:ext>
            </a:extLst>
          </p:cNvPr>
          <p:cNvSpPr/>
          <p:nvPr/>
        </p:nvSpPr>
        <p:spPr>
          <a:xfrm>
            <a:off x="781878" y="890056"/>
            <a:ext cx="10330069" cy="584775"/>
          </a:xfrm>
          <a:prstGeom prst="rect">
            <a:avLst/>
          </a:prstGeom>
        </p:spPr>
        <p:txBody>
          <a:bodyPr wrap="square">
            <a:spAutoFit/>
          </a:bodyPr>
          <a:lstStyle/>
          <a:p>
            <a:r>
              <a:rPr lang="zh-CN" altLang="en-US" sz="1600" dirty="0">
                <a:solidFill>
                  <a:srgbClr val="555555"/>
                </a:solidFill>
                <a:latin typeface="Open Sans"/>
              </a:rPr>
              <a:t> 存储引擎收集有关表的统计信息，以供优化器使用。表统计信息基于值组，其中值组是一组具有相同键前缀值的行。出于优化目的，重要的统计数据是平均值组的大小。</a:t>
            </a:r>
            <a:endParaRPr lang="zh-CN" altLang="en-US" sz="1600" dirty="0"/>
          </a:p>
        </p:txBody>
      </p:sp>
      <p:sp>
        <p:nvSpPr>
          <p:cNvPr id="5" name="矩形 4">
            <a:extLst>
              <a:ext uri="{FF2B5EF4-FFF2-40B4-BE49-F238E27FC236}">
                <a16:creationId xmlns:a16="http://schemas.microsoft.com/office/drawing/2014/main" id="{C17040F7-3D23-4DD1-80A9-BE3B629EADA1}"/>
              </a:ext>
            </a:extLst>
          </p:cNvPr>
          <p:cNvSpPr/>
          <p:nvPr/>
        </p:nvSpPr>
        <p:spPr>
          <a:xfrm>
            <a:off x="4803811" y="1590046"/>
            <a:ext cx="2286203" cy="646331"/>
          </a:xfrm>
          <a:prstGeom prst="rect">
            <a:avLst/>
          </a:prstGeom>
        </p:spPr>
        <p:txBody>
          <a:bodyPr wrap="none">
            <a:spAutoFit/>
          </a:bodyPr>
          <a:lstStyle/>
          <a:p>
            <a:r>
              <a:rPr lang="en-US" altLang="zh-CN" dirty="0" err="1"/>
              <a:t>innodb_table_stats</a:t>
            </a:r>
            <a:endParaRPr lang="en-US" altLang="zh-CN" dirty="0"/>
          </a:p>
          <a:p>
            <a:r>
              <a:rPr lang="en-US" altLang="zh-CN" dirty="0" err="1"/>
              <a:t>innodb_index_stats</a:t>
            </a:r>
            <a:r>
              <a:rPr lang="zh-CN" altLang="en-US" dirty="0"/>
              <a:t>。</a:t>
            </a:r>
          </a:p>
        </p:txBody>
      </p:sp>
      <p:sp>
        <p:nvSpPr>
          <p:cNvPr id="6" name="左大括号 5">
            <a:extLst>
              <a:ext uri="{FF2B5EF4-FFF2-40B4-BE49-F238E27FC236}">
                <a16:creationId xmlns:a16="http://schemas.microsoft.com/office/drawing/2014/main" id="{F0602FB0-59CB-4D6B-AD69-5213CE4D8234}"/>
              </a:ext>
            </a:extLst>
          </p:cNvPr>
          <p:cNvSpPr/>
          <p:nvPr/>
        </p:nvSpPr>
        <p:spPr>
          <a:xfrm>
            <a:off x="4572267" y="1810679"/>
            <a:ext cx="231544" cy="3180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49B6B32-B885-4C8A-B5FB-D761036CB061}"/>
              </a:ext>
            </a:extLst>
          </p:cNvPr>
          <p:cNvSpPr txBox="1"/>
          <p:nvPr/>
        </p:nvSpPr>
        <p:spPr>
          <a:xfrm>
            <a:off x="2517608" y="1810679"/>
            <a:ext cx="2286203" cy="307777"/>
          </a:xfrm>
          <a:prstGeom prst="rect">
            <a:avLst/>
          </a:prstGeom>
          <a:noFill/>
        </p:spPr>
        <p:txBody>
          <a:bodyPr wrap="square" rtlCol="0">
            <a:spAutoFit/>
          </a:bodyPr>
          <a:lstStyle/>
          <a:p>
            <a:r>
              <a:rPr lang="en-US" altLang="zh-CN" sz="1400" dirty="0"/>
              <a:t>INFORMATION_SCHEMA</a:t>
            </a:r>
            <a:endParaRPr lang="zh-CN" altLang="en-US" sz="1400" dirty="0"/>
          </a:p>
        </p:txBody>
      </p:sp>
      <p:sp>
        <p:nvSpPr>
          <p:cNvPr id="8" name="矩形 7">
            <a:extLst>
              <a:ext uri="{FF2B5EF4-FFF2-40B4-BE49-F238E27FC236}">
                <a16:creationId xmlns:a16="http://schemas.microsoft.com/office/drawing/2014/main" id="{453DE776-EA15-4951-8ADC-B5D2BB2618D8}"/>
              </a:ext>
            </a:extLst>
          </p:cNvPr>
          <p:cNvSpPr/>
          <p:nvPr/>
        </p:nvSpPr>
        <p:spPr>
          <a:xfrm>
            <a:off x="2224432" y="2782669"/>
            <a:ext cx="2577650"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dirty="0" err="1">
                <a:solidFill>
                  <a:srgbClr val="FF0000"/>
                </a:solidFill>
              </a:rPr>
              <a:t>innodb_stats_method</a:t>
            </a:r>
            <a:endParaRPr lang="en-US" altLang="zh-CN" dirty="0">
              <a:solidFill>
                <a:srgbClr val="FF0000"/>
              </a:solidFill>
            </a:endParaRPr>
          </a:p>
          <a:p>
            <a:r>
              <a:rPr lang="en-US" altLang="zh-CN" dirty="0" err="1"/>
              <a:t>myisam_stats_method</a:t>
            </a:r>
            <a:endParaRPr lang="zh-CN" altLang="en-US" dirty="0"/>
          </a:p>
        </p:txBody>
      </p:sp>
      <p:sp>
        <p:nvSpPr>
          <p:cNvPr id="9" name="文本框 8">
            <a:extLst>
              <a:ext uri="{FF2B5EF4-FFF2-40B4-BE49-F238E27FC236}">
                <a16:creationId xmlns:a16="http://schemas.microsoft.com/office/drawing/2014/main" id="{084CD015-9119-4E6D-916A-AEEC2CCCB944}"/>
              </a:ext>
            </a:extLst>
          </p:cNvPr>
          <p:cNvSpPr txBox="1"/>
          <p:nvPr/>
        </p:nvSpPr>
        <p:spPr>
          <a:xfrm>
            <a:off x="1514751" y="2946575"/>
            <a:ext cx="844826" cy="338554"/>
          </a:xfrm>
          <a:prstGeom prst="rect">
            <a:avLst/>
          </a:prstGeom>
          <a:noFill/>
        </p:spPr>
        <p:txBody>
          <a:bodyPr wrap="square" rtlCol="0">
            <a:spAutoFit/>
          </a:bodyPr>
          <a:lstStyle/>
          <a:p>
            <a:r>
              <a:rPr lang="zh-CN" altLang="en-US" sz="1600" dirty="0"/>
              <a:t>参数</a:t>
            </a:r>
          </a:p>
        </p:txBody>
      </p:sp>
      <p:sp>
        <p:nvSpPr>
          <p:cNvPr id="11" name="矩形 10">
            <a:extLst>
              <a:ext uri="{FF2B5EF4-FFF2-40B4-BE49-F238E27FC236}">
                <a16:creationId xmlns:a16="http://schemas.microsoft.com/office/drawing/2014/main" id="{BB8685AF-B09C-4323-9FB8-36E6CF8235E0}"/>
              </a:ext>
            </a:extLst>
          </p:cNvPr>
          <p:cNvSpPr/>
          <p:nvPr/>
        </p:nvSpPr>
        <p:spPr>
          <a:xfrm>
            <a:off x="4802082" y="2521058"/>
            <a:ext cx="6861314" cy="116955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buFont typeface="Arial" panose="020B0604020202020204" pitchFamily="34" charset="0"/>
              <a:buChar char="•"/>
            </a:pPr>
            <a:r>
              <a:rPr lang="en-US" altLang="zh-CN" sz="1400" dirty="0" err="1"/>
              <a:t>nulls_equal</a:t>
            </a:r>
            <a:r>
              <a:rPr lang="en-US" altLang="zh-CN" sz="1400" dirty="0"/>
              <a:t> //NULL</a:t>
            </a:r>
            <a:r>
              <a:rPr lang="zh-CN" altLang="en-US" sz="1400" dirty="0"/>
              <a:t>值视为相同</a:t>
            </a:r>
            <a:r>
              <a:rPr lang="en-US" altLang="zh-CN" sz="1400" dirty="0"/>
              <a:t>,null</a:t>
            </a:r>
            <a:r>
              <a:rPr lang="zh-CN" altLang="en-US" sz="1400" dirty="0"/>
              <a:t>值越多，该值可能致优化器</a:t>
            </a:r>
            <a:r>
              <a:rPr lang="en-US" altLang="zh-CN" sz="1400" dirty="0"/>
              <a:t>REF</a:t>
            </a:r>
            <a:r>
              <a:rPr lang="zh-CN" altLang="en-US" sz="1400" dirty="0"/>
              <a:t>可能选择全表</a:t>
            </a:r>
          </a:p>
          <a:p>
            <a:pPr marL="285750" indent="-285750">
              <a:buFont typeface="Arial" panose="020B0604020202020204" pitchFamily="34" charset="0"/>
              <a:buChar char="•"/>
            </a:pPr>
            <a:r>
              <a:rPr lang="en-US" altLang="zh-CN" sz="1400" dirty="0" err="1"/>
              <a:t>nulls_unequal</a:t>
            </a:r>
            <a:r>
              <a:rPr lang="en-US" altLang="zh-CN" sz="1400" dirty="0"/>
              <a:t>//NULL</a:t>
            </a:r>
            <a:r>
              <a:rPr lang="zh-CN" altLang="en-US" sz="1400" dirty="0"/>
              <a:t>值视为不同，当</a:t>
            </a:r>
            <a:r>
              <a:rPr lang="en-US" altLang="zh-CN" sz="1400" dirty="0"/>
              <a:t>NULL</a:t>
            </a:r>
            <a:r>
              <a:rPr lang="zh-CN" altLang="en-US" sz="1400" dirty="0"/>
              <a:t>越多，则此参数致优化器引用</a:t>
            </a:r>
            <a:r>
              <a:rPr lang="en-US" altLang="zh-CN" sz="1400" dirty="0"/>
              <a:t>REF</a:t>
            </a:r>
            <a:r>
              <a:rPr lang="zh-CN" altLang="en-US" sz="1400" dirty="0"/>
              <a:t>查找。 </a:t>
            </a:r>
          </a:p>
          <a:p>
            <a:pPr marL="285750" indent="-285750">
              <a:buFont typeface="Arial" panose="020B0604020202020204" pitchFamily="34" charset="0"/>
              <a:buChar char="•"/>
            </a:pPr>
            <a:r>
              <a:rPr lang="en-US" altLang="zh-CN" sz="1400" dirty="0" err="1"/>
              <a:t>nulls_ignored</a:t>
            </a:r>
            <a:r>
              <a:rPr lang="en-US" altLang="zh-CN" sz="1400" dirty="0"/>
              <a:t>//NULL</a:t>
            </a:r>
            <a:r>
              <a:rPr lang="zh-CN" altLang="en-US" sz="1400" dirty="0"/>
              <a:t>值判断将忽略</a:t>
            </a:r>
          </a:p>
          <a:p>
            <a:pPr marL="285750" indent="-285750">
              <a:buFont typeface="Arial" panose="020B0604020202020204" pitchFamily="34" charset="0"/>
              <a:buChar char="•"/>
            </a:pPr>
            <a:r>
              <a:rPr lang="zh-CN" altLang="en-US" sz="1400" dirty="0"/>
              <a:t>如果您倾向于使用许多使用</a:t>
            </a:r>
            <a:r>
              <a:rPr lang="en-US" altLang="zh-CN" sz="1400" dirty="0"/>
              <a:t>&lt;=&gt;</a:t>
            </a:r>
            <a:r>
              <a:rPr lang="zh-CN" altLang="en-US" sz="1400" dirty="0"/>
              <a:t>而不是的联接 </a:t>
            </a:r>
            <a:r>
              <a:rPr lang="en-US" altLang="zh-CN" sz="1400" dirty="0"/>
              <a:t>=</a:t>
            </a:r>
            <a:r>
              <a:rPr lang="zh-CN" altLang="en-US" sz="1400" dirty="0"/>
              <a:t>，则 </a:t>
            </a:r>
            <a:r>
              <a:rPr lang="en-US" altLang="zh-CN" sz="1400" dirty="0"/>
              <a:t>NULL</a:t>
            </a:r>
            <a:r>
              <a:rPr lang="zh-CN" altLang="en-US" sz="1400" dirty="0"/>
              <a:t>值在比较中并不特殊，并且一个</a:t>
            </a:r>
            <a:r>
              <a:rPr lang="en-US" altLang="zh-CN" sz="1400" dirty="0"/>
              <a:t>NULL</a:t>
            </a:r>
            <a:r>
              <a:rPr lang="zh-CN" altLang="en-US" sz="1400" dirty="0"/>
              <a:t>等于另一个。在这种情况下，</a:t>
            </a:r>
            <a:r>
              <a:rPr lang="en-US" altLang="zh-CN" sz="1400" dirty="0" err="1"/>
              <a:t>nulls_equal</a:t>
            </a:r>
            <a:r>
              <a:rPr lang="zh-CN" altLang="en-US" sz="1400" dirty="0"/>
              <a:t>是适当的统计方法。</a:t>
            </a:r>
          </a:p>
        </p:txBody>
      </p:sp>
      <p:cxnSp>
        <p:nvCxnSpPr>
          <p:cNvPr id="14" name="直接箭头连接符 13">
            <a:extLst>
              <a:ext uri="{FF2B5EF4-FFF2-40B4-BE49-F238E27FC236}">
                <a16:creationId xmlns:a16="http://schemas.microsoft.com/office/drawing/2014/main" id="{CD601CA5-561D-48E6-BD9F-6733B59A2829}"/>
              </a:ext>
            </a:extLst>
          </p:cNvPr>
          <p:cNvCxnSpPr>
            <a:cxnSpLocks/>
          </p:cNvCxnSpPr>
          <p:nvPr/>
        </p:nvCxnSpPr>
        <p:spPr>
          <a:xfrm flipH="1" flipV="1">
            <a:off x="2517608" y="2521058"/>
            <a:ext cx="706278" cy="385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74CDBDD3-CF12-42C0-8923-B20123653CD7}"/>
              </a:ext>
            </a:extLst>
          </p:cNvPr>
          <p:cNvSpPr txBox="1"/>
          <p:nvPr/>
        </p:nvSpPr>
        <p:spPr>
          <a:xfrm>
            <a:off x="2107096" y="2309468"/>
            <a:ext cx="1043608" cy="307777"/>
          </a:xfrm>
          <a:prstGeom prst="rect">
            <a:avLst/>
          </a:prstGeom>
          <a:noFill/>
        </p:spPr>
        <p:txBody>
          <a:bodyPr wrap="square" rtlCol="0">
            <a:spAutoFit/>
          </a:bodyPr>
          <a:lstStyle/>
          <a:p>
            <a:r>
              <a:rPr lang="zh-CN" altLang="en-US" sz="1400" dirty="0"/>
              <a:t>全局</a:t>
            </a:r>
          </a:p>
        </p:txBody>
      </p:sp>
      <p:cxnSp>
        <p:nvCxnSpPr>
          <p:cNvPr id="17" name="直接箭头连接符 16">
            <a:extLst>
              <a:ext uri="{FF2B5EF4-FFF2-40B4-BE49-F238E27FC236}">
                <a16:creationId xmlns:a16="http://schemas.microsoft.com/office/drawing/2014/main" id="{928F0C27-CB7C-495F-9C2F-E6B2B7510168}"/>
              </a:ext>
            </a:extLst>
          </p:cNvPr>
          <p:cNvCxnSpPr>
            <a:cxnSpLocks/>
          </p:cNvCxnSpPr>
          <p:nvPr/>
        </p:nvCxnSpPr>
        <p:spPr>
          <a:xfrm flipH="1">
            <a:off x="2517608" y="3281458"/>
            <a:ext cx="710496" cy="30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CE89D4E1-5BC5-4803-8102-51CD096FEE57}"/>
              </a:ext>
            </a:extLst>
          </p:cNvPr>
          <p:cNvSpPr txBox="1"/>
          <p:nvPr/>
        </p:nvSpPr>
        <p:spPr>
          <a:xfrm>
            <a:off x="2107096" y="3588934"/>
            <a:ext cx="1341783" cy="307777"/>
          </a:xfrm>
          <a:prstGeom prst="rect">
            <a:avLst/>
          </a:prstGeom>
          <a:noFill/>
        </p:spPr>
        <p:txBody>
          <a:bodyPr wrap="square" rtlCol="0">
            <a:spAutoFit/>
          </a:bodyPr>
          <a:lstStyle/>
          <a:p>
            <a:r>
              <a:rPr lang="zh-CN" altLang="en-US" sz="1400" dirty="0"/>
              <a:t>全局与会话</a:t>
            </a:r>
          </a:p>
        </p:txBody>
      </p:sp>
      <p:sp>
        <p:nvSpPr>
          <p:cNvPr id="24" name="矩形 23">
            <a:extLst>
              <a:ext uri="{FF2B5EF4-FFF2-40B4-BE49-F238E27FC236}">
                <a16:creationId xmlns:a16="http://schemas.microsoft.com/office/drawing/2014/main" id="{B68D87BE-4B38-4366-8525-6B020FACCCA0}"/>
              </a:ext>
            </a:extLst>
          </p:cNvPr>
          <p:cNvSpPr/>
          <p:nvPr/>
        </p:nvSpPr>
        <p:spPr>
          <a:xfrm>
            <a:off x="1514751" y="4378140"/>
            <a:ext cx="10332692" cy="95410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buFont typeface="Arial" panose="020B0604020202020204" pitchFamily="34" charset="0"/>
              <a:buChar char="•"/>
            </a:pPr>
            <a:r>
              <a:rPr lang="zh-CN" altLang="en-US" sz="1400" dirty="0"/>
              <a:t> 可以强制显式收集表统计信息。</a:t>
            </a:r>
            <a:endParaRPr lang="en-US" altLang="zh-CN" sz="1400" dirty="0"/>
          </a:p>
          <a:p>
            <a:r>
              <a:rPr lang="en-US" altLang="zh-CN" sz="1400" dirty="0"/>
              <a:t>     </a:t>
            </a:r>
            <a:r>
              <a:rPr lang="zh-CN" altLang="en-US" sz="1400" dirty="0"/>
              <a:t>  但是，</a:t>
            </a:r>
            <a:r>
              <a:rPr lang="en-US" altLang="zh-CN" sz="1400" dirty="0"/>
              <a:t>MYSQL</a:t>
            </a:r>
            <a:r>
              <a:rPr lang="zh-CN" altLang="en-US" sz="1400" dirty="0"/>
              <a:t>可能还会自动收集统计信息（批量</a:t>
            </a:r>
            <a:r>
              <a:rPr lang="en-US" altLang="zh-CN" sz="1400" dirty="0"/>
              <a:t>DML</a:t>
            </a:r>
            <a:r>
              <a:rPr lang="zh-CN" altLang="en-US" sz="1400" dirty="0"/>
              <a:t>或</a:t>
            </a:r>
            <a:r>
              <a:rPr lang="en-US" altLang="zh-CN" sz="1400" dirty="0"/>
              <a:t>ALTER TABLE</a:t>
            </a:r>
            <a:r>
              <a:rPr lang="zh-CN" altLang="en-US" sz="1400" dirty="0"/>
              <a:t>）</a:t>
            </a:r>
            <a:r>
              <a:rPr lang="en-US" altLang="zh-CN" sz="1400" dirty="0"/>
              <a:t>(</a:t>
            </a:r>
            <a:r>
              <a:rPr lang="zh-CN" altLang="en-US" sz="1400" dirty="0"/>
              <a:t>使用</a:t>
            </a:r>
            <a:r>
              <a:rPr lang="en-US" altLang="zh-CN" sz="1400" dirty="0" err="1"/>
              <a:t>innodb_stats_method</a:t>
            </a:r>
            <a:r>
              <a:rPr lang="zh-CN" altLang="en-US" sz="1400" dirty="0"/>
              <a:t>或</a:t>
            </a:r>
            <a:r>
              <a:rPr lang="en-US" altLang="zh-CN" sz="1400" dirty="0" err="1"/>
              <a:t>myisam_stats_method</a:t>
            </a:r>
            <a:r>
              <a:rPr lang="en-US" altLang="zh-CN" sz="1400" dirty="0"/>
              <a:t>);</a:t>
            </a:r>
          </a:p>
          <a:p>
            <a:pPr marL="285750" indent="-285750">
              <a:buFont typeface="Arial" panose="020B0604020202020204" pitchFamily="34" charset="0"/>
              <a:buChar char="•"/>
            </a:pPr>
            <a:r>
              <a:rPr lang="en-US" altLang="zh-CN" sz="1400" dirty="0"/>
              <a:t>  </a:t>
            </a:r>
            <a:r>
              <a:rPr lang="zh-CN" altLang="en-US" sz="1400" dirty="0"/>
              <a:t>无法确定使用哪种方法为给定表生成统计信息。</a:t>
            </a:r>
          </a:p>
          <a:p>
            <a:pPr marL="285750" indent="-285750">
              <a:buFont typeface="Arial" panose="020B0604020202020204" pitchFamily="34" charset="0"/>
              <a:buChar char="•"/>
            </a:pPr>
            <a:r>
              <a:rPr lang="zh-CN" altLang="en-US" sz="1400" dirty="0"/>
              <a:t>  这些变量仅适用于</a:t>
            </a:r>
            <a:r>
              <a:rPr lang="en-US" altLang="zh-CN" sz="1400" dirty="0" err="1"/>
              <a:t>InnoDB</a:t>
            </a:r>
            <a:r>
              <a:rPr lang="zh-CN" altLang="en-US" sz="1400" dirty="0"/>
              <a:t>和 </a:t>
            </a:r>
            <a:r>
              <a:rPr lang="en-US" altLang="zh-CN" sz="1400" dirty="0" err="1"/>
              <a:t>MyISAM</a:t>
            </a:r>
            <a:r>
              <a:rPr lang="zh-CN" altLang="en-US" sz="1400" dirty="0"/>
              <a:t>表。其他存储引擎只有一种收集表统计信息的方法。通常它更接近该</a:t>
            </a:r>
            <a:r>
              <a:rPr lang="en-US" altLang="zh-CN" sz="1400" dirty="0" err="1"/>
              <a:t>nulls_equal</a:t>
            </a:r>
            <a:r>
              <a:rPr lang="zh-CN" altLang="en-US" sz="1400" dirty="0"/>
              <a:t>方法。</a:t>
            </a:r>
          </a:p>
        </p:txBody>
      </p:sp>
      <p:cxnSp>
        <p:nvCxnSpPr>
          <p:cNvPr id="27" name="直接箭头连接符 26">
            <a:extLst>
              <a:ext uri="{FF2B5EF4-FFF2-40B4-BE49-F238E27FC236}">
                <a16:creationId xmlns:a16="http://schemas.microsoft.com/office/drawing/2014/main" id="{0E6B6B0F-5578-4F01-A686-92E1A242FAF2}"/>
              </a:ext>
            </a:extLst>
          </p:cNvPr>
          <p:cNvCxnSpPr/>
          <p:nvPr/>
        </p:nvCxnSpPr>
        <p:spPr>
          <a:xfrm>
            <a:off x="3647661" y="3429000"/>
            <a:ext cx="0" cy="949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30A6DEDF-0FEA-45EF-BADD-BDA45A15C189}"/>
              </a:ext>
            </a:extLst>
          </p:cNvPr>
          <p:cNvSpPr txBox="1"/>
          <p:nvPr/>
        </p:nvSpPr>
        <p:spPr>
          <a:xfrm>
            <a:off x="3223886" y="3896710"/>
            <a:ext cx="954154" cy="307777"/>
          </a:xfrm>
          <a:prstGeom prst="rect">
            <a:avLst/>
          </a:prstGeom>
          <a:noFill/>
        </p:spPr>
        <p:txBody>
          <a:bodyPr wrap="square" rtlCol="0">
            <a:spAutoFit/>
          </a:bodyPr>
          <a:lstStyle/>
          <a:p>
            <a:r>
              <a:rPr lang="zh-CN" altLang="en-US" sz="1400" dirty="0"/>
              <a:t>注意事项</a:t>
            </a:r>
          </a:p>
        </p:txBody>
      </p:sp>
    </p:spTree>
    <p:extLst>
      <p:ext uri="{BB962C8B-B14F-4D97-AF65-F5344CB8AC3E}">
        <p14:creationId xmlns:p14="http://schemas.microsoft.com/office/powerpoint/2010/main" val="539253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47" name="直接箭头连接符 46">
            <a:extLst>
              <a:ext uri="{FF2B5EF4-FFF2-40B4-BE49-F238E27FC236}">
                <a16:creationId xmlns:a16="http://schemas.microsoft.com/office/drawing/2014/main" id="{F9E479E5-157F-4C61-8C71-04BAC4FB0985}"/>
              </a:ext>
            </a:extLst>
          </p:cNvPr>
          <p:cNvCxnSpPr>
            <a:stCxn id="12" idx="2"/>
          </p:cNvCxnSpPr>
          <p:nvPr/>
        </p:nvCxnSpPr>
        <p:spPr>
          <a:xfrm flipH="1">
            <a:off x="6272980" y="2145686"/>
            <a:ext cx="619433" cy="2991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14AA252C-9E84-43E0-B443-D9CF89F94C0D}"/>
              </a:ext>
            </a:extLst>
          </p:cNvPr>
          <p:cNvSpPr/>
          <p:nvPr/>
        </p:nvSpPr>
        <p:spPr>
          <a:xfrm>
            <a:off x="2837462" y="2892691"/>
            <a:ext cx="7290778" cy="19911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10C18AE2-1D62-488B-A973-B0A203F73030}"/>
              </a:ext>
            </a:extLst>
          </p:cNvPr>
          <p:cNvSpPr/>
          <p:nvPr/>
        </p:nvSpPr>
        <p:spPr>
          <a:xfrm>
            <a:off x="9911493" y="1776355"/>
            <a:ext cx="62793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2" name="矩形 1">
            <a:extLst>
              <a:ext uri="{FF2B5EF4-FFF2-40B4-BE49-F238E27FC236}">
                <a16:creationId xmlns:a16="http://schemas.microsoft.com/office/drawing/2014/main" id="{B71F07D2-E755-4E20-94D3-1B7CD8BE8F4B}"/>
              </a:ext>
            </a:extLst>
          </p:cNvPr>
          <p:cNvSpPr/>
          <p:nvPr/>
        </p:nvSpPr>
        <p:spPr>
          <a:xfrm>
            <a:off x="579435" y="405509"/>
            <a:ext cx="8445295" cy="369332"/>
          </a:xfrm>
          <a:prstGeom prst="rect">
            <a:avLst/>
          </a:prstGeom>
        </p:spPr>
        <p:txBody>
          <a:bodyPr wrap="square">
            <a:spAutoFit/>
          </a:bodyPr>
          <a:lstStyle/>
          <a:p>
            <a:r>
              <a:rPr lang="zh-CN" altLang="en-US" dirty="0">
                <a:latin typeface="等线" panose="02010600030101010101" pitchFamily="2" charset="-122"/>
                <a:ea typeface="等线" panose="02010600030101010101" pitchFamily="2" charset="-122"/>
              </a:rPr>
              <a:t>四、</a:t>
            </a:r>
            <a:r>
              <a:rPr lang="en-US" altLang="zh-CN" dirty="0">
                <a:latin typeface="等线" panose="02010600030101010101" pitchFamily="2" charset="-122"/>
                <a:ea typeface="等线" panose="02010600030101010101" pitchFamily="2" charset="-122"/>
              </a:rPr>
              <a:t>MySQL</a:t>
            </a:r>
            <a:r>
              <a:rPr lang="zh-CN" altLang="en-US" dirty="0">
                <a:latin typeface="等线" panose="02010600030101010101" pitchFamily="2" charset="-122"/>
                <a:ea typeface="等线" panose="02010600030101010101" pitchFamily="2" charset="-122"/>
              </a:rPr>
              <a:t>索引优化</a:t>
            </a:r>
            <a:r>
              <a:rPr lang="en-US" altLang="zh-CN" dirty="0">
                <a:latin typeface="等线" panose="02010600030101010101" pitchFamily="2" charset="-122"/>
                <a:ea typeface="等线" panose="02010600030101010101" pitchFamily="2" charset="-122"/>
              </a:rPr>
              <a:t>—</a:t>
            </a:r>
            <a:r>
              <a:rPr lang="en-US" altLang="zh-CN" dirty="0"/>
              <a:t>B</a:t>
            </a:r>
            <a:r>
              <a:rPr lang="zh-CN" altLang="en-US" dirty="0"/>
              <a:t>树和哈希（</a:t>
            </a:r>
            <a:r>
              <a:rPr lang="en-US" altLang="zh-CN" dirty="0"/>
              <a:t>HASH</a:t>
            </a:r>
            <a:r>
              <a:rPr lang="zh-CN" altLang="en-US" dirty="0"/>
              <a:t>）索引的比较</a:t>
            </a:r>
          </a:p>
        </p:txBody>
      </p:sp>
      <p:sp>
        <p:nvSpPr>
          <p:cNvPr id="3" name="矩形 2">
            <a:extLst>
              <a:ext uri="{FF2B5EF4-FFF2-40B4-BE49-F238E27FC236}">
                <a16:creationId xmlns:a16="http://schemas.microsoft.com/office/drawing/2014/main" id="{31EDF0C7-136A-4E52-8400-5F337456E033}"/>
              </a:ext>
            </a:extLst>
          </p:cNvPr>
          <p:cNvSpPr/>
          <p:nvPr/>
        </p:nvSpPr>
        <p:spPr>
          <a:xfrm>
            <a:off x="921072" y="914089"/>
            <a:ext cx="7290778" cy="369332"/>
          </a:xfrm>
          <a:prstGeom prst="rect">
            <a:avLst/>
          </a:prstGeom>
        </p:spPr>
        <p:txBody>
          <a:bodyPr wrap="none">
            <a:spAutoFit/>
          </a:bodyPr>
          <a:lstStyle/>
          <a:p>
            <a:r>
              <a:rPr lang="zh-CN" altLang="en-US" b="1" dirty="0">
                <a:solidFill>
                  <a:srgbClr val="000000"/>
                </a:solidFill>
                <a:latin typeface="Verdana" panose="020B0604030504040204" pitchFamily="34" charset="0"/>
              </a:rPr>
              <a:t>在</a:t>
            </a:r>
            <a:r>
              <a:rPr lang="en-US" altLang="zh-CN" b="1" dirty="0">
                <a:solidFill>
                  <a:srgbClr val="000000"/>
                </a:solidFill>
                <a:latin typeface="Verdana" panose="020B0604030504040204" pitchFamily="34" charset="0"/>
              </a:rPr>
              <a:t>MySQL</a:t>
            </a:r>
            <a:r>
              <a:rPr lang="zh-CN" altLang="en-US" b="1" dirty="0">
                <a:solidFill>
                  <a:srgbClr val="000000"/>
                </a:solidFill>
                <a:latin typeface="Verdana" panose="020B0604030504040204" pitchFamily="34" charset="0"/>
              </a:rPr>
              <a:t>中，实际上是把</a:t>
            </a:r>
            <a:r>
              <a:rPr lang="en-US" altLang="zh-CN" b="1" dirty="0">
                <a:solidFill>
                  <a:srgbClr val="000000"/>
                </a:solidFill>
                <a:latin typeface="Verdana" panose="020B0604030504040204" pitchFamily="34" charset="0"/>
              </a:rPr>
              <a:t>B+</a:t>
            </a:r>
            <a:r>
              <a:rPr lang="zh-CN" altLang="en-US" b="1" dirty="0">
                <a:solidFill>
                  <a:srgbClr val="000000"/>
                </a:solidFill>
                <a:latin typeface="Verdana" panose="020B0604030504040204" pitchFamily="34" charset="0"/>
              </a:rPr>
              <a:t>树索引写成了</a:t>
            </a:r>
            <a:r>
              <a:rPr lang="en-US" altLang="zh-CN" b="1" dirty="0">
                <a:solidFill>
                  <a:srgbClr val="000000"/>
                </a:solidFill>
                <a:latin typeface="Verdana" panose="020B0604030504040204" pitchFamily="34" charset="0"/>
              </a:rPr>
              <a:t>BTREE</a:t>
            </a:r>
            <a:r>
              <a:rPr lang="zh-CN" altLang="en-US" b="1" dirty="0">
                <a:solidFill>
                  <a:srgbClr val="000000"/>
                </a:solidFill>
                <a:latin typeface="Verdana" panose="020B0604030504040204" pitchFamily="34" charset="0"/>
              </a:rPr>
              <a:t>，实际是</a:t>
            </a:r>
            <a:r>
              <a:rPr lang="en-US" altLang="zh-CN" b="1" dirty="0">
                <a:solidFill>
                  <a:srgbClr val="000000"/>
                </a:solidFill>
                <a:latin typeface="Verdana" panose="020B0604030504040204" pitchFamily="34" charset="0"/>
              </a:rPr>
              <a:t>B+</a:t>
            </a:r>
            <a:r>
              <a:rPr lang="zh-CN" altLang="en-US" b="1" dirty="0">
                <a:solidFill>
                  <a:srgbClr val="000000"/>
                </a:solidFill>
                <a:latin typeface="Verdana" panose="020B0604030504040204" pitchFamily="34" charset="0"/>
              </a:rPr>
              <a:t>树。</a:t>
            </a:r>
            <a:endParaRPr lang="zh-CN" altLang="en-US" dirty="0"/>
          </a:p>
        </p:txBody>
      </p:sp>
      <p:sp>
        <p:nvSpPr>
          <p:cNvPr id="4" name="矩形 3">
            <a:extLst>
              <a:ext uri="{FF2B5EF4-FFF2-40B4-BE49-F238E27FC236}">
                <a16:creationId xmlns:a16="http://schemas.microsoft.com/office/drawing/2014/main" id="{704B548D-95EF-48FE-B61E-1B63A2B2A32D}"/>
              </a:ext>
            </a:extLst>
          </p:cNvPr>
          <p:cNvSpPr/>
          <p:nvPr/>
        </p:nvSpPr>
        <p:spPr>
          <a:xfrm>
            <a:off x="783811" y="6177567"/>
            <a:ext cx="10073771" cy="646331"/>
          </a:xfrm>
          <a:prstGeom prst="rect">
            <a:avLst/>
          </a:prstGeom>
        </p:spPr>
        <p:txBody>
          <a:bodyPr wrap="square">
            <a:spAutoFit/>
          </a:bodyPr>
          <a:lstStyle/>
          <a:p>
            <a:pPr marL="171450" indent="-171450">
              <a:buFont typeface="Arial" panose="020B0604020202020204" pitchFamily="34" charset="0"/>
              <a:buChar char="•"/>
            </a:pPr>
            <a:r>
              <a:rPr lang="zh-CN" altLang="en-US" sz="1200" dirty="0">
                <a:latin typeface="Verdana" panose="020B0604030504040204" pitchFamily="34" charset="0"/>
              </a:rPr>
              <a:t>  </a:t>
            </a:r>
            <a:r>
              <a:rPr lang="en-US" altLang="zh-CN" sz="1200" dirty="0">
                <a:latin typeface="Verdana" panose="020B0604030504040204" pitchFamily="34" charset="0"/>
              </a:rPr>
              <a:t>B+</a:t>
            </a:r>
            <a:r>
              <a:rPr lang="zh-CN" altLang="en-US" sz="1200" dirty="0">
                <a:latin typeface="Verdana" panose="020B0604030504040204" pitchFamily="34" charset="0"/>
              </a:rPr>
              <a:t>树索引被广泛应用于数据库、文件系统等场景。</a:t>
            </a:r>
            <a:r>
              <a:rPr lang="en-US" altLang="zh-CN" sz="1200" dirty="0" err="1">
                <a:latin typeface="Verdana" panose="020B0604030504040204" pitchFamily="34" charset="0"/>
              </a:rPr>
              <a:t>xfs</a:t>
            </a:r>
            <a:r>
              <a:rPr lang="zh-CN" altLang="en-US" sz="1200" dirty="0">
                <a:latin typeface="Verdana" panose="020B0604030504040204" pitchFamily="34" charset="0"/>
              </a:rPr>
              <a:t>文件系统比</a:t>
            </a:r>
            <a:r>
              <a:rPr lang="en-US" altLang="zh-CN" sz="1200" dirty="0">
                <a:latin typeface="Verdana" panose="020B0604030504040204" pitchFamily="34" charset="0"/>
              </a:rPr>
              <a:t>ext3/ext4</a:t>
            </a:r>
            <a:r>
              <a:rPr lang="zh-CN" altLang="en-US" sz="1200" dirty="0">
                <a:latin typeface="Verdana" panose="020B0604030504040204" pitchFamily="34" charset="0"/>
              </a:rPr>
              <a:t>效率高很多的原因之一</a:t>
            </a:r>
            <a:r>
              <a:rPr lang="en-US" altLang="zh-CN" sz="1200" dirty="0">
                <a:latin typeface="Verdana" panose="020B0604030504040204" pitchFamily="34" charset="0"/>
              </a:rPr>
              <a:t>,</a:t>
            </a:r>
            <a:r>
              <a:rPr lang="zh-CN" altLang="en-US" sz="1200" dirty="0">
                <a:latin typeface="Verdana" panose="020B0604030504040204" pitchFamily="34" charset="0"/>
              </a:rPr>
              <a:t> 它的文件及目录索引结构全部采用</a:t>
            </a:r>
            <a:r>
              <a:rPr lang="en-US" altLang="zh-CN" sz="1200" dirty="0">
                <a:latin typeface="Verdana" panose="020B0604030504040204" pitchFamily="34" charset="0"/>
              </a:rPr>
              <a:t>B+</a:t>
            </a:r>
            <a:r>
              <a:rPr lang="zh-CN" altLang="en-US" sz="1200" dirty="0">
                <a:latin typeface="Verdana" panose="020B0604030504040204" pitchFamily="34" charset="0"/>
              </a:rPr>
              <a:t>树索引，而</a:t>
            </a:r>
            <a:r>
              <a:rPr lang="en-US" altLang="zh-CN" sz="1200" dirty="0">
                <a:latin typeface="Verdana" panose="020B0604030504040204" pitchFamily="34" charset="0"/>
              </a:rPr>
              <a:t>ext3/ext4</a:t>
            </a:r>
            <a:r>
              <a:rPr lang="zh-CN" altLang="en-US" sz="1200" dirty="0">
                <a:latin typeface="Verdana" panose="020B0604030504040204" pitchFamily="34" charset="0"/>
              </a:rPr>
              <a:t>的文件目录结构则采用</a:t>
            </a:r>
            <a:r>
              <a:rPr lang="en-US" altLang="zh-CN" sz="1200" dirty="0">
                <a:latin typeface="Verdana" panose="020B0604030504040204" pitchFamily="34" charset="0"/>
              </a:rPr>
              <a:t>Linked list, hashed B-tree</a:t>
            </a:r>
            <a:r>
              <a:rPr lang="zh-CN" altLang="en-US" sz="1200" dirty="0">
                <a:latin typeface="Verdana" panose="020B0604030504040204" pitchFamily="34" charset="0"/>
              </a:rPr>
              <a:t>、</a:t>
            </a:r>
            <a:r>
              <a:rPr lang="en-US" altLang="zh-CN" sz="1200" dirty="0">
                <a:latin typeface="Verdana" panose="020B0604030504040204" pitchFamily="34" charset="0"/>
              </a:rPr>
              <a:t>Extents/Bitmap</a:t>
            </a:r>
            <a:r>
              <a:rPr lang="zh-CN" altLang="en-US" sz="1200" dirty="0">
                <a:latin typeface="Verdana" panose="020B0604030504040204" pitchFamily="34" charset="0"/>
              </a:rPr>
              <a:t>等索引数据结构，因此在高</a:t>
            </a:r>
            <a:r>
              <a:rPr lang="en-US" altLang="zh-CN" sz="1200" dirty="0">
                <a:latin typeface="Verdana" panose="020B0604030504040204" pitchFamily="34" charset="0"/>
              </a:rPr>
              <a:t>I/O</a:t>
            </a:r>
            <a:r>
              <a:rPr lang="zh-CN" altLang="en-US" sz="1200" dirty="0">
                <a:latin typeface="Verdana" panose="020B0604030504040204" pitchFamily="34" charset="0"/>
              </a:rPr>
              <a:t>压力下，其</a:t>
            </a:r>
            <a:r>
              <a:rPr lang="en-US" altLang="zh-CN" sz="1200" dirty="0">
                <a:latin typeface="Verdana" panose="020B0604030504040204" pitchFamily="34" charset="0"/>
              </a:rPr>
              <a:t>IOPS</a:t>
            </a:r>
            <a:r>
              <a:rPr lang="zh-CN" altLang="en-US" sz="1200" dirty="0">
                <a:latin typeface="Verdana" panose="020B0604030504040204" pitchFamily="34" charset="0"/>
              </a:rPr>
              <a:t>能力不如</a:t>
            </a:r>
            <a:r>
              <a:rPr lang="en-US" altLang="zh-CN" sz="1200" dirty="0" err="1">
                <a:latin typeface="Verdana" panose="020B0604030504040204" pitchFamily="34" charset="0"/>
              </a:rPr>
              <a:t>xfs</a:t>
            </a:r>
            <a:r>
              <a:rPr lang="zh-CN" altLang="en-US" sz="1200" dirty="0">
                <a:latin typeface="Verdana" panose="020B0604030504040204" pitchFamily="34" charset="0"/>
              </a:rPr>
              <a:t>。</a:t>
            </a:r>
            <a:endParaRPr lang="zh-CN" altLang="en-US" sz="1200" dirty="0"/>
          </a:p>
        </p:txBody>
      </p:sp>
      <p:sp>
        <p:nvSpPr>
          <p:cNvPr id="5" name="矩形 4">
            <a:extLst>
              <a:ext uri="{FF2B5EF4-FFF2-40B4-BE49-F238E27FC236}">
                <a16:creationId xmlns:a16="http://schemas.microsoft.com/office/drawing/2014/main" id="{B41C92F1-2581-4AFC-840D-17CFF21FAE89}"/>
              </a:ext>
            </a:extLst>
          </p:cNvPr>
          <p:cNvSpPr/>
          <p:nvPr/>
        </p:nvSpPr>
        <p:spPr>
          <a:xfrm>
            <a:off x="7973956" y="1837910"/>
            <a:ext cx="2637260" cy="307777"/>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altLang="zh-CN" sz="1400" dirty="0">
                <a:latin typeface="Microsoft YaHei" panose="020B0503020204020204" pitchFamily="34" charset="-122"/>
                <a:ea typeface="Microsoft YaHei" panose="020B0503020204020204" pitchFamily="34" charset="-122"/>
              </a:rPr>
              <a:t>hash</a:t>
            </a:r>
            <a:r>
              <a:rPr lang="zh-CN" altLang="en-US" sz="1400" dirty="0">
                <a:latin typeface="Microsoft YaHei" panose="020B0503020204020204" pitchFamily="34" charset="-122"/>
                <a:ea typeface="Microsoft YaHei" panose="020B0503020204020204" pitchFamily="34" charset="-122"/>
              </a:rPr>
              <a:t>索引中存储的就是</a:t>
            </a:r>
            <a:r>
              <a:rPr lang="en-US" altLang="zh-CN" sz="1400" dirty="0">
                <a:latin typeface="Microsoft YaHei" panose="020B0503020204020204" pitchFamily="34" charset="-122"/>
                <a:ea typeface="Microsoft YaHei" panose="020B0503020204020204" pitchFamily="34" charset="-122"/>
              </a:rPr>
              <a:t>Hash</a:t>
            </a:r>
            <a:r>
              <a:rPr lang="zh-CN" altLang="en-US" sz="1400" dirty="0">
                <a:latin typeface="Microsoft YaHei" panose="020B0503020204020204" pitchFamily="34" charset="-122"/>
                <a:ea typeface="Microsoft YaHei" panose="020B0503020204020204" pitchFamily="34" charset="-122"/>
              </a:rPr>
              <a:t>码</a:t>
            </a:r>
            <a:endParaRPr lang="zh-CN" altLang="en-US" sz="1400" dirty="0"/>
          </a:p>
        </p:txBody>
      </p:sp>
      <p:sp>
        <p:nvSpPr>
          <p:cNvPr id="6" name="矩形 5">
            <a:extLst>
              <a:ext uri="{FF2B5EF4-FFF2-40B4-BE49-F238E27FC236}">
                <a16:creationId xmlns:a16="http://schemas.microsoft.com/office/drawing/2014/main" id="{D3B18BA5-4AA8-4F5B-93DE-1191B051C46A}"/>
              </a:ext>
            </a:extLst>
          </p:cNvPr>
          <p:cNvSpPr/>
          <p:nvPr/>
        </p:nvSpPr>
        <p:spPr>
          <a:xfrm>
            <a:off x="7973956" y="2161074"/>
            <a:ext cx="1261884" cy="276999"/>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zh-CN" altLang="en-US" sz="1200" dirty="0">
                <a:latin typeface="Microsoft YaHei" panose="020B0503020204020204" pitchFamily="34" charset="-122"/>
                <a:ea typeface="Microsoft YaHei" panose="020B0503020204020204" pitchFamily="34" charset="-122"/>
              </a:rPr>
              <a:t>全值匹配的查询</a:t>
            </a:r>
            <a:endParaRPr lang="zh-CN" altLang="en-US" sz="1200" dirty="0"/>
          </a:p>
        </p:txBody>
      </p:sp>
      <p:cxnSp>
        <p:nvCxnSpPr>
          <p:cNvPr id="9" name="直接箭头连接符 8">
            <a:extLst>
              <a:ext uri="{FF2B5EF4-FFF2-40B4-BE49-F238E27FC236}">
                <a16:creationId xmlns:a16="http://schemas.microsoft.com/office/drawing/2014/main" id="{30D3D76E-1C22-489A-A9D6-01F8D47A9CDA}"/>
              </a:ext>
            </a:extLst>
          </p:cNvPr>
          <p:cNvCxnSpPr/>
          <p:nvPr/>
        </p:nvCxnSpPr>
        <p:spPr>
          <a:xfrm>
            <a:off x="10225460" y="1450363"/>
            <a:ext cx="0" cy="324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36290BA6-D7FF-4B28-B2B7-4E3C6ED50107}"/>
              </a:ext>
            </a:extLst>
          </p:cNvPr>
          <p:cNvSpPr/>
          <p:nvPr/>
        </p:nvSpPr>
        <p:spPr>
          <a:xfrm>
            <a:off x="8946071" y="1189106"/>
            <a:ext cx="2401462" cy="280447"/>
          </a:xfrm>
          <a:prstGeom prst="rect">
            <a:avLst/>
          </a:prstGeom>
        </p:spPr>
        <p:txBody>
          <a:bodyPr wrap="square">
            <a:spAutoFit/>
          </a:bodyPr>
          <a:lstStyle/>
          <a:p>
            <a:r>
              <a:rPr lang="zh-CN" altLang="en-US" sz="1200" b="1" dirty="0">
                <a:latin typeface="Microsoft YaHei" panose="020B0503020204020204" pitchFamily="34" charset="-122"/>
                <a:ea typeface="Microsoft YaHei" panose="020B0503020204020204" pitchFamily="34" charset="-122"/>
              </a:rPr>
              <a:t>通过运算索引中的所有列所得</a:t>
            </a:r>
            <a:endParaRPr lang="zh-CN" altLang="en-US" sz="1200" dirty="0"/>
          </a:p>
        </p:txBody>
      </p:sp>
      <p:sp>
        <p:nvSpPr>
          <p:cNvPr id="11" name="文本框 10">
            <a:extLst>
              <a:ext uri="{FF2B5EF4-FFF2-40B4-BE49-F238E27FC236}">
                <a16:creationId xmlns:a16="http://schemas.microsoft.com/office/drawing/2014/main" id="{84D6C9BD-B4FE-49EE-ACD5-77F711257C5F}"/>
              </a:ext>
            </a:extLst>
          </p:cNvPr>
          <p:cNvSpPr txBox="1"/>
          <p:nvPr/>
        </p:nvSpPr>
        <p:spPr>
          <a:xfrm>
            <a:off x="3909855" y="1837908"/>
            <a:ext cx="1710813" cy="30777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400" dirty="0"/>
              <a:t>B-TREE</a:t>
            </a:r>
            <a:r>
              <a:rPr lang="zh-CN" altLang="en-US" sz="1400" dirty="0"/>
              <a:t>索引</a:t>
            </a:r>
          </a:p>
        </p:txBody>
      </p:sp>
      <p:sp>
        <p:nvSpPr>
          <p:cNvPr id="12" name="文本框 11">
            <a:extLst>
              <a:ext uri="{FF2B5EF4-FFF2-40B4-BE49-F238E27FC236}">
                <a16:creationId xmlns:a16="http://schemas.microsoft.com/office/drawing/2014/main" id="{05452E88-487F-4A56-8ED8-488897951408}"/>
              </a:ext>
            </a:extLst>
          </p:cNvPr>
          <p:cNvSpPr txBox="1"/>
          <p:nvPr/>
        </p:nvSpPr>
        <p:spPr>
          <a:xfrm>
            <a:off x="6272981" y="1837909"/>
            <a:ext cx="1238864" cy="30777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400" dirty="0"/>
              <a:t>HASH</a:t>
            </a:r>
            <a:r>
              <a:rPr lang="zh-CN" altLang="en-US" sz="1400" dirty="0"/>
              <a:t>索引</a:t>
            </a:r>
          </a:p>
        </p:txBody>
      </p:sp>
      <p:cxnSp>
        <p:nvCxnSpPr>
          <p:cNvPr id="14" name="直接箭头连接符 13">
            <a:extLst>
              <a:ext uri="{FF2B5EF4-FFF2-40B4-BE49-F238E27FC236}">
                <a16:creationId xmlns:a16="http://schemas.microsoft.com/office/drawing/2014/main" id="{F3C66100-EDEB-4218-B208-2E924EE5603E}"/>
              </a:ext>
            </a:extLst>
          </p:cNvPr>
          <p:cNvCxnSpPr>
            <a:stCxn id="5" idx="1"/>
            <a:endCxn id="12" idx="3"/>
          </p:cNvCxnSpPr>
          <p:nvPr/>
        </p:nvCxnSpPr>
        <p:spPr>
          <a:xfrm flipH="1" flipV="1">
            <a:off x="7511845" y="1991798"/>
            <a:ext cx="4621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FC465C76-59A4-42EE-A6FD-3948533EAE22}"/>
              </a:ext>
            </a:extLst>
          </p:cNvPr>
          <p:cNvSpPr/>
          <p:nvPr/>
        </p:nvSpPr>
        <p:spPr>
          <a:xfrm>
            <a:off x="1792813" y="1760965"/>
            <a:ext cx="1569660" cy="46166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altLang="zh-CN" sz="1200" dirty="0">
                <a:latin typeface="Microsoft YaHei" panose="020B0503020204020204" pitchFamily="34" charset="-122"/>
                <a:ea typeface="Microsoft YaHei" panose="020B0503020204020204" pitchFamily="34" charset="-122"/>
              </a:rPr>
              <a:t>B</a:t>
            </a:r>
            <a:r>
              <a:rPr lang="zh-CN" altLang="en-US" sz="1200" dirty="0">
                <a:latin typeface="Microsoft YaHei" panose="020B0503020204020204" pitchFamily="34" charset="-122"/>
                <a:ea typeface="Microsoft YaHei" panose="020B0503020204020204" pitchFamily="34" charset="-122"/>
              </a:rPr>
              <a:t>树索引是以</a:t>
            </a:r>
            <a:r>
              <a:rPr lang="en-US" altLang="zh-CN" sz="1200" dirty="0">
                <a:latin typeface="Microsoft YaHei" panose="020B0503020204020204" pitchFamily="34" charset="-122"/>
                <a:ea typeface="Microsoft YaHei" panose="020B0503020204020204" pitchFamily="34" charset="-122"/>
              </a:rPr>
              <a:t>B+</a:t>
            </a:r>
            <a:r>
              <a:rPr lang="zh-CN" altLang="en-US" sz="1200" dirty="0">
                <a:latin typeface="Microsoft YaHei" panose="020B0503020204020204" pitchFamily="34" charset="-122"/>
                <a:ea typeface="Microsoft YaHei" panose="020B0503020204020204" pitchFamily="34" charset="-122"/>
              </a:rPr>
              <a:t>树</a:t>
            </a:r>
            <a:endParaRPr lang="en-US" altLang="zh-CN" sz="1200" dirty="0">
              <a:latin typeface="Microsoft YaHei" panose="020B0503020204020204" pitchFamily="34" charset="-122"/>
              <a:ea typeface="Microsoft YaHei" panose="020B0503020204020204" pitchFamily="34" charset="-122"/>
            </a:endParaRPr>
          </a:p>
          <a:p>
            <a:r>
              <a:rPr lang="zh-CN" altLang="en-US" sz="1200" dirty="0">
                <a:latin typeface="Microsoft YaHei" panose="020B0503020204020204" pitchFamily="34" charset="-122"/>
                <a:ea typeface="Microsoft YaHei" panose="020B0503020204020204" pitchFamily="34" charset="-122"/>
              </a:rPr>
              <a:t>的结构来存储数据的</a:t>
            </a:r>
            <a:endParaRPr lang="zh-CN" altLang="en-US" sz="1200" dirty="0"/>
          </a:p>
        </p:txBody>
      </p:sp>
      <p:cxnSp>
        <p:nvCxnSpPr>
          <p:cNvPr id="18" name="直接箭头连接符 17">
            <a:extLst>
              <a:ext uri="{FF2B5EF4-FFF2-40B4-BE49-F238E27FC236}">
                <a16:creationId xmlns:a16="http://schemas.microsoft.com/office/drawing/2014/main" id="{04117F02-D463-4F5C-8BE0-F43D7F003CA7}"/>
              </a:ext>
            </a:extLst>
          </p:cNvPr>
          <p:cNvCxnSpPr>
            <a:cxnSpLocks/>
            <a:stCxn id="6" idx="1"/>
          </p:cNvCxnSpPr>
          <p:nvPr/>
        </p:nvCxnSpPr>
        <p:spPr>
          <a:xfrm flipH="1" flipV="1">
            <a:off x="7511846" y="2018820"/>
            <a:ext cx="462110" cy="280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4CBF18A7-CEAC-4A61-A6C0-71603FB0AA31}"/>
              </a:ext>
            </a:extLst>
          </p:cNvPr>
          <p:cNvSpPr/>
          <p:nvPr/>
        </p:nvSpPr>
        <p:spPr>
          <a:xfrm>
            <a:off x="1796030" y="2406396"/>
            <a:ext cx="3050835" cy="276999"/>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altLang="zh-CN" sz="1200" dirty="0">
                <a:latin typeface="Microsoft YaHei" panose="020B0503020204020204" pitchFamily="34" charset="-122"/>
                <a:ea typeface="Microsoft YaHei" panose="020B0503020204020204" pitchFamily="34" charset="-122"/>
              </a:rPr>
              <a:t>B</a:t>
            </a:r>
            <a:r>
              <a:rPr lang="zh-CN" altLang="en-US" sz="1200" dirty="0">
                <a:latin typeface="Microsoft YaHei" panose="020B0503020204020204" pitchFamily="34" charset="-122"/>
                <a:ea typeface="Microsoft YaHei" panose="020B0503020204020204" pitchFamily="34" charset="-122"/>
              </a:rPr>
              <a:t>树索引是顺序存储的，适合进行范围查找</a:t>
            </a:r>
            <a:endParaRPr lang="zh-CN" altLang="en-US" sz="1200" dirty="0"/>
          </a:p>
        </p:txBody>
      </p:sp>
      <p:cxnSp>
        <p:nvCxnSpPr>
          <p:cNvPr id="23" name="直接箭头连接符 22">
            <a:extLst>
              <a:ext uri="{FF2B5EF4-FFF2-40B4-BE49-F238E27FC236}">
                <a16:creationId xmlns:a16="http://schemas.microsoft.com/office/drawing/2014/main" id="{4B35BD4E-3575-4480-BCE3-4810CBF70E40}"/>
              </a:ext>
            </a:extLst>
          </p:cNvPr>
          <p:cNvCxnSpPr>
            <a:cxnSpLocks/>
            <a:stCxn id="16" idx="3"/>
          </p:cNvCxnSpPr>
          <p:nvPr/>
        </p:nvCxnSpPr>
        <p:spPr>
          <a:xfrm>
            <a:off x="3362473" y="1991798"/>
            <a:ext cx="462110" cy="8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30C400E5-4945-4C93-A434-C82A79E43B34}"/>
              </a:ext>
            </a:extLst>
          </p:cNvPr>
          <p:cNvCxnSpPr>
            <a:cxnSpLocks/>
          </p:cNvCxnSpPr>
          <p:nvPr/>
        </p:nvCxnSpPr>
        <p:spPr>
          <a:xfrm flipV="1">
            <a:off x="3998345" y="2145685"/>
            <a:ext cx="0" cy="260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89AB0DAD-1983-486E-9A68-50B9E8708C9B}"/>
              </a:ext>
            </a:extLst>
          </p:cNvPr>
          <p:cNvSpPr/>
          <p:nvPr/>
        </p:nvSpPr>
        <p:spPr>
          <a:xfrm>
            <a:off x="3824583" y="3037585"/>
            <a:ext cx="4164923" cy="307777"/>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sz="1400" b="1" dirty="0">
                <a:solidFill>
                  <a:srgbClr val="000000"/>
                </a:solidFill>
                <a:latin typeface="Verdana" panose="020B0604030504040204" pitchFamily="34" charset="0"/>
              </a:rPr>
              <a:t>如等值查询，那么哈希</a:t>
            </a:r>
            <a:r>
              <a:rPr lang="en-US" altLang="zh-CN" sz="1400" b="1" dirty="0">
                <a:solidFill>
                  <a:srgbClr val="000000"/>
                </a:solidFill>
                <a:latin typeface="Verdana" panose="020B0604030504040204" pitchFamily="34" charset="0"/>
              </a:rPr>
              <a:t>HASH</a:t>
            </a:r>
            <a:r>
              <a:rPr lang="zh-CN" altLang="en-US" sz="1400" b="1" dirty="0">
                <a:solidFill>
                  <a:srgbClr val="000000"/>
                </a:solidFill>
                <a:latin typeface="Verdana" panose="020B0604030504040204" pitchFamily="34" charset="0"/>
              </a:rPr>
              <a:t>索引明显有绝对优势</a:t>
            </a:r>
            <a:endParaRPr lang="zh-CN" altLang="en-US" sz="1400" dirty="0"/>
          </a:p>
        </p:txBody>
      </p:sp>
      <p:sp>
        <p:nvSpPr>
          <p:cNvPr id="29" name="矩形 28">
            <a:extLst>
              <a:ext uri="{FF2B5EF4-FFF2-40B4-BE49-F238E27FC236}">
                <a16:creationId xmlns:a16="http://schemas.microsoft.com/office/drawing/2014/main" id="{B79DDDB8-D4C8-4D7E-868A-3977873A5B37}"/>
              </a:ext>
            </a:extLst>
          </p:cNvPr>
          <p:cNvSpPr/>
          <p:nvPr/>
        </p:nvSpPr>
        <p:spPr>
          <a:xfrm>
            <a:off x="3824583" y="3306486"/>
            <a:ext cx="6096000" cy="46166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zh-CN" altLang="en-US" sz="1200" b="1" dirty="0">
                <a:solidFill>
                  <a:srgbClr val="000000"/>
                </a:solidFill>
                <a:latin typeface="Verdana" panose="020B0604030504040204" pitchFamily="34" charset="0"/>
              </a:rPr>
              <a:t>如范围查询检索，这时候哈希索引失效，</a:t>
            </a:r>
            <a:r>
              <a:rPr lang="zh-CN" altLang="en-US" sz="1200" dirty="0">
                <a:solidFill>
                  <a:srgbClr val="000000"/>
                </a:solidFill>
                <a:latin typeface="Verdana" panose="020B0604030504040204" pitchFamily="34" charset="0"/>
              </a:rPr>
              <a:t>因为原先是有序的键值，经过哈希算法后，有可能变成不连续的了，就没办法再利用索引完成范围查询检索；</a:t>
            </a:r>
            <a:endParaRPr lang="zh-CN" altLang="en-US" sz="1200" dirty="0"/>
          </a:p>
        </p:txBody>
      </p:sp>
      <p:sp>
        <p:nvSpPr>
          <p:cNvPr id="30" name="矩形 29">
            <a:extLst>
              <a:ext uri="{FF2B5EF4-FFF2-40B4-BE49-F238E27FC236}">
                <a16:creationId xmlns:a16="http://schemas.microsoft.com/office/drawing/2014/main" id="{5F43FCF2-C1AA-4C59-8E33-D5ECE559DF36}"/>
              </a:ext>
            </a:extLst>
          </p:cNvPr>
          <p:cNvSpPr/>
          <p:nvPr/>
        </p:nvSpPr>
        <p:spPr>
          <a:xfrm>
            <a:off x="3824583" y="3755359"/>
            <a:ext cx="2339102" cy="276999"/>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sz="1200" b="1" dirty="0">
                <a:solidFill>
                  <a:srgbClr val="000000"/>
                </a:solidFill>
                <a:latin typeface="Verdana" panose="020B0604030504040204" pitchFamily="34" charset="0"/>
              </a:rPr>
              <a:t>哈希索引无法利用索引完成排序</a:t>
            </a:r>
            <a:endParaRPr lang="zh-CN" altLang="en-US" sz="1200" dirty="0"/>
          </a:p>
        </p:txBody>
      </p:sp>
      <p:cxnSp>
        <p:nvCxnSpPr>
          <p:cNvPr id="32" name="直接箭头连接符 31">
            <a:extLst>
              <a:ext uri="{FF2B5EF4-FFF2-40B4-BE49-F238E27FC236}">
                <a16:creationId xmlns:a16="http://schemas.microsoft.com/office/drawing/2014/main" id="{EEAFA78A-BB27-48F6-99A9-7BE859B62D8E}"/>
              </a:ext>
            </a:extLst>
          </p:cNvPr>
          <p:cNvCxnSpPr/>
          <p:nvPr/>
        </p:nvCxnSpPr>
        <p:spPr>
          <a:xfrm>
            <a:off x="4785744" y="2143006"/>
            <a:ext cx="570709" cy="792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0778F10B-C3D1-4CA5-9266-B2D1D7CAA8D3}"/>
              </a:ext>
            </a:extLst>
          </p:cNvPr>
          <p:cNvCxnSpPr>
            <a:cxnSpLocks/>
            <a:stCxn id="12" idx="2"/>
          </p:cNvCxnSpPr>
          <p:nvPr/>
        </p:nvCxnSpPr>
        <p:spPr>
          <a:xfrm flipH="1">
            <a:off x="5634263" y="2145686"/>
            <a:ext cx="1258150" cy="78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8250E076-1E80-43D9-AC79-993AC0DE7D62}"/>
              </a:ext>
            </a:extLst>
          </p:cNvPr>
          <p:cNvSpPr/>
          <p:nvPr/>
        </p:nvSpPr>
        <p:spPr>
          <a:xfrm>
            <a:off x="3824583" y="4017372"/>
            <a:ext cx="3416320" cy="276999"/>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sz="1200" b="1" dirty="0">
                <a:latin typeface="Verdana" panose="020B0604030504040204" pitchFamily="34" charset="0"/>
              </a:rPr>
              <a:t>哈希索引不支持多列联合索引的最左匹配规则</a:t>
            </a:r>
            <a:r>
              <a:rPr lang="zh-CN" altLang="en-US" sz="1200" dirty="0">
                <a:latin typeface="Verdana" panose="020B0604030504040204" pitchFamily="34" charset="0"/>
              </a:rPr>
              <a:t>；</a:t>
            </a:r>
            <a:endParaRPr lang="zh-CN" altLang="en-US" sz="1200" dirty="0"/>
          </a:p>
        </p:txBody>
      </p:sp>
      <p:sp>
        <p:nvSpPr>
          <p:cNvPr id="37" name="矩形 36">
            <a:extLst>
              <a:ext uri="{FF2B5EF4-FFF2-40B4-BE49-F238E27FC236}">
                <a16:creationId xmlns:a16="http://schemas.microsoft.com/office/drawing/2014/main" id="{7BAEA2DE-E27C-415B-B40D-C49C32F9AF91}"/>
              </a:ext>
            </a:extLst>
          </p:cNvPr>
          <p:cNvSpPr/>
          <p:nvPr/>
        </p:nvSpPr>
        <p:spPr>
          <a:xfrm>
            <a:off x="3824583" y="4237261"/>
            <a:ext cx="2725426" cy="276999"/>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sz="1200" dirty="0">
                <a:solidFill>
                  <a:srgbClr val="000000"/>
                </a:solidFill>
                <a:latin typeface="Verdana" panose="020B0604030504040204" pitchFamily="34" charset="0"/>
              </a:rPr>
              <a:t>B+</a:t>
            </a:r>
            <a:r>
              <a:rPr lang="zh-CN" altLang="en-US" sz="1200" dirty="0">
                <a:solidFill>
                  <a:srgbClr val="000000"/>
                </a:solidFill>
                <a:latin typeface="Verdana" panose="020B0604030504040204" pitchFamily="34" charset="0"/>
              </a:rPr>
              <a:t>树索引的关键字检索效率比较平均</a:t>
            </a:r>
            <a:endParaRPr lang="zh-CN" altLang="en-US" sz="1200" dirty="0"/>
          </a:p>
        </p:txBody>
      </p:sp>
      <p:sp>
        <p:nvSpPr>
          <p:cNvPr id="38" name="矩形 37">
            <a:extLst>
              <a:ext uri="{FF2B5EF4-FFF2-40B4-BE49-F238E27FC236}">
                <a16:creationId xmlns:a16="http://schemas.microsoft.com/office/drawing/2014/main" id="{4FBFB249-2628-4223-83B1-80BF1E90F3B9}"/>
              </a:ext>
            </a:extLst>
          </p:cNvPr>
          <p:cNvSpPr/>
          <p:nvPr/>
        </p:nvSpPr>
        <p:spPr>
          <a:xfrm>
            <a:off x="3828370" y="4501982"/>
            <a:ext cx="4889221" cy="30777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400" dirty="0">
                <a:solidFill>
                  <a:srgbClr val="000000"/>
                </a:solidFill>
                <a:latin typeface="Verdana" panose="020B0604030504040204" pitchFamily="34" charset="0"/>
              </a:rPr>
              <a:t>基本上，范围查询、排序、分组等查询特征，用</a:t>
            </a:r>
            <a:r>
              <a:rPr lang="en-US" altLang="zh-CN" sz="1400" dirty="0">
                <a:solidFill>
                  <a:srgbClr val="000000"/>
                </a:solidFill>
                <a:latin typeface="Verdana" panose="020B0604030504040204" pitchFamily="34" charset="0"/>
              </a:rPr>
              <a:t>B+</a:t>
            </a:r>
            <a:r>
              <a:rPr lang="zh-CN" altLang="en-US" sz="1400" dirty="0">
                <a:solidFill>
                  <a:srgbClr val="000000"/>
                </a:solidFill>
                <a:latin typeface="Verdana" panose="020B0604030504040204" pitchFamily="34" charset="0"/>
              </a:rPr>
              <a:t>树索引。</a:t>
            </a:r>
            <a:endParaRPr lang="zh-CN" altLang="en-US" sz="1400" dirty="0"/>
          </a:p>
        </p:txBody>
      </p:sp>
      <p:sp>
        <p:nvSpPr>
          <p:cNvPr id="40" name="矩形 39">
            <a:extLst>
              <a:ext uri="{FF2B5EF4-FFF2-40B4-BE49-F238E27FC236}">
                <a16:creationId xmlns:a16="http://schemas.microsoft.com/office/drawing/2014/main" id="{07D01971-F22B-4D2D-A52C-5474B54011C4}"/>
              </a:ext>
            </a:extLst>
          </p:cNvPr>
          <p:cNvSpPr/>
          <p:nvPr/>
        </p:nvSpPr>
        <p:spPr>
          <a:xfrm>
            <a:off x="8523933" y="2587587"/>
            <a:ext cx="2775119" cy="276999"/>
          </a:xfrm>
          <a:prstGeom prst="rect">
            <a:avLst/>
          </a:prstGeom>
        </p:spPr>
        <p:txBody>
          <a:bodyPr wrap="none">
            <a:spAutoFit/>
          </a:bodyPr>
          <a:lstStyle/>
          <a:p>
            <a:r>
              <a:rPr lang="en-US" altLang="zh-CN" sz="1200" dirty="0">
                <a:solidFill>
                  <a:srgbClr val="000000"/>
                </a:solidFill>
                <a:latin typeface="Verdana" panose="020B0604030504040204" pitchFamily="34" charset="0"/>
              </a:rPr>
              <a:t>SELECT … FROM t WHERE C1 = ?</a:t>
            </a:r>
            <a:endParaRPr lang="zh-CN" altLang="en-US" sz="1200" dirty="0"/>
          </a:p>
        </p:txBody>
      </p:sp>
      <p:cxnSp>
        <p:nvCxnSpPr>
          <p:cNvPr id="42" name="直接箭头连接符 41">
            <a:extLst>
              <a:ext uri="{FF2B5EF4-FFF2-40B4-BE49-F238E27FC236}">
                <a16:creationId xmlns:a16="http://schemas.microsoft.com/office/drawing/2014/main" id="{C0C16421-236E-44E7-B993-B6714651884B}"/>
              </a:ext>
            </a:extLst>
          </p:cNvPr>
          <p:cNvCxnSpPr>
            <a:cxnSpLocks/>
            <a:endCxn id="28" idx="3"/>
          </p:cNvCxnSpPr>
          <p:nvPr/>
        </p:nvCxnSpPr>
        <p:spPr>
          <a:xfrm flipH="1">
            <a:off x="7989506" y="2836891"/>
            <a:ext cx="1246336" cy="35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1DC9BB78-EC22-46E3-BCCA-7D0BA5584912}"/>
              </a:ext>
            </a:extLst>
          </p:cNvPr>
          <p:cNvSpPr/>
          <p:nvPr/>
        </p:nvSpPr>
        <p:spPr>
          <a:xfrm>
            <a:off x="2629805" y="5107377"/>
            <a:ext cx="9200621"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171450" indent="-171450">
              <a:buFont typeface="Arial" panose="020B0604020202020204" pitchFamily="34" charset="0"/>
              <a:buChar char="•"/>
            </a:pPr>
            <a:r>
              <a:rPr lang="zh-CN" altLang="en-US" sz="1000" dirty="0"/>
              <a:t>无序性，导致无法范围查找和索引排序。</a:t>
            </a:r>
          </a:p>
          <a:p>
            <a:pPr marL="171450" indent="-171450">
              <a:buFont typeface="Arial" panose="020B0604020202020204" pitchFamily="34" charset="0"/>
              <a:buChar char="•"/>
            </a:pPr>
            <a:r>
              <a:rPr lang="zh-CN" altLang="en-US" sz="1000" dirty="0"/>
              <a:t>对完整的</a:t>
            </a:r>
            <a:r>
              <a:rPr lang="en-US" altLang="zh-CN" sz="1000" dirty="0"/>
              <a:t>key</a:t>
            </a:r>
            <a:r>
              <a:rPr lang="zh-CN" altLang="en-US" sz="1000" dirty="0"/>
              <a:t>计算</a:t>
            </a:r>
            <a:r>
              <a:rPr lang="en-US" altLang="zh-CN" sz="1000" dirty="0"/>
              <a:t>hash</a:t>
            </a:r>
            <a:r>
              <a:rPr lang="zh-CN" altLang="en-US" sz="1000" dirty="0"/>
              <a:t>，所以不支持部分匹配。</a:t>
            </a:r>
          </a:p>
          <a:p>
            <a:pPr marL="171450" indent="-171450">
              <a:buFont typeface="Arial" panose="020B0604020202020204" pitchFamily="34" charset="0"/>
              <a:buChar char="•"/>
            </a:pPr>
            <a:r>
              <a:rPr lang="zh-CN" altLang="en-US" sz="1000" dirty="0"/>
              <a:t>比如对多个列创建</a:t>
            </a:r>
            <a:r>
              <a:rPr lang="en-US" altLang="zh-CN" sz="1000" dirty="0"/>
              <a:t>hash</a:t>
            </a:r>
            <a:r>
              <a:rPr lang="zh-CN" altLang="en-US" sz="1000" dirty="0"/>
              <a:t>索引，查找时条件必须这些列精确匹配，才能使用到</a:t>
            </a:r>
            <a:r>
              <a:rPr lang="en-US" altLang="zh-CN" sz="1000" dirty="0"/>
              <a:t>hash</a:t>
            </a:r>
            <a:r>
              <a:rPr lang="zh-CN" altLang="en-US" sz="1000" dirty="0"/>
              <a:t>索引。</a:t>
            </a:r>
          </a:p>
          <a:p>
            <a:pPr marL="171450" indent="-171450">
              <a:buFont typeface="Arial" panose="020B0604020202020204" pitchFamily="34" charset="0"/>
              <a:buChar char="•"/>
            </a:pPr>
            <a:r>
              <a:rPr lang="zh-CN" altLang="en-US" sz="1000" dirty="0"/>
              <a:t>由于</a:t>
            </a:r>
            <a:r>
              <a:rPr lang="en-US" altLang="zh-CN" sz="1000" dirty="0"/>
              <a:t>hash</a:t>
            </a:r>
            <a:r>
              <a:rPr lang="zh-CN" altLang="en-US" sz="1000" dirty="0"/>
              <a:t>索引实际只保存了数据对应的行指针，所以不能避免读取数据行。</a:t>
            </a:r>
          </a:p>
          <a:p>
            <a:pPr marL="171450" indent="-171450">
              <a:buFont typeface="Arial" panose="020B0604020202020204" pitchFamily="34" charset="0"/>
              <a:buChar char="•"/>
            </a:pPr>
            <a:r>
              <a:rPr lang="zh-CN" altLang="en-US" sz="1000" dirty="0"/>
              <a:t>当产生</a:t>
            </a:r>
            <a:r>
              <a:rPr lang="en-US" altLang="zh-CN" sz="1000" dirty="0"/>
              <a:t>hash</a:t>
            </a:r>
            <a:r>
              <a:rPr lang="zh-CN" altLang="en-US" sz="1000" dirty="0"/>
              <a:t>碰撞的时候，数据库要遍历拉链中所有的行指针，逐个取出数据行进行比较，数据量越大，冲突越多，查找代价越高。</a:t>
            </a:r>
          </a:p>
          <a:p>
            <a:pPr marL="171450" indent="-171450">
              <a:buFont typeface="Arial" panose="020B0604020202020204" pitchFamily="34" charset="0"/>
              <a:buChar char="•"/>
            </a:pPr>
            <a:r>
              <a:rPr lang="zh-CN" altLang="en-US" sz="1000" dirty="0"/>
              <a:t>由于</a:t>
            </a:r>
            <a:r>
              <a:rPr lang="en-US" altLang="zh-CN" sz="1000" dirty="0"/>
              <a:t>hash</a:t>
            </a:r>
            <a:r>
              <a:rPr lang="zh-CN" altLang="en-US" sz="1000" dirty="0"/>
              <a:t>索引的上述缺点，所以实际使用</a:t>
            </a:r>
            <a:r>
              <a:rPr lang="en-US" altLang="zh-CN" sz="1000" dirty="0"/>
              <a:t>hash</a:t>
            </a:r>
            <a:r>
              <a:rPr lang="zh-CN" altLang="en-US" sz="1000" dirty="0"/>
              <a:t>索引的情况很少，</a:t>
            </a:r>
            <a:r>
              <a:rPr lang="en-US" altLang="zh-CN" sz="1000" dirty="0"/>
              <a:t>MySQL</a:t>
            </a:r>
            <a:r>
              <a:rPr lang="zh-CN" altLang="en-US" sz="1000" dirty="0"/>
              <a:t>除了</a:t>
            </a:r>
            <a:r>
              <a:rPr lang="en-US" altLang="zh-CN" sz="1000" dirty="0"/>
              <a:t>Memory</a:t>
            </a:r>
            <a:r>
              <a:rPr lang="zh-CN" altLang="en-US" sz="1000" dirty="0"/>
              <a:t>存储引擎和</a:t>
            </a:r>
            <a:r>
              <a:rPr lang="en-US" altLang="zh-CN" sz="1000" dirty="0"/>
              <a:t>NDB</a:t>
            </a:r>
            <a:r>
              <a:rPr lang="zh-CN" altLang="en-US" sz="1000" dirty="0"/>
              <a:t>分布式存储引擎，其他大部分存储引擎默认使用</a:t>
            </a:r>
            <a:r>
              <a:rPr lang="en-US" altLang="zh-CN" sz="1000" dirty="0"/>
              <a:t>B</a:t>
            </a:r>
            <a:r>
              <a:rPr lang="zh-CN" altLang="en-US" sz="1000" dirty="0"/>
              <a:t>树索引。</a:t>
            </a:r>
          </a:p>
        </p:txBody>
      </p:sp>
    </p:spTree>
    <p:extLst>
      <p:ext uri="{BB962C8B-B14F-4D97-AF65-F5344CB8AC3E}">
        <p14:creationId xmlns:p14="http://schemas.microsoft.com/office/powerpoint/2010/main" val="42168628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579435" y="405509"/>
            <a:ext cx="8445295" cy="369332"/>
          </a:xfrm>
          <a:prstGeom prst="rect">
            <a:avLst/>
          </a:prstGeom>
        </p:spPr>
        <p:txBody>
          <a:bodyPr wrap="square">
            <a:spAutoFit/>
          </a:bodyPr>
          <a:lstStyle/>
          <a:p>
            <a:r>
              <a:rPr lang="zh-CN" altLang="en-US" dirty="0">
                <a:latin typeface="等线" panose="02010600030101010101" pitchFamily="2" charset="-122"/>
                <a:ea typeface="等线" panose="02010600030101010101" pitchFamily="2" charset="-122"/>
              </a:rPr>
              <a:t>四、</a:t>
            </a:r>
            <a:r>
              <a:rPr lang="en-US" altLang="zh-CN" dirty="0">
                <a:latin typeface="等线" panose="02010600030101010101" pitchFamily="2" charset="-122"/>
                <a:ea typeface="等线" panose="02010600030101010101" pitchFamily="2" charset="-122"/>
              </a:rPr>
              <a:t>MySQL</a:t>
            </a:r>
            <a:r>
              <a:rPr lang="zh-CN" altLang="en-US" dirty="0">
                <a:latin typeface="等线" panose="02010600030101010101" pitchFamily="2" charset="-122"/>
                <a:ea typeface="等线" panose="02010600030101010101" pitchFamily="2" charset="-122"/>
              </a:rPr>
              <a:t>索引优化</a:t>
            </a:r>
            <a:r>
              <a:rPr lang="en-US" altLang="zh-CN"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索引的扩展使用</a:t>
            </a:r>
            <a:endParaRPr lang="zh-CN" altLang="en-US" dirty="0"/>
          </a:p>
        </p:txBody>
      </p:sp>
      <p:sp>
        <p:nvSpPr>
          <p:cNvPr id="13" name="矩形 12">
            <a:extLst>
              <a:ext uri="{FF2B5EF4-FFF2-40B4-BE49-F238E27FC236}">
                <a16:creationId xmlns:a16="http://schemas.microsoft.com/office/drawing/2014/main" id="{2E7249D9-1818-4C7F-8318-8360C88E248F}"/>
              </a:ext>
            </a:extLst>
          </p:cNvPr>
          <p:cNvSpPr/>
          <p:nvPr/>
        </p:nvSpPr>
        <p:spPr>
          <a:xfrm>
            <a:off x="869179" y="864081"/>
            <a:ext cx="5993738" cy="338554"/>
          </a:xfrm>
          <a:prstGeom prst="rect">
            <a:avLst/>
          </a:prstGeom>
        </p:spPr>
        <p:txBody>
          <a:bodyPr wrap="square">
            <a:spAutoFit/>
          </a:bodyPr>
          <a:lstStyle/>
          <a:p>
            <a:r>
              <a:rPr lang="en-US" altLang="zh-CN" sz="1600" dirty="0" err="1"/>
              <a:t>InnoDB</a:t>
            </a:r>
            <a:r>
              <a:rPr lang="zh-CN" altLang="en-US" sz="1600" dirty="0"/>
              <a:t>通过将主键列附加到辅助索引来自动扩展每个辅助索引</a:t>
            </a:r>
          </a:p>
        </p:txBody>
      </p:sp>
      <p:sp>
        <p:nvSpPr>
          <p:cNvPr id="15" name="矩形 14">
            <a:extLst>
              <a:ext uri="{FF2B5EF4-FFF2-40B4-BE49-F238E27FC236}">
                <a16:creationId xmlns:a16="http://schemas.microsoft.com/office/drawing/2014/main" id="{DD54EBFC-D51F-4931-8C01-B7DED5A10688}"/>
              </a:ext>
            </a:extLst>
          </p:cNvPr>
          <p:cNvSpPr/>
          <p:nvPr/>
        </p:nvSpPr>
        <p:spPr>
          <a:xfrm>
            <a:off x="1586932" y="1604153"/>
            <a:ext cx="2483623" cy="160043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400" dirty="0">
                <a:latin typeface="Liberation Mono"/>
              </a:rPr>
              <a:t>CREATE TABLE t1</a:t>
            </a:r>
          </a:p>
          <a:p>
            <a:r>
              <a:rPr lang="en-US" altLang="zh-CN" sz="1400" dirty="0">
                <a:latin typeface="Liberation Mono"/>
              </a:rPr>
              <a:t> ( i1 INT NOT NULL DEFAULT 0,</a:t>
            </a:r>
          </a:p>
          <a:p>
            <a:r>
              <a:rPr lang="en-US" altLang="zh-CN" sz="1400" dirty="0">
                <a:latin typeface="Liberation Mono"/>
              </a:rPr>
              <a:t> i2 INT NOT NULL DEFAULT 0, </a:t>
            </a:r>
          </a:p>
          <a:p>
            <a:r>
              <a:rPr lang="en-US" altLang="zh-CN" sz="1400" dirty="0">
                <a:latin typeface="Liberation Mono"/>
              </a:rPr>
              <a:t>d DATE DEFAULT NULL,</a:t>
            </a:r>
          </a:p>
          <a:p>
            <a:r>
              <a:rPr lang="en-US" altLang="zh-CN" sz="1400" dirty="0">
                <a:latin typeface="Liberation Mono"/>
              </a:rPr>
              <a:t> PRIMARY KEY (i1, i2), </a:t>
            </a:r>
          </a:p>
          <a:p>
            <a:r>
              <a:rPr lang="en-US" altLang="zh-CN" sz="1400" dirty="0">
                <a:latin typeface="Liberation Mono"/>
              </a:rPr>
              <a:t>INDEX </a:t>
            </a:r>
            <a:r>
              <a:rPr lang="en-US" altLang="zh-CN" sz="1400" dirty="0" err="1">
                <a:latin typeface="Liberation Mono"/>
              </a:rPr>
              <a:t>k_d</a:t>
            </a:r>
            <a:r>
              <a:rPr lang="en-US" altLang="zh-CN" sz="1400" dirty="0">
                <a:latin typeface="Liberation Mono"/>
              </a:rPr>
              <a:t> (d) ) </a:t>
            </a:r>
          </a:p>
          <a:p>
            <a:r>
              <a:rPr lang="en-US" altLang="zh-CN" sz="1400" dirty="0">
                <a:latin typeface="Liberation Mono"/>
              </a:rPr>
              <a:t>ENGINE = </a:t>
            </a:r>
            <a:r>
              <a:rPr lang="en-US" altLang="zh-CN" sz="1400" dirty="0" err="1">
                <a:latin typeface="Liberation Mono"/>
              </a:rPr>
              <a:t>InnoDB</a:t>
            </a:r>
            <a:r>
              <a:rPr lang="en-US" altLang="zh-CN" sz="1400" dirty="0">
                <a:latin typeface="Liberation Mono"/>
              </a:rPr>
              <a:t>;</a:t>
            </a:r>
            <a:endParaRPr lang="zh-CN" altLang="en-US" sz="1400" dirty="0"/>
          </a:p>
        </p:txBody>
      </p:sp>
      <p:cxnSp>
        <p:nvCxnSpPr>
          <p:cNvPr id="19" name="直接箭头连接符 18">
            <a:extLst>
              <a:ext uri="{FF2B5EF4-FFF2-40B4-BE49-F238E27FC236}">
                <a16:creationId xmlns:a16="http://schemas.microsoft.com/office/drawing/2014/main" id="{A8D60996-6A8A-476D-BC6F-8BD19B4200CB}"/>
              </a:ext>
            </a:extLst>
          </p:cNvPr>
          <p:cNvCxnSpPr>
            <a:cxnSpLocks/>
          </p:cNvCxnSpPr>
          <p:nvPr/>
        </p:nvCxnSpPr>
        <p:spPr>
          <a:xfrm flipV="1">
            <a:off x="4070555" y="1740310"/>
            <a:ext cx="59976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B89AB66C-8CE9-4CAE-B1D1-1CCF13E5F33D}"/>
              </a:ext>
            </a:extLst>
          </p:cNvPr>
          <p:cNvSpPr txBox="1"/>
          <p:nvPr/>
        </p:nvSpPr>
        <p:spPr>
          <a:xfrm>
            <a:off x="4644767" y="1366513"/>
            <a:ext cx="4061911" cy="646331"/>
          </a:xfrm>
          <a:prstGeom prst="rect">
            <a:avLst/>
          </a:prstGeom>
          <a:noFill/>
        </p:spPr>
        <p:txBody>
          <a:bodyPr wrap="square" rtlCol="0">
            <a:spAutoFit/>
          </a:bodyPr>
          <a:lstStyle/>
          <a:p>
            <a:r>
              <a:rPr lang="en-US" altLang="zh-CN" sz="1200" dirty="0"/>
              <a:t>T1</a:t>
            </a:r>
            <a:r>
              <a:rPr lang="zh-CN" altLang="en-US" sz="1200" dirty="0"/>
              <a:t>表定义了列上的主键</a:t>
            </a:r>
            <a:r>
              <a:rPr lang="en-US" altLang="zh-CN" sz="1200" dirty="0"/>
              <a:t>(i1, i2)</a:t>
            </a:r>
            <a:r>
              <a:rPr lang="zh-CN" altLang="en-US" sz="1200" dirty="0"/>
              <a:t>。</a:t>
            </a:r>
            <a:endParaRPr lang="en-US" altLang="zh-CN" sz="1200" dirty="0"/>
          </a:p>
          <a:p>
            <a:r>
              <a:rPr lang="zh-CN" altLang="en-US" sz="1200" dirty="0"/>
              <a:t>它还</a:t>
            </a:r>
            <a:r>
              <a:rPr lang="en-US" altLang="zh-CN" sz="1200" dirty="0" err="1"/>
              <a:t>k_d</a:t>
            </a:r>
            <a:r>
              <a:rPr lang="zh-CN" altLang="en-US" sz="1200" dirty="0"/>
              <a:t>在列上定义了辅助索引 </a:t>
            </a:r>
            <a:r>
              <a:rPr lang="en-US" altLang="zh-CN" sz="1200" dirty="0"/>
              <a:t>(d)</a:t>
            </a:r>
            <a:r>
              <a:rPr lang="zh-CN" altLang="en-US" sz="1200" dirty="0"/>
              <a:t>，</a:t>
            </a:r>
            <a:endParaRPr lang="en-US" altLang="zh-CN" sz="1200" dirty="0"/>
          </a:p>
          <a:p>
            <a:r>
              <a:rPr lang="zh-CN" altLang="en-US" sz="1200" dirty="0"/>
              <a:t>但在内部</a:t>
            </a:r>
            <a:r>
              <a:rPr lang="en-US" altLang="zh-CN" sz="1200" dirty="0" err="1"/>
              <a:t>InnoDB</a:t>
            </a:r>
            <a:r>
              <a:rPr lang="zh-CN" altLang="en-US" sz="1200" dirty="0"/>
              <a:t>扩展了该索引并将其视为列</a:t>
            </a:r>
            <a:r>
              <a:rPr lang="en-US" altLang="zh-CN" sz="1200" dirty="0"/>
              <a:t>(d, i1, i2)</a:t>
            </a:r>
            <a:r>
              <a:rPr lang="zh-CN" altLang="en-US" sz="1200" dirty="0"/>
              <a:t>。</a:t>
            </a:r>
          </a:p>
        </p:txBody>
      </p:sp>
      <p:sp>
        <p:nvSpPr>
          <p:cNvPr id="3" name="矩形 2">
            <a:extLst>
              <a:ext uri="{FF2B5EF4-FFF2-40B4-BE49-F238E27FC236}">
                <a16:creationId xmlns:a16="http://schemas.microsoft.com/office/drawing/2014/main" id="{238760C7-DDF6-4BEE-8BD9-3A01F2E727CF}"/>
              </a:ext>
            </a:extLst>
          </p:cNvPr>
          <p:cNvSpPr/>
          <p:nvPr/>
        </p:nvSpPr>
        <p:spPr>
          <a:xfrm>
            <a:off x="295222" y="6373626"/>
            <a:ext cx="11733318" cy="307777"/>
          </a:xfrm>
          <a:prstGeom prst="rect">
            <a:avLst/>
          </a:prstGeom>
        </p:spPr>
        <p:txBody>
          <a:bodyPr wrap="square">
            <a:spAutoFit/>
          </a:bodyPr>
          <a:lstStyle/>
          <a:p>
            <a:pPr marL="285750" indent="-285750">
              <a:buFont typeface="Wingdings" panose="05000000000000000000" pitchFamily="2" charset="2"/>
              <a:buChar char="l"/>
            </a:pPr>
            <a:r>
              <a:rPr lang="en-US" altLang="zh-CN" sz="1400" dirty="0">
                <a:solidFill>
                  <a:srgbClr val="000000"/>
                </a:solidFill>
                <a:latin typeface="Verdana" panose="020B0604030504040204" pitchFamily="34" charset="0"/>
              </a:rPr>
              <a:t> </a:t>
            </a:r>
            <a:r>
              <a:rPr lang="en-US" altLang="zh-CN" sz="1400" dirty="0" err="1">
                <a:solidFill>
                  <a:srgbClr val="000000"/>
                </a:solidFill>
                <a:latin typeface="Verdana" panose="020B0604030504040204" pitchFamily="34" charset="0"/>
              </a:rPr>
              <a:t>InnoDB</a:t>
            </a:r>
            <a:r>
              <a:rPr lang="zh-CN" altLang="en-US" sz="1400" dirty="0">
                <a:solidFill>
                  <a:srgbClr val="000000"/>
                </a:solidFill>
                <a:latin typeface="Verdana" panose="020B0604030504040204" pitchFamily="34" charset="0"/>
              </a:rPr>
              <a:t>中主键所建立的是聚簇索引（存放完整数据与指针），而唯一索引、普通索引、前缀索引等都是二级索引（辅助索引）。</a:t>
            </a:r>
            <a:endParaRPr lang="zh-CN" altLang="en-US" sz="1400" dirty="0"/>
          </a:p>
        </p:txBody>
      </p:sp>
      <p:pic>
        <p:nvPicPr>
          <p:cNvPr id="4" name="图片 3">
            <a:extLst>
              <a:ext uri="{FF2B5EF4-FFF2-40B4-BE49-F238E27FC236}">
                <a16:creationId xmlns:a16="http://schemas.microsoft.com/office/drawing/2014/main" id="{2BEEC4BE-0939-45DC-AB7A-4F685ADEDBB0}"/>
              </a:ext>
            </a:extLst>
          </p:cNvPr>
          <p:cNvPicPr>
            <a:picLocks noChangeAspect="1"/>
          </p:cNvPicPr>
          <p:nvPr/>
        </p:nvPicPr>
        <p:blipFill>
          <a:blip r:embed="rId3"/>
          <a:stretch>
            <a:fillRect/>
          </a:stretch>
        </p:blipFill>
        <p:spPr>
          <a:xfrm>
            <a:off x="5782702" y="3710887"/>
            <a:ext cx="5414986" cy="220428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cxnSp>
        <p:nvCxnSpPr>
          <p:cNvPr id="6" name="直接箭头连接符 5">
            <a:extLst>
              <a:ext uri="{FF2B5EF4-FFF2-40B4-BE49-F238E27FC236}">
                <a16:creationId xmlns:a16="http://schemas.microsoft.com/office/drawing/2014/main" id="{D1B259DA-E1D4-4FD6-88C5-2295F68503A7}"/>
              </a:ext>
            </a:extLst>
          </p:cNvPr>
          <p:cNvCxnSpPr/>
          <p:nvPr/>
        </p:nvCxnSpPr>
        <p:spPr>
          <a:xfrm>
            <a:off x="3349487" y="3299791"/>
            <a:ext cx="3995530" cy="300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3054F27-E4F4-4905-BB67-81C02C5A18B1}"/>
              </a:ext>
            </a:extLst>
          </p:cNvPr>
          <p:cNvSpPr txBox="1"/>
          <p:nvPr/>
        </p:nvSpPr>
        <p:spPr>
          <a:xfrm>
            <a:off x="4240826" y="3250844"/>
            <a:ext cx="1123122" cy="276999"/>
          </a:xfrm>
          <a:prstGeom prst="rect">
            <a:avLst/>
          </a:prstGeom>
          <a:noFill/>
        </p:spPr>
        <p:txBody>
          <a:bodyPr wrap="square" rtlCol="0">
            <a:spAutoFit/>
          </a:bodyPr>
          <a:lstStyle/>
          <a:p>
            <a:r>
              <a:rPr lang="zh-CN" altLang="en-US" sz="1200" dirty="0"/>
              <a:t>扩展索引</a:t>
            </a:r>
          </a:p>
        </p:txBody>
      </p:sp>
      <p:pic>
        <p:nvPicPr>
          <p:cNvPr id="8" name="图片 7">
            <a:extLst>
              <a:ext uri="{FF2B5EF4-FFF2-40B4-BE49-F238E27FC236}">
                <a16:creationId xmlns:a16="http://schemas.microsoft.com/office/drawing/2014/main" id="{19E4B938-0496-422C-8072-937241EF9569}"/>
              </a:ext>
            </a:extLst>
          </p:cNvPr>
          <p:cNvPicPr>
            <a:picLocks noChangeAspect="1"/>
          </p:cNvPicPr>
          <p:nvPr/>
        </p:nvPicPr>
        <p:blipFill>
          <a:blip r:embed="rId4"/>
          <a:stretch>
            <a:fillRect/>
          </a:stretch>
        </p:blipFill>
        <p:spPr>
          <a:xfrm>
            <a:off x="783714" y="3686155"/>
            <a:ext cx="3801144" cy="2452930"/>
          </a:xfrm>
          <a:prstGeom prst="rect">
            <a:avLst/>
          </a:prstGeom>
          <a:ln>
            <a:noFill/>
          </a:ln>
          <a:effectLst>
            <a:outerShdw blurRad="190500" algn="tl" rotWithShape="0">
              <a:srgbClr val="000000">
                <a:alpha val="70000"/>
              </a:srgbClr>
            </a:outerShdw>
          </a:effectLst>
        </p:spPr>
      </p:pic>
      <p:cxnSp>
        <p:nvCxnSpPr>
          <p:cNvPr id="10" name="直接箭头连接符 9">
            <a:extLst>
              <a:ext uri="{FF2B5EF4-FFF2-40B4-BE49-F238E27FC236}">
                <a16:creationId xmlns:a16="http://schemas.microsoft.com/office/drawing/2014/main" id="{E1EA0EB9-DE6A-4164-B074-77533023DF91}"/>
              </a:ext>
            </a:extLst>
          </p:cNvPr>
          <p:cNvCxnSpPr>
            <a:stCxn id="15" idx="2"/>
          </p:cNvCxnSpPr>
          <p:nvPr/>
        </p:nvCxnSpPr>
        <p:spPr>
          <a:xfrm flipH="1">
            <a:off x="2305878" y="3204591"/>
            <a:ext cx="522866" cy="396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3793610A-C406-4AD0-B83E-3AFE59A3E285}"/>
              </a:ext>
            </a:extLst>
          </p:cNvPr>
          <p:cNvSpPr txBox="1"/>
          <p:nvPr/>
        </p:nvSpPr>
        <p:spPr>
          <a:xfrm>
            <a:off x="1963345" y="3389343"/>
            <a:ext cx="1123122" cy="276999"/>
          </a:xfrm>
          <a:prstGeom prst="rect">
            <a:avLst/>
          </a:prstGeom>
          <a:noFill/>
        </p:spPr>
        <p:txBody>
          <a:bodyPr wrap="square" rtlCol="0">
            <a:spAutoFit/>
          </a:bodyPr>
          <a:lstStyle/>
          <a:p>
            <a:r>
              <a:rPr lang="zh-CN" altLang="en-US" sz="1200" dirty="0"/>
              <a:t>非扩展索引</a:t>
            </a:r>
          </a:p>
        </p:txBody>
      </p:sp>
      <p:sp>
        <p:nvSpPr>
          <p:cNvPr id="5" name="矩形 4">
            <a:extLst>
              <a:ext uri="{FF2B5EF4-FFF2-40B4-BE49-F238E27FC236}">
                <a16:creationId xmlns:a16="http://schemas.microsoft.com/office/drawing/2014/main" id="{188F0D78-2FD1-4279-8B88-179C28E7795A}"/>
              </a:ext>
            </a:extLst>
          </p:cNvPr>
          <p:cNvSpPr/>
          <p:nvPr/>
        </p:nvSpPr>
        <p:spPr>
          <a:xfrm>
            <a:off x="5882093" y="2507260"/>
            <a:ext cx="4316765"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sz="1400" dirty="0">
                <a:latin typeface="Liberation Mono"/>
              </a:rPr>
              <a:t>使用参数：来开或关闭是否使用索引扩展（默认开）</a:t>
            </a:r>
            <a:endParaRPr lang="en-US" altLang="zh-CN" sz="1400" dirty="0">
              <a:latin typeface="Liberation Mono"/>
            </a:endParaRPr>
          </a:p>
          <a:p>
            <a:r>
              <a:rPr lang="en-US" altLang="zh-CN" sz="1400" dirty="0">
                <a:latin typeface="Liberation Mono"/>
              </a:rPr>
              <a:t>SET </a:t>
            </a:r>
            <a:r>
              <a:rPr lang="en-US" altLang="zh-CN" sz="1400" dirty="0" err="1">
                <a:latin typeface="Liberation Mono"/>
              </a:rPr>
              <a:t>optimizer_switch</a:t>
            </a:r>
            <a:r>
              <a:rPr lang="en-US" altLang="zh-CN" sz="1400" dirty="0">
                <a:latin typeface="Liberation Mono"/>
              </a:rPr>
              <a:t> = ‘</a:t>
            </a:r>
            <a:r>
              <a:rPr lang="en-US" altLang="zh-CN" sz="1400" dirty="0" err="1">
                <a:latin typeface="Liberation Mono"/>
              </a:rPr>
              <a:t>use_index_extensions</a:t>
            </a:r>
            <a:r>
              <a:rPr lang="en-US" altLang="zh-CN" sz="1400" dirty="0">
                <a:latin typeface="Liberation Mono"/>
              </a:rPr>
              <a:t>=off‘;</a:t>
            </a:r>
            <a:r>
              <a:rPr lang="zh-CN" altLang="en-US" sz="1400" dirty="0">
                <a:latin typeface="Liberation Mono"/>
              </a:rPr>
              <a:t>（关）</a:t>
            </a:r>
            <a:endParaRPr lang="zh-CN" altLang="en-US" sz="1400" dirty="0"/>
          </a:p>
        </p:txBody>
      </p:sp>
    </p:spTree>
    <p:extLst>
      <p:ext uri="{BB962C8B-B14F-4D97-AF65-F5344CB8AC3E}">
        <p14:creationId xmlns:p14="http://schemas.microsoft.com/office/powerpoint/2010/main" val="35756597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579435" y="405509"/>
            <a:ext cx="6139417" cy="369332"/>
          </a:xfrm>
          <a:prstGeom prst="rect">
            <a:avLst/>
          </a:prstGeom>
        </p:spPr>
        <p:txBody>
          <a:bodyPr wrap="square">
            <a:spAutoFit/>
          </a:bodyPr>
          <a:lstStyle/>
          <a:p>
            <a:r>
              <a:rPr lang="zh-CN" altLang="en-US" dirty="0">
                <a:latin typeface="等线" panose="02010600030101010101" pitchFamily="2" charset="-122"/>
                <a:ea typeface="等线" panose="02010600030101010101" pitchFamily="2" charset="-122"/>
              </a:rPr>
              <a:t>四、</a:t>
            </a:r>
            <a:r>
              <a:rPr lang="en-US" altLang="zh-CN" dirty="0">
                <a:latin typeface="等线" panose="02010600030101010101" pitchFamily="2" charset="-122"/>
                <a:ea typeface="等线" panose="02010600030101010101" pitchFamily="2" charset="-122"/>
              </a:rPr>
              <a:t>MySQL</a:t>
            </a:r>
            <a:r>
              <a:rPr lang="zh-CN" altLang="en-US" dirty="0">
                <a:latin typeface="等线" panose="02010600030101010101" pitchFamily="2" charset="-122"/>
                <a:ea typeface="等线" panose="02010600030101010101" pitchFamily="2" charset="-122"/>
              </a:rPr>
              <a:t>索引优化</a:t>
            </a:r>
            <a:r>
              <a:rPr lang="en-US" altLang="zh-CN" dirty="0">
                <a:latin typeface="等线" panose="02010600030101010101" pitchFamily="2" charset="-122"/>
                <a:ea typeface="等线" panose="02010600030101010101" pitchFamily="2" charset="-122"/>
              </a:rPr>
              <a:t>—</a:t>
            </a:r>
            <a:r>
              <a:rPr lang="zh-CN" altLang="en-US" dirty="0"/>
              <a:t>优化器对生成的列索引的使用</a:t>
            </a:r>
            <a:r>
              <a:rPr lang="zh-CN" altLang="en-US" dirty="0">
                <a:latin typeface="等线" panose="02010600030101010101" pitchFamily="2" charset="-122"/>
                <a:ea typeface="等线" panose="02010600030101010101" pitchFamily="2" charset="-122"/>
              </a:rPr>
              <a:t>方法</a:t>
            </a:r>
            <a:endParaRPr lang="zh-CN" altLang="en-US" dirty="0"/>
          </a:p>
        </p:txBody>
      </p:sp>
      <p:sp>
        <p:nvSpPr>
          <p:cNvPr id="16" name="矩形 15">
            <a:extLst>
              <a:ext uri="{FF2B5EF4-FFF2-40B4-BE49-F238E27FC236}">
                <a16:creationId xmlns:a16="http://schemas.microsoft.com/office/drawing/2014/main" id="{ADA2F284-C336-40AD-BE66-E5223AACCCFC}"/>
              </a:ext>
            </a:extLst>
          </p:cNvPr>
          <p:cNvSpPr/>
          <p:nvPr/>
        </p:nvSpPr>
        <p:spPr>
          <a:xfrm>
            <a:off x="640343" y="6435345"/>
            <a:ext cx="9291326" cy="307777"/>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marL="285750" indent="-285750">
              <a:buFont typeface="Wingdings" panose="05000000000000000000" pitchFamily="2" charset="2"/>
              <a:buChar char="l"/>
            </a:pPr>
            <a:r>
              <a:rPr lang="en-US" altLang="zh-CN" sz="1400" dirty="0">
                <a:solidFill>
                  <a:srgbClr val="4D4D4D"/>
                </a:solidFill>
                <a:latin typeface="Microsoft YaHei" panose="020B0503020204020204" pitchFamily="34" charset="-122"/>
                <a:ea typeface="Microsoft YaHei" panose="020B0503020204020204" pitchFamily="34" charset="-122"/>
              </a:rPr>
              <a:t>INNODB</a:t>
            </a:r>
            <a:r>
              <a:rPr lang="zh-CN" altLang="en-US" sz="1400" dirty="0">
                <a:solidFill>
                  <a:srgbClr val="4D4D4D"/>
                </a:solidFill>
                <a:latin typeface="Microsoft YaHei" panose="020B0503020204020204" pitchFamily="34" charset="-122"/>
                <a:ea typeface="Microsoft YaHei" panose="020B0503020204020204" pitchFamily="34" charset="-122"/>
              </a:rPr>
              <a:t>假如表无索引，单表查询可能几十万数据就是瓶颈；没有设计索引的查询，是非常弱的设计（大表）。</a:t>
            </a:r>
            <a:endParaRPr lang="zh-CN" altLang="en-US" sz="1400" dirty="0"/>
          </a:p>
        </p:txBody>
      </p:sp>
      <p:sp>
        <p:nvSpPr>
          <p:cNvPr id="18" name="矩形 17">
            <a:extLst>
              <a:ext uri="{FF2B5EF4-FFF2-40B4-BE49-F238E27FC236}">
                <a16:creationId xmlns:a16="http://schemas.microsoft.com/office/drawing/2014/main" id="{EC4D2C1D-B4AB-46D2-B61F-41C284C9FC65}"/>
              </a:ext>
            </a:extLst>
          </p:cNvPr>
          <p:cNvSpPr/>
          <p:nvPr/>
        </p:nvSpPr>
        <p:spPr>
          <a:xfrm>
            <a:off x="1128773" y="1077604"/>
            <a:ext cx="4791953" cy="307777"/>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altLang="zh-CN" sz="1400" dirty="0">
                <a:solidFill>
                  <a:srgbClr val="0077AA"/>
                </a:solidFill>
                <a:latin typeface="Liberation Mono"/>
              </a:rPr>
              <a:t>CREATE</a:t>
            </a:r>
            <a:r>
              <a:rPr lang="en-US" altLang="zh-CN" sz="1400" dirty="0">
                <a:solidFill>
                  <a:srgbClr val="000000"/>
                </a:solidFill>
                <a:latin typeface="Liberation Mono"/>
              </a:rPr>
              <a:t> </a:t>
            </a:r>
            <a:r>
              <a:rPr lang="en-US" altLang="zh-CN" sz="1400" dirty="0">
                <a:solidFill>
                  <a:srgbClr val="0077AA"/>
                </a:solidFill>
                <a:latin typeface="Liberation Mono"/>
              </a:rPr>
              <a:t>TABLE</a:t>
            </a:r>
            <a:r>
              <a:rPr lang="en-US" altLang="zh-CN" sz="1400" dirty="0">
                <a:solidFill>
                  <a:srgbClr val="000000"/>
                </a:solidFill>
                <a:latin typeface="Liberation Mono"/>
              </a:rPr>
              <a:t> t1 </a:t>
            </a:r>
            <a:r>
              <a:rPr lang="en-US" altLang="zh-CN" sz="1400" dirty="0">
                <a:solidFill>
                  <a:srgbClr val="999999"/>
                </a:solidFill>
                <a:latin typeface="Liberation Mono"/>
              </a:rPr>
              <a:t>(</a:t>
            </a:r>
            <a:r>
              <a:rPr lang="en-US" altLang="zh-CN" sz="1400" dirty="0">
                <a:solidFill>
                  <a:srgbClr val="000000"/>
                </a:solidFill>
                <a:latin typeface="Liberation Mono"/>
              </a:rPr>
              <a:t>f1 </a:t>
            </a:r>
            <a:r>
              <a:rPr lang="en-US" altLang="zh-CN" sz="1400" dirty="0">
                <a:solidFill>
                  <a:srgbClr val="834689"/>
                </a:solidFill>
                <a:latin typeface="Liberation Mono"/>
              </a:rPr>
              <a:t>INT</a:t>
            </a:r>
            <a:r>
              <a:rPr lang="en-US" altLang="zh-CN" sz="1400" dirty="0">
                <a:solidFill>
                  <a:srgbClr val="999999"/>
                </a:solidFill>
                <a:latin typeface="Liberation Mono"/>
              </a:rPr>
              <a:t>,</a:t>
            </a:r>
            <a:r>
              <a:rPr lang="en-US" altLang="zh-CN" sz="1400" dirty="0">
                <a:solidFill>
                  <a:srgbClr val="000000"/>
                </a:solidFill>
                <a:latin typeface="Liberation Mono"/>
              </a:rPr>
              <a:t> </a:t>
            </a:r>
            <a:r>
              <a:rPr lang="en-US" altLang="zh-CN" sz="1400" dirty="0" err="1">
                <a:solidFill>
                  <a:srgbClr val="000000"/>
                </a:solidFill>
                <a:latin typeface="Liberation Mono"/>
              </a:rPr>
              <a:t>gc</a:t>
            </a:r>
            <a:r>
              <a:rPr lang="en-US" altLang="zh-CN" sz="1400" dirty="0">
                <a:solidFill>
                  <a:srgbClr val="000000"/>
                </a:solidFill>
                <a:latin typeface="Liberation Mono"/>
              </a:rPr>
              <a:t> </a:t>
            </a:r>
            <a:r>
              <a:rPr lang="en-US" altLang="zh-CN" sz="1400" dirty="0">
                <a:solidFill>
                  <a:srgbClr val="834689"/>
                </a:solidFill>
                <a:latin typeface="Liberation Mono"/>
              </a:rPr>
              <a:t>INT</a:t>
            </a:r>
            <a:r>
              <a:rPr lang="en-US" altLang="zh-CN" sz="1400" dirty="0">
                <a:solidFill>
                  <a:srgbClr val="000000"/>
                </a:solidFill>
                <a:latin typeface="Liberation Mono"/>
              </a:rPr>
              <a:t> </a:t>
            </a:r>
            <a:r>
              <a:rPr lang="en-US" altLang="zh-CN" sz="1400" dirty="0">
                <a:solidFill>
                  <a:srgbClr val="0077AA"/>
                </a:solidFill>
                <a:latin typeface="Liberation Mono"/>
              </a:rPr>
              <a:t>AS</a:t>
            </a:r>
            <a:r>
              <a:rPr lang="en-US" altLang="zh-CN" sz="1400" dirty="0">
                <a:solidFill>
                  <a:srgbClr val="000000"/>
                </a:solidFill>
                <a:latin typeface="Liberation Mono"/>
              </a:rPr>
              <a:t> </a:t>
            </a:r>
            <a:r>
              <a:rPr lang="en-US" altLang="zh-CN" sz="1400" dirty="0">
                <a:solidFill>
                  <a:srgbClr val="999999"/>
                </a:solidFill>
                <a:latin typeface="Liberation Mono"/>
              </a:rPr>
              <a:t>(</a:t>
            </a:r>
            <a:r>
              <a:rPr lang="en-US" altLang="zh-CN" sz="1400" dirty="0">
                <a:solidFill>
                  <a:srgbClr val="000000"/>
                </a:solidFill>
                <a:latin typeface="Liberation Mono"/>
              </a:rPr>
              <a:t>f1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990055"/>
                </a:solidFill>
                <a:latin typeface="Liberation Mono"/>
              </a:rPr>
              <a:t>1</a:t>
            </a:r>
            <a:r>
              <a:rPr lang="en-US" altLang="zh-CN" sz="1400" dirty="0">
                <a:solidFill>
                  <a:srgbClr val="99999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STORED</a:t>
            </a:r>
            <a:r>
              <a:rPr lang="en-US" altLang="zh-CN" sz="1400" dirty="0">
                <a:solidFill>
                  <a:srgbClr val="99999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INDEX</a:t>
            </a:r>
            <a:r>
              <a:rPr lang="en-US" altLang="zh-CN" sz="1400" dirty="0">
                <a:solidFill>
                  <a:srgbClr val="000000"/>
                </a:solidFill>
                <a:latin typeface="Liberation Mono"/>
              </a:rPr>
              <a:t> </a:t>
            </a:r>
            <a:r>
              <a:rPr lang="en-US" altLang="zh-CN" sz="1400" dirty="0">
                <a:solidFill>
                  <a:srgbClr val="999999"/>
                </a:solidFill>
                <a:latin typeface="Liberation Mono"/>
              </a:rPr>
              <a:t>(</a:t>
            </a:r>
            <a:r>
              <a:rPr lang="en-US" altLang="zh-CN" sz="1400" dirty="0" err="1">
                <a:solidFill>
                  <a:srgbClr val="000000"/>
                </a:solidFill>
                <a:latin typeface="Liberation Mono"/>
              </a:rPr>
              <a:t>gc</a:t>
            </a:r>
            <a:r>
              <a:rPr lang="en-US" altLang="zh-CN" sz="1400" dirty="0">
                <a:solidFill>
                  <a:srgbClr val="999999"/>
                </a:solidFill>
                <a:latin typeface="Liberation Mono"/>
              </a:rPr>
              <a:t>));</a:t>
            </a:r>
            <a:endParaRPr lang="zh-CN" altLang="en-US" sz="1400" dirty="0"/>
          </a:p>
        </p:txBody>
      </p:sp>
      <p:sp>
        <p:nvSpPr>
          <p:cNvPr id="21" name="矩形 20">
            <a:extLst>
              <a:ext uri="{FF2B5EF4-FFF2-40B4-BE49-F238E27FC236}">
                <a16:creationId xmlns:a16="http://schemas.microsoft.com/office/drawing/2014/main" id="{B5A704ED-30EA-4B1B-8225-F378F42DDFBE}"/>
              </a:ext>
            </a:extLst>
          </p:cNvPr>
          <p:cNvSpPr/>
          <p:nvPr/>
        </p:nvSpPr>
        <p:spPr>
          <a:xfrm>
            <a:off x="1192716" y="2223690"/>
            <a:ext cx="2609240" cy="307777"/>
          </a:xfrm>
          <a:prstGeom prst="rect">
            <a:avLst/>
          </a:prstGeom>
        </p:spPr>
        <p:txBody>
          <a:bodyPr wrap="none">
            <a:spAutoFit/>
          </a:bodyPr>
          <a:lstStyle/>
          <a:p>
            <a:r>
              <a:rPr lang="en-US" altLang="zh-CN" sz="1400" dirty="0">
                <a:solidFill>
                  <a:srgbClr val="0077AA"/>
                </a:solidFill>
                <a:latin typeface="Liberation Mono"/>
              </a:rPr>
              <a:t>SELECT</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FROM</a:t>
            </a:r>
            <a:r>
              <a:rPr lang="en-US" altLang="zh-CN" sz="1400" dirty="0">
                <a:solidFill>
                  <a:srgbClr val="000000"/>
                </a:solidFill>
                <a:latin typeface="Liberation Mono"/>
              </a:rPr>
              <a:t> t1 </a:t>
            </a:r>
            <a:r>
              <a:rPr lang="en-US" altLang="zh-CN" sz="1400" dirty="0">
                <a:solidFill>
                  <a:srgbClr val="0077AA"/>
                </a:solidFill>
                <a:latin typeface="Liberation Mono"/>
              </a:rPr>
              <a:t>WHERE</a:t>
            </a:r>
            <a:r>
              <a:rPr lang="en-US" altLang="zh-CN" sz="1400" dirty="0">
                <a:solidFill>
                  <a:srgbClr val="000000"/>
                </a:solidFill>
                <a:latin typeface="Liberation Mono"/>
              </a:rPr>
              <a:t> </a:t>
            </a:r>
            <a:r>
              <a:rPr lang="en-US" altLang="zh-CN" sz="1400" dirty="0" err="1">
                <a:solidFill>
                  <a:srgbClr val="000000"/>
                </a:solidFill>
                <a:latin typeface="Liberation Mono"/>
              </a:rPr>
              <a:t>gc</a:t>
            </a:r>
            <a:r>
              <a:rPr lang="en-US" altLang="zh-CN" sz="1400" dirty="0">
                <a:solidFill>
                  <a:srgbClr val="000000"/>
                </a:solidFill>
                <a:latin typeface="Liberation Mono"/>
              </a:rPr>
              <a:t> </a:t>
            </a:r>
            <a:r>
              <a:rPr lang="en-US" altLang="zh-CN" sz="1400" dirty="0">
                <a:solidFill>
                  <a:srgbClr val="A67F59"/>
                </a:solidFill>
                <a:latin typeface="Liberation Mono"/>
              </a:rPr>
              <a:t>&gt;</a:t>
            </a:r>
            <a:r>
              <a:rPr lang="en-US" altLang="zh-CN" sz="1400" dirty="0">
                <a:solidFill>
                  <a:srgbClr val="000000"/>
                </a:solidFill>
                <a:latin typeface="Liberation Mono"/>
              </a:rPr>
              <a:t> </a:t>
            </a:r>
            <a:r>
              <a:rPr lang="en-US" altLang="zh-CN" sz="1400" dirty="0">
                <a:solidFill>
                  <a:srgbClr val="990055"/>
                </a:solidFill>
                <a:latin typeface="Liberation Mono"/>
              </a:rPr>
              <a:t>9</a:t>
            </a:r>
            <a:r>
              <a:rPr lang="en-US" altLang="zh-CN" sz="1400" dirty="0">
                <a:solidFill>
                  <a:srgbClr val="999999"/>
                </a:solidFill>
                <a:latin typeface="Liberation Mono"/>
              </a:rPr>
              <a:t>;</a:t>
            </a:r>
            <a:endParaRPr lang="zh-CN" altLang="en-US" sz="1400" dirty="0"/>
          </a:p>
        </p:txBody>
      </p:sp>
      <p:sp>
        <p:nvSpPr>
          <p:cNvPr id="22" name="矩形 21">
            <a:extLst>
              <a:ext uri="{FF2B5EF4-FFF2-40B4-BE49-F238E27FC236}">
                <a16:creationId xmlns:a16="http://schemas.microsoft.com/office/drawing/2014/main" id="{59604173-F789-4DD7-9561-E5749B31F2B5}"/>
              </a:ext>
            </a:extLst>
          </p:cNvPr>
          <p:cNvSpPr/>
          <p:nvPr/>
        </p:nvSpPr>
        <p:spPr>
          <a:xfrm>
            <a:off x="1192716" y="2680341"/>
            <a:ext cx="2857129" cy="307777"/>
          </a:xfrm>
          <a:prstGeom prst="rect">
            <a:avLst/>
          </a:prstGeom>
        </p:spPr>
        <p:txBody>
          <a:bodyPr wrap="none">
            <a:spAutoFit/>
          </a:bodyPr>
          <a:lstStyle/>
          <a:p>
            <a:r>
              <a:rPr lang="en-US" altLang="zh-CN" sz="1400" dirty="0">
                <a:solidFill>
                  <a:srgbClr val="0077AA"/>
                </a:solidFill>
                <a:latin typeface="Liberation Mono"/>
              </a:rPr>
              <a:t>SELECT</a:t>
            </a:r>
            <a:r>
              <a:rPr lang="en-US" altLang="zh-CN" sz="1400" dirty="0">
                <a:solidFill>
                  <a:srgbClr val="000000"/>
                </a:solidFill>
                <a:latin typeface="Liberation Mono"/>
              </a:rPr>
              <a:t>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0077AA"/>
                </a:solidFill>
                <a:latin typeface="Liberation Mono"/>
              </a:rPr>
              <a:t>FROM</a:t>
            </a:r>
            <a:r>
              <a:rPr lang="en-US" altLang="zh-CN" sz="1400" dirty="0">
                <a:solidFill>
                  <a:srgbClr val="000000"/>
                </a:solidFill>
                <a:latin typeface="Liberation Mono"/>
              </a:rPr>
              <a:t> t1 </a:t>
            </a:r>
            <a:r>
              <a:rPr lang="en-US" altLang="zh-CN" sz="1400" dirty="0">
                <a:solidFill>
                  <a:srgbClr val="0077AA"/>
                </a:solidFill>
                <a:latin typeface="Liberation Mono"/>
              </a:rPr>
              <a:t>WHERE</a:t>
            </a:r>
            <a:r>
              <a:rPr lang="en-US" altLang="zh-CN" sz="1400" dirty="0">
                <a:solidFill>
                  <a:srgbClr val="000000"/>
                </a:solidFill>
                <a:latin typeface="Liberation Mono"/>
              </a:rPr>
              <a:t> f1 </a:t>
            </a:r>
            <a:r>
              <a:rPr lang="en-US" altLang="zh-CN" sz="1400" dirty="0">
                <a:solidFill>
                  <a:srgbClr val="A67F59"/>
                </a:solidFill>
                <a:latin typeface="Liberation Mono"/>
              </a:rPr>
              <a:t>+</a:t>
            </a:r>
            <a:r>
              <a:rPr lang="en-US" altLang="zh-CN" sz="1400" dirty="0">
                <a:solidFill>
                  <a:srgbClr val="000000"/>
                </a:solidFill>
                <a:latin typeface="Liberation Mono"/>
              </a:rPr>
              <a:t> </a:t>
            </a:r>
            <a:r>
              <a:rPr lang="en-US" altLang="zh-CN" sz="1400" dirty="0">
                <a:solidFill>
                  <a:srgbClr val="990055"/>
                </a:solidFill>
                <a:latin typeface="Liberation Mono"/>
              </a:rPr>
              <a:t>1</a:t>
            </a:r>
            <a:r>
              <a:rPr lang="en-US" altLang="zh-CN" sz="1400" dirty="0">
                <a:solidFill>
                  <a:srgbClr val="000000"/>
                </a:solidFill>
                <a:latin typeface="Liberation Mono"/>
              </a:rPr>
              <a:t> </a:t>
            </a:r>
            <a:r>
              <a:rPr lang="en-US" altLang="zh-CN" sz="1400" dirty="0">
                <a:solidFill>
                  <a:srgbClr val="A67F59"/>
                </a:solidFill>
                <a:latin typeface="Liberation Mono"/>
              </a:rPr>
              <a:t>&gt;</a:t>
            </a:r>
            <a:r>
              <a:rPr lang="en-US" altLang="zh-CN" sz="1400" dirty="0">
                <a:solidFill>
                  <a:srgbClr val="000000"/>
                </a:solidFill>
                <a:latin typeface="Liberation Mono"/>
              </a:rPr>
              <a:t> </a:t>
            </a:r>
            <a:r>
              <a:rPr lang="en-US" altLang="zh-CN" sz="1400" dirty="0">
                <a:solidFill>
                  <a:srgbClr val="990055"/>
                </a:solidFill>
                <a:latin typeface="Liberation Mono"/>
              </a:rPr>
              <a:t>9</a:t>
            </a:r>
            <a:r>
              <a:rPr lang="en-US" altLang="zh-CN" sz="1400" dirty="0">
                <a:solidFill>
                  <a:srgbClr val="999999"/>
                </a:solidFill>
                <a:latin typeface="Liberation Mono"/>
              </a:rPr>
              <a:t>;</a:t>
            </a:r>
            <a:endParaRPr lang="zh-CN" altLang="en-US" sz="1400" dirty="0"/>
          </a:p>
        </p:txBody>
      </p:sp>
      <p:pic>
        <p:nvPicPr>
          <p:cNvPr id="24" name="图片 23">
            <a:extLst>
              <a:ext uri="{FF2B5EF4-FFF2-40B4-BE49-F238E27FC236}">
                <a16:creationId xmlns:a16="http://schemas.microsoft.com/office/drawing/2014/main" id="{9290D5C0-133D-498F-8A32-2FEACE319B02}"/>
              </a:ext>
            </a:extLst>
          </p:cNvPr>
          <p:cNvPicPr>
            <a:picLocks noChangeAspect="1"/>
          </p:cNvPicPr>
          <p:nvPr/>
        </p:nvPicPr>
        <p:blipFill>
          <a:blip r:embed="rId3"/>
          <a:stretch>
            <a:fillRect/>
          </a:stretch>
        </p:blipFill>
        <p:spPr>
          <a:xfrm>
            <a:off x="4802082" y="2074603"/>
            <a:ext cx="4568366" cy="21583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26" name="直接箭头连接符 25">
            <a:extLst>
              <a:ext uri="{FF2B5EF4-FFF2-40B4-BE49-F238E27FC236}">
                <a16:creationId xmlns:a16="http://schemas.microsoft.com/office/drawing/2014/main" id="{12E7C140-6B44-42B4-AFD0-F5F851DD6AF5}"/>
              </a:ext>
            </a:extLst>
          </p:cNvPr>
          <p:cNvCxnSpPr/>
          <p:nvPr/>
        </p:nvCxnSpPr>
        <p:spPr>
          <a:xfrm>
            <a:off x="3950143" y="2861303"/>
            <a:ext cx="7156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图片 26">
            <a:extLst>
              <a:ext uri="{FF2B5EF4-FFF2-40B4-BE49-F238E27FC236}">
                <a16:creationId xmlns:a16="http://schemas.microsoft.com/office/drawing/2014/main" id="{3F6CE013-915D-4E80-87D5-A2E3C2026867}"/>
              </a:ext>
            </a:extLst>
          </p:cNvPr>
          <p:cNvPicPr>
            <a:picLocks noChangeAspect="1"/>
          </p:cNvPicPr>
          <p:nvPr/>
        </p:nvPicPr>
        <p:blipFill>
          <a:blip r:embed="rId4"/>
          <a:stretch>
            <a:fillRect/>
          </a:stretch>
        </p:blipFill>
        <p:spPr>
          <a:xfrm>
            <a:off x="7594353" y="100685"/>
            <a:ext cx="4292848" cy="105626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29" name="直接箭头连接符 28">
            <a:extLst>
              <a:ext uri="{FF2B5EF4-FFF2-40B4-BE49-F238E27FC236}">
                <a16:creationId xmlns:a16="http://schemas.microsoft.com/office/drawing/2014/main" id="{9FC566B6-CEB1-4AED-B7A3-B6ED2CA3876F}"/>
              </a:ext>
            </a:extLst>
          </p:cNvPr>
          <p:cNvCxnSpPr>
            <a:cxnSpLocks/>
          </p:cNvCxnSpPr>
          <p:nvPr/>
        </p:nvCxnSpPr>
        <p:spPr>
          <a:xfrm flipV="1">
            <a:off x="7245626" y="1231493"/>
            <a:ext cx="1212574" cy="681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左大括号 29">
            <a:extLst>
              <a:ext uri="{FF2B5EF4-FFF2-40B4-BE49-F238E27FC236}">
                <a16:creationId xmlns:a16="http://schemas.microsoft.com/office/drawing/2014/main" id="{F3B17CCE-FDDB-4670-8821-E29B2C5CF9FC}"/>
              </a:ext>
            </a:extLst>
          </p:cNvPr>
          <p:cNvSpPr/>
          <p:nvPr/>
        </p:nvSpPr>
        <p:spPr>
          <a:xfrm>
            <a:off x="878952" y="2377578"/>
            <a:ext cx="313764" cy="4837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8320972C-0F25-4CCA-97AC-6692B2BC3847}"/>
              </a:ext>
            </a:extLst>
          </p:cNvPr>
          <p:cNvSpPr txBox="1"/>
          <p:nvPr/>
        </p:nvSpPr>
        <p:spPr>
          <a:xfrm>
            <a:off x="469895" y="2203287"/>
            <a:ext cx="340896" cy="954107"/>
          </a:xfrm>
          <a:prstGeom prst="rect">
            <a:avLst/>
          </a:prstGeom>
          <a:noFill/>
        </p:spPr>
        <p:txBody>
          <a:bodyPr wrap="square" rtlCol="0">
            <a:spAutoFit/>
          </a:bodyPr>
          <a:lstStyle/>
          <a:p>
            <a:r>
              <a:rPr lang="zh-CN" altLang="en-US" sz="1400" dirty="0"/>
              <a:t>效果相同</a:t>
            </a:r>
          </a:p>
        </p:txBody>
      </p:sp>
      <p:sp>
        <p:nvSpPr>
          <p:cNvPr id="33" name="矩形 32">
            <a:extLst>
              <a:ext uri="{FF2B5EF4-FFF2-40B4-BE49-F238E27FC236}">
                <a16:creationId xmlns:a16="http://schemas.microsoft.com/office/drawing/2014/main" id="{2A0C6779-91E2-4D50-AC46-A5B7338B311B}"/>
              </a:ext>
            </a:extLst>
          </p:cNvPr>
          <p:cNvSpPr/>
          <p:nvPr/>
        </p:nvSpPr>
        <p:spPr>
          <a:xfrm>
            <a:off x="576400" y="4615011"/>
            <a:ext cx="11140353" cy="1661993"/>
          </a:xfrm>
          <a:prstGeom prst="rect">
            <a:avLst/>
          </a:prstGeom>
        </p:spPr>
        <p:txBody>
          <a:bodyPr wrap="square">
            <a:spAutoFit/>
          </a:bodyPr>
          <a:lstStyle/>
          <a:p>
            <a:r>
              <a:rPr lang="zh-CN" altLang="en-US" sz="1400" dirty="0"/>
              <a:t>对生成的列索引的使用限制和条件</a:t>
            </a:r>
            <a:endParaRPr lang="en-US" altLang="zh-CN" sz="1400" dirty="0"/>
          </a:p>
          <a:p>
            <a:pPr marL="285750" indent="-285750">
              <a:buFont typeface="Arial" panose="020B0604020202020204" pitchFamily="34" charset="0"/>
              <a:buChar char="•"/>
            </a:pPr>
            <a:r>
              <a:rPr lang="zh-CN" altLang="en-US" sz="1400" dirty="0"/>
              <a:t>为了使查询表达式与生成的列定义匹配，该表达式必须相同，并且必须具有相同的结果类型。</a:t>
            </a:r>
          </a:p>
          <a:p>
            <a:pPr marL="285750" indent="-285750">
              <a:buFont typeface="Arial" panose="020B0604020202020204" pitchFamily="34" charset="0"/>
              <a:buChar char="•"/>
            </a:pPr>
            <a:r>
              <a:rPr lang="zh-CN" altLang="en-US" sz="1400" dirty="0"/>
              <a:t>优化适用于这些操作符： </a:t>
            </a:r>
            <a:r>
              <a:rPr lang="en-US" altLang="zh-CN" sz="1400" dirty="0"/>
              <a:t>=</a:t>
            </a:r>
            <a:r>
              <a:rPr lang="zh-CN" altLang="en-US" sz="1400" dirty="0"/>
              <a:t>， </a:t>
            </a:r>
            <a:r>
              <a:rPr lang="en-US" altLang="zh-CN" sz="1400" dirty="0"/>
              <a:t>&lt;</a:t>
            </a:r>
            <a:r>
              <a:rPr lang="zh-CN" altLang="en-US" sz="1400" dirty="0"/>
              <a:t>， </a:t>
            </a:r>
            <a:r>
              <a:rPr lang="en-US" altLang="zh-CN" sz="1400" dirty="0"/>
              <a:t>&lt;=</a:t>
            </a:r>
            <a:r>
              <a:rPr lang="zh-CN" altLang="en-US" sz="1400" dirty="0"/>
              <a:t>， </a:t>
            </a:r>
            <a:r>
              <a:rPr lang="en-US" altLang="zh-CN" sz="1400" dirty="0"/>
              <a:t>&gt;</a:t>
            </a:r>
            <a:r>
              <a:rPr lang="zh-CN" altLang="en-US" sz="1400" dirty="0"/>
              <a:t>， </a:t>
            </a:r>
            <a:r>
              <a:rPr lang="en-US" altLang="zh-CN" sz="1400" dirty="0"/>
              <a:t>&gt;=</a:t>
            </a:r>
            <a:r>
              <a:rPr lang="zh-CN" altLang="en-US" sz="1400" dirty="0"/>
              <a:t>， </a:t>
            </a:r>
            <a:r>
              <a:rPr lang="en-US" altLang="zh-CN" sz="1400" dirty="0"/>
              <a:t>BETWEEN</a:t>
            </a:r>
            <a:r>
              <a:rPr lang="zh-CN" altLang="en-US" sz="1400" dirty="0"/>
              <a:t>，和 </a:t>
            </a:r>
            <a:r>
              <a:rPr lang="en-US" altLang="zh-CN" sz="1400" dirty="0"/>
              <a:t>IN()</a:t>
            </a:r>
            <a:r>
              <a:rPr lang="zh-CN" altLang="en-US" sz="1400" dirty="0"/>
              <a:t>。</a:t>
            </a:r>
          </a:p>
          <a:p>
            <a:pPr marL="285750" indent="-285750">
              <a:buFont typeface="Arial" panose="020B0604020202020204" pitchFamily="34" charset="0"/>
              <a:buChar char="•"/>
            </a:pPr>
            <a:r>
              <a:rPr lang="zh-CN" altLang="en-US" sz="1400" dirty="0"/>
              <a:t>必须将生成的列定义为至少包含一个函数调用或前一项中提到的运算符之一的表达式。</a:t>
            </a:r>
          </a:p>
          <a:p>
            <a:pPr marL="285750" indent="-285750">
              <a:buFont typeface="Arial" panose="020B0604020202020204" pitchFamily="34" charset="0"/>
              <a:buChar char="•"/>
            </a:pPr>
            <a:r>
              <a:rPr lang="zh-CN" altLang="en-US" sz="1400" dirty="0"/>
              <a:t>为了将字符串与索引生成的列进行比较，索引生成的列会从返回带引号的字符串的</a:t>
            </a:r>
            <a:r>
              <a:rPr lang="en-US" altLang="zh-CN" sz="1400" dirty="0"/>
              <a:t>JSON</a:t>
            </a:r>
            <a:r>
              <a:rPr lang="zh-CN" altLang="en-US" sz="1400" dirty="0"/>
              <a:t>函数计算出一个值，</a:t>
            </a:r>
            <a:r>
              <a:rPr lang="en-US" altLang="zh-CN" sz="1400" dirty="0"/>
              <a:t>JSON_UNQUOTE()</a:t>
            </a:r>
            <a:r>
              <a:rPr lang="zh-CN" altLang="en-US" sz="1400" dirty="0"/>
              <a:t>因此在列定义中需要从函数值中删除多余的引号。</a:t>
            </a:r>
          </a:p>
          <a:p>
            <a:pPr marL="285750" indent="-285750">
              <a:buFont typeface="Arial" panose="020B0604020202020204" pitchFamily="34" charset="0"/>
              <a:buChar char="•"/>
            </a:pPr>
            <a:r>
              <a:rPr lang="zh-CN" altLang="en-US" sz="1400" dirty="0"/>
              <a:t>如果优化器无法选择所需的索引，则可以使用索引提示来强制优化器做出其他选择。</a:t>
            </a:r>
          </a:p>
        </p:txBody>
      </p:sp>
      <p:cxnSp>
        <p:nvCxnSpPr>
          <p:cNvPr id="37" name="直接箭头连接符 36">
            <a:extLst>
              <a:ext uri="{FF2B5EF4-FFF2-40B4-BE49-F238E27FC236}">
                <a16:creationId xmlns:a16="http://schemas.microsoft.com/office/drawing/2014/main" id="{44E6C14C-114A-4295-AB99-AB22AE83D713}"/>
              </a:ext>
            </a:extLst>
          </p:cNvPr>
          <p:cNvCxnSpPr>
            <a:cxnSpLocks/>
          </p:cNvCxnSpPr>
          <p:nvPr/>
        </p:nvCxnSpPr>
        <p:spPr>
          <a:xfrm flipH="1" flipV="1">
            <a:off x="3950144" y="1385381"/>
            <a:ext cx="99701" cy="317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6BC93D65-078A-4327-95A6-A19DB6D26231}"/>
              </a:ext>
            </a:extLst>
          </p:cNvPr>
          <p:cNvSpPr txBox="1"/>
          <p:nvPr/>
        </p:nvSpPr>
        <p:spPr>
          <a:xfrm>
            <a:off x="3367290" y="1544313"/>
            <a:ext cx="1881322" cy="276999"/>
          </a:xfrm>
          <a:prstGeom prst="rect">
            <a:avLst/>
          </a:prstGeom>
          <a:noFill/>
        </p:spPr>
        <p:txBody>
          <a:bodyPr wrap="square" rtlCol="0">
            <a:spAutoFit/>
          </a:bodyPr>
          <a:lstStyle/>
          <a:p>
            <a:r>
              <a:rPr lang="en-US" altLang="zh-CN" sz="1200" dirty="0"/>
              <a:t>MYSQL 5.7</a:t>
            </a:r>
            <a:r>
              <a:rPr lang="zh-CN" altLang="en-US" sz="1200" dirty="0"/>
              <a:t>的特性</a:t>
            </a:r>
          </a:p>
        </p:txBody>
      </p:sp>
    </p:spTree>
    <p:extLst>
      <p:ext uri="{BB962C8B-B14F-4D97-AF65-F5344CB8AC3E}">
        <p14:creationId xmlns:p14="http://schemas.microsoft.com/office/powerpoint/2010/main" val="1962400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20788E4-D28B-4C55-A7DD-4F6220BF5765}"/>
              </a:ext>
            </a:extLst>
          </p:cNvPr>
          <p:cNvSpPr txBox="1"/>
          <p:nvPr/>
        </p:nvSpPr>
        <p:spPr>
          <a:xfrm>
            <a:off x="697116" y="430839"/>
            <a:ext cx="5385786" cy="369332"/>
          </a:xfrm>
          <a:prstGeom prst="rect">
            <a:avLst/>
          </a:prstGeom>
          <a:noFill/>
        </p:spPr>
        <p:txBody>
          <a:bodyPr wrap="square" rtlCol="0">
            <a:spAutoFit/>
          </a:bodyPr>
          <a:lstStyle/>
          <a:p>
            <a:r>
              <a:rPr lang="zh-CN" altLang="en-US" dirty="0"/>
              <a:t>二、数据库执行计划大全</a:t>
            </a:r>
          </a:p>
        </p:txBody>
      </p:sp>
      <p:pic>
        <p:nvPicPr>
          <p:cNvPr id="5" name="图片 4">
            <a:hlinkClick r:id="rId2" action="ppaction://hlinkfile"/>
            <a:extLst>
              <a:ext uri="{FF2B5EF4-FFF2-40B4-BE49-F238E27FC236}">
                <a16:creationId xmlns:a16="http://schemas.microsoft.com/office/drawing/2014/main" id="{AF4260AD-6E6B-4DB1-B8A9-E0E9772857F7}"/>
              </a:ext>
            </a:extLst>
          </p:cNvPr>
          <p:cNvPicPr>
            <a:picLocks noChangeAspect="1"/>
          </p:cNvPicPr>
          <p:nvPr/>
        </p:nvPicPr>
        <p:blipFill>
          <a:blip r:embed="rId3"/>
          <a:stretch>
            <a:fillRect/>
          </a:stretch>
        </p:blipFill>
        <p:spPr>
          <a:xfrm>
            <a:off x="3747828" y="78658"/>
            <a:ext cx="6782520" cy="6858000"/>
          </a:xfrm>
          <a:prstGeom prst="rect">
            <a:avLst/>
          </a:prstGeom>
        </p:spPr>
      </p:pic>
    </p:spTree>
    <p:extLst>
      <p:ext uri="{BB962C8B-B14F-4D97-AF65-F5344CB8AC3E}">
        <p14:creationId xmlns:p14="http://schemas.microsoft.com/office/powerpoint/2010/main" val="41060814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27" name="直接箭头连接符 26">
            <a:extLst>
              <a:ext uri="{FF2B5EF4-FFF2-40B4-BE49-F238E27FC236}">
                <a16:creationId xmlns:a16="http://schemas.microsoft.com/office/drawing/2014/main" id="{2B0D4289-F512-4C25-9360-AA36FA20BCDB}"/>
              </a:ext>
            </a:extLst>
          </p:cNvPr>
          <p:cNvCxnSpPr/>
          <p:nvPr/>
        </p:nvCxnSpPr>
        <p:spPr>
          <a:xfrm flipH="1">
            <a:off x="3038168" y="2038462"/>
            <a:ext cx="76986" cy="2310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B71F07D2-E755-4E20-94D3-1B7CD8BE8F4B}"/>
              </a:ext>
            </a:extLst>
          </p:cNvPr>
          <p:cNvSpPr/>
          <p:nvPr/>
        </p:nvSpPr>
        <p:spPr>
          <a:xfrm>
            <a:off x="579435" y="405509"/>
            <a:ext cx="6139417" cy="369332"/>
          </a:xfrm>
          <a:prstGeom prst="rect">
            <a:avLst/>
          </a:prstGeom>
        </p:spPr>
        <p:txBody>
          <a:bodyPr wrap="square">
            <a:spAutoFit/>
          </a:bodyPr>
          <a:lstStyle/>
          <a:p>
            <a:r>
              <a:rPr lang="zh-CN" altLang="en-US" dirty="0">
                <a:latin typeface="等线" panose="02010600030101010101" pitchFamily="2" charset="-122"/>
                <a:ea typeface="等线" panose="02010600030101010101" pitchFamily="2" charset="-122"/>
              </a:rPr>
              <a:t>四、</a:t>
            </a:r>
            <a:r>
              <a:rPr lang="en-US" altLang="zh-CN" dirty="0">
                <a:latin typeface="等线" panose="02010600030101010101" pitchFamily="2" charset="-122"/>
                <a:ea typeface="等线" panose="02010600030101010101" pitchFamily="2" charset="-122"/>
              </a:rPr>
              <a:t>MySQL</a:t>
            </a:r>
            <a:r>
              <a:rPr lang="zh-CN" altLang="en-US" dirty="0">
                <a:latin typeface="等线" panose="02010600030101010101" pitchFamily="2" charset="-122"/>
                <a:ea typeface="等线" panose="02010600030101010101" pitchFamily="2" charset="-122"/>
              </a:rPr>
              <a:t>索引优化</a:t>
            </a:r>
            <a:r>
              <a:rPr lang="en-US" altLang="zh-CN" dirty="0">
                <a:latin typeface="等线" panose="02010600030101010101" pitchFamily="2" charset="-122"/>
                <a:ea typeface="等线" panose="02010600030101010101" pitchFamily="2" charset="-122"/>
              </a:rPr>
              <a:t>—</a:t>
            </a:r>
            <a:r>
              <a:rPr lang="en-US" altLang="zh-CN" dirty="0"/>
              <a:t>TIMESTAMP</a:t>
            </a:r>
            <a:r>
              <a:rPr lang="zh-CN" altLang="en-US" dirty="0"/>
              <a:t>列相关优化</a:t>
            </a:r>
          </a:p>
        </p:txBody>
      </p:sp>
      <p:sp>
        <p:nvSpPr>
          <p:cNvPr id="3" name="矩形 2">
            <a:extLst>
              <a:ext uri="{FF2B5EF4-FFF2-40B4-BE49-F238E27FC236}">
                <a16:creationId xmlns:a16="http://schemas.microsoft.com/office/drawing/2014/main" id="{8B571674-BCC0-400F-AA81-CA0483C82DC2}"/>
              </a:ext>
            </a:extLst>
          </p:cNvPr>
          <p:cNvSpPr/>
          <p:nvPr/>
        </p:nvSpPr>
        <p:spPr>
          <a:xfrm>
            <a:off x="49162" y="5464564"/>
            <a:ext cx="8613057" cy="138499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buFont typeface="Arial" panose="020B0604020202020204" pitchFamily="34" charset="0"/>
              <a:buChar char="•"/>
            </a:pPr>
            <a:r>
              <a:rPr lang="zh-CN" altLang="en-US" sz="1400" dirty="0">
                <a:solidFill>
                  <a:srgbClr val="333333"/>
                </a:solidFill>
                <a:latin typeface="pingfang SC"/>
              </a:rPr>
              <a:t>时区，</a:t>
            </a:r>
            <a:r>
              <a:rPr lang="en-US" altLang="zh-CN" sz="1400" dirty="0">
                <a:solidFill>
                  <a:srgbClr val="333333"/>
                </a:solidFill>
                <a:latin typeface="pingfang SC"/>
              </a:rPr>
              <a:t>timestamp</a:t>
            </a:r>
            <a:r>
              <a:rPr lang="zh-CN" altLang="en-US" sz="1400" dirty="0">
                <a:solidFill>
                  <a:srgbClr val="333333"/>
                </a:solidFill>
                <a:latin typeface="pingfang SC"/>
              </a:rPr>
              <a:t>会随设置的时区变化而变化，而</a:t>
            </a:r>
            <a:r>
              <a:rPr lang="en-US" altLang="zh-CN" sz="1400" dirty="0">
                <a:solidFill>
                  <a:srgbClr val="333333"/>
                </a:solidFill>
                <a:latin typeface="pingfang SC"/>
              </a:rPr>
              <a:t>datetime</a:t>
            </a:r>
            <a:r>
              <a:rPr lang="zh-CN" altLang="en-US" sz="1400" dirty="0">
                <a:solidFill>
                  <a:srgbClr val="333333"/>
                </a:solidFill>
                <a:latin typeface="pingfang SC"/>
              </a:rPr>
              <a:t>保存的是绝对值不会变化</a:t>
            </a:r>
          </a:p>
          <a:p>
            <a:pPr>
              <a:buFont typeface="Arial" panose="020B0604020202020204" pitchFamily="34" charset="0"/>
              <a:buChar char="•"/>
            </a:pPr>
            <a:r>
              <a:rPr lang="zh-CN" altLang="en-US" sz="1400" dirty="0">
                <a:solidFill>
                  <a:srgbClr val="333333"/>
                </a:solidFill>
                <a:latin typeface="pingfang SC"/>
              </a:rPr>
              <a:t>自动更新，</a:t>
            </a:r>
            <a:r>
              <a:rPr lang="en-US" altLang="zh-CN" sz="1400" dirty="0">
                <a:solidFill>
                  <a:srgbClr val="333333"/>
                </a:solidFill>
                <a:latin typeface="pingfang SC"/>
              </a:rPr>
              <a:t>insert</a:t>
            </a:r>
            <a:r>
              <a:rPr lang="zh-CN" altLang="en-US" sz="1400" dirty="0">
                <a:solidFill>
                  <a:srgbClr val="333333"/>
                </a:solidFill>
                <a:latin typeface="pingfang SC"/>
              </a:rPr>
              <a:t>、</a:t>
            </a:r>
            <a:r>
              <a:rPr lang="en-US" altLang="zh-CN" sz="1400" dirty="0">
                <a:solidFill>
                  <a:srgbClr val="333333"/>
                </a:solidFill>
                <a:latin typeface="pingfang SC"/>
              </a:rPr>
              <a:t>update</a:t>
            </a:r>
            <a:r>
              <a:rPr lang="zh-CN" altLang="en-US" sz="1400" dirty="0">
                <a:solidFill>
                  <a:srgbClr val="333333"/>
                </a:solidFill>
                <a:latin typeface="pingfang SC"/>
              </a:rPr>
              <a:t>数据时，可以设置</a:t>
            </a:r>
            <a:r>
              <a:rPr lang="en-US" altLang="zh-CN" sz="1400" dirty="0">
                <a:solidFill>
                  <a:srgbClr val="333333"/>
                </a:solidFill>
                <a:latin typeface="pingfang SC"/>
              </a:rPr>
              <a:t>timestamp</a:t>
            </a:r>
            <a:r>
              <a:rPr lang="zh-CN" altLang="en-US" sz="1400" dirty="0">
                <a:solidFill>
                  <a:srgbClr val="333333"/>
                </a:solidFill>
                <a:latin typeface="pingfang SC"/>
              </a:rPr>
              <a:t>列自动以当前时间</a:t>
            </a:r>
            <a:r>
              <a:rPr lang="en-US" altLang="zh-CN" sz="1400" dirty="0">
                <a:solidFill>
                  <a:srgbClr val="333333"/>
                </a:solidFill>
                <a:latin typeface="pingfang SC"/>
              </a:rPr>
              <a:t>(CURRENT_TIMESTAMP)</a:t>
            </a:r>
            <a:r>
              <a:rPr lang="zh-CN" altLang="en-US" sz="1400" dirty="0">
                <a:solidFill>
                  <a:srgbClr val="333333"/>
                </a:solidFill>
                <a:latin typeface="pingfang SC"/>
              </a:rPr>
              <a:t>填充</a:t>
            </a:r>
            <a:r>
              <a:rPr lang="en-US" altLang="zh-CN" sz="1400" dirty="0">
                <a:solidFill>
                  <a:srgbClr val="333333"/>
                </a:solidFill>
                <a:latin typeface="pingfang SC"/>
              </a:rPr>
              <a:t>/</a:t>
            </a:r>
            <a:r>
              <a:rPr lang="zh-CN" altLang="en-US" sz="1400" dirty="0">
                <a:solidFill>
                  <a:srgbClr val="333333"/>
                </a:solidFill>
                <a:latin typeface="pingfang SC"/>
              </a:rPr>
              <a:t>更新</a:t>
            </a:r>
          </a:p>
          <a:p>
            <a:pPr>
              <a:buFont typeface="Arial" panose="020B0604020202020204" pitchFamily="34" charset="0"/>
              <a:buChar char="•"/>
            </a:pPr>
            <a:r>
              <a:rPr lang="zh-CN" altLang="en-US" sz="1400" dirty="0">
                <a:solidFill>
                  <a:srgbClr val="333333"/>
                </a:solidFill>
                <a:latin typeface="pingfang SC"/>
              </a:rPr>
              <a:t>占用存储空间不同，</a:t>
            </a:r>
            <a:r>
              <a:rPr lang="en-US" altLang="zh-CN" sz="1400" dirty="0">
                <a:solidFill>
                  <a:srgbClr val="333333"/>
                </a:solidFill>
                <a:latin typeface="pingfang SC"/>
              </a:rPr>
              <a:t>timestamp</a:t>
            </a:r>
            <a:r>
              <a:rPr lang="zh-CN" altLang="en-US" sz="1400" dirty="0">
                <a:solidFill>
                  <a:srgbClr val="333333"/>
                </a:solidFill>
                <a:latin typeface="pingfang SC"/>
              </a:rPr>
              <a:t>储存占用</a:t>
            </a:r>
            <a:r>
              <a:rPr lang="en-US" altLang="zh-CN" sz="1400" dirty="0">
                <a:solidFill>
                  <a:srgbClr val="333333"/>
                </a:solidFill>
                <a:latin typeface="pingfang SC"/>
              </a:rPr>
              <a:t>4</a:t>
            </a:r>
            <a:r>
              <a:rPr lang="zh-CN" altLang="en-US" sz="1400" dirty="0">
                <a:solidFill>
                  <a:srgbClr val="333333"/>
                </a:solidFill>
                <a:latin typeface="pingfang SC"/>
              </a:rPr>
              <a:t>个字节，</a:t>
            </a:r>
            <a:r>
              <a:rPr lang="en-US" altLang="zh-CN" sz="1400" dirty="0">
                <a:solidFill>
                  <a:srgbClr val="333333"/>
                </a:solidFill>
                <a:latin typeface="pingfang SC"/>
              </a:rPr>
              <a:t>datetime</a:t>
            </a:r>
            <a:r>
              <a:rPr lang="zh-CN" altLang="en-US" sz="1400" dirty="0">
                <a:solidFill>
                  <a:srgbClr val="333333"/>
                </a:solidFill>
                <a:latin typeface="pingfang SC"/>
              </a:rPr>
              <a:t>储存占用</a:t>
            </a:r>
            <a:r>
              <a:rPr lang="en-US" altLang="zh-CN" sz="1400" dirty="0">
                <a:solidFill>
                  <a:srgbClr val="333333"/>
                </a:solidFill>
                <a:latin typeface="pingfang SC"/>
              </a:rPr>
              <a:t>8</a:t>
            </a:r>
            <a:r>
              <a:rPr lang="zh-CN" altLang="en-US" sz="1400" dirty="0">
                <a:solidFill>
                  <a:srgbClr val="333333"/>
                </a:solidFill>
                <a:latin typeface="pingfang SC"/>
              </a:rPr>
              <a:t>个字节</a:t>
            </a:r>
          </a:p>
          <a:p>
            <a:pPr>
              <a:buFont typeface="Arial" panose="020B0604020202020204" pitchFamily="34" charset="0"/>
              <a:buChar char="•"/>
            </a:pPr>
            <a:r>
              <a:rPr lang="zh-CN" altLang="en-US" sz="1400" dirty="0">
                <a:solidFill>
                  <a:srgbClr val="333333"/>
                </a:solidFill>
                <a:latin typeface="pingfang SC"/>
              </a:rPr>
              <a:t>可表示的时间范围不同，</a:t>
            </a:r>
            <a:r>
              <a:rPr lang="en-US" altLang="zh-CN" sz="1400" dirty="0">
                <a:solidFill>
                  <a:srgbClr val="333333"/>
                </a:solidFill>
                <a:latin typeface="pingfang SC"/>
              </a:rPr>
              <a:t>timestamp</a:t>
            </a:r>
            <a:r>
              <a:rPr lang="zh-CN" altLang="en-US" sz="1400" dirty="0">
                <a:solidFill>
                  <a:srgbClr val="333333"/>
                </a:solidFill>
                <a:latin typeface="pingfang SC"/>
              </a:rPr>
              <a:t>可表示范围</a:t>
            </a:r>
            <a:r>
              <a:rPr lang="en-US" altLang="zh-CN" sz="1400" dirty="0">
                <a:solidFill>
                  <a:srgbClr val="333333"/>
                </a:solidFill>
                <a:latin typeface="pingfang SC"/>
              </a:rPr>
              <a:t>:1970-01-01 00:00:00 ~ 2038-01-09 03:14:07</a:t>
            </a:r>
            <a:r>
              <a:rPr lang="zh-CN" altLang="en-US" sz="1400" dirty="0">
                <a:solidFill>
                  <a:srgbClr val="333333"/>
                </a:solidFill>
                <a:latin typeface="pingfang SC"/>
              </a:rPr>
              <a:t>，</a:t>
            </a:r>
            <a:r>
              <a:rPr lang="en-US" altLang="zh-CN" sz="1400" dirty="0">
                <a:solidFill>
                  <a:srgbClr val="333333"/>
                </a:solidFill>
                <a:latin typeface="pingfang SC"/>
              </a:rPr>
              <a:t>datetime</a:t>
            </a:r>
            <a:r>
              <a:rPr lang="zh-CN" altLang="en-US" sz="1400" dirty="0">
                <a:solidFill>
                  <a:srgbClr val="333333"/>
                </a:solidFill>
                <a:latin typeface="pingfang SC"/>
              </a:rPr>
              <a:t>支持的范围更宽</a:t>
            </a:r>
            <a:r>
              <a:rPr lang="en-US" altLang="zh-CN" sz="1400" dirty="0">
                <a:solidFill>
                  <a:srgbClr val="333333"/>
                </a:solidFill>
                <a:latin typeface="pingfang SC"/>
              </a:rPr>
              <a:t>1000-01-01 00:00:00 ~ 9999-12-31 23:59:59</a:t>
            </a:r>
          </a:p>
          <a:p>
            <a:pPr>
              <a:buFont typeface="Arial" panose="020B0604020202020204" pitchFamily="34" charset="0"/>
              <a:buChar char="•"/>
            </a:pPr>
            <a:r>
              <a:rPr lang="zh-CN" altLang="en-US" sz="1400" dirty="0">
                <a:solidFill>
                  <a:srgbClr val="333333"/>
                </a:solidFill>
                <a:latin typeface="pingfang SC"/>
              </a:rPr>
              <a:t>索引速度不同，</a:t>
            </a:r>
            <a:r>
              <a:rPr lang="en-US" altLang="zh-CN" sz="1400" dirty="0">
                <a:solidFill>
                  <a:srgbClr val="333333"/>
                </a:solidFill>
                <a:latin typeface="pingfang SC"/>
              </a:rPr>
              <a:t>timestamp</a:t>
            </a:r>
            <a:r>
              <a:rPr lang="zh-CN" altLang="en-US" sz="1400" dirty="0">
                <a:solidFill>
                  <a:srgbClr val="333333"/>
                </a:solidFill>
                <a:latin typeface="pingfang SC"/>
              </a:rPr>
              <a:t>更轻量，索引相对</a:t>
            </a:r>
            <a:r>
              <a:rPr lang="en-US" altLang="zh-CN" sz="1400" dirty="0">
                <a:solidFill>
                  <a:srgbClr val="333333"/>
                </a:solidFill>
                <a:latin typeface="pingfang SC"/>
              </a:rPr>
              <a:t>datetime</a:t>
            </a:r>
            <a:r>
              <a:rPr lang="zh-CN" altLang="en-US" sz="1400" dirty="0">
                <a:solidFill>
                  <a:srgbClr val="333333"/>
                </a:solidFill>
                <a:latin typeface="pingfang SC"/>
              </a:rPr>
              <a:t>更快</a:t>
            </a:r>
            <a:endParaRPr lang="zh-CN" altLang="en-US" sz="1400" b="0" i="0" dirty="0">
              <a:solidFill>
                <a:srgbClr val="333333"/>
              </a:solidFill>
              <a:effectLst/>
              <a:latin typeface="pingfang SC"/>
            </a:endParaRPr>
          </a:p>
        </p:txBody>
      </p:sp>
      <p:sp>
        <p:nvSpPr>
          <p:cNvPr id="4" name="矩形 3">
            <a:extLst>
              <a:ext uri="{FF2B5EF4-FFF2-40B4-BE49-F238E27FC236}">
                <a16:creationId xmlns:a16="http://schemas.microsoft.com/office/drawing/2014/main" id="{594C560F-C678-4DED-B1BD-F90FD85473EB}"/>
              </a:ext>
            </a:extLst>
          </p:cNvPr>
          <p:cNvSpPr/>
          <p:nvPr/>
        </p:nvSpPr>
        <p:spPr>
          <a:xfrm>
            <a:off x="550606" y="5082967"/>
            <a:ext cx="2564548" cy="307777"/>
          </a:xfrm>
          <a:prstGeom prst="rect">
            <a:avLst/>
          </a:prstGeom>
        </p:spPr>
        <p:txBody>
          <a:bodyPr wrap="none">
            <a:spAutoFit/>
          </a:bodyPr>
          <a:lstStyle/>
          <a:p>
            <a:r>
              <a:rPr lang="en-US" altLang="zh-CN" sz="1400" b="1" dirty="0">
                <a:solidFill>
                  <a:srgbClr val="000000"/>
                </a:solidFill>
                <a:latin typeface="pingfang SC"/>
              </a:rPr>
              <a:t>TIMESTAMP</a:t>
            </a:r>
            <a:r>
              <a:rPr lang="zh-CN" altLang="en-US" sz="1400" b="1" dirty="0">
                <a:solidFill>
                  <a:srgbClr val="000000"/>
                </a:solidFill>
                <a:latin typeface="pingfang SC"/>
              </a:rPr>
              <a:t>和</a:t>
            </a:r>
            <a:r>
              <a:rPr lang="en-US" altLang="zh-CN" sz="1400" b="1" dirty="0">
                <a:solidFill>
                  <a:srgbClr val="000000"/>
                </a:solidFill>
                <a:latin typeface="pingfang SC"/>
              </a:rPr>
              <a:t>DATETIME</a:t>
            </a:r>
            <a:r>
              <a:rPr lang="zh-CN" altLang="en-US" sz="1400" b="1" dirty="0">
                <a:solidFill>
                  <a:srgbClr val="000000"/>
                </a:solidFill>
                <a:latin typeface="pingfang SC"/>
              </a:rPr>
              <a:t>的区别</a:t>
            </a:r>
          </a:p>
        </p:txBody>
      </p:sp>
      <p:sp>
        <p:nvSpPr>
          <p:cNvPr id="5" name="矩形 4">
            <a:extLst>
              <a:ext uri="{FF2B5EF4-FFF2-40B4-BE49-F238E27FC236}">
                <a16:creationId xmlns:a16="http://schemas.microsoft.com/office/drawing/2014/main" id="{CEED70C1-9B61-49F2-8BC5-D1044B076C33}"/>
              </a:ext>
            </a:extLst>
          </p:cNvPr>
          <p:cNvSpPr/>
          <p:nvPr/>
        </p:nvSpPr>
        <p:spPr>
          <a:xfrm>
            <a:off x="1061885" y="1299798"/>
            <a:ext cx="6587612" cy="73866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400" dirty="0" err="1">
                <a:latin typeface="Liberation Mono"/>
              </a:rPr>
              <a:t>mysql</a:t>
            </a:r>
            <a:r>
              <a:rPr lang="en-US" altLang="zh-CN" sz="1400" dirty="0">
                <a:latin typeface="Liberation Mono"/>
              </a:rPr>
              <a:t>&gt; CREATE TABLE </a:t>
            </a:r>
            <a:r>
              <a:rPr lang="en-US" altLang="zh-CN" sz="1400" dirty="0" err="1">
                <a:latin typeface="Liberation Mono"/>
              </a:rPr>
              <a:t>tstable</a:t>
            </a:r>
            <a:r>
              <a:rPr lang="en-US" altLang="zh-CN" sz="1400" dirty="0">
                <a:latin typeface="Liberation Mono"/>
              </a:rPr>
              <a:t> (</a:t>
            </a:r>
            <a:r>
              <a:rPr lang="en-US" altLang="zh-CN" sz="1400" dirty="0" err="1">
                <a:latin typeface="Liberation Mono"/>
              </a:rPr>
              <a:t>ts</a:t>
            </a:r>
            <a:r>
              <a:rPr lang="en-US" altLang="zh-CN" sz="1400" dirty="0">
                <a:latin typeface="Liberation Mono"/>
              </a:rPr>
              <a:t> TIMESTAMP); </a:t>
            </a:r>
          </a:p>
          <a:p>
            <a:r>
              <a:rPr lang="en-US" altLang="zh-CN" sz="1400" dirty="0" err="1">
                <a:latin typeface="Liberation Mono"/>
              </a:rPr>
              <a:t>mysql</a:t>
            </a:r>
            <a:r>
              <a:rPr lang="en-US" altLang="zh-CN" sz="1400" dirty="0">
                <a:latin typeface="Liberation Mono"/>
              </a:rPr>
              <a:t>&gt; SET </a:t>
            </a:r>
            <a:r>
              <a:rPr lang="en-US" altLang="zh-CN" sz="1400" dirty="0" err="1">
                <a:latin typeface="Liberation Mono"/>
              </a:rPr>
              <a:t>time_zone</a:t>
            </a:r>
            <a:r>
              <a:rPr lang="en-US" altLang="zh-CN" sz="1400" dirty="0">
                <a:latin typeface="Liberation Mono"/>
              </a:rPr>
              <a:t> = 'UTC'; -- insert UTC values </a:t>
            </a:r>
          </a:p>
          <a:p>
            <a:r>
              <a:rPr lang="en-US" altLang="zh-CN" sz="1400" dirty="0" err="1">
                <a:latin typeface="Liberation Mono"/>
              </a:rPr>
              <a:t>mysql</a:t>
            </a:r>
            <a:r>
              <a:rPr lang="en-US" altLang="zh-CN" sz="1400" dirty="0">
                <a:latin typeface="Liberation Mono"/>
              </a:rPr>
              <a:t>&gt; INSERT INTO </a:t>
            </a:r>
            <a:r>
              <a:rPr lang="en-US" altLang="zh-CN" sz="1400" dirty="0" err="1">
                <a:latin typeface="Liberation Mono"/>
              </a:rPr>
              <a:t>tstable</a:t>
            </a:r>
            <a:r>
              <a:rPr lang="en-US" altLang="zh-CN" sz="1400" dirty="0">
                <a:latin typeface="Liberation Mono"/>
              </a:rPr>
              <a:t> VALUES ('2018-10-28 00:30:00'), ('2018-10-28 01:30:00');</a:t>
            </a:r>
            <a:endParaRPr lang="zh-CN" altLang="en-US" sz="1400" dirty="0"/>
          </a:p>
        </p:txBody>
      </p:sp>
      <p:sp>
        <p:nvSpPr>
          <p:cNvPr id="6" name="矩形 5">
            <a:extLst>
              <a:ext uri="{FF2B5EF4-FFF2-40B4-BE49-F238E27FC236}">
                <a16:creationId xmlns:a16="http://schemas.microsoft.com/office/drawing/2014/main" id="{FE15718D-3422-4D39-9424-76E1DCED0FF8}"/>
              </a:ext>
            </a:extLst>
          </p:cNvPr>
          <p:cNvSpPr/>
          <p:nvPr/>
        </p:nvSpPr>
        <p:spPr>
          <a:xfrm>
            <a:off x="1061885" y="2218908"/>
            <a:ext cx="3952567" cy="160043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400" dirty="0" err="1">
                <a:solidFill>
                  <a:srgbClr val="A67F59"/>
                </a:solidFill>
                <a:latin typeface="Liberation Mono"/>
              </a:rPr>
              <a:t>mysql</a:t>
            </a:r>
            <a:r>
              <a:rPr lang="en-US" altLang="zh-CN" sz="1400" dirty="0">
                <a:solidFill>
                  <a:srgbClr val="A67F59"/>
                </a:solidFill>
                <a:latin typeface="Liberation Mono"/>
              </a:rPr>
              <a:t>&gt;</a:t>
            </a:r>
            <a:r>
              <a:rPr lang="en-US" altLang="zh-CN" sz="1400" dirty="0">
                <a:solidFill>
                  <a:srgbClr val="000000"/>
                </a:solidFill>
                <a:latin typeface="Liberation Mono"/>
              </a:rPr>
              <a:t> </a:t>
            </a:r>
            <a:r>
              <a:rPr lang="en-US" altLang="zh-CN" sz="1400" dirty="0">
                <a:solidFill>
                  <a:srgbClr val="0077AA"/>
                </a:solidFill>
                <a:latin typeface="Liberation Mono"/>
              </a:rPr>
              <a:t>SELECT</a:t>
            </a:r>
            <a:r>
              <a:rPr lang="en-US" altLang="zh-CN" sz="1400" dirty="0">
                <a:solidFill>
                  <a:srgbClr val="000000"/>
                </a:solidFill>
                <a:latin typeface="Liberation Mono"/>
              </a:rPr>
              <a:t> </a:t>
            </a:r>
            <a:r>
              <a:rPr lang="en-US" altLang="zh-CN" sz="1400" dirty="0" err="1">
                <a:solidFill>
                  <a:srgbClr val="000000"/>
                </a:solidFill>
                <a:latin typeface="Liberation Mono"/>
              </a:rPr>
              <a:t>ts</a:t>
            </a:r>
            <a:r>
              <a:rPr lang="en-US" altLang="zh-CN" sz="1400" dirty="0">
                <a:solidFill>
                  <a:srgbClr val="000000"/>
                </a:solidFill>
                <a:latin typeface="Liberation Mono"/>
              </a:rPr>
              <a:t> </a:t>
            </a:r>
            <a:r>
              <a:rPr lang="en-US" altLang="zh-CN" sz="1400" dirty="0">
                <a:solidFill>
                  <a:srgbClr val="0077AA"/>
                </a:solidFill>
                <a:latin typeface="Liberation Mono"/>
              </a:rPr>
              <a:t>FROM</a:t>
            </a:r>
            <a:r>
              <a:rPr lang="en-US" altLang="zh-CN" sz="1400" dirty="0">
                <a:solidFill>
                  <a:srgbClr val="000000"/>
                </a:solidFill>
                <a:latin typeface="Liberation Mono"/>
              </a:rPr>
              <a:t> </a:t>
            </a:r>
            <a:r>
              <a:rPr lang="en-US" altLang="zh-CN" sz="1400" dirty="0" err="1">
                <a:solidFill>
                  <a:srgbClr val="000000"/>
                </a:solidFill>
                <a:latin typeface="Liberation Mono"/>
              </a:rPr>
              <a:t>tstable</a:t>
            </a:r>
            <a:r>
              <a:rPr lang="en-US" altLang="zh-CN" sz="1400" dirty="0">
                <a:solidFill>
                  <a:srgbClr val="999999"/>
                </a:solidFill>
                <a:latin typeface="Liberation Mono"/>
              </a:rPr>
              <a:t>;</a:t>
            </a:r>
            <a:r>
              <a:rPr lang="en-US" altLang="zh-CN" sz="1400" dirty="0">
                <a:solidFill>
                  <a:srgbClr val="000000"/>
                </a:solidFill>
                <a:latin typeface="Liberation Mono"/>
              </a:rPr>
              <a:t> </a:t>
            </a:r>
          </a:p>
          <a:p>
            <a:r>
              <a:rPr lang="en-US" altLang="zh-CN" sz="1400" dirty="0">
                <a:solidFill>
                  <a:srgbClr val="999999"/>
                </a:solidFill>
                <a:latin typeface="Liberation Mono"/>
              </a:rPr>
              <a:t>+---------------------+</a:t>
            </a:r>
            <a:r>
              <a:rPr lang="en-US" altLang="zh-CN" sz="1400" dirty="0">
                <a:solidFill>
                  <a:srgbClr val="000000"/>
                </a:solidFill>
                <a:latin typeface="Liberation Mono"/>
              </a:rPr>
              <a:t> </a:t>
            </a:r>
          </a:p>
          <a:p>
            <a:r>
              <a:rPr lang="en-US" altLang="zh-CN" sz="1400" dirty="0">
                <a:solidFill>
                  <a:srgbClr val="999999"/>
                </a:solidFill>
                <a:latin typeface="Liberation Mono"/>
              </a:rPr>
              <a:t>|</a:t>
            </a:r>
            <a:r>
              <a:rPr lang="en-US" altLang="zh-CN" sz="1400" dirty="0">
                <a:solidFill>
                  <a:srgbClr val="555555"/>
                </a:solidFill>
                <a:latin typeface="Liberation Mono"/>
              </a:rPr>
              <a:t> </a:t>
            </a:r>
            <a:r>
              <a:rPr lang="en-US" altLang="zh-CN" sz="1400" dirty="0" err="1">
                <a:solidFill>
                  <a:srgbClr val="555555"/>
                </a:solidFill>
                <a:latin typeface="Liberation Mono"/>
              </a:rPr>
              <a:t>ts</a:t>
            </a:r>
            <a:r>
              <a:rPr lang="en-US" altLang="zh-CN" sz="1400" dirty="0">
                <a:solidFill>
                  <a:srgbClr val="555555"/>
                </a:solidFill>
                <a:latin typeface="Liberation Mono"/>
              </a:rPr>
              <a:t> </a:t>
            </a:r>
            <a:r>
              <a:rPr lang="en-US" altLang="zh-CN" sz="1400" dirty="0">
                <a:solidFill>
                  <a:srgbClr val="999999"/>
                </a:solidFill>
                <a:latin typeface="Liberation Mono"/>
              </a:rPr>
              <a:t>|</a:t>
            </a:r>
          </a:p>
          <a:p>
            <a:r>
              <a:rPr lang="en-US" altLang="zh-CN" sz="1400" dirty="0">
                <a:solidFill>
                  <a:srgbClr val="000000"/>
                </a:solidFill>
                <a:latin typeface="Liberation Mono"/>
              </a:rPr>
              <a:t> </a:t>
            </a:r>
            <a:r>
              <a:rPr lang="en-US" altLang="zh-CN" sz="1400" dirty="0">
                <a:solidFill>
                  <a:srgbClr val="999999"/>
                </a:solidFill>
                <a:latin typeface="Liberation Mono"/>
              </a:rPr>
              <a:t>+---------------------+</a:t>
            </a:r>
          </a:p>
          <a:p>
            <a:r>
              <a:rPr lang="en-US" altLang="zh-CN" sz="1400" dirty="0">
                <a:solidFill>
                  <a:srgbClr val="999999"/>
                </a:solidFill>
                <a:latin typeface="Liberation Mono"/>
              </a:rPr>
              <a:t>|</a:t>
            </a:r>
            <a:r>
              <a:rPr lang="en-US" altLang="zh-CN" sz="1400" dirty="0">
                <a:solidFill>
                  <a:srgbClr val="555555"/>
                </a:solidFill>
                <a:latin typeface="Liberation Mono"/>
              </a:rPr>
              <a:t> 2018</a:t>
            </a:r>
            <a:r>
              <a:rPr lang="en-US" altLang="zh-CN" sz="1400" dirty="0">
                <a:solidFill>
                  <a:srgbClr val="999999"/>
                </a:solidFill>
                <a:latin typeface="Liberation Mono"/>
              </a:rPr>
              <a:t>-</a:t>
            </a:r>
            <a:r>
              <a:rPr lang="en-US" altLang="zh-CN" sz="1400" dirty="0">
                <a:solidFill>
                  <a:srgbClr val="555555"/>
                </a:solidFill>
                <a:latin typeface="Liberation Mono"/>
              </a:rPr>
              <a:t>10</a:t>
            </a:r>
            <a:r>
              <a:rPr lang="en-US" altLang="zh-CN" sz="1400" dirty="0">
                <a:solidFill>
                  <a:srgbClr val="999999"/>
                </a:solidFill>
                <a:latin typeface="Liberation Mono"/>
              </a:rPr>
              <a:t>-</a:t>
            </a:r>
            <a:r>
              <a:rPr lang="en-US" altLang="zh-CN" sz="1400" dirty="0">
                <a:solidFill>
                  <a:srgbClr val="555555"/>
                </a:solidFill>
                <a:latin typeface="Liberation Mono"/>
              </a:rPr>
              <a:t>28 00:30:00 </a:t>
            </a:r>
            <a:r>
              <a:rPr lang="en-US" altLang="zh-CN" sz="1400" dirty="0">
                <a:solidFill>
                  <a:srgbClr val="999999"/>
                </a:solidFill>
                <a:latin typeface="Liberation Mono"/>
              </a:rPr>
              <a:t>|</a:t>
            </a:r>
            <a:r>
              <a:rPr lang="en-US" altLang="zh-CN" sz="1400" dirty="0">
                <a:solidFill>
                  <a:srgbClr val="000000"/>
                </a:solidFill>
                <a:latin typeface="Liberation Mono"/>
              </a:rPr>
              <a:t> </a:t>
            </a:r>
          </a:p>
          <a:p>
            <a:r>
              <a:rPr lang="en-US" altLang="zh-CN" sz="1400" dirty="0">
                <a:solidFill>
                  <a:srgbClr val="999999"/>
                </a:solidFill>
                <a:latin typeface="Liberation Mono"/>
              </a:rPr>
              <a:t>|</a:t>
            </a:r>
            <a:r>
              <a:rPr lang="en-US" altLang="zh-CN" sz="1400" dirty="0">
                <a:solidFill>
                  <a:srgbClr val="555555"/>
                </a:solidFill>
                <a:latin typeface="Liberation Mono"/>
              </a:rPr>
              <a:t> 2018</a:t>
            </a:r>
            <a:r>
              <a:rPr lang="en-US" altLang="zh-CN" sz="1400" dirty="0">
                <a:solidFill>
                  <a:srgbClr val="999999"/>
                </a:solidFill>
                <a:latin typeface="Liberation Mono"/>
              </a:rPr>
              <a:t>-</a:t>
            </a:r>
            <a:r>
              <a:rPr lang="en-US" altLang="zh-CN" sz="1400" dirty="0">
                <a:solidFill>
                  <a:srgbClr val="555555"/>
                </a:solidFill>
                <a:latin typeface="Liberation Mono"/>
              </a:rPr>
              <a:t>10</a:t>
            </a:r>
            <a:r>
              <a:rPr lang="en-US" altLang="zh-CN" sz="1400" dirty="0">
                <a:solidFill>
                  <a:srgbClr val="999999"/>
                </a:solidFill>
                <a:latin typeface="Liberation Mono"/>
              </a:rPr>
              <a:t>-</a:t>
            </a:r>
            <a:r>
              <a:rPr lang="en-US" altLang="zh-CN" sz="1400" dirty="0">
                <a:solidFill>
                  <a:srgbClr val="555555"/>
                </a:solidFill>
                <a:latin typeface="Liberation Mono"/>
              </a:rPr>
              <a:t>28 01:30:00 </a:t>
            </a:r>
            <a:r>
              <a:rPr lang="en-US" altLang="zh-CN" sz="1400" dirty="0">
                <a:solidFill>
                  <a:srgbClr val="999999"/>
                </a:solidFill>
                <a:latin typeface="Liberation Mono"/>
              </a:rPr>
              <a:t>|</a:t>
            </a:r>
          </a:p>
          <a:p>
            <a:r>
              <a:rPr lang="en-US" altLang="zh-CN" sz="1400" dirty="0">
                <a:solidFill>
                  <a:srgbClr val="000000"/>
                </a:solidFill>
                <a:latin typeface="Liberation Mono"/>
              </a:rPr>
              <a:t> </a:t>
            </a:r>
            <a:r>
              <a:rPr lang="en-US" altLang="zh-CN" sz="1400" dirty="0">
                <a:solidFill>
                  <a:srgbClr val="999999"/>
                </a:solidFill>
                <a:latin typeface="Liberation Mono"/>
              </a:rPr>
              <a:t>+---------------------+</a:t>
            </a:r>
            <a:endParaRPr lang="zh-CN" altLang="en-US" sz="1400" dirty="0"/>
          </a:p>
        </p:txBody>
      </p:sp>
      <p:sp>
        <p:nvSpPr>
          <p:cNvPr id="7" name="矩形 6">
            <a:extLst>
              <a:ext uri="{FF2B5EF4-FFF2-40B4-BE49-F238E27FC236}">
                <a16:creationId xmlns:a16="http://schemas.microsoft.com/office/drawing/2014/main" id="{560453E1-BE7E-4A03-A729-ED51CCB76011}"/>
              </a:ext>
            </a:extLst>
          </p:cNvPr>
          <p:cNvSpPr/>
          <p:nvPr/>
        </p:nvSpPr>
        <p:spPr>
          <a:xfrm>
            <a:off x="5930523" y="2197242"/>
            <a:ext cx="2721857" cy="203132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400" dirty="0" err="1">
                <a:solidFill>
                  <a:schemeClr val="tx1"/>
                </a:solidFill>
                <a:latin typeface="Liberation Mono"/>
              </a:rPr>
              <a:t>mysql</a:t>
            </a:r>
            <a:r>
              <a:rPr lang="en-US" altLang="zh-CN" sz="1400" dirty="0">
                <a:solidFill>
                  <a:schemeClr val="tx1"/>
                </a:solidFill>
                <a:latin typeface="Liberation Mono"/>
              </a:rPr>
              <a:t>&gt; SET </a:t>
            </a:r>
            <a:r>
              <a:rPr lang="en-US" altLang="zh-CN" sz="1400" dirty="0" err="1">
                <a:solidFill>
                  <a:schemeClr val="tx1"/>
                </a:solidFill>
                <a:latin typeface="Liberation Mono"/>
              </a:rPr>
              <a:t>time_zone</a:t>
            </a:r>
            <a:r>
              <a:rPr lang="en-US" altLang="zh-CN" sz="1400" dirty="0">
                <a:solidFill>
                  <a:schemeClr val="tx1"/>
                </a:solidFill>
                <a:latin typeface="Liberation Mono"/>
              </a:rPr>
              <a:t> = 'MET’;</a:t>
            </a:r>
          </a:p>
          <a:p>
            <a:r>
              <a:rPr lang="en-US" altLang="zh-CN" sz="1400" dirty="0">
                <a:solidFill>
                  <a:schemeClr val="tx1"/>
                </a:solidFill>
                <a:latin typeface="Liberation Mono"/>
              </a:rPr>
              <a:t> -- retrieve non-UTC values </a:t>
            </a:r>
          </a:p>
          <a:p>
            <a:r>
              <a:rPr lang="en-US" altLang="zh-CN" sz="1400" dirty="0" err="1">
                <a:solidFill>
                  <a:schemeClr val="tx1"/>
                </a:solidFill>
                <a:latin typeface="Liberation Mono"/>
              </a:rPr>
              <a:t>mysql</a:t>
            </a:r>
            <a:r>
              <a:rPr lang="en-US" altLang="zh-CN" sz="1400" dirty="0">
                <a:solidFill>
                  <a:schemeClr val="tx1"/>
                </a:solidFill>
                <a:latin typeface="Liberation Mono"/>
              </a:rPr>
              <a:t>&gt; SELECT </a:t>
            </a:r>
            <a:r>
              <a:rPr lang="en-US" altLang="zh-CN" sz="1400" dirty="0" err="1">
                <a:solidFill>
                  <a:schemeClr val="tx1"/>
                </a:solidFill>
                <a:latin typeface="Liberation Mono"/>
              </a:rPr>
              <a:t>ts</a:t>
            </a:r>
            <a:r>
              <a:rPr lang="en-US" altLang="zh-CN" sz="1400" dirty="0">
                <a:solidFill>
                  <a:schemeClr val="tx1"/>
                </a:solidFill>
                <a:latin typeface="Liberation Mono"/>
              </a:rPr>
              <a:t> FROM </a:t>
            </a:r>
            <a:r>
              <a:rPr lang="en-US" altLang="zh-CN" sz="1400" dirty="0" err="1">
                <a:solidFill>
                  <a:schemeClr val="tx1"/>
                </a:solidFill>
                <a:latin typeface="Liberation Mono"/>
              </a:rPr>
              <a:t>tstable</a:t>
            </a:r>
            <a:r>
              <a:rPr lang="en-US" altLang="zh-CN" sz="1400" dirty="0">
                <a:solidFill>
                  <a:schemeClr val="tx1"/>
                </a:solidFill>
                <a:latin typeface="Liberation Mono"/>
              </a:rPr>
              <a:t>;</a:t>
            </a:r>
          </a:p>
          <a:p>
            <a:r>
              <a:rPr lang="en-US" altLang="zh-CN" sz="1400" dirty="0">
                <a:solidFill>
                  <a:schemeClr val="tx1"/>
                </a:solidFill>
                <a:latin typeface="Liberation Mono"/>
              </a:rPr>
              <a:t> +---------------------+ </a:t>
            </a:r>
          </a:p>
          <a:p>
            <a:r>
              <a:rPr lang="en-US" altLang="zh-CN" sz="1400" dirty="0">
                <a:solidFill>
                  <a:schemeClr val="tx1"/>
                </a:solidFill>
                <a:latin typeface="Liberation Mono"/>
              </a:rPr>
              <a:t>| </a:t>
            </a:r>
            <a:r>
              <a:rPr lang="en-US" altLang="zh-CN" sz="1400" dirty="0" err="1">
                <a:solidFill>
                  <a:schemeClr val="tx1"/>
                </a:solidFill>
                <a:latin typeface="Liberation Mono"/>
              </a:rPr>
              <a:t>ts</a:t>
            </a:r>
            <a:r>
              <a:rPr lang="en-US" altLang="zh-CN" sz="1400" dirty="0">
                <a:solidFill>
                  <a:schemeClr val="tx1"/>
                </a:solidFill>
                <a:latin typeface="Liberation Mono"/>
              </a:rPr>
              <a:t> |</a:t>
            </a:r>
          </a:p>
          <a:p>
            <a:r>
              <a:rPr lang="en-US" altLang="zh-CN" sz="1400" dirty="0">
                <a:solidFill>
                  <a:schemeClr val="tx1"/>
                </a:solidFill>
                <a:latin typeface="Liberation Mono"/>
              </a:rPr>
              <a:t> +---------------------+ </a:t>
            </a:r>
          </a:p>
          <a:p>
            <a:r>
              <a:rPr lang="en-US" altLang="zh-CN" sz="1400" dirty="0">
                <a:solidFill>
                  <a:schemeClr val="tx1"/>
                </a:solidFill>
                <a:latin typeface="Liberation Mono"/>
              </a:rPr>
              <a:t>| 2018-10-28 02:30:00 | </a:t>
            </a:r>
          </a:p>
          <a:p>
            <a:r>
              <a:rPr lang="en-US" altLang="zh-CN" sz="1400" dirty="0">
                <a:solidFill>
                  <a:schemeClr val="tx1"/>
                </a:solidFill>
                <a:latin typeface="Liberation Mono"/>
              </a:rPr>
              <a:t>| 2018-10-28 02:30:00 | </a:t>
            </a:r>
          </a:p>
          <a:p>
            <a:r>
              <a:rPr lang="en-US" altLang="zh-CN" sz="1400" dirty="0">
                <a:solidFill>
                  <a:schemeClr val="tx1"/>
                </a:solidFill>
                <a:latin typeface="Liberation Mono"/>
              </a:rPr>
              <a:t>+---------------------+</a:t>
            </a:r>
            <a:endParaRPr lang="zh-CN" altLang="en-US" sz="1400" dirty="0">
              <a:solidFill>
                <a:schemeClr val="tx1"/>
              </a:solidFill>
            </a:endParaRPr>
          </a:p>
        </p:txBody>
      </p:sp>
      <p:cxnSp>
        <p:nvCxnSpPr>
          <p:cNvPr id="9" name="直接箭头连接符 8">
            <a:extLst>
              <a:ext uri="{FF2B5EF4-FFF2-40B4-BE49-F238E27FC236}">
                <a16:creationId xmlns:a16="http://schemas.microsoft.com/office/drawing/2014/main" id="{918D6E8D-6CEB-47FA-B248-5DBED426337E}"/>
              </a:ext>
            </a:extLst>
          </p:cNvPr>
          <p:cNvCxnSpPr/>
          <p:nvPr/>
        </p:nvCxnSpPr>
        <p:spPr>
          <a:xfrm>
            <a:off x="3115154" y="2038462"/>
            <a:ext cx="0" cy="173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FFF7E9EF-C19B-442B-A372-50B5A2FCE0EB}"/>
              </a:ext>
            </a:extLst>
          </p:cNvPr>
          <p:cNvCxnSpPr/>
          <p:nvPr/>
        </p:nvCxnSpPr>
        <p:spPr>
          <a:xfrm>
            <a:off x="3115154" y="2038462"/>
            <a:ext cx="4062396" cy="173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F9413AB2-EEAA-4552-BDE8-A72B670E83EC}"/>
              </a:ext>
            </a:extLst>
          </p:cNvPr>
          <p:cNvSpPr/>
          <p:nvPr/>
        </p:nvSpPr>
        <p:spPr>
          <a:xfrm>
            <a:off x="8052619" y="1292988"/>
            <a:ext cx="3785419" cy="64633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a:spAutoFit/>
          </a:bodyPr>
          <a:lstStyle/>
          <a:p>
            <a:r>
              <a:rPr lang="zh-CN" altLang="en-US" sz="1200" dirty="0">
                <a:solidFill>
                  <a:srgbClr val="555555"/>
                </a:solidFill>
                <a:latin typeface="Open Sans"/>
              </a:rPr>
              <a:t>不同的</a:t>
            </a:r>
            <a:r>
              <a:rPr lang="en-US" altLang="zh-CN" sz="1200" dirty="0">
                <a:solidFill>
                  <a:srgbClr val="555555"/>
                </a:solidFill>
                <a:latin typeface="Open Sans"/>
              </a:rPr>
              <a:t>UTC</a:t>
            </a:r>
            <a:r>
              <a:rPr lang="zh-CN" altLang="en-US" sz="1200" dirty="0">
                <a:solidFill>
                  <a:srgbClr val="555555"/>
                </a:solidFill>
                <a:latin typeface="Open Sans"/>
              </a:rPr>
              <a:t>值在另一个时区可能不会不同。</a:t>
            </a:r>
            <a:endParaRPr lang="en-US" altLang="zh-CN" sz="1200" dirty="0">
              <a:solidFill>
                <a:srgbClr val="555555"/>
              </a:solidFill>
              <a:latin typeface="Open Sans"/>
            </a:endParaRPr>
          </a:p>
          <a:p>
            <a:r>
              <a:rPr lang="zh-CN" altLang="en-US" sz="1200" dirty="0">
                <a:solidFill>
                  <a:srgbClr val="555555"/>
                </a:solidFill>
                <a:latin typeface="Open Sans"/>
              </a:rPr>
              <a:t>该示例显示了不同的</a:t>
            </a:r>
            <a:r>
              <a:rPr lang="en-US" altLang="zh-CN" sz="1200" dirty="0">
                <a:solidFill>
                  <a:srgbClr val="555555"/>
                </a:solidFill>
                <a:latin typeface="Open Sans"/>
              </a:rPr>
              <a:t>UTC</a:t>
            </a:r>
            <a:r>
              <a:rPr lang="zh-CN" altLang="en-US" sz="1200" dirty="0">
                <a:solidFill>
                  <a:srgbClr val="555555"/>
                </a:solidFill>
                <a:latin typeface="Open Sans"/>
              </a:rPr>
              <a:t>值，它们在非</a:t>
            </a:r>
            <a:r>
              <a:rPr lang="en-US" altLang="zh-CN" sz="1200" dirty="0">
                <a:solidFill>
                  <a:srgbClr val="555555"/>
                </a:solidFill>
                <a:latin typeface="Open Sans"/>
              </a:rPr>
              <a:t>UTC</a:t>
            </a:r>
            <a:r>
              <a:rPr lang="zh-CN" altLang="en-US" sz="1200" dirty="0">
                <a:solidFill>
                  <a:srgbClr val="555555"/>
                </a:solidFill>
                <a:latin typeface="Open Sans"/>
              </a:rPr>
              <a:t>时区中变得相同：</a:t>
            </a:r>
            <a:endParaRPr lang="zh-CN" altLang="en-US" sz="1200" dirty="0"/>
          </a:p>
        </p:txBody>
      </p:sp>
      <p:cxnSp>
        <p:nvCxnSpPr>
          <p:cNvPr id="14" name="直接箭头连接符 13">
            <a:extLst>
              <a:ext uri="{FF2B5EF4-FFF2-40B4-BE49-F238E27FC236}">
                <a16:creationId xmlns:a16="http://schemas.microsoft.com/office/drawing/2014/main" id="{E0753289-BAEB-48C7-95DE-E03DFBAFFACF}"/>
              </a:ext>
            </a:extLst>
          </p:cNvPr>
          <p:cNvCxnSpPr/>
          <p:nvPr/>
        </p:nvCxnSpPr>
        <p:spPr>
          <a:xfrm flipH="1">
            <a:off x="7649497" y="1939319"/>
            <a:ext cx="1427350" cy="257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9CAA1699-18A1-4526-B2B4-931EB54BF63A}"/>
              </a:ext>
            </a:extLst>
          </p:cNvPr>
          <p:cNvCxnSpPr>
            <a:cxnSpLocks/>
          </p:cNvCxnSpPr>
          <p:nvPr/>
        </p:nvCxnSpPr>
        <p:spPr>
          <a:xfrm flipH="1">
            <a:off x="8731045" y="2315461"/>
            <a:ext cx="1297859" cy="52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F92B81B7-7918-49B5-91D9-0B713DA159E9}"/>
              </a:ext>
            </a:extLst>
          </p:cNvPr>
          <p:cNvSpPr/>
          <p:nvPr/>
        </p:nvSpPr>
        <p:spPr>
          <a:xfrm>
            <a:off x="9616833" y="2038462"/>
            <a:ext cx="1696063" cy="276999"/>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a:spAutoFit/>
          </a:bodyPr>
          <a:lstStyle/>
          <a:p>
            <a:r>
              <a:rPr lang="zh-CN" altLang="en-US" sz="1200" dirty="0"/>
              <a:t>无索引，全表扫描</a:t>
            </a:r>
          </a:p>
        </p:txBody>
      </p:sp>
      <p:sp>
        <p:nvSpPr>
          <p:cNvPr id="20" name="矩形 19">
            <a:extLst>
              <a:ext uri="{FF2B5EF4-FFF2-40B4-BE49-F238E27FC236}">
                <a16:creationId xmlns:a16="http://schemas.microsoft.com/office/drawing/2014/main" id="{77CF297F-A068-401A-8AB0-BE72A59FAE35}"/>
              </a:ext>
            </a:extLst>
          </p:cNvPr>
          <p:cNvSpPr/>
          <p:nvPr/>
        </p:nvSpPr>
        <p:spPr>
          <a:xfrm>
            <a:off x="6774418" y="4180017"/>
            <a:ext cx="5368420" cy="138499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400" dirty="0" err="1">
                <a:latin typeface="Liberation Mono"/>
              </a:rPr>
              <a:t>mysql</a:t>
            </a:r>
            <a:r>
              <a:rPr lang="en-US" altLang="zh-CN" sz="1400" dirty="0">
                <a:latin typeface="Liberation Mono"/>
              </a:rPr>
              <a:t>&gt; ALTER TABLE </a:t>
            </a:r>
            <a:r>
              <a:rPr lang="en-US" altLang="zh-CN" sz="1400" dirty="0" err="1">
                <a:latin typeface="Liberation Mono"/>
              </a:rPr>
              <a:t>tstable</a:t>
            </a:r>
            <a:r>
              <a:rPr lang="en-US" altLang="zh-CN" sz="1400" dirty="0">
                <a:latin typeface="Liberation Mono"/>
              </a:rPr>
              <a:t> ADD INDEX (</a:t>
            </a:r>
            <a:r>
              <a:rPr lang="en-US" altLang="zh-CN" sz="1400" dirty="0" err="1">
                <a:latin typeface="Liberation Mono"/>
              </a:rPr>
              <a:t>ts</a:t>
            </a:r>
            <a:r>
              <a:rPr lang="en-US" altLang="zh-CN" sz="1400" dirty="0">
                <a:latin typeface="Liberation Mono"/>
              </a:rPr>
              <a:t>);//</a:t>
            </a:r>
            <a:r>
              <a:rPr lang="zh-CN" altLang="en-US" sz="1400" dirty="0">
                <a:latin typeface="Liberation Mono"/>
              </a:rPr>
              <a:t>建议唯一索引</a:t>
            </a:r>
            <a:endParaRPr lang="en-US" altLang="zh-CN" sz="1400" dirty="0">
              <a:latin typeface="Liberation Mono"/>
            </a:endParaRPr>
          </a:p>
          <a:p>
            <a:r>
              <a:rPr lang="en-US" altLang="zh-CN" sz="1400" dirty="0">
                <a:latin typeface="Liberation Mono"/>
              </a:rPr>
              <a:t> </a:t>
            </a:r>
            <a:r>
              <a:rPr lang="en-US" altLang="zh-CN" sz="1400" dirty="0" err="1">
                <a:latin typeface="Liberation Mono"/>
              </a:rPr>
              <a:t>mysql</a:t>
            </a:r>
            <a:r>
              <a:rPr lang="en-US" altLang="zh-CN" sz="1400" dirty="0">
                <a:latin typeface="Liberation Mono"/>
              </a:rPr>
              <a:t>&gt; SELECT </a:t>
            </a:r>
            <a:r>
              <a:rPr lang="en-US" altLang="zh-CN" sz="1400" dirty="0" err="1">
                <a:latin typeface="Liberation Mono"/>
              </a:rPr>
              <a:t>ts</a:t>
            </a:r>
            <a:r>
              <a:rPr lang="en-US" altLang="zh-CN" sz="1400" dirty="0">
                <a:latin typeface="Liberation Mono"/>
              </a:rPr>
              <a:t> FROM </a:t>
            </a:r>
            <a:r>
              <a:rPr lang="en-US" altLang="zh-CN" sz="1400" dirty="0" err="1">
                <a:latin typeface="Liberation Mono"/>
              </a:rPr>
              <a:t>tstable</a:t>
            </a:r>
            <a:r>
              <a:rPr lang="en-US" altLang="zh-CN" sz="1400" dirty="0">
                <a:latin typeface="Liberation Mono"/>
              </a:rPr>
              <a:t> WHERE </a:t>
            </a:r>
            <a:r>
              <a:rPr lang="en-US" altLang="zh-CN" sz="1400" dirty="0" err="1">
                <a:latin typeface="Liberation Mono"/>
              </a:rPr>
              <a:t>ts</a:t>
            </a:r>
            <a:r>
              <a:rPr lang="en-US" altLang="zh-CN" sz="1400" dirty="0">
                <a:latin typeface="Liberation Mono"/>
              </a:rPr>
              <a:t> = '2018-10-28 02:30:00’; </a:t>
            </a:r>
          </a:p>
          <a:p>
            <a:r>
              <a:rPr lang="en-US" altLang="zh-CN" sz="1400" dirty="0">
                <a:latin typeface="Liberation Mono"/>
              </a:rPr>
              <a:t>+---------------------+</a:t>
            </a:r>
          </a:p>
          <a:p>
            <a:r>
              <a:rPr lang="en-US" altLang="zh-CN" sz="1400" dirty="0">
                <a:latin typeface="Liberation Mono"/>
              </a:rPr>
              <a:t>| </a:t>
            </a:r>
            <a:r>
              <a:rPr lang="en-US" altLang="zh-CN" sz="1400" dirty="0" err="1">
                <a:latin typeface="Liberation Mono"/>
              </a:rPr>
              <a:t>ts</a:t>
            </a:r>
            <a:r>
              <a:rPr lang="en-US" altLang="zh-CN" sz="1400" dirty="0">
                <a:latin typeface="Liberation Mono"/>
              </a:rPr>
              <a:t> | +---------------------+ </a:t>
            </a:r>
          </a:p>
          <a:p>
            <a:r>
              <a:rPr lang="en-US" altLang="zh-CN" sz="1400" dirty="0">
                <a:latin typeface="Liberation Mono"/>
              </a:rPr>
              <a:t>| 2018-10-28 02:30:00 | </a:t>
            </a:r>
          </a:p>
          <a:p>
            <a:r>
              <a:rPr lang="en-US" altLang="zh-CN" sz="1400" dirty="0">
                <a:latin typeface="Liberation Mono"/>
              </a:rPr>
              <a:t>+---------------------+</a:t>
            </a:r>
            <a:endParaRPr lang="zh-CN" altLang="en-US" sz="1400" dirty="0"/>
          </a:p>
        </p:txBody>
      </p:sp>
      <p:cxnSp>
        <p:nvCxnSpPr>
          <p:cNvPr id="22" name="直接箭头连接符 21">
            <a:extLst>
              <a:ext uri="{FF2B5EF4-FFF2-40B4-BE49-F238E27FC236}">
                <a16:creationId xmlns:a16="http://schemas.microsoft.com/office/drawing/2014/main" id="{950240B7-F77A-4D99-B035-DA1AADEBBC5F}"/>
              </a:ext>
            </a:extLst>
          </p:cNvPr>
          <p:cNvCxnSpPr/>
          <p:nvPr/>
        </p:nvCxnSpPr>
        <p:spPr>
          <a:xfrm flipV="1">
            <a:off x="9822426" y="3618271"/>
            <a:ext cx="0" cy="56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DC81CEBB-FB28-48B1-8491-2CBEEA03E7B4}"/>
              </a:ext>
            </a:extLst>
          </p:cNvPr>
          <p:cNvSpPr/>
          <p:nvPr/>
        </p:nvSpPr>
        <p:spPr>
          <a:xfrm>
            <a:off x="8779468" y="3080462"/>
            <a:ext cx="3370791" cy="55399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a:spAutoFit/>
          </a:bodyPr>
          <a:lstStyle/>
          <a:p>
            <a:r>
              <a:rPr lang="zh-CN" altLang="en-US" sz="1000" dirty="0"/>
              <a:t>有索引的情况下，系统可以辨认出。使用索引，搜索值仅与索引条目匹配，并且由于不同存储的</a:t>
            </a:r>
            <a:r>
              <a:rPr lang="en-US" altLang="zh-CN" sz="1000" dirty="0"/>
              <a:t>UTC</a:t>
            </a:r>
            <a:r>
              <a:rPr lang="zh-CN" altLang="en-US" sz="1000" dirty="0"/>
              <a:t>值的索引条目也不同，因此搜索值只能匹配其中之一。</a:t>
            </a:r>
          </a:p>
        </p:txBody>
      </p:sp>
      <p:sp>
        <p:nvSpPr>
          <p:cNvPr id="24" name="矩形 23">
            <a:extLst>
              <a:ext uri="{FF2B5EF4-FFF2-40B4-BE49-F238E27FC236}">
                <a16:creationId xmlns:a16="http://schemas.microsoft.com/office/drawing/2014/main" id="{D4BC47EF-1FE1-417C-96CC-EA6D4E394BBF}"/>
              </a:ext>
            </a:extLst>
          </p:cNvPr>
          <p:cNvSpPr/>
          <p:nvPr/>
        </p:nvSpPr>
        <p:spPr>
          <a:xfrm>
            <a:off x="583692" y="3983359"/>
            <a:ext cx="2531462" cy="276999"/>
          </a:xfrm>
          <a:prstGeom prst="rect">
            <a:avLst/>
          </a:prstGeom>
        </p:spPr>
        <p:txBody>
          <a:bodyPr wrap="none">
            <a:spAutoFit/>
          </a:bodyPr>
          <a:lstStyle/>
          <a:p>
            <a:r>
              <a:rPr lang="en-US" altLang="zh-CN" sz="1200" dirty="0">
                <a:solidFill>
                  <a:srgbClr val="000000"/>
                </a:solidFill>
                <a:latin typeface="Courier New" panose="02070309020205020404" pitchFamily="49" charset="0"/>
              </a:rPr>
              <a:t>IGNORE INDEX</a:t>
            </a:r>
            <a:r>
              <a:rPr lang="zh-CN" altLang="en-US" sz="1200" dirty="0">
                <a:solidFill>
                  <a:srgbClr val="000000"/>
                </a:solidFill>
                <a:latin typeface="Courier New" panose="02070309020205020404" pitchFamily="49" charset="0"/>
              </a:rPr>
              <a:t>参数禁止使用索引</a:t>
            </a:r>
            <a:endParaRPr lang="zh-CN" altLang="en-US" sz="1200" dirty="0"/>
          </a:p>
        </p:txBody>
      </p:sp>
      <p:sp>
        <p:nvSpPr>
          <p:cNvPr id="25" name="矩形 24">
            <a:extLst>
              <a:ext uri="{FF2B5EF4-FFF2-40B4-BE49-F238E27FC236}">
                <a16:creationId xmlns:a16="http://schemas.microsoft.com/office/drawing/2014/main" id="{3A203E63-AB5E-4BEE-B455-8083B1029BE2}"/>
              </a:ext>
            </a:extLst>
          </p:cNvPr>
          <p:cNvSpPr/>
          <p:nvPr/>
        </p:nvSpPr>
        <p:spPr>
          <a:xfrm>
            <a:off x="548235" y="4349294"/>
            <a:ext cx="5133838" cy="52322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1400" dirty="0" err="1">
                <a:latin typeface="Liberation Mono"/>
              </a:rPr>
              <a:t>mysql</a:t>
            </a:r>
            <a:r>
              <a:rPr lang="en-US" altLang="zh-CN" sz="1400" dirty="0">
                <a:latin typeface="Liberation Mono"/>
              </a:rPr>
              <a:t>&gt; SELECT </a:t>
            </a:r>
            <a:r>
              <a:rPr lang="en-US" altLang="zh-CN" sz="1400" dirty="0" err="1">
                <a:latin typeface="Liberation Mono"/>
              </a:rPr>
              <a:t>ts</a:t>
            </a:r>
            <a:r>
              <a:rPr lang="en-US" altLang="zh-CN" sz="1400" dirty="0">
                <a:latin typeface="Liberation Mono"/>
              </a:rPr>
              <a:t> FROM </a:t>
            </a:r>
            <a:r>
              <a:rPr lang="en-US" altLang="zh-CN" sz="1400" dirty="0" err="1">
                <a:latin typeface="Liberation Mono"/>
              </a:rPr>
              <a:t>tstable</a:t>
            </a:r>
            <a:r>
              <a:rPr lang="en-US" altLang="zh-CN" sz="1400" dirty="0">
                <a:latin typeface="Liberation Mono"/>
              </a:rPr>
              <a:t> IGNORE INDEX (</a:t>
            </a:r>
            <a:r>
              <a:rPr lang="en-US" altLang="zh-CN" sz="1400" dirty="0" err="1">
                <a:latin typeface="Liberation Mono"/>
              </a:rPr>
              <a:t>ts</a:t>
            </a:r>
            <a:r>
              <a:rPr lang="en-US" altLang="zh-CN" sz="1400" dirty="0">
                <a:latin typeface="Liberation Mono"/>
              </a:rPr>
              <a:t>) WHERE </a:t>
            </a:r>
            <a:r>
              <a:rPr lang="en-US" altLang="zh-CN" sz="1400" dirty="0" err="1">
                <a:latin typeface="Liberation Mono"/>
              </a:rPr>
              <a:t>ts</a:t>
            </a:r>
            <a:r>
              <a:rPr lang="en-US" altLang="zh-CN" sz="1400" dirty="0">
                <a:latin typeface="Liberation Mono"/>
              </a:rPr>
              <a:t> = '2018-10-28 02:30:00';</a:t>
            </a:r>
            <a:endParaRPr lang="zh-CN" altLang="en-US" sz="1400" dirty="0"/>
          </a:p>
        </p:txBody>
      </p:sp>
      <p:cxnSp>
        <p:nvCxnSpPr>
          <p:cNvPr id="29" name="直接箭头连接符 28">
            <a:extLst>
              <a:ext uri="{FF2B5EF4-FFF2-40B4-BE49-F238E27FC236}">
                <a16:creationId xmlns:a16="http://schemas.microsoft.com/office/drawing/2014/main" id="{67FF0A51-57DC-4B39-BE37-7F2FC15A8054}"/>
              </a:ext>
            </a:extLst>
          </p:cNvPr>
          <p:cNvCxnSpPr/>
          <p:nvPr/>
        </p:nvCxnSpPr>
        <p:spPr>
          <a:xfrm>
            <a:off x="2035277" y="4121858"/>
            <a:ext cx="314633" cy="227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1">
            <a:extLst>
              <a:ext uri="{FF2B5EF4-FFF2-40B4-BE49-F238E27FC236}">
                <a16:creationId xmlns:a16="http://schemas.microsoft.com/office/drawing/2014/main" id="{4BE995CE-BD03-4A04-844F-DB4C98E3ABB3}"/>
              </a:ext>
            </a:extLst>
          </p:cNvPr>
          <p:cNvSpPr>
            <a:spLocks noChangeArrowheads="1"/>
          </p:cNvSpPr>
          <p:nvPr/>
        </p:nvSpPr>
        <p:spPr bwMode="auto">
          <a:xfrm>
            <a:off x="548235" y="726725"/>
            <a:ext cx="11289803"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zh-CN" altLang="zh-CN" sz="1600" b="0" i="0" u="none" strike="noStrike" cap="none" normalizeH="0" baseline="0" dirty="0">
                <a:ln>
                  <a:noFill/>
                </a:ln>
                <a:effectLst/>
                <a:latin typeface="Arial" panose="020B0604020202020204" pitchFamily="34" charset="0"/>
                <a:ea typeface="Open Sans"/>
              </a:rPr>
              <a:t>时间值</a:t>
            </a:r>
            <a:r>
              <a:rPr kumimoji="0" lang="zh-CN" altLang="zh-CN" sz="1600" b="0" i="0" strike="noStrike" cap="none" normalizeH="0" baseline="0" dirty="0">
                <a:ln>
                  <a:noFill/>
                </a:ln>
                <a:effectLst/>
                <a:latin typeface="Courier New" panose="02070309020205020404" pitchFamily="49" charset="0"/>
                <a:ea typeface="Open Sans"/>
                <a:cs typeface="Courier New" panose="02070309020205020404" pitchFamily="49" charset="0"/>
              </a:rPr>
              <a:t>TIMESTAMP</a:t>
            </a:r>
            <a:r>
              <a:rPr kumimoji="0" lang="zh-CN" altLang="zh-CN" sz="1600" b="0" i="0" u="none" strike="noStrike" cap="none" normalizeH="0" baseline="0" dirty="0">
                <a:ln>
                  <a:noFill/>
                </a:ln>
                <a:effectLst/>
                <a:ea typeface="Open Sans"/>
              </a:rPr>
              <a:t>作为UTC值</a:t>
            </a:r>
            <a:r>
              <a:rPr kumimoji="0" lang="zh-CN" altLang="zh-CN" sz="1600" b="0" i="0" u="none" strike="noStrike" cap="none" normalizeH="0" baseline="0" dirty="0">
                <a:ln>
                  <a:noFill/>
                </a:ln>
                <a:effectLst/>
                <a:latin typeface="Arial" panose="020B0604020202020204" pitchFamily="34" charset="0"/>
                <a:ea typeface="Open Sans"/>
              </a:rPr>
              <a:t>存储在列中，插入到</a:t>
            </a:r>
            <a:r>
              <a:rPr kumimoji="0" lang="zh-CN" altLang="zh-CN" sz="1600" b="0" i="0" strike="noStrike" cap="none" normalizeH="0" baseline="0" dirty="0">
                <a:ln>
                  <a:noFill/>
                </a:ln>
                <a:effectLst/>
                <a:latin typeface="Courier New" panose="02070309020205020404" pitchFamily="49" charset="0"/>
                <a:ea typeface="Open Sans"/>
                <a:cs typeface="Courier New" panose="02070309020205020404" pitchFamily="49" charset="0"/>
              </a:rPr>
              <a:t>TIMESTAMP</a:t>
            </a:r>
            <a:r>
              <a:rPr kumimoji="0" lang="zh-CN" altLang="zh-CN" sz="1600" b="0" i="0" u="none" strike="noStrike" cap="none" normalizeH="0" baseline="0" dirty="0">
                <a:ln>
                  <a:noFill/>
                </a:ln>
                <a:effectLst/>
                <a:ea typeface="Open Sans"/>
              </a:rPr>
              <a:t>列中</a:t>
            </a:r>
            <a:r>
              <a:rPr kumimoji="0" lang="zh-CN" altLang="zh-CN" sz="1600" b="0" i="0" u="none" strike="noStrike" cap="none" normalizeH="0" baseline="0" dirty="0">
                <a:ln>
                  <a:noFill/>
                </a:ln>
                <a:effectLst/>
                <a:latin typeface="Arial" panose="020B0604020202020204" pitchFamily="34" charset="0"/>
                <a:ea typeface="Open Sans"/>
              </a:rPr>
              <a:t>或从列中检索的值 在会话时区和UTC之间转换。（这与</a:t>
            </a:r>
            <a:r>
              <a:rPr kumimoji="0" lang="zh-CN" altLang="zh-CN" sz="1600" b="0" i="0" strike="noStrike" cap="none" normalizeH="0" baseline="0" dirty="0">
                <a:ln>
                  <a:noFill/>
                </a:ln>
                <a:effectLst/>
                <a:latin typeface="Courier New" panose="02070309020205020404" pitchFamily="49" charset="0"/>
                <a:ea typeface="Open Sans"/>
                <a:cs typeface="Courier New" panose="02070309020205020404" pitchFamily="49" charset="0"/>
              </a:rPr>
              <a:t>CONVERT</a:t>
            </a:r>
            <a:r>
              <a:rPr lang="en-US" altLang="zh-CN" sz="1600" dirty="0">
                <a:latin typeface="Courier New" panose="02070309020205020404" pitchFamily="49" charset="0"/>
                <a:ea typeface="Open Sans"/>
                <a:cs typeface="Courier New" panose="02070309020205020404" pitchFamily="49" charset="0"/>
              </a:rPr>
              <a:t>_</a:t>
            </a:r>
            <a:r>
              <a:rPr kumimoji="0" lang="zh-CN" altLang="zh-CN" sz="1600" b="0" i="0" strike="noStrike" cap="none" normalizeH="0" baseline="0" dirty="0">
                <a:ln>
                  <a:noFill/>
                </a:ln>
                <a:effectLst/>
                <a:latin typeface="Courier New" panose="02070309020205020404" pitchFamily="49" charset="0"/>
                <a:ea typeface="Open Sans"/>
                <a:cs typeface="Courier New" panose="02070309020205020404" pitchFamily="49" charset="0"/>
              </a:rPr>
              <a:t>TZ()</a:t>
            </a:r>
            <a:r>
              <a:rPr kumimoji="0" lang="zh-CN" altLang="zh-CN" sz="1600" b="0" i="0" u="none" strike="noStrike" cap="none" normalizeH="0" baseline="0" dirty="0">
                <a:ln>
                  <a:noFill/>
                </a:ln>
                <a:effectLst/>
                <a:ea typeface="Open Sans"/>
              </a:rPr>
              <a:t>函数</a:t>
            </a:r>
            <a:r>
              <a:rPr kumimoji="0" lang="zh-CN" altLang="zh-CN" sz="1600" b="0" i="0" u="none" strike="noStrike" cap="none" normalizeH="0" baseline="0" dirty="0">
                <a:ln>
                  <a:noFill/>
                </a:ln>
                <a:effectLst/>
                <a:latin typeface="Arial" panose="020B0604020202020204" pitchFamily="34" charset="0"/>
                <a:ea typeface="Open Sans"/>
              </a:rPr>
              <a:t>执行的转换类型相同 。如果会话时区为UTC，则实际上没有时区转换。）</a:t>
            </a:r>
            <a:r>
              <a:rPr kumimoji="0" lang="zh-CN" altLang="zh-CN" sz="1600" b="0" i="0" u="none" strike="noStrike" cap="none" normalizeH="0" baseline="0" dirty="0">
                <a:ln>
                  <a:noFill/>
                </a:ln>
                <a:effectLst/>
                <a:latin typeface="Arial" panose="020B0604020202020204" pitchFamily="34" charset="0"/>
              </a:rPr>
              <a:t> </a:t>
            </a:r>
          </a:p>
        </p:txBody>
      </p:sp>
    </p:spTree>
    <p:extLst>
      <p:ext uri="{BB962C8B-B14F-4D97-AF65-F5344CB8AC3E}">
        <p14:creationId xmlns:p14="http://schemas.microsoft.com/office/powerpoint/2010/main" val="10894261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1F07D2-E755-4E20-94D3-1B7CD8BE8F4B}"/>
              </a:ext>
            </a:extLst>
          </p:cNvPr>
          <p:cNvSpPr/>
          <p:nvPr/>
        </p:nvSpPr>
        <p:spPr>
          <a:xfrm>
            <a:off x="579435" y="405509"/>
            <a:ext cx="6139417" cy="369332"/>
          </a:xfrm>
          <a:prstGeom prst="rect">
            <a:avLst/>
          </a:prstGeom>
        </p:spPr>
        <p:txBody>
          <a:bodyPr wrap="square">
            <a:spAutoFit/>
          </a:bodyPr>
          <a:lstStyle/>
          <a:p>
            <a:r>
              <a:rPr lang="zh-CN" altLang="en-US" dirty="0">
                <a:latin typeface="等线" panose="02010600030101010101" pitchFamily="2" charset="-122"/>
                <a:ea typeface="等线" panose="02010600030101010101" pitchFamily="2" charset="-122"/>
              </a:rPr>
              <a:t>四、</a:t>
            </a:r>
            <a:r>
              <a:rPr lang="en-US" altLang="zh-CN" dirty="0">
                <a:latin typeface="等线" panose="02010600030101010101" pitchFamily="2" charset="-122"/>
                <a:ea typeface="等线" panose="02010600030101010101" pitchFamily="2" charset="-122"/>
              </a:rPr>
              <a:t>MySQL</a:t>
            </a:r>
            <a:r>
              <a:rPr lang="zh-CN" altLang="en-US" dirty="0">
                <a:latin typeface="等线" panose="02010600030101010101" pitchFamily="2" charset="-122"/>
                <a:ea typeface="等线" panose="02010600030101010101" pitchFamily="2" charset="-122"/>
              </a:rPr>
              <a:t>索引优化</a:t>
            </a:r>
            <a:r>
              <a:rPr lang="en-US" altLang="zh-CN" dirty="0">
                <a:latin typeface="等线" panose="02010600030101010101" pitchFamily="2" charset="-122"/>
                <a:ea typeface="等线" panose="02010600030101010101" pitchFamily="2" charset="-122"/>
              </a:rPr>
              <a:t>—</a:t>
            </a:r>
            <a:r>
              <a:rPr lang="en-US" altLang="zh-CN" dirty="0"/>
              <a:t>TIMESTAMP</a:t>
            </a:r>
            <a:r>
              <a:rPr lang="zh-CN" altLang="en-US" dirty="0"/>
              <a:t>列相关优化</a:t>
            </a:r>
          </a:p>
        </p:txBody>
      </p:sp>
    </p:spTree>
    <p:extLst>
      <p:ext uri="{BB962C8B-B14F-4D97-AF65-F5344CB8AC3E}">
        <p14:creationId xmlns:p14="http://schemas.microsoft.com/office/powerpoint/2010/main" val="1235413684"/>
      </p:ext>
    </p:extLst>
  </p:cSld>
  <p:clrMapOvr>
    <a:masterClrMapping/>
  </p:clrMapOvr>
</p:sld>
</file>

<file path=ppt/theme/theme1.xml><?xml version="1.0" encoding="utf-8"?>
<a:theme xmlns:a="http://schemas.openxmlformats.org/drawingml/2006/main" name="框架">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TM03457475[[fn=框架]]</Template>
  <TotalTime>10081</TotalTime>
  <Words>17597</Words>
  <Application>Microsoft Office PowerPoint</Application>
  <PresentationFormat>宽屏</PresentationFormat>
  <Paragraphs>1565</Paragraphs>
  <Slides>91</Slides>
  <Notes>54</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91</vt:i4>
      </vt:variant>
    </vt:vector>
  </HeadingPairs>
  <TitlesOfParts>
    <vt:vector size="114" baseType="lpstr">
      <vt:lpstr>-apple-system</vt:lpstr>
      <vt:lpstr>Arial Unicode MS</vt:lpstr>
      <vt:lpstr>inherit</vt:lpstr>
      <vt:lpstr>Liberation Mono</vt:lpstr>
      <vt:lpstr>Microsoft YaHei Light</vt:lpstr>
      <vt:lpstr>Open Sans</vt:lpstr>
      <vt:lpstr>pingfang SC</vt:lpstr>
      <vt:lpstr>Simsun</vt:lpstr>
      <vt:lpstr>Source Code Pro</vt:lpstr>
      <vt:lpstr>suxingme</vt:lpstr>
      <vt:lpstr>等线</vt:lpstr>
      <vt:lpstr>SimSun</vt:lpstr>
      <vt:lpstr>Microsoft YaHei</vt:lpstr>
      <vt:lpstr>Microsoft YaHei</vt:lpstr>
      <vt:lpstr>Arial</vt:lpstr>
      <vt:lpstr>Consolas</vt:lpstr>
      <vt:lpstr>Corbel</vt:lpstr>
      <vt:lpstr>Courier New</vt:lpstr>
      <vt:lpstr>Helvetica</vt:lpstr>
      <vt:lpstr>Verdana</vt:lpstr>
      <vt:lpstr>Wingdings</vt:lpstr>
      <vt:lpstr>Wingdings 2</vt:lpstr>
      <vt:lpstr>框架</vt:lpstr>
      <vt:lpstr>数据库优化方法</vt:lpstr>
      <vt:lpstr>目   录 </vt:lpstr>
      <vt:lpstr>目   录 </vt:lpstr>
      <vt:lpstr>PowerPoint 演示文稿</vt:lpstr>
      <vt:lpstr>PowerPoint 演示文稿</vt:lpstr>
      <vt:lpstr>目   录 </vt:lpstr>
      <vt:lpstr>PowerPoint 演示文稿</vt:lpstr>
      <vt:lpstr>PowerPoint 演示文稿</vt:lpstr>
      <vt:lpstr>PowerPoint 演示文稿</vt:lpstr>
      <vt:lpstr>PowerPoint 演示文稿</vt:lpstr>
      <vt:lpstr>目   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   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数据库优化培训课程</dc:title>
  <dc:creator>relis cheng</dc:creator>
  <cp:lastModifiedBy>relis cheng</cp:lastModifiedBy>
  <cp:revision>808</cp:revision>
  <dcterms:created xsi:type="dcterms:W3CDTF">2019-08-23T04:10:37Z</dcterms:created>
  <dcterms:modified xsi:type="dcterms:W3CDTF">2019-10-11T07:51:35Z</dcterms:modified>
</cp:coreProperties>
</file>