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5" r:id="rId3"/>
    <p:sldId id="272" r:id="rId4"/>
    <p:sldId id="273" r:id="rId5"/>
    <p:sldId id="295" r:id="rId6"/>
    <p:sldId id="297" r:id="rId7"/>
    <p:sldId id="274" r:id="rId8"/>
    <p:sldId id="301" r:id="rId9"/>
    <p:sldId id="275" r:id="rId10"/>
    <p:sldId id="276" r:id="rId11"/>
    <p:sldId id="263" r:id="rId12"/>
    <p:sldId id="264" r:id="rId13"/>
    <p:sldId id="284" r:id="rId14"/>
    <p:sldId id="291" r:id="rId15"/>
    <p:sldId id="279" r:id="rId16"/>
    <p:sldId id="280" r:id="rId17"/>
    <p:sldId id="281" r:id="rId18"/>
    <p:sldId id="285" r:id="rId19"/>
    <p:sldId id="308" r:id="rId20"/>
    <p:sldId id="271" r:id="rId21"/>
    <p:sldId id="304" r:id="rId22"/>
    <p:sldId id="307" r:id="rId23"/>
    <p:sldId id="306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0350A-07CF-46BF-AAE9-E9D41F079393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C1FB7-8BCB-4C21-9C0F-671C749B0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6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Simple, Fast Noise-Contrastive Estimation for Large RNN Vocabularies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C1FB7-8BCB-4C21-9C0F-671C749B0A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2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1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797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2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4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6E97-2B43-46E6-A496-D4DB1B91CE5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4FC891-F90D-4F40-84AD-6F44A209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scal20100/factored_output_layer" TargetMode="External"/><Relationship Id="rId2" Type="http://schemas.openxmlformats.org/officeDocument/2006/relationships/hyperlink" Target="https://github.com/jiangnanHugo/language_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si-nlp/Zoph_RNN" TargetMode="External"/><Relationship Id="rId4" Type="http://schemas.openxmlformats.org/officeDocument/2006/relationships/hyperlink" Target="https://github.com/IntelLabs/rnnl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2310" y="768742"/>
            <a:ext cx="8915399" cy="1046953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神经网络语言模型的性能优化研究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47046" y="2126495"/>
            <a:ext cx="8935279" cy="584338"/>
          </a:xfrm>
        </p:spPr>
        <p:txBody>
          <a:bodyPr/>
          <a:lstStyle/>
          <a:p>
            <a:pPr algn="ctr"/>
            <a:r>
              <a:rPr lang="en-US" dirty="0"/>
              <a:t>On Optimization Perspective of Neural Language Model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806037" y="4464125"/>
            <a:ext cx="2711464" cy="58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答辩人：姜楠 </a:t>
            </a:r>
            <a:r>
              <a:rPr lang="en-US" altLang="zh-CN" dirty="0"/>
              <a:t>SY1506330</a:t>
            </a:r>
          </a:p>
          <a:p>
            <a:pPr algn="ctr"/>
            <a:r>
              <a:rPr lang="zh-CN" altLang="en-US" dirty="0"/>
              <a:t>导师：荣文戈副教授</a:t>
            </a:r>
          </a:p>
        </p:txBody>
      </p:sp>
      <p:sp>
        <p:nvSpPr>
          <p:cNvPr id="5" name="矩形 4"/>
          <p:cNvSpPr/>
          <p:nvPr/>
        </p:nvSpPr>
        <p:spPr>
          <a:xfrm>
            <a:off x="5114046" y="563294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LMSans8-Regular-Identity-H"/>
              </a:rPr>
              <a:t>2016 </a:t>
            </a:r>
            <a:r>
              <a:rPr lang="zh-CN" altLang="en-US" dirty="0">
                <a:latin typeface="MicrosoftYaHei"/>
              </a:rPr>
              <a:t>年</a:t>
            </a:r>
            <a:r>
              <a:rPr lang="en-US" altLang="zh-CN" dirty="0">
                <a:latin typeface="LMSans8-Regular-Identity-H"/>
              </a:rPr>
              <a:t>12 </a:t>
            </a:r>
            <a:r>
              <a:rPr lang="zh-CN" altLang="en-US" dirty="0">
                <a:latin typeface="MicrosoftYaHei"/>
              </a:rPr>
              <a:t>月</a:t>
            </a:r>
            <a:r>
              <a:rPr lang="en-US" altLang="zh-CN" dirty="0">
                <a:latin typeface="LMSans8-Regular-Identity-H"/>
              </a:rPr>
              <a:t>20 </a:t>
            </a:r>
            <a:r>
              <a:rPr lang="zh-CN" altLang="en-US" dirty="0">
                <a:latin typeface="MicrosoftYaHei"/>
              </a:rPr>
              <a:t>日</a:t>
            </a:r>
            <a:endParaRPr 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708413" y="3295310"/>
            <a:ext cx="6049233" cy="584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北京航空航天大学 计算机学院 研究生开题答辩</a:t>
            </a:r>
          </a:p>
        </p:txBody>
      </p:sp>
    </p:spTree>
    <p:extLst>
      <p:ext uri="{BB962C8B-B14F-4D97-AF65-F5344CB8AC3E}">
        <p14:creationId xmlns:p14="http://schemas.microsoft.com/office/powerpoint/2010/main" val="39616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5924" y="1361088"/>
            <a:ext cx="8915399" cy="928958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Cheap to compute in training while it fails in testing time.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917573" y="89542"/>
            <a:ext cx="8915399" cy="15558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采样方案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Noise contrastive estimation [2010-2012]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Importance sampling. [2008]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Blackout sampling.[2016]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Noise contrastive estimation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True data distribution Vs Noises data distribution.</a:t>
            </a:r>
          </a:p>
          <a:p>
            <a:pPr lvl="1"/>
            <a:r>
              <a:rPr lang="en-US" altLang="zh-CN" dirty="0"/>
              <a:t>Usually use unigram distribution to model the noise distribution.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888" y="3155636"/>
            <a:ext cx="3724275" cy="866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88" y="5682622"/>
            <a:ext cx="379095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360" y="4049557"/>
            <a:ext cx="4494619" cy="1422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19875" y="6581001"/>
            <a:ext cx="5572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Fast Noise-Contrastive Estimation for Large RNN Vocabularies. NAACL, 2016.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Blackout 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7639517" cy="587069"/>
          </a:xfrm>
        </p:spPr>
        <p:txBody>
          <a:bodyPr/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713" t="1810" r="24485" b="79299"/>
          <a:stretch/>
        </p:blipFill>
        <p:spPr>
          <a:xfrm>
            <a:off x="4950198" y="1969876"/>
            <a:ext cx="4948518" cy="748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003" t="41515" r="37787" b="45363"/>
          <a:stretch/>
        </p:blipFill>
        <p:spPr>
          <a:xfrm>
            <a:off x="5174315" y="3346078"/>
            <a:ext cx="2366682" cy="519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3393" t="59954" r="24286" b="2037"/>
          <a:stretch/>
        </p:blipFill>
        <p:spPr>
          <a:xfrm>
            <a:off x="5174315" y="4285129"/>
            <a:ext cx="4724401" cy="150607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696789" y="3281202"/>
            <a:ext cx="7639517" cy="58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Cost function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759542" y="4451095"/>
            <a:ext cx="7639517" cy="58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gradient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86400" y="6581001"/>
            <a:ext cx="670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BlackOut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Speeding up Recurrent Neural Network Language Models With Very Large Vocabularies. 2015</a:t>
            </a:r>
            <a:endParaRPr lang="en-US" altLang="zh-CN" sz="12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6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Mnih</a:t>
            </a:r>
            <a:r>
              <a:rPr lang="en-US" altLang="zh-CN" dirty="0"/>
              <a:t> A, </a:t>
            </a:r>
            <a:r>
              <a:rPr lang="en-US" altLang="zh-CN" dirty="0" err="1"/>
              <a:t>Kavukcuoglu</a:t>
            </a:r>
            <a:r>
              <a:rPr lang="en-US" altLang="zh-CN" dirty="0"/>
              <a:t> K. Learning word </a:t>
            </a:r>
            <a:r>
              <a:rPr lang="en-US" altLang="zh-CN" dirty="0" err="1"/>
              <a:t>embeddings</a:t>
            </a:r>
            <a:r>
              <a:rPr lang="en-US" altLang="zh-CN" dirty="0"/>
              <a:t> efficiently with noise-contrastive estimation[C]//Advances in Neural Information Processing Systems. 2013: 2265-2273.</a:t>
            </a:r>
          </a:p>
          <a:p>
            <a:r>
              <a:rPr lang="en-US" altLang="zh-CN" dirty="0" err="1"/>
              <a:t>Gutmann</a:t>
            </a:r>
            <a:r>
              <a:rPr lang="en-US" altLang="zh-CN" dirty="0"/>
              <a:t> M, </a:t>
            </a:r>
            <a:r>
              <a:rPr lang="en-US" altLang="zh-CN" dirty="0" err="1"/>
              <a:t>Hyvärinen</a:t>
            </a:r>
            <a:r>
              <a:rPr lang="en-US" altLang="zh-CN" dirty="0"/>
              <a:t> A. Noise-contrastive estimation: A new estimation principle for </a:t>
            </a:r>
            <a:r>
              <a:rPr lang="en-US" altLang="zh-CN" dirty="0" err="1"/>
              <a:t>unnormalized</a:t>
            </a:r>
            <a:r>
              <a:rPr lang="en-US" altLang="zh-CN" dirty="0"/>
              <a:t> statistical models[C]//AISTATS. 2010, 1(2): 6.</a:t>
            </a:r>
          </a:p>
          <a:p>
            <a:r>
              <a:rPr lang="en-US" altLang="zh-CN" dirty="0" err="1"/>
              <a:t>Mikolov</a:t>
            </a:r>
            <a:r>
              <a:rPr lang="en-US" altLang="zh-CN" dirty="0"/>
              <a:t> T, </a:t>
            </a:r>
            <a:r>
              <a:rPr lang="en-US" altLang="zh-CN" dirty="0" err="1"/>
              <a:t>Sutskever</a:t>
            </a:r>
            <a:r>
              <a:rPr lang="en-US" altLang="zh-CN" dirty="0"/>
              <a:t> I, Chen K, et al. Distributed representations of words and phrases and their compositionality[C]//Advances in neural information processing systems. 2013: 3111-3119.</a:t>
            </a:r>
          </a:p>
          <a:p>
            <a:r>
              <a:rPr lang="en-US" altLang="zh-CN" dirty="0" err="1"/>
              <a:t>Mnih</a:t>
            </a:r>
            <a:r>
              <a:rPr lang="en-US" altLang="zh-CN" dirty="0"/>
              <a:t> A, </a:t>
            </a:r>
            <a:r>
              <a:rPr lang="en-US" altLang="zh-CN" dirty="0" err="1"/>
              <a:t>Teh</a:t>
            </a:r>
            <a:r>
              <a:rPr lang="en-US" altLang="zh-CN" dirty="0"/>
              <a:t> Y W. A fast and simple algorithm for training neural probabilistic language models[J].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arXiv:1206.6426, 2012.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95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9336088" cy="24561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>
                <a:ea typeface="楷体_GB2312" pitchFamily="49" charset="-122"/>
              </a:rPr>
              <a:t>课题研究内容与关键</a:t>
            </a:r>
            <a:r>
              <a:rPr lang="zh-CN" altLang="en-US" b="1" dirty="0" smtClean="0">
                <a:ea typeface="楷体_GB2312" pitchFamily="49" charset="-122"/>
              </a:rPr>
              <a:t>技术</a:t>
            </a:r>
            <a:r>
              <a:rPr lang="en-US" altLang="zh-CN" dirty="0" smtClean="0">
                <a:ea typeface="楷体_GB2312" pitchFamily="49" charset="-122"/>
              </a:rPr>
              <a:t/>
            </a:r>
            <a:br>
              <a:rPr lang="en-US" altLang="zh-CN" dirty="0" smtClean="0">
                <a:ea typeface="楷体_GB2312" pitchFamily="49" charset="-122"/>
              </a:rPr>
            </a:br>
            <a:r>
              <a:rPr lang="en-US" altLang="zh-CN" dirty="0" smtClean="0">
                <a:ea typeface="楷体_GB2312" pitchFamily="49" charset="-122"/>
              </a:rPr>
              <a:t/>
            </a:r>
            <a:br>
              <a:rPr lang="en-US" altLang="zh-CN" dirty="0" smtClean="0">
                <a:ea typeface="楷体_GB2312" pitchFamily="49" charset="-122"/>
              </a:rPr>
            </a:br>
            <a:r>
              <a:rPr lang="en-US" altLang="zh-CN" dirty="0" smtClean="0">
                <a:ea typeface="楷体_GB2312" pitchFamily="49" charset="-122"/>
              </a:rPr>
              <a:t>3. </a:t>
            </a:r>
            <a:r>
              <a:rPr lang="en-US" altLang="zh-CN" dirty="0" smtClean="0"/>
              <a:t>Structured </a:t>
            </a:r>
            <a:r>
              <a:rPr lang="en-US" altLang="zh-CN" dirty="0"/>
              <a:t>output </a:t>
            </a:r>
            <a:r>
              <a:rPr lang="en-US" altLang="zh-CN" dirty="0" smtClean="0"/>
              <a:t>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3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课题研究内容与关键技术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class-based hierarchical </a:t>
            </a:r>
            <a:r>
              <a:rPr lang="en-US" altLang="zh-CN" dirty="0" err="1"/>
              <a:t>softmax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2. tree-based hierarchical </a:t>
            </a:r>
            <a:r>
              <a:rPr lang="en-US" altLang="zh-CN" dirty="0" err="1"/>
              <a:t>softmax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smtClean="0"/>
              <a:t>word clustering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89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Class-based hierarchical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80652" y="267309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87" y="2378449"/>
            <a:ext cx="5534100" cy="2161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99" y="5308191"/>
            <a:ext cx="3705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r>
              <a:rPr lang="en-US" altLang="zh-CN" dirty="0"/>
              <a:t>3.2 Tree-based Hierarchical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3276600" y="2133600"/>
            <a:ext cx="8915400" cy="3778250"/>
          </a:xfrm>
        </p:spPr>
        <p:txBody>
          <a:bodyPr/>
          <a:lstStyle/>
          <a:p>
            <a:r>
              <a:rPr lang="zh-CN" altLang="en-US" dirty="0" smtClean="0"/>
              <a:t>加速比：</a:t>
            </a:r>
            <a:r>
              <a:rPr lang="en-US" altLang="zh-CN" dirty="0" smtClean="0"/>
              <a:t>v/log(V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418"/>
            <a:ext cx="12192000" cy="25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3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4413" r="10957"/>
          <a:stretch/>
        </p:blipFill>
        <p:spPr>
          <a:xfrm>
            <a:off x="1386156" y="2319226"/>
            <a:ext cx="3476088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4700" t="6543" r="5698" b="13573"/>
          <a:stretch/>
        </p:blipFill>
        <p:spPr>
          <a:xfrm>
            <a:off x="1386156" y="3272284"/>
            <a:ext cx="4514851" cy="8141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14479" t="11782" r="6603" b="11980"/>
          <a:stretch/>
        </p:blipFill>
        <p:spPr>
          <a:xfrm>
            <a:off x="1369083" y="4533900"/>
            <a:ext cx="3886202" cy="733425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075034" y="437993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模型数学化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007" y="1264555"/>
            <a:ext cx="5033068" cy="43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构建树的策略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均匀</a:t>
            </a:r>
            <a:r>
              <a:rPr lang="zh-CN" altLang="en-US" dirty="0"/>
              <a:t>划分单词类别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Frequency binning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Word-net binning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word-embedding </a:t>
            </a:r>
            <a:r>
              <a:rPr lang="en-US" altLang="zh-CN" dirty="0"/>
              <a:t>clustering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非均匀划分单词类别：</a:t>
            </a:r>
            <a:endParaRPr lang="en-US" altLang="zh-CN" dirty="0" smtClean="0"/>
          </a:p>
          <a:p>
            <a:pPr lvl="1"/>
            <a:r>
              <a:rPr lang="en-US" altLang="zh-CN" dirty="0"/>
              <a:t>Brown clustering</a:t>
            </a:r>
            <a:endParaRPr lang="zh-CN" alt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论文选题的背景与意义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神经网络在语言模型中应用广泛；</a:t>
            </a:r>
            <a:endParaRPr lang="en-US" altLang="zh-CN" dirty="0"/>
          </a:p>
          <a:p>
            <a:r>
              <a:rPr lang="zh-CN" altLang="en-US" dirty="0"/>
              <a:t>循环神经网络语言模型精确度最好，但是计算费时需要优化。</a:t>
            </a:r>
            <a:endParaRPr lang="en-US" altLang="zh-CN" dirty="0"/>
          </a:p>
          <a:p>
            <a:r>
              <a:rPr lang="zh-CN" altLang="en-US" dirty="0"/>
              <a:t>本课题调研各种优化方案，并结合各方面的已有成果，在保证模型精度不降低的情况下，使其速度尽可能的达到最快。</a:t>
            </a:r>
            <a:endParaRPr lang="en-US" altLang="zh-CN" dirty="0"/>
          </a:p>
          <a:p>
            <a:r>
              <a:rPr lang="zh-CN" altLang="en-US" dirty="0"/>
              <a:t>同时我们还考虑了使用当前流行的</a:t>
            </a:r>
            <a:r>
              <a:rPr lang="en-US" altLang="zh-CN" dirty="0"/>
              <a:t>CUDA</a:t>
            </a:r>
            <a:r>
              <a:rPr lang="zh-CN" altLang="en-US" dirty="0"/>
              <a:t>计算方案。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混杂度</a:t>
            </a:r>
            <a:r>
              <a:rPr lang="en-US" altLang="zh-CN" sz="2400" dirty="0" smtClean="0"/>
              <a:t>(Perplexity).</a:t>
            </a:r>
            <a:endParaRPr lang="en-US" altLang="zh-CN" sz="2400" dirty="0"/>
          </a:p>
          <a:p>
            <a:r>
              <a:rPr lang="zh-CN" altLang="en-US" sz="2400" dirty="0" smtClean="0"/>
              <a:t>计算复杂度</a:t>
            </a:r>
            <a:endParaRPr lang="en-US" altLang="zh-CN" sz="2400" dirty="0" smtClean="0"/>
          </a:p>
          <a:p>
            <a:r>
              <a:rPr lang="zh-CN" altLang="en-US" sz="2400" dirty="0" smtClean="0"/>
              <a:t>训练参数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4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一些现有的代码库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Theano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r>
              <a:rPr lang="en-US" altLang="zh-CN" dirty="0">
                <a:hlinkClick r:id="rId2"/>
              </a:rPr>
              <a:t>https://github.com/jiangnanHugo/language_modeling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https://github.com/pascal20100/factored_output_layer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C++</a:t>
            </a:r>
          </a:p>
          <a:p>
            <a:r>
              <a:rPr lang="en-US" altLang="zh-CN" dirty="0">
                <a:hlinkClick r:id="rId4"/>
              </a:rPr>
              <a:t>https://github.com/IntelLabs/rnnlm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CUDA</a:t>
            </a:r>
          </a:p>
          <a:p>
            <a:r>
              <a:rPr lang="en-US" altLang="zh-CN" dirty="0">
                <a:hlinkClick r:id="rId5"/>
              </a:rPr>
              <a:t>https://github.com/isi-nlp/Zoph_RNN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Tensorflow</a:t>
            </a:r>
            <a:endParaRPr lang="en-US" altLang="zh-CN" dirty="0"/>
          </a:p>
          <a:p>
            <a:r>
              <a:rPr lang="en-US" altLang="zh-CN" dirty="0"/>
              <a:t>https://github.com/tensorflow/models/tree/master/lm_1b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9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开发环境设置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操作系统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主要用于数据统计和图表处理</a:t>
            </a:r>
          </a:p>
          <a:p>
            <a:r>
              <a:rPr lang="en-US" altLang="zh-CN" dirty="0"/>
              <a:t>Python2.7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使用的开发语言和开发环境</a:t>
            </a:r>
          </a:p>
          <a:p>
            <a:r>
              <a:rPr lang="en-US" dirty="0" err="1"/>
              <a:t>Theano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zh-CN" altLang="en-US" dirty="0"/>
              <a:t>主要的建模语言</a:t>
            </a:r>
            <a:endParaRPr lang="en-US" altLang="zh-CN" dirty="0"/>
          </a:p>
          <a:p>
            <a:r>
              <a:rPr lang="zh-CN" altLang="en-US" dirty="0"/>
              <a:t>其他：</a:t>
            </a:r>
            <a:r>
              <a:rPr lang="en-US" altLang="zh-CN" dirty="0"/>
              <a:t>bash script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cuda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0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时间安排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2016 </a:t>
            </a:r>
            <a:r>
              <a:rPr lang="zh-CN" altLang="en-US" dirty="0"/>
              <a:t>年</a:t>
            </a:r>
            <a:r>
              <a:rPr lang="en-US" altLang="zh-CN" dirty="0"/>
              <a:t>12 </a:t>
            </a:r>
            <a:r>
              <a:rPr lang="zh-CN" altLang="en-US" dirty="0"/>
              <a:t>月</a:t>
            </a:r>
            <a:r>
              <a:rPr lang="zh-CN" altLang="en-US" i="1" dirty="0"/>
              <a:t> </a:t>
            </a:r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1 </a:t>
            </a:r>
            <a:r>
              <a:rPr lang="zh-CN" altLang="en-US" dirty="0"/>
              <a:t>月</a:t>
            </a:r>
            <a:r>
              <a:rPr lang="en-US" altLang="zh-CN" dirty="0"/>
              <a:t>: </a:t>
            </a:r>
            <a:r>
              <a:rPr lang="zh-CN" altLang="en-US" dirty="0"/>
              <a:t>整理资料，学习研究语言模型的领域知识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2 </a:t>
            </a:r>
            <a:r>
              <a:rPr lang="zh-CN" altLang="en-US" dirty="0"/>
              <a:t>月</a:t>
            </a:r>
            <a:r>
              <a:rPr lang="zh-CN" altLang="en-US" i="1" dirty="0"/>
              <a:t> </a:t>
            </a:r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4 </a:t>
            </a:r>
            <a:r>
              <a:rPr lang="zh-CN" altLang="en-US" dirty="0"/>
              <a:t>月</a:t>
            </a:r>
            <a:r>
              <a:rPr lang="en-US" altLang="zh-CN" dirty="0"/>
              <a:t>: </a:t>
            </a:r>
            <a:r>
              <a:rPr lang="zh-CN" altLang="en-US" dirty="0"/>
              <a:t>研究学习深度学习模型的知识</a:t>
            </a:r>
            <a:r>
              <a:rPr lang="en-US" altLang="zh-CN" dirty="0"/>
              <a:t>, </a:t>
            </a:r>
            <a:r>
              <a:rPr lang="zh-CN" altLang="en-US" dirty="0"/>
              <a:t>特别是循环神经网络的建模过程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5 </a:t>
            </a:r>
            <a:r>
              <a:rPr lang="zh-CN" altLang="en-US" dirty="0"/>
              <a:t>月</a:t>
            </a:r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7 </a:t>
            </a:r>
            <a:r>
              <a:rPr lang="zh-CN" altLang="en-US" dirty="0"/>
              <a:t>月</a:t>
            </a:r>
            <a:r>
              <a:rPr lang="en-US" altLang="zh-CN" dirty="0"/>
              <a:t>: </a:t>
            </a:r>
            <a:r>
              <a:rPr lang="zh-CN" altLang="en-US" dirty="0"/>
              <a:t>调研并实现解决大词表问题的主要手段</a:t>
            </a:r>
            <a:r>
              <a:rPr lang="en-US" altLang="zh-CN" dirty="0"/>
              <a:t>, </a:t>
            </a:r>
            <a:r>
              <a:rPr lang="zh-CN" altLang="en-US" dirty="0"/>
              <a:t>并实现基本代码框架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8 </a:t>
            </a:r>
            <a:r>
              <a:rPr lang="zh-CN" altLang="en-US" dirty="0"/>
              <a:t>月</a:t>
            </a:r>
            <a:r>
              <a:rPr lang="en-US" altLang="zh-CN" dirty="0" smtClean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10 </a:t>
            </a:r>
            <a:r>
              <a:rPr lang="zh-CN" altLang="en-US" dirty="0"/>
              <a:t>月</a:t>
            </a:r>
            <a:r>
              <a:rPr lang="en-US" altLang="zh-CN" dirty="0"/>
              <a:t>: </a:t>
            </a:r>
            <a:r>
              <a:rPr lang="zh-CN" altLang="en-US" dirty="0"/>
              <a:t>实验验证与完善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11 </a:t>
            </a:r>
            <a:r>
              <a:rPr lang="zh-CN" altLang="en-US" dirty="0"/>
              <a:t>月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 </a:t>
            </a:r>
            <a:r>
              <a:rPr lang="zh-CN" altLang="en-US" dirty="0"/>
              <a:t>月</a:t>
            </a:r>
            <a:r>
              <a:rPr lang="en-US" altLang="zh-CN" dirty="0"/>
              <a:t>:</a:t>
            </a:r>
            <a:r>
              <a:rPr lang="zh-CN" altLang="en-US" dirty="0"/>
              <a:t>资料整理和论文撰写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91610" y="2967335"/>
            <a:ext cx="28087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58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语言模型历史发展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N-gram:</a:t>
            </a:r>
          </a:p>
          <a:p>
            <a:pPr lvl="1"/>
            <a:r>
              <a:rPr lang="en-US" altLang="zh-CN" dirty="0" err="1"/>
              <a:t>Kneser</a:t>
            </a:r>
            <a:r>
              <a:rPr lang="en-US" altLang="zh-CN" dirty="0"/>
              <a:t>-Ney n-gram</a:t>
            </a:r>
          </a:p>
          <a:p>
            <a:r>
              <a:rPr lang="en-US" altLang="zh-CN" dirty="0"/>
              <a:t>2. Neural Network Language Model: </a:t>
            </a:r>
          </a:p>
          <a:p>
            <a:pPr lvl="1"/>
            <a:r>
              <a:rPr lang="en-US" altLang="zh-CN" dirty="0"/>
              <a:t>neural probabilistic language model 2007</a:t>
            </a:r>
          </a:p>
          <a:p>
            <a:r>
              <a:rPr lang="en-US" altLang="zh-CN" dirty="0"/>
              <a:t>3. Recurrent Neural Network Language Model</a:t>
            </a:r>
          </a:p>
          <a:p>
            <a:pPr lvl="1"/>
            <a:r>
              <a:rPr lang="en-US" altLang="zh-CN" dirty="0" err="1"/>
              <a:t>rnnlm</a:t>
            </a:r>
            <a:r>
              <a:rPr lang="en-US" altLang="zh-CN" dirty="0"/>
              <a:t> 2010</a:t>
            </a:r>
          </a:p>
          <a:p>
            <a:r>
              <a:rPr lang="en-US" altLang="zh-CN" dirty="0"/>
              <a:t>4. LSTM/GRU language Model</a:t>
            </a:r>
          </a:p>
          <a:p>
            <a:pPr lvl="1"/>
            <a:r>
              <a:rPr lang="en-US" altLang="zh-CN" dirty="0" err="1"/>
              <a:t>lstmlm</a:t>
            </a:r>
            <a:r>
              <a:rPr lang="en-US" altLang="zh-CN" dirty="0"/>
              <a:t> 2012</a:t>
            </a:r>
          </a:p>
          <a:p>
            <a:r>
              <a:rPr lang="en-US" altLang="zh-CN" dirty="0"/>
              <a:t>5. Character Level Language Model</a:t>
            </a:r>
          </a:p>
          <a:p>
            <a:pPr lvl="1"/>
            <a:r>
              <a:rPr lang="en-US" altLang="zh-CN" dirty="0" err="1"/>
              <a:t>lstm</a:t>
            </a:r>
            <a:r>
              <a:rPr lang="en-US" altLang="zh-CN" dirty="0"/>
              <a:t>-char-</a:t>
            </a:r>
            <a:r>
              <a:rPr lang="en-US" altLang="zh-CN" dirty="0" err="1"/>
              <a:t>cnn</a:t>
            </a:r>
            <a:r>
              <a:rPr lang="en-US" altLang="zh-CN" dirty="0"/>
              <a:t>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1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S F, Goodman J. An empirical study of smoothing techniques for language modeling[J]. Computer Speech &amp; Language, 1999, 13(4): 359-394.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Ducharme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Vincent P, et al. A neural probabilistic language model[J]. journal of machine learning research, 2003, 3(Feb): 1137-1155.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Karafiát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et al. Recurrent neural network based language model[C]//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2010, 2: 3.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Sundermeyer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Schlüter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Ney H. LSTM Neural Networks for Language Modeling[C]//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2012: 194-197.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 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Jernite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Sontag D, et al. Character-aware neural language models[J].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arXiv:1508.06615, 2015.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国内外研究现状及发展动态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 </a:t>
            </a:r>
            <a:r>
              <a:rPr lang="en-US" altLang="zh-CN" dirty="0"/>
              <a:t>or GPU</a:t>
            </a:r>
          </a:p>
          <a:p>
            <a:r>
              <a:rPr lang="en-US" altLang="zh-CN" dirty="0"/>
              <a:t>Larger vocabulary optimizations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spherical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family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曲面函数族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sampling estimation.</a:t>
            </a: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Noise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constrastive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estimation</a:t>
            </a: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blackout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structured output layer </a:t>
            </a: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Class-based hierarchical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Tree-based hierarchical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Adaptive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592925" y="2301374"/>
          <a:ext cx="81280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5615302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40362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11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matrix multiplication;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Convolution;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 element-wise operations;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4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Indexing;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dimension-shuffling;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Reshaping;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620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Summation over rows/columns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11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Copying large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Terrible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67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国内外研究现状及发展动态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Computational expensive.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spherical family 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sampling estimation.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Noise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constrastive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estimation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blackout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structured output layer </a:t>
            </a: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Class-based hierarchical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Tree-based hierarchical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Adaptive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softmax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22537" y="2061329"/>
            <a:ext cx="8915399" cy="146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1. spherical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family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球面函数族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Taylor Expansion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76600"/>
          </a:xfrm>
        </p:spPr>
        <p:txBody>
          <a:bodyPr>
            <a:normAutofit/>
          </a:bodyPr>
          <a:lstStyle/>
          <a:p>
            <a:r>
              <a:rPr lang="en-US" altLang="zh-CN" dirty="0"/>
              <a:t>SOFTMAX.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SPHERICAL SOFTMAX.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TAYLOR SOFTMAX.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3486595"/>
            <a:ext cx="4638675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1" y="5254150"/>
            <a:ext cx="524827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4" y="1880030"/>
            <a:ext cx="4181475" cy="1085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76550" y="6581001"/>
            <a:ext cx="9315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EXPLORATION OF SOFTMAX ALTERNATIVES BELONGING TO THE SPHERICAL LOSS FAMILY. ICLR 2016 [university de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montreal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6708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1089</TotalTime>
  <Words>873</Words>
  <Application>Microsoft Office PowerPoint</Application>
  <PresentationFormat>宽屏</PresentationFormat>
  <Paragraphs>143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楷体_GB2312</vt:lpstr>
      <vt:lpstr>LMSans8-Regular-Identity-H</vt:lpstr>
      <vt:lpstr>MicrosoftYaHei</vt:lpstr>
      <vt:lpstr>幼圆</vt:lpstr>
      <vt:lpstr>Arial</vt:lpstr>
      <vt:lpstr>Century Gothic</vt:lpstr>
      <vt:lpstr>Times New Roman</vt:lpstr>
      <vt:lpstr>Wingdings 3</vt:lpstr>
      <vt:lpstr>丝状</vt:lpstr>
      <vt:lpstr>神经网络语言模型的性能优化研究</vt:lpstr>
      <vt:lpstr>论文选题的背景与意义</vt:lpstr>
      <vt:lpstr>语言模型历史发展</vt:lpstr>
      <vt:lpstr>部分参考文献</vt:lpstr>
      <vt:lpstr>国内外研究现状及发展动态</vt:lpstr>
      <vt:lpstr>GPU和CPU性能对比</vt:lpstr>
      <vt:lpstr>国内外研究现状及发展动态</vt:lpstr>
      <vt:lpstr>1. spherical family(球面函数族) </vt:lpstr>
      <vt:lpstr>Taylor Expansion</vt:lpstr>
      <vt:lpstr>Cheap to compute in training while it fails in testing time.  </vt:lpstr>
      <vt:lpstr>2.1 Noise contrastive estimation</vt:lpstr>
      <vt:lpstr>2.2 Blackout sampling</vt:lpstr>
      <vt:lpstr>部分参考文献</vt:lpstr>
      <vt:lpstr> 课题研究内容与关键技术  3. Structured output layer</vt:lpstr>
      <vt:lpstr>课题研究内容与关键技术</vt:lpstr>
      <vt:lpstr>3.1 Class-based hierarchical softmax</vt:lpstr>
      <vt:lpstr>3.2 Tree-based Hierarchical softmax</vt:lpstr>
      <vt:lpstr>模型数学化</vt:lpstr>
      <vt:lpstr>构建树的策略</vt:lpstr>
      <vt:lpstr>评价指标</vt:lpstr>
      <vt:lpstr>一些现有的代码库</vt:lpstr>
      <vt:lpstr>开发环境设置</vt:lpstr>
      <vt:lpstr>时间安排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Billion Word Benchmark</dc:title>
  <dc:creator>姜楠</dc:creator>
  <cp:lastModifiedBy>姜楠</cp:lastModifiedBy>
  <cp:revision>171</cp:revision>
  <dcterms:created xsi:type="dcterms:W3CDTF">2016-09-20T06:13:34Z</dcterms:created>
  <dcterms:modified xsi:type="dcterms:W3CDTF">2016-12-20T00:44:59Z</dcterms:modified>
</cp:coreProperties>
</file>