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05" r:id="rId3"/>
    <p:sldId id="272" r:id="rId4"/>
    <p:sldId id="273" r:id="rId5"/>
    <p:sldId id="295" r:id="rId6"/>
    <p:sldId id="297" r:id="rId7"/>
    <p:sldId id="296" r:id="rId8"/>
    <p:sldId id="271" r:id="rId9"/>
    <p:sldId id="274" r:id="rId10"/>
    <p:sldId id="301" r:id="rId11"/>
    <p:sldId id="275" r:id="rId12"/>
    <p:sldId id="276" r:id="rId13"/>
    <p:sldId id="263" r:id="rId14"/>
    <p:sldId id="284" r:id="rId15"/>
    <p:sldId id="264" r:id="rId16"/>
    <p:sldId id="291" r:id="rId17"/>
    <p:sldId id="279" r:id="rId18"/>
    <p:sldId id="280" r:id="rId19"/>
    <p:sldId id="281" r:id="rId20"/>
    <p:sldId id="285" r:id="rId21"/>
    <p:sldId id="290" r:id="rId22"/>
    <p:sldId id="308" r:id="rId23"/>
    <p:sldId id="304" r:id="rId24"/>
    <p:sldId id="307" r:id="rId25"/>
    <p:sldId id="306" r:id="rId26"/>
    <p:sldId id="30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00" autoAdjust="0"/>
  </p:normalViewPr>
  <p:slideViewPr>
    <p:cSldViewPr snapToGrid="0">
      <p:cViewPr varScale="1">
        <p:scale>
          <a:sx n="118" d="100"/>
          <a:sy n="118" d="100"/>
        </p:scale>
        <p:origin x="27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0350A-07CF-46BF-AAE9-E9D41F079393}" type="datetimeFigureOut">
              <a:rPr lang="zh-CN" altLang="en-US" smtClean="0"/>
              <a:t>2016/12/19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C1FB7-8BCB-4C21-9C0F-671C749B0AC1}" type="slidenum">
              <a:rPr lang="zh-CN" altLang="en-US" smtClean="0"/>
              <a:t>‹#›</a:t>
            </a:fld>
            <a:endParaRPr lang="zh-CN" altLang="en-US"/>
          </a:p>
        </p:txBody>
      </p:sp>
    </p:spTree>
    <p:extLst>
      <p:ext uri="{BB962C8B-B14F-4D97-AF65-F5344CB8AC3E}">
        <p14:creationId xmlns:p14="http://schemas.microsoft.com/office/powerpoint/2010/main" val="160876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a:t>Simple, Fast Noise-Contrastive Estimation for Large RNN Vocabularies</a:t>
            </a:r>
            <a:endParaRPr lang="zh-CN" altLang="en-US" dirty="0"/>
          </a:p>
        </p:txBody>
      </p:sp>
      <p:sp>
        <p:nvSpPr>
          <p:cNvPr id="4" name="灯片编号占位符 3"/>
          <p:cNvSpPr>
            <a:spLocks noGrp="1"/>
          </p:cNvSpPr>
          <p:nvPr>
            <p:ph type="sldNum" sz="quarter" idx="10"/>
          </p:nvPr>
        </p:nvSpPr>
        <p:spPr/>
        <p:txBody>
          <a:bodyPr/>
          <a:lstStyle/>
          <a:p>
            <a:fld id="{B14C1FB7-8BCB-4C21-9C0F-671C749B0AC1}" type="slidenum">
              <a:rPr lang="zh-CN" altLang="en-US" smtClean="0"/>
              <a:t>13</a:t>
            </a:fld>
            <a:endParaRPr lang="zh-CN" altLang="en-US"/>
          </a:p>
        </p:txBody>
      </p:sp>
    </p:spTree>
    <p:extLst>
      <p:ext uri="{BB962C8B-B14F-4D97-AF65-F5344CB8AC3E}">
        <p14:creationId xmlns:p14="http://schemas.microsoft.com/office/powerpoint/2010/main" val="55437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408476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305572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4FC891-F90D-4F40-84AD-6F44A209CCD3}"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981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9093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4FC891-F90D-4F40-84AD-6F44A209CCD3}"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5797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60257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1617123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368055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220086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144824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230358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14612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322481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67138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294384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DA06E97-2B43-46E6-A496-D4DB1B91CE51}" type="datetimeFigureOut">
              <a:rPr lang="zh-CN" altLang="en-US" smtClean="0"/>
              <a:t>2016/12/19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40343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A06E97-2B43-46E6-A496-D4DB1B91CE51}" type="datetimeFigureOut">
              <a:rPr lang="zh-CN" altLang="en-US" smtClean="0"/>
              <a:t>2016/12/19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4FC891-F90D-4F40-84AD-6F44A209CCD3}" type="slidenum">
              <a:rPr lang="zh-CN" altLang="en-US" smtClean="0"/>
              <a:t>‹#›</a:t>
            </a:fld>
            <a:endParaRPr lang="zh-CN" altLang="en-US"/>
          </a:p>
        </p:txBody>
      </p:sp>
    </p:spTree>
    <p:extLst>
      <p:ext uri="{BB962C8B-B14F-4D97-AF65-F5344CB8AC3E}">
        <p14:creationId xmlns:p14="http://schemas.microsoft.com/office/powerpoint/2010/main" val="1994188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pascal20100/factored_output_layer" TargetMode="External"/><Relationship Id="rId2" Type="http://schemas.openxmlformats.org/officeDocument/2006/relationships/hyperlink" Target="https://github.com/jiangnanHugo/language_modeling" TargetMode="External"/><Relationship Id="rId1" Type="http://schemas.openxmlformats.org/officeDocument/2006/relationships/slideLayout" Target="../slideLayouts/slideLayout2.xml"/><Relationship Id="rId5" Type="http://schemas.openxmlformats.org/officeDocument/2006/relationships/hyperlink" Target="https://github.com/isi-nlp/Zoph_RNN" TargetMode="External"/><Relationship Id="rId4" Type="http://schemas.openxmlformats.org/officeDocument/2006/relationships/hyperlink" Target="https://github.com/IntelLabs/rnnl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82310" y="768742"/>
            <a:ext cx="8915399" cy="1046953"/>
          </a:xfrm>
        </p:spPr>
        <p:txBody>
          <a:bodyPr>
            <a:normAutofit/>
          </a:bodyPr>
          <a:lstStyle/>
          <a:p>
            <a:r>
              <a:rPr lang="zh-CN" altLang="en-US" sz="4400" dirty="0"/>
              <a:t>神经网络语言模型的性能优化研究</a:t>
            </a:r>
          </a:p>
        </p:txBody>
      </p:sp>
      <p:sp>
        <p:nvSpPr>
          <p:cNvPr id="3" name="副标题 2"/>
          <p:cNvSpPr>
            <a:spLocks noGrp="1"/>
          </p:cNvSpPr>
          <p:nvPr>
            <p:ph type="subTitle" idx="1"/>
          </p:nvPr>
        </p:nvSpPr>
        <p:spPr>
          <a:xfrm>
            <a:off x="2047046" y="2126495"/>
            <a:ext cx="8915399" cy="584338"/>
          </a:xfrm>
        </p:spPr>
        <p:txBody>
          <a:bodyPr/>
          <a:lstStyle/>
          <a:p>
            <a:r>
              <a:rPr lang="en-US" dirty="0"/>
              <a:t>On Optimization Perspective of Neural Language Model</a:t>
            </a:r>
            <a:endParaRPr lang="zh-CN" altLang="en-US" dirty="0"/>
          </a:p>
        </p:txBody>
      </p:sp>
      <p:sp>
        <p:nvSpPr>
          <p:cNvPr id="4" name="副标题 2"/>
          <p:cNvSpPr txBox="1">
            <a:spLocks/>
          </p:cNvSpPr>
          <p:nvPr/>
        </p:nvSpPr>
        <p:spPr>
          <a:xfrm>
            <a:off x="4806037" y="4464125"/>
            <a:ext cx="2711464" cy="584338"/>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zh-CN" altLang="en-US" dirty="0"/>
              <a:t>答辩人：姜楠 </a:t>
            </a:r>
            <a:r>
              <a:rPr lang="en-US" altLang="zh-CN" dirty="0"/>
              <a:t>SY1506330</a:t>
            </a:r>
          </a:p>
          <a:p>
            <a:r>
              <a:rPr lang="zh-CN" altLang="en-US" dirty="0"/>
              <a:t>导师：荣文戈副教授</a:t>
            </a:r>
          </a:p>
        </p:txBody>
      </p:sp>
      <p:sp>
        <p:nvSpPr>
          <p:cNvPr id="5" name="矩形 4"/>
          <p:cNvSpPr/>
          <p:nvPr/>
        </p:nvSpPr>
        <p:spPr>
          <a:xfrm>
            <a:off x="4927810" y="5632940"/>
            <a:ext cx="2095445" cy="369332"/>
          </a:xfrm>
          <a:prstGeom prst="rect">
            <a:avLst/>
          </a:prstGeom>
        </p:spPr>
        <p:txBody>
          <a:bodyPr wrap="none">
            <a:spAutoFit/>
          </a:bodyPr>
          <a:lstStyle/>
          <a:p>
            <a:r>
              <a:rPr lang="en-US" altLang="zh-CN" dirty="0">
                <a:latin typeface="LMSans8-Regular-Identity-H"/>
              </a:rPr>
              <a:t>2016 </a:t>
            </a:r>
            <a:r>
              <a:rPr lang="zh-CN" altLang="en-US" dirty="0">
                <a:latin typeface="MicrosoftYaHei"/>
              </a:rPr>
              <a:t>年</a:t>
            </a:r>
            <a:r>
              <a:rPr lang="en-US" altLang="zh-CN" dirty="0">
                <a:latin typeface="LMSans8-Regular-Identity-H"/>
              </a:rPr>
              <a:t>12 </a:t>
            </a:r>
            <a:r>
              <a:rPr lang="zh-CN" altLang="en-US" dirty="0">
                <a:latin typeface="MicrosoftYaHei"/>
              </a:rPr>
              <a:t>月</a:t>
            </a:r>
            <a:r>
              <a:rPr lang="en-US" altLang="zh-CN" dirty="0">
                <a:latin typeface="LMSans8-Regular-Identity-H"/>
              </a:rPr>
              <a:t>20 </a:t>
            </a:r>
            <a:r>
              <a:rPr lang="zh-CN" altLang="en-US" dirty="0">
                <a:latin typeface="MicrosoftYaHei"/>
              </a:rPr>
              <a:t>日</a:t>
            </a:r>
            <a:endParaRPr lang="en-US" dirty="0"/>
          </a:p>
        </p:txBody>
      </p:sp>
      <p:sp>
        <p:nvSpPr>
          <p:cNvPr id="6" name="副标题 2"/>
          <p:cNvSpPr txBox="1">
            <a:spLocks/>
          </p:cNvSpPr>
          <p:nvPr/>
        </p:nvSpPr>
        <p:spPr>
          <a:xfrm>
            <a:off x="3708413" y="3295310"/>
            <a:ext cx="6049233" cy="58433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zh-CN" altLang="en-US" dirty="0"/>
              <a:t>北京航空航天大学 计算机学院 研究生开题答辩</a:t>
            </a:r>
          </a:p>
        </p:txBody>
      </p:sp>
    </p:spTree>
    <p:extLst>
      <p:ext uri="{BB962C8B-B14F-4D97-AF65-F5344CB8AC3E}">
        <p14:creationId xmlns:p14="http://schemas.microsoft.com/office/powerpoint/2010/main" val="3961603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22537" y="2061329"/>
            <a:ext cx="8915399" cy="1468800"/>
          </a:xfrm>
        </p:spPr>
        <p:txBody>
          <a:bodyPr vert="horz" lIns="91440" tIns="45720" rIns="91440" bIns="45720" rtlCol="0" anchor="ctr">
            <a:normAutofit/>
          </a:bodyPr>
          <a:lstStyle/>
          <a:p>
            <a:pPr>
              <a:spcBef>
                <a:spcPts val="1000"/>
              </a:spcBef>
              <a:buClr>
                <a:schemeClr val="accent1"/>
              </a:buClr>
              <a:buFont typeface="Wingdings 3" charset="2"/>
            </a:pPr>
            <a:r>
              <a:rPr lang="en-US" altLang="zh-CN" dirty="0">
                <a:solidFill>
                  <a:schemeClr val="bg1">
                    <a:lumMod val="50000"/>
                  </a:schemeClr>
                </a:solidFill>
                <a:latin typeface="+mn-lt"/>
                <a:ea typeface="+mn-ea"/>
                <a:cs typeface="+mn-cs"/>
              </a:rPr>
              <a:t>1. spherical family </a:t>
            </a:r>
            <a:endParaRPr lang="zh-CN" altLang="en-US" dirty="0">
              <a:solidFill>
                <a:schemeClr val="bg1">
                  <a:lumMod val="50000"/>
                </a:schemeClr>
              </a:solidFill>
              <a:latin typeface="+mn-lt"/>
              <a:ea typeface="+mn-ea"/>
              <a:cs typeface="+mn-cs"/>
            </a:endParaRPr>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4803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Taylor Expansion</a:t>
            </a:r>
            <a:endParaRPr lang="zh-CN" altLang="en-US" dirty="0"/>
          </a:p>
        </p:txBody>
      </p:sp>
      <p:sp>
        <p:nvSpPr>
          <p:cNvPr id="3" name="内容占位符 2"/>
          <p:cNvSpPr>
            <a:spLocks noGrp="1"/>
          </p:cNvSpPr>
          <p:nvPr>
            <p:ph idx="1"/>
          </p:nvPr>
        </p:nvSpPr>
        <p:spPr>
          <a:xfrm>
            <a:off x="2589212" y="2133600"/>
            <a:ext cx="8915400" cy="3276600"/>
          </a:xfrm>
        </p:spPr>
        <p:txBody>
          <a:bodyPr>
            <a:normAutofit/>
          </a:bodyPr>
          <a:lstStyle/>
          <a:p>
            <a:r>
              <a:rPr lang="en-US" altLang="zh-CN" dirty="0"/>
              <a:t>SOFTMAX.</a:t>
            </a:r>
          </a:p>
          <a:p>
            <a:endParaRPr lang="en-US" altLang="zh-CN" dirty="0"/>
          </a:p>
          <a:p>
            <a:endParaRPr lang="en-US" altLang="zh-CN" dirty="0"/>
          </a:p>
          <a:p>
            <a:r>
              <a:rPr lang="en-US" altLang="zh-CN" dirty="0"/>
              <a:t>SPHERICAL SOFTMAX.</a:t>
            </a:r>
          </a:p>
          <a:p>
            <a:endParaRPr lang="en-US" altLang="zh-CN" dirty="0"/>
          </a:p>
          <a:p>
            <a:endParaRPr lang="en-US" altLang="zh-CN" dirty="0"/>
          </a:p>
          <a:p>
            <a:r>
              <a:rPr lang="en-US" altLang="zh-CN" dirty="0"/>
              <a:t>TAYLOR SOFTMAX.</a:t>
            </a:r>
          </a:p>
          <a:p>
            <a:endParaRPr lang="zh-CN" altLang="en-US" dirty="0"/>
          </a:p>
        </p:txBody>
      </p:sp>
      <p:pic>
        <p:nvPicPr>
          <p:cNvPr id="4" name="图片 3"/>
          <p:cNvPicPr>
            <a:picLocks noChangeAspect="1"/>
          </p:cNvPicPr>
          <p:nvPr/>
        </p:nvPicPr>
        <p:blipFill>
          <a:blip r:embed="rId2"/>
          <a:stretch>
            <a:fillRect/>
          </a:stretch>
        </p:blipFill>
        <p:spPr>
          <a:xfrm>
            <a:off x="5757862" y="3486595"/>
            <a:ext cx="4638675" cy="1295400"/>
          </a:xfrm>
          <a:prstGeom prst="rect">
            <a:avLst/>
          </a:prstGeom>
        </p:spPr>
      </p:pic>
      <p:pic>
        <p:nvPicPr>
          <p:cNvPr id="5" name="图片 4"/>
          <p:cNvPicPr>
            <a:picLocks noChangeAspect="1"/>
          </p:cNvPicPr>
          <p:nvPr/>
        </p:nvPicPr>
        <p:blipFill>
          <a:blip r:embed="rId3"/>
          <a:stretch>
            <a:fillRect/>
          </a:stretch>
        </p:blipFill>
        <p:spPr>
          <a:xfrm>
            <a:off x="5453061" y="5254150"/>
            <a:ext cx="5248275" cy="1219200"/>
          </a:xfrm>
          <a:prstGeom prst="rect">
            <a:avLst/>
          </a:prstGeom>
        </p:spPr>
      </p:pic>
      <p:pic>
        <p:nvPicPr>
          <p:cNvPr id="6" name="图片 5"/>
          <p:cNvPicPr>
            <a:picLocks noChangeAspect="1"/>
          </p:cNvPicPr>
          <p:nvPr/>
        </p:nvPicPr>
        <p:blipFill>
          <a:blip r:embed="rId4"/>
          <a:stretch>
            <a:fillRect/>
          </a:stretch>
        </p:blipFill>
        <p:spPr>
          <a:xfrm>
            <a:off x="6099174" y="1880030"/>
            <a:ext cx="4181475" cy="1085850"/>
          </a:xfrm>
          <a:prstGeom prst="rect">
            <a:avLst/>
          </a:prstGeom>
        </p:spPr>
      </p:pic>
      <p:sp>
        <p:nvSpPr>
          <p:cNvPr id="7" name="矩形 6"/>
          <p:cNvSpPr/>
          <p:nvPr/>
        </p:nvSpPr>
        <p:spPr>
          <a:xfrm>
            <a:off x="2876550" y="6581001"/>
            <a:ext cx="9315450" cy="276999"/>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AN EXPLORATION OF SOFTMAX ALTERNATIVES BELONGING TO THE SPHERICAL LOSS FAMILY. ICLR 2016 [university de </a:t>
            </a:r>
            <a:r>
              <a:rPr lang="en-US" altLang="zh-CN" sz="1200" dirty="0" err="1">
                <a:latin typeface="Times New Roman" panose="02020603050405020304" pitchFamily="18" charset="0"/>
                <a:cs typeface="Times New Roman" panose="02020603050405020304" pitchFamily="18" charset="0"/>
              </a:rPr>
              <a:t>montreal</a:t>
            </a:r>
            <a:r>
              <a:rPr lang="en-US" altLang="zh-CN" sz="1200" dirty="0">
                <a:latin typeface="Times New Roman" panose="02020603050405020304" pitchFamily="18" charset="0"/>
                <a:cs typeface="Times New Roman" panose="02020603050405020304" pitchFamily="18" charset="0"/>
              </a:rPr>
              <a:t>] </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16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5924" y="1361088"/>
            <a:ext cx="8915399" cy="928958"/>
          </a:xfrm>
        </p:spPr>
        <p:txBody>
          <a:bodyPr>
            <a:noAutofit/>
          </a:bodyPr>
          <a:lstStyle/>
          <a:p>
            <a:r>
              <a:rPr lang="en-US" altLang="zh-CN" sz="1800" dirty="0"/>
              <a:t>Cheap to compute in training while it fails in testing time.</a:t>
            </a:r>
            <a:br>
              <a:rPr lang="en-US" altLang="zh-CN" sz="1800" dirty="0"/>
            </a:br>
            <a:br>
              <a:rPr lang="en-US" altLang="zh-CN" sz="1800" dirty="0"/>
            </a:br>
            <a:endParaRPr lang="en-US" altLang="zh-CN" sz="1800" dirty="0"/>
          </a:p>
        </p:txBody>
      </p:sp>
      <p:sp>
        <p:nvSpPr>
          <p:cNvPr id="3" name="内容占位符 2"/>
          <p:cNvSpPr>
            <a:spLocks noGrp="1"/>
          </p:cNvSpPr>
          <p:nvPr>
            <p:ph type="body" idx="1"/>
          </p:nvPr>
        </p:nvSpPr>
        <p:spPr>
          <a:xfrm>
            <a:off x="1917573" y="89542"/>
            <a:ext cx="8915399" cy="1555864"/>
          </a:xfrm>
        </p:spPr>
        <p:txBody>
          <a:bodyPr>
            <a:normAutofit/>
          </a:bodyPr>
          <a:lstStyle/>
          <a:p>
            <a:pPr marL="457200" lvl="1" indent="0">
              <a:buNone/>
            </a:pPr>
            <a:r>
              <a:rPr lang="en-US" altLang="zh-CN" sz="4000" dirty="0">
                <a:solidFill>
                  <a:schemeClr val="bg1">
                    <a:lumMod val="50000"/>
                  </a:schemeClr>
                </a:solidFill>
              </a:rPr>
              <a:t>2. sampling</a:t>
            </a:r>
          </a:p>
        </p:txBody>
      </p:sp>
      <p:sp>
        <p:nvSpPr>
          <p:cNvPr id="4" name="内容占位符 4"/>
          <p:cNvSpPr txBox="1">
            <a:spLocks/>
          </p:cNvSpPr>
          <p:nvPr/>
        </p:nvSpPr>
        <p:spPr>
          <a:xfrm>
            <a:off x="2589212" y="2133600"/>
            <a:ext cx="8915400" cy="3777622"/>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US" altLang="zh-CN" dirty="0"/>
              <a:t>Noise contrastive estimation [2010-2012]</a:t>
            </a:r>
            <a:br>
              <a:rPr lang="en-US" altLang="zh-CN" dirty="0"/>
            </a:br>
            <a:endParaRPr lang="en-US" altLang="zh-CN" dirty="0"/>
          </a:p>
          <a:p>
            <a:r>
              <a:rPr lang="en-US" altLang="zh-CN" dirty="0"/>
              <a:t>Importance sampling. [2008]</a:t>
            </a:r>
            <a:br>
              <a:rPr lang="en-US" altLang="zh-CN" dirty="0"/>
            </a:br>
            <a:endParaRPr lang="en-US" altLang="zh-CN" dirty="0"/>
          </a:p>
          <a:p>
            <a:r>
              <a:rPr lang="en-US" altLang="zh-CN" dirty="0"/>
              <a:t>Blackout sampling.[2016]</a:t>
            </a:r>
            <a:endParaRPr lang="zh-CN" altLang="en-US" dirty="0"/>
          </a:p>
        </p:txBody>
      </p:sp>
    </p:spTree>
    <p:extLst>
      <p:ext uri="{BB962C8B-B14F-4D97-AF65-F5344CB8AC3E}">
        <p14:creationId xmlns:p14="http://schemas.microsoft.com/office/powerpoint/2010/main" val="18451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Noise contrastive estimation</a:t>
            </a:r>
            <a:endParaRPr lang="zh-CN" altLang="en-US" dirty="0"/>
          </a:p>
        </p:txBody>
      </p:sp>
      <p:sp>
        <p:nvSpPr>
          <p:cNvPr id="3" name="内容占位符 2"/>
          <p:cNvSpPr>
            <a:spLocks noGrp="1"/>
          </p:cNvSpPr>
          <p:nvPr>
            <p:ph idx="1"/>
          </p:nvPr>
        </p:nvSpPr>
        <p:spPr/>
        <p:txBody>
          <a:bodyPr/>
          <a:lstStyle/>
          <a:p>
            <a:pPr lvl="1"/>
            <a:r>
              <a:rPr lang="en-US" altLang="zh-CN" dirty="0"/>
              <a:t>True data distribution Vs Noises data distribution.</a:t>
            </a:r>
          </a:p>
          <a:p>
            <a:pPr lvl="1"/>
            <a:r>
              <a:rPr lang="en-US" altLang="zh-CN" dirty="0"/>
              <a:t>Usually use unigram distribution to model the noise distribution.</a:t>
            </a:r>
            <a:endParaRPr lang="zh-CN" altLang="en-US" dirty="0"/>
          </a:p>
        </p:txBody>
      </p:sp>
      <p:pic>
        <p:nvPicPr>
          <p:cNvPr id="4" name="图片 3"/>
          <p:cNvPicPr>
            <a:picLocks noChangeAspect="1"/>
          </p:cNvPicPr>
          <p:nvPr/>
        </p:nvPicPr>
        <p:blipFill>
          <a:blip r:embed="rId3"/>
          <a:stretch>
            <a:fillRect/>
          </a:stretch>
        </p:blipFill>
        <p:spPr>
          <a:xfrm>
            <a:off x="3697888" y="3155636"/>
            <a:ext cx="3724275" cy="866775"/>
          </a:xfrm>
          <a:prstGeom prst="rect">
            <a:avLst/>
          </a:prstGeom>
        </p:spPr>
      </p:pic>
      <p:pic>
        <p:nvPicPr>
          <p:cNvPr id="5" name="图片 4"/>
          <p:cNvPicPr>
            <a:picLocks noChangeAspect="1"/>
          </p:cNvPicPr>
          <p:nvPr/>
        </p:nvPicPr>
        <p:blipFill>
          <a:blip r:embed="rId4"/>
          <a:stretch>
            <a:fillRect/>
          </a:stretch>
        </p:blipFill>
        <p:spPr>
          <a:xfrm>
            <a:off x="3697888" y="5682622"/>
            <a:ext cx="3790950" cy="409575"/>
          </a:xfrm>
          <a:prstGeom prst="rect">
            <a:avLst/>
          </a:prstGeom>
        </p:spPr>
      </p:pic>
      <p:pic>
        <p:nvPicPr>
          <p:cNvPr id="6" name="图片 5"/>
          <p:cNvPicPr>
            <a:picLocks noChangeAspect="1"/>
          </p:cNvPicPr>
          <p:nvPr/>
        </p:nvPicPr>
        <p:blipFill>
          <a:blip r:embed="rId5"/>
          <a:stretch>
            <a:fillRect/>
          </a:stretch>
        </p:blipFill>
        <p:spPr>
          <a:xfrm>
            <a:off x="3462360" y="4049557"/>
            <a:ext cx="4494619" cy="1422085"/>
          </a:xfrm>
          <a:prstGeom prst="rect">
            <a:avLst/>
          </a:prstGeom>
        </p:spPr>
      </p:pic>
      <p:sp>
        <p:nvSpPr>
          <p:cNvPr id="7" name="矩形 6"/>
          <p:cNvSpPr/>
          <p:nvPr/>
        </p:nvSpPr>
        <p:spPr>
          <a:xfrm>
            <a:off x="6619875" y="6581001"/>
            <a:ext cx="5572125" cy="276999"/>
          </a:xfrm>
          <a:prstGeom prst="rect">
            <a:avLst/>
          </a:prstGeom>
        </p:spPr>
        <p:txBody>
          <a:bodyPr wrap="square">
            <a:spAutoFit/>
          </a:bodyPr>
          <a:lstStyle/>
          <a:p>
            <a:r>
              <a:rPr lang="fr-FR" altLang="zh-CN" sz="1200" dirty="0">
                <a:latin typeface="Times New Roman" panose="02020603050405020304" pitchFamily="18" charset="0"/>
                <a:cs typeface="Times New Roman" panose="02020603050405020304" pitchFamily="18" charset="0"/>
              </a:rPr>
              <a:t>Simple, Fast Noise-Contrastive Estimation for Large RNN Vocabularies. NAACL, 2016.</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4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3" name="内容占位符 2"/>
          <p:cNvSpPr>
            <a:spLocks noGrp="1"/>
          </p:cNvSpPr>
          <p:nvPr>
            <p:ph idx="1"/>
          </p:nvPr>
        </p:nvSpPr>
        <p:spPr/>
        <p:txBody>
          <a:bodyPr/>
          <a:lstStyle/>
          <a:p>
            <a:r>
              <a:rPr lang="en-US" altLang="zh-CN" dirty="0" err="1"/>
              <a:t>Mnih</a:t>
            </a:r>
            <a:r>
              <a:rPr lang="en-US" altLang="zh-CN" dirty="0"/>
              <a:t> A, </a:t>
            </a:r>
            <a:r>
              <a:rPr lang="en-US" altLang="zh-CN" dirty="0" err="1"/>
              <a:t>Kavukcuoglu</a:t>
            </a:r>
            <a:r>
              <a:rPr lang="en-US" altLang="zh-CN" dirty="0"/>
              <a:t> K. Learning word </a:t>
            </a:r>
            <a:r>
              <a:rPr lang="en-US" altLang="zh-CN" dirty="0" err="1"/>
              <a:t>embeddings</a:t>
            </a:r>
            <a:r>
              <a:rPr lang="en-US" altLang="zh-CN" dirty="0"/>
              <a:t> efficiently with noise-contrastive estimation[C]//Advances in Neural Information Processing Systems. 2013: 2265-2273.</a:t>
            </a:r>
          </a:p>
          <a:p>
            <a:r>
              <a:rPr lang="en-US" altLang="zh-CN" dirty="0" err="1"/>
              <a:t>Gutmann</a:t>
            </a:r>
            <a:r>
              <a:rPr lang="en-US" altLang="zh-CN" dirty="0"/>
              <a:t> M, </a:t>
            </a:r>
            <a:r>
              <a:rPr lang="en-US" altLang="zh-CN" dirty="0" err="1"/>
              <a:t>Hyvärinen</a:t>
            </a:r>
            <a:r>
              <a:rPr lang="en-US" altLang="zh-CN" dirty="0"/>
              <a:t> A. Noise-contrastive estimation: A new estimation principle for </a:t>
            </a:r>
            <a:r>
              <a:rPr lang="en-US" altLang="zh-CN" dirty="0" err="1"/>
              <a:t>unnormalized</a:t>
            </a:r>
            <a:r>
              <a:rPr lang="en-US" altLang="zh-CN" dirty="0"/>
              <a:t> statistical models[C]//AISTATS. 2010, 1(2): 6.</a:t>
            </a:r>
          </a:p>
          <a:p>
            <a:r>
              <a:rPr lang="en-US" altLang="zh-CN" dirty="0" err="1"/>
              <a:t>Mikolov</a:t>
            </a:r>
            <a:r>
              <a:rPr lang="en-US" altLang="zh-CN" dirty="0"/>
              <a:t> T, </a:t>
            </a:r>
            <a:r>
              <a:rPr lang="en-US" altLang="zh-CN" dirty="0" err="1"/>
              <a:t>Sutskever</a:t>
            </a:r>
            <a:r>
              <a:rPr lang="en-US" altLang="zh-CN" dirty="0"/>
              <a:t> I, Chen K, et al. Distributed representations of words and phrases and their compositionality[C]//Advances in neural information processing systems. 2013: 3111-3119.</a:t>
            </a:r>
          </a:p>
          <a:p>
            <a:r>
              <a:rPr lang="en-US" altLang="zh-CN" dirty="0" err="1"/>
              <a:t>Mnih</a:t>
            </a:r>
            <a:r>
              <a:rPr lang="en-US" altLang="zh-CN" dirty="0"/>
              <a:t> A, </a:t>
            </a:r>
            <a:r>
              <a:rPr lang="en-US" altLang="zh-CN" dirty="0" err="1"/>
              <a:t>Teh</a:t>
            </a:r>
            <a:r>
              <a:rPr lang="en-US" altLang="zh-CN" dirty="0"/>
              <a:t> Y W. A fast and simple algorithm for training neural probabilistic language models[J]. </a:t>
            </a:r>
            <a:r>
              <a:rPr lang="en-US" altLang="zh-CN" dirty="0" err="1"/>
              <a:t>arXiv</a:t>
            </a:r>
            <a:r>
              <a:rPr lang="en-US" altLang="zh-CN" dirty="0"/>
              <a:t> preprint arXiv:1206.6426, 2012.</a:t>
            </a:r>
            <a:endParaRPr lang="zh-CN" altLang="en-US" dirty="0"/>
          </a:p>
        </p:txBody>
      </p:sp>
    </p:spTree>
    <p:extLst>
      <p:ext uri="{BB962C8B-B14F-4D97-AF65-F5344CB8AC3E}">
        <p14:creationId xmlns:p14="http://schemas.microsoft.com/office/powerpoint/2010/main" val="2006958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Blackout sampling</a:t>
            </a:r>
            <a:endParaRPr lang="zh-CN" altLang="en-US" dirty="0"/>
          </a:p>
        </p:txBody>
      </p:sp>
      <p:sp>
        <p:nvSpPr>
          <p:cNvPr id="3" name="内容占位符 2"/>
          <p:cNvSpPr>
            <a:spLocks noGrp="1"/>
          </p:cNvSpPr>
          <p:nvPr>
            <p:ph idx="1"/>
          </p:nvPr>
        </p:nvSpPr>
        <p:spPr>
          <a:xfrm>
            <a:off x="2589212" y="2133600"/>
            <a:ext cx="7639517" cy="587069"/>
          </a:xfrm>
        </p:spPr>
        <p:txBody>
          <a:bodyPr/>
          <a:lstStyle/>
          <a:p>
            <a:r>
              <a:rPr lang="en-US" altLang="zh-CN" dirty="0" err="1"/>
              <a:t>softmax</a:t>
            </a:r>
            <a:endParaRPr lang="zh-CN" altLang="en-US" dirty="0"/>
          </a:p>
        </p:txBody>
      </p:sp>
      <p:pic>
        <p:nvPicPr>
          <p:cNvPr id="4" name="图片 3"/>
          <p:cNvPicPr>
            <a:picLocks noChangeAspect="1"/>
          </p:cNvPicPr>
          <p:nvPr/>
        </p:nvPicPr>
        <p:blipFill rotWithShape="1">
          <a:blip r:embed="rId2"/>
          <a:srcRect l="20713" t="1810" r="24485" b="79299"/>
          <a:stretch/>
        </p:blipFill>
        <p:spPr>
          <a:xfrm>
            <a:off x="4950198" y="1969876"/>
            <a:ext cx="4948518" cy="748553"/>
          </a:xfrm>
          <a:prstGeom prst="rect">
            <a:avLst/>
          </a:prstGeom>
        </p:spPr>
      </p:pic>
      <p:pic>
        <p:nvPicPr>
          <p:cNvPr id="5" name="图片 4"/>
          <p:cNvPicPr>
            <a:picLocks noChangeAspect="1"/>
          </p:cNvPicPr>
          <p:nvPr/>
        </p:nvPicPr>
        <p:blipFill rotWithShape="1">
          <a:blip r:embed="rId2"/>
          <a:srcRect l="36003" t="41515" r="37787" b="45363"/>
          <a:stretch/>
        </p:blipFill>
        <p:spPr>
          <a:xfrm>
            <a:off x="5174315" y="3346078"/>
            <a:ext cx="2366682" cy="519952"/>
          </a:xfrm>
          <a:prstGeom prst="rect">
            <a:avLst/>
          </a:prstGeom>
        </p:spPr>
      </p:pic>
      <p:pic>
        <p:nvPicPr>
          <p:cNvPr id="6" name="图片 5"/>
          <p:cNvPicPr>
            <a:picLocks noChangeAspect="1"/>
          </p:cNvPicPr>
          <p:nvPr/>
        </p:nvPicPr>
        <p:blipFill rotWithShape="1">
          <a:blip r:embed="rId2"/>
          <a:srcRect l="23393" t="59954" r="24286" b="2037"/>
          <a:stretch/>
        </p:blipFill>
        <p:spPr>
          <a:xfrm>
            <a:off x="5174315" y="4285129"/>
            <a:ext cx="4724401" cy="1506070"/>
          </a:xfrm>
          <a:prstGeom prst="rect">
            <a:avLst/>
          </a:prstGeom>
        </p:spPr>
      </p:pic>
      <p:sp>
        <p:nvSpPr>
          <p:cNvPr id="7" name="内容占位符 2"/>
          <p:cNvSpPr txBox="1">
            <a:spLocks/>
          </p:cNvSpPr>
          <p:nvPr/>
        </p:nvSpPr>
        <p:spPr>
          <a:xfrm>
            <a:off x="2696789" y="3281202"/>
            <a:ext cx="7639517" cy="587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Cost function</a:t>
            </a:r>
            <a:endParaRPr lang="zh-CN" altLang="en-US" dirty="0"/>
          </a:p>
        </p:txBody>
      </p:sp>
      <p:sp>
        <p:nvSpPr>
          <p:cNvPr id="8" name="内容占位符 2"/>
          <p:cNvSpPr txBox="1">
            <a:spLocks/>
          </p:cNvSpPr>
          <p:nvPr/>
        </p:nvSpPr>
        <p:spPr>
          <a:xfrm>
            <a:off x="2759542" y="4451095"/>
            <a:ext cx="7639517" cy="587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gradient</a:t>
            </a:r>
            <a:endParaRPr lang="zh-CN" altLang="en-US" dirty="0"/>
          </a:p>
        </p:txBody>
      </p:sp>
      <p:sp>
        <p:nvSpPr>
          <p:cNvPr id="9" name="矩形 8"/>
          <p:cNvSpPr/>
          <p:nvPr/>
        </p:nvSpPr>
        <p:spPr>
          <a:xfrm>
            <a:off x="5486400" y="6581001"/>
            <a:ext cx="6705600" cy="276999"/>
          </a:xfrm>
          <a:prstGeom prst="rect">
            <a:avLst/>
          </a:prstGeom>
        </p:spPr>
        <p:txBody>
          <a:bodyPr wrap="square">
            <a:spAutoFit/>
          </a:bodyPr>
          <a:lstStyle/>
          <a:p>
            <a:r>
              <a:rPr lang="en-US" altLang="zh-CN" sz="1200" dirty="0" err="1">
                <a:solidFill>
                  <a:srgbClr val="000000"/>
                </a:solidFill>
                <a:latin typeface="Times New Roman" panose="02020603050405020304" pitchFamily="18" charset="0"/>
                <a:cs typeface="Times New Roman" panose="02020603050405020304" pitchFamily="18" charset="0"/>
              </a:rPr>
              <a:t>BlackOut</a:t>
            </a:r>
            <a:r>
              <a:rPr lang="en-US" altLang="zh-CN" sz="1200" dirty="0">
                <a:solidFill>
                  <a:srgbClr val="000000"/>
                </a:solidFill>
                <a:latin typeface="Times New Roman" panose="02020603050405020304" pitchFamily="18" charset="0"/>
                <a:cs typeface="Times New Roman" panose="02020603050405020304" pitchFamily="18" charset="0"/>
              </a:rPr>
              <a:t>: Speeding up Recurrent Neural Network Language Models With Very Large Vocabularies. 2015</a:t>
            </a:r>
            <a:endParaRPr lang="en-US" altLang="zh-CN" sz="12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862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 Structured output layer</a:t>
            </a:r>
            <a:endParaRPr lang="zh-CN" altLang="en-US" dirty="0"/>
          </a:p>
        </p:txBody>
      </p:sp>
    </p:spTree>
    <p:extLst>
      <p:ext uri="{BB962C8B-B14F-4D97-AF65-F5344CB8AC3E}">
        <p14:creationId xmlns:p14="http://schemas.microsoft.com/office/powerpoint/2010/main" val="164983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Hierarchical </a:t>
            </a:r>
            <a:r>
              <a:rPr lang="en-US" altLang="zh-CN" dirty="0" err="1"/>
              <a:t>softmax</a:t>
            </a:r>
            <a:endParaRPr lang="zh-CN" altLang="en-US" dirty="0"/>
          </a:p>
        </p:txBody>
      </p:sp>
      <p:sp>
        <p:nvSpPr>
          <p:cNvPr id="3" name="内容占位符 2"/>
          <p:cNvSpPr>
            <a:spLocks noGrp="1"/>
          </p:cNvSpPr>
          <p:nvPr>
            <p:ph idx="1"/>
          </p:nvPr>
        </p:nvSpPr>
        <p:spPr/>
        <p:txBody>
          <a:bodyPr/>
          <a:lstStyle/>
          <a:p>
            <a:r>
              <a:rPr lang="en-US" altLang="zh-CN" dirty="0"/>
              <a:t>1. class-based hierarchical </a:t>
            </a:r>
            <a:r>
              <a:rPr lang="en-US" altLang="zh-CN" dirty="0" err="1"/>
              <a:t>softmax</a:t>
            </a:r>
            <a:r>
              <a:rPr lang="en-US" altLang="zh-CN" dirty="0"/>
              <a:t>.</a:t>
            </a:r>
          </a:p>
          <a:p>
            <a:endParaRPr lang="en-US" altLang="zh-CN" dirty="0"/>
          </a:p>
          <a:p>
            <a:r>
              <a:rPr lang="en-US" altLang="zh-CN" dirty="0"/>
              <a:t>2. tree-based hierarchical </a:t>
            </a:r>
            <a:r>
              <a:rPr lang="en-US" altLang="zh-CN" dirty="0" err="1"/>
              <a:t>softmax</a:t>
            </a:r>
            <a:r>
              <a:rPr lang="en-US" altLang="zh-CN" dirty="0"/>
              <a:t>.</a:t>
            </a:r>
          </a:p>
          <a:p>
            <a:endParaRPr lang="en-US" altLang="zh-CN" dirty="0"/>
          </a:p>
          <a:p>
            <a:r>
              <a:rPr lang="en-US" altLang="zh-CN" dirty="0"/>
              <a:t>3. Adaptive </a:t>
            </a:r>
            <a:r>
              <a:rPr lang="en-US" altLang="zh-CN" dirty="0" err="1"/>
              <a:t>softmax</a:t>
            </a:r>
            <a:r>
              <a:rPr lang="en-US" altLang="zh-CN" dirty="0"/>
              <a:t>.</a:t>
            </a:r>
          </a:p>
          <a:p>
            <a:endParaRPr lang="en-US" altLang="zh-CN" dirty="0"/>
          </a:p>
        </p:txBody>
      </p:sp>
    </p:spTree>
    <p:extLst>
      <p:ext uri="{BB962C8B-B14F-4D97-AF65-F5344CB8AC3E}">
        <p14:creationId xmlns:p14="http://schemas.microsoft.com/office/powerpoint/2010/main" val="293289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Class-based hierarchical </a:t>
            </a:r>
            <a:r>
              <a:rPr lang="en-US" altLang="zh-CN" dirty="0" err="1"/>
              <a:t>softmax</a:t>
            </a:r>
            <a:endParaRPr lang="zh-CN" altLang="en-US" dirty="0"/>
          </a:p>
        </p:txBody>
      </p:sp>
      <p:sp>
        <p:nvSpPr>
          <p:cNvPr id="5" name="内容占位符 2"/>
          <p:cNvSpPr txBox="1">
            <a:spLocks/>
          </p:cNvSpPr>
          <p:nvPr/>
        </p:nvSpPr>
        <p:spPr>
          <a:xfrm>
            <a:off x="2680652" y="2673096"/>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zh-CN" altLang="en-US" dirty="0"/>
          </a:p>
        </p:txBody>
      </p:sp>
      <p:pic>
        <p:nvPicPr>
          <p:cNvPr id="4" name="图片 3"/>
          <p:cNvPicPr>
            <a:picLocks noChangeAspect="1"/>
          </p:cNvPicPr>
          <p:nvPr/>
        </p:nvPicPr>
        <p:blipFill>
          <a:blip r:embed="rId2"/>
          <a:stretch>
            <a:fillRect/>
          </a:stretch>
        </p:blipFill>
        <p:spPr>
          <a:xfrm>
            <a:off x="3095400" y="3623263"/>
            <a:ext cx="5534100" cy="2161646"/>
          </a:xfrm>
          <a:prstGeom prst="rect">
            <a:avLst/>
          </a:prstGeom>
        </p:spPr>
      </p:pic>
      <p:pic>
        <p:nvPicPr>
          <p:cNvPr id="8" name="图片 7"/>
          <p:cNvPicPr>
            <a:picLocks noChangeAspect="1"/>
          </p:cNvPicPr>
          <p:nvPr/>
        </p:nvPicPr>
        <p:blipFill>
          <a:blip r:embed="rId3"/>
          <a:stretch>
            <a:fillRect/>
          </a:stretch>
        </p:blipFill>
        <p:spPr>
          <a:xfrm>
            <a:off x="3495450" y="2079024"/>
            <a:ext cx="3705225" cy="676275"/>
          </a:xfrm>
          <a:prstGeom prst="rect">
            <a:avLst/>
          </a:prstGeom>
        </p:spPr>
      </p:pic>
    </p:spTree>
    <p:extLst>
      <p:ext uri="{BB962C8B-B14F-4D97-AF65-F5344CB8AC3E}">
        <p14:creationId xmlns:p14="http://schemas.microsoft.com/office/powerpoint/2010/main" val="221555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279775" y="623888"/>
            <a:ext cx="8912225" cy="1281112"/>
          </a:xfrm>
        </p:spPr>
        <p:txBody>
          <a:bodyPr/>
          <a:lstStyle/>
          <a:p>
            <a:r>
              <a:rPr lang="en-US" altLang="zh-CN" dirty="0"/>
              <a:t>3.2 Tree-based Hierarchical </a:t>
            </a:r>
            <a:r>
              <a:rPr lang="en-US" altLang="zh-CN" dirty="0" err="1"/>
              <a:t>softmax</a:t>
            </a:r>
            <a:endParaRPr lang="zh-CN" altLang="en-US" dirty="0"/>
          </a:p>
        </p:txBody>
      </p:sp>
      <p:sp>
        <p:nvSpPr>
          <p:cNvPr id="5" name="内容占位符 4"/>
          <p:cNvSpPr>
            <a:spLocks noGrp="1"/>
          </p:cNvSpPr>
          <p:nvPr>
            <p:ph idx="4294967295"/>
          </p:nvPr>
        </p:nvSpPr>
        <p:spPr>
          <a:xfrm>
            <a:off x="3276600" y="2133600"/>
            <a:ext cx="8915400" cy="3778250"/>
          </a:xfrm>
        </p:spPr>
        <p:txBody>
          <a:bodyPr/>
          <a:lstStyle/>
          <a:p>
            <a:r>
              <a:rPr lang="en-US" altLang="zh-CN" dirty="0"/>
              <a:t>Speedup ratio v/log(V)</a:t>
            </a:r>
            <a:endParaRPr lang="zh-CN" altLang="en-US" dirty="0"/>
          </a:p>
        </p:txBody>
      </p:sp>
      <p:pic>
        <p:nvPicPr>
          <p:cNvPr id="3" name="图片 2"/>
          <p:cNvPicPr>
            <a:picLocks noChangeAspect="1"/>
          </p:cNvPicPr>
          <p:nvPr/>
        </p:nvPicPr>
        <p:blipFill>
          <a:blip r:embed="rId2"/>
          <a:stretch>
            <a:fillRect/>
          </a:stretch>
        </p:blipFill>
        <p:spPr>
          <a:xfrm>
            <a:off x="0" y="3787418"/>
            <a:ext cx="12192000" cy="2565205"/>
          </a:xfrm>
          <a:prstGeom prst="rect">
            <a:avLst/>
          </a:prstGeom>
        </p:spPr>
      </p:pic>
    </p:spTree>
    <p:extLst>
      <p:ext uri="{BB962C8B-B14F-4D97-AF65-F5344CB8AC3E}">
        <p14:creationId xmlns:p14="http://schemas.microsoft.com/office/powerpoint/2010/main" val="230923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论文选题的背景与意义</a:t>
            </a:r>
            <a:endParaRPr lang="en-US" dirty="0"/>
          </a:p>
        </p:txBody>
      </p:sp>
      <p:sp>
        <p:nvSpPr>
          <p:cNvPr id="3" name="内容占位符 2"/>
          <p:cNvSpPr>
            <a:spLocks noGrp="1"/>
          </p:cNvSpPr>
          <p:nvPr>
            <p:ph idx="1"/>
          </p:nvPr>
        </p:nvSpPr>
        <p:spPr/>
        <p:txBody>
          <a:bodyPr/>
          <a:lstStyle/>
          <a:p>
            <a:r>
              <a:rPr lang="zh-CN" altLang="en-US" dirty="0"/>
              <a:t>神经网络在语言模型中应用广泛；</a:t>
            </a:r>
            <a:endParaRPr lang="en-US" altLang="zh-CN" dirty="0"/>
          </a:p>
          <a:p>
            <a:r>
              <a:rPr lang="zh-CN" altLang="en-US" dirty="0"/>
              <a:t>循环神经网络语言模型精确度最好，但是计算费时需要优化。</a:t>
            </a:r>
            <a:endParaRPr lang="en-US" altLang="zh-CN" dirty="0"/>
          </a:p>
          <a:p>
            <a:r>
              <a:rPr lang="zh-CN" altLang="en-US" dirty="0"/>
              <a:t>本课题调研各种优化方案，并结合各方面的已有成果，在保证模型精度不降低的情况下，使其速度尽可能的达到最快。</a:t>
            </a:r>
            <a:endParaRPr lang="en-US" altLang="zh-CN" dirty="0"/>
          </a:p>
          <a:p>
            <a:r>
              <a:rPr lang="zh-CN" altLang="en-US" dirty="0"/>
              <a:t>同时我们还考虑了使用当前流行的</a:t>
            </a:r>
            <a:r>
              <a:rPr lang="en-US" altLang="zh-CN" dirty="0"/>
              <a:t>CUDA</a:t>
            </a:r>
            <a:r>
              <a:rPr lang="zh-CN" altLang="en-US" dirty="0"/>
              <a:t>计算方案。</a:t>
            </a:r>
            <a:endParaRPr lang="en-US" dirty="0"/>
          </a:p>
        </p:txBody>
      </p:sp>
    </p:spTree>
    <p:extLst>
      <p:ext uri="{BB962C8B-B14F-4D97-AF65-F5344CB8AC3E}">
        <p14:creationId xmlns:p14="http://schemas.microsoft.com/office/powerpoint/2010/main" val="4224584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srcRect l="14413" r="10957"/>
          <a:stretch/>
        </p:blipFill>
        <p:spPr>
          <a:xfrm>
            <a:off x="1386156" y="2319226"/>
            <a:ext cx="3476088" cy="647700"/>
          </a:xfrm>
          <a:prstGeom prst="rect">
            <a:avLst/>
          </a:prstGeom>
        </p:spPr>
      </p:pic>
      <p:pic>
        <p:nvPicPr>
          <p:cNvPr id="8" name="图片 7"/>
          <p:cNvPicPr>
            <a:picLocks noChangeAspect="1"/>
          </p:cNvPicPr>
          <p:nvPr/>
        </p:nvPicPr>
        <p:blipFill rotWithShape="1">
          <a:blip r:embed="rId3"/>
          <a:srcRect l="4700" t="6543" r="5698" b="13573"/>
          <a:stretch/>
        </p:blipFill>
        <p:spPr>
          <a:xfrm>
            <a:off x="1386156" y="3272284"/>
            <a:ext cx="4514851" cy="814164"/>
          </a:xfrm>
          <a:prstGeom prst="rect">
            <a:avLst/>
          </a:prstGeom>
        </p:spPr>
      </p:pic>
      <p:pic>
        <p:nvPicPr>
          <p:cNvPr id="9" name="图片 8"/>
          <p:cNvPicPr>
            <a:picLocks noChangeAspect="1"/>
          </p:cNvPicPr>
          <p:nvPr/>
        </p:nvPicPr>
        <p:blipFill rotWithShape="1">
          <a:blip r:embed="rId4"/>
          <a:srcRect l="14479" t="11782" r="6603" b="11980"/>
          <a:stretch/>
        </p:blipFill>
        <p:spPr>
          <a:xfrm>
            <a:off x="1369083" y="4533900"/>
            <a:ext cx="3886202" cy="733425"/>
          </a:xfrm>
          <a:prstGeom prst="rect">
            <a:avLst/>
          </a:prstGeom>
        </p:spPr>
      </p:pic>
      <p:sp>
        <p:nvSpPr>
          <p:cNvPr id="12" name="标题 11"/>
          <p:cNvSpPr>
            <a:spLocks noGrp="1"/>
          </p:cNvSpPr>
          <p:nvPr>
            <p:ph type="title"/>
          </p:nvPr>
        </p:nvSpPr>
        <p:spPr>
          <a:xfrm>
            <a:off x="2075034" y="437993"/>
            <a:ext cx="8911687" cy="1280890"/>
          </a:xfrm>
        </p:spPr>
        <p:txBody>
          <a:bodyPr/>
          <a:lstStyle/>
          <a:p>
            <a:r>
              <a:rPr lang="en-US" altLang="zh-CN" dirty="0"/>
              <a:t>Example</a:t>
            </a:r>
            <a:endParaRPr lang="zh-CN" altLang="en-US" dirty="0"/>
          </a:p>
        </p:txBody>
      </p:sp>
      <p:pic>
        <p:nvPicPr>
          <p:cNvPr id="2" name="图片 1"/>
          <p:cNvPicPr>
            <a:picLocks noChangeAspect="1"/>
          </p:cNvPicPr>
          <p:nvPr/>
        </p:nvPicPr>
        <p:blipFill>
          <a:blip r:embed="rId5"/>
          <a:stretch>
            <a:fillRect/>
          </a:stretch>
        </p:blipFill>
        <p:spPr>
          <a:xfrm>
            <a:off x="6616007" y="1264555"/>
            <a:ext cx="5033068" cy="4321861"/>
          </a:xfrm>
          <a:prstGeom prst="rect">
            <a:avLst/>
          </a:prstGeom>
        </p:spPr>
      </p:pic>
    </p:spTree>
    <p:extLst>
      <p:ext uri="{BB962C8B-B14F-4D97-AF65-F5344CB8AC3E}">
        <p14:creationId xmlns:p14="http://schemas.microsoft.com/office/powerpoint/2010/main" val="330215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Adaptive </a:t>
            </a:r>
            <a:r>
              <a:rPr lang="en-US" altLang="zh-CN" dirty="0" err="1"/>
              <a:t>softmax</a:t>
            </a:r>
            <a:endParaRPr lang="zh-CN" altLang="en-US" dirty="0"/>
          </a:p>
        </p:txBody>
      </p:sp>
      <p:sp>
        <p:nvSpPr>
          <p:cNvPr id="3" name="内容占位符 2"/>
          <p:cNvSpPr>
            <a:spLocks noGrp="1"/>
          </p:cNvSpPr>
          <p:nvPr>
            <p:ph idx="1"/>
          </p:nvPr>
        </p:nvSpPr>
        <p:spPr/>
        <p:txBody>
          <a:bodyPr/>
          <a:lstStyle/>
          <a:p>
            <a:r>
              <a:rPr lang="en-US" altLang="zh-CN" dirty="0"/>
              <a:t>Split vocabulary into 2 part: </a:t>
            </a:r>
            <a:r>
              <a:rPr lang="en-US" altLang="zh-CN" dirty="0" err="1"/>
              <a:t>V</a:t>
            </a:r>
            <a:r>
              <a:rPr lang="en-US" altLang="zh-CN" baseline="-25000" dirty="0" err="1"/>
              <a:t>h</a:t>
            </a:r>
            <a:r>
              <a:rPr lang="en-US" altLang="zh-CN" dirty="0"/>
              <a:t> &amp; </a:t>
            </a:r>
            <a:r>
              <a:rPr lang="en-US" altLang="zh-CN" dirty="0" err="1"/>
              <a:t>V</a:t>
            </a:r>
            <a:r>
              <a:rPr lang="en-US" altLang="zh-CN" baseline="-25000" dirty="0" err="1"/>
              <a:t>t</a:t>
            </a:r>
            <a:endParaRPr lang="zh-CN" altLang="en-US" baseline="-25000" dirty="0"/>
          </a:p>
        </p:txBody>
      </p:sp>
      <p:pic>
        <p:nvPicPr>
          <p:cNvPr id="4" name="图片 3"/>
          <p:cNvPicPr>
            <a:picLocks noChangeAspect="1"/>
          </p:cNvPicPr>
          <p:nvPr/>
        </p:nvPicPr>
        <p:blipFill>
          <a:blip r:embed="rId2"/>
          <a:stretch>
            <a:fillRect/>
          </a:stretch>
        </p:blipFill>
        <p:spPr>
          <a:xfrm>
            <a:off x="3686159" y="3574355"/>
            <a:ext cx="5797629" cy="2171795"/>
          </a:xfrm>
          <a:prstGeom prst="rect">
            <a:avLst/>
          </a:prstGeom>
        </p:spPr>
      </p:pic>
    </p:spTree>
    <p:extLst>
      <p:ext uri="{BB962C8B-B14F-4D97-AF65-F5344CB8AC3E}">
        <p14:creationId xmlns:p14="http://schemas.microsoft.com/office/powerpoint/2010/main" val="353503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construction rules.</a:t>
            </a:r>
          </a:p>
        </p:txBody>
      </p:sp>
      <p:sp>
        <p:nvSpPr>
          <p:cNvPr id="3" name="内容占位符 2"/>
          <p:cNvSpPr>
            <a:spLocks noGrp="1"/>
          </p:cNvSpPr>
          <p:nvPr>
            <p:ph idx="1"/>
          </p:nvPr>
        </p:nvSpPr>
        <p:spPr/>
        <p:txBody>
          <a:bodyPr/>
          <a:lstStyle/>
          <a:p>
            <a:pPr lvl="1"/>
            <a:r>
              <a:rPr lang="en-US" altLang="zh-CN" dirty="0"/>
              <a:t>Frequency binning.</a:t>
            </a:r>
          </a:p>
          <a:p>
            <a:pPr lvl="1"/>
            <a:endParaRPr lang="en-US" altLang="zh-CN" dirty="0"/>
          </a:p>
          <a:p>
            <a:pPr lvl="1"/>
            <a:r>
              <a:rPr lang="en-US" altLang="zh-CN" dirty="0"/>
              <a:t>Word-net binning.</a:t>
            </a:r>
          </a:p>
          <a:p>
            <a:pPr lvl="1"/>
            <a:endParaRPr lang="en-US" altLang="zh-CN" dirty="0"/>
          </a:p>
          <a:p>
            <a:pPr lvl="1"/>
            <a:r>
              <a:rPr lang="en-US" altLang="zh-CN" dirty="0" err="1"/>
              <a:t>kmean+word-embedding</a:t>
            </a:r>
            <a:r>
              <a:rPr lang="en-US" altLang="zh-CN" dirty="0"/>
              <a:t> clustering.</a:t>
            </a:r>
            <a:endParaRPr lang="zh-CN" altLang="en-US" dirty="0"/>
          </a:p>
          <a:p>
            <a:endParaRPr lang="en-US" dirty="0"/>
          </a:p>
        </p:txBody>
      </p:sp>
    </p:spTree>
    <p:extLst>
      <p:ext uri="{BB962C8B-B14F-4D97-AF65-F5344CB8AC3E}">
        <p14:creationId xmlns:p14="http://schemas.microsoft.com/office/powerpoint/2010/main" val="47805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resource</a:t>
            </a:r>
            <a:endParaRPr lang="zh-CN" altLang="en-US" dirty="0"/>
          </a:p>
        </p:txBody>
      </p:sp>
      <p:sp>
        <p:nvSpPr>
          <p:cNvPr id="3" name="内容占位符 2"/>
          <p:cNvSpPr>
            <a:spLocks noGrp="1"/>
          </p:cNvSpPr>
          <p:nvPr>
            <p:ph idx="1"/>
          </p:nvPr>
        </p:nvSpPr>
        <p:spPr/>
        <p:txBody>
          <a:bodyPr/>
          <a:lstStyle/>
          <a:p>
            <a:pPr marL="0" indent="0">
              <a:buNone/>
            </a:pPr>
            <a:r>
              <a:rPr lang="en-US" altLang="zh-CN" dirty="0">
                <a:solidFill>
                  <a:schemeClr val="tx1">
                    <a:lumMod val="95000"/>
                    <a:lumOff val="5000"/>
                  </a:schemeClr>
                </a:solidFill>
              </a:rPr>
              <a:t>Theano</a:t>
            </a:r>
            <a:endParaRPr lang="en-US" altLang="zh-CN" dirty="0">
              <a:solidFill>
                <a:schemeClr val="tx1">
                  <a:lumMod val="95000"/>
                  <a:lumOff val="5000"/>
                </a:schemeClr>
              </a:solidFill>
              <a:hlinkClick r:id="rId2"/>
            </a:endParaRPr>
          </a:p>
          <a:p>
            <a:r>
              <a:rPr lang="en-US" altLang="zh-CN" dirty="0">
                <a:hlinkClick r:id="rId2"/>
              </a:rPr>
              <a:t>https://github.com/jiangnanHugo/language_modeling</a:t>
            </a:r>
            <a:endParaRPr lang="en-US" altLang="zh-CN" dirty="0"/>
          </a:p>
          <a:p>
            <a:r>
              <a:rPr lang="en-US" altLang="zh-CN" dirty="0">
                <a:hlinkClick r:id="rId3"/>
              </a:rPr>
              <a:t>https://github.com/pascal20100/factored_output_layer</a:t>
            </a:r>
            <a:endParaRPr lang="en-US" altLang="zh-CN" dirty="0"/>
          </a:p>
          <a:p>
            <a:pPr marL="0" indent="0">
              <a:buNone/>
            </a:pPr>
            <a:r>
              <a:rPr lang="en-US" altLang="zh-CN" dirty="0"/>
              <a:t>C++</a:t>
            </a:r>
          </a:p>
          <a:p>
            <a:r>
              <a:rPr lang="en-US" altLang="zh-CN" dirty="0">
                <a:hlinkClick r:id="rId4"/>
              </a:rPr>
              <a:t>https://github.com/IntelLabs/rnnlm</a:t>
            </a:r>
            <a:endParaRPr lang="en-US" altLang="zh-CN" dirty="0"/>
          </a:p>
          <a:p>
            <a:pPr marL="0" indent="0">
              <a:buNone/>
            </a:pPr>
            <a:r>
              <a:rPr lang="en-US" altLang="zh-CN" dirty="0"/>
              <a:t>CUDA</a:t>
            </a:r>
          </a:p>
          <a:p>
            <a:r>
              <a:rPr lang="en-US" altLang="zh-CN" dirty="0">
                <a:hlinkClick r:id="rId5"/>
              </a:rPr>
              <a:t>https://github.com/isi-nlp/Zoph_RNN</a:t>
            </a:r>
            <a:endParaRPr lang="en-US" altLang="zh-CN" dirty="0"/>
          </a:p>
          <a:p>
            <a:pPr marL="0" indent="0">
              <a:buNone/>
            </a:pPr>
            <a:r>
              <a:rPr lang="en-US" altLang="zh-CN" dirty="0" err="1"/>
              <a:t>Tensorflow</a:t>
            </a:r>
            <a:endParaRPr lang="en-US" altLang="zh-CN" dirty="0"/>
          </a:p>
          <a:p>
            <a:r>
              <a:rPr lang="en-US" altLang="zh-CN" dirty="0"/>
              <a:t>https://github.com/tensorflow/models/tree/master/lm_1b</a:t>
            </a:r>
            <a:endParaRPr lang="zh-CN" altLang="en-US" dirty="0"/>
          </a:p>
        </p:txBody>
      </p:sp>
    </p:spTree>
    <p:extLst>
      <p:ext uri="{BB962C8B-B14F-4D97-AF65-F5344CB8AC3E}">
        <p14:creationId xmlns:p14="http://schemas.microsoft.com/office/powerpoint/2010/main" val="1757990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开发环境设置</a:t>
            </a:r>
            <a:endParaRPr lang="en-US" dirty="0"/>
          </a:p>
        </p:txBody>
      </p:sp>
      <p:sp>
        <p:nvSpPr>
          <p:cNvPr id="3" name="内容占位符 2"/>
          <p:cNvSpPr>
            <a:spLocks noGrp="1"/>
          </p:cNvSpPr>
          <p:nvPr>
            <p:ph idx="1"/>
          </p:nvPr>
        </p:nvSpPr>
        <p:spPr/>
        <p:txBody>
          <a:bodyPr/>
          <a:lstStyle/>
          <a:p>
            <a:r>
              <a:rPr lang="en-US" dirty="0"/>
              <a:t>Linux</a:t>
            </a:r>
            <a:r>
              <a:rPr lang="zh-CN" altLang="en-US" dirty="0"/>
              <a:t>：</a:t>
            </a:r>
            <a:r>
              <a:rPr lang="en-US" dirty="0"/>
              <a:t> </a:t>
            </a:r>
            <a:r>
              <a:rPr lang="zh-CN" altLang="en-US" dirty="0"/>
              <a:t>操作系统</a:t>
            </a:r>
          </a:p>
          <a:p>
            <a:r>
              <a:rPr lang="en-US" altLang="zh-CN" dirty="0"/>
              <a:t>R</a:t>
            </a:r>
            <a:r>
              <a:rPr lang="zh-CN" altLang="en-US" dirty="0"/>
              <a:t>：</a:t>
            </a:r>
            <a:r>
              <a:rPr lang="en-US" altLang="zh-CN" dirty="0"/>
              <a:t> </a:t>
            </a:r>
            <a:r>
              <a:rPr lang="zh-CN" altLang="en-US" dirty="0"/>
              <a:t>主要用于数据统计和图表处理</a:t>
            </a:r>
          </a:p>
          <a:p>
            <a:r>
              <a:rPr lang="en-US" altLang="zh-CN" dirty="0"/>
              <a:t>Python2.7</a:t>
            </a:r>
            <a:r>
              <a:rPr lang="zh-CN" altLang="en-US" dirty="0"/>
              <a:t>：</a:t>
            </a:r>
            <a:r>
              <a:rPr lang="en-US" altLang="zh-CN" dirty="0"/>
              <a:t> </a:t>
            </a:r>
            <a:r>
              <a:rPr lang="zh-CN" altLang="en-US" dirty="0"/>
              <a:t>使用的开发语言和开发环境</a:t>
            </a:r>
          </a:p>
          <a:p>
            <a:r>
              <a:rPr lang="en-US" dirty="0" err="1"/>
              <a:t>Theano</a:t>
            </a:r>
            <a:r>
              <a:rPr lang="zh-CN" altLang="en-US" dirty="0"/>
              <a:t>：</a:t>
            </a:r>
            <a:r>
              <a:rPr lang="en-US" dirty="0"/>
              <a:t> </a:t>
            </a:r>
            <a:r>
              <a:rPr lang="zh-CN" altLang="en-US" dirty="0"/>
              <a:t>主要的建模语言</a:t>
            </a:r>
            <a:endParaRPr lang="en-US" altLang="zh-CN" dirty="0"/>
          </a:p>
          <a:p>
            <a:r>
              <a:rPr lang="zh-CN" altLang="en-US" dirty="0"/>
              <a:t>其他：</a:t>
            </a:r>
            <a:r>
              <a:rPr lang="en-US" altLang="zh-CN" dirty="0"/>
              <a:t>bash script </a:t>
            </a:r>
            <a:r>
              <a:rPr lang="zh-CN" altLang="en-US" dirty="0"/>
              <a:t>和</a:t>
            </a:r>
            <a:r>
              <a:rPr lang="en-US" altLang="zh-CN" dirty="0" err="1"/>
              <a:t>cuda</a:t>
            </a:r>
            <a:endParaRPr lang="en-US" dirty="0"/>
          </a:p>
        </p:txBody>
      </p:sp>
    </p:spTree>
    <p:extLst>
      <p:ext uri="{BB962C8B-B14F-4D97-AF65-F5344CB8AC3E}">
        <p14:creationId xmlns:p14="http://schemas.microsoft.com/office/powerpoint/2010/main" val="2328809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时间安排</a:t>
            </a:r>
            <a:endParaRPr lang="en-US" dirty="0"/>
          </a:p>
        </p:txBody>
      </p:sp>
      <p:sp>
        <p:nvSpPr>
          <p:cNvPr id="3" name="内容占位符 2"/>
          <p:cNvSpPr>
            <a:spLocks noGrp="1"/>
          </p:cNvSpPr>
          <p:nvPr>
            <p:ph idx="1"/>
          </p:nvPr>
        </p:nvSpPr>
        <p:spPr/>
        <p:txBody>
          <a:bodyPr/>
          <a:lstStyle/>
          <a:p>
            <a:r>
              <a:rPr lang="en-US" altLang="zh-CN" dirty="0"/>
              <a:t>2016 </a:t>
            </a:r>
            <a:r>
              <a:rPr lang="zh-CN" altLang="en-US" dirty="0"/>
              <a:t>年</a:t>
            </a:r>
            <a:r>
              <a:rPr lang="en-US" altLang="zh-CN" dirty="0"/>
              <a:t>12 </a:t>
            </a:r>
            <a:r>
              <a:rPr lang="zh-CN" altLang="en-US" dirty="0"/>
              <a:t>月</a:t>
            </a:r>
            <a:r>
              <a:rPr lang="zh-CN" altLang="en-US" i="1" dirty="0"/>
              <a:t> </a:t>
            </a:r>
            <a:r>
              <a:rPr lang="en-US" altLang="zh-CN" dirty="0"/>
              <a:t>2017 </a:t>
            </a:r>
            <a:r>
              <a:rPr lang="zh-CN" altLang="en-US" dirty="0"/>
              <a:t>年</a:t>
            </a:r>
            <a:r>
              <a:rPr lang="en-US" altLang="zh-CN" dirty="0"/>
              <a:t>1 </a:t>
            </a:r>
            <a:r>
              <a:rPr lang="zh-CN" altLang="en-US" dirty="0"/>
              <a:t>月</a:t>
            </a:r>
            <a:r>
              <a:rPr lang="en-US" altLang="zh-CN" dirty="0"/>
              <a:t>: </a:t>
            </a:r>
            <a:r>
              <a:rPr lang="zh-CN" altLang="en-US" dirty="0"/>
              <a:t>整理资料，学习研究语言模型的领域知识</a:t>
            </a:r>
            <a:r>
              <a:rPr lang="en-US" altLang="zh-CN" dirty="0"/>
              <a:t>;</a:t>
            </a:r>
          </a:p>
          <a:p>
            <a:r>
              <a:rPr lang="en-US" altLang="zh-CN" dirty="0"/>
              <a:t>2017 </a:t>
            </a:r>
            <a:r>
              <a:rPr lang="zh-CN" altLang="en-US" dirty="0"/>
              <a:t>年</a:t>
            </a:r>
            <a:r>
              <a:rPr lang="en-US" altLang="zh-CN" dirty="0"/>
              <a:t>2 </a:t>
            </a:r>
            <a:r>
              <a:rPr lang="zh-CN" altLang="en-US" dirty="0"/>
              <a:t>月</a:t>
            </a:r>
            <a:r>
              <a:rPr lang="zh-CN" altLang="en-US" i="1" dirty="0"/>
              <a:t> </a:t>
            </a:r>
            <a:r>
              <a:rPr lang="en-US" altLang="zh-CN" dirty="0"/>
              <a:t>2017 </a:t>
            </a:r>
            <a:r>
              <a:rPr lang="zh-CN" altLang="en-US" dirty="0"/>
              <a:t>年</a:t>
            </a:r>
            <a:r>
              <a:rPr lang="en-US" altLang="zh-CN" dirty="0"/>
              <a:t>4 </a:t>
            </a:r>
            <a:r>
              <a:rPr lang="zh-CN" altLang="en-US" dirty="0"/>
              <a:t>月</a:t>
            </a:r>
            <a:r>
              <a:rPr lang="en-US" altLang="zh-CN" dirty="0"/>
              <a:t>: </a:t>
            </a:r>
            <a:r>
              <a:rPr lang="zh-CN" altLang="en-US" dirty="0"/>
              <a:t>研究学习深度学习模型的知识</a:t>
            </a:r>
            <a:r>
              <a:rPr lang="en-US" altLang="zh-CN" dirty="0"/>
              <a:t>, </a:t>
            </a:r>
            <a:r>
              <a:rPr lang="zh-CN" altLang="en-US" dirty="0"/>
              <a:t>特别是循环神经网络的建模过程</a:t>
            </a:r>
            <a:r>
              <a:rPr lang="en-US" altLang="zh-CN" dirty="0"/>
              <a:t>;</a:t>
            </a:r>
          </a:p>
          <a:p>
            <a:r>
              <a:rPr lang="en-US" altLang="zh-CN" dirty="0"/>
              <a:t>2017 </a:t>
            </a:r>
            <a:r>
              <a:rPr lang="zh-CN" altLang="en-US" dirty="0"/>
              <a:t>年</a:t>
            </a:r>
            <a:r>
              <a:rPr lang="en-US" altLang="zh-CN" dirty="0"/>
              <a:t>5 </a:t>
            </a:r>
            <a:r>
              <a:rPr lang="zh-CN" altLang="en-US" dirty="0"/>
              <a:t>月</a:t>
            </a:r>
            <a:r>
              <a:rPr lang="en-US" altLang="zh-CN" dirty="0"/>
              <a:t>2017 </a:t>
            </a:r>
            <a:r>
              <a:rPr lang="zh-CN" altLang="en-US" dirty="0"/>
              <a:t>年</a:t>
            </a:r>
            <a:r>
              <a:rPr lang="en-US" altLang="zh-CN" dirty="0"/>
              <a:t>7 </a:t>
            </a:r>
            <a:r>
              <a:rPr lang="zh-CN" altLang="en-US" dirty="0"/>
              <a:t>月</a:t>
            </a:r>
            <a:r>
              <a:rPr lang="en-US" altLang="zh-CN" dirty="0"/>
              <a:t>: </a:t>
            </a:r>
            <a:r>
              <a:rPr lang="zh-CN" altLang="en-US" dirty="0"/>
              <a:t>调研并实现解决大词表问题的主要手段</a:t>
            </a:r>
            <a:r>
              <a:rPr lang="en-US" altLang="zh-CN" dirty="0"/>
              <a:t>, </a:t>
            </a:r>
            <a:r>
              <a:rPr lang="zh-CN" altLang="en-US" dirty="0"/>
              <a:t>并实现基本代码框架</a:t>
            </a:r>
            <a:r>
              <a:rPr lang="en-US" altLang="zh-CN" dirty="0"/>
              <a:t>;</a:t>
            </a:r>
          </a:p>
          <a:p>
            <a:r>
              <a:rPr lang="en-US" altLang="zh-CN" dirty="0"/>
              <a:t>2015 </a:t>
            </a:r>
            <a:r>
              <a:rPr lang="zh-CN" altLang="en-US" dirty="0"/>
              <a:t>年</a:t>
            </a:r>
            <a:r>
              <a:rPr lang="en-US" altLang="zh-CN" dirty="0"/>
              <a:t>8 </a:t>
            </a:r>
            <a:r>
              <a:rPr lang="zh-CN" altLang="en-US" dirty="0"/>
              <a:t>月</a:t>
            </a:r>
            <a:r>
              <a:rPr lang="en-US" altLang="zh-CN" dirty="0"/>
              <a:t>2015 </a:t>
            </a:r>
            <a:r>
              <a:rPr lang="zh-CN" altLang="en-US" dirty="0"/>
              <a:t>年</a:t>
            </a:r>
            <a:r>
              <a:rPr lang="en-US" altLang="zh-CN" dirty="0"/>
              <a:t>10 </a:t>
            </a:r>
            <a:r>
              <a:rPr lang="zh-CN" altLang="en-US" dirty="0"/>
              <a:t>月</a:t>
            </a:r>
            <a:r>
              <a:rPr lang="en-US" altLang="zh-CN" dirty="0"/>
              <a:t>: </a:t>
            </a:r>
            <a:r>
              <a:rPr lang="zh-CN" altLang="en-US" dirty="0"/>
              <a:t>实验验证与完善</a:t>
            </a:r>
            <a:r>
              <a:rPr lang="en-US" altLang="zh-CN" dirty="0"/>
              <a:t>;</a:t>
            </a:r>
          </a:p>
          <a:p>
            <a:r>
              <a:rPr lang="en-US" altLang="zh-CN" dirty="0"/>
              <a:t>2015 </a:t>
            </a:r>
            <a:r>
              <a:rPr lang="zh-CN" altLang="en-US" dirty="0"/>
              <a:t>年</a:t>
            </a:r>
            <a:r>
              <a:rPr lang="en-US" altLang="zh-CN" dirty="0"/>
              <a:t>11 </a:t>
            </a:r>
            <a:r>
              <a:rPr lang="zh-CN" altLang="en-US" dirty="0"/>
              <a:t>月</a:t>
            </a:r>
            <a:r>
              <a:rPr lang="en-US" altLang="zh-CN" dirty="0"/>
              <a:t>2015 </a:t>
            </a:r>
            <a:r>
              <a:rPr lang="zh-CN" altLang="en-US" dirty="0"/>
              <a:t>年</a:t>
            </a:r>
            <a:r>
              <a:rPr lang="en-US" altLang="zh-CN" dirty="0"/>
              <a:t>12 </a:t>
            </a:r>
            <a:r>
              <a:rPr lang="zh-CN" altLang="en-US" dirty="0"/>
              <a:t>月</a:t>
            </a:r>
            <a:r>
              <a:rPr lang="en-US" altLang="zh-CN" dirty="0"/>
              <a:t>:</a:t>
            </a:r>
            <a:r>
              <a:rPr lang="zh-CN" altLang="en-US" dirty="0"/>
              <a:t>资料整理和论文撰写</a:t>
            </a:r>
            <a:r>
              <a:rPr lang="en-US" altLang="zh-CN" dirty="0"/>
              <a:t>.</a:t>
            </a:r>
            <a:endParaRPr lang="en-US" dirty="0"/>
          </a:p>
        </p:txBody>
      </p:sp>
    </p:spTree>
    <p:extLst>
      <p:ext uri="{BB962C8B-B14F-4D97-AF65-F5344CB8AC3E}">
        <p14:creationId xmlns:p14="http://schemas.microsoft.com/office/powerpoint/2010/main" val="223725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91610" y="2967335"/>
            <a:ext cx="2808782" cy="923330"/>
          </a:xfrm>
          <a:prstGeom prst="rect">
            <a:avLst/>
          </a:prstGeom>
          <a:noFill/>
        </p:spPr>
        <p:txBody>
          <a:bodyPr wrap="non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7580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语言模型历史发展</a:t>
            </a:r>
          </a:p>
        </p:txBody>
      </p:sp>
      <p:sp>
        <p:nvSpPr>
          <p:cNvPr id="3" name="内容占位符 2"/>
          <p:cNvSpPr>
            <a:spLocks noGrp="1"/>
          </p:cNvSpPr>
          <p:nvPr>
            <p:ph idx="1"/>
          </p:nvPr>
        </p:nvSpPr>
        <p:spPr/>
        <p:txBody>
          <a:bodyPr>
            <a:normAutofit lnSpcReduction="10000"/>
          </a:bodyPr>
          <a:lstStyle/>
          <a:p>
            <a:r>
              <a:rPr lang="en-US" altLang="zh-CN" dirty="0"/>
              <a:t>1. N-gram:</a:t>
            </a:r>
          </a:p>
          <a:p>
            <a:pPr lvl="1"/>
            <a:r>
              <a:rPr lang="en-US" altLang="zh-CN" dirty="0" err="1"/>
              <a:t>Kneser</a:t>
            </a:r>
            <a:r>
              <a:rPr lang="en-US" altLang="zh-CN" dirty="0"/>
              <a:t>-Ney n-gram</a:t>
            </a:r>
          </a:p>
          <a:p>
            <a:r>
              <a:rPr lang="en-US" altLang="zh-CN" dirty="0"/>
              <a:t>2. Neural Network Language Model: </a:t>
            </a:r>
          </a:p>
          <a:p>
            <a:pPr lvl="1"/>
            <a:r>
              <a:rPr lang="en-US" altLang="zh-CN" dirty="0"/>
              <a:t>neural probabilistic language model 2007</a:t>
            </a:r>
          </a:p>
          <a:p>
            <a:r>
              <a:rPr lang="en-US" altLang="zh-CN" dirty="0"/>
              <a:t>3. Recurrent Neural Network Language Model</a:t>
            </a:r>
          </a:p>
          <a:p>
            <a:pPr lvl="1"/>
            <a:r>
              <a:rPr lang="en-US" altLang="zh-CN" dirty="0" err="1"/>
              <a:t>rnnlm</a:t>
            </a:r>
            <a:r>
              <a:rPr lang="en-US" altLang="zh-CN" dirty="0"/>
              <a:t> 2010</a:t>
            </a:r>
          </a:p>
          <a:p>
            <a:r>
              <a:rPr lang="en-US" altLang="zh-CN" dirty="0"/>
              <a:t>4. LSTM/GRU language Model</a:t>
            </a:r>
          </a:p>
          <a:p>
            <a:pPr lvl="1"/>
            <a:r>
              <a:rPr lang="en-US" altLang="zh-CN" dirty="0" err="1"/>
              <a:t>lstmlm</a:t>
            </a:r>
            <a:r>
              <a:rPr lang="en-US" altLang="zh-CN" dirty="0"/>
              <a:t> 2012</a:t>
            </a:r>
          </a:p>
          <a:p>
            <a:r>
              <a:rPr lang="en-US" altLang="zh-CN" dirty="0"/>
              <a:t>5. Character Level Language Model</a:t>
            </a:r>
          </a:p>
          <a:p>
            <a:pPr lvl="1"/>
            <a:r>
              <a:rPr lang="en-US" altLang="zh-CN" dirty="0" err="1"/>
              <a:t>lstm</a:t>
            </a:r>
            <a:r>
              <a:rPr lang="en-US" altLang="zh-CN" dirty="0"/>
              <a:t>-char-</a:t>
            </a:r>
            <a:r>
              <a:rPr lang="en-US" altLang="zh-CN" dirty="0" err="1"/>
              <a:t>cnn</a:t>
            </a:r>
            <a:r>
              <a:rPr lang="en-US" altLang="zh-CN" dirty="0"/>
              <a:t> 2016</a:t>
            </a:r>
            <a:endParaRPr lang="zh-CN" altLang="en-US" dirty="0"/>
          </a:p>
        </p:txBody>
      </p:sp>
    </p:spTree>
    <p:extLst>
      <p:ext uri="{BB962C8B-B14F-4D97-AF65-F5344CB8AC3E}">
        <p14:creationId xmlns:p14="http://schemas.microsoft.com/office/powerpoint/2010/main" val="355114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Chen S F, Goodman J. An empirical study of smoothing techniques for language modeling[J]. Computer Speech &amp; Language, 1999, 13(4): 359-394.</a:t>
            </a:r>
          </a:p>
          <a:p>
            <a:r>
              <a:rPr lang="en-US" altLang="zh-CN" dirty="0" err="1">
                <a:latin typeface="Times New Roman" panose="02020603050405020304" pitchFamily="18" charset="0"/>
                <a:cs typeface="Times New Roman" panose="02020603050405020304" pitchFamily="18" charset="0"/>
              </a:rPr>
              <a:t>Bengio</a:t>
            </a:r>
            <a:r>
              <a:rPr lang="en-US" altLang="zh-CN" dirty="0">
                <a:latin typeface="Times New Roman" panose="02020603050405020304" pitchFamily="18" charset="0"/>
                <a:cs typeface="Times New Roman" panose="02020603050405020304" pitchFamily="18" charset="0"/>
              </a:rPr>
              <a:t> Y, </a:t>
            </a:r>
            <a:r>
              <a:rPr lang="en-US" altLang="zh-CN" dirty="0" err="1">
                <a:latin typeface="Times New Roman" panose="02020603050405020304" pitchFamily="18" charset="0"/>
                <a:cs typeface="Times New Roman" panose="02020603050405020304" pitchFamily="18" charset="0"/>
              </a:rPr>
              <a:t>Ducharme</a:t>
            </a:r>
            <a:r>
              <a:rPr lang="en-US" altLang="zh-CN" dirty="0">
                <a:latin typeface="Times New Roman" panose="02020603050405020304" pitchFamily="18" charset="0"/>
                <a:cs typeface="Times New Roman" panose="02020603050405020304" pitchFamily="18" charset="0"/>
              </a:rPr>
              <a:t> R, Vincent P, et al. A neural probabilistic language model[J]. journal of machine learning research, 2003, 3(Feb): 1137-1155.</a:t>
            </a:r>
          </a:p>
          <a:p>
            <a:r>
              <a:rPr lang="en-US" altLang="zh-CN" dirty="0" err="1">
                <a:latin typeface="Times New Roman" panose="02020603050405020304" pitchFamily="18" charset="0"/>
                <a:cs typeface="Times New Roman" panose="02020603050405020304" pitchFamily="18" charset="0"/>
              </a:rPr>
              <a:t>Mikolov</a:t>
            </a:r>
            <a:r>
              <a:rPr lang="en-US" altLang="zh-CN" dirty="0">
                <a:latin typeface="Times New Roman" panose="02020603050405020304" pitchFamily="18" charset="0"/>
                <a:cs typeface="Times New Roman" panose="02020603050405020304" pitchFamily="18" charset="0"/>
              </a:rPr>
              <a:t> T, </a:t>
            </a:r>
            <a:r>
              <a:rPr lang="en-US" altLang="zh-CN" dirty="0" err="1">
                <a:latin typeface="Times New Roman" panose="02020603050405020304" pitchFamily="18" charset="0"/>
                <a:cs typeface="Times New Roman" panose="02020603050405020304" pitchFamily="18" charset="0"/>
              </a:rPr>
              <a:t>Karafiát</a:t>
            </a:r>
            <a:r>
              <a:rPr lang="en-US" altLang="zh-CN" dirty="0">
                <a:latin typeface="Times New Roman" panose="02020603050405020304" pitchFamily="18" charset="0"/>
                <a:cs typeface="Times New Roman" panose="02020603050405020304" pitchFamily="18" charset="0"/>
              </a:rPr>
              <a:t> M, </a:t>
            </a:r>
            <a:r>
              <a:rPr lang="en-US" altLang="zh-CN" dirty="0" err="1">
                <a:latin typeface="Times New Roman" panose="02020603050405020304" pitchFamily="18" charset="0"/>
                <a:cs typeface="Times New Roman" panose="02020603050405020304" pitchFamily="18" charset="0"/>
              </a:rPr>
              <a:t>Burget</a:t>
            </a:r>
            <a:r>
              <a:rPr lang="en-US" altLang="zh-CN" dirty="0">
                <a:latin typeface="Times New Roman" panose="02020603050405020304" pitchFamily="18" charset="0"/>
                <a:cs typeface="Times New Roman" panose="02020603050405020304" pitchFamily="18" charset="0"/>
              </a:rPr>
              <a:t> L, et al. Recurrent neural network based language model[C]//</a:t>
            </a:r>
            <a:r>
              <a:rPr lang="en-US" altLang="zh-CN" dirty="0" err="1">
                <a:latin typeface="Times New Roman" panose="02020603050405020304" pitchFamily="18" charset="0"/>
                <a:cs typeface="Times New Roman" panose="02020603050405020304" pitchFamily="18" charset="0"/>
              </a:rPr>
              <a:t>Interspeech</a:t>
            </a:r>
            <a:r>
              <a:rPr lang="en-US" altLang="zh-CN" dirty="0">
                <a:latin typeface="Times New Roman" panose="02020603050405020304" pitchFamily="18" charset="0"/>
                <a:cs typeface="Times New Roman" panose="02020603050405020304" pitchFamily="18" charset="0"/>
              </a:rPr>
              <a:t>. 2010, 2: 3.</a:t>
            </a:r>
          </a:p>
          <a:p>
            <a:r>
              <a:rPr lang="en-US" altLang="zh-CN" dirty="0" err="1">
                <a:latin typeface="Times New Roman" panose="02020603050405020304" pitchFamily="18" charset="0"/>
                <a:cs typeface="Times New Roman" panose="02020603050405020304" pitchFamily="18" charset="0"/>
              </a:rPr>
              <a:t>Sundermeyer</a:t>
            </a:r>
            <a:r>
              <a:rPr lang="en-US" altLang="zh-CN" dirty="0">
                <a:latin typeface="Times New Roman" panose="02020603050405020304" pitchFamily="18" charset="0"/>
                <a:cs typeface="Times New Roman" panose="02020603050405020304" pitchFamily="18" charset="0"/>
              </a:rPr>
              <a:t> M, </a:t>
            </a:r>
            <a:r>
              <a:rPr lang="en-US" altLang="zh-CN" dirty="0" err="1">
                <a:latin typeface="Times New Roman" panose="02020603050405020304" pitchFamily="18" charset="0"/>
                <a:cs typeface="Times New Roman" panose="02020603050405020304" pitchFamily="18" charset="0"/>
              </a:rPr>
              <a:t>Schlüter</a:t>
            </a:r>
            <a:r>
              <a:rPr lang="en-US" altLang="zh-CN" dirty="0">
                <a:latin typeface="Times New Roman" panose="02020603050405020304" pitchFamily="18" charset="0"/>
                <a:cs typeface="Times New Roman" panose="02020603050405020304" pitchFamily="18" charset="0"/>
              </a:rPr>
              <a:t> R, Ney H. LSTM Neural Networks for Language Modeling[C]//</a:t>
            </a:r>
            <a:r>
              <a:rPr lang="en-US" altLang="zh-CN" dirty="0" err="1">
                <a:latin typeface="Times New Roman" panose="02020603050405020304" pitchFamily="18" charset="0"/>
                <a:cs typeface="Times New Roman" panose="02020603050405020304" pitchFamily="18" charset="0"/>
              </a:rPr>
              <a:t>Interspeech</a:t>
            </a:r>
            <a:r>
              <a:rPr lang="en-US" altLang="zh-CN" dirty="0">
                <a:latin typeface="Times New Roman" panose="02020603050405020304" pitchFamily="18" charset="0"/>
                <a:cs typeface="Times New Roman" panose="02020603050405020304" pitchFamily="18" charset="0"/>
              </a:rPr>
              <a:t>. 2012: 194-197.</a:t>
            </a:r>
          </a:p>
          <a:p>
            <a:r>
              <a:rPr lang="en-US" altLang="zh-CN" dirty="0">
                <a:latin typeface="Times New Roman" panose="02020603050405020304" pitchFamily="18" charset="0"/>
                <a:cs typeface="Times New Roman" panose="02020603050405020304" pitchFamily="18" charset="0"/>
              </a:rPr>
              <a:t>Kim Y, </a:t>
            </a:r>
            <a:r>
              <a:rPr lang="en-US" altLang="zh-CN" dirty="0" err="1">
                <a:latin typeface="Times New Roman" panose="02020603050405020304" pitchFamily="18" charset="0"/>
                <a:cs typeface="Times New Roman" panose="02020603050405020304" pitchFamily="18" charset="0"/>
              </a:rPr>
              <a:t>Jernite</a:t>
            </a:r>
            <a:r>
              <a:rPr lang="en-US" altLang="zh-CN" dirty="0">
                <a:latin typeface="Times New Roman" panose="02020603050405020304" pitchFamily="18" charset="0"/>
                <a:cs typeface="Times New Roman" panose="02020603050405020304" pitchFamily="18" charset="0"/>
              </a:rPr>
              <a:t> Y, Sontag D, et al. Character-aware neural language models[J]. </a:t>
            </a:r>
            <a:r>
              <a:rPr lang="en-US" altLang="zh-CN" dirty="0" err="1">
                <a:latin typeface="Times New Roman" panose="02020603050405020304" pitchFamily="18" charset="0"/>
                <a:cs typeface="Times New Roman" panose="02020603050405020304" pitchFamily="18" charset="0"/>
              </a:rPr>
              <a:t>arXiv</a:t>
            </a:r>
            <a:r>
              <a:rPr lang="en-US" altLang="zh-CN" dirty="0">
                <a:latin typeface="Times New Roman" panose="02020603050405020304" pitchFamily="18" charset="0"/>
                <a:cs typeface="Times New Roman" panose="02020603050405020304" pitchFamily="18" charset="0"/>
              </a:rPr>
              <a:t> preprint arXiv:1508.06615, 2015.</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03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Devices</a:t>
            </a:r>
          </a:p>
          <a:p>
            <a:pPr lvl="1"/>
            <a:r>
              <a:rPr lang="en-US" altLang="zh-CN" dirty="0"/>
              <a:t>CPU or GPU</a:t>
            </a:r>
          </a:p>
          <a:p>
            <a:r>
              <a:rPr lang="en-US" altLang="zh-CN" dirty="0"/>
              <a:t>Larger vocabulary optimizations</a:t>
            </a:r>
          </a:p>
          <a:p>
            <a:pPr lvl="1"/>
            <a:r>
              <a:rPr lang="en-US" altLang="zh-CN" dirty="0">
                <a:solidFill>
                  <a:schemeClr val="tx1">
                    <a:lumMod val="95000"/>
                    <a:lumOff val="5000"/>
                  </a:schemeClr>
                </a:solidFill>
              </a:rPr>
              <a:t>1. spherical family </a:t>
            </a:r>
          </a:p>
          <a:p>
            <a:pPr lvl="1"/>
            <a:r>
              <a:rPr lang="en-US" altLang="zh-CN" dirty="0">
                <a:solidFill>
                  <a:schemeClr val="tx1">
                    <a:lumMod val="95000"/>
                    <a:lumOff val="5000"/>
                  </a:schemeClr>
                </a:solidFill>
              </a:rPr>
              <a:t>2. sampling estimation.</a:t>
            </a:r>
          </a:p>
          <a:p>
            <a:pPr lvl="2"/>
            <a:r>
              <a:rPr lang="en-US" altLang="zh-CN" dirty="0">
                <a:solidFill>
                  <a:schemeClr val="tx1">
                    <a:lumMod val="95000"/>
                    <a:lumOff val="5000"/>
                  </a:schemeClr>
                </a:solidFill>
              </a:rPr>
              <a:t>Noise </a:t>
            </a:r>
            <a:r>
              <a:rPr lang="en-US" altLang="zh-CN" dirty="0" err="1">
                <a:solidFill>
                  <a:schemeClr val="tx1">
                    <a:lumMod val="95000"/>
                    <a:lumOff val="5000"/>
                  </a:schemeClr>
                </a:solidFill>
              </a:rPr>
              <a:t>constrastive</a:t>
            </a:r>
            <a:r>
              <a:rPr lang="en-US" altLang="zh-CN" dirty="0">
                <a:solidFill>
                  <a:schemeClr val="tx1">
                    <a:lumMod val="95000"/>
                    <a:lumOff val="5000"/>
                  </a:schemeClr>
                </a:solidFill>
              </a:rPr>
              <a:t> estimation</a:t>
            </a:r>
          </a:p>
          <a:p>
            <a:pPr lvl="2"/>
            <a:r>
              <a:rPr lang="en-US" altLang="zh-CN" dirty="0">
                <a:solidFill>
                  <a:schemeClr val="tx1">
                    <a:lumMod val="95000"/>
                    <a:lumOff val="5000"/>
                  </a:schemeClr>
                </a:solidFill>
              </a:rPr>
              <a:t>blackout</a:t>
            </a:r>
          </a:p>
          <a:p>
            <a:pPr lvl="1"/>
            <a:r>
              <a:rPr lang="en-US" altLang="zh-CN" dirty="0">
                <a:solidFill>
                  <a:schemeClr val="tx1">
                    <a:lumMod val="95000"/>
                    <a:lumOff val="5000"/>
                  </a:schemeClr>
                </a:solidFill>
              </a:rPr>
              <a:t>3. structured output layer </a:t>
            </a:r>
          </a:p>
          <a:p>
            <a:pPr lvl="2"/>
            <a:r>
              <a:rPr lang="en-US" altLang="zh-CN" dirty="0">
                <a:solidFill>
                  <a:schemeClr val="tx1">
                    <a:lumMod val="95000"/>
                    <a:lumOff val="5000"/>
                  </a:schemeClr>
                </a:solidFill>
              </a:rPr>
              <a:t>Class-based hierarchical </a:t>
            </a:r>
            <a:r>
              <a:rPr lang="en-US" altLang="zh-CN" dirty="0" err="1">
                <a:solidFill>
                  <a:schemeClr val="tx1">
                    <a:lumMod val="95000"/>
                    <a:lumOff val="5000"/>
                  </a:schemeClr>
                </a:solidFill>
              </a:rPr>
              <a:t>softmax</a:t>
            </a:r>
            <a:endParaRPr lang="en-US" altLang="zh-CN" dirty="0">
              <a:solidFill>
                <a:schemeClr val="tx1">
                  <a:lumMod val="95000"/>
                  <a:lumOff val="5000"/>
                </a:schemeClr>
              </a:solidFill>
            </a:endParaRPr>
          </a:p>
          <a:p>
            <a:pPr lvl="2"/>
            <a:r>
              <a:rPr lang="en-US" altLang="zh-CN" dirty="0">
                <a:solidFill>
                  <a:schemeClr val="tx1">
                    <a:lumMod val="95000"/>
                    <a:lumOff val="5000"/>
                  </a:schemeClr>
                </a:solidFill>
              </a:rPr>
              <a:t>Tree-based hierarchical </a:t>
            </a:r>
            <a:r>
              <a:rPr lang="en-US" altLang="zh-CN" dirty="0" err="1">
                <a:solidFill>
                  <a:schemeClr val="tx1">
                    <a:lumMod val="95000"/>
                    <a:lumOff val="5000"/>
                  </a:schemeClr>
                </a:solidFill>
              </a:rPr>
              <a:t>softmax</a:t>
            </a:r>
            <a:endParaRPr lang="en-US" altLang="zh-CN" dirty="0">
              <a:solidFill>
                <a:schemeClr val="tx1">
                  <a:lumMod val="95000"/>
                  <a:lumOff val="5000"/>
                </a:schemeClr>
              </a:solidFill>
            </a:endParaRPr>
          </a:p>
          <a:p>
            <a:pPr lvl="2"/>
            <a:r>
              <a:rPr lang="en-US" altLang="zh-CN" dirty="0">
                <a:solidFill>
                  <a:schemeClr val="tx1">
                    <a:lumMod val="95000"/>
                    <a:lumOff val="5000"/>
                  </a:schemeClr>
                </a:solidFill>
              </a:rPr>
              <a:t>Adaptive </a:t>
            </a:r>
            <a:r>
              <a:rPr lang="en-US" altLang="zh-CN" dirty="0" err="1">
                <a:solidFill>
                  <a:schemeClr val="tx1">
                    <a:lumMod val="95000"/>
                    <a:lumOff val="5000"/>
                  </a:schemeClr>
                </a:solidFill>
              </a:rPr>
              <a:t>softmax</a:t>
            </a:r>
            <a:endParaRPr lang="en-US" altLang="zh-CN" dirty="0">
              <a:solidFill>
                <a:schemeClr val="tx1">
                  <a:lumMod val="95000"/>
                  <a:lumOff val="5000"/>
                </a:schemeClr>
              </a:solidFill>
            </a:endParaRPr>
          </a:p>
        </p:txBody>
      </p:sp>
    </p:spTree>
    <p:extLst>
      <p:ext uri="{BB962C8B-B14F-4D97-AF65-F5344CB8AC3E}">
        <p14:creationId xmlns:p14="http://schemas.microsoft.com/office/powerpoint/2010/main" val="62127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can be accelerate on GPU?</a:t>
            </a:r>
            <a:endParaRPr lang="zh-CN" altLang="en-US" dirty="0"/>
          </a:p>
        </p:txBody>
      </p:sp>
      <p:graphicFrame>
        <p:nvGraphicFramePr>
          <p:cNvPr id="6" name="表格 5"/>
          <p:cNvGraphicFramePr>
            <a:graphicFrameLocks noGrp="1"/>
          </p:cNvGraphicFramePr>
          <p:nvPr>
            <p:extLst/>
          </p:nvPr>
        </p:nvGraphicFramePr>
        <p:xfrm>
          <a:off x="2592925" y="2301374"/>
          <a:ext cx="8128000" cy="2941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61530291"/>
                    </a:ext>
                  </a:extLst>
                </a:gridCol>
                <a:gridCol w="4064000">
                  <a:extLst>
                    <a:ext uri="{9D8B030D-6E8A-4147-A177-3AD203B41FA5}">
                      <a16:colId xmlns:a16="http://schemas.microsoft.com/office/drawing/2014/main" val="2403621291"/>
                    </a:ext>
                  </a:extLst>
                </a:gridCol>
              </a:tblGrid>
              <a:tr h="370840">
                <a:tc>
                  <a:txBody>
                    <a:bodyPr/>
                    <a:lstStyle/>
                    <a:p>
                      <a:r>
                        <a:rPr lang="en-US" altLang="zh-CN" dirty="0"/>
                        <a:t>Operations</a:t>
                      </a:r>
                      <a:endParaRPr lang="zh-CN" altLang="en-US" dirty="0"/>
                    </a:p>
                  </a:txBody>
                  <a:tcPr/>
                </a:tc>
                <a:tc>
                  <a:txBody>
                    <a:bodyPr/>
                    <a:lstStyle/>
                    <a:p>
                      <a:r>
                        <a:rPr lang="en-US" altLang="zh-CN" dirty="0"/>
                        <a:t>Results</a:t>
                      </a:r>
                    </a:p>
                  </a:txBody>
                  <a:tcPr/>
                </a:tc>
                <a:extLst>
                  <a:ext uri="{0D108BD9-81ED-4DB2-BD59-A6C34878D82A}">
                    <a16:rowId xmlns:a16="http://schemas.microsoft.com/office/drawing/2014/main" val="111118727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matrix multiplication;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Convolution;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large element-wise operations;</a:t>
                      </a:r>
                    </a:p>
                  </a:txBody>
                  <a:tcPr/>
                </a:tc>
                <a:tc>
                  <a:txBody>
                    <a:bodyPr/>
                    <a:lstStyle/>
                    <a:p>
                      <a:r>
                        <a:rPr lang="en-US" altLang="zh-CN" dirty="0"/>
                        <a:t>Good</a:t>
                      </a:r>
                      <a:endParaRPr lang="zh-CN" altLang="en-US" dirty="0"/>
                    </a:p>
                  </a:txBody>
                  <a:tcPr/>
                </a:tc>
                <a:extLst>
                  <a:ext uri="{0D108BD9-81ED-4DB2-BD59-A6C34878D82A}">
                    <a16:rowId xmlns:a16="http://schemas.microsoft.com/office/drawing/2014/main" val="391548917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Indexing;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dimension-shuffling;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Reshaping;</a:t>
                      </a:r>
                    </a:p>
                  </a:txBody>
                  <a:tcPr/>
                </a:tc>
                <a:tc>
                  <a:txBody>
                    <a:bodyPr/>
                    <a:lstStyle/>
                    <a:p>
                      <a:r>
                        <a:rPr lang="en-US" altLang="zh-CN" dirty="0"/>
                        <a:t>Moderate</a:t>
                      </a:r>
                      <a:endParaRPr lang="zh-CN" altLang="en-US" dirty="0"/>
                    </a:p>
                  </a:txBody>
                  <a:tcPr/>
                </a:tc>
                <a:extLst>
                  <a:ext uri="{0D108BD9-81ED-4DB2-BD59-A6C34878D82A}">
                    <a16:rowId xmlns:a16="http://schemas.microsoft.com/office/drawing/2014/main" val="1996205689"/>
                  </a:ext>
                </a:extLst>
              </a:tr>
              <a:tr h="370840">
                <a:tc>
                  <a:txBody>
                    <a:bodyPr/>
                    <a:lstStyle/>
                    <a:p>
                      <a:r>
                        <a:rPr lang="en-US" altLang="zh-CN" dirty="0"/>
                        <a:t>Summation over rows/columns </a:t>
                      </a:r>
                      <a:endParaRPr lang="zh-CN" altLang="en-US" dirty="0"/>
                    </a:p>
                  </a:txBody>
                  <a:tcPr/>
                </a:tc>
                <a:tc>
                  <a:txBody>
                    <a:bodyPr/>
                    <a:lstStyle/>
                    <a:p>
                      <a:r>
                        <a:rPr lang="en-US" altLang="zh-CN" dirty="0"/>
                        <a:t>Bad</a:t>
                      </a:r>
                    </a:p>
                  </a:txBody>
                  <a:tcPr/>
                </a:tc>
                <a:extLst>
                  <a:ext uri="{0D108BD9-81ED-4DB2-BD59-A6C34878D82A}">
                    <a16:rowId xmlns:a16="http://schemas.microsoft.com/office/drawing/2014/main" val="1101100361"/>
                  </a:ext>
                </a:extLst>
              </a:tr>
              <a:tr h="370840">
                <a:tc>
                  <a:txBody>
                    <a:bodyPr/>
                    <a:lstStyle/>
                    <a:p>
                      <a:r>
                        <a:rPr lang="en-US" altLang="zh-CN" sz="1800" b="0" i="0" kern="1200" dirty="0">
                          <a:solidFill>
                            <a:schemeClr val="dk1"/>
                          </a:solidFill>
                          <a:effectLst/>
                          <a:latin typeface="+mn-lt"/>
                          <a:ea typeface="+mn-ea"/>
                          <a:cs typeface="+mn-cs"/>
                        </a:rPr>
                        <a:t>Copying large data</a:t>
                      </a:r>
                      <a:endParaRPr lang="zh-CN" altLang="en-US" dirty="0"/>
                    </a:p>
                  </a:txBody>
                  <a:tcPr/>
                </a:tc>
                <a:tc>
                  <a:txBody>
                    <a:bodyPr/>
                    <a:lstStyle/>
                    <a:p>
                      <a:r>
                        <a:rPr lang="en-US" altLang="zh-CN" dirty="0"/>
                        <a:t>Terrible</a:t>
                      </a:r>
                    </a:p>
                  </a:txBody>
                  <a:tcPr/>
                </a:tc>
                <a:extLst>
                  <a:ext uri="{0D108BD9-81ED-4DB2-BD59-A6C34878D82A}">
                    <a16:rowId xmlns:a16="http://schemas.microsoft.com/office/drawing/2014/main" val="1855678403"/>
                  </a:ext>
                </a:extLst>
              </a:tr>
            </a:tbl>
          </a:graphicData>
        </a:graphic>
      </p:graphicFrame>
    </p:spTree>
    <p:extLst>
      <p:ext uri="{BB962C8B-B14F-4D97-AF65-F5344CB8AC3E}">
        <p14:creationId xmlns:p14="http://schemas.microsoft.com/office/powerpoint/2010/main" val="64389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Nvidia</a:t>
            </a:r>
            <a:r>
              <a:rPr lang="en-US" altLang="zh-CN" dirty="0"/>
              <a:t> or AMD</a:t>
            </a:r>
            <a:endParaRPr lang="zh-CN" altLang="en-US" dirty="0"/>
          </a:p>
        </p:txBody>
      </p:sp>
      <p:sp>
        <p:nvSpPr>
          <p:cNvPr id="3" name="内容占位符 2"/>
          <p:cNvSpPr>
            <a:spLocks noGrp="1"/>
          </p:cNvSpPr>
          <p:nvPr>
            <p:ph idx="1"/>
          </p:nvPr>
        </p:nvSpPr>
        <p:spPr>
          <a:xfrm>
            <a:off x="2293937" y="3631184"/>
            <a:ext cx="8915400" cy="1502195"/>
          </a:xfrm>
        </p:spPr>
        <p:txBody>
          <a:bodyPr/>
          <a:lstStyle/>
          <a:p>
            <a:pPr marL="457200" lvl="1" indent="0">
              <a:buNone/>
            </a:pPr>
            <a:r>
              <a:rPr lang="zh-CN" altLang="en-US" dirty="0"/>
              <a:t>是由苹果（</a:t>
            </a:r>
            <a:r>
              <a:rPr lang="en-US" altLang="zh-CN" dirty="0"/>
              <a:t>Apple</a:t>
            </a:r>
            <a:r>
              <a:rPr lang="zh-CN" altLang="en-US" dirty="0"/>
              <a:t>）公司发起，业界众多著名厂商共同制作的面向异构系统通用目的并行编程的开放式、免费标准，也是一个统一的编程环境。</a:t>
            </a:r>
            <a:endParaRPr lang="en-US" altLang="zh-CN" dirty="0"/>
          </a:p>
          <a:p>
            <a:pPr marL="457200" lvl="1" indent="0">
              <a:buNone/>
            </a:pPr>
            <a:r>
              <a:rPr lang="en-US" altLang="zh-CN" dirty="0" err="1"/>
              <a:t>Tensorflow</a:t>
            </a:r>
            <a:r>
              <a:rPr lang="en-US" altLang="zh-CN" dirty="0"/>
              <a:t> starts support </a:t>
            </a:r>
            <a:r>
              <a:rPr lang="en-US" altLang="zh-CN" dirty="0" err="1"/>
              <a:t>openCL</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81740149"/>
              </p:ext>
            </p:extLst>
          </p:nvPr>
        </p:nvGraphicFramePr>
        <p:xfrm>
          <a:off x="2592925" y="2397252"/>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07777748"/>
                    </a:ext>
                  </a:extLst>
                </a:gridCol>
                <a:gridCol w="4064000">
                  <a:extLst>
                    <a:ext uri="{9D8B030D-6E8A-4147-A177-3AD203B41FA5}">
                      <a16:colId xmlns:a16="http://schemas.microsoft.com/office/drawing/2014/main" val="4274897174"/>
                    </a:ext>
                  </a:extLst>
                </a:gridCol>
              </a:tblGrid>
              <a:tr h="370840">
                <a:tc>
                  <a:txBody>
                    <a:bodyPr/>
                    <a:lstStyle/>
                    <a:p>
                      <a:r>
                        <a:rPr lang="en-US" altLang="zh-CN" dirty="0"/>
                        <a:t>Architecture</a:t>
                      </a:r>
                      <a:endParaRPr lang="zh-CN" altLang="en-US" dirty="0"/>
                    </a:p>
                  </a:txBody>
                  <a:tcPr/>
                </a:tc>
                <a:tc>
                  <a:txBody>
                    <a:bodyPr/>
                    <a:lstStyle/>
                    <a:p>
                      <a:r>
                        <a:rPr lang="en-US" altLang="zh-CN" dirty="0"/>
                        <a:t>Review</a:t>
                      </a:r>
                      <a:endParaRPr lang="zh-CN" altLang="en-US" dirty="0"/>
                    </a:p>
                  </a:txBody>
                  <a:tcPr/>
                </a:tc>
                <a:extLst>
                  <a:ext uri="{0D108BD9-81ED-4DB2-BD59-A6C34878D82A}">
                    <a16:rowId xmlns:a16="http://schemas.microsoft.com/office/drawing/2014/main" val="931920619"/>
                  </a:ext>
                </a:extLst>
              </a:tr>
              <a:tr h="370840">
                <a:tc>
                  <a:txBody>
                    <a:bodyPr/>
                    <a:lstStyle/>
                    <a:p>
                      <a:r>
                        <a:rPr lang="en-US" altLang="zh-CN" dirty="0" err="1"/>
                        <a:t>Nvidia</a:t>
                      </a:r>
                      <a:r>
                        <a:rPr lang="en-US" altLang="zh-CN" dirty="0"/>
                        <a:t> CUDA</a:t>
                      </a:r>
                      <a:endParaRPr lang="zh-CN" altLang="en-US" dirty="0"/>
                    </a:p>
                  </a:txBody>
                  <a:tcPr/>
                </a:tc>
                <a:tc>
                  <a:txBody>
                    <a:bodyPr/>
                    <a:lstStyle/>
                    <a:p>
                      <a:r>
                        <a:rPr lang="en-US" altLang="zh-CN" dirty="0"/>
                        <a:t>Good</a:t>
                      </a:r>
                      <a:endParaRPr lang="zh-CN" altLang="en-US" dirty="0"/>
                    </a:p>
                  </a:txBody>
                  <a:tcPr/>
                </a:tc>
                <a:extLst>
                  <a:ext uri="{0D108BD9-81ED-4DB2-BD59-A6C34878D82A}">
                    <a16:rowId xmlns:a16="http://schemas.microsoft.com/office/drawing/2014/main" val="3041971869"/>
                  </a:ext>
                </a:extLst>
              </a:tr>
              <a:tr h="370840">
                <a:tc>
                  <a:txBody>
                    <a:bodyPr/>
                    <a:lstStyle/>
                    <a:p>
                      <a:r>
                        <a:rPr lang="en-US" altLang="zh-CN" dirty="0"/>
                        <a:t>AMD OpenCL</a:t>
                      </a:r>
                      <a:endParaRPr lang="zh-CN" altLang="en-US" dirty="0"/>
                    </a:p>
                  </a:txBody>
                  <a:tcPr/>
                </a:tc>
                <a:tc>
                  <a:txBody>
                    <a:bodyPr/>
                    <a:lstStyle/>
                    <a:p>
                      <a:r>
                        <a:rPr lang="en-US" altLang="zh-CN" dirty="0"/>
                        <a:t>promising</a:t>
                      </a:r>
                      <a:endParaRPr lang="zh-CN" altLang="en-US" dirty="0"/>
                    </a:p>
                  </a:txBody>
                  <a:tcPr/>
                </a:tc>
                <a:extLst>
                  <a:ext uri="{0D108BD9-81ED-4DB2-BD59-A6C34878D82A}">
                    <a16:rowId xmlns:a16="http://schemas.microsoft.com/office/drawing/2014/main" val="2525992041"/>
                  </a:ext>
                </a:extLst>
              </a:tr>
            </a:tbl>
          </a:graphicData>
        </a:graphic>
      </p:graphicFrame>
    </p:spTree>
    <p:extLst>
      <p:ext uri="{BB962C8B-B14F-4D97-AF65-F5344CB8AC3E}">
        <p14:creationId xmlns:p14="http://schemas.microsoft.com/office/powerpoint/2010/main" val="420370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metrics</a:t>
            </a:r>
            <a:endParaRPr lang="zh-CN" altLang="en-US" dirty="0"/>
          </a:p>
        </p:txBody>
      </p:sp>
      <p:sp>
        <p:nvSpPr>
          <p:cNvPr id="3" name="内容占位符 2"/>
          <p:cNvSpPr>
            <a:spLocks noGrp="1"/>
          </p:cNvSpPr>
          <p:nvPr>
            <p:ph idx="1"/>
          </p:nvPr>
        </p:nvSpPr>
        <p:spPr/>
        <p:txBody>
          <a:bodyPr>
            <a:normAutofit/>
          </a:bodyPr>
          <a:lstStyle/>
          <a:p>
            <a:r>
              <a:rPr lang="en-US" altLang="zh-CN" sz="2400" dirty="0"/>
              <a:t>Perplexity.</a:t>
            </a:r>
          </a:p>
          <a:p>
            <a:r>
              <a:rPr lang="en-US" altLang="zh-CN" sz="2400" dirty="0"/>
              <a:t>Computational complexity.</a:t>
            </a:r>
          </a:p>
          <a:p>
            <a:r>
              <a:rPr lang="en-US" altLang="zh-CN" sz="2400" dirty="0"/>
              <a:t>Parameter to train.</a:t>
            </a:r>
            <a:endParaRPr lang="zh-CN" altLang="en-US" sz="2400" dirty="0"/>
          </a:p>
        </p:txBody>
      </p:sp>
    </p:spTree>
    <p:extLst>
      <p:ext uri="{BB962C8B-B14F-4D97-AF65-F5344CB8AC3E}">
        <p14:creationId xmlns:p14="http://schemas.microsoft.com/office/powerpoint/2010/main" val="297342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lumMod val="95000"/>
                    <a:lumOff val="5000"/>
                  </a:schemeClr>
                </a:solidFill>
              </a:rPr>
              <a:t>Large vocabulary problem</a:t>
            </a:r>
            <a:endParaRPr lang="zh-CN" altLang="en-US" dirty="0">
              <a:solidFill>
                <a:schemeClr val="tx1">
                  <a:lumMod val="95000"/>
                  <a:lumOff val="5000"/>
                </a:schemeClr>
              </a:solidFill>
            </a:endParaRPr>
          </a:p>
        </p:txBody>
      </p:sp>
      <p:sp>
        <p:nvSpPr>
          <p:cNvPr id="3" name="内容占位符 2"/>
          <p:cNvSpPr>
            <a:spLocks noGrp="1"/>
          </p:cNvSpPr>
          <p:nvPr>
            <p:ph idx="1"/>
          </p:nvPr>
        </p:nvSpPr>
        <p:spPr/>
        <p:txBody>
          <a:bodyPr>
            <a:normAutofit lnSpcReduction="10000"/>
          </a:bodyPr>
          <a:lstStyle/>
          <a:p>
            <a:r>
              <a:rPr lang="en-US" altLang="zh-CN" dirty="0">
                <a:solidFill>
                  <a:schemeClr val="tx1">
                    <a:lumMod val="95000"/>
                    <a:lumOff val="5000"/>
                  </a:schemeClr>
                </a:solidFill>
              </a:rPr>
              <a:t>Computational expensive.</a:t>
            </a:r>
          </a:p>
          <a:p>
            <a:endParaRPr lang="en-US" altLang="zh-CN" dirty="0">
              <a:solidFill>
                <a:schemeClr val="tx1">
                  <a:lumMod val="95000"/>
                  <a:lumOff val="5000"/>
                </a:schemeClr>
              </a:solidFill>
            </a:endParaRPr>
          </a:p>
          <a:p>
            <a:r>
              <a:rPr lang="en-US" altLang="zh-CN" dirty="0">
                <a:solidFill>
                  <a:schemeClr val="tx1">
                    <a:lumMod val="95000"/>
                    <a:lumOff val="5000"/>
                  </a:schemeClr>
                </a:solidFill>
              </a:rPr>
              <a:t>1. spherical family </a:t>
            </a:r>
          </a:p>
          <a:p>
            <a:r>
              <a:rPr lang="en-US" altLang="zh-CN" dirty="0">
                <a:solidFill>
                  <a:schemeClr val="tx1">
                    <a:lumMod val="95000"/>
                    <a:lumOff val="5000"/>
                  </a:schemeClr>
                </a:solidFill>
              </a:rPr>
              <a:t>2. sampling estimation.</a:t>
            </a:r>
          </a:p>
          <a:p>
            <a:pPr lvl="1"/>
            <a:r>
              <a:rPr lang="en-US" altLang="zh-CN" dirty="0">
                <a:solidFill>
                  <a:schemeClr val="tx1">
                    <a:lumMod val="95000"/>
                    <a:lumOff val="5000"/>
                  </a:schemeClr>
                </a:solidFill>
              </a:rPr>
              <a:t>Noise </a:t>
            </a:r>
            <a:r>
              <a:rPr lang="en-US" altLang="zh-CN" dirty="0" err="1">
                <a:solidFill>
                  <a:schemeClr val="tx1">
                    <a:lumMod val="95000"/>
                    <a:lumOff val="5000"/>
                  </a:schemeClr>
                </a:solidFill>
              </a:rPr>
              <a:t>constrastive</a:t>
            </a:r>
            <a:r>
              <a:rPr lang="en-US" altLang="zh-CN" dirty="0">
                <a:solidFill>
                  <a:schemeClr val="tx1">
                    <a:lumMod val="95000"/>
                    <a:lumOff val="5000"/>
                  </a:schemeClr>
                </a:solidFill>
              </a:rPr>
              <a:t> estimation</a:t>
            </a:r>
          </a:p>
          <a:p>
            <a:pPr lvl="1"/>
            <a:r>
              <a:rPr lang="en-US" altLang="zh-CN" dirty="0">
                <a:solidFill>
                  <a:schemeClr val="tx1">
                    <a:lumMod val="95000"/>
                    <a:lumOff val="5000"/>
                  </a:schemeClr>
                </a:solidFill>
              </a:rPr>
              <a:t>blackout</a:t>
            </a:r>
          </a:p>
          <a:p>
            <a:r>
              <a:rPr lang="en-US" altLang="zh-CN" dirty="0">
                <a:solidFill>
                  <a:schemeClr val="tx1">
                    <a:lumMod val="95000"/>
                    <a:lumOff val="5000"/>
                  </a:schemeClr>
                </a:solidFill>
              </a:rPr>
              <a:t>3. structured output layer </a:t>
            </a:r>
          </a:p>
          <a:p>
            <a:pPr lvl="1"/>
            <a:r>
              <a:rPr lang="en-US" altLang="zh-CN" dirty="0">
                <a:solidFill>
                  <a:schemeClr val="tx1">
                    <a:lumMod val="95000"/>
                    <a:lumOff val="5000"/>
                  </a:schemeClr>
                </a:solidFill>
              </a:rPr>
              <a:t>Class-based hierarchical </a:t>
            </a:r>
            <a:r>
              <a:rPr lang="en-US" altLang="zh-CN" dirty="0" err="1">
                <a:solidFill>
                  <a:schemeClr val="tx1">
                    <a:lumMod val="95000"/>
                    <a:lumOff val="5000"/>
                  </a:schemeClr>
                </a:solidFill>
              </a:rPr>
              <a:t>softmax</a:t>
            </a:r>
            <a:endParaRPr lang="en-US" altLang="zh-CN" dirty="0">
              <a:solidFill>
                <a:schemeClr val="tx1">
                  <a:lumMod val="95000"/>
                  <a:lumOff val="5000"/>
                </a:schemeClr>
              </a:solidFill>
            </a:endParaRPr>
          </a:p>
          <a:p>
            <a:pPr lvl="1"/>
            <a:r>
              <a:rPr lang="en-US" altLang="zh-CN" dirty="0">
                <a:solidFill>
                  <a:schemeClr val="tx1">
                    <a:lumMod val="95000"/>
                    <a:lumOff val="5000"/>
                  </a:schemeClr>
                </a:solidFill>
              </a:rPr>
              <a:t>Tree-based hierarchical </a:t>
            </a:r>
            <a:r>
              <a:rPr lang="en-US" altLang="zh-CN" dirty="0" err="1">
                <a:solidFill>
                  <a:schemeClr val="tx1">
                    <a:lumMod val="95000"/>
                    <a:lumOff val="5000"/>
                  </a:schemeClr>
                </a:solidFill>
              </a:rPr>
              <a:t>softmax</a:t>
            </a:r>
            <a:endParaRPr lang="en-US" altLang="zh-CN" dirty="0">
              <a:solidFill>
                <a:schemeClr val="tx1">
                  <a:lumMod val="95000"/>
                  <a:lumOff val="5000"/>
                </a:schemeClr>
              </a:solidFill>
            </a:endParaRPr>
          </a:p>
          <a:p>
            <a:pPr lvl="1"/>
            <a:r>
              <a:rPr lang="en-US" altLang="zh-CN" dirty="0">
                <a:solidFill>
                  <a:schemeClr val="tx1">
                    <a:lumMod val="95000"/>
                    <a:lumOff val="5000"/>
                  </a:schemeClr>
                </a:solidFill>
              </a:rPr>
              <a:t>Adaptive </a:t>
            </a:r>
            <a:r>
              <a:rPr lang="en-US" altLang="zh-CN" dirty="0" err="1">
                <a:solidFill>
                  <a:schemeClr val="tx1">
                    <a:lumMod val="95000"/>
                    <a:lumOff val="5000"/>
                  </a:schemeClr>
                </a:solidFill>
              </a:rPr>
              <a:t>softmax</a:t>
            </a:r>
            <a:endParaRPr lang="en-US" altLang="zh-CN" dirty="0">
              <a:solidFill>
                <a:schemeClr val="tx1">
                  <a:lumMod val="95000"/>
                  <a:lumOff val="5000"/>
                </a:schemeClr>
              </a:solidFill>
            </a:endParaRPr>
          </a:p>
        </p:txBody>
      </p:sp>
    </p:spTree>
    <p:extLst>
      <p:ext uri="{BB962C8B-B14F-4D97-AF65-F5344CB8AC3E}">
        <p14:creationId xmlns:p14="http://schemas.microsoft.com/office/powerpoint/2010/main" val="1722761845"/>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1060</TotalTime>
  <Words>899</Words>
  <Application>Microsoft Office PowerPoint</Application>
  <PresentationFormat>宽屏</PresentationFormat>
  <Paragraphs>152</Paragraphs>
  <Slides>26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LMSans8-Regular-Identity-H</vt:lpstr>
      <vt:lpstr>MicrosoftYaHei</vt:lpstr>
      <vt:lpstr>幼圆</vt:lpstr>
      <vt:lpstr>Arial</vt:lpstr>
      <vt:lpstr>Century Gothic</vt:lpstr>
      <vt:lpstr>Times New Roman</vt:lpstr>
      <vt:lpstr>Wingdings 3</vt:lpstr>
      <vt:lpstr>丝状</vt:lpstr>
      <vt:lpstr>神经网络语言模型的性能优化研究</vt:lpstr>
      <vt:lpstr>论文选题的背景与意义</vt:lpstr>
      <vt:lpstr>语言模型历史发展</vt:lpstr>
      <vt:lpstr>reference</vt:lpstr>
      <vt:lpstr>Optimizations</vt:lpstr>
      <vt:lpstr>What can be accelerate on GPU?</vt:lpstr>
      <vt:lpstr>Nvidia or AMD</vt:lpstr>
      <vt:lpstr>Evaluation metrics</vt:lpstr>
      <vt:lpstr>Large vocabulary problem</vt:lpstr>
      <vt:lpstr>1. spherical family </vt:lpstr>
      <vt:lpstr>Taylor Expansion</vt:lpstr>
      <vt:lpstr>Cheap to compute in training while it fails in testing time.  </vt:lpstr>
      <vt:lpstr>2.1 Noise contrastive estimation</vt:lpstr>
      <vt:lpstr>reference</vt:lpstr>
      <vt:lpstr>2.2 Blackout sampling</vt:lpstr>
      <vt:lpstr>3. Structured output layer</vt:lpstr>
      <vt:lpstr>Hierarchical softmax</vt:lpstr>
      <vt:lpstr>3.1 Class-based hierarchical softmax</vt:lpstr>
      <vt:lpstr>3.2 Tree-based Hierarchical softmax</vt:lpstr>
      <vt:lpstr>Example</vt:lpstr>
      <vt:lpstr>3.3 Adaptive softmax</vt:lpstr>
      <vt:lpstr>Tree construction rules.</vt:lpstr>
      <vt:lpstr>Some resource</vt:lpstr>
      <vt:lpstr>开发环境设置</vt:lpstr>
      <vt:lpstr>时间安排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Billion Word Benchmark</dc:title>
  <dc:creator>姜楠</dc:creator>
  <cp:lastModifiedBy>Nan Jiang (PERSON CONSULTING)</cp:lastModifiedBy>
  <cp:revision>145</cp:revision>
  <dcterms:created xsi:type="dcterms:W3CDTF">2016-09-20T06:13:34Z</dcterms:created>
  <dcterms:modified xsi:type="dcterms:W3CDTF">2016-12-19T16:00:58Z</dcterms:modified>
</cp:coreProperties>
</file>