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82" r:id="rId4"/>
    <p:sldId id="278" r:id="rId5"/>
    <p:sldId id="287" r:id="rId6"/>
    <p:sldId id="288" r:id="rId7"/>
    <p:sldId id="283" r:id="rId8"/>
    <p:sldId id="289" r:id="rId9"/>
    <p:sldId id="296" r:id="rId10"/>
    <p:sldId id="297" r:id="rId11"/>
    <p:sldId id="298" r:id="rId12"/>
    <p:sldId id="299" r:id="rId13"/>
    <p:sldId id="300" r:id="rId14"/>
    <p:sldId id="301" r:id="rId15"/>
    <p:sldId id="308" r:id="rId16"/>
    <p:sldId id="263" r:id="rId17"/>
    <p:sldId id="302" r:id="rId18"/>
    <p:sldId id="295" r:id="rId19"/>
    <p:sldId id="307" r:id="rId20"/>
    <p:sldId id="290" r:id="rId21"/>
    <p:sldId id="303" r:id="rId22"/>
    <p:sldId id="306" r:id="rId23"/>
    <p:sldId id="291" r:id="rId24"/>
    <p:sldId id="292" r:id="rId25"/>
    <p:sldId id="294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FC8"/>
    <a:srgbClr val="F2737D"/>
    <a:srgbClr val="3C3C37"/>
    <a:srgbClr val="E0E0E0"/>
    <a:srgbClr val="FA4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9" autoAdjust="0"/>
    <p:restoredTop sz="90459" autoAdjust="0"/>
  </p:normalViewPr>
  <p:slideViewPr>
    <p:cSldViewPr snapToObjects="1">
      <p:cViewPr varScale="1">
        <p:scale>
          <a:sx n="90" d="100"/>
          <a:sy n="90" d="100"/>
        </p:scale>
        <p:origin x="912" y="78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05D3-6F00-48D0-8048-9086A35BC121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FFE1-4C3D-42C9-820D-EC0069F96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7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6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传统的监督学习方法受到噪声，干扰影响较大，无法满足处理现实复杂情况，同时监督学习所需的数据需要人工预先打标签，极大耗费人力。本课题中的稀疏自动编码器是一种无监督学习方法，于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年被学者提出，能直接中原始数据集中学习特征，适用范围很广泛。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6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当年该算法，任然存在以下问题，算法中的稀疏惩罚因子种类众多，品质优劣需要评价。该算法的适用范围需要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9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2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FFE1-4C3D-42C9-820D-EC0069F969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179130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49922"/>
            <a:ext cx="9144000" cy="2313980"/>
          </a:xfrm>
          <a:prstGeom prst="rect">
            <a:avLst/>
          </a:prstGeom>
          <a:solidFill>
            <a:srgbClr val="3C3C3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5AFC8"/>
              </a:solidFill>
            </a:endParaRPr>
          </a:p>
        </p:txBody>
      </p:sp>
      <p:sp>
        <p:nvSpPr>
          <p:cNvPr id="37" name="TextBox 53"/>
          <p:cNvSpPr txBox="1"/>
          <p:nvPr/>
        </p:nvSpPr>
        <p:spPr bwMode="auto">
          <a:xfrm>
            <a:off x="323528" y="691569"/>
            <a:ext cx="8496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225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稀疏惩罚因子对无监督学习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算法的</a:t>
            </a:r>
            <a:endParaRPr lang="en-US" altLang="zh-CN" sz="2400" b="1" spc="225" dirty="0" smtClean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defRPr/>
            </a:pPr>
            <a:r>
              <a:rPr lang="zh-CN" altLang="en-US" sz="2400" b="1" spc="225" dirty="0" smtClean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自动编码</a:t>
            </a:r>
            <a:r>
              <a:rPr lang="zh-CN" altLang="en-US" sz="2400" b="1" spc="225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器的研究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分析</a:t>
            </a:r>
            <a:endParaRPr lang="en-US" altLang="zh-CN" sz="2400" b="1" spc="225" dirty="0" smtClean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915816" y="3099960"/>
            <a:ext cx="4181736" cy="152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指导</a:t>
            </a:r>
            <a:r>
              <a:rPr lang="zh-CN" altLang="en-US" sz="16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教师 ：      </a:t>
            </a: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龙胜春</a:t>
            </a:r>
            <a:endParaRPr lang="en-US" altLang="zh-CN" sz="1600" b="1" spc="75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  学生：          姜楠</a:t>
            </a:r>
            <a:endParaRPr lang="en-US" altLang="zh-CN" sz="1600" b="1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  班级：</a:t>
            </a:r>
            <a:r>
              <a:rPr lang="en-US" altLang="zh-CN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 </a:t>
            </a: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计自</a:t>
            </a:r>
            <a:r>
              <a:rPr lang="en-US" altLang="zh-CN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1101</a:t>
            </a: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班</a:t>
            </a:r>
            <a:endParaRPr lang="en-US" altLang="zh-CN" sz="1600" b="1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    学院</a:t>
            </a:r>
            <a:r>
              <a:rPr lang="zh-CN" altLang="en-US" sz="16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： </a:t>
            </a:r>
            <a:r>
              <a:rPr lang="zh-CN" altLang="en-US" sz="1600" b="1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计算机科学与技术学院</a:t>
            </a:r>
            <a:endParaRPr lang="en-US" altLang="zh-CN" sz="1600" b="1" spc="75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images.cnitblog.com/blog/682228/201410/1621142785778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9" y="1981609"/>
            <a:ext cx="2212826" cy="219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3923928" y="1970473"/>
            <a:ext cx="4518316" cy="2378550"/>
            <a:chOff x="4230148" y="1828080"/>
            <a:chExt cx="5436232" cy="2378550"/>
          </a:xfrm>
        </p:grpSpPr>
        <p:sp>
          <p:nvSpPr>
            <p:cNvPr id="21" name="矩形 20"/>
            <p:cNvSpPr/>
            <p:nvPr/>
          </p:nvSpPr>
          <p:spPr>
            <a:xfrm>
              <a:off x="4230148" y="1828080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337788" y="1849518"/>
              <a:ext cx="5177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简单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缩放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 	x'=x/255;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均值消减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	x'=(x-E(x));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特征标准化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	x'=(x-E(x))/</a:t>
              </a:r>
              <a:r>
                <a:rPr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(x</a:t>
              </a: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);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37"/>
          <p:cNvSpPr txBox="1"/>
          <p:nvPr/>
        </p:nvSpPr>
        <p:spPr>
          <a:xfrm>
            <a:off x="4043381" y="3513400"/>
            <a:ext cx="4303023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5AFC8"/>
                </a:solidFill>
                <a:latin typeface="Source Code Pro" panose="020B0509030403020204" pitchFamily="49" charset="0"/>
                <a:ea typeface="微软雅黑" panose="020B0503020204020204" pitchFamily="34" charset="-122"/>
              </a:rPr>
              <a:t>按照不同的数据集选择不同的预处理方案</a:t>
            </a:r>
            <a:endParaRPr lang="zh-CN" altLang="en-US" sz="1600" b="1" dirty="0">
              <a:solidFill>
                <a:srgbClr val="05AFC8"/>
              </a:solidFill>
              <a:latin typeface="Source Code Pro" panose="020B0509030403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77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稀疏自动编码器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23928" y="1970473"/>
            <a:ext cx="4518316" cy="2615180"/>
            <a:chOff x="4230148" y="1828080"/>
            <a:chExt cx="5436232" cy="2378550"/>
          </a:xfrm>
        </p:grpSpPr>
        <p:sp>
          <p:nvSpPr>
            <p:cNvPr id="21" name="矩形 20"/>
            <p:cNvSpPr/>
            <p:nvPr/>
          </p:nvSpPr>
          <p:spPr>
            <a:xfrm>
              <a:off x="4230148" y="1828080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337788" y="1849518"/>
              <a:ext cx="49172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编码过程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 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解码过程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 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模型代价函数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 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3" y="1570436"/>
            <a:ext cx="2080055" cy="3245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43726" y="2052927"/>
                <a:ext cx="1751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26" y="2052927"/>
                <a:ext cx="175195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634267" y="2443697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67" y="2443697"/>
                <a:ext cx="177086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107388" y="399023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rPr>
              <a:t>稀疏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rPr>
              <a:t>惩罚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rPr>
              <a:t>因子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5798845" y="399102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rPr>
              <a:t>重构误差</a:t>
            </a:r>
            <a:endParaRPr lang="zh-CN" altLang="en-US" sz="16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503104"/>
              </p:ext>
            </p:extLst>
          </p:nvPr>
        </p:nvGraphicFramePr>
        <p:xfrm>
          <a:off x="4922367" y="3333136"/>
          <a:ext cx="3358045" cy="66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1854000" imgH="368280" progId="Equation.DSMT4">
                  <p:embed/>
                </p:oleObj>
              </mc:Choice>
              <mc:Fallback>
                <p:oleObj name="Equation" r:id="rId6" imgW="18540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2367" y="3333136"/>
                        <a:ext cx="3358045" cy="66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453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稀疏惩罚因子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61826" y="1486072"/>
            <a:ext cx="6717410" cy="3421441"/>
            <a:chOff x="4230148" y="1828080"/>
            <a:chExt cx="5436232" cy="2378550"/>
          </a:xfrm>
        </p:grpSpPr>
        <p:sp>
          <p:nvSpPr>
            <p:cNvPr id="21" name="矩形 20"/>
            <p:cNvSpPr/>
            <p:nvPr/>
          </p:nvSpPr>
          <p:spPr>
            <a:xfrm>
              <a:off x="4230148" y="1828080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337788" y="1849518"/>
              <a:ext cx="4917291" cy="211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KL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因子</a:t>
              </a: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L1</a:t>
              </a: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范数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L2</a:t>
              </a: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范数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 </a:t>
              </a:r>
            </a:p>
            <a:p>
              <a:pPr lvl="0">
                <a:lnSpc>
                  <a:spcPct val="150000"/>
                </a:lnSpc>
              </a:pP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Student-t</a:t>
              </a: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因子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02684" y="1563638"/>
                <a:ext cx="2073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84" y="1563638"/>
                <a:ext cx="207396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43640"/>
              </p:ext>
            </p:extLst>
          </p:nvPr>
        </p:nvGraphicFramePr>
        <p:xfrm>
          <a:off x="4352276" y="2659382"/>
          <a:ext cx="1600944" cy="47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4" imgW="1168200" imgH="355320" progId="Equation.DSMT4">
                  <p:embed/>
                </p:oleObj>
              </mc:Choice>
              <mc:Fallback>
                <p:oleObj name="Equation" r:id="rId4" imgW="1168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2276" y="2659382"/>
                        <a:ext cx="1600944" cy="47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45654"/>
              </p:ext>
            </p:extLst>
          </p:nvPr>
        </p:nvGraphicFramePr>
        <p:xfrm>
          <a:off x="4352276" y="3433422"/>
          <a:ext cx="1647807" cy="50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6" imgW="1231560" imgH="380880" progId="Equation.DSMT4">
                  <p:embed/>
                </p:oleObj>
              </mc:Choice>
              <mc:Fallback>
                <p:oleObj name="Equation" r:id="rId6" imgW="1231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2276" y="3433422"/>
                        <a:ext cx="1647807" cy="50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289681"/>
              </p:ext>
            </p:extLst>
          </p:nvPr>
        </p:nvGraphicFramePr>
        <p:xfrm>
          <a:off x="4385127" y="2007258"/>
          <a:ext cx="3471686" cy="48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8" imgW="2552400" imgH="355320" progId="Equation.DSMT4">
                  <p:embed/>
                </p:oleObj>
              </mc:Choice>
              <mc:Fallback>
                <p:oleObj name="Equation" r:id="rId8" imgW="2552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85127" y="2007258"/>
                        <a:ext cx="3471686" cy="483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66963"/>
              </p:ext>
            </p:extLst>
          </p:nvPr>
        </p:nvGraphicFramePr>
        <p:xfrm>
          <a:off x="4352276" y="4141602"/>
          <a:ext cx="2446606" cy="53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10" imgW="1625400" imgH="355320" progId="Equation.DSMT4">
                  <p:embed/>
                </p:oleObj>
              </mc:Choice>
              <mc:Fallback>
                <p:oleObj name="Equation" r:id="rId10" imgW="1625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52276" y="4141602"/>
                        <a:ext cx="2446606" cy="53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55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378550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560930"/>
              <a:ext cx="4680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迭代更新权重矩阵：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实验中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优化后的变形方法 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L-BFGS 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53798" y="2195112"/>
                <a:ext cx="2300438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𝑆𝐴𝐸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98" y="2195112"/>
                <a:ext cx="2300438" cy="6299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7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56248" y="1458169"/>
            <a:ext cx="5436232" cy="3006476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169803"/>
              <a:ext cx="4968552" cy="949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是一种对二元分类算法的拓展，用于多标签分类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基于贝叶斯概率模型，选择概率最大的表签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19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  <a:ea typeface="微软雅黑" panose="020B0503020204020204" pitchFamily="34" charset="-122"/>
              </a:rPr>
              <a:t>Softmax</a:t>
            </a:r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分类算法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STL SparseAE Featur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9"/>
          <a:stretch/>
        </p:blipFill>
        <p:spPr bwMode="auto">
          <a:xfrm>
            <a:off x="667457" y="1742663"/>
            <a:ext cx="1752129" cy="262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42334" y="2922597"/>
                <a:ext cx="3267000" cy="1353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=1|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=2|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34" y="2922597"/>
                <a:ext cx="3267000" cy="13533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226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91680" y="1765026"/>
            <a:ext cx="6444344" cy="3092537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3" y="2560930"/>
              <a:ext cx="4994816" cy="149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特征稀疏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度：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误差：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正确率：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428029"/>
              </p:ext>
            </p:extLst>
          </p:nvPr>
        </p:nvGraphicFramePr>
        <p:xfrm>
          <a:off x="4211961" y="3040017"/>
          <a:ext cx="2664296" cy="64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3" imgW="1841400" imgH="444240" progId="Equation.DSMT4">
                  <p:embed/>
                </p:oleObj>
              </mc:Choice>
              <mc:Fallback>
                <p:oleObj name="Equation" r:id="rId3" imgW="1841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1" y="3040017"/>
                        <a:ext cx="2664296" cy="643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4854"/>
              </p:ext>
            </p:extLst>
          </p:nvPr>
        </p:nvGraphicFramePr>
        <p:xfrm>
          <a:off x="4186238" y="2247900"/>
          <a:ext cx="25987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5" imgW="1942920" imgH="507960" progId="Equation.DSMT4">
                  <p:embed/>
                </p:oleObj>
              </mc:Choice>
              <mc:Fallback>
                <p:oleObj name="Equation" r:id="rId5" imgW="1942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6238" y="2247900"/>
                        <a:ext cx="25987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55825"/>
              </p:ext>
            </p:extLst>
          </p:nvPr>
        </p:nvGraphicFramePr>
        <p:xfrm>
          <a:off x="4275138" y="3879850"/>
          <a:ext cx="27670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7" imgW="2311200" imgH="431640" progId="Equation.DSMT4">
                  <p:embed/>
                </p:oleObj>
              </mc:Choice>
              <mc:Fallback>
                <p:oleObj name="Equation" r:id="rId7" imgW="2311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5138" y="3879850"/>
                        <a:ext cx="2767012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837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089574" y="1066102"/>
            <a:ext cx="5164038" cy="2990758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1203598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660231" y="2473320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6154" y="2355726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2139702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376265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实验数据集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4909" y="1690846"/>
            <a:ext cx="2223195" cy="2764373"/>
            <a:chOff x="1094706" y="1690846"/>
            <a:chExt cx="2223195" cy="2764373"/>
          </a:xfrm>
        </p:grpSpPr>
        <p:pic>
          <p:nvPicPr>
            <p:cNvPr id="26" name="Picture 2" descr="http://images.cnitblog.com/blog/682228/201410/16211427857782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706" y="1690846"/>
              <a:ext cx="2212826" cy="2196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4"/>
            <p:cNvSpPr txBox="1"/>
            <p:nvPr/>
          </p:nvSpPr>
          <p:spPr>
            <a:xfrm>
              <a:off x="1301677" y="4085887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MNIST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4"/>
          <p:cNvSpPr txBox="1"/>
          <p:nvPr/>
        </p:nvSpPr>
        <p:spPr>
          <a:xfrm>
            <a:off x="1744024" y="4524370"/>
            <a:ext cx="565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SVHN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NORB,OPTDIGIS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73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376265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特征可视化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27584" y="1552030"/>
            <a:ext cx="2897826" cy="3402355"/>
            <a:chOff x="1331640" y="1552030"/>
            <a:chExt cx="2897826" cy="340235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1552030"/>
              <a:ext cx="2897826" cy="2881055"/>
            </a:xfrm>
            <a:prstGeom prst="rect">
              <a:avLst/>
            </a:prstGeom>
          </p:spPr>
        </p:pic>
        <p:sp>
          <p:nvSpPr>
            <p:cNvPr id="22" name="TextBox 4"/>
            <p:cNvSpPr txBox="1"/>
            <p:nvPr/>
          </p:nvSpPr>
          <p:spPr>
            <a:xfrm>
              <a:off x="1874291" y="458505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MNIST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4"/>
          <a:srcRect l="27825" t="21930" r="14494" b="20960"/>
          <a:stretch/>
        </p:blipFill>
        <p:spPr bwMode="auto">
          <a:xfrm>
            <a:off x="4184075" y="1682176"/>
            <a:ext cx="4708405" cy="262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526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376265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实验数据整理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3337"/>
            <a:ext cx="5276850" cy="507682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88096" y="1855477"/>
            <a:ext cx="5436232" cy="2378550"/>
            <a:chOff x="2160104" y="2065408"/>
            <a:chExt cx="5436232" cy="2378550"/>
          </a:xfrm>
        </p:grpSpPr>
        <p:sp>
          <p:nvSpPr>
            <p:cNvPr id="22" name="矩形 21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37"/>
            <p:cNvSpPr txBox="1"/>
            <p:nvPr/>
          </p:nvSpPr>
          <p:spPr>
            <a:xfrm>
              <a:off x="2484016" y="2560930"/>
              <a:ext cx="4680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稀疏惩罚因子在五个图像数据集上的表现 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KL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&gt;Student-t 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&gt;L2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&gt;L1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在其他应用领域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尚未确定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-38558"/>
            <a:ext cx="2962275" cy="55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447764" y="2067694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067944" y="2067694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724128" y="2067694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3728" y="31344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009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实验结果</a:t>
            </a:r>
            <a:endParaRPr lang="zh-CN" altLang="zh-CN" dirty="0"/>
          </a:p>
        </p:txBody>
      </p:sp>
      <p:sp>
        <p:nvSpPr>
          <p:cNvPr id="19" name="流程图: 联系 18"/>
          <p:cNvSpPr/>
          <p:nvPr/>
        </p:nvSpPr>
        <p:spPr>
          <a:xfrm>
            <a:off x="2447764" y="2067694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067944" y="2067694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5724128" y="2067694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2589212" y="2355724"/>
            <a:ext cx="725216" cy="42900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tebulb"/>
          <p:cNvSpPr>
            <a:spLocks noEditPoints="1" noChangeArrowheads="1"/>
          </p:cNvSpPr>
          <p:nvPr/>
        </p:nvSpPr>
        <p:spPr bwMode="auto">
          <a:xfrm>
            <a:off x="6071108" y="2316943"/>
            <a:ext cx="314152" cy="509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5" name="Picture 5" descr="C:\Users\ybi9\AppData\Local\Microsoft\Windows\Temporary Internet Files\Content.IE5\OM1J1Y24\MC9002981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94" y="2291805"/>
            <a:ext cx="408211" cy="66088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434514"/>
            <a:chOff x="2160104" y="2065408"/>
            <a:chExt cx="5436232" cy="2434514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37960" y="2560930"/>
              <a:ext cx="46805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Django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WEB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算法接口：异步线程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600" dirty="0" err="1" smtClean="0">
                  <a:solidFill>
                    <a:srgbClr val="00B050"/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nohup</a:t>
              </a:r>
              <a:r>
                <a:rPr lang="en-US" altLang="zh-CN" sz="1600" dirty="0" smtClean="0">
                  <a:solidFill>
                    <a:srgbClr val="00B050"/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提交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任务；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计算步骤；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结果；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539551" y="986851"/>
            <a:ext cx="2376265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7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27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376265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提交平台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2737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t="28990" r="1963" b="19185"/>
          <a:stretch/>
        </p:blipFill>
        <p:spPr>
          <a:xfrm>
            <a:off x="1115616" y="1754979"/>
            <a:ext cx="7560840" cy="26642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2182" r="2750" b="5179"/>
          <a:stretch/>
        </p:blipFill>
        <p:spPr>
          <a:xfrm>
            <a:off x="1218298" y="1405984"/>
            <a:ext cx="6306030" cy="36121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4983" r="1963"/>
          <a:stretch/>
        </p:blipFill>
        <p:spPr>
          <a:xfrm>
            <a:off x="1218298" y="1357871"/>
            <a:ext cx="6306030" cy="36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089574" y="1066102"/>
            <a:ext cx="5164038" cy="2990758"/>
          </a:xfrm>
          <a:prstGeom prst="flowChartMerge">
            <a:avLst/>
          </a:prstGeom>
          <a:solidFill>
            <a:srgbClr val="3C3C37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1203598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660231" y="2473320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6154" y="2355726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2139702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4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02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3C3C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439442"/>
            <a:chOff x="2160104" y="2065408"/>
            <a:chExt cx="5436232" cy="2439442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196526"/>
              <a:ext cx="46805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实现稀疏自动编码器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Softmax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分类算法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和分析实验数据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3C3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44827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31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3C3C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378550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196526"/>
              <a:ext cx="4680520" cy="184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我的父母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龙胜春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荣文戈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北航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171450" lvl="0" indent="-17145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计算机科学与技术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自动化专业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3C3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44827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4194975" y="2352460"/>
            <a:ext cx="987771" cy="461665"/>
          </a:xfrm>
          <a:prstGeom prst="rect">
            <a:avLst/>
          </a:prstGeom>
          <a:solidFill>
            <a:srgbClr val="E0E0E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 </a:t>
            </a:r>
            <a:r>
              <a:rPr lang="en-US" altLang="zh-CN" sz="2400" dirty="0" smtClean="0">
                <a:solidFill>
                  <a:srgbClr val="3C3C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solidFill>
                <a:srgbClr val="3C3C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flipV="1">
            <a:off x="4463027" y="2577109"/>
            <a:ext cx="486000" cy="198536"/>
            <a:chOff x="5481510" y="1740050"/>
            <a:chExt cx="3485322" cy="1302001"/>
          </a:xfrm>
          <a:solidFill>
            <a:srgbClr val="3C3C37"/>
          </a:solidFill>
        </p:grpSpPr>
        <p:cxnSp>
          <p:nvCxnSpPr>
            <p:cNvPr id="24" name="直接连接符 2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组合 27"/>
          <p:cNvGrpSpPr/>
          <p:nvPr/>
        </p:nvGrpSpPr>
        <p:grpSpPr>
          <a:xfrm flipH="1">
            <a:off x="4194974" y="2353993"/>
            <a:ext cx="486000" cy="198536"/>
            <a:chOff x="5481510" y="1740050"/>
            <a:chExt cx="3485322" cy="1302001"/>
          </a:xfrm>
          <a:solidFill>
            <a:srgbClr val="3C3C37"/>
          </a:solidFill>
        </p:grpSpPr>
        <p:cxnSp>
          <p:nvCxnSpPr>
            <p:cNvPr id="29" name="直接连接符 28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9699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5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3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2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6" y="199568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18" y="2315656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2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378550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144926"/>
              <a:ext cx="46805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监督学习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方法应用范围受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泛化误差较大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需要人工打标签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稀疏自动编码器能学习到有效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学习特征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适用范围广泛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736" y="95970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4382" y="95970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539551" y="915566"/>
            <a:ext cx="208823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40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378550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2144926"/>
              <a:ext cx="46805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稀疏惩罚因子品质优劣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算法模型适用范围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评价算法模型学习的特征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736" y="95970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4382" y="95970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539551" y="915566"/>
            <a:ext cx="208823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需要解决的问题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54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378550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03748" y="2469853"/>
              <a:ext cx="46805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稀疏自动编码器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Softmax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比较四种常用的稀疏惩罚因子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评价模型的特征的度量指标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广泛数据集上验证实验效果</a:t>
              </a: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736" y="95970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4382" y="95970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539551" y="915566"/>
            <a:ext cx="2088233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58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5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4" y="1059582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4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2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2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88096" y="1855477"/>
            <a:ext cx="5436232" cy="2378550"/>
            <a:chOff x="2160104" y="2065408"/>
            <a:chExt cx="5436232" cy="2378550"/>
          </a:xfrm>
        </p:grpSpPr>
        <p:sp>
          <p:nvSpPr>
            <p:cNvPr id="27" name="矩形 26"/>
            <p:cNvSpPr/>
            <p:nvPr/>
          </p:nvSpPr>
          <p:spPr>
            <a:xfrm>
              <a:off x="2160104" y="2065408"/>
              <a:ext cx="5436232" cy="2378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15815" y="2546089"/>
              <a:ext cx="42855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CentOS6 x64 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服务器</a:t>
              </a:r>
              <a:endPara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MATLAB </a:t>
              </a:r>
              <a:r>
                <a:rPr lang="pt-BR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R2013a</a:t>
              </a:r>
              <a:endPara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JDK </a:t>
              </a:r>
              <a:r>
                <a:rPr lang="pt-BR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微软雅黑" panose="020B0503020204020204" pitchFamily="34" charset="-122"/>
                </a:rPr>
                <a:t>1.7</a:t>
              </a:r>
              <a:endParaRPr lang="pt-BR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844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算法模型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545012"/>
            <a:ext cx="7092280" cy="31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85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668</Words>
  <Application>Microsoft Office PowerPoint</Application>
  <PresentationFormat>全屏显示(16:9)</PresentationFormat>
  <Paragraphs>172</Paragraphs>
  <Slides>25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 Unicode MS</vt:lpstr>
      <vt:lpstr>BatangChe</vt:lpstr>
      <vt:lpstr>方正小标宋简体</vt:lpstr>
      <vt:lpstr>宋体</vt:lpstr>
      <vt:lpstr>微软雅黑</vt:lpstr>
      <vt:lpstr>Arial</vt:lpstr>
      <vt:lpstr>Calibri</vt:lpstr>
      <vt:lpstr>Cambria Math</vt:lpstr>
      <vt:lpstr>Source Code Pro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姜楠</cp:lastModifiedBy>
  <cp:revision>152</cp:revision>
  <dcterms:created xsi:type="dcterms:W3CDTF">1988-01-08T08:00:09Z</dcterms:created>
  <dcterms:modified xsi:type="dcterms:W3CDTF">2015-06-24T02:49:58Z</dcterms:modified>
</cp:coreProperties>
</file>