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 marL="0" marR="0" indent="0" algn="l" defTabSz="106673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809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80932" algn="l" defTabSz="3809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761864" algn="l" defTabSz="3809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142797" algn="l" defTabSz="3809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523729" algn="l" defTabSz="3809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904662" algn="l" defTabSz="3809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285595" algn="l" defTabSz="3809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666527" algn="l" defTabSz="3809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047459" algn="l" defTabSz="3809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87"/>
  </p:normalViewPr>
  <p:slideViewPr>
    <p:cSldViewPr snapToGrid="0" snapToObjects="1">
      <p:cViewPr varScale="1">
        <p:scale>
          <a:sx n="40" d="100"/>
          <a:sy n="40" d="100"/>
        </p:scale>
        <p:origin x="49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071839" latinLnBrk="0">
      <a:defRPr sz="3966">
        <a:latin typeface="+mn-lt"/>
        <a:ea typeface="+mn-ea"/>
        <a:cs typeface="+mn-cs"/>
        <a:sym typeface="Calibri"/>
      </a:defRPr>
    </a:lvl1pPr>
    <a:lvl2pPr indent="266685" defTabSz="3071839" latinLnBrk="0">
      <a:defRPr sz="3966">
        <a:latin typeface="+mn-lt"/>
        <a:ea typeface="+mn-ea"/>
        <a:cs typeface="+mn-cs"/>
        <a:sym typeface="Calibri"/>
      </a:defRPr>
    </a:lvl2pPr>
    <a:lvl3pPr indent="533370" defTabSz="3071839" latinLnBrk="0">
      <a:defRPr sz="3966">
        <a:latin typeface="+mn-lt"/>
        <a:ea typeface="+mn-ea"/>
        <a:cs typeface="+mn-cs"/>
        <a:sym typeface="Calibri"/>
      </a:defRPr>
    </a:lvl3pPr>
    <a:lvl4pPr indent="800054" defTabSz="3071839" latinLnBrk="0">
      <a:defRPr sz="3966">
        <a:latin typeface="+mn-lt"/>
        <a:ea typeface="+mn-ea"/>
        <a:cs typeface="+mn-cs"/>
        <a:sym typeface="Calibri"/>
      </a:defRPr>
    </a:lvl4pPr>
    <a:lvl5pPr indent="1066739" defTabSz="3071839" latinLnBrk="0">
      <a:defRPr sz="3966">
        <a:latin typeface="+mn-lt"/>
        <a:ea typeface="+mn-ea"/>
        <a:cs typeface="+mn-cs"/>
        <a:sym typeface="Calibri"/>
      </a:defRPr>
    </a:lvl5pPr>
    <a:lvl6pPr indent="1333424" defTabSz="3071839" latinLnBrk="0">
      <a:defRPr sz="3966">
        <a:latin typeface="+mn-lt"/>
        <a:ea typeface="+mn-ea"/>
        <a:cs typeface="+mn-cs"/>
        <a:sym typeface="Calibri"/>
      </a:defRPr>
    </a:lvl6pPr>
    <a:lvl7pPr indent="1600109" defTabSz="3071839" latinLnBrk="0">
      <a:defRPr sz="3966">
        <a:latin typeface="+mn-lt"/>
        <a:ea typeface="+mn-ea"/>
        <a:cs typeface="+mn-cs"/>
        <a:sym typeface="Calibri"/>
      </a:defRPr>
    </a:lvl7pPr>
    <a:lvl8pPr indent="1866793" defTabSz="3071839" latinLnBrk="0">
      <a:defRPr sz="3966">
        <a:latin typeface="+mn-lt"/>
        <a:ea typeface="+mn-ea"/>
        <a:cs typeface="+mn-cs"/>
        <a:sym typeface="Calibri"/>
      </a:defRPr>
    </a:lvl8pPr>
    <a:lvl9pPr indent="2133478" defTabSz="3071839" latinLnBrk="0">
      <a:defRPr sz="3966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0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8801" y="368301"/>
            <a:ext cx="32918401" cy="603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828801" y="6400801"/>
            <a:ext cx="32918401" cy="210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5908874" y="25271512"/>
            <a:ext cx="303927" cy="30777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9"/>
              <p:cNvSpPr txBox="1"/>
              <p:nvPr/>
            </p:nvSpPr>
            <p:spPr>
              <a:xfrm>
                <a:off x="858821" y="4261428"/>
                <a:ext cx="11583550" cy="68779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sz="3200" dirty="0">
                    <a:solidFill>
                      <a:schemeClr val="tx1"/>
                    </a:solidFill>
                  </a:rPr>
                  <a:t>The SMC problem is to determine if there exists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that satisfies the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𝒴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where each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 Boolean predicate that is true if and only if the corresponding model count exceeds a threshold. Bold symbols (i.e.,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 are vectors of Boolean variables.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are Boolean functions.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computes the number of satisfying assignments (model counts)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4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21" y="4261428"/>
                <a:ext cx="11583550" cy="6877908"/>
              </a:xfrm>
              <a:prstGeom prst="rect">
                <a:avLst/>
              </a:prstGeom>
              <a:blipFill>
                <a:blip r:embed="rId3"/>
                <a:stretch>
                  <a:fillRect l="-1752" t="-369" b="-203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35"/>
          <p:cNvSpPr txBox="1"/>
          <p:nvPr/>
        </p:nvSpPr>
        <p:spPr>
          <a:xfrm>
            <a:off x="632745" y="575705"/>
            <a:ext cx="19712656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Solving Satisfiability Modulo Counting for Symbolic and Statistical AI Integration with Provable Guarantees</a:t>
            </a:r>
            <a:endParaRPr sz="4400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953589" y="3121481"/>
            <a:ext cx="10972800" cy="646331"/>
          </a:xfrm>
          <a:prstGeom prst="rect">
            <a:avLst/>
          </a:prstGeom>
          <a:ln w="76200">
            <a:solidFill>
              <a:srgbClr val="00206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6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Satisfiability Modulo Counting (SMC)</a:t>
            </a:r>
            <a:endParaRPr sz="3600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13683341" y="12672528"/>
            <a:ext cx="9130938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42"/>
              <p:cNvSpPr txBox="1"/>
              <p:nvPr/>
            </p:nvSpPr>
            <p:spPr>
              <a:xfrm>
                <a:off x="714402" y="11645771"/>
                <a:ext cx="11303427" cy="772012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b="1" u="sng" dirty="0">
                    <a:solidFill>
                      <a:schemeClr val="tx1"/>
                    </a:solidFill>
                  </a:rPr>
                  <a:t>Challenges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lnSpc>
                    <a:spcPct val="120000"/>
                  </a:lnSpc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dirty="0">
                    <a:solidFill>
                      <a:schemeClr val="tx1"/>
                    </a:solidFill>
                  </a:rPr>
                  <a:t>It is challenging to solve SMC because of their highly intractable nature 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𝑃𝑃</m:t>
                        </m:r>
                      </m:sup>
                    </m:sSup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-complete)– still intractable even with good satisfiability solvers and model counters</a:t>
                </a:r>
              </a:p>
              <a:p>
                <a:pPr marL="342900" indent="-342900">
                  <a:lnSpc>
                    <a:spcPct val="120000"/>
                  </a:lnSpc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dirty="0">
                    <a:solidFill>
                      <a:schemeClr val="tx1"/>
                    </a:solidFill>
                  </a:rPr>
                  <a:t>Current exact solvers struggle with generalizing to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large-scale problems</a:t>
                </a:r>
                <a:r>
                  <a:rPr lang="en-US" sz="3200" dirty="0">
                    <a:solidFill>
                      <a:schemeClr val="tx1"/>
                    </a:solidFill>
                  </a:rPr>
                  <a:t> due to their intractable nature.</a:t>
                </a:r>
              </a:p>
              <a:p>
                <a:pPr marL="342900" indent="-342900">
                  <a:lnSpc>
                    <a:spcPct val="120000"/>
                  </a:lnSpc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dirty="0">
                    <a:solidFill>
                      <a:schemeClr val="tx1"/>
                    </a:solidFill>
                  </a:rPr>
                  <a:t>Randomized methods either cannot quantify the quality of their solutions, or they provide one-sided guarantees, or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their guarantees can be arbitrarily loose</a:t>
                </a:r>
                <a:r>
                  <a:rPr lang="en-US" sz="32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b="1" u="sng" dirty="0">
                    <a:solidFill>
                      <a:schemeClr val="tx1"/>
                    </a:solidFill>
                  </a:rPr>
                  <a:t>Contribution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lnSpc>
                    <a:spcPct val="120000"/>
                  </a:lnSpc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b="1" dirty="0">
                    <a:solidFill>
                      <a:schemeClr val="accent1"/>
                    </a:solidFill>
                  </a:rPr>
                  <a:t>We propose XOR-SMC, a polynomial algorithm with accesses to NP-oracles, to solve highly intractable SMC problems with constant approximation guarantees.</a:t>
                </a:r>
              </a:p>
            </p:txBody>
          </p:sp>
        </mc:Choice>
        <mc:Fallback>
          <p:sp>
            <p:nvSpPr>
              <p:cNvPr id="36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02" y="11645771"/>
                <a:ext cx="11303427" cy="7720127"/>
              </a:xfrm>
              <a:prstGeom prst="rect">
                <a:avLst/>
              </a:prstGeom>
              <a:blipFill>
                <a:blip r:embed="rId4"/>
                <a:stretch>
                  <a:fillRect l="-1796" t="-328" r="-1908" b="-180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43"/>
          <p:cNvSpPr txBox="1"/>
          <p:nvPr/>
        </p:nvSpPr>
        <p:spPr>
          <a:xfrm>
            <a:off x="13317585" y="3056166"/>
            <a:ext cx="10972800" cy="646331"/>
          </a:xfrm>
          <a:prstGeom prst="rect">
            <a:avLst/>
          </a:prstGeom>
          <a:ln w="76200">
            <a:solidFill>
              <a:srgbClr val="00206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6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The XOR-SMC Algorithm</a:t>
            </a:r>
            <a:endParaRPr sz="3600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8" name="TextBox 44"/>
          <p:cNvSpPr txBox="1"/>
          <p:nvPr/>
        </p:nvSpPr>
        <p:spPr>
          <a:xfrm>
            <a:off x="13280513" y="9148461"/>
            <a:ext cx="10853116" cy="5947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- As illustrated by Figure, the key motivation behind our proposed XOR-SMC algorithm is to notice that XOR-Counting described in preliminaries section can be written as a Boolean formula. 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- When we </a:t>
            </a:r>
            <a:r>
              <a:rPr lang="en-US" sz="3200" b="1" i="1" dirty="0">
                <a:solidFill>
                  <a:schemeClr val="accent1"/>
                </a:solidFill>
              </a:rPr>
              <a:t>embed</a:t>
            </a:r>
            <a:r>
              <a:rPr lang="en-US" sz="3200" dirty="0">
                <a:solidFill>
                  <a:schemeClr val="tx1"/>
                </a:solidFill>
              </a:rPr>
              <a:t> this Boolean formula into a SMC problem, the problem translates into a Satisfiability-Modulo-SAT problem, or equivalently, an </a:t>
            </a:r>
            <a:r>
              <a:rPr lang="en-US" sz="3200" b="1" i="1" dirty="0">
                <a:solidFill>
                  <a:schemeClr val="accent1"/>
                </a:solidFill>
              </a:rPr>
              <a:t>SAT problem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</a:rPr>
              <a:t>- Examining the satisfiability status of the majority of the embeddings reduces error rates</a:t>
            </a: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and gets </a:t>
            </a:r>
            <a:r>
              <a:rPr lang="en-US" sz="3200" b="1" i="1" dirty="0">
                <a:solidFill>
                  <a:schemeClr val="accent1"/>
                </a:solidFill>
              </a:rPr>
              <a:t>a constant approximation guarantee.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826166" y="19899569"/>
            <a:ext cx="10972800" cy="646331"/>
          </a:xfrm>
          <a:prstGeom prst="rect">
            <a:avLst/>
          </a:prstGeom>
          <a:ln w="76200">
            <a:solidFill>
              <a:srgbClr val="00206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6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Preliminaries: XOR Counting</a:t>
            </a:r>
            <a:endParaRPr sz="3600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7"/>
              <p:cNvSpPr txBox="1"/>
              <p:nvPr/>
            </p:nvSpPr>
            <p:spPr>
              <a:xfrm>
                <a:off x="804572" y="21133810"/>
                <a:ext cx="11376542" cy="60421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sz="3200" dirty="0">
                    <a:solidFill>
                      <a:schemeClr val="tx1"/>
                    </a:solidFill>
                  </a:rPr>
                  <a:t>For a single predicate in the SMC problem: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suppose we would like to know if it exceeds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Consider the satisfiability (SAT) formula:</a:t>
                </a:r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𝑋𝑂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𝑋𝑂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3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𝑋𝑂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are randomly sampled XOR constraints. The SAT formula above is likely to be satisfiable if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different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vectors render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true. Conversely, it is likely to be unsatisfiable if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has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satisfying assignments.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" y="21133810"/>
                <a:ext cx="11376542" cy="6042167"/>
              </a:xfrm>
              <a:prstGeom prst="rect">
                <a:avLst/>
              </a:prstGeom>
              <a:blipFill>
                <a:blip r:embed="rId5"/>
                <a:stretch>
                  <a:fillRect l="-1784" t="-11765" r="-78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37"/>
          <p:cNvSpPr txBox="1"/>
          <p:nvPr/>
        </p:nvSpPr>
        <p:spPr>
          <a:xfrm>
            <a:off x="20148070" y="752711"/>
            <a:ext cx="11692644" cy="1854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Jinzhao Li, Nan Jiang, Yexiang Xue*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b="1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{li4255, jiang631, </a:t>
            </a:r>
            <a:r>
              <a:rPr lang="en-US" sz="2800" b="1" dirty="0" err="1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yexiang</a:t>
            </a:r>
            <a:r>
              <a:rPr lang="en-US" sz="2800" b="1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}@purdue.edu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Department of Computer Science, Purdue University</a:t>
            </a:r>
          </a:p>
        </p:txBody>
      </p:sp>
      <p:sp>
        <p:nvSpPr>
          <p:cNvPr id="2" name="TextBox 60">
            <a:extLst>
              <a:ext uri="{FF2B5EF4-FFF2-40B4-BE49-F238E27FC236}">
                <a16:creationId xmlns:a16="http://schemas.microsoft.com/office/drawing/2014/main" id="{F7ED6CA4-0DD5-FE1E-CF26-33541897F1F9}"/>
              </a:ext>
            </a:extLst>
          </p:cNvPr>
          <p:cNvSpPr txBox="1"/>
          <p:nvPr/>
        </p:nvSpPr>
        <p:spPr>
          <a:xfrm>
            <a:off x="25060410" y="24711784"/>
            <a:ext cx="7863840" cy="646331"/>
          </a:xfrm>
          <a:prstGeom prst="rect">
            <a:avLst/>
          </a:prstGeom>
          <a:ln w="57150">
            <a:solidFill>
              <a:srgbClr val="00206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6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Acknowledgement</a:t>
            </a:r>
            <a:endParaRPr sz="3200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526A9-6E9D-6491-0EA8-BD4AE633628D}"/>
              </a:ext>
            </a:extLst>
          </p:cNvPr>
          <p:cNvSpPr txBox="1"/>
          <p:nvPr/>
        </p:nvSpPr>
        <p:spPr>
          <a:xfrm>
            <a:off x="25284251" y="25594670"/>
            <a:ext cx="79040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research was supported by NSF grants CCF-1918327.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CA30322-5024-3DFF-D91E-F1F71E5B6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586510"/>
              </p:ext>
            </p:extLst>
          </p:nvPr>
        </p:nvGraphicFramePr>
        <p:xfrm>
          <a:off x="13146992" y="4337487"/>
          <a:ext cx="11125568" cy="41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12353627" imgH="4648044" progId="Acrobat.Document.DC">
                  <p:embed/>
                </p:oleObj>
              </mc:Choice>
              <mc:Fallback>
                <p:oleObj name="Acrobat Document" r:id="rId6" imgW="12353627" imgH="46480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46992" y="4337487"/>
                        <a:ext cx="11125568" cy="41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44">
                <a:extLst>
                  <a:ext uri="{FF2B5EF4-FFF2-40B4-BE49-F238E27FC236}">
                    <a16:creationId xmlns:a16="http://schemas.microsoft.com/office/drawing/2014/main" id="{B47BBA89-DD7A-9E60-7493-6E325688CD78}"/>
                  </a:ext>
                </a:extLst>
              </p:cNvPr>
              <p:cNvSpPr txBox="1"/>
              <p:nvPr/>
            </p:nvSpPr>
            <p:spPr>
              <a:xfrm>
                <a:off x="25015371" y="3959469"/>
                <a:ext cx="11299372" cy="85686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sz="3200" b="1" u="sng" dirty="0"/>
                  <a:t>Main Theorem </a:t>
                </a:r>
                <a:r>
                  <a:rPr lang="en-US" sz="3200" dirty="0"/>
                  <a:t>(see details in the paper):</a:t>
                </a:r>
              </a:p>
              <a:p>
                <a:r>
                  <a:rPr lang="en-US" sz="3200" i="1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i="1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i="1" dirty="0"/>
                  <a:t>. Select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func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i="1" dirty="0"/>
                  <a:t>, we have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i="1" dirty="0"/>
                  <a:t>Suppose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i="1" dirty="0"/>
                  <a:t>, such that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𝑆𝑀𝐶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 is true,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i="1" dirty="0"/>
              </a:p>
              <a:p>
                <a:r>
                  <a:rPr lang="en-US" sz="3200" i="1" dirty="0"/>
                  <a:t>	Then algorithm XOR-SMC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 returns true with 	probability greater than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1 −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i="1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i="1" dirty="0"/>
                  <a:t>Contrarily, suppose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𝑆𝑀𝐶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 is not satisfiable, i.e.,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i="1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⋀"/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⇒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i="1" dirty="0"/>
              </a:p>
              <a:p>
                <a:r>
                  <a:rPr lang="en-US" sz="3200" i="1" dirty="0"/>
                  <a:t>	Then algorithm XOR-SMC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 returns false with 	probability greater than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1 −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i="1" dirty="0"/>
                  <a:t>.</a:t>
                </a:r>
              </a:p>
            </p:txBody>
          </p:sp>
        </mc:Choice>
        <mc:Fallback>
          <p:sp>
            <p:nvSpPr>
              <p:cNvPr id="22" name="TextBox 44">
                <a:extLst>
                  <a:ext uri="{FF2B5EF4-FFF2-40B4-BE49-F238E27FC236}">
                    <a16:creationId xmlns:a16="http://schemas.microsoft.com/office/drawing/2014/main" id="{B47BBA89-DD7A-9E60-7493-6E325688C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371" y="3959469"/>
                <a:ext cx="11299372" cy="8568628"/>
              </a:xfrm>
              <a:prstGeom prst="rect">
                <a:avLst/>
              </a:prstGeom>
              <a:blipFill>
                <a:blip r:embed="rId8"/>
                <a:stretch>
                  <a:fillRect l="-4265" t="-7407" r="-1010" b="-1244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43">
            <a:extLst>
              <a:ext uri="{FF2B5EF4-FFF2-40B4-BE49-F238E27FC236}">
                <a16:creationId xmlns:a16="http://schemas.microsoft.com/office/drawing/2014/main" id="{B9F37F38-1EFA-6E65-62FE-F4BE568FAD58}"/>
              </a:ext>
            </a:extLst>
          </p:cNvPr>
          <p:cNvSpPr txBox="1"/>
          <p:nvPr/>
        </p:nvSpPr>
        <p:spPr>
          <a:xfrm>
            <a:off x="25060411" y="3067092"/>
            <a:ext cx="10972800" cy="646331"/>
          </a:xfrm>
          <a:prstGeom prst="rect">
            <a:avLst/>
          </a:prstGeom>
          <a:ln w="76200">
            <a:solidFill>
              <a:srgbClr val="00206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6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Constant Approximation Guarantee</a:t>
            </a:r>
            <a:r>
              <a:rPr lang="zh-CN" altLang="en-US" sz="3600" b="1" dirty="0">
                <a:latin typeface="Ayuthaya" pitchFamily="2" charset="-34"/>
                <a:cs typeface="Ayuthaya" pitchFamily="2" charset="-34"/>
              </a:rPr>
              <a:t>  </a:t>
            </a:r>
            <a:endParaRPr sz="3600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0257B80-4DED-652E-03DF-D4706E96A7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41868" y="15544801"/>
            <a:ext cx="10824418" cy="10976111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E8CE113-DCD2-E8A9-87F8-45BE1DEA597A}"/>
              </a:ext>
            </a:extLst>
          </p:cNvPr>
          <p:cNvSpPr/>
          <p:nvPr/>
        </p:nvSpPr>
        <p:spPr>
          <a:xfrm>
            <a:off x="15685129" y="19169743"/>
            <a:ext cx="5346072" cy="929685"/>
          </a:xfrm>
          <a:prstGeom prst="roundRect">
            <a:avLst/>
          </a:prstGeom>
          <a:noFill/>
          <a:ln w="571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326532"/>
            <a:endParaRPr lang="en-US" sz="12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AEA525-260E-9E17-3217-D1ED1A7BB4A5}"/>
              </a:ext>
            </a:extLst>
          </p:cNvPr>
          <p:cNvSpPr txBox="1"/>
          <p:nvPr/>
        </p:nvSpPr>
        <p:spPr>
          <a:xfrm>
            <a:off x="18904632" y="20916458"/>
            <a:ext cx="5326967" cy="1219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100000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200" b="1" dirty="0">
                <a:solidFill>
                  <a:schemeClr val="accent1"/>
                </a:solidFill>
              </a:rPr>
              <a:t>Convert model counting to SAT formula</a:t>
            </a:r>
          </a:p>
        </p:txBody>
      </p:sp>
      <p:sp>
        <p:nvSpPr>
          <p:cNvPr id="67" name="Right Arrow 11">
            <a:extLst>
              <a:ext uri="{FF2B5EF4-FFF2-40B4-BE49-F238E27FC236}">
                <a16:creationId xmlns:a16="http://schemas.microsoft.com/office/drawing/2014/main" id="{2BC451AB-0D2E-9630-08B5-EB58B79CE87B}"/>
              </a:ext>
            </a:extLst>
          </p:cNvPr>
          <p:cNvSpPr/>
          <p:nvPr/>
        </p:nvSpPr>
        <p:spPr>
          <a:xfrm rot="14832993">
            <a:off x="18944417" y="20385400"/>
            <a:ext cx="612165" cy="338478"/>
          </a:xfrm>
          <a:prstGeom prst="rightArrow">
            <a:avLst>
              <a:gd name="adj1" fmla="val 25996"/>
              <a:gd name="adj2" fmla="val 59318"/>
            </a:avLst>
          </a:prstGeom>
          <a:solidFill>
            <a:srgbClr val="004B96"/>
          </a:solidFill>
          <a:ln>
            <a:solidFill>
              <a:srgbClr val="004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B9153-62B9-CF33-E6C1-1DE998F7FD16}"/>
              </a:ext>
            </a:extLst>
          </p:cNvPr>
          <p:cNvSpPr txBox="1"/>
          <p:nvPr/>
        </p:nvSpPr>
        <p:spPr>
          <a:xfrm>
            <a:off x="17355320" y="24529703"/>
            <a:ext cx="4543195" cy="6289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100000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200" b="1" dirty="0">
                <a:solidFill>
                  <a:schemeClr val="accent1"/>
                </a:solidFill>
              </a:rPr>
              <a:t>SMC translates to SAT</a:t>
            </a:r>
          </a:p>
        </p:txBody>
      </p:sp>
      <p:sp>
        <p:nvSpPr>
          <p:cNvPr id="69" name="Right Arrow 11">
            <a:extLst>
              <a:ext uri="{FF2B5EF4-FFF2-40B4-BE49-F238E27FC236}">
                <a16:creationId xmlns:a16="http://schemas.microsoft.com/office/drawing/2014/main" id="{6297ADB5-22E7-C156-3507-6AF49A989FF0}"/>
              </a:ext>
            </a:extLst>
          </p:cNvPr>
          <p:cNvSpPr/>
          <p:nvPr/>
        </p:nvSpPr>
        <p:spPr>
          <a:xfrm rot="14832993">
            <a:off x="17395105" y="23998645"/>
            <a:ext cx="612165" cy="338478"/>
          </a:xfrm>
          <a:prstGeom prst="rightArrow">
            <a:avLst>
              <a:gd name="adj1" fmla="val 25996"/>
              <a:gd name="adj2" fmla="val 59318"/>
            </a:avLst>
          </a:prstGeom>
          <a:solidFill>
            <a:srgbClr val="004B96"/>
          </a:solidFill>
          <a:ln>
            <a:solidFill>
              <a:srgbClr val="004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7A6939B9-92F5-55AD-B2A9-D767E84E5A79}"/>
              </a:ext>
            </a:extLst>
          </p:cNvPr>
          <p:cNvSpPr txBox="1"/>
          <p:nvPr/>
        </p:nvSpPr>
        <p:spPr>
          <a:xfrm>
            <a:off x="25060411" y="13031770"/>
            <a:ext cx="10972800" cy="646331"/>
          </a:xfrm>
          <a:prstGeom prst="rect">
            <a:avLst/>
          </a:prstGeom>
          <a:ln w="76200">
            <a:solidFill>
              <a:srgbClr val="00206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3600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Experiments: Shelter Allocation</a:t>
            </a:r>
            <a:endParaRPr sz="3600" b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B19B97BF-F188-F648-235A-324473653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83886"/>
              </p:ext>
            </p:extLst>
          </p:nvPr>
        </p:nvGraphicFramePr>
        <p:xfrm>
          <a:off x="25564491" y="17042754"/>
          <a:ext cx="7874608" cy="307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0" imgW="3562093" imgH="1390494" progId="Acrobat.Document.DC">
                  <p:embed/>
                </p:oleObj>
              </mc:Choice>
              <mc:Fallback>
                <p:oleObj name="Acrobat Document" r:id="rId10" imgW="3562093" imgH="1390494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5D7DC5B-1549-26D2-00C2-A240427118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564491" y="17042754"/>
                        <a:ext cx="7874608" cy="307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" name="Picture 71">
            <a:extLst>
              <a:ext uri="{FF2B5EF4-FFF2-40B4-BE49-F238E27FC236}">
                <a16:creationId xmlns:a16="http://schemas.microsoft.com/office/drawing/2014/main" id="{14DC9432-F949-74DF-DA78-A845AF6B89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57756" y="20334574"/>
            <a:ext cx="8416205" cy="259074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D69E410-CFFA-43B4-F583-B2C0827EF696}"/>
              </a:ext>
            </a:extLst>
          </p:cNvPr>
          <p:cNvSpPr txBox="1"/>
          <p:nvPr/>
        </p:nvSpPr>
        <p:spPr>
          <a:xfrm>
            <a:off x="25269102" y="23116902"/>
            <a:ext cx="106210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4B96"/>
                </a:solidFill>
                <a:latin typeface="Avenir Next Demi Bold" panose="020B0503020202020204" pitchFamily="34" charset="0"/>
              </a:rPr>
              <a:t>Our XOR-SMC finds the best shelter allocation plan in different sized maps in the shortest time. </a:t>
            </a:r>
          </a:p>
        </p:txBody>
      </p:sp>
      <p:sp>
        <p:nvSpPr>
          <p:cNvPr id="78" name="TextBox 44">
            <a:extLst>
              <a:ext uri="{FF2B5EF4-FFF2-40B4-BE49-F238E27FC236}">
                <a16:creationId xmlns:a16="http://schemas.microsoft.com/office/drawing/2014/main" id="{7F2E1A73-0762-A7CB-DD90-EA3BA1E2B0F1}"/>
              </a:ext>
            </a:extLst>
          </p:cNvPr>
          <p:cNvSpPr txBox="1"/>
          <p:nvPr/>
        </p:nvSpPr>
        <p:spPr>
          <a:xfrm>
            <a:off x="25113343" y="14053072"/>
            <a:ext cx="11038115" cy="2690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tx1"/>
                </a:solidFill>
              </a:rPr>
              <a:t>We evaluate XOR-SMC on emergency shelter allocation problems, which aim to optimize accessibility (measured by the number of paths) from residential areas to shelters.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6E91E-2431-D619-AE00-6524A7CE6B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28507" y="24323125"/>
            <a:ext cx="2459009" cy="2459009"/>
          </a:xfrm>
          <a:prstGeom prst="rect">
            <a:avLst/>
          </a:prstGeom>
        </p:spPr>
      </p:pic>
      <p:pic>
        <p:nvPicPr>
          <p:cNvPr id="4" name="Picture 3" descr="AAAI">
            <a:extLst>
              <a:ext uri="{FF2B5EF4-FFF2-40B4-BE49-F238E27FC236}">
                <a16:creationId xmlns:a16="http://schemas.microsoft.com/office/drawing/2014/main" id="{CA9A1AC5-685E-E2F7-790E-79D7477F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697" y="0"/>
            <a:ext cx="8372303" cy="12676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664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Next Demi Bold</vt:lpstr>
      <vt:lpstr>Ayuthaya</vt:lpstr>
      <vt:lpstr>Calibri</vt:lpstr>
      <vt:lpstr>Calibri Light</vt:lpstr>
      <vt:lpstr>Cambria Math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Jiang, Nan</cp:lastModifiedBy>
  <cp:revision>170</cp:revision>
  <dcterms:modified xsi:type="dcterms:W3CDTF">2024-02-16T18:55:13Z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2023-11-21T15:00:42Z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96780727-d1f5-4ed2-9b10-a3fcb051a69e</vt:lpwstr>
  </property>
  <property fmtid="{D5CDD505-2E9C-101B-9397-08002B2CF9AE}" pid="8" name="MSIP_Label_4044bd30-2ed7-4c9d-9d12-46200872a97b_ContentBits">
    <vt:lpwstr>0</vt:lpwstr>
  </property>
</Properties>
</file>