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7" r:id="rId3"/>
    <p:sldId id="282" r:id="rId4"/>
    <p:sldId id="278" r:id="rId5"/>
    <p:sldId id="287" r:id="rId6"/>
    <p:sldId id="288" r:id="rId7"/>
    <p:sldId id="283" r:id="rId8"/>
    <p:sldId id="289" r:id="rId9"/>
    <p:sldId id="297" r:id="rId10"/>
    <p:sldId id="298" r:id="rId11"/>
    <p:sldId id="299" r:id="rId12"/>
    <p:sldId id="300" r:id="rId13"/>
    <p:sldId id="301" r:id="rId14"/>
    <p:sldId id="308" r:id="rId15"/>
    <p:sldId id="263" r:id="rId16"/>
    <p:sldId id="302" r:id="rId17"/>
    <p:sldId id="295" r:id="rId18"/>
    <p:sldId id="290" r:id="rId19"/>
    <p:sldId id="303" r:id="rId20"/>
    <p:sldId id="306" r:id="rId21"/>
    <p:sldId id="291" r:id="rId22"/>
    <p:sldId id="292" r:id="rId23"/>
    <p:sldId id="294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4">
          <p15:clr>
            <a:srgbClr val="A4A3A4"/>
          </p15:clr>
        </p15:guide>
        <p15:guide id="2" orient="horz" pos="2436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4332">
          <p15:clr>
            <a:srgbClr val="A4A3A4"/>
          </p15:clr>
        </p15:guide>
        <p15:guide id="5" pos="1429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AFC8"/>
    <a:srgbClr val="F2737D"/>
    <a:srgbClr val="3C3C37"/>
    <a:srgbClr val="E0E0E0"/>
    <a:srgbClr val="FA44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0459" autoAdjust="0"/>
  </p:normalViewPr>
  <p:slideViewPr>
    <p:cSldViewPr snapToObjects="1">
      <p:cViewPr varScale="1">
        <p:scale>
          <a:sx n="100" d="100"/>
          <a:sy n="100" d="100"/>
        </p:scale>
        <p:origin x="540" y="102"/>
      </p:cViewPr>
      <p:guideLst>
        <p:guide orient="horz" pos="804"/>
        <p:guide orient="horz" pos="2436"/>
        <p:guide orient="horz" pos="1620"/>
        <p:guide pos="4332"/>
        <p:guide pos="142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405D3-6F00-48D0-8048-9086A35BC121}" type="datetimeFigureOut">
              <a:rPr lang="zh-CN" altLang="en-US" smtClean="0"/>
              <a:t>2015/10/11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6FFE1-4C3D-42C9-820D-EC0069F96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97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6FFE1-4C3D-42C9-820D-EC0069F9697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766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6FFE1-4C3D-42C9-820D-EC0069F9697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664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6FFE1-4C3D-42C9-820D-EC0069F9697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491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6FFE1-4C3D-42C9-820D-EC0069F9697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920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6FFE1-4C3D-42C9-820D-EC0069F9697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6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0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0" y="-35630"/>
            <a:ext cx="9144000" cy="5179130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0" y="-49922"/>
            <a:ext cx="9144000" cy="2313980"/>
          </a:xfrm>
          <a:prstGeom prst="rect">
            <a:avLst/>
          </a:prstGeom>
          <a:solidFill>
            <a:srgbClr val="3C3C37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5AFC8"/>
              </a:solidFill>
            </a:endParaRPr>
          </a:p>
        </p:txBody>
      </p:sp>
      <p:sp>
        <p:nvSpPr>
          <p:cNvPr id="37" name="TextBox 53"/>
          <p:cNvSpPr txBox="1"/>
          <p:nvPr/>
        </p:nvSpPr>
        <p:spPr bwMode="auto">
          <a:xfrm>
            <a:off x="323528" y="691569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b="1" spc="225" dirty="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Word Embedding Based Multi-Layer Perceptron Prediction for Biological Event Trigger Identification</a:t>
            </a:r>
            <a:endParaRPr lang="en-US" altLang="zh-CN" sz="2000" b="1" spc="225" dirty="0" smtClean="0">
              <a:solidFill>
                <a:schemeClr val="bg1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2915816" y="3099960"/>
            <a:ext cx="360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b="1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Supervisor</a:t>
            </a:r>
            <a:r>
              <a:rPr lang="zh-CN" altLang="en-US" sz="1600" b="1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</a:t>
            </a:r>
            <a:r>
              <a:rPr lang="en-US" altLang="zh-CN" sz="1600" b="1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:</a:t>
            </a:r>
            <a:r>
              <a:rPr lang="zh-CN" altLang="en-US" sz="1600" b="1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        </a:t>
            </a:r>
            <a:r>
              <a:rPr lang="en-US" altLang="zh-CN" sz="1600" b="1" spc="75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Wenge</a:t>
            </a:r>
            <a:r>
              <a:rPr lang="en-US" altLang="zh-CN" sz="1600" b="1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</a:t>
            </a:r>
            <a:r>
              <a:rPr lang="en-US" altLang="zh-CN" sz="1600" b="1" spc="75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Rong</a:t>
            </a:r>
            <a:endParaRPr lang="en-US" altLang="zh-CN" sz="1600" b="1" spc="75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  </a:t>
            </a:r>
            <a:r>
              <a:rPr lang="en-US" altLang="zh-CN" sz="1600" b="1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Reporter</a:t>
            </a:r>
            <a:r>
              <a:rPr lang="zh-CN" altLang="en-US" sz="1600" b="1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：         </a:t>
            </a:r>
            <a:r>
              <a:rPr lang="en-US" altLang="zh-CN" sz="1600" b="1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Nan Jiang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19414" y="1778562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49871" y="4536026"/>
            <a:ext cx="504056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 b="1" spc="75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defRPr>
            </a:lvl1pPr>
          </a:lstStyle>
          <a:p>
            <a:r>
              <a:rPr lang="en-US" altLang="zh-CN" dirty="0"/>
              <a:t>School of Computer Science &amp; </a:t>
            </a:r>
            <a:r>
              <a:rPr lang="en-US" altLang="zh-CN" dirty="0" smtClean="0"/>
              <a:t>Engineering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574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1"/>
            <a:ext cx="9144000" cy="5233119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Architecture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合并 38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6736" y="1021263"/>
            <a:ext cx="2715110" cy="31589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74382" y="1021263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8"/>
          <p:cNvSpPr txBox="1"/>
          <p:nvPr/>
        </p:nvSpPr>
        <p:spPr>
          <a:xfrm>
            <a:off x="539551" y="986851"/>
            <a:ext cx="2701112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en-US" altLang="zh-CN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MLP classification</a:t>
            </a:r>
            <a:endParaRPr lang="zh-CN" altLang="zh-CN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205530" y="1756770"/>
            <a:ext cx="5686950" cy="2615180"/>
            <a:chOff x="4230148" y="1828080"/>
            <a:chExt cx="5436232" cy="2378550"/>
          </a:xfrm>
        </p:grpSpPr>
        <p:sp>
          <p:nvSpPr>
            <p:cNvPr id="21" name="矩形 20"/>
            <p:cNvSpPr/>
            <p:nvPr/>
          </p:nvSpPr>
          <p:spPr>
            <a:xfrm>
              <a:off x="4230148" y="1828080"/>
              <a:ext cx="5436232" cy="2378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37"/>
            <p:cNvSpPr txBox="1"/>
            <p:nvPr/>
          </p:nvSpPr>
          <p:spPr>
            <a:xfrm>
              <a:off x="4337788" y="1849518"/>
              <a:ext cx="5328592" cy="1763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Divide 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multi-classes into one-versus-the-rest </a:t>
              </a: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classification;</a:t>
              </a:r>
            </a:p>
            <a:p>
              <a:pPr marL="342900" lvl="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M</a:t>
              </a: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ap word into word-embedding feature;</a:t>
              </a:r>
            </a:p>
            <a:p>
              <a:pPr marL="342900" lvl="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T</a:t>
              </a: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rain 3-layer model and make prediction;</a:t>
              </a:r>
            </a:p>
            <a:p>
              <a:pPr marL="342900" lvl="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Calculate the evaluation metrics.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23" t="1036" r="15662" b="40781"/>
          <a:stretch/>
        </p:blipFill>
        <p:spPr>
          <a:xfrm>
            <a:off x="832567" y="1742663"/>
            <a:ext cx="1905621" cy="276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53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Architecture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合并 38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6736" y="1021263"/>
            <a:ext cx="2715110" cy="31589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74382" y="1021263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8"/>
          <p:cNvSpPr txBox="1"/>
          <p:nvPr/>
        </p:nvSpPr>
        <p:spPr>
          <a:xfrm>
            <a:off x="539551" y="986851"/>
            <a:ext cx="2701112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zh-CN" alt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稀疏惩罚因子</a:t>
            </a:r>
            <a:endParaRPr lang="zh-CN" altLang="zh-CN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561826" y="1486072"/>
            <a:ext cx="6717410" cy="3421441"/>
            <a:chOff x="4230148" y="1828080"/>
            <a:chExt cx="5436232" cy="2378550"/>
          </a:xfrm>
        </p:grpSpPr>
        <p:sp>
          <p:nvSpPr>
            <p:cNvPr id="21" name="矩形 20"/>
            <p:cNvSpPr/>
            <p:nvPr/>
          </p:nvSpPr>
          <p:spPr>
            <a:xfrm>
              <a:off x="4230148" y="1828080"/>
              <a:ext cx="5436232" cy="2378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37"/>
            <p:cNvSpPr txBox="1"/>
            <p:nvPr/>
          </p:nvSpPr>
          <p:spPr>
            <a:xfrm>
              <a:off x="4337788" y="1849518"/>
              <a:ext cx="4917291" cy="211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KL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因子</a:t>
              </a:r>
              <a:r>
                <a:rPr lang="en-US" altLang="zh-CN" sz="1600" b="1" dirty="0" smtClean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: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L1</a:t>
              </a:r>
              <a:r>
                <a:rPr lang="zh-CN" alt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范数</a:t>
              </a:r>
              <a:r>
                <a:rPr lang="en-US" altLang="zh-CN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: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L2</a:t>
              </a:r>
              <a:r>
                <a:rPr lang="zh-CN" alt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范数</a:t>
              </a:r>
              <a:r>
                <a:rPr lang="en-US" altLang="zh-CN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: </a:t>
              </a:r>
            </a:p>
            <a:p>
              <a:pPr lvl="0">
                <a:lnSpc>
                  <a:spcPct val="150000"/>
                </a:lnSpc>
              </a:pP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Student-t</a:t>
              </a:r>
              <a:r>
                <a:rPr lang="zh-CN" alt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因子</a:t>
              </a:r>
              <a:r>
                <a:rPr lang="en-US" altLang="zh-CN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: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902684" y="1563638"/>
                <a:ext cx="2073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684" y="1563638"/>
                <a:ext cx="207396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543640"/>
              </p:ext>
            </p:extLst>
          </p:nvPr>
        </p:nvGraphicFramePr>
        <p:xfrm>
          <a:off x="4352276" y="2659382"/>
          <a:ext cx="1600944" cy="477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Equation" r:id="rId4" imgW="1168200" imgH="355320" progId="Equation.DSMT4">
                  <p:embed/>
                </p:oleObj>
              </mc:Choice>
              <mc:Fallback>
                <p:oleObj name="Equation" r:id="rId4" imgW="11682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52276" y="2659382"/>
                        <a:ext cx="1600944" cy="477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245654"/>
              </p:ext>
            </p:extLst>
          </p:nvPr>
        </p:nvGraphicFramePr>
        <p:xfrm>
          <a:off x="4352276" y="3433422"/>
          <a:ext cx="1647807" cy="509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Equation" r:id="rId6" imgW="1231560" imgH="380880" progId="Equation.DSMT4">
                  <p:embed/>
                </p:oleObj>
              </mc:Choice>
              <mc:Fallback>
                <p:oleObj name="Equation" r:id="rId6" imgW="12315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52276" y="3433422"/>
                        <a:ext cx="1647807" cy="509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289681"/>
              </p:ext>
            </p:extLst>
          </p:nvPr>
        </p:nvGraphicFramePr>
        <p:xfrm>
          <a:off x="4385127" y="2007258"/>
          <a:ext cx="3471686" cy="483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Equation" r:id="rId8" imgW="2552400" imgH="355320" progId="Equation.DSMT4">
                  <p:embed/>
                </p:oleObj>
              </mc:Choice>
              <mc:Fallback>
                <p:oleObj name="Equation" r:id="rId8" imgW="25524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85127" y="2007258"/>
                        <a:ext cx="3471686" cy="4836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966963"/>
              </p:ext>
            </p:extLst>
          </p:nvPr>
        </p:nvGraphicFramePr>
        <p:xfrm>
          <a:off x="4352276" y="4141602"/>
          <a:ext cx="2446606" cy="535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Equation" r:id="rId10" imgW="1625400" imgH="355320" progId="Equation.DSMT4">
                  <p:embed/>
                </p:oleObj>
              </mc:Choice>
              <mc:Fallback>
                <p:oleObj name="Equation" r:id="rId10" imgW="16254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52276" y="4141602"/>
                        <a:ext cx="2446606" cy="535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7554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Architecture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88096" y="1855477"/>
            <a:ext cx="5436232" cy="2378550"/>
            <a:chOff x="2160104" y="2065408"/>
            <a:chExt cx="5436232" cy="2378550"/>
          </a:xfrm>
        </p:grpSpPr>
        <p:sp>
          <p:nvSpPr>
            <p:cNvPr id="27" name="矩形 26"/>
            <p:cNvSpPr/>
            <p:nvPr/>
          </p:nvSpPr>
          <p:spPr>
            <a:xfrm>
              <a:off x="2160104" y="2065408"/>
              <a:ext cx="5436232" cy="2378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67744" y="2560930"/>
              <a:ext cx="46805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迭代更新权重矩阵：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实验中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采用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优化后的变形方法 </a:t>
              </a: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L-BFGS 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</a:p>
          </p:txBody>
        </p:sp>
      </p:grpSp>
      <p:sp>
        <p:nvSpPr>
          <p:cNvPr id="39" name="流程图: 合并 38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6736" y="1021263"/>
            <a:ext cx="2715110" cy="31589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74382" y="1021263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8"/>
          <p:cNvSpPr txBox="1"/>
          <p:nvPr/>
        </p:nvSpPr>
        <p:spPr>
          <a:xfrm>
            <a:off x="539551" y="986851"/>
            <a:ext cx="2701112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zh-CN" alt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模型训练</a:t>
            </a:r>
            <a:endParaRPr lang="zh-CN" altLang="zh-CN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653798" y="2195112"/>
                <a:ext cx="2300438" cy="629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𝑆𝐴𝐸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798" y="2195112"/>
                <a:ext cx="2300438" cy="6299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972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Architecture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456248" y="1458169"/>
            <a:ext cx="5436232" cy="3006476"/>
            <a:chOff x="2160104" y="2065408"/>
            <a:chExt cx="5436232" cy="2378550"/>
          </a:xfrm>
        </p:grpSpPr>
        <p:sp>
          <p:nvSpPr>
            <p:cNvPr id="27" name="矩形 26"/>
            <p:cNvSpPr/>
            <p:nvPr/>
          </p:nvSpPr>
          <p:spPr>
            <a:xfrm>
              <a:off x="2160104" y="2065408"/>
              <a:ext cx="5436232" cy="2378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67744" y="2169803"/>
              <a:ext cx="4968552" cy="949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是一种对二元分类算法的拓展，用于多标签分类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基于贝叶斯概率模型，选择概率最大的表签</a:t>
              </a:r>
            </a:p>
          </p:txBody>
        </p:sp>
      </p:grpSp>
      <p:sp>
        <p:nvSpPr>
          <p:cNvPr id="39" name="流程图: 合并 38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6736" y="1021263"/>
            <a:ext cx="2715110" cy="31589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74382" y="1021263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8"/>
          <p:cNvSpPr txBox="1"/>
          <p:nvPr/>
        </p:nvSpPr>
        <p:spPr>
          <a:xfrm>
            <a:off x="539551" y="986851"/>
            <a:ext cx="2701112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en-US" altLang="zh-CN" sz="19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微软雅黑" panose="020B0503020204020204" pitchFamily="34" charset="-122"/>
              </a:rPr>
              <a:t>Softmax</a:t>
            </a:r>
            <a:r>
              <a:rPr lang="zh-CN" altLang="en-US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分类算法</a:t>
            </a:r>
            <a:endParaRPr lang="zh-CN" altLang="zh-CN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STL SparseAE Featur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19"/>
          <a:stretch/>
        </p:blipFill>
        <p:spPr bwMode="auto">
          <a:xfrm>
            <a:off x="667457" y="1742663"/>
            <a:ext cx="1752129" cy="262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242334" y="2922597"/>
                <a:ext cx="3267000" cy="1353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=1|</m:t>
                                    </m:r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=2|</m:t>
                                    </m:r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334" y="2922597"/>
                <a:ext cx="3267000" cy="13533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4226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Architecture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691680" y="1765026"/>
            <a:ext cx="6444344" cy="3092537"/>
            <a:chOff x="2160104" y="2065408"/>
            <a:chExt cx="5436232" cy="2378550"/>
          </a:xfrm>
        </p:grpSpPr>
        <p:sp>
          <p:nvSpPr>
            <p:cNvPr id="27" name="矩形 26"/>
            <p:cNvSpPr/>
            <p:nvPr/>
          </p:nvSpPr>
          <p:spPr>
            <a:xfrm>
              <a:off x="2160104" y="2065408"/>
              <a:ext cx="5436232" cy="2378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67743" y="2560930"/>
              <a:ext cx="4994816" cy="1491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特征稀疏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度：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重构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误差：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正确率：</a:t>
              </a:r>
            </a:p>
          </p:txBody>
        </p:sp>
      </p:grpSp>
      <p:sp>
        <p:nvSpPr>
          <p:cNvPr id="39" name="流程图: 合并 38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6736" y="1021263"/>
            <a:ext cx="2715110" cy="31589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74382" y="1021263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8"/>
          <p:cNvSpPr txBox="1"/>
          <p:nvPr/>
        </p:nvSpPr>
        <p:spPr>
          <a:xfrm>
            <a:off x="539551" y="986851"/>
            <a:ext cx="2701112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zh-CN" alt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评价指标</a:t>
            </a:r>
            <a:endParaRPr lang="zh-CN" altLang="zh-CN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428029"/>
              </p:ext>
            </p:extLst>
          </p:nvPr>
        </p:nvGraphicFramePr>
        <p:xfrm>
          <a:off x="4211961" y="3040017"/>
          <a:ext cx="2664296" cy="643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" name="Equation" r:id="rId3" imgW="1841400" imgH="444240" progId="Equation.DSMT4">
                  <p:embed/>
                </p:oleObj>
              </mc:Choice>
              <mc:Fallback>
                <p:oleObj name="Equation" r:id="rId3" imgW="18414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11961" y="3040017"/>
                        <a:ext cx="2664296" cy="643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14854"/>
              </p:ext>
            </p:extLst>
          </p:nvPr>
        </p:nvGraphicFramePr>
        <p:xfrm>
          <a:off x="4186238" y="2247900"/>
          <a:ext cx="259873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" name="Equation" r:id="rId5" imgW="1942920" imgH="507960" progId="Equation.DSMT4">
                  <p:embed/>
                </p:oleObj>
              </mc:Choice>
              <mc:Fallback>
                <p:oleObj name="Equation" r:id="rId5" imgW="19429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86238" y="2247900"/>
                        <a:ext cx="2598737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955825"/>
              </p:ext>
            </p:extLst>
          </p:nvPr>
        </p:nvGraphicFramePr>
        <p:xfrm>
          <a:off x="4275138" y="3879850"/>
          <a:ext cx="2767012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" name="Equation" r:id="rId7" imgW="2311200" imgH="431640" progId="Equation.DSMT4">
                  <p:embed/>
                </p:oleObj>
              </mc:Choice>
              <mc:Fallback>
                <p:oleObj name="Equation" r:id="rId7" imgW="2311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75138" y="3879850"/>
                        <a:ext cx="2767012" cy="51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3837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9144000" cy="523604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16200000">
            <a:off x="-1089574" y="1066102"/>
            <a:ext cx="5164038" cy="2990758"/>
          </a:xfrm>
          <a:prstGeom prst="flowChartMerge">
            <a:avLst/>
          </a:prstGeom>
          <a:solidFill>
            <a:srgbClr val="FA4453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16200000">
            <a:off x="-847234" y="1167593"/>
            <a:ext cx="4680521" cy="273630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合并 43"/>
          <p:cNvSpPr/>
          <p:nvPr/>
        </p:nvSpPr>
        <p:spPr>
          <a:xfrm rot="5400000">
            <a:off x="6660231" y="2473320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46154" y="2355726"/>
            <a:ext cx="3086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1602" y="2139702"/>
            <a:ext cx="1296142" cy="92333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3</a:t>
            </a:r>
            <a:endParaRPr lang="zh-CN" altLang="zh-CN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F2737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593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1"/>
            <a:ext cx="9144000" cy="5233119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Experiment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>
                <a:solidFill>
                  <a:srgbClr val="F27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合并 38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16736" y="1021263"/>
            <a:ext cx="2715110" cy="315898"/>
          </a:xfrm>
          <a:prstGeom prst="rect">
            <a:avLst/>
          </a:prstGeom>
          <a:solidFill>
            <a:srgbClr val="F2737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74382" y="1021263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8"/>
          <p:cNvSpPr txBox="1"/>
          <p:nvPr/>
        </p:nvSpPr>
        <p:spPr>
          <a:xfrm>
            <a:off x="516737" y="986851"/>
            <a:ext cx="2768172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en-US" altLang="zh-CN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endParaRPr lang="zh-CN" altLang="zh-CN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F2737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910720" y="1777075"/>
            <a:ext cx="5328592" cy="2866851"/>
            <a:chOff x="2160104" y="2065408"/>
            <a:chExt cx="5436232" cy="2378550"/>
          </a:xfrm>
        </p:grpSpPr>
        <p:sp>
          <p:nvSpPr>
            <p:cNvPr id="22" name="矩形 21"/>
            <p:cNvSpPr/>
            <p:nvPr/>
          </p:nvSpPr>
          <p:spPr>
            <a:xfrm>
              <a:off x="2160104" y="2065408"/>
              <a:ext cx="5436232" cy="2378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37"/>
            <p:cNvSpPr txBox="1"/>
            <p:nvPr/>
          </p:nvSpPr>
          <p:spPr>
            <a:xfrm>
              <a:off x="2267742" y="2128384"/>
              <a:ext cx="5285353" cy="1917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MLEE dataset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 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train  :  validation  :   test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PubMed dataset: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2">
                <a:lnSpc>
                  <a:spcPct val="150000"/>
                </a:lnSpc>
              </a:pP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crawl biological publications abstract</a:t>
              </a:r>
            </a:p>
            <a:p>
              <a:pPr lvl="2">
                <a:lnSpc>
                  <a:spcPct val="150000"/>
                </a:lnSpc>
              </a:pPr>
              <a:endPara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Cleaning Method: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2">
                <a:lnSpc>
                  <a:spcPct val="150000"/>
                </a:lnSpc>
              </a:pP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Splitting;   Tokenize;  Stemming;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0736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1"/>
            <a:ext cx="9144000" cy="5233119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Experiment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>
                <a:solidFill>
                  <a:srgbClr val="F27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合并 38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16736" y="1021263"/>
            <a:ext cx="2715110" cy="315898"/>
          </a:xfrm>
          <a:prstGeom prst="rect">
            <a:avLst/>
          </a:prstGeom>
          <a:solidFill>
            <a:srgbClr val="F2737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74382" y="1021263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8"/>
          <p:cNvSpPr txBox="1"/>
          <p:nvPr/>
        </p:nvSpPr>
        <p:spPr>
          <a:xfrm>
            <a:off x="539551" y="986851"/>
            <a:ext cx="2376265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en-US" altLang="zh-CN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Baselines</a:t>
            </a:r>
            <a:endParaRPr lang="zh-CN" altLang="zh-CN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F2737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910720" y="1777075"/>
            <a:ext cx="5328592" cy="2866851"/>
            <a:chOff x="2160104" y="2065408"/>
            <a:chExt cx="5436232" cy="2378550"/>
          </a:xfrm>
        </p:grpSpPr>
        <p:sp>
          <p:nvSpPr>
            <p:cNvPr id="24" name="矩形 23"/>
            <p:cNvSpPr/>
            <p:nvPr/>
          </p:nvSpPr>
          <p:spPr>
            <a:xfrm>
              <a:off x="2160104" y="2065408"/>
              <a:ext cx="5436232" cy="2378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37"/>
            <p:cNvSpPr txBox="1"/>
            <p:nvPr/>
          </p:nvSpPr>
          <p:spPr>
            <a:xfrm>
              <a:off x="3185503" y="2550077"/>
              <a:ext cx="3121639" cy="995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CN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Pyysalo</a:t>
              </a: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et al;</a:t>
              </a:r>
            </a:p>
            <a:p>
              <a:pPr marL="342900" lvl="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Zhou et al;</a:t>
              </a:r>
            </a:p>
            <a:p>
              <a:pPr marL="342900" lvl="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CN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Nie</a:t>
              </a: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et al;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526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1"/>
            <a:ext cx="9144000" cy="5233119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Experiment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>
                <a:solidFill>
                  <a:srgbClr val="F27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合并 38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F273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16736" y="1021263"/>
            <a:ext cx="2715110" cy="315898"/>
          </a:xfrm>
          <a:prstGeom prst="rect">
            <a:avLst/>
          </a:prstGeom>
          <a:solidFill>
            <a:srgbClr val="F2737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74382" y="1021263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8"/>
          <p:cNvSpPr txBox="1"/>
          <p:nvPr/>
        </p:nvSpPr>
        <p:spPr>
          <a:xfrm>
            <a:off x="539551" y="986851"/>
            <a:ext cx="2376265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en-US" altLang="zh-CN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endParaRPr lang="zh-CN" altLang="zh-CN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230"/>
            <a:ext cx="9144000" cy="46630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119"/>
            <a:ext cx="9144000" cy="400577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" y="221196"/>
            <a:ext cx="9144000" cy="466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74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Experiment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>
                <a:solidFill>
                  <a:srgbClr val="F27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合并 38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16736" y="1021263"/>
            <a:ext cx="2715110" cy="315898"/>
          </a:xfrm>
          <a:prstGeom prst="rect">
            <a:avLst/>
          </a:prstGeom>
          <a:solidFill>
            <a:srgbClr val="F2737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74382" y="1021263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8"/>
          <p:cNvSpPr txBox="1"/>
          <p:nvPr/>
        </p:nvSpPr>
        <p:spPr>
          <a:xfrm>
            <a:off x="539551" y="986851"/>
            <a:ext cx="2376265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en-US" altLang="zh-CN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Overall Results</a:t>
            </a:r>
            <a:endParaRPr lang="zh-CN" altLang="zh-CN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F2737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427717"/>
              </p:ext>
            </p:extLst>
          </p:nvPr>
        </p:nvGraphicFramePr>
        <p:xfrm>
          <a:off x="1691680" y="1923678"/>
          <a:ext cx="5688632" cy="216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4339"/>
                <a:gridCol w="998979"/>
                <a:gridCol w="1567842"/>
                <a:gridCol w="1387472"/>
              </a:tblGrid>
              <a:tr h="36004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Source Code Pro" panose="020B0509030403020204" pitchFamily="49" charset="0"/>
                        </a:rPr>
                        <a:t>Overall Experiment Result of Event Types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  <a:latin typeface="Source Code Pro" panose="020B0509030403020204" pitchFamily="49" charset="0"/>
                        </a:rPr>
                        <a:t>Methods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u="none" strike="noStrike" dirty="0">
                          <a:effectLst/>
                          <a:latin typeface="Source Code Pro" panose="020B0509030403020204" pitchFamily="49" charset="0"/>
                        </a:rPr>
                        <a:t>Recall(%)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u="none" strike="noStrike" dirty="0">
                          <a:effectLst/>
                          <a:latin typeface="Source Code Pro" panose="020B0509030403020204" pitchFamily="49" charset="0"/>
                        </a:rPr>
                        <a:t>Precision(%)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u="none" strike="noStrike" dirty="0">
                          <a:effectLst/>
                          <a:latin typeface="Source Code Pro" panose="020B0509030403020204" pitchFamily="49" charset="0"/>
                        </a:rPr>
                        <a:t>F1 score(%)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Source Code Pro" panose="020B0509030403020204" pitchFamily="49" charset="0"/>
                        </a:rPr>
                        <a:t>Ours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 dirty="0">
                          <a:solidFill>
                            <a:srgbClr val="FF0000"/>
                          </a:solidFill>
                          <a:effectLst/>
                          <a:latin typeface="Source Code Pro" panose="020B0509030403020204" pitchFamily="49" charset="0"/>
                        </a:rPr>
                        <a:t>84.74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 dirty="0">
                          <a:solidFill>
                            <a:srgbClr val="FF0000"/>
                          </a:solidFill>
                          <a:effectLst/>
                          <a:latin typeface="Source Code Pro" panose="020B0509030403020204" pitchFamily="49" charset="0"/>
                        </a:rPr>
                        <a:t>90.76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 dirty="0">
                          <a:solidFill>
                            <a:srgbClr val="FF0000"/>
                          </a:solidFill>
                          <a:effectLst/>
                          <a:latin typeface="Source Code Pro" panose="020B0509030403020204" pitchFamily="49" charset="0"/>
                        </a:rPr>
                        <a:t>87.65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Source Code Pro" panose="020B0509030403020204" pitchFamily="49" charset="0"/>
                        </a:rPr>
                        <a:t>Nie et al.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 dirty="0">
                          <a:effectLst/>
                          <a:latin typeface="Source Code Pro" panose="020B0509030403020204" pitchFamily="49" charset="0"/>
                        </a:rPr>
                        <a:t>84.62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 dirty="0">
                          <a:effectLst/>
                          <a:latin typeface="Source Code Pro" panose="020B0509030403020204" pitchFamily="49" charset="0"/>
                        </a:rPr>
                        <a:t>73.3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effectLst/>
                          <a:latin typeface="Source Code Pro" panose="020B0509030403020204" pitchFamily="49" charset="0"/>
                        </a:rPr>
                        <a:t>78.56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Source Code Pro" panose="020B0509030403020204" pitchFamily="49" charset="0"/>
                        </a:rPr>
                        <a:t>Zhou et al.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effectLst/>
                          <a:latin typeface="Source Code Pro" panose="020B0509030403020204" pitchFamily="49" charset="0"/>
                        </a:rPr>
                        <a:t>81.6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 dirty="0">
                          <a:effectLst/>
                          <a:latin typeface="Source Code Pro" panose="020B0509030403020204" pitchFamily="49" charset="0"/>
                        </a:rPr>
                        <a:t>75.35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 dirty="0">
                          <a:effectLst/>
                          <a:latin typeface="Source Code Pro" panose="020B0509030403020204" pitchFamily="49" charset="0"/>
                        </a:rPr>
                        <a:t>78.35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Source Code Pro" panose="020B0509030403020204" pitchFamily="49" charset="0"/>
                        </a:rPr>
                        <a:t>Pyysalo et al.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effectLst/>
                          <a:latin typeface="Source Code Pro" panose="020B0509030403020204" pitchFamily="49" charset="0"/>
                        </a:rPr>
                        <a:t>82.04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effectLst/>
                          <a:latin typeface="Source Code Pro" panose="020B0509030403020204" pitchFamily="49" charset="0"/>
                        </a:rPr>
                        <a:t>70.75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 dirty="0">
                          <a:effectLst/>
                          <a:latin typeface="Source Code Pro" panose="020B0509030403020204" pitchFamily="49" charset="0"/>
                        </a:rPr>
                        <a:t>75.98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836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755576" y="771550"/>
            <a:ext cx="77048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 bwMode="auto">
          <a:xfrm flipV="1">
            <a:off x="755576" y="339502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1254" y="33021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2447764" y="2067694"/>
            <a:ext cx="1008112" cy="1008112"/>
          </a:xfrm>
          <a:prstGeom prst="flowChartConnector">
            <a:avLst/>
          </a:prstGeom>
          <a:solidFill>
            <a:srgbClr val="05AF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联系 13"/>
          <p:cNvSpPr/>
          <p:nvPr/>
        </p:nvSpPr>
        <p:spPr>
          <a:xfrm>
            <a:off x="4067944" y="2067694"/>
            <a:ext cx="1008112" cy="1008112"/>
          </a:xfrm>
          <a:prstGeom prst="flowChartConnector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5724128" y="2067694"/>
            <a:ext cx="1008112" cy="1008112"/>
          </a:xfrm>
          <a:prstGeom prst="flowChartConnector">
            <a:avLst/>
          </a:prstGeom>
          <a:solidFill>
            <a:srgbClr val="FA445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23728" y="313441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9912" y="313852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Architecture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00092" y="313852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Experiment</a:t>
            </a:r>
            <a:endParaRPr lang="zh-CN" altLang="zh-CN" dirty="0"/>
          </a:p>
        </p:txBody>
      </p:sp>
      <p:sp>
        <p:nvSpPr>
          <p:cNvPr id="19" name="流程图: 联系 18"/>
          <p:cNvSpPr/>
          <p:nvPr/>
        </p:nvSpPr>
        <p:spPr>
          <a:xfrm>
            <a:off x="2447764" y="2067694"/>
            <a:ext cx="1008112" cy="1008112"/>
          </a:xfrm>
          <a:prstGeom prst="flowChartConnector">
            <a:avLst/>
          </a:prstGeom>
          <a:solidFill>
            <a:srgbClr val="05AF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联系 19"/>
          <p:cNvSpPr/>
          <p:nvPr/>
        </p:nvSpPr>
        <p:spPr>
          <a:xfrm>
            <a:off x="4067944" y="2067694"/>
            <a:ext cx="1008112" cy="1008112"/>
          </a:xfrm>
          <a:prstGeom prst="flowChartConnector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联系 20"/>
          <p:cNvSpPr/>
          <p:nvPr/>
        </p:nvSpPr>
        <p:spPr>
          <a:xfrm>
            <a:off x="5724128" y="2067694"/>
            <a:ext cx="1008112" cy="1008112"/>
          </a:xfrm>
          <a:prstGeom prst="flowChartConnector">
            <a:avLst/>
          </a:prstGeom>
          <a:solidFill>
            <a:srgbClr val="FA445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laptop"/>
          <p:cNvSpPr>
            <a:spLocks noEditPoints="1" noChangeArrowheads="1"/>
          </p:cNvSpPr>
          <p:nvPr/>
        </p:nvSpPr>
        <p:spPr bwMode="auto">
          <a:xfrm>
            <a:off x="2589212" y="2355724"/>
            <a:ext cx="725216" cy="429009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Litebulb"/>
          <p:cNvSpPr>
            <a:spLocks noEditPoints="1" noChangeArrowheads="1"/>
          </p:cNvSpPr>
          <p:nvPr/>
        </p:nvSpPr>
        <p:spPr bwMode="auto">
          <a:xfrm>
            <a:off x="6071108" y="2316943"/>
            <a:ext cx="314152" cy="509613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25" name="Picture 5" descr="C:\Users\ybi9\AppData\Local\Microsoft\Windows\Temporary Internet Files\Content.IE5\OM1J1Y24\MC90029815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94" y="2291805"/>
            <a:ext cx="408211" cy="66088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17"/>
          <p:cNvSpPr txBox="1"/>
          <p:nvPr/>
        </p:nvSpPr>
        <p:spPr>
          <a:xfrm>
            <a:off x="737001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9817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9144000" cy="523604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16200000">
            <a:off x="-1089574" y="1066102"/>
            <a:ext cx="5164038" cy="2990758"/>
          </a:xfrm>
          <a:prstGeom prst="flowChartMerge">
            <a:avLst/>
          </a:prstGeom>
          <a:solidFill>
            <a:srgbClr val="3C3C37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16200000">
            <a:off x="-811230" y="1203598"/>
            <a:ext cx="4608512" cy="273630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合并 43"/>
          <p:cNvSpPr/>
          <p:nvPr/>
        </p:nvSpPr>
        <p:spPr>
          <a:xfrm rot="5400000">
            <a:off x="6660231" y="2473320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46154" y="2355726"/>
            <a:ext cx="3086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onclusion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1602" y="2139702"/>
            <a:ext cx="1296142" cy="92333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4</a:t>
            </a:r>
            <a:endParaRPr lang="zh-CN" altLang="zh-CN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9029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1"/>
            <a:ext cx="9144000" cy="5233119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Conclusion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>
                <a:solidFill>
                  <a:srgbClr val="3C3C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rgbClr val="3C3C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5400" b="1" dirty="0">
              <a:solidFill>
                <a:srgbClr val="3C3C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565852" y="1975172"/>
            <a:ext cx="6012296" cy="2439442"/>
            <a:chOff x="2160104" y="2065408"/>
            <a:chExt cx="5436232" cy="2439442"/>
          </a:xfrm>
        </p:grpSpPr>
        <p:sp>
          <p:nvSpPr>
            <p:cNvPr id="27" name="矩形 26"/>
            <p:cNvSpPr/>
            <p:nvPr/>
          </p:nvSpPr>
          <p:spPr>
            <a:xfrm>
              <a:off x="2160104" y="2065408"/>
              <a:ext cx="5436232" cy="2378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67744" y="2196526"/>
              <a:ext cx="525658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Build skip-gram model for word embedding &amp; MLP model for classification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Verify pipeline on MLEE dataset with baselines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Achieve state-of-the-art results in our evaluation metrics.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流程图: 合并 38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3C3C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6736" y="1021263"/>
            <a:ext cx="2715110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74382" y="1021263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8"/>
          <p:cNvSpPr txBox="1"/>
          <p:nvPr/>
        </p:nvSpPr>
        <p:spPr>
          <a:xfrm>
            <a:off x="539551" y="986851"/>
            <a:ext cx="2448273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en-US" altLang="zh-CN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Main work</a:t>
            </a:r>
            <a:endParaRPr lang="zh-CN" altLang="zh-CN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9316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1"/>
            <a:ext cx="9144000" cy="5233119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Conclusion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>
                <a:solidFill>
                  <a:srgbClr val="3C3C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rgbClr val="3C3C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5400" b="1" dirty="0">
              <a:solidFill>
                <a:srgbClr val="3C3C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95559" y="1955661"/>
            <a:ext cx="4392488" cy="2378550"/>
            <a:chOff x="2160104" y="2065408"/>
            <a:chExt cx="5436232" cy="2378550"/>
          </a:xfrm>
        </p:grpSpPr>
        <p:sp>
          <p:nvSpPr>
            <p:cNvPr id="27" name="矩形 26"/>
            <p:cNvSpPr/>
            <p:nvPr/>
          </p:nvSpPr>
          <p:spPr>
            <a:xfrm>
              <a:off x="2160104" y="2065408"/>
              <a:ext cx="5436232" cy="2378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427431" y="2487183"/>
              <a:ext cx="504708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lvl="0" indent="-171450">
                <a:lnSpc>
                  <a:spcPts val="28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Skew dataset</a:t>
              </a:r>
            </a:p>
            <a:p>
              <a:pPr marL="171450" lvl="0" indent="-171450">
                <a:lnSpc>
                  <a:spcPts val="28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More dataset validation</a:t>
              </a:r>
            </a:p>
            <a:p>
              <a:pPr marL="171450" lvl="0" indent="-171450">
                <a:lnSpc>
                  <a:spcPts val="28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Better word embedding model.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流程图: 合并 38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3C3C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6736" y="1021263"/>
            <a:ext cx="2715110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74382" y="1021263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8"/>
          <p:cNvSpPr txBox="1"/>
          <p:nvPr/>
        </p:nvSpPr>
        <p:spPr>
          <a:xfrm>
            <a:off x="539551" y="986851"/>
            <a:ext cx="2448273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en-US" altLang="zh-CN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rawback</a:t>
            </a:r>
            <a:endParaRPr lang="zh-CN" altLang="zh-CN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113" y="1459309"/>
            <a:ext cx="3616502" cy="300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14"/>
          <p:cNvSpPr txBox="1">
            <a:spLocks noChangeArrowheads="1"/>
          </p:cNvSpPr>
          <p:nvPr/>
        </p:nvSpPr>
        <p:spPr bwMode="auto">
          <a:xfrm>
            <a:off x="3629511" y="2283718"/>
            <a:ext cx="1806585" cy="461665"/>
          </a:xfrm>
          <a:prstGeom prst="rect">
            <a:avLst/>
          </a:prstGeom>
          <a:solidFill>
            <a:srgbClr val="E0E0E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3C3C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zh-CN" altLang="en-US" sz="2400" dirty="0">
              <a:solidFill>
                <a:srgbClr val="3C3C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 flipV="1">
            <a:off x="4860032" y="2520496"/>
            <a:ext cx="486000" cy="198536"/>
            <a:chOff x="5481510" y="1740050"/>
            <a:chExt cx="3485322" cy="1302001"/>
          </a:xfrm>
          <a:solidFill>
            <a:srgbClr val="3C3C37"/>
          </a:solidFill>
        </p:grpSpPr>
        <p:cxnSp>
          <p:nvCxnSpPr>
            <p:cNvPr id="24" name="直接连接符 23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8889983" y="1742711"/>
              <a:ext cx="0" cy="1299340"/>
            </a:xfrm>
            <a:prstGeom prst="lin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" name="组合 27"/>
          <p:cNvGrpSpPr/>
          <p:nvPr/>
        </p:nvGrpSpPr>
        <p:grpSpPr>
          <a:xfrm flipH="1">
            <a:off x="3647567" y="2285251"/>
            <a:ext cx="486000" cy="198536"/>
            <a:chOff x="5481510" y="1740050"/>
            <a:chExt cx="3485322" cy="1302001"/>
          </a:xfrm>
          <a:solidFill>
            <a:srgbClr val="3C3C37"/>
          </a:solidFill>
        </p:grpSpPr>
        <p:cxnSp>
          <p:nvCxnSpPr>
            <p:cNvPr id="29" name="直接连接符 28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889983" y="1742711"/>
              <a:ext cx="0" cy="1299340"/>
            </a:xfrm>
            <a:prstGeom prst="lin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19699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0.13698 0.10602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9" y="530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13685 -0.1055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9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10800000">
            <a:off x="971600" y="4155925"/>
            <a:ext cx="7200800" cy="1008112"/>
          </a:xfrm>
          <a:prstGeom prst="flowChartMerge">
            <a:avLst/>
          </a:prstGeom>
          <a:solidFill>
            <a:srgbClr val="05AFC8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10800000">
            <a:off x="1187624" y="4227933"/>
            <a:ext cx="6768752" cy="936104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275854" y="4096692"/>
            <a:ext cx="2592288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1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44" name="流程图: 合并 43"/>
          <p:cNvSpPr/>
          <p:nvPr/>
        </p:nvSpPr>
        <p:spPr>
          <a:xfrm>
            <a:off x="4355976" y="1995686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51618" y="2315656"/>
            <a:ext cx="684076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流程图: 合并 53"/>
          <p:cNvSpPr/>
          <p:nvPr/>
        </p:nvSpPr>
        <p:spPr>
          <a:xfrm>
            <a:off x="-108520" y="-23472"/>
            <a:ext cx="1008111" cy="349771"/>
          </a:xfrm>
          <a:prstGeom prst="flowChartMerge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合并 54"/>
          <p:cNvSpPr/>
          <p:nvPr/>
        </p:nvSpPr>
        <p:spPr>
          <a:xfrm>
            <a:off x="-508" y="-23472"/>
            <a:ext cx="756084" cy="290966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88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547664" y="1871586"/>
            <a:ext cx="6264696" cy="2828044"/>
            <a:chOff x="2160104" y="2057702"/>
            <a:chExt cx="5436232" cy="2386256"/>
          </a:xfrm>
        </p:grpSpPr>
        <p:sp>
          <p:nvSpPr>
            <p:cNvPr id="27" name="矩形 26"/>
            <p:cNvSpPr/>
            <p:nvPr/>
          </p:nvSpPr>
          <p:spPr>
            <a:xfrm>
              <a:off x="2160104" y="2065408"/>
              <a:ext cx="5436232" cy="2378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60104" y="2057702"/>
              <a:ext cx="5436232" cy="2220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Exploit structural information for  enormous Biomedical Corpus for human inspection</a:t>
              </a:r>
            </a:p>
            <a:p>
              <a:pPr lvl="0">
                <a:lnSpc>
                  <a:spcPct val="150000"/>
                </a:lnSpc>
              </a:pPr>
              <a:endParaRPr lang="en-US" altLang="zh-CN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Composion</a:t>
              </a: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Biological term identification;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Event trigger identification;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Event argument detection.</a:t>
              </a:r>
            </a:p>
          </p:txBody>
        </p:sp>
      </p:grpSp>
      <p:sp>
        <p:nvSpPr>
          <p:cNvPr id="39" name="流程图: 合并 38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16736" y="959708"/>
            <a:ext cx="2715110" cy="315898"/>
          </a:xfrm>
          <a:prstGeom prst="rect">
            <a:avLst/>
          </a:prstGeom>
          <a:solidFill>
            <a:srgbClr val="05AF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74382" y="959708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516737" y="915566"/>
            <a:ext cx="2715110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en-US" altLang="zh-CN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Biological Event</a:t>
            </a:r>
            <a:endParaRPr lang="zh-CN" altLang="zh-CN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" r="610"/>
          <a:stretch/>
        </p:blipFill>
        <p:spPr>
          <a:xfrm>
            <a:off x="3347864" y="1066240"/>
            <a:ext cx="5760640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01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1"/>
            <a:ext cx="9144000" cy="5233119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88096" y="1855477"/>
            <a:ext cx="5436232" cy="2444465"/>
            <a:chOff x="2160104" y="2065408"/>
            <a:chExt cx="5436232" cy="2444465"/>
          </a:xfrm>
        </p:grpSpPr>
        <p:sp>
          <p:nvSpPr>
            <p:cNvPr id="27" name="矩形 26"/>
            <p:cNvSpPr/>
            <p:nvPr/>
          </p:nvSpPr>
          <p:spPr>
            <a:xfrm>
              <a:off x="2160104" y="2065408"/>
              <a:ext cx="5436232" cy="2378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60104" y="2201549"/>
              <a:ext cx="543623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Regular Expression &amp; 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attern Templates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Traditional Machine Learning Method;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Deep learning with word embedding.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流程图: 合并 38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16736" y="959708"/>
            <a:ext cx="2715110" cy="315898"/>
          </a:xfrm>
          <a:prstGeom prst="rect">
            <a:avLst/>
          </a:prstGeom>
          <a:solidFill>
            <a:srgbClr val="05AF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74382" y="959708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516736" y="915566"/>
            <a:ext cx="2715109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en-US" altLang="zh-CN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Historical Method</a:t>
            </a:r>
            <a:endParaRPr lang="zh-CN" altLang="zh-CN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544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1"/>
            <a:ext cx="9144000" cy="5233119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59632" y="1847772"/>
            <a:ext cx="7632848" cy="2562240"/>
            <a:chOff x="2160104" y="2057703"/>
            <a:chExt cx="5436232" cy="2562240"/>
          </a:xfrm>
        </p:grpSpPr>
        <p:sp>
          <p:nvSpPr>
            <p:cNvPr id="27" name="矩形 26"/>
            <p:cNvSpPr/>
            <p:nvPr/>
          </p:nvSpPr>
          <p:spPr>
            <a:xfrm>
              <a:off x="2160104" y="2065408"/>
              <a:ext cx="5436232" cy="2378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60104" y="2057703"/>
              <a:ext cx="5436232" cy="256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Cause: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Event trigger identification contribute 60% of event extraction error</a:t>
              </a:r>
            </a:p>
            <a:p>
              <a:pPr lvl="0">
                <a:lnSpc>
                  <a:spcPct val="150000"/>
                </a:lnSpc>
              </a:pPr>
              <a:endPara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Contribution: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 alter 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BOW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feature to semantic word embedding feature.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 use better MLP neural networks to improve classification.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流程图: 合并 38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16736" y="959708"/>
            <a:ext cx="2715110" cy="315898"/>
          </a:xfrm>
          <a:prstGeom prst="rect">
            <a:avLst/>
          </a:prstGeom>
          <a:solidFill>
            <a:srgbClr val="05AF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74382" y="959708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539551" y="915566"/>
            <a:ext cx="2088233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en-US" altLang="zh-CN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Our Work</a:t>
            </a:r>
            <a:endParaRPr lang="zh-CN" altLang="zh-CN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658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29486" y="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5400000">
            <a:off x="5020835" y="860349"/>
            <a:ext cx="5328595" cy="3134774"/>
          </a:xfrm>
          <a:prstGeom prst="flowChartMerge">
            <a:avLst/>
          </a:prstGeom>
          <a:solidFill>
            <a:srgbClr val="FFC00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5400000">
            <a:off x="5380874" y="1059582"/>
            <a:ext cx="4608512" cy="273630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601894" y="1919904"/>
            <a:ext cx="1296142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2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44" name="流程图: 合并 43"/>
          <p:cNvSpPr/>
          <p:nvPr/>
        </p:nvSpPr>
        <p:spPr>
          <a:xfrm rot="16200000">
            <a:off x="2699792" y="2283719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53615" y="2166124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Architecture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728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Architecture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31640" y="2287525"/>
            <a:ext cx="6480720" cy="1076313"/>
            <a:chOff x="2160104" y="2065408"/>
            <a:chExt cx="5436232" cy="2378550"/>
          </a:xfrm>
        </p:grpSpPr>
        <p:sp>
          <p:nvSpPr>
            <p:cNvPr id="27" name="矩形 26"/>
            <p:cNvSpPr/>
            <p:nvPr/>
          </p:nvSpPr>
          <p:spPr>
            <a:xfrm>
              <a:off x="2160104" y="2065408"/>
              <a:ext cx="5436232" cy="2378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67744" y="2405095"/>
              <a:ext cx="5184575" cy="1836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Unsupervised word embedding extraction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；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Supervised multi-layer perceptron prediction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；</a:t>
              </a:r>
              <a:endParaRPr lang="pt-BR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流程图: 合并 38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6736" y="1021263"/>
            <a:ext cx="2715110" cy="31589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74382" y="1021263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8"/>
          <p:cNvSpPr txBox="1"/>
          <p:nvPr/>
        </p:nvSpPr>
        <p:spPr>
          <a:xfrm>
            <a:off x="539551" y="986851"/>
            <a:ext cx="2701112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en-US" altLang="zh-CN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Pipeline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98" y="1454470"/>
            <a:ext cx="7654196" cy="358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44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1"/>
            <a:ext cx="9144000" cy="5233119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Architecture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合并 38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6736" y="1021263"/>
            <a:ext cx="2715110" cy="31589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74382" y="1021263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8"/>
          <p:cNvSpPr txBox="1"/>
          <p:nvPr/>
        </p:nvSpPr>
        <p:spPr>
          <a:xfrm>
            <a:off x="539551" y="986851"/>
            <a:ext cx="2701112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en-US" altLang="zh-CN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en-US" altLang="zh-CN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3779912" y="1839097"/>
            <a:ext cx="5112568" cy="2706286"/>
            <a:chOff x="4230148" y="1828080"/>
            <a:chExt cx="5436232" cy="2378550"/>
          </a:xfrm>
        </p:grpSpPr>
        <p:sp>
          <p:nvSpPr>
            <p:cNvPr id="21" name="矩形 20"/>
            <p:cNvSpPr/>
            <p:nvPr/>
          </p:nvSpPr>
          <p:spPr>
            <a:xfrm>
              <a:off x="4230148" y="1828080"/>
              <a:ext cx="5436232" cy="2378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37"/>
            <p:cNvSpPr txBox="1"/>
            <p:nvPr/>
          </p:nvSpPr>
          <p:spPr>
            <a:xfrm>
              <a:off x="4316785" y="1904556"/>
              <a:ext cx="5177201" cy="1704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Input large biological publications texts;</a:t>
              </a:r>
            </a:p>
            <a:p>
              <a:pPr marL="342900" lvl="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Skip-gram model training;</a:t>
              </a:r>
            </a:p>
            <a:p>
              <a:pPr marL="342900" lvl="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Get word embedding Dictionary 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  </a:t>
              </a:r>
              <a:r>
                <a:rPr lang="en-US" altLang="zh-CN" sz="1600" b="1" i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1600" b="1" i="1" baseline="-25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embd</a:t>
              </a:r>
              <a:r>
                <a:rPr lang="en-US" altLang="zh-CN" sz="16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 for each word;</a:t>
              </a:r>
              <a:endParaRPr lang="en-US" altLang="zh-CN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82" y="1815474"/>
            <a:ext cx="3136000" cy="270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79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505</Words>
  <Application>Microsoft Office PowerPoint</Application>
  <PresentationFormat>全屏显示(16:9)</PresentationFormat>
  <Paragraphs>174</Paragraphs>
  <Slides>23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 Unicode MS</vt:lpstr>
      <vt:lpstr>BatangChe</vt:lpstr>
      <vt:lpstr>方正小标宋简体</vt:lpstr>
      <vt:lpstr>宋体</vt:lpstr>
      <vt:lpstr>微软雅黑</vt:lpstr>
      <vt:lpstr>Arial</vt:lpstr>
      <vt:lpstr>Calibri</vt:lpstr>
      <vt:lpstr>Cambria Math</vt:lpstr>
      <vt:lpstr>Source Code Pro</vt:lpstr>
      <vt:lpstr>Times New Roman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杨睿</dc:creator>
  <cp:lastModifiedBy>姜楠</cp:lastModifiedBy>
  <cp:revision>183</cp:revision>
  <dcterms:created xsi:type="dcterms:W3CDTF">1988-01-08T08:00:09Z</dcterms:created>
  <dcterms:modified xsi:type="dcterms:W3CDTF">2015-10-11T14:47:57Z</dcterms:modified>
</cp:coreProperties>
</file>