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59" r:id="rId5"/>
    <p:sldId id="263" r:id="rId6"/>
    <p:sldId id="262" r:id="rId7"/>
    <p:sldId id="264" r:id="rId8"/>
    <p:sldId id="266" r:id="rId9"/>
    <p:sldId id="258" r:id="rId10"/>
    <p:sldId id="268" r:id="rId11"/>
    <p:sldId id="269" r:id="rId12"/>
    <p:sldId id="270" r:id="rId13"/>
    <p:sldId id="271" r:id="rId14"/>
    <p:sldId id="272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DFF"/>
    <a:srgbClr val="0045DE"/>
    <a:srgbClr val="FF750D"/>
    <a:srgbClr val="EA8600"/>
    <a:srgbClr val="FF8F3B"/>
    <a:srgbClr val="A80000"/>
    <a:srgbClr val="2597FF"/>
    <a:srgbClr val="0097CC"/>
    <a:srgbClr val="009A46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73D7-E607-4ACD-8F76-D667F7AE59F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85B98-5B15-40B9-86EE-40D1341F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85B98-5B15-40B9-86EE-40D1341F80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429000"/>
            <a:ext cx="8246070" cy="183246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414165"/>
            <a:ext cx="82460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16505"/>
            <a:ext cx="7940661" cy="4613890"/>
          </a:xfrm>
        </p:spPr>
        <p:txBody>
          <a:bodyPr/>
          <a:lstStyle>
            <a:lvl1pPr algn="l">
              <a:defRPr sz="2800">
                <a:solidFill>
                  <a:srgbClr val="92D050"/>
                </a:solidFill>
              </a:defRPr>
            </a:lvl1pPr>
            <a:lvl2pPr algn="l">
              <a:defRPr>
                <a:solidFill>
                  <a:srgbClr val="92D050"/>
                </a:solidFill>
              </a:defRPr>
            </a:lvl2pPr>
            <a:lvl3pPr algn="l">
              <a:defRPr>
                <a:solidFill>
                  <a:srgbClr val="92D050"/>
                </a:solidFill>
              </a:defRPr>
            </a:lvl3pPr>
            <a:lvl4pPr algn="l">
              <a:defRPr>
                <a:solidFill>
                  <a:srgbClr val="92D050"/>
                </a:solidFill>
              </a:defRPr>
            </a:lvl4pPr>
            <a:lvl5pPr algn="l"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680310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596540"/>
            <a:ext cx="6719020" cy="4275740"/>
          </a:xfrm>
        </p:spPr>
        <p:txBody>
          <a:bodyPr/>
          <a:lstStyle>
            <a:lvl1pPr>
              <a:defRPr sz="2800">
                <a:solidFill>
                  <a:srgbClr val="92D050"/>
                </a:solidFill>
              </a:defRPr>
            </a:lvl1pPr>
            <a:lvl2pPr>
              <a:defRPr>
                <a:solidFill>
                  <a:srgbClr val="92D050"/>
                </a:solidFill>
              </a:defRPr>
            </a:lvl2pPr>
            <a:lvl3pPr>
              <a:defRPr>
                <a:solidFill>
                  <a:srgbClr val="92D050"/>
                </a:solidFill>
              </a:defRPr>
            </a:lvl3pPr>
            <a:lvl4pPr>
              <a:defRPr>
                <a:solidFill>
                  <a:srgbClr val="92D050"/>
                </a:solidFill>
              </a:defRPr>
            </a:lvl4pPr>
            <a:lvl5pPr>
              <a:defRPr>
                <a:solidFill>
                  <a:srgbClr val="92D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941139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123035" cy="3035058"/>
          </a:xfrm>
        </p:spPr>
        <p:txBody>
          <a:bodyPr/>
          <a:lstStyle>
            <a:lvl1pPr algn="ctr">
              <a:defRPr sz="2400">
                <a:solidFill>
                  <a:srgbClr val="92D050"/>
                </a:solidFill>
              </a:defRPr>
            </a:lvl1pPr>
            <a:lvl2pPr algn="ctr">
              <a:defRPr sz="2000">
                <a:solidFill>
                  <a:srgbClr val="92D050"/>
                </a:solidFill>
              </a:defRPr>
            </a:lvl2pPr>
            <a:lvl3pPr algn="ctr">
              <a:defRPr sz="1800">
                <a:solidFill>
                  <a:srgbClr val="92D050"/>
                </a:solidFill>
              </a:defRPr>
            </a:lvl3pPr>
            <a:lvl4pPr algn="ctr">
              <a:defRPr sz="1600">
                <a:solidFill>
                  <a:srgbClr val="92D050"/>
                </a:solidFill>
              </a:defRPr>
            </a:lvl4pPr>
            <a:lvl5pPr algn="ctr">
              <a:defRPr sz="1600">
                <a:solidFill>
                  <a:srgbClr val="92D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1140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665476"/>
            <a:ext cx="4106566" cy="3035058"/>
          </a:xfrm>
        </p:spPr>
        <p:txBody>
          <a:bodyPr/>
          <a:lstStyle>
            <a:lvl1pPr algn="ctr">
              <a:defRPr sz="2400">
                <a:solidFill>
                  <a:srgbClr val="92D050"/>
                </a:solidFill>
              </a:defRPr>
            </a:lvl1pPr>
            <a:lvl2pPr algn="ctr">
              <a:defRPr sz="2000">
                <a:solidFill>
                  <a:srgbClr val="92D050"/>
                </a:solidFill>
              </a:defRPr>
            </a:lvl2pPr>
            <a:lvl3pPr algn="ctr">
              <a:defRPr sz="1800">
                <a:solidFill>
                  <a:srgbClr val="92D050"/>
                </a:solidFill>
              </a:defRPr>
            </a:lvl3pPr>
            <a:lvl4pPr algn="ctr">
              <a:defRPr sz="1600">
                <a:solidFill>
                  <a:srgbClr val="92D050"/>
                </a:solidFill>
              </a:defRPr>
            </a:lvl4pPr>
            <a:lvl5pPr algn="ctr">
              <a:defRPr sz="1600">
                <a:solidFill>
                  <a:srgbClr val="92D0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581705"/>
            <a:ext cx="8398775" cy="183246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Market Microstructure and High Frequency Trading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261460"/>
            <a:ext cx="8398775" cy="137434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Reporter: </a:t>
            </a:r>
            <a:r>
              <a:rPr lang="en-US" altLang="zh-CN" dirty="0" smtClean="0">
                <a:latin typeface="Segoe Print" panose="02000600000000000000" pitchFamily="2" charset="0"/>
              </a:rPr>
              <a:t>Nan Jiang</a:t>
            </a:r>
          </a:p>
          <a:p>
            <a:r>
              <a:rPr lang="en-US" dirty="0" smtClean="0"/>
              <a:t>Supervisor: </a:t>
            </a:r>
            <a:r>
              <a:rPr lang="en-US" dirty="0" err="1" smtClean="0">
                <a:latin typeface="Segoe Print" panose="02000600000000000000" pitchFamily="2" charset="0"/>
              </a:rPr>
              <a:t>Wenge</a:t>
            </a:r>
            <a:r>
              <a:rPr lang="en-US" dirty="0" smtClean="0">
                <a:latin typeface="Segoe Print" panose="02000600000000000000" pitchFamily="2" charset="0"/>
              </a:rPr>
              <a:t> </a:t>
            </a:r>
            <a:r>
              <a:rPr lang="en-US" dirty="0" err="1" smtClean="0">
                <a:latin typeface="Segoe Print" panose="02000600000000000000" pitchFamily="2" charset="0"/>
              </a:rPr>
              <a:t>Rong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07081" y="2066975"/>
            <a:ext cx="7482545" cy="274869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dirty="0" smtClean="0"/>
              <a:t>Problems:</a:t>
            </a:r>
          </a:p>
          <a:p>
            <a:pPr algn="l"/>
            <a:r>
              <a:rPr lang="en-US" dirty="0" smtClean="0"/>
              <a:t>Develop feature that permit the prediction of directional price movement from certain states.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/>
              <a:t>(profitable ones &gt; unprofitable ones)</a:t>
            </a:r>
          </a:p>
          <a:p>
            <a:pPr algn="l"/>
            <a:r>
              <a:rPr lang="en-US" dirty="0" smtClean="0"/>
              <a:t>Develop algorithm for execution at sufficient low trading costs.</a:t>
            </a:r>
          </a:p>
          <a:p>
            <a:pPr algn="l"/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7081" y="4968370"/>
            <a:ext cx="7329840" cy="1362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92D050"/>
                </a:solidFill>
              </a:defRPr>
            </a:lvl1pPr>
            <a:lvl2pPr marL="742950" indent="-285750" algn="ctr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92D050"/>
                </a:solidFill>
              </a:defRPr>
            </a:lvl2pPr>
            <a:lvl3pPr marL="1143000" indent="-228600" algn="ctr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rgbClr val="92D050"/>
                </a:solidFill>
              </a:defRPr>
            </a:lvl3pPr>
            <a:lvl4pPr marL="1600200" indent="-228600" algn="ctr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rgbClr val="92D050"/>
                </a:solidFill>
              </a:defRPr>
            </a:lvl4pPr>
            <a:lvl5pPr marL="2057400" indent="-228600" algn="ctr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rgbClr val="92D050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16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16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/>
            </a:lvl9pPr>
          </a:lstStyle>
          <a:p>
            <a:r>
              <a:rPr lang="en-US" altLang="zh-CN" sz="3200" b="1" dirty="0"/>
              <a:t>Assumption: </a:t>
            </a:r>
            <a:endParaRPr lang="en-US" altLang="zh-CN" sz="3200" b="1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profitable predictive signals are not erased by our trading cost.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07081" y="2066975"/>
            <a:ext cx="7940659" cy="36526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b="1" dirty="0" smtClean="0"/>
              <a:t>Feature:</a:t>
            </a:r>
          </a:p>
          <a:p>
            <a:pPr algn="l"/>
            <a:r>
              <a:rPr lang="en-US" dirty="0" smtClean="0"/>
              <a:t>Bid-Ask Spread: </a:t>
            </a:r>
            <a:r>
              <a:rPr lang="zh-CN" altLang="en-US" dirty="0" smtClean="0"/>
              <a:t>买卖差价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Price: </a:t>
            </a:r>
            <a:r>
              <a:rPr lang="zh-CN" altLang="en-US" dirty="0" smtClean="0"/>
              <a:t>当前价格的涨跌方向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Smart Price: the weighted average of bid price &amp; ask price.</a:t>
            </a:r>
          </a:p>
          <a:p>
            <a:pPr algn="l"/>
            <a:r>
              <a:rPr lang="en-US" dirty="0" smtClean="0"/>
              <a:t>Trade Sign: </a:t>
            </a:r>
            <a:r>
              <a:rPr lang="zh-CN" altLang="en-US" dirty="0" smtClean="0"/>
              <a:t>股票交易频率标志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Bids-Ask Volume Imbalance</a:t>
            </a:r>
          </a:p>
          <a:p>
            <a:pPr algn="l"/>
            <a:r>
              <a:rPr lang="en-US" altLang="zh-CN" dirty="0" smtClean="0"/>
              <a:t>Signed Transaction Volume</a:t>
            </a:r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07081" y="2066975"/>
            <a:ext cx="7940659" cy="18201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200" b="1" dirty="0" smtClean="0"/>
              <a:t>Actions:</a:t>
            </a:r>
          </a:p>
          <a:p>
            <a:pPr algn="l"/>
            <a:r>
              <a:rPr lang="en-US" dirty="0" smtClean="0"/>
              <a:t>Buying 1 share at the bid-ask midpoint and holding the position for </a:t>
            </a:r>
            <a:r>
              <a:rPr lang="en-US" dirty="0" smtClean="0">
                <a:latin typeface="Lucida Calligraphy" panose="03010101010101010101" pitchFamily="66" charset="0"/>
              </a:rPr>
              <a:t>t</a:t>
            </a:r>
            <a:r>
              <a:rPr lang="en-US" dirty="0" smtClean="0"/>
              <a:t> seconds.</a:t>
            </a:r>
          </a:p>
          <a:p>
            <a:pPr algn="l"/>
            <a:r>
              <a:rPr lang="en-US" dirty="0" smtClean="0"/>
              <a:t>We sell at the midpoint of t=10 seconds</a:t>
            </a:r>
          </a:p>
          <a:p>
            <a:pPr algn="l"/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quarter" idx="4"/>
          </p:nvPr>
        </p:nvSpPr>
        <p:spPr>
          <a:xfrm>
            <a:off x="907081" y="4027288"/>
            <a:ext cx="7940659" cy="18201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/>
              <a:t>S</a:t>
            </a:r>
            <a:r>
              <a:rPr lang="en-US" sz="3200" b="1" dirty="0" smtClean="0"/>
              <a:t>trategy:</a:t>
            </a:r>
          </a:p>
          <a:p>
            <a:pPr algn="l"/>
            <a:r>
              <a:rPr lang="en-US" dirty="0" smtClean="0"/>
              <a:t>Buying and selling after </a:t>
            </a:r>
            <a:r>
              <a:rPr lang="en-US" dirty="0" smtClean="0">
                <a:latin typeface="Lucida Calligraphy" panose="03010101010101010101" pitchFamily="66" charset="0"/>
              </a:rPr>
              <a:t>t</a:t>
            </a:r>
            <a:r>
              <a:rPr lang="en-US" dirty="0" smtClean="0"/>
              <a:t> seconds if the midpoint increase.</a:t>
            </a:r>
          </a:p>
          <a:p>
            <a:pPr algn="l"/>
            <a:r>
              <a:rPr lang="en-US" dirty="0" smtClean="0"/>
              <a:t>The reverse action if it decreased.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1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07081" y="2066975"/>
            <a:ext cx="7940659" cy="33471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 smtClean="0"/>
              <a:t>Methodology:</a:t>
            </a:r>
          </a:p>
          <a:p>
            <a:pPr algn="l"/>
            <a:r>
              <a:rPr lang="en-US" dirty="0" smtClean="0"/>
              <a:t>Reconstruct Order </a:t>
            </a:r>
            <a:r>
              <a:rPr lang="en-US" dirty="0"/>
              <a:t>B</a:t>
            </a:r>
            <a:r>
              <a:rPr lang="en-US" dirty="0" smtClean="0"/>
              <a:t>ook on historical data for each stock</a:t>
            </a:r>
          </a:p>
          <a:p>
            <a:pPr algn="l"/>
            <a:r>
              <a:rPr lang="en-US" dirty="0" smtClean="0"/>
              <a:t>At each trading time, compute the current state &amp; the result of both action (buy then sell, sell then buy)</a:t>
            </a:r>
          </a:p>
          <a:p>
            <a:pPr algn="l"/>
            <a:r>
              <a:rPr lang="en-US" dirty="0" smtClean="0"/>
              <a:t>Learn model on year 2008 data; test the learned policy on year 2009 data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96260" y="2054655"/>
            <a:ext cx="4886560" cy="33471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 smtClean="0"/>
              <a:t>Result &amp; Conclusion</a:t>
            </a:r>
            <a:r>
              <a:rPr lang="en-US" sz="3200" b="1" dirty="0" smtClean="0"/>
              <a:t>:</a:t>
            </a:r>
          </a:p>
          <a:p>
            <a:pPr algn="l"/>
            <a:r>
              <a:rPr lang="en-US" dirty="0" smtClean="0"/>
              <a:t>Project the learned policy onto each individual feature;</a:t>
            </a:r>
          </a:p>
          <a:p>
            <a:pPr algn="l"/>
            <a:r>
              <a:rPr lang="en-US" dirty="0" smtClean="0"/>
              <a:t>Conclude the relationship between the feature and the actions</a:t>
            </a:r>
          </a:p>
          <a:p>
            <a:pPr algn="l"/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15" y="2360065"/>
            <a:ext cx="3799044" cy="34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0416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1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67 -0.046 -0.125 -0.113 -0.129 C -0.177 -0.134 -0.237 -0.089 -0.241 -0.024 C -0.246 0.036 -0.204 0.092 -0.144 0.096 C -0.089 0.099 -0.037 0.062 -0.033 0.006 C -0.029 -0.045 -0.064 -0.093 -0.115 -0.097 C -0.162 -0.1 -0.206 -0.069 -0.209 -0.022 C -0.212 0.02 -0.184 0.061 -0.142 0.063 C -0.104 0.066 -0.068 0.042 -0.065 0.004 C -0.063 -0.03 -0.084 -0.063 -0.117 -0.065 C -0.146 -0.067 -0.175 -0.049 -0.177 -0.02 C -0.179 0.005 -0.164 0.029 -0.14 0.031 C -0.12 0.033 -0.099 0.022 -0.098 0.002 C -0.096 -0.014 -0.104 -0.031 -0.119 -0.033 C -0.131 -0.033 -0.143 -0.029 -0.145 -0.018 C -0.146 -0.011 -0.144 -0.004 -0.138 -0.001 C -0.135 0 -0.133 0 -0.13 -0.001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3206805" cy="7635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3" y="1629348"/>
            <a:ext cx="7940661" cy="44284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微软雅黑" panose="020B0503020204020204" pitchFamily="34" charset="-122"/>
              </a:rPr>
              <a:t>Trade execution: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交易流程</a:t>
            </a:r>
            <a:endParaRPr lang="en-US" sz="2400" dirty="0" smtClean="0">
              <a:ea typeface="微软雅黑" panose="020B0503020204020204" pitchFamily="34" charset="-122"/>
            </a:endParaRPr>
          </a:p>
          <a:p>
            <a:r>
              <a:rPr lang="en-US" sz="2400" dirty="0" smtClean="0">
                <a:ea typeface="微软雅黑" panose="020B0503020204020204" pitchFamily="34" charset="-122"/>
              </a:rPr>
              <a:t>Generation of alpha: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投资的正反馈因子</a:t>
            </a:r>
            <a:endParaRPr lang="en-US" sz="2400" dirty="0" smtClean="0">
              <a:ea typeface="微软雅黑" panose="020B0503020204020204" pitchFamily="34" charset="-122"/>
            </a:endParaRPr>
          </a:p>
          <a:p>
            <a:r>
              <a:rPr lang="en-US" sz="2400" dirty="0" smtClean="0">
                <a:ea typeface="微软雅黑" panose="020B0503020204020204" pitchFamily="34" charset="-122"/>
              </a:rPr>
              <a:t>Quantitative finance: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量化金融</a:t>
            </a:r>
            <a:endParaRPr lang="en-US" sz="2400" dirty="0" smtClean="0">
              <a:ea typeface="微软雅黑" panose="020B0503020204020204" pitchFamily="34" charset="-122"/>
            </a:endParaRPr>
          </a:p>
          <a:p>
            <a:r>
              <a:rPr lang="en-US" sz="2400" dirty="0" smtClean="0">
                <a:ea typeface="微软雅黑" panose="020B0503020204020204" pitchFamily="34" charset="-122"/>
              </a:rPr>
              <a:t>CAPM: Capital Asset Pricing </a:t>
            </a:r>
            <a:r>
              <a:rPr lang="en-US" sz="2400" dirty="0" smtClean="0">
                <a:ea typeface="微软雅黑" panose="020B0503020204020204" pitchFamily="34" charset="-122"/>
              </a:rPr>
              <a:t>Model,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资本资产定价模型</a:t>
            </a:r>
            <a:endParaRPr lang="en-US" sz="2400" dirty="0" smtClean="0">
              <a:ea typeface="微软雅黑" panose="020B0503020204020204" pitchFamily="34" charset="-122"/>
            </a:endParaRPr>
          </a:p>
          <a:p>
            <a:r>
              <a:rPr lang="en-US" sz="2400" dirty="0" err="1" smtClean="0">
                <a:ea typeface="微软雅黑" panose="020B0503020204020204" pitchFamily="34" charset="-122"/>
              </a:rPr>
              <a:t>Fama</a:t>
            </a:r>
            <a:r>
              <a:rPr lang="en-US" sz="2400" dirty="0" smtClean="0">
                <a:ea typeface="微软雅黑" panose="020B0503020204020204" pitchFamily="34" charset="-122"/>
              </a:rPr>
              <a:t> and French factors: CAPM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中的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因子模型</a:t>
            </a:r>
            <a:endParaRPr lang="en-US" sz="2400" dirty="0" smtClean="0">
              <a:ea typeface="微软雅黑" panose="020B0503020204020204" pitchFamily="34" charset="-122"/>
            </a:endParaRPr>
          </a:p>
          <a:p>
            <a:r>
              <a:rPr lang="en-US" sz="2400" dirty="0" smtClean="0">
                <a:ea typeface="微软雅黑" panose="020B0503020204020204" pitchFamily="34" charset="-122"/>
              </a:rPr>
              <a:t>Liquidity: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流动资产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ea typeface="微软雅黑" panose="020B0503020204020204" pitchFamily="34" charset="-122"/>
              </a:rPr>
              <a:t>Buying and selling shares: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买入或抛售股票份额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ea typeface="微软雅黑" panose="020B0503020204020204" pitchFamily="34" charset="-122"/>
              </a:rPr>
              <a:t>bid-ask spread: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买卖差价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ea typeface="微软雅黑" panose="020B0503020204020204" pitchFamily="34" charset="-122"/>
              </a:rPr>
              <a:t>Dark pool: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黑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池</a:t>
            </a:r>
            <a:endParaRPr lang="en-US" sz="2400" dirty="0" smtClean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3206805" cy="7635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3" y="1629348"/>
            <a:ext cx="5650087" cy="44284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Order book: </a:t>
            </a:r>
            <a:r>
              <a:rPr lang="zh-CN" altLang="en-US" sz="2400" dirty="0"/>
              <a:t>交易委托账本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altLang="zh-CN" sz="2400" dirty="0" smtClean="0"/>
              <a:t>T</a:t>
            </a:r>
            <a:r>
              <a:rPr lang="en-US" sz="2400" dirty="0" smtClean="0"/>
              <a:t>he list of orders that stock exchange use to record the interest of buyers and sellers</a:t>
            </a:r>
            <a:r>
              <a:rPr lang="en-US" sz="2400" dirty="0"/>
              <a:t>.</a:t>
            </a:r>
            <a:r>
              <a:rPr lang="zh-CN" altLang="en-US" sz="2400" dirty="0" smtClean="0"/>
              <a:t>券商</a:t>
            </a:r>
            <a:r>
              <a:rPr lang="zh-CN" altLang="en-US" sz="2400" dirty="0"/>
              <a:t>送到交易所的限价委托单，如果当时无法成交，就会自动纪录到交易所的交易委托账本里，等待成交</a:t>
            </a:r>
            <a:r>
              <a:rPr lang="zh-CN" altLang="en-US" sz="2400" dirty="0" smtClean="0"/>
              <a:t>机会</a:t>
            </a:r>
            <a:endParaRPr lang="en-US" altLang="zh-CN" sz="2400" dirty="0" smtClean="0"/>
          </a:p>
          <a:p>
            <a:r>
              <a:rPr lang="en-US" altLang="zh-CN" sz="2400" dirty="0" smtClean="0"/>
              <a:t>Cross the Spread: </a:t>
            </a:r>
          </a:p>
          <a:p>
            <a:pPr marL="0" indent="0"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trader (or algorithm) is forced to buy at the offer price or sell at the </a:t>
            </a:r>
            <a:r>
              <a:rPr lang="en-US" altLang="zh-CN" sz="2400" dirty="0" smtClean="0"/>
              <a:t>bid</a:t>
            </a:r>
            <a:r>
              <a:rPr lang="en-US" altLang="zh-CN" sz="2400" dirty="0"/>
              <a:t>, instead of letting, for instance, the buy limit order rest at the bid and letting the market cross.</a:t>
            </a:r>
            <a:endParaRPr lang="en-US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05" y="2505307"/>
            <a:ext cx="1524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8670" y="2054655"/>
            <a:ext cx="6600955" cy="427574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Optimized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Trade Execution </a:t>
            </a:r>
            <a:r>
              <a:rPr lang="en-US" altLang="zh-CN" sz="2400" dirty="0" smtClean="0"/>
              <a:t>via Reinforcement </a:t>
            </a:r>
            <a:r>
              <a:rPr lang="en-US" altLang="zh-CN" sz="2400" dirty="0" smtClean="0"/>
              <a:t>Learning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Predicting Price Movement </a:t>
            </a:r>
            <a:r>
              <a:rPr lang="en-US" altLang="zh-CN" sz="2400" dirty="0" smtClean="0"/>
              <a:t>from Order Book </a:t>
            </a:r>
            <a:r>
              <a:rPr lang="en-US" altLang="zh-CN" sz="2400" dirty="0" smtClean="0"/>
              <a:t>State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Optimized Execution in 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</a:rPr>
              <a:t>Dark Pools </a:t>
            </a:r>
            <a:r>
              <a:rPr lang="en-US" altLang="zh-CN" sz="2400" dirty="0" smtClean="0"/>
              <a:t>via Censored Exploration.</a:t>
            </a:r>
          </a:p>
          <a:p>
            <a:endParaRPr lang="en-US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Trade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7050" y="2054655"/>
            <a:ext cx="7320690" cy="427574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Background: </a:t>
            </a:r>
          </a:p>
          <a:p>
            <a:pPr marL="0" indent="0">
              <a:buNone/>
            </a:pPr>
            <a:r>
              <a:rPr lang="en-US" altLang="zh-CN" sz="2400" dirty="0" smtClean="0"/>
              <a:t>a client request us to buy these shares in a period of time on their behalf, and we would like to obtain the best possible prices within these constraints. And subsequent risk in holding the resulting position of </a:t>
            </a:r>
            <a:r>
              <a:rPr lang="en-US" altLang="zh-CN" sz="2400" dirty="0" smtClean="0">
                <a:latin typeface="Lucida Handwriting" panose="03010101010101010101" pitchFamily="66" charset="0"/>
              </a:rPr>
              <a:t>V </a:t>
            </a:r>
            <a:r>
              <a:rPr lang="en-US" altLang="zh-CN" sz="2400" dirty="0" smtClean="0"/>
              <a:t>shares is borne by the client.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Trade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8670" y="2054655"/>
            <a:ext cx="6600955" cy="427574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Problem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400" dirty="0" smtClean="0"/>
              <a:t>buy/sell a volume of shares in a specified amount of time. &amp; minimize the expenditure.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sz="3200" b="1" dirty="0" smtClean="0"/>
              <a:t>Model: reinforcement learning</a:t>
            </a:r>
          </a:p>
          <a:p>
            <a:pPr lvl="1"/>
            <a:r>
              <a:rPr lang="en-US" sz="2400" dirty="0" smtClean="0"/>
              <a:t>State &amp; Actions</a:t>
            </a:r>
          </a:p>
          <a:p>
            <a:pPr lvl="1"/>
            <a:r>
              <a:rPr lang="en-US" sz="2400" dirty="0" smtClean="0"/>
              <a:t>Originate from control theory.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2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Trade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8670" y="2054655"/>
            <a:ext cx="7320690" cy="427574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Step:</a:t>
            </a:r>
          </a:p>
          <a:p>
            <a:pPr lvl="1"/>
            <a:r>
              <a:rPr lang="en-US" sz="2400" dirty="0" smtClean="0"/>
              <a:t>Identify finite states.</a:t>
            </a:r>
          </a:p>
          <a:p>
            <a:pPr lvl="1"/>
            <a:r>
              <a:rPr lang="en-US" sz="2400" dirty="0" smtClean="0"/>
              <a:t>Identify a set of available actions.</a:t>
            </a:r>
          </a:p>
          <a:p>
            <a:pPr lvl="1"/>
            <a:r>
              <a:rPr lang="en-US" sz="2400" dirty="0" smtClean="0"/>
              <a:t>Identify actions impact on models</a:t>
            </a:r>
          </a:p>
          <a:p>
            <a:pPr lvl="1"/>
            <a:r>
              <a:rPr lang="en-US" sz="2400" dirty="0" smtClean="0"/>
              <a:t>Calculate the cost function</a:t>
            </a:r>
          </a:p>
          <a:p>
            <a:pPr lvl="1"/>
            <a:r>
              <a:rPr lang="en-US" sz="2400" dirty="0" smtClean="0"/>
              <a:t>Algorithm for learning an optimal policy</a:t>
            </a:r>
          </a:p>
          <a:p>
            <a:pPr lvl="1"/>
            <a:r>
              <a:rPr lang="en-US" sz="2400" dirty="0" smtClean="0"/>
              <a:t>Validation on test data.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Trade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73" y="1795958"/>
            <a:ext cx="7477971" cy="427574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Feature:</a:t>
            </a:r>
          </a:p>
          <a:p>
            <a:pPr lvl="1"/>
            <a:r>
              <a:rPr lang="en-US" sz="2400" dirty="0" smtClean="0"/>
              <a:t>Bid-Ask Spread: </a:t>
            </a:r>
            <a:r>
              <a:rPr lang="zh-CN" altLang="en-US" sz="2400" dirty="0" smtClean="0"/>
              <a:t>买卖差价</a:t>
            </a:r>
            <a:endParaRPr lang="en-US" sz="2400" dirty="0" smtClean="0"/>
          </a:p>
          <a:p>
            <a:pPr lvl="1"/>
            <a:r>
              <a:rPr lang="en-US" sz="2400" dirty="0" smtClean="0"/>
              <a:t>Bid-Ask Volume Imbalance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The number of shares at the bid – the number of shares at the ask [at current order book]</a:t>
            </a:r>
          </a:p>
          <a:p>
            <a:pPr lvl="1"/>
            <a:r>
              <a:rPr lang="en-US" sz="2400" dirty="0" smtClean="0"/>
              <a:t>Signed Transaction Volume: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The number of shares brought in last 15 seconds -</a:t>
            </a:r>
          </a:p>
          <a:p>
            <a:pPr marL="457200" lvl="1" indent="0">
              <a:buNone/>
            </a:pPr>
            <a:r>
              <a:rPr lang="en-US" sz="2000" dirty="0" smtClean="0"/>
              <a:t>The number of shares sold in the last 15 seconds.</a:t>
            </a:r>
          </a:p>
          <a:p>
            <a:pPr lvl="1"/>
            <a:r>
              <a:rPr lang="en-US" sz="2400" dirty="0" smtClean="0"/>
              <a:t>Immediate Market Order Cost</a:t>
            </a:r>
          </a:p>
          <a:p>
            <a:pPr marL="457200" lvl="1" indent="0">
              <a:buNone/>
            </a:pPr>
            <a:r>
              <a:rPr lang="en-US" sz="2000" dirty="0" smtClean="0"/>
              <a:t>The cost of purchase the remaining shares immediately 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Price Movement Prediction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8965" y="2207360"/>
            <a:ext cx="8229600" cy="303505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 smtClean="0"/>
              <a:t>Background:</a:t>
            </a:r>
          </a:p>
          <a:p>
            <a:pPr marL="0" lvl="1" indent="0" algn="l"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we would like to learn models that themselves profitably decide:</a:t>
            </a:r>
          </a:p>
          <a:p>
            <a:pPr marL="342900" lvl="1" indent="-342900" algn="l"/>
            <a:r>
              <a:rPr lang="en-US" sz="2400" dirty="0" smtClean="0"/>
              <a:t> when (</a:t>
            </a:r>
            <a:r>
              <a:rPr lang="en-US" altLang="zh-CN" sz="2400" dirty="0"/>
              <a:t>Under what conditions in a givens state </a:t>
            </a:r>
            <a:r>
              <a:rPr lang="en-US" altLang="zh-CN" sz="2400" dirty="0" smtClean="0"/>
              <a:t>space</a:t>
            </a:r>
            <a:r>
              <a:rPr lang="en-US" sz="2400" dirty="0" smtClean="0"/>
              <a:t>) to trade;</a:t>
            </a:r>
          </a:p>
          <a:p>
            <a:pPr marL="342900" lvl="1" indent="-342900" algn="l"/>
            <a:r>
              <a:rPr lang="en-US" sz="2400" dirty="0" smtClean="0"/>
              <a:t> how (</a:t>
            </a:r>
            <a:r>
              <a:rPr lang="en-US" altLang="zh-CN" sz="2400" dirty="0"/>
              <a:t>In which direction and with </a:t>
            </a:r>
            <a:r>
              <a:rPr lang="en-US" altLang="zh-CN" sz="2400" dirty="0" err="1"/>
              <a:t>with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order</a:t>
            </a:r>
            <a:r>
              <a:rPr lang="en-US" dirty="0" smtClean="0"/>
              <a:t>) to trade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-1" y="6483100"/>
            <a:ext cx="869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Kearns M,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Nevmyvaka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Machine learning for market microstructure and high frequency trading[J]. 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91-124.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全屏显示(4:3)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Lucida Calligraphy</vt:lpstr>
      <vt:lpstr>Lucida Handwriting</vt:lpstr>
      <vt:lpstr>Segoe Print</vt:lpstr>
      <vt:lpstr>Times New Roman</vt:lpstr>
      <vt:lpstr>Office Theme</vt:lpstr>
      <vt:lpstr>Machine Learning for Market Microstructure and High Frequency Trading</vt:lpstr>
      <vt:lpstr>Terminology</vt:lpstr>
      <vt:lpstr>Terminology</vt:lpstr>
      <vt:lpstr>Introduction</vt:lpstr>
      <vt:lpstr>Trade Execution</vt:lpstr>
      <vt:lpstr>Trade Execution</vt:lpstr>
      <vt:lpstr>Trade Execution</vt:lpstr>
      <vt:lpstr>Trade Execution</vt:lpstr>
      <vt:lpstr>Price Movement Prediction</vt:lpstr>
      <vt:lpstr>Price Movement Prediction</vt:lpstr>
      <vt:lpstr>Price Movement Prediction</vt:lpstr>
      <vt:lpstr>Price Movement Prediction</vt:lpstr>
      <vt:lpstr>Price Movement Prediction</vt:lpstr>
      <vt:lpstr>Price Movement Prediction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2015-02-19T20:23:05Z</dcterms:created>
  <dcterms:modified xsi:type="dcterms:W3CDTF">2015-10-23T09:08:50Z</dcterms:modified>
</cp:coreProperties>
</file>