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4" r:id="rId2"/>
    <p:sldId id="257" r:id="rId3"/>
    <p:sldId id="294" r:id="rId4"/>
    <p:sldId id="387" r:id="rId5"/>
    <p:sldId id="389" r:id="rId6"/>
    <p:sldId id="388" r:id="rId7"/>
    <p:sldId id="391" r:id="rId8"/>
    <p:sldId id="392" r:id="rId9"/>
    <p:sldId id="393" r:id="rId10"/>
    <p:sldId id="396" r:id="rId11"/>
    <p:sldId id="394" r:id="rId12"/>
    <p:sldId id="395" r:id="rId13"/>
    <p:sldId id="397" r:id="rId14"/>
    <p:sldId id="398" r:id="rId15"/>
    <p:sldId id="399" r:id="rId16"/>
  </p:sldIdLst>
  <p:sldSz cx="18288000" cy="10287000"/>
  <p:notesSz cx="18288000" cy="10287000"/>
  <p:custDataLst>
    <p:tags r:id="rId19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640" userDrawn="1">
          <p15:clr>
            <a:srgbClr val="000000"/>
          </p15:clr>
        </p15:guide>
        <p15:guide id="2" pos="247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FF"/>
    <a:srgbClr val="0087BB"/>
    <a:srgbClr val="045A7C"/>
    <a:srgbClr val="00A7EA"/>
    <a:srgbClr val="00A0DD"/>
    <a:srgbClr val="00D2FF"/>
    <a:srgbClr val="00D6FF"/>
    <a:srgbClr val="00DBFF"/>
    <a:srgbClr val="00D3FA"/>
    <a:srgbClr val="00C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36"/>
    <p:restoredTop sz="94069"/>
  </p:normalViewPr>
  <p:slideViewPr>
    <p:cSldViewPr snapToGrid="0" showGuides="1">
      <p:cViewPr varScale="1">
        <p:scale>
          <a:sx n="46" d="100"/>
          <a:sy n="46" d="100"/>
        </p:scale>
        <p:origin x="840" y="48"/>
      </p:cViewPr>
      <p:guideLst>
        <p:guide orient="horz" pos="640"/>
        <p:guide pos="2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35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350"/>
            </a:lvl1pPr>
          </a:lstStyle>
          <a:p>
            <a:fld id="{0F9B84EA-7D68-4D60-9CB1-D50884785D1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5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5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90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18250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715000" y="771525"/>
            <a:ext cx="6859588" cy="3857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311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2899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604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5647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3775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926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5147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6728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3294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5062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6904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6794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8079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9404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6905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 amt="30000"/>
          </a:blip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1273116" y="1088509"/>
            <a:ext cx="15741766" cy="17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>
                <a:solidFill>
                  <a:srgbClr val="0B175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1568513" y="4456034"/>
            <a:ext cx="15446369" cy="3445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250" b="0" i="0">
                <a:solidFill>
                  <a:srgbClr val="0B175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Google Shape;73;p9"/>
          <p:cNvSpPr txBox="1"/>
          <p:nvPr userDrawn="1"/>
        </p:nvSpPr>
        <p:spPr>
          <a:xfrm>
            <a:off x="534415" y="9419907"/>
            <a:ext cx="2068195" cy="2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50" cap="all" baseline="0" dirty="0">
                <a:solidFill>
                  <a:srgbClr val="638AFA">
                    <a:alpha val="0"/>
                  </a:srgbClr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Problem analysis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userDrawn="1">
  <p:cSld name="OBJECT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 userDrawn="1"/>
        </p:nvPicPr>
        <p:blipFill rotWithShape="1">
          <a:blip r:embed="rId2">
            <a:alphaModFix amt="30000"/>
          </a:blip>
          <a:srcRect r="1221" b="200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alphaModFix amt="66000"/>
          </a:blip>
          <a:stretch>
            <a:fillRect/>
          </a:stretch>
        </p:blipFill>
        <p:spPr>
          <a:xfrm flipH="1">
            <a:off x="2186136" y="4957011"/>
            <a:ext cx="16101864" cy="5329989"/>
          </a:xfrm>
          <a:prstGeom prst="rect">
            <a:avLst/>
          </a:prstGeom>
        </p:spPr>
      </p:pic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3" name="Google Shape;73;p9"/>
          <p:cNvSpPr txBox="1"/>
          <p:nvPr userDrawn="1"/>
        </p:nvSpPr>
        <p:spPr>
          <a:xfrm>
            <a:off x="223203" y="9784617"/>
            <a:ext cx="4206240" cy="283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50" cap="all" baseline="0" dirty="0">
                <a:solidFill>
                  <a:srgbClr val="638AFA">
                    <a:alpha val="0"/>
                  </a:srgbClr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Boost business and create value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 userDrawn="1"/>
        </p:nvPicPr>
        <p:blipFill rotWithShape="1">
          <a:blip r:embed="rId2">
            <a:alphaModFix amt="30000"/>
          </a:blip>
          <a:srcRect r="1221" b="200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Google Shape;73;p9"/>
          <p:cNvSpPr txBox="1"/>
          <p:nvPr userDrawn="1"/>
        </p:nvSpPr>
        <p:spPr>
          <a:xfrm>
            <a:off x="193223" y="9784617"/>
            <a:ext cx="4206240" cy="283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50" cap="all" baseline="0" dirty="0">
                <a:solidFill>
                  <a:srgbClr val="638AFA">
                    <a:alpha val="0"/>
                  </a:srgbClr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Boost business and create value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45;p7"/>
          <p:cNvPicPr preferRelativeResize="0"/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0" y="1880"/>
            <a:ext cx="18288000" cy="10285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 userDrawn="1"/>
        </p:nvSpPr>
        <p:spPr>
          <a:xfrm>
            <a:off x="0" y="-1880"/>
            <a:ext cx="18288000" cy="10287000"/>
          </a:xfrm>
          <a:prstGeom prst="rect">
            <a:avLst/>
          </a:prstGeom>
          <a:gradFill>
            <a:gsLst>
              <a:gs pos="39000">
                <a:srgbClr val="00A2CA"/>
              </a:gs>
              <a:gs pos="0">
                <a:srgbClr val="00D2FF"/>
              </a:gs>
              <a:gs pos="95000">
                <a:srgbClr val="045A7C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1273116" y="1088509"/>
            <a:ext cx="1574176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>
                <a:solidFill>
                  <a:schemeClr val="bg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CN" altLang="en-US"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CN" altLang="en-US"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73116" y="1088509"/>
            <a:ext cx="15741766" cy="17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0B175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68513" y="4456034"/>
            <a:ext cx="7626985" cy="3445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250" b="0" i="0" u="none" strike="noStrike" cap="none">
                <a:solidFill>
                  <a:srgbClr val="0B175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172.19.179.88:3000/login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6;p7"/>
          <p:cNvSpPr txBox="1"/>
          <p:nvPr/>
        </p:nvSpPr>
        <p:spPr>
          <a:xfrm>
            <a:off x="3873500" y="3166110"/>
            <a:ext cx="10541000" cy="395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1250" b="0" i="0" u="none" strike="noStrike" cap="none">
                <a:solidFill>
                  <a:srgbClr val="0B175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12700" marR="5080" indent="0" algn="ctr">
              <a:lnSpc>
                <a:spcPct val="119000"/>
              </a:lnSpc>
            </a:pPr>
            <a:r>
              <a:rPr lang="zh-CN" altLang="en-US" sz="7200" dirty="0">
                <a:solidFill>
                  <a:srgbClr val="FFFFFF"/>
                </a:solidFill>
                <a:latin typeface="DingTalk JinBuTi" pitchFamily="18" charset="-122"/>
                <a:ea typeface="DingTalk JinBuTi" pitchFamily="18" charset="-122"/>
              </a:rPr>
              <a:t>江南大学益生菌实验室</a:t>
            </a:r>
          </a:p>
          <a:p>
            <a:pPr marL="12700" marR="5080" indent="0" algn="ctr">
              <a:lnSpc>
                <a:spcPct val="119000"/>
              </a:lnSpc>
            </a:pPr>
            <a:endParaRPr lang="zh-CN" altLang="en-US" sz="7200" dirty="0">
              <a:solidFill>
                <a:srgbClr val="FFFFFF"/>
              </a:solidFill>
              <a:latin typeface="DingTalk JinBuTi" pitchFamily="18" charset="-122"/>
              <a:ea typeface="DingTalk JinBuTi" pitchFamily="18" charset="-122"/>
            </a:endParaRPr>
          </a:p>
          <a:p>
            <a:pPr marL="12700" marR="5080" indent="0" algn="ctr">
              <a:lnSpc>
                <a:spcPct val="119000"/>
              </a:lnSpc>
            </a:pPr>
            <a:r>
              <a:rPr lang="zh-CN" altLang="en-US" sz="7200" dirty="0">
                <a:solidFill>
                  <a:srgbClr val="FFFFFF"/>
                </a:solidFill>
                <a:latin typeface="DingTalk JinBuTi" pitchFamily="18" charset="-122"/>
                <a:ea typeface="DingTalk JinBuTi" pitchFamily="18" charset="-122"/>
              </a:rPr>
              <a:t>领用操作手册</a:t>
            </a:r>
            <a:endParaRPr lang="zh-CN" altLang="en-US" sz="5400" dirty="0">
              <a:solidFill>
                <a:srgbClr val="FFFFFF"/>
              </a:solidFill>
              <a:latin typeface="DingTalk JinBuTi" pitchFamily="18" charset="-122"/>
              <a:ea typeface="DingTalk JinBuTi" pitchFamily="18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28800" y="3129280"/>
            <a:ext cx="14630400" cy="6880860"/>
          </a:xfrm>
          <a:prstGeom prst="rect">
            <a:avLst/>
          </a:prstGeom>
        </p:spPr>
      </p:pic>
      <p:sp>
        <p:nvSpPr>
          <p:cNvPr id="74" name="Google Shape;74;p9"/>
          <p:cNvSpPr txBox="1">
            <a:spLocks noGrp="1"/>
          </p:cNvSpPr>
          <p:nvPr>
            <p:ph type="title" idx="4294967295"/>
          </p:nvPr>
        </p:nvSpPr>
        <p:spPr>
          <a:xfrm>
            <a:off x="1824355" y="500380"/>
            <a:ext cx="6703060" cy="5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dirty="0">
                <a:solidFill>
                  <a:srgbClr val="0087BB"/>
                </a:solidFill>
                <a:uFillTx/>
                <a:latin typeface="Source Han Sans CN Medium" charset="0"/>
                <a:ea typeface="Source Han Sans CN Medium" panose="020B0500000000000000" pitchFamily="34" charset="-128"/>
                <a:sym typeface="Trebuchet MS" panose="020B0603020202020204"/>
              </a:rPr>
              <a:t>领用人员：提交领用申请</a:t>
            </a:r>
          </a:p>
        </p:txBody>
      </p:sp>
      <p:sp>
        <p:nvSpPr>
          <p:cNvPr id="6" name="矩形 5"/>
          <p:cNvSpPr/>
          <p:nvPr/>
        </p:nvSpPr>
        <p:spPr>
          <a:xfrm>
            <a:off x="391886" y="568561"/>
            <a:ext cx="108000" cy="374400"/>
          </a:xfrm>
          <a:prstGeom prst="rect">
            <a:avLst/>
          </a:prstGeom>
          <a:solidFill>
            <a:srgbClr val="00A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Google Shape;80;p9"/>
          <p:cNvSpPr txBox="1"/>
          <p:nvPr/>
        </p:nvSpPr>
        <p:spPr>
          <a:xfrm>
            <a:off x="1025525" y="1251585"/>
            <a:ext cx="15607030" cy="7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504825" marR="5080" lvl="0" indent="-49276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rgbClr val="002A62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Trebuchet MS" panose="020B0603020202020204"/>
                <a:sym typeface="Trebuchet MS" panose="020B0603020202020204"/>
              </a:rPr>
              <a:t>接上页。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025235" y="496678"/>
            <a:ext cx="518981" cy="518981"/>
          </a:xfrm>
          <a:prstGeom prst="roundRect">
            <a:avLst>
              <a:gd name="adj" fmla="val 23110"/>
            </a:avLst>
          </a:prstGeom>
          <a:gradFill>
            <a:gsLst>
              <a:gs pos="0">
                <a:srgbClr val="00A7EA"/>
              </a:gs>
              <a:gs pos="100000">
                <a:srgbClr val="045A7C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Bahnschrift SemiBold" panose="020B0502040204020203" pitchFamily="34" charset="0"/>
              </a:rPr>
              <a:t>2</a:t>
            </a:r>
            <a:endParaRPr kumimoji="1" lang="zh-CN" altLang="en-US" sz="2400" b="1" dirty="0">
              <a:latin typeface="Bahnschrift SemiBold" panose="020B0502040204020203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71265" y="5812155"/>
            <a:ext cx="12379325" cy="106426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771265" y="7764780"/>
            <a:ext cx="1237932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2000" b="1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申请的状态包括待审核、审核中、审核通过、审核拒绝、已取消、已完成。</a:t>
            </a:r>
          </a:p>
          <a:p>
            <a:pPr algn="l"/>
            <a:r>
              <a:rPr lang="en-US" altLang="zh-CN" sz="2000" b="1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、用户提交后，在设置了审核人信息时，状态为待审核；</a:t>
            </a:r>
          </a:p>
          <a:p>
            <a:pPr algn="l"/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、部分审核人审核后，状态为审核中；</a:t>
            </a:r>
          </a:p>
          <a:p>
            <a:pPr algn="l"/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、最后所有审核人均通过，状态为审核通过；</a:t>
            </a:r>
          </a:p>
          <a:p>
            <a:pPr algn="l"/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、审核过程有人审核拒绝，状态为审核拒绝；</a:t>
            </a:r>
          </a:p>
          <a:p>
            <a:pPr algn="l"/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、在审核未完成时，可以取消申请，取消后，状态为已取消；</a:t>
            </a:r>
          </a:p>
          <a:p>
            <a:pPr algn="l"/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7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、审核通过的申请可以下载审批表（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pdf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格式）。</a:t>
            </a:r>
          </a:p>
        </p:txBody>
      </p:sp>
      <p:cxnSp>
        <p:nvCxnSpPr>
          <p:cNvPr id="18" name="直接箭头连接符 17"/>
          <p:cNvCxnSpPr>
            <a:stCxn id="16" idx="2"/>
            <a:endCxn id="17" idx="0"/>
          </p:cNvCxnSpPr>
          <p:nvPr/>
        </p:nvCxnSpPr>
        <p:spPr>
          <a:xfrm>
            <a:off x="9961245" y="6876415"/>
            <a:ext cx="0" cy="8883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对角圆角矩形 2"/>
          <p:cNvSpPr/>
          <p:nvPr/>
        </p:nvSpPr>
        <p:spPr>
          <a:xfrm>
            <a:off x="1258253" y="2391854"/>
            <a:ext cx="544546" cy="544195"/>
          </a:xfrm>
          <a:prstGeom prst="round2DiagRect">
            <a:avLst>
              <a:gd name="adj1" fmla="val 31028"/>
              <a:gd name="adj2" fmla="val 869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Bahnschrift SemiBold" panose="020B0502040204020203" pitchFamily="34" charset="0"/>
              </a:rPr>
              <a:t>1</a:t>
            </a:r>
            <a:endParaRPr kumimoji="1" lang="zh-CN" altLang="en-US" sz="2400" b="1" dirty="0">
              <a:latin typeface="Bahnschrift SemiBold" panose="020B0502040204020203" pitchFamily="34" charset="0"/>
            </a:endParaRPr>
          </a:p>
        </p:txBody>
      </p:sp>
      <p:sp>
        <p:nvSpPr>
          <p:cNvPr id="64" name="Google Shape;64;p8"/>
          <p:cNvSpPr txBox="1">
            <a:spLocks noGrp="1"/>
          </p:cNvSpPr>
          <p:nvPr>
            <p:ph type="title" idx="4294967295"/>
          </p:nvPr>
        </p:nvSpPr>
        <p:spPr>
          <a:xfrm>
            <a:off x="898525" y="1044700"/>
            <a:ext cx="5948363" cy="84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5400" b="1" dirty="0">
                <a:solidFill>
                  <a:srgbClr val="003884"/>
                </a:solidFill>
                <a:latin typeface="DingTalk JinBuTi" pitchFamily="18" charset="-122"/>
                <a:ea typeface="DingTalk JinBuTi" pitchFamily="18" charset="-122"/>
              </a:rPr>
              <a:t>操作说明</a:t>
            </a:r>
            <a:endParaRPr sz="5400" b="1" dirty="0">
              <a:solidFill>
                <a:srgbClr val="003884"/>
              </a:solidFill>
              <a:latin typeface="DingTalk JinBuTi" pitchFamily="18" charset="-122"/>
              <a:ea typeface="DingTalk JinBuTi" pitchFamily="18" charset="-122"/>
            </a:endParaRPr>
          </a:p>
        </p:txBody>
      </p:sp>
      <p:pic>
        <p:nvPicPr>
          <p:cNvPr id="9" name="Google Shape;143;p1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0" y="5143635"/>
            <a:ext cx="712946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46;p1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5905972" y="837488"/>
            <a:ext cx="1544655" cy="154472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对角圆角矩形 6"/>
          <p:cNvSpPr/>
          <p:nvPr/>
        </p:nvSpPr>
        <p:spPr>
          <a:xfrm>
            <a:off x="1258253" y="4682299"/>
            <a:ext cx="544546" cy="544195"/>
          </a:xfrm>
          <a:prstGeom prst="round2DiagRect">
            <a:avLst>
              <a:gd name="adj1" fmla="val 31028"/>
              <a:gd name="adj2" fmla="val 869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Bahnschrift SemiBold" panose="020B0502040204020203" pitchFamily="34" charset="0"/>
              </a:rPr>
              <a:t>4</a:t>
            </a:r>
            <a:endParaRPr kumimoji="1" lang="zh-CN" altLang="en-US" sz="2400" b="1" dirty="0">
              <a:latin typeface="Bahnschrift SemiBold" panose="020B0502040204020203" pitchFamily="34" charset="0"/>
            </a:endParaRPr>
          </a:p>
        </p:txBody>
      </p:sp>
      <p:sp>
        <p:nvSpPr>
          <p:cNvPr id="4" name="对角圆角矩形 3"/>
          <p:cNvSpPr/>
          <p:nvPr/>
        </p:nvSpPr>
        <p:spPr>
          <a:xfrm>
            <a:off x="1258253" y="3919948"/>
            <a:ext cx="544546" cy="544546"/>
          </a:xfrm>
          <a:prstGeom prst="round2DiagRect">
            <a:avLst>
              <a:gd name="adj1" fmla="val 31028"/>
              <a:gd name="adj2" fmla="val 8692"/>
            </a:avLst>
          </a:prstGeom>
          <a:gradFill>
            <a:gsLst>
              <a:gs pos="0">
                <a:srgbClr val="00A7EA"/>
              </a:gs>
              <a:gs pos="100000">
                <a:srgbClr val="045A7C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Bahnschrift SemiBold" panose="020B0502040204020203" pitchFamily="34" charset="0"/>
              </a:rPr>
              <a:t>3</a:t>
            </a:r>
            <a:endParaRPr kumimoji="1" lang="zh-CN" altLang="en-US" sz="2400" b="1" dirty="0">
              <a:latin typeface="Bahnschrift SemiBold" panose="020B0502040204020203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194560" y="2433955"/>
            <a:ext cx="49193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2700" indent="0" eaLnBrk="1" fontAlgn="auto" latinLnBrk="0" hangingPunct="1">
              <a:lnSpc>
                <a:spcPct val="100000"/>
              </a:lnSpc>
              <a:buClr>
                <a:srgbClr val="0058FB"/>
              </a:buClr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uFillTx/>
                <a:latin typeface="Source Han Sans CN Medium" charset="0"/>
                <a:ea typeface="Source Han Sans CN Medium" panose="020B0500000000000000" pitchFamily="34" charset="-128"/>
                <a:cs typeface="Trebuchet MS" panose="020B0603020202020204"/>
                <a:sym typeface="Trebuchet MS" panose="020B0603020202020204"/>
              </a:rPr>
              <a:t>系统管理员：审核流程设置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194560" y="3197225"/>
            <a:ext cx="4920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2700" lvl="0" algn="l">
              <a:buSzTx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uFillTx/>
                <a:latin typeface="Source Han Sans CN Medium" charset="0"/>
                <a:ea typeface="Source Han Sans CN Medium" panose="020B0500000000000000" pitchFamily="34" charset="-128"/>
                <a:cs typeface="Trebuchet MS" panose="020B0603020202020204"/>
                <a:sym typeface="Trebuchet MS" panose="020B0603020202020204"/>
              </a:rPr>
              <a:t>领用人员：提交领用申请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194560" y="3960495"/>
            <a:ext cx="49193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2700" indent="0" eaLnBrk="1" fontAlgn="auto" latinLnBrk="0" hangingPunct="1">
              <a:lnSpc>
                <a:spcPct val="100000"/>
              </a:lnSpc>
              <a:buClr>
                <a:srgbClr val="0058FB"/>
              </a:buClr>
            </a:pPr>
            <a:r>
              <a:rPr lang="zh-CN" altLang="en-US" sz="2400" dirty="0">
                <a:solidFill>
                  <a:srgbClr val="0087BB"/>
                </a:solidFill>
                <a:uFillTx/>
                <a:latin typeface="Source Han Sans CN Medium" charset="0"/>
                <a:ea typeface="Source Han Sans CN Medium" panose="020B0500000000000000" pitchFamily="34" charset="-128"/>
                <a:cs typeface="Trebuchet MS" panose="020B0603020202020204"/>
                <a:sym typeface="Trebuchet MS" panose="020B0603020202020204"/>
              </a:rPr>
              <a:t>审核人员：审核领用申请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194560" y="4723765"/>
            <a:ext cx="49193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2700" indent="0" eaLnBrk="1" fontAlgn="auto" latinLnBrk="0" hangingPunct="1">
              <a:lnSpc>
                <a:spcPct val="100000"/>
              </a:lnSpc>
              <a:buClr>
                <a:srgbClr val="0058FB"/>
              </a:buClr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uFillTx/>
                <a:latin typeface="Source Han Sans CN Medium" charset="0"/>
                <a:ea typeface="Source Han Sans CN Medium" panose="020B0500000000000000" pitchFamily="34" charset="-128"/>
                <a:cs typeface="Trebuchet MS" panose="020B0603020202020204"/>
                <a:sym typeface="Trebuchet MS" panose="020B0603020202020204"/>
              </a:rPr>
              <a:t>出库人员：完成领用申请</a:t>
            </a:r>
          </a:p>
        </p:txBody>
      </p:sp>
      <p:sp>
        <p:nvSpPr>
          <p:cNvPr id="11" name="对角圆角矩形 10"/>
          <p:cNvSpPr/>
          <p:nvPr/>
        </p:nvSpPr>
        <p:spPr>
          <a:xfrm>
            <a:off x="1256348" y="3155759"/>
            <a:ext cx="544546" cy="544195"/>
          </a:xfrm>
          <a:prstGeom prst="round2DiagRect">
            <a:avLst>
              <a:gd name="adj1" fmla="val 31028"/>
              <a:gd name="adj2" fmla="val 869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Bahnschrift SemiBold" panose="020B0502040204020203" pitchFamily="34" charset="0"/>
              </a:rPr>
              <a:t>2</a:t>
            </a:r>
            <a:endParaRPr kumimoji="1" lang="zh-CN" altLang="en-US" sz="2400" b="1" dirty="0"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28800" y="3129280"/>
            <a:ext cx="14630400" cy="6880860"/>
          </a:xfrm>
          <a:prstGeom prst="rect">
            <a:avLst/>
          </a:prstGeom>
        </p:spPr>
      </p:pic>
      <p:sp>
        <p:nvSpPr>
          <p:cNvPr id="74" name="Google Shape;74;p9"/>
          <p:cNvSpPr txBox="1">
            <a:spLocks noGrp="1"/>
          </p:cNvSpPr>
          <p:nvPr>
            <p:ph type="title" idx="4294967295"/>
          </p:nvPr>
        </p:nvSpPr>
        <p:spPr>
          <a:xfrm>
            <a:off x="1824355" y="500380"/>
            <a:ext cx="6703060" cy="5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dirty="0">
                <a:solidFill>
                  <a:srgbClr val="0087BB"/>
                </a:solidFill>
                <a:uFillTx/>
                <a:latin typeface="Source Han Sans CN Medium" charset="0"/>
                <a:ea typeface="Source Han Sans CN Medium" panose="020B0500000000000000" pitchFamily="34" charset="-128"/>
                <a:sym typeface="Trebuchet MS" panose="020B0603020202020204"/>
              </a:rPr>
              <a:t>审核人员：审核领用申请</a:t>
            </a:r>
          </a:p>
        </p:txBody>
      </p:sp>
      <p:sp>
        <p:nvSpPr>
          <p:cNvPr id="6" name="矩形 5"/>
          <p:cNvSpPr/>
          <p:nvPr/>
        </p:nvSpPr>
        <p:spPr>
          <a:xfrm>
            <a:off x="391886" y="568561"/>
            <a:ext cx="108000" cy="374400"/>
          </a:xfrm>
          <a:prstGeom prst="rect">
            <a:avLst/>
          </a:prstGeom>
          <a:solidFill>
            <a:srgbClr val="00A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Google Shape;80;p9"/>
          <p:cNvSpPr txBox="1"/>
          <p:nvPr/>
        </p:nvSpPr>
        <p:spPr>
          <a:xfrm>
            <a:off x="1025525" y="1251585"/>
            <a:ext cx="15607030" cy="1323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504825" marR="5080" lvl="0" indent="-49276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rgbClr val="002A62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Trebuchet MS" panose="020B0603020202020204"/>
                <a:sym typeface="Trebuchet MS" panose="020B0603020202020204"/>
              </a:rPr>
              <a:t>领用审核分样本领用、Ⅰ级菌领用、Ⅱ级菌领用和Ⅲ级菌领用审核，分别显示在对应的列表中，可以点击</a:t>
            </a:r>
            <a:r>
              <a:rPr lang="en-US" altLang="zh-CN" sz="2400" b="1" dirty="0">
                <a:solidFill>
                  <a:srgbClr val="002A62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Trebuchet MS" panose="020B0603020202020204"/>
                <a:sym typeface="Trebuchet MS" panose="020B0603020202020204"/>
              </a:rPr>
              <a:t>TAB</a:t>
            </a:r>
            <a:r>
              <a:rPr lang="zh-CN" altLang="en-US" sz="2400" b="1" dirty="0">
                <a:solidFill>
                  <a:srgbClr val="002A62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Trebuchet MS" panose="020B0603020202020204"/>
                <a:sym typeface="Trebuchet MS" panose="020B0603020202020204"/>
              </a:rPr>
              <a:t>标签进行切换。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025235" y="496678"/>
            <a:ext cx="518981" cy="518981"/>
          </a:xfrm>
          <a:prstGeom prst="roundRect">
            <a:avLst>
              <a:gd name="adj" fmla="val 23110"/>
            </a:avLst>
          </a:prstGeom>
          <a:gradFill>
            <a:gsLst>
              <a:gs pos="0">
                <a:srgbClr val="00A7EA"/>
              </a:gs>
              <a:gs pos="100000">
                <a:srgbClr val="045A7C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Bahnschrift SemiBold" panose="020B0502040204020203" pitchFamily="34" charset="0"/>
              </a:rPr>
              <a:t>3</a:t>
            </a:r>
            <a:endParaRPr kumimoji="1" lang="zh-CN" altLang="en-US" sz="2400" b="1" dirty="0">
              <a:latin typeface="Bahnschrift SemiBold" panose="020B0502040204020203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15105" y="5741035"/>
            <a:ext cx="12257405" cy="1020445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015105" y="7943850"/>
            <a:ext cx="1225740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2000" b="1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、默认显示待我审核的数据，可以通过申请状态查询我已审核的数据；</a:t>
            </a:r>
          </a:p>
          <a:p>
            <a:pPr algn="l"/>
            <a:r>
              <a:rPr lang="en-US" altLang="zh-CN" sz="2000" b="1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、审核时，可以单独审核，也可以批量审核，审核结果可以通过或者拒绝；</a:t>
            </a:r>
          </a:p>
        </p:txBody>
      </p:sp>
      <p:cxnSp>
        <p:nvCxnSpPr>
          <p:cNvPr id="14" name="直接箭头连接符 13"/>
          <p:cNvCxnSpPr>
            <a:stCxn id="12" idx="2"/>
            <a:endCxn id="13" idx="0"/>
          </p:cNvCxnSpPr>
          <p:nvPr/>
        </p:nvCxnSpPr>
        <p:spPr>
          <a:xfrm>
            <a:off x="10144125" y="6761480"/>
            <a:ext cx="0" cy="11823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28800" y="3129280"/>
            <a:ext cx="14630400" cy="6880860"/>
          </a:xfrm>
          <a:prstGeom prst="rect">
            <a:avLst/>
          </a:prstGeom>
        </p:spPr>
      </p:pic>
      <p:sp>
        <p:nvSpPr>
          <p:cNvPr id="74" name="Google Shape;74;p9"/>
          <p:cNvSpPr txBox="1">
            <a:spLocks noGrp="1"/>
          </p:cNvSpPr>
          <p:nvPr>
            <p:ph type="title" idx="4294967295"/>
          </p:nvPr>
        </p:nvSpPr>
        <p:spPr>
          <a:xfrm>
            <a:off x="1824355" y="500380"/>
            <a:ext cx="6703060" cy="5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dirty="0">
                <a:solidFill>
                  <a:srgbClr val="0087BB"/>
                </a:solidFill>
                <a:uFillTx/>
                <a:latin typeface="Source Han Sans CN Medium" charset="0"/>
                <a:ea typeface="Source Han Sans CN Medium" panose="020B0500000000000000" pitchFamily="34" charset="-128"/>
                <a:sym typeface="Trebuchet MS" panose="020B0603020202020204"/>
              </a:rPr>
              <a:t>审核人员：审核领用申请</a:t>
            </a:r>
          </a:p>
        </p:txBody>
      </p:sp>
      <p:sp>
        <p:nvSpPr>
          <p:cNvPr id="6" name="矩形 5"/>
          <p:cNvSpPr/>
          <p:nvPr/>
        </p:nvSpPr>
        <p:spPr>
          <a:xfrm>
            <a:off x="391886" y="568561"/>
            <a:ext cx="108000" cy="374400"/>
          </a:xfrm>
          <a:prstGeom prst="rect">
            <a:avLst/>
          </a:prstGeom>
          <a:solidFill>
            <a:srgbClr val="00A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Google Shape;80;p9"/>
          <p:cNvSpPr txBox="1"/>
          <p:nvPr/>
        </p:nvSpPr>
        <p:spPr>
          <a:xfrm>
            <a:off x="1025525" y="1251585"/>
            <a:ext cx="15607030" cy="7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504825" marR="5080" lvl="0" indent="-49276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rgbClr val="002A62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Trebuchet MS" panose="020B0603020202020204"/>
                <a:sym typeface="Trebuchet MS" panose="020B0603020202020204"/>
              </a:rPr>
              <a:t>选择要审核的申请，点击通过</a:t>
            </a:r>
            <a:r>
              <a:rPr lang="en-US" altLang="zh-CN" sz="2400" b="1" dirty="0">
                <a:solidFill>
                  <a:srgbClr val="002A62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Trebuchet MS" panose="020B0603020202020204"/>
                <a:sym typeface="Trebuchet MS" panose="020B0603020202020204"/>
              </a:rPr>
              <a:t>/</a:t>
            </a:r>
            <a:r>
              <a:rPr lang="zh-CN" altLang="en-US" sz="2400" b="1" dirty="0">
                <a:solidFill>
                  <a:srgbClr val="002A62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Trebuchet MS" panose="020B0603020202020204"/>
                <a:sym typeface="Trebuchet MS" panose="020B0603020202020204"/>
              </a:rPr>
              <a:t>拒绝。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025235" y="496678"/>
            <a:ext cx="518981" cy="518981"/>
          </a:xfrm>
          <a:prstGeom prst="roundRect">
            <a:avLst>
              <a:gd name="adj" fmla="val 23110"/>
            </a:avLst>
          </a:prstGeom>
          <a:gradFill>
            <a:gsLst>
              <a:gs pos="0">
                <a:srgbClr val="00A7EA"/>
              </a:gs>
              <a:gs pos="100000">
                <a:srgbClr val="045A7C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Bahnschrift SemiBold" panose="020B0502040204020203" pitchFamily="34" charset="0"/>
              </a:rPr>
              <a:t>3</a:t>
            </a:r>
            <a:endParaRPr kumimoji="1" lang="zh-CN" altLang="en-US" sz="2400" b="1" dirty="0">
              <a:latin typeface="Bahnschrift SemiBold" panose="020B0502040204020203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10705" y="4186555"/>
            <a:ext cx="4439285" cy="289433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201795" y="2244725"/>
            <a:ext cx="1225740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2000" b="1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、设置审核结果和审核说明后，点击确定即可完成审核；审核信息提交后，该申请将会进入到我已审核的列表中；</a:t>
            </a:r>
          </a:p>
        </p:txBody>
      </p:sp>
      <p:cxnSp>
        <p:nvCxnSpPr>
          <p:cNvPr id="14" name="直接箭头连接符 13"/>
          <p:cNvCxnSpPr>
            <a:endCxn id="2" idx="0"/>
          </p:cNvCxnSpPr>
          <p:nvPr/>
        </p:nvCxnSpPr>
        <p:spPr>
          <a:xfrm flipV="1">
            <a:off x="9128760" y="3129280"/>
            <a:ext cx="15240" cy="10617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对角圆角矩形 2"/>
          <p:cNvSpPr/>
          <p:nvPr/>
        </p:nvSpPr>
        <p:spPr>
          <a:xfrm>
            <a:off x="1258253" y="2391854"/>
            <a:ext cx="544546" cy="544195"/>
          </a:xfrm>
          <a:prstGeom prst="round2DiagRect">
            <a:avLst>
              <a:gd name="adj1" fmla="val 31028"/>
              <a:gd name="adj2" fmla="val 869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Bahnschrift SemiBold" panose="020B0502040204020203" pitchFamily="34" charset="0"/>
              </a:rPr>
              <a:t>1</a:t>
            </a:r>
            <a:endParaRPr kumimoji="1" lang="zh-CN" altLang="en-US" sz="2400" b="1" dirty="0">
              <a:latin typeface="Bahnschrift SemiBold" panose="020B0502040204020203" pitchFamily="34" charset="0"/>
            </a:endParaRPr>
          </a:p>
        </p:txBody>
      </p:sp>
      <p:sp>
        <p:nvSpPr>
          <p:cNvPr id="64" name="Google Shape;64;p8"/>
          <p:cNvSpPr txBox="1">
            <a:spLocks noGrp="1"/>
          </p:cNvSpPr>
          <p:nvPr>
            <p:ph type="title" idx="4294967295"/>
          </p:nvPr>
        </p:nvSpPr>
        <p:spPr>
          <a:xfrm>
            <a:off x="898525" y="1044700"/>
            <a:ext cx="5948363" cy="84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5400" b="1" dirty="0">
                <a:solidFill>
                  <a:srgbClr val="003884"/>
                </a:solidFill>
                <a:latin typeface="DingTalk JinBuTi" pitchFamily="18" charset="-122"/>
                <a:ea typeface="DingTalk JinBuTi" pitchFamily="18" charset="-122"/>
              </a:rPr>
              <a:t>操作说明</a:t>
            </a:r>
            <a:endParaRPr sz="5400" b="1" dirty="0">
              <a:solidFill>
                <a:srgbClr val="003884"/>
              </a:solidFill>
              <a:latin typeface="DingTalk JinBuTi" pitchFamily="18" charset="-122"/>
              <a:ea typeface="DingTalk JinBuTi" pitchFamily="18" charset="-122"/>
            </a:endParaRPr>
          </a:p>
        </p:txBody>
      </p:sp>
      <p:pic>
        <p:nvPicPr>
          <p:cNvPr id="9" name="Google Shape;143;p1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14990" y="5143635"/>
            <a:ext cx="712946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46;p1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5905972" y="837488"/>
            <a:ext cx="1544655" cy="15447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对角圆角矩形 1"/>
          <p:cNvSpPr/>
          <p:nvPr/>
        </p:nvSpPr>
        <p:spPr>
          <a:xfrm>
            <a:off x="1255713" y="4685123"/>
            <a:ext cx="544546" cy="544546"/>
          </a:xfrm>
          <a:prstGeom prst="round2DiagRect">
            <a:avLst>
              <a:gd name="adj1" fmla="val 31028"/>
              <a:gd name="adj2" fmla="val 3038"/>
            </a:avLst>
          </a:prstGeom>
          <a:gradFill>
            <a:gsLst>
              <a:gs pos="0">
                <a:srgbClr val="00A7EA"/>
              </a:gs>
              <a:gs pos="100000">
                <a:srgbClr val="045A7C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Bahnschrift SemiBold" panose="020B0502040204020203" pitchFamily="34" charset="0"/>
              </a:rPr>
              <a:t>4</a:t>
            </a:r>
            <a:endParaRPr kumimoji="1" lang="zh-CN" altLang="en-US" sz="2400" b="1" dirty="0">
              <a:latin typeface="Bahnschrift SemiBold" panose="020B0502040204020203" pitchFamily="34" charset="0"/>
            </a:endParaRPr>
          </a:p>
        </p:txBody>
      </p:sp>
      <p:sp>
        <p:nvSpPr>
          <p:cNvPr id="7" name="对角圆角矩形 6"/>
          <p:cNvSpPr/>
          <p:nvPr/>
        </p:nvSpPr>
        <p:spPr>
          <a:xfrm>
            <a:off x="1258253" y="3919029"/>
            <a:ext cx="544546" cy="544195"/>
          </a:xfrm>
          <a:prstGeom prst="round2DiagRect">
            <a:avLst>
              <a:gd name="adj1" fmla="val 31028"/>
              <a:gd name="adj2" fmla="val 869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Bahnschrift SemiBold" panose="020B0502040204020203" pitchFamily="34" charset="0"/>
              </a:rPr>
              <a:t>3</a:t>
            </a:r>
            <a:endParaRPr kumimoji="1" lang="zh-CN" altLang="en-US" sz="2400" b="1" dirty="0">
              <a:latin typeface="Bahnschrift SemiBold" panose="020B0502040204020203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194560" y="2433955"/>
            <a:ext cx="49193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2700" indent="0" eaLnBrk="1" fontAlgn="auto" latinLnBrk="0" hangingPunct="1">
              <a:lnSpc>
                <a:spcPct val="100000"/>
              </a:lnSpc>
              <a:buClr>
                <a:srgbClr val="0058FB"/>
              </a:buClr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uFillTx/>
                <a:latin typeface="Source Han Sans CN Medium" charset="0"/>
                <a:ea typeface="Source Han Sans CN Medium" panose="020B0500000000000000" pitchFamily="34" charset="-128"/>
                <a:cs typeface="Trebuchet MS" panose="020B0603020202020204"/>
                <a:sym typeface="Trebuchet MS" panose="020B0603020202020204"/>
              </a:rPr>
              <a:t>系统管理员：审核流程设置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194560" y="3197225"/>
            <a:ext cx="4920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2700" lvl="0" algn="l">
              <a:buSzTx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uFillTx/>
                <a:latin typeface="Source Han Sans CN Medium" charset="0"/>
                <a:ea typeface="Source Han Sans CN Medium" panose="020B0500000000000000" pitchFamily="34" charset="-128"/>
                <a:cs typeface="Trebuchet MS" panose="020B0603020202020204"/>
                <a:sym typeface="Trebuchet MS" panose="020B0603020202020204"/>
              </a:rPr>
              <a:t>领用人员：提交领用申请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194560" y="3960495"/>
            <a:ext cx="49193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2700" lvl="0" algn="l">
              <a:buSzTx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uFillTx/>
                <a:latin typeface="Source Han Sans CN Medium" charset="0"/>
                <a:ea typeface="Source Han Sans CN Medium" panose="020B0500000000000000" pitchFamily="34" charset="-128"/>
                <a:cs typeface="Trebuchet MS" panose="020B0603020202020204"/>
                <a:sym typeface="Trebuchet MS" panose="020B0603020202020204"/>
              </a:rPr>
              <a:t>审核人员：审核领用申请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194560" y="4723765"/>
            <a:ext cx="49193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2700" algn="l" eaLnBrk="1" fontAlgn="auto" latinLnBrk="0" hangingPunct="1">
              <a:lnSpc>
                <a:spcPct val="100000"/>
              </a:lnSpc>
              <a:buClr>
                <a:srgbClr val="0058FB"/>
              </a:buClr>
              <a:buSzTx/>
            </a:pPr>
            <a:r>
              <a:rPr lang="zh-CN" altLang="en-US" sz="2400" dirty="0">
                <a:solidFill>
                  <a:srgbClr val="0087BB"/>
                </a:solidFill>
                <a:uFillTx/>
                <a:latin typeface="Source Han Sans CN Medium" charset="0"/>
                <a:ea typeface="Source Han Sans CN Medium" panose="020B0500000000000000" pitchFamily="34" charset="-128"/>
                <a:cs typeface="Trebuchet MS" panose="020B0603020202020204"/>
                <a:sym typeface="Trebuchet MS" panose="020B0603020202020204"/>
              </a:rPr>
              <a:t>出库人员：完成领用申请</a:t>
            </a:r>
          </a:p>
        </p:txBody>
      </p:sp>
      <p:sp>
        <p:nvSpPr>
          <p:cNvPr id="11" name="对角圆角矩形 10"/>
          <p:cNvSpPr/>
          <p:nvPr/>
        </p:nvSpPr>
        <p:spPr>
          <a:xfrm>
            <a:off x="1256348" y="3155759"/>
            <a:ext cx="544546" cy="544195"/>
          </a:xfrm>
          <a:prstGeom prst="round2DiagRect">
            <a:avLst>
              <a:gd name="adj1" fmla="val 31028"/>
              <a:gd name="adj2" fmla="val 869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Bahnschrift SemiBold" panose="020B0502040204020203" pitchFamily="34" charset="0"/>
              </a:rPr>
              <a:t>2</a:t>
            </a:r>
            <a:endParaRPr kumimoji="1" lang="zh-CN" altLang="en-US" sz="2400" b="1" dirty="0"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28800" y="3129280"/>
            <a:ext cx="14630400" cy="7185660"/>
          </a:xfrm>
          <a:prstGeom prst="rect">
            <a:avLst/>
          </a:prstGeom>
        </p:spPr>
      </p:pic>
      <p:sp>
        <p:nvSpPr>
          <p:cNvPr id="74" name="Google Shape;74;p9"/>
          <p:cNvSpPr txBox="1">
            <a:spLocks noGrp="1"/>
          </p:cNvSpPr>
          <p:nvPr>
            <p:ph type="title" idx="4294967295"/>
          </p:nvPr>
        </p:nvSpPr>
        <p:spPr>
          <a:xfrm>
            <a:off x="1824355" y="500380"/>
            <a:ext cx="6703060" cy="5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dirty="0">
                <a:solidFill>
                  <a:srgbClr val="0087BB"/>
                </a:solidFill>
                <a:uFillTx/>
                <a:latin typeface="Source Han Sans CN Medium" charset="0"/>
                <a:ea typeface="Source Han Sans CN Medium" panose="020B0500000000000000" pitchFamily="34" charset="-128"/>
                <a:sym typeface="Trebuchet MS" panose="020B0603020202020204"/>
              </a:rPr>
              <a:t>审核人员：审核领用申请</a:t>
            </a:r>
          </a:p>
        </p:txBody>
      </p:sp>
      <p:sp>
        <p:nvSpPr>
          <p:cNvPr id="6" name="矩形 5"/>
          <p:cNvSpPr/>
          <p:nvPr/>
        </p:nvSpPr>
        <p:spPr>
          <a:xfrm>
            <a:off x="391886" y="568561"/>
            <a:ext cx="108000" cy="374400"/>
          </a:xfrm>
          <a:prstGeom prst="rect">
            <a:avLst/>
          </a:prstGeom>
          <a:solidFill>
            <a:srgbClr val="00A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Google Shape;80;p9"/>
          <p:cNvSpPr txBox="1"/>
          <p:nvPr/>
        </p:nvSpPr>
        <p:spPr>
          <a:xfrm>
            <a:off x="1025525" y="1251585"/>
            <a:ext cx="15607030" cy="1323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504825" marR="5080" lvl="0" indent="-49276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rgbClr val="002A62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Trebuchet MS" panose="020B0603020202020204"/>
                <a:sym typeface="Trebuchet MS" panose="020B0603020202020204"/>
              </a:rPr>
              <a:t>领用审核分样本领用、Ⅰ级菌领用、Ⅱ级菌领用和Ⅲ级菌领用审核，分别显示在对应的列表中，可以点击</a:t>
            </a:r>
            <a:r>
              <a:rPr lang="en-US" altLang="zh-CN" sz="2400" b="1" dirty="0">
                <a:solidFill>
                  <a:srgbClr val="002A62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Trebuchet MS" panose="020B0603020202020204"/>
                <a:sym typeface="Trebuchet MS" panose="020B0603020202020204"/>
              </a:rPr>
              <a:t>TAB</a:t>
            </a:r>
            <a:r>
              <a:rPr lang="zh-CN" altLang="en-US" sz="2400" b="1" dirty="0">
                <a:solidFill>
                  <a:srgbClr val="002A62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Trebuchet MS" panose="020B0603020202020204"/>
                <a:sym typeface="Trebuchet MS" panose="020B0603020202020204"/>
              </a:rPr>
              <a:t>标签进行切换。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025235" y="496678"/>
            <a:ext cx="518981" cy="518981"/>
          </a:xfrm>
          <a:prstGeom prst="roundRect">
            <a:avLst>
              <a:gd name="adj" fmla="val 23110"/>
            </a:avLst>
          </a:prstGeom>
          <a:gradFill>
            <a:gsLst>
              <a:gs pos="0">
                <a:srgbClr val="00A7EA"/>
              </a:gs>
              <a:gs pos="100000">
                <a:srgbClr val="045A7C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Bahnschrift SemiBold" panose="020B0502040204020203" pitchFamily="34" charset="0"/>
              </a:rPr>
              <a:t>3</a:t>
            </a:r>
            <a:endParaRPr kumimoji="1" lang="zh-CN" altLang="en-US" sz="2400" b="1" dirty="0">
              <a:latin typeface="Bahnschrift SemiBold" panose="020B0502040204020203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359890" y="6064250"/>
            <a:ext cx="688975" cy="44323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998460" y="8342630"/>
            <a:ext cx="81476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000" b="1">
                <a:solidFill>
                  <a:srgbClr val="FF0000"/>
                </a:solidFill>
                <a:sym typeface="+mn-ea"/>
              </a:rPr>
              <a:t>对于审核通过的申请，可以点击完成，完成后，表示本次领用完成。</a:t>
            </a:r>
          </a:p>
        </p:txBody>
      </p:sp>
      <p:cxnSp>
        <p:nvCxnSpPr>
          <p:cNvPr id="14" name="直接箭头连接符 13"/>
          <p:cNvCxnSpPr>
            <a:stCxn id="12" idx="2"/>
            <a:endCxn id="13" idx="0"/>
          </p:cNvCxnSpPr>
          <p:nvPr/>
        </p:nvCxnSpPr>
        <p:spPr>
          <a:xfrm flipH="1">
            <a:off x="12072620" y="6507480"/>
            <a:ext cx="2632075" cy="18351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237105" y="7787005"/>
            <a:ext cx="1255395" cy="159766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61460" y="7225665"/>
            <a:ext cx="81476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000" b="1">
                <a:solidFill>
                  <a:srgbClr val="FF0000"/>
                </a:solidFill>
                <a:sym typeface="+mn-ea"/>
              </a:rPr>
              <a:t>领用管理列表分类样本领用、Ⅰ级菌领用、Ⅱ级菌领用和Ⅲ级菌领用。</a:t>
            </a:r>
          </a:p>
        </p:txBody>
      </p:sp>
      <p:sp useBgFill="1">
        <p:nvSpPr>
          <p:cNvPr id="9" name="矩形 8"/>
          <p:cNvSpPr/>
          <p:nvPr/>
        </p:nvSpPr>
        <p:spPr>
          <a:xfrm>
            <a:off x="5158105" y="5325110"/>
            <a:ext cx="688975" cy="443230"/>
          </a:xfrm>
          <a:prstGeom prst="rect">
            <a:avLst/>
          </a:prstGeom>
          <a:ln w="38100" cmpd="sng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12205" y="5369560"/>
            <a:ext cx="81476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000" b="1">
                <a:solidFill>
                  <a:srgbClr val="FFC000"/>
                </a:solidFill>
                <a:sym typeface="+mn-ea"/>
              </a:rPr>
              <a:t>删除操作作为运维功能，建议只保留超管。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 idx="4294967295"/>
          </p:nvPr>
        </p:nvSpPr>
        <p:spPr>
          <a:xfrm>
            <a:off x="898525" y="1044700"/>
            <a:ext cx="5948363" cy="84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5400" b="1" dirty="0">
                <a:solidFill>
                  <a:srgbClr val="003884"/>
                </a:solidFill>
                <a:latin typeface="DingTalk JinBuTi" pitchFamily="18" charset="-122"/>
                <a:ea typeface="DingTalk JinBuTi" pitchFamily="18" charset="-122"/>
              </a:rPr>
              <a:t>操作说明</a:t>
            </a:r>
            <a:endParaRPr sz="5400" b="1" dirty="0">
              <a:solidFill>
                <a:srgbClr val="003884"/>
              </a:solidFill>
              <a:latin typeface="DingTalk JinBuTi" pitchFamily="18" charset="-122"/>
              <a:ea typeface="DingTalk JinBuTi" pitchFamily="18" charset="-122"/>
            </a:endParaRPr>
          </a:p>
        </p:txBody>
      </p:sp>
      <p:pic>
        <p:nvPicPr>
          <p:cNvPr id="9" name="Google Shape;143;p1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14990" y="5173480"/>
            <a:ext cx="712946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46;p1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5905972" y="837488"/>
            <a:ext cx="1544655" cy="154472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对角圆角矩形 5"/>
          <p:cNvSpPr/>
          <p:nvPr/>
        </p:nvSpPr>
        <p:spPr>
          <a:xfrm>
            <a:off x="1258253" y="2392138"/>
            <a:ext cx="544546" cy="544546"/>
          </a:xfrm>
          <a:prstGeom prst="round2DiagRect">
            <a:avLst>
              <a:gd name="adj1" fmla="val 31028"/>
              <a:gd name="adj2" fmla="val 8692"/>
            </a:avLst>
          </a:prstGeom>
          <a:gradFill>
            <a:gsLst>
              <a:gs pos="0">
                <a:srgbClr val="00A7EA"/>
              </a:gs>
              <a:gs pos="100000">
                <a:srgbClr val="045A7C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Bahnschrift SemiBold" panose="020B0502040204020203" pitchFamily="34" charset="0"/>
              </a:rPr>
              <a:t>1</a:t>
            </a:r>
            <a:endParaRPr kumimoji="1" lang="zh-CN" altLang="en-US" sz="2400" b="1" dirty="0">
              <a:latin typeface="Bahnschrift SemiBold" panose="020B0502040204020203" pitchFamily="34" charset="0"/>
            </a:endParaRPr>
          </a:p>
        </p:txBody>
      </p:sp>
      <p:sp>
        <p:nvSpPr>
          <p:cNvPr id="7" name="对角圆角矩形 6"/>
          <p:cNvSpPr/>
          <p:nvPr/>
        </p:nvSpPr>
        <p:spPr>
          <a:xfrm>
            <a:off x="1258253" y="4682299"/>
            <a:ext cx="544546" cy="544195"/>
          </a:xfrm>
          <a:prstGeom prst="round2DiagRect">
            <a:avLst>
              <a:gd name="adj1" fmla="val 31028"/>
              <a:gd name="adj2" fmla="val 869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Bahnschrift SemiBold" panose="020B0502040204020203" pitchFamily="34" charset="0"/>
              </a:rPr>
              <a:t>4</a:t>
            </a:r>
            <a:endParaRPr kumimoji="1" lang="zh-CN" altLang="en-US" sz="2400" b="1" dirty="0">
              <a:latin typeface="Bahnschrift SemiBold" panose="020B0502040204020203" pitchFamily="34" charset="0"/>
            </a:endParaRPr>
          </a:p>
        </p:txBody>
      </p:sp>
      <p:sp>
        <p:nvSpPr>
          <p:cNvPr id="11" name="对角圆角矩形 10"/>
          <p:cNvSpPr/>
          <p:nvPr/>
        </p:nvSpPr>
        <p:spPr>
          <a:xfrm>
            <a:off x="1257618" y="3155759"/>
            <a:ext cx="544546" cy="544195"/>
          </a:xfrm>
          <a:prstGeom prst="round2DiagRect">
            <a:avLst>
              <a:gd name="adj1" fmla="val 31028"/>
              <a:gd name="adj2" fmla="val 869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Bahnschrift SemiBold" panose="020B0502040204020203" pitchFamily="34" charset="0"/>
              </a:rPr>
              <a:t>2</a:t>
            </a:r>
            <a:endParaRPr kumimoji="1" lang="zh-CN" altLang="en-US" sz="2400" b="1" dirty="0">
              <a:latin typeface="Bahnschrift SemiBold" panose="020B0502040204020203" pitchFamily="34" charset="0"/>
            </a:endParaRPr>
          </a:p>
        </p:txBody>
      </p:sp>
      <p:sp>
        <p:nvSpPr>
          <p:cNvPr id="14" name="对角圆角矩形 13"/>
          <p:cNvSpPr/>
          <p:nvPr/>
        </p:nvSpPr>
        <p:spPr>
          <a:xfrm>
            <a:off x="1256983" y="3919029"/>
            <a:ext cx="544546" cy="544195"/>
          </a:xfrm>
          <a:prstGeom prst="round2DiagRect">
            <a:avLst>
              <a:gd name="adj1" fmla="val 31028"/>
              <a:gd name="adj2" fmla="val 869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Bahnschrift SemiBold" panose="020B0502040204020203" pitchFamily="34" charset="0"/>
              </a:rPr>
              <a:t>3</a:t>
            </a:r>
            <a:endParaRPr kumimoji="1" lang="zh-CN" altLang="en-US" sz="2400" b="1" dirty="0">
              <a:latin typeface="Bahnschrift SemiBold" panose="020B0502040204020203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194560" y="2433955"/>
            <a:ext cx="49193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2700" indent="0" eaLnBrk="1" fontAlgn="auto" latinLnBrk="0" hangingPunct="1">
              <a:lnSpc>
                <a:spcPct val="100000"/>
              </a:lnSpc>
              <a:buClr>
                <a:srgbClr val="0058FB"/>
              </a:buClr>
            </a:pPr>
            <a:r>
              <a:rPr lang="zh-CN" altLang="en-US" sz="2400" dirty="0">
                <a:solidFill>
                  <a:srgbClr val="0087BB"/>
                </a:solidFill>
                <a:uFillTx/>
                <a:latin typeface="Source Han Sans CN Medium" charset="0"/>
                <a:ea typeface="Source Han Sans CN Medium" panose="020B0500000000000000" pitchFamily="34" charset="-128"/>
                <a:cs typeface="Trebuchet MS" panose="020B0603020202020204"/>
                <a:sym typeface="Trebuchet MS" panose="020B0603020202020204"/>
              </a:rPr>
              <a:t>系统管理员：审核流程设置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194560" y="3197225"/>
            <a:ext cx="4920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2700" indent="0" eaLnBrk="1" fontAlgn="auto" latinLnBrk="0" hangingPunct="1">
              <a:lnSpc>
                <a:spcPct val="100000"/>
              </a:lnSpc>
              <a:buClr>
                <a:srgbClr val="0058FB"/>
              </a:buClr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uFillTx/>
                <a:latin typeface="Source Han Sans CN Medium" charset="0"/>
                <a:ea typeface="Source Han Sans CN Medium" panose="020B0500000000000000" pitchFamily="34" charset="-128"/>
                <a:cs typeface="Trebuchet MS" panose="020B0603020202020204"/>
                <a:sym typeface="Trebuchet MS" panose="020B0603020202020204"/>
              </a:rPr>
              <a:t>领用人员：提交领用申请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194560" y="3960495"/>
            <a:ext cx="49193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2700" indent="0" eaLnBrk="1" fontAlgn="auto" latinLnBrk="0" hangingPunct="1">
              <a:lnSpc>
                <a:spcPct val="100000"/>
              </a:lnSpc>
              <a:buClr>
                <a:srgbClr val="0058FB"/>
              </a:buClr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uFillTx/>
                <a:latin typeface="Source Han Sans CN Medium" charset="0"/>
                <a:ea typeface="Source Han Sans CN Medium" panose="020B0500000000000000" pitchFamily="34" charset="-128"/>
                <a:cs typeface="Trebuchet MS" panose="020B0603020202020204"/>
                <a:sym typeface="Trebuchet MS" panose="020B0603020202020204"/>
              </a:rPr>
              <a:t>审核人员：审核领用申请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194560" y="4723765"/>
            <a:ext cx="49193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2700" indent="0" eaLnBrk="1" fontAlgn="auto" latinLnBrk="0" hangingPunct="1">
              <a:lnSpc>
                <a:spcPct val="100000"/>
              </a:lnSpc>
              <a:buClr>
                <a:srgbClr val="0058FB"/>
              </a:buClr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uFillTx/>
                <a:latin typeface="Source Han Sans CN Medium" charset="0"/>
                <a:ea typeface="Source Han Sans CN Medium" panose="020B0500000000000000" pitchFamily="34" charset="-128"/>
                <a:cs typeface="Trebuchet MS" panose="020B0603020202020204"/>
                <a:sym typeface="Trebuchet MS" panose="020B0603020202020204"/>
              </a:rPr>
              <a:t>出库人员：完成领用申请</a:t>
            </a:r>
          </a:p>
        </p:txBody>
      </p:sp>
      <p:sp>
        <p:nvSpPr>
          <p:cNvPr id="13" name="副标题 2"/>
          <p:cNvSpPr txBox="1">
            <a:spLocks/>
          </p:cNvSpPr>
          <p:nvPr/>
        </p:nvSpPr>
        <p:spPr>
          <a:xfrm>
            <a:off x="1394620" y="5979104"/>
            <a:ext cx="13222718" cy="3155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/>
              <a:t>登录网址：</a:t>
            </a:r>
            <a:r>
              <a:rPr lang="en-US" altLang="zh-CN" sz="2800" dirty="0">
                <a:hlinkClick r:id="rId5"/>
              </a:rPr>
              <a:t>http://172.19.179.88:3000/login</a:t>
            </a:r>
            <a:endParaRPr lang="en-US" altLang="zh-CN" sz="2800" dirty="0"/>
          </a:p>
          <a:p>
            <a:pPr algn="l"/>
            <a:r>
              <a:rPr lang="zh-CN" altLang="en-US" sz="2800" dirty="0"/>
              <a:t>账号：</a:t>
            </a:r>
            <a:r>
              <a:rPr lang="en-US" altLang="zh-CN" sz="2800" dirty="0"/>
              <a:t>stu02</a:t>
            </a:r>
            <a:br>
              <a:rPr lang="en-US" altLang="zh-CN" sz="2800" dirty="0"/>
            </a:br>
            <a:r>
              <a:rPr lang="zh-CN" altLang="en-US" sz="2800" dirty="0"/>
              <a:t>密码：</a:t>
            </a:r>
            <a:r>
              <a:rPr lang="en-US" altLang="zh-CN" sz="2800" dirty="0"/>
              <a:t>stu0288</a:t>
            </a:r>
            <a:r>
              <a:rPr lang="zh-CN" altLang="en-US" sz="2800" dirty="0"/>
              <a:t>（初始密码为</a:t>
            </a:r>
            <a:r>
              <a:rPr lang="en-US" altLang="zh-CN" sz="2800" dirty="0"/>
              <a:t>6</a:t>
            </a:r>
            <a:r>
              <a:rPr lang="zh-CN" altLang="en-US" sz="2800" dirty="0"/>
              <a:t>个</a:t>
            </a:r>
            <a:r>
              <a:rPr lang="en-US" altLang="zh-CN" sz="2800" dirty="0"/>
              <a:t>8</a:t>
            </a:r>
            <a:r>
              <a:rPr lang="zh-CN" altLang="en-US" sz="2800" dirty="0"/>
              <a:t>，登录后可自行修改）</a:t>
            </a:r>
            <a:endParaRPr lang="en-US" altLang="zh-CN" sz="2800" dirty="0"/>
          </a:p>
          <a:p>
            <a:pPr algn="l"/>
            <a:endParaRPr lang="en-US" altLang="zh-CN" sz="3200" dirty="0"/>
          </a:p>
          <a:p>
            <a:pPr algn="l"/>
            <a:endParaRPr lang="zh-CN" alt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>
            <a:spLocks noGrp="1"/>
          </p:cNvSpPr>
          <p:nvPr>
            <p:ph type="title" idx="4294967295"/>
          </p:nvPr>
        </p:nvSpPr>
        <p:spPr>
          <a:xfrm>
            <a:off x="1824355" y="500380"/>
            <a:ext cx="6703060" cy="5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dirty="0">
                <a:solidFill>
                  <a:srgbClr val="0087BB"/>
                </a:solidFill>
                <a:uFillTx/>
                <a:latin typeface="Source Han Sans CN Medium" charset="0"/>
                <a:ea typeface="Source Han Sans CN Medium" panose="020B0500000000000000" pitchFamily="34" charset="-128"/>
                <a:sym typeface="Trebuchet MS" panose="020B0603020202020204"/>
              </a:rPr>
              <a:t>系统管理员：审核流程设置</a:t>
            </a:r>
          </a:p>
        </p:txBody>
      </p:sp>
      <p:sp>
        <p:nvSpPr>
          <p:cNvPr id="6" name="矩形 5"/>
          <p:cNvSpPr/>
          <p:nvPr/>
        </p:nvSpPr>
        <p:spPr>
          <a:xfrm>
            <a:off x="391886" y="568561"/>
            <a:ext cx="108000" cy="374400"/>
          </a:xfrm>
          <a:prstGeom prst="rect">
            <a:avLst/>
          </a:prstGeom>
          <a:solidFill>
            <a:srgbClr val="00A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Google Shape;80;p9"/>
          <p:cNvSpPr txBox="1"/>
          <p:nvPr/>
        </p:nvSpPr>
        <p:spPr>
          <a:xfrm>
            <a:off x="1226820" y="1251585"/>
            <a:ext cx="15607030" cy="187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504825" marR="5080" lvl="0" indent="-49276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rgbClr val="002A62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Trebuchet MS" panose="020B0603020202020204"/>
                <a:sym typeface="Trebuchet MS" panose="020B0603020202020204"/>
              </a:rPr>
              <a:t>审核流程设置为领用业务流程的前置操作，设置的内容包括样本领用审核流程、</a:t>
            </a:r>
            <a:r>
              <a:rPr lang="en-US" altLang="zh-CN" sz="2400" b="1" dirty="0">
                <a:solidFill>
                  <a:srgbClr val="002A62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Trebuchet MS" panose="020B0603020202020204"/>
                <a:sym typeface="Trebuchet MS" panose="020B0603020202020204"/>
              </a:rPr>
              <a:t>Ⅰ</a:t>
            </a:r>
            <a:r>
              <a:rPr lang="zh-CN" altLang="en-US" sz="2400" b="1" dirty="0">
                <a:solidFill>
                  <a:srgbClr val="002A62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Trebuchet MS" panose="020B0603020202020204"/>
                <a:sym typeface="Trebuchet MS" panose="020B0603020202020204"/>
              </a:rPr>
              <a:t>级菌领用审核流程、</a:t>
            </a:r>
            <a:r>
              <a:rPr lang="en-US" altLang="zh-CN" sz="2400" b="1" dirty="0">
                <a:solidFill>
                  <a:srgbClr val="002A62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Trebuchet MS" panose="020B0603020202020204"/>
                <a:sym typeface="Trebuchet MS" panose="020B0603020202020204"/>
              </a:rPr>
              <a:t>Ⅱ</a:t>
            </a:r>
            <a:r>
              <a:rPr lang="zh-CN" altLang="en-US" sz="2400" b="1" dirty="0">
                <a:solidFill>
                  <a:srgbClr val="002A62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Trebuchet MS" panose="020B0603020202020204"/>
                <a:sym typeface="Trebuchet MS" panose="020B0603020202020204"/>
              </a:rPr>
              <a:t>级菌领用跟审核流程、</a:t>
            </a:r>
            <a:r>
              <a:rPr lang="en-US" altLang="zh-CN" sz="2400" b="1" dirty="0">
                <a:solidFill>
                  <a:srgbClr val="002A62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Trebuchet MS" panose="020B0603020202020204"/>
                <a:sym typeface="Trebuchet MS" panose="020B0603020202020204"/>
              </a:rPr>
              <a:t>Ⅲ</a:t>
            </a:r>
            <a:r>
              <a:rPr lang="zh-CN" altLang="en-US" sz="2400" b="1" dirty="0">
                <a:solidFill>
                  <a:srgbClr val="002A62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Trebuchet MS" panose="020B0603020202020204"/>
                <a:sym typeface="Trebuchet MS" panose="020B0603020202020204"/>
              </a:rPr>
              <a:t>级菌领用审核而流程。</a:t>
            </a:r>
          </a:p>
          <a:p>
            <a:pPr marL="504825" marR="5080" lvl="0" indent="-49276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rgbClr val="002A62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Trebuchet MS" panose="020B0603020202020204"/>
                <a:sym typeface="Trebuchet MS" panose="020B0603020202020204"/>
              </a:rPr>
              <a:t>操作入口：领用管理</a:t>
            </a:r>
            <a:r>
              <a:rPr lang="en-US" altLang="zh-CN" sz="2400" b="1" dirty="0">
                <a:solidFill>
                  <a:srgbClr val="002A62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Trebuchet MS" panose="020B0603020202020204"/>
                <a:sym typeface="Trebuchet MS" panose="020B0603020202020204"/>
              </a:rPr>
              <a:t>——</a:t>
            </a:r>
            <a:r>
              <a:rPr lang="zh-CN" altLang="en-US" sz="2400" b="1" dirty="0">
                <a:solidFill>
                  <a:srgbClr val="002A62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Trebuchet MS" panose="020B0603020202020204"/>
                <a:sym typeface="Trebuchet MS" panose="020B0603020202020204"/>
              </a:rPr>
              <a:t>领用审核流程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025235" y="496678"/>
            <a:ext cx="518981" cy="518981"/>
          </a:xfrm>
          <a:prstGeom prst="roundRect">
            <a:avLst>
              <a:gd name="adj" fmla="val 23110"/>
            </a:avLst>
          </a:prstGeom>
          <a:gradFill>
            <a:gsLst>
              <a:gs pos="0">
                <a:srgbClr val="00A7EA"/>
              </a:gs>
              <a:gs pos="100000">
                <a:srgbClr val="045A7C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Bahnschrift SemiBold" panose="020B0502040204020203" pitchFamily="34" charset="0"/>
              </a:rPr>
              <a:t>1</a:t>
            </a:r>
            <a:endParaRPr kumimoji="1" lang="zh-CN" altLang="en-US" sz="2400" b="1" dirty="0">
              <a:latin typeface="Bahnschrift SemiBold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24355" y="3129280"/>
            <a:ext cx="14630400" cy="68808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100830" y="6492240"/>
            <a:ext cx="98590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2000" b="1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、默认没有审核流程，没有审核流程时，提交的领用信息在提交后，即审核通过。</a:t>
            </a:r>
            <a:endParaRPr lang="zh-CN" altLang="en-US" sz="2000" b="1">
              <a:solidFill>
                <a:srgbClr val="FF0000"/>
              </a:solidFill>
            </a:endParaRPr>
          </a:p>
          <a:p>
            <a:pPr algn="l"/>
            <a:r>
              <a:rPr lang="en-US" altLang="zh-CN" sz="2000" b="1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、点击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”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添加审核流程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“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，可以设置审核流程信息。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24355" y="3129280"/>
            <a:ext cx="14630400" cy="6880860"/>
          </a:xfrm>
          <a:prstGeom prst="rect">
            <a:avLst/>
          </a:prstGeom>
        </p:spPr>
      </p:pic>
      <p:sp>
        <p:nvSpPr>
          <p:cNvPr id="74" name="Google Shape;74;p9"/>
          <p:cNvSpPr txBox="1">
            <a:spLocks noGrp="1"/>
          </p:cNvSpPr>
          <p:nvPr>
            <p:ph type="title" idx="4294967295"/>
          </p:nvPr>
        </p:nvSpPr>
        <p:spPr>
          <a:xfrm>
            <a:off x="1824355" y="500380"/>
            <a:ext cx="6703060" cy="5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dirty="0">
                <a:solidFill>
                  <a:srgbClr val="0087BB"/>
                </a:solidFill>
                <a:uFillTx/>
                <a:latin typeface="Source Han Sans CN Medium" charset="0"/>
                <a:ea typeface="Source Han Sans CN Medium" panose="020B0500000000000000" pitchFamily="34" charset="-128"/>
                <a:sym typeface="Trebuchet MS" panose="020B0603020202020204"/>
              </a:rPr>
              <a:t>系统管理员：审核流程设置</a:t>
            </a:r>
          </a:p>
        </p:txBody>
      </p:sp>
      <p:sp>
        <p:nvSpPr>
          <p:cNvPr id="6" name="矩形 5"/>
          <p:cNvSpPr/>
          <p:nvPr/>
        </p:nvSpPr>
        <p:spPr>
          <a:xfrm>
            <a:off x="391886" y="568561"/>
            <a:ext cx="108000" cy="374400"/>
          </a:xfrm>
          <a:prstGeom prst="rect">
            <a:avLst/>
          </a:prstGeom>
          <a:solidFill>
            <a:srgbClr val="00A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Google Shape;80;p9"/>
          <p:cNvSpPr txBox="1"/>
          <p:nvPr/>
        </p:nvSpPr>
        <p:spPr>
          <a:xfrm>
            <a:off x="1025525" y="1251585"/>
            <a:ext cx="15607030" cy="7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504825" marR="5080" lvl="0" indent="-49276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rgbClr val="002A62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Trebuchet MS" panose="020B0603020202020204"/>
                <a:sym typeface="Trebuchet MS" panose="020B0603020202020204"/>
              </a:rPr>
              <a:t>点击添加审核流程后，可以开始设置审核流程。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025235" y="496678"/>
            <a:ext cx="518981" cy="518981"/>
          </a:xfrm>
          <a:prstGeom prst="roundRect">
            <a:avLst>
              <a:gd name="adj" fmla="val 23110"/>
            </a:avLst>
          </a:prstGeom>
          <a:gradFill>
            <a:gsLst>
              <a:gs pos="0">
                <a:srgbClr val="00A7EA"/>
              </a:gs>
              <a:gs pos="100000">
                <a:srgbClr val="045A7C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Bahnschrift SemiBold" panose="020B0502040204020203" pitchFamily="34" charset="0"/>
              </a:rPr>
              <a:t>1</a:t>
            </a:r>
            <a:endParaRPr kumimoji="1" lang="zh-CN" altLang="en-US" sz="2400" b="1" dirty="0">
              <a:latin typeface="Bahnschrift SemiBold" panose="020B0502040204020203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72000" y="7169150"/>
            <a:ext cx="1096708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2000" b="1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、审核流程名称，可以自定义；</a:t>
            </a:r>
            <a:endParaRPr lang="zh-CN" altLang="en-US" sz="2000" b="1">
              <a:solidFill>
                <a:srgbClr val="FF0000"/>
              </a:solidFill>
            </a:endParaRPr>
          </a:p>
          <a:p>
            <a:pPr algn="l"/>
            <a:r>
              <a:rPr lang="en-US" altLang="zh-CN" sz="2000" b="1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、审核人：</a:t>
            </a:r>
            <a:endParaRPr lang="zh-CN" altLang="en-US" sz="2000" b="1">
              <a:solidFill>
                <a:srgbClr val="FF0000"/>
              </a:solidFill>
            </a:endParaRPr>
          </a:p>
          <a:p>
            <a:pPr algn="l"/>
            <a:r>
              <a:rPr lang="en-US" altLang="zh-CN" sz="2000" b="1">
                <a:solidFill>
                  <a:srgbClr val="FF0000"/>
                </a:solidFill>
                <a:sym typeface="+mn-ea"/>
              </a:rPr>
              <a:t>    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①申请人指定：申请人提交时，设置审核人；</a:t>
            </a:r>
            <a:endParaRPr lang="zh-CN" altLang="en-US" sz="2000" b="1">
              <a:solidFill>
                <a:srgbClr val="FF0000"/>
              </a:solidFill>
            </a:endParaRPr>
          </a:p>
          <a:p>
            <a:pPr algn="l"/>
            <a:r>
              <a:rPr lang="en-US" altLang="zh-CN" sz="2000" b="1">
                <a:solidFill>
                  <a:srgbClr val="FF0000"/>
                </a:solidFill>
                <a:sym typeface="+mn-ea"/>
              </a:rPr>
              <a:t>    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②选择审核人，从系统的教职工中选择若干用户作为审核人；</a:t>
            </a:r>
            <a:endParaRPr lang="zh-CN" altLang="en-US" sz="2000" b="1">
              <a:solidFill>
                <a:srgbClr val="FF0000"/>
              </a:solidFill>
            </a:endParaRPr>
          </a:p>
          <a:p>
            <a:pPr algn="l"/>
            <a:r>
              <a:rPr lang="en-US" altLang="zh-CN" sz="2000" b="1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、审核类型：</a:t>
            </a:r>
            <a:endParaRPr lang="zh-CN" altLang="en-US" sz="2000" b="1">
              <a:solidFill>
                <a:srgbClr val="FF0000"/>
              </a:solidFill>
            </a:endParaRPr>
          </a:p>
          <a:p>
            <a:pPr algn="l"/>
            <a:r>
              <a:rPr lang="en-US" altLang="zh-CN" sz="2000" b="1">
                <a:solidFill>
                  <a:srgbClr val="FF0000"/>
                </a:solidFill>
                <a:sym typeface="+mn-ea"/>
              </a:rPr>
              <a:t>    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①会签：所选审核人都需要审核通过才通过，有一人拒绝即拒绝；</a:t>
            </a:r>
            <a:endParaRPr lang="zh-CN" altLang="en-US" sz="2000" b="1">
              <a:solidFill>
                <a:srgbClr val="FF0000"/>
              </a:solidFill>
            </a:endParaRPr>
          </a:p>
          <a:p>
            <a:pPr algn="l"/>
            <a:r>
              <a:rPr lang="en-US" altLang="zh-CN" sz="2000" b="1">
                <a:solidFill>
                  <a:srgbClr val="FF0000"/>
                </a:solidFill>
                <a:sym typeface="+mn-ea"/>
              </a:rPr>
              <a:t>    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或签：所选审核人有一人审核通过即通过，有一人拒绝即拒绝；</a:t>
            </a:r>
          </a:p>
          <a:p>
            <a:pPr algn="l"/>
            <a:r>
              <a:rPr lang="en-US" altLang="zh-CN" sz="2000" b="1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、设置完成，点击保存，保存后，新提交的领用申请，将按照保存的审核流程分配审核人。</a:t>
            </a:r>
          </a:p>
        </p:txBody>
      </p:sp>
      <p:cxnSp>
        <p:nvCxnSpPr>
          <p:cNvPr id="11" name="直接箭头连接符 10"/>
          <p:cNvCxnSpPr>
            <a:stCxn id="3" idx="2"/>
            <a:endCxn id="12" idx="0"/>
          </p:cNvCxnSpPr>
          <p:nvPr/>
        </p:nvCxnSpPr>
        <p:spPr>
          <a:xfrm flipH="1">
            <a:off x="14272895" y="2592705"/>
            <a:ext cx="387350" cy="28962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矩形 11"/>
          <p:cNvSpPr/>
          <p:nvPr/>
        </p:nvSpPr>
        <p:spPr>
          <a:xfrm>
            <a:off x="13331190" y="5488940"/>
            <a:ext cx="1883410" cy="46799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601450" y="1577975"/>
            <a:ext cx="611695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2000" b="1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、点击删除，删除当前流程；</a:t>
            </a:r>
            <a:endParaRPr lang="zh-CN" altLang="en-US" sz="2000" b="1">
              <a:solidFill>
                <a:srgbClr val="FF0000"/>
              </a:solidFill>
            </a:endParaRPr>
          </a:p>
          <a:p>
            <a:pPr algn="l"/>
            <a:r>
              <a:rPr lang="en-US" altLang="zh-CN" sz="2000" b="1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、点击添加，在当前流程下方添加一个审核流程；</a:t>
            </a:r>
            <a:endParaRPr lang="zh-CN" altLang="en-US" sz="2000" b="1">
              <a:solidFill>
                <a:srgbClr val="FF0000"/>
              </a:solidFill>
            </a:endParaRPr>
          </a:p>
          <a:p>
            <a:pPr algn="l"/>
            <a:r>
              <a:rPr lang="en-US" altLang="zh-CN" sz="2000" b="1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、审核流程的数量未作限制，可自定义。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对角圆角矩形 2"/>
          <p:cNvSpPr/>
          <p:nvPr/>
        </p:nvSpPr>
        <p:spPr>
          <a:xfrm>
            <a:off x="1258253" y="2391854"/>
            <a:ext cx="544546" cy="544195"/>
          </a:xfrm>
          <a:prstGeom prst="round2DiagRect">
            <a:avLst>
              <a:gd name="adj1" fmla="val 31028"/>
              <a:gd name="adj2" fmla="val 869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Bahnschrift SemiBold" panose="020B0502040204020203" pitchFamily="34" charset="0"/>
              </a:rPr>
              <a:t>1</a:t>
            </a:r>
            <a:endParaRPr kumimoji="1" lang="zh-CN" altLang="en-US" sz="2400" b="1" dirty="0">
              <a:latin typeface="Bahnschrift SemiBold" panose="020B0502040204020203" pitchFamily="34" charset="0"/>
            </a:endParaRPr>
          </a:p>
        </p:txBody>
      </p:sp>
      <p:sp>
        <p:nvSpPr>
          <p:cNvPr id="64" name="Google Shape;64;p8"/>
          <p:cNvSpPr txBox="1">
            <a:spLocks noGrp="1"/>
          </p:cNvSpPr>
          <p:nvPr>
            <p:ph type="title" idx="4294967295"/>
          </p:nvPr>
        </p:nvSpPr>
        <p:spPr>
          <a:xfrm>
            <a:off x="898525" y="1044700"/>
            <a:ext cx="5948363" cy="84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5400" b="1" dirty="0">
                <a:solidFill>
                  <a:srgbClr val="003884"/>
                </a:solidFill>
                <a:latin typeface="DingTalk JinBuTi" pitchFamily="18" charset="-122"/>
                <a:ea typeface="DingTalk JinBuTi" pitchFamily="18" charset="-122"/>
              </a:rPr>
              <a:t>操作说明</a:t>
            </a:r>
            <a:endParaRPr sz="5400" b="1" dirty="0">
              <a:solidFill>
                <a:srgbClr val="003884"/>
              </a:solidFill>
              <a:latin typeface="DingTalk JinBuTi" pitchFamily="18" charset="-122"/>
              <a:ea typeface="DingTalk JinBuTi" pitchFamily="18" charset="-122"/>
            </a:endParaRPr>
          </a:p>
        </p:txBody>
      </p:sp>
      <p:pic>
        <p:nvPicPr>
          <p:cNvPr id="9" name="Google Shape;143;p1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0" y="5184275"/>
            <a:ext cx="712946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46;p1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5905972" y="837488"/>
            <a:ext cx="1544655" cy="154472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对角圆角矩形 6"/>
          <p:cNvSpPr/>
          <p:nvPr/>
        </p:nvSpPr>
        <p:spPr>
          <a:xfrm>
            <a:off x="1258253" y="4682299"/>
            <a:ext cx="544546" cy="544195"/>
          </a:xfrm>
          <a:prstGeom prst="round2DiagRect">
            <a:avLst>
              <a:gd name="adj1" fmla="val 31028"/>
              <a:gd name="adj2" fmla="val 869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Bahnschrift SemiBold" panose="020B0502040204020203" pitchFamily="34" charset="0"/>
              </a:rPr>
              <a:t>4</a:t>
            </a:r>
            <a:endParaRPr kumimoji="1" lang="zh-CN" altLang="en-US" sz="2400" b="1" dirty="0">
              <a:latin typeface="Bahnschrift SemiBold" panose="020B0502040204020203" pitchFamily="34" charset="0"/>
            </a:endParaRPr>
          </a:p>
        </p:txBody>
      </p:sp>
      <p:sp>
        <p:nvSpPr>
          <p:cNvPr id="14" name="对角圆角矩形 13"/>
          <p:cNvSpPr/>
          <p:nvPr/>
        </p:nvSpPr>
        <p:spPr>
          <a:xfrm>
            <a:off x="1256983" y="3919029"/>
            <a:ext cx="544546" cy="544195"/>
          </a:xfrm>
          <a:prstGeom prst="round2DiagRect">
            <a:avLst>
              <a:gd name="adj1" fmla="val 31028"/>
              <a:gd name="adj2" fmla="val 869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Bahnschrift SemiBold" panose="020B0502040204020203" pitchFamily="34" charset="0"/>
              </a:rPr>
              <a:t>3</a:t>
            </a:r>
            <a:endParaRPr kumimoji="1" lang="zh-CN" altLang="en-US" sz="2400" b="1" dirty="0">
              <a:latin typeface="Bahnschrift SemiBold" panose="020B0502040204020203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194560" y="2433955"/>
            <a:ext cx="49193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2700" indent="0" eaLnBrk="1" fontAlgn="auto" latinLnBrk="0" hangingPunct="1">
              <a:lnSpc>
                <a:spcPct val="100000"/>
              </a:lnSpc>
              <a:buClr>
                <a:srgbClr val="0058FB"/>
              </a:buClr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uFillTx/>
                <a:latin typeface="Source Han Sans CN Medium" charset="0"/>
                <a:ea typeface="Source Han Sans CN Medium" panose="020B0500000000000000" pitchFamily="34" charset="-128"/>
                <a:cs typeface="Trebuchet MS" panose="020B0603020202020204"/>
                <a:sym typeface="Trebuchet MS" panose="020B0603020202020204"/>
              </a:rPr>
              <a:t>系统管理员：审核流程设置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194560" y="3197225"/>
            <a:ext cx="4920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2700" lvl="0" algn="l">
              <a:buSzTx/>
            </a:pPr>
            <a:r>
              <a:rPr lang="zh-CN" altLang="en-US" sz="2400" dirty="0">
                <a:solidFill>
                  <a:srgbClr val="0087BB"/>
                </a:solidFill>
                <a:uFillTx/>
                <a:latin typeface="Source Han Sans CN Medium" charset="0"/>
                <a:ea typeface="Source Han Sans CN Medium" panose="020B0500000000000000" pitchFamily="34" charset="-128"/>
                <a:cs typeface="Trebuchet MS" panose="020B0603020202020204"/>
                <a:sym typeface="Trebuchet MS" panose="020B0603020202020204"/>
              </a:rPr>
              <a:t>领用人员：提交领用申请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194560" y="3960495"/>
            <a:ext cx="49193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2700" indent="0" eaLnBrk="1" fontAlgn="auto" latinLnBrk="0" hangingPunct="1">
              <a:lnSpc>
                <a:spcPct val="100000"/>
              </a:lnSpc>
              <a:buClr>
                <a:srgbClr val="0058FB"/>
              </a:buClr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uFillTx/>
                <a:latin typeface="Source Han Sans CN Medium" charset="0"/>
                <a:ea typeface="Source Han Sans CN Medium" panose="020B0500000000000000" pitchFamily="34" charset="-128"/>
                <a:cs typeface="Trebuchet MS" panose="020B0603020202020204"/>
                <a:sym typeface="Trebuchet MS" panose="020B0603020202020204"/>
              </a:rPr>
              <a:t>审核人员：审核领用申请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194560" y="4723765"/>
            <a:ext cx="49193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2700" indent="0" eaLnBrk="1" fontAlgn="auto" latinLnBrk="0" hangingPunct="1">
              <a:lnSpc>
                <a:spcPct val="100000"/>
              </a:lnSpc>
              <a:buClr>
                <a:srgbClr val="0058FB"/>
              </a:buClr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uFillTx/>
                <a:latin typeface="Source Han Sans CN Medium" charset="0"/>
                <a:ea typeface="Source Han Sans CN Medium" panose="020B0500000000000000" pitchFamily="34" charset="-128"/>
                <a:cs typeface="Trebuchet MS" panose="020B0603020202020204"/>
                <a:sym typeface="Trebuchet MS" panose="020B0603020202020204"/>
              </a:rPr>
              <a:t>出库人员：完成领用申请</a:t>
            </a:r>
          </a:p>
        </p:txBody>
      </p:sp>
      <p:sp>
        <p:nvSpPr>
          <p:cNvPr id="2" name="对角圆角矩形 1"/>
          <p:cNvSpPr/>
          <p:nvPr/>
        </p:nvSpPr>
        <p:spPr>
          <a:xfrm>
            <a:off x="1258253" y="3155408"/>
            <a:ext cx="544546" cy="544546"/>
          </a:xfrm>
          <a:prstGeom prst="round2DiagRect">
            <a:avLst>
              <a:gd name="adj1" fmla="val 31028"/>
              <a:gd name="adj2" fmla="val 8692"/>
            </a:avLst>
          </a:prstGeom>
          <a:gradFill>
            <a:gsLst>
              <a:gs pos="0">
                <a:srgbClr val="00A7EA"/>
              </a:gs>
              <a:gs pos="100000">
                <a:srgbClr val="045A7C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Bahnschrift SemiBold" panose="020B0502040204020203" pitchFamily="34" charset="0"/>
              </a:rPr>
              <a:t>2</a:t>
            </a:r>
            <a:endParaRPr kumimoji="1" lang="zh-CN" altLang="en-US" sz="2400" b="1" dirty="0"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24355" y="3129280"/>
            <a:ext cx="14630400" cy="6880860"/>
          </a:xfrm>
          <a:prstGeom prst="rect">
            <a:avLst/>
          </a:prstGeom>
        </p:spPr>
      </p:pic>
      <p:sp>
        <p:nvSpPr>
          <p:cNvPr id="74" name="Google Shape;74;p9"/>
          <p:cNvSpPr txBox="1">
            <a:spLocks noGrp="1"/>
          </p:cNvSpPr>
          <p:nvPr>
            <p:ph type="title" idx="4294967295"/>
          </p:nvPr>
        </p:nvSpPr>
        <p:spPr>
          <a:xfrm>
            <a:off x="1824355" y="500380"/>
            <a:ext cx="6703060" cy="5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dirty="0">
                <a:solidFill>
                  <a:srgbClr val="0087BB"/>
                </a:solidFill>
                <a:uFillTx/>
                <a:latin typeface="Source Han Sans CN Medium" charset="0"/>
                <a:ea typeface="Source Han Sans CN Medium" panose="020B0500000000000000" pitchFamily="34" charset="-128"/>
                <a:sym typeface="Trebuchet MS" panose="020B0603020202020204"/>
              </a:rPr>
              <a:t>领用人员：提交领用申请</a:t>
            </a:r>
          </a:p>
        </p:txBody>
      </p:sp>
      <p:sp>
        <p:nvSpPr>
          <p:cNvPr id="6" name="矩形 5"/>
          <p:cNvSpPr/>
          <p:nvPr/>
        </p:nvSpPr>
        <p:spPr>
          <a:xfrm>
            <a:off x="391886" y="568561"/>
            <a:ext cx="108000" cy="374400"/>
          </a:xfrm>
          <a:prstGeom prst="rect">
            <a:avLst/>
          </a:prstGeom>
          <a:solidFill>
            <a:srgbClr val="00A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Google Shape;80;p9"/>
          <p:cNvSpPr txBox="1"/>
          <p:nvPr/>
        </p:nvSpPr>
        <p:spPr>
          <a:xfrm>
            <a:off x="1025525" y="1251585"/>
            <a:ext cx="15607030" cy="1323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504825" marR="5080" lvl="0" indent="-49276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rgbClr val="002A62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Trebuchet MS" panose="020B0603020202020204"/>
                <a:sym typeface="Trebuchet MS" panose="020B0603020202020204"/>
              </a:rPr>
              <a:t>领用申请分样本领用、Ⅰ级菌领用、Ⅱ级菌领用和Ⅲ级菌领用，分别显示在对应的列表中，可以点击</a:t>
            </a:r>
            <a:r>
              <a:rPr lang="en-US" altLang="zh-CN" sz="2400" b="1" dirty="0">
                <a:solidFill>
                  <a:srgbClr val="002A62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Trebuchet MS" panose="020B0603020202020204"/>
                <a:sym typeface="Trebuchet MS" panose="020B0603020202020204"/>
              </a:rPr>
              <a:t>TAB</a:t>
            </a:r>
            <a:r>
              <a:rPr lang="zh-CN" altLang="en-US" sz="2400" b="1" dirty="0">
                <a:solidFill>
                  <a:srgbClr val="002A62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Trebuchet MS" panose="020B0603020202020204"/>
                <a:sym typeface="Trebuchet MS" panose="020B0603020202020204"/>
              </a:rPr>
              <a:t>标签进行切换。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025235" y="496678"/>
            <a:ext cx="518981" cy="518981"/>
          </a:xfrm>
          <a:prstGeom prst="roundRect">
            <a:avLst>
              <a:gd name="adj" fmla="val 23110"/>
            </a:avLst>
          </a:prstGeom>
          <a:gradFill>
            <a:gsLst>
              <a:gs pos="0">
                <a:srgbClr val="00A7EA"/>
              </a:gs>
              <a:gs pos="100000">
                <a:srgbClr val="045A7C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Bahnschrift SemiBold" panose="020B0502040204020203" pitchFamily="34" charset="0"/>
              </a:rPr>
              <a:t>2</a:t>
            </a:r>
            <a:endParaRPr kumimoji="1" lang="zh-CN" altLang="en-US" sz="2400" b="1" dirty="0">
              <a:latin typeface="Bahnschrift SemiBold" panose="020B0502040204020203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48430" y="8234045"/>
            <a:ext cx="1096708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2000" b="1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、领用包括样本领用、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Ⅰ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级菌领用、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Ⅱ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级菌领用和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Ⅲ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级菌领用，分四个列表；</a:t>
            </a:r>
          </a:p>
          <a:p>
            <a:pPr algn="l"/>
            <a:r>
              <a:rPr lang="en-US" altLang="zh-CN" sz="2000" b="1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、点击新增，可以提交领用申请信息；</a:t>
            </a:r>
          </a:p>
        </p:txBody>
      </p:sp>
      <p:cxnSp>
        <p:nvCxnSpPr>
          <p:cNvPr id="11" name="直接箭头连接符 10"/>
          <p:cNvCxnSpPr>
            <a:endCxn id="9" idx="0"/>
          </p:cNvCxnSpPr>
          <p:nvPr/>
        </p:nvCxnSpPr>
        <p:spPr>
          <a:xfrm flipH="1">
            <a:off x="9432290" y="5895975"/>
            <a:ext cx="6162040" cy="23380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5461000" y="4526280"/>
            <a:ext cx="30480" cy="35909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28800" y="3129280"/>
            <a:ext cx="14630400" cy="6880860"/>
          </a:xfrm>
          <a:prstGeom prst="rect">
            <a:avLst/>
          </a:prstGeom>
        </p:spPr>
      </p:pic>
      <p:sp>
        <p:nvSpPr>
          <p:cNvPr id="74" name="Google Shape;74;p9"/>
          <p:cNvSpPr txBox="1">
            <a:spLocks noGrp="1"/>
          </p:cNvSpPr>
          <p:nvPr>
            <p:ph type="title" idx="4294967295"/>
          </p:nvPr>
        </p:nvSpPr>
        <p:spPr>
          <a:xfrm>
            <a:off x="1824355" y="500380"/>
            <a:ext cx="6703060" cy="5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dirty="0">
                <a:solidFill>
                  <a:srgbClr val="0087BB"/>
                </a:solidFill>
                <a:uFillTx/>
                <a:latin typeface="Source Han Sans CN Medium" charset="0"/>
                <a:ea typeface="Source Han Sans CN Medium" panose="020B0500000000000000" pitchFamily="34" charset="-128"/>
                <a:sym typeface="Trebuchet MS" panose="020B0603020202020204"/>
              </a:rPr>
              <a:t>领用人员：提交领用申请</a:t>
            </a:r>
          </a:p>
        </p:txBody>
      </p:sp>
      <p:sp>
        <p:nvSpPr>
          <p:cNvPr id="6" name="矩形 5"/>
          <p:cNvSpPr/>
          <p:nvPr/>
        </p:nvSpPr>
        <p:spPr>
          <a:xfrm>
            <a:off x="391886" y="568561"/>
            <a:ext cx="108000" cy="374400"/>
          </a:xfrm>
          <a:prstGeom prst="rect">
            <a:avLst/>
          </a:prstGeom>
          <a:solidFill>
            <a:srgbClr val="00A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Google Shape;80;p9"/>
          <p:cNvSpPr txBox="1"/>
          <p:nvPr/>
        </p:nvSpPr>
        <p:spPr>
          <a:xfrm>
            <a:off x="1025525" y="1251585"/>
            <a:ext cx="15607030" cy="7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504825" marR="5080" lvl="0" indent="-49276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rgbClr val="002A62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Trebuchet MS" panose="020B0603020202020204"/>
                <a:sym typeface="Trebuchet MS" panose="020B0603020202020204"/>
              </a:rPr>
              <a:t>点击新增按钮，打开提交领用申请界面。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025235" y="496678"/>
            <a:ext cx="518981" cy="518981"/>
          </a:xfrm>
          <a:prstGeom prst="roundRect">
            <a:avLst>
              <a:gd name="adj" fmla="val 23110"/>
            </a:avLst>
          </a:prstGeom>
          <a:gradFill>
            <a:gsLst>
              <a:gs pos="0">
                <a:srgbClr val="00A7EA"/>
              </a:gs>
              <a:gs pos="100000">
                <a:srgbClr val="045A7C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Bahnschrift SemiBold" panose="020B0502040204020203" pitchFamily="34" charset="0"/>
              </a:rPr>
              <a:t>2</a:t>
            </a:r>
            <a:endParaRPr kumimoji="1" lang="zh-CN" altLang="en-US" sz="2400" b="1" dirty="0">
              <a:latin typeface="Bahnschrift SemiBold" panose="020B0502040204020203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09985" y="1507490"/>
            <a:ext cx="28619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2000" b="1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、年级选填；</a:t>
            </a:r>
          </a:p>
          <a:p>
            <a:pPr algn="l"/>
            <a:r>
              <a:rPr lang="en-US" altLang="zh-CN" sz="2000" b="1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、课题名称选填；</a:t>
            </a:r>
          </a:p>
          <a:p>
            <a:pPr algn="l"/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、用途选填；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12741275" y="2522220"/>
            <a:ext cx="403225" cy="26435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6"/>
          <p:cNvSpPr/>
          <p:nvPr/>
        </p:nvSpPr>
        <p:spPr>
          <a:xfrm>
            <a:off x="4548505" y="5195570"/>
            <a:ext cx="11045825" cy="1339215"/>
          </a:xfrm>
          <a:custGeom>
            <a:avLst/>
            <a:gdLst>
              <a:gd name="connsiteX0" fmla="*/ 9512 w 17395"/>
              <a:gd name="connsiteY0" fmla="*/ 48 h 2109"/>
              <a:gd name="connsiteX1" fmla="*/ 17395 w 17395"/>
              <a:gd name="connsiteY1" fmla="*/ 0 h 2109"/>
              <a:gd name="connsiteX2" fmla="*/ 17371 w 17395"/>
              <a:gd name="connsiteY2" fmla="*/ 2109 h 2109"/>
              <a:gd name="connsiteX3" fmla="*/ 24 w 17395"/>
              <a:gd name="connsiteY3" fmla="*/ 2109 h 2109"/>
              <a:gd name="connsiteX4" fmla="*/ 0 w 17395"/>
              <a:gd name="connsiteY4" fmla="*/ 1007 h 2109"/>
              <a:gd name="connsiteX5" fmla="*/ 9512 w 17395"/>
              <a:gd name="connsiteY5" fmla="*/ 935 h 2109"/>
              <a:gd name="connsiteX6" fmla="*/ 9512 w 17395"/>
              <a:gd name="connsiteY6" fmla="*/ 48 h 2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95" h="2109">
                <a:moveTo>
                  <a:pt x="9512" y="48"/>
                </a:moveTo>
                <a:lnTo>
                  <a:pt x="17395" y="0"/>
                </a:lnTo>
                <a:lnTo>
                  <a:pt x="17371" y="2109"/>
                </a:lnTo>
                <a:lnTo>
                  <a:pt x="24" y="2109"/>
                </a:lnTo>
                <a:lnTo>
                  <a:pt x="0" y="1007"/>
                </a:lnTo>
                <a:lnTo>
                  <a:pt x="9512" y="935"/>
                </a:lnTo>
                <a:lnTo>
                  <a:pt x="9512" y="48"/>
                </a:lnTo>
                <a:close/>
              </a:path>
            </a:pathLst>
          </a:custGeom>
          <a:noFill/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48505" y="6990715"/>
            <a:ext cx="6619240" cy="1020445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3144500" y="7806690"/>
            <a:ext cx="28619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2000" b="1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、在提交时，可以根据实际情况，勾选需要提交的领用类型；</a:t>
            </a:r>
          </a:p>
        </p:txBody>
      </p:sp>
      <p:cxnSp>
        <p:nvCxnSpPr>
          <p:cNvPr id="14" name="直接箭头连接符 13"/>
          <p:cNvCxnSpPr>
            <a:stCxn id="12" idx="3"/>
            <a:endCxn id="13" idx="1"/>
          </p:cNvCxnSpPr>
          <p:nvPr/>
        </p:nvCxnSpPr>
        <p:spPr>
          <a:xfrm>
            <a:off x="11167745" y="7501255"/>
            <a:ext cx="1976755" cy="812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28800" y="3129280"/>
            <a:ext cx="14630400" cy="6880860"/>
          </a:xfrm>
          <a:prstGeom prst="rect">
            <a:avLst/>
          </a:prstGeom>
        </p:spPr>
      </p:pic>
      <p:sp>
        <p:nvSpPr>
          <p:cNvPr id="74" name="Google Shape;74;p9"/>
          <p:cNvSpPr txBox="1">
            <a:spLocks noGrp="1"/>
          </p:cNvSpPr>
          <p:nvPr>
            <p:ph type="title" idx="4294967295"/>
          </p:nvPr>
        </p:nvSpPr>
        <p:spPr>
          <a:xfrm>
            <a:off x="1824355" y="500380"/>
            <a:ext cx="6703060" cy="5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dirty="0">
                <a:solidFill>
                  <a:srgbClr val="0087BB"/>
                </a:solidFill>
                <a:uFillTx/>
                <a:latin typeface="Source Han Sans CN Medium" charset="0"/>
                <a:ea typeface="Source Han Sans CN Medium" panose="020B0500000000000000" pitchFamily="34" charset="-128"/>
                <a:sym typeface="Trebuchet MS" panose="020B0603020202020204"/>
              </a:rPr>
              <a:t>领用人员：提交领用申请</a:t>
            </a:r>
          </a:p>
        </p:txBody>
      </p:sp>
      <p:sp>
        <p:nvSpPr>
          <p:cNvPr id="6" name="矩形 5"/>
          <p:cNvSpPr/>
          <p:nvPr/>
        </p:nvSpPr>
        <p:spPr>
          <a:xfrm>
            <a:off x="391886" y="568561"/>
            <a:ext cx="108000" cy="374400"/>
          </a:xfrm>
          <a:prstGeom prst="rect">
            <a:avLst/>
          </a:prstGeom>
          <a:solidFill>
            <a:srgbClr val="00A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Google Shape;80;p9"/>
          <p:cNvSpPr txBox="1"/>
          <p:nvPr/>
        </p:nvSpPr>
        <p:spPr>
          <a:xfrm>
            <a:off x="1025525" y="1251585"/>
            <a:ext cx="15607030" cy="7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504825" marR="5080" lvl="0" indent="-49276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rgbClr val="002A62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Trebuchet MS" panose="020B0603020202020204"/>
                <a:sym typeface="Trebuchet MS" panose="020B0603020202020204"/>
              </a:rPr>
              <a:t>点击新增按钮，打开提交领用申请界面。申请时，四种领用申请的内容类似，此处仅作样本的操作方式介绍。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025235" y="496678"/>
            <a:ext cx="518981" cy="518981"/>
          </a:xfrm>
          <a:prstGeom prst="roundRect">
            <a:avLst>
              <a:gd name="adj" fmla="val 23110"/>
            </a:avLst>
          </a:prstGeom>
          <a:gradFill>
            <a:gsLst>
              <a:gs pos="0">
                <a:srgbClr val="00A7EA"/>
              </a:gs>
              <a:gs pos="100000">
                <a:srgbClr val="045A7C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Bahnschrift SemiBold" panose="020B0502040204020203" pitchFamily="34" charset="0"/>
              </a:rPr>
              <a:t>2</a:t>
            </a:r>
            <a:endParaRPr kumimoji="1" lang="zh-CN" altLang="en-US" sz="2400" b="1" dirty="0">
              <a:latin typeface="Bahnschrift SemiBold" panose="020B0502040204020203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97315" y="2068195"/>
            <a:ext cx="28619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2000" b="1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、年级选填；</a:t>
            </a:r>
          </a:p>
          <a:p>
            <a:pPr algn="l"/>
            <a:r>
              <a:rPr lang="en-US" altLang="zh-CN" sz="2000" b="1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、课题名称选填；</a:t>
            </a:r>
          </a:p>
          <a:p>
            <a:pPr algn="l"/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、用途选填；</a:t>
            </a:r>
          </a:p>
        </p:txBody>
      </p:sp>
      <p:cxnSp>
        <p:nvCxnSpPr>
          <p:cNvPr id="11" name="直接箭头连接符 10"/>
          <p:cNvCxnSpPr>
            <a:stCxn id="7" idx="0"/>
            <a:endCxn id="9" idx="2"/>
          </p:cNvCxnSpPr>
          <p:nvPr/>
        </p:nvCxnSpPr>
        <p:spPr>
          <a:xfrm flipH="1" flipV="1">
            <a:off x="10428605" y="3082925"/>
            <a:ext cx="160020" cy="21431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6"/>
          <p:cNvSpPr/>
          <p:nvPr/>
        </p:nvSpPr>
        <p:spPr>
          <a:xfrm>
            <a:off x="4548505" y="5195570"/>
            <a:ext cx="11045825" cy="1339215"/>
          </a:xfrm>
          <a:custGeom>
            <a:avLst/>
            <a:gdLst>
              <a:gd name="connsiteX0" fmla="*/ 9512 w 17395"/>
              <a:gd name="connsiteY0" fmla="*/ 48 h 2109"/>
              <a:gd name="connsiteX1" fmla="*/ 17395 w 17395"/>
              <a:gd name="connsiteY1" fmla="*/ 0 h 2109"/>
              <a:gd name="connsiteX2" fmla="*/ 17371 w 17395"/>
              <a:gd name="connsiteY2" fmla="*/ 2109 h 2109"/>
              <a:gd name="connsiteX3" fmla="*/ 24 w 17395"/>
              <a:gd name="connsiteY3" fmla="*/ 2109 h 2109"/>
              <a:gd name="connsiteX4" fmla="*/ 0 w 17395"/>
              <a:gd name="connsiteY4" fmla="*/ 1007 h 2109"/>
              <a:gd name="connsiteX5" fmla="*/ 9512 w 17395"/>
              <a:gd name="connsiteY5" fmla="*/ 935 h 2109"/>
              <a:gd name="connsiteX6" fmla="*/ 9512 w 17395"/>
              <a:gd name="connsiteY6" fmla="*/ 48 h 2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95" h="2109">
                <a:moveTo>
                  <a:pt x="9512" y="48"/>
                </a:moveTo>
                <a:lnTo>
                  <a:pt x="17395" y="0"/>
                </a:lnTo>
                <a:lnTo>
                  <a:pt x="17371" y="2109"/>
                </a:lnTo>
                <a:lnTo>
                  <a:pt x="24" y="2109"/>
                </a:lnTo>
                <a:lnTo>
                  <a:pt x="0" y="1007"/>
                </a:lnTo>
                <a:lnTo>
                  <a:pt x="9512" y="935"/>
                </a:lnTo>
                <a:lnTo>
                  <a:pt x="9512" y="48"/>
                </a:lnTo>
                <a:close/>
              </a:path>
            </a:pathLst>
          </a:custGeom>
          <a:noFill/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48505" y="6990715"/>
            <a:ext cx="6619240" cy="1020445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3144500" y="6990715"/>
            <a:ext cx="28619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000" b="1">
                <a:solidFill>
                  <a:srgbClr val="FF0000"/>
                </a:solidFill>
                <a:sym typeface="+mn-ea"/>
              </a:rPr>
              <a:t>在提交时，可以根据实际情况，勾选需要提交的领用类型；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1167745" y="7498080"/>
            <a:ext cx="1976755" cy="31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548505" y="8467090"/>
            <a:ext cx="7592695" cy="118745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5" y="6486525"/>
            <a:ext cx="454723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000" b="1">
                <a:solidFill>
                  <a:srgbClr val="FF0000"/>
                </a:solidFill>
                <a:sym typeface="+mn-ea"/>
              </a:rPr>
              <a:t>选择样本领用时，设置样本信息；</a:t>
            </a:r>
          </a:p>
          <a:p>
            <a:pPr algn="l"/>
            <a:r>
              <a:rPr lang="zh-CN" altLang="en-US" sz="2000" b="1">
                <a:solidFill>
                  <a:srgbClr val="FF0000"/>
                </a:solidFill>
                <a:sym typeface="+mn-ea"/>
              </a:rPr>
              <a:t>选择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Ⅰ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级菌领用时，设置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Ⅰ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级菌信息；</a:t>
            </a:r>
          </a:p>
          <a:p>
            <a:pPr algn="l"/>
            <a:r>
              <a:rPr lang="zh-CN" altLang="en-US" sz="2000" b="1">
                <a:solidFill>
                  <a:srgbClr val="FF0000"/>
                </a:solidFill>
                <a:sym typeface="+mn-ea"/>
              </a:rPr>
              <a:t>选择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Ⅱ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级菌领用时，设置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Ⅱ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级菌信息；</a:t>
            </a:r>
          </a:p>
          <a:p>
            <a:pPr algn="l"/>
            <a:r>
              <a:rPr lang="zh-CN" altLang="en-US" sz="2000" b="1">
                <a:solidFill>
                  <a:srgbClr val="FF0000"/>
                </a:solidFill>
                <a:sym typeface="+mn-ea"/>
              </a:rPr>
              <a:t>选择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Ⅲ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级菌领用时，设置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Ⅲ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级菌信息；</a:t>
            </a:r>
          </a:p>
          <a:p>
            <a:pPr algn="l"/>
            <a:r>
              <a:rPr lang="zh-CN" altLang="en-US" sz="2000" b="1">
                <a:solidFill>
                  <a:srgbClr val="FF0000"/>
                </a:solidFill>
                <a:sym typeface="+mn-ea"/>
              </a:rPr>
              <a:t>设置时，均需通过输入编号进行搜索；</a:t>
            </a:r>
          </a:p>
          <a:p>
            <a:pPr algn="l"/>
            <a:r>
              <a:rPr lang="zh-CN" altLang="en-US" sz="2000" b="1">
                <a:solidFill>
                  <a:srgbClr val="FF0000"/>
                </a:solidFill>
                <a:sym typeface="+mn-ea"/>
              </a:rPr>
              <a:t>其中，样本搜索后，位置需要选择其中一个；</a:t>
            </a:r>
          </a:p>
        </p:txBody>
      </p:sp>
      <p:cxnSp>
        <p:nvCxnSpPr>
          <p:cNvPr id="10" name="直接箭头连接符 9"/>
          <p:cNvCxnSpPr>
            <a:stCxn id="3" idx="1"/>
            <a:endCxn id="8" idx="2"/>
          </p:cNvCxnSpPr>
          <p:nvPr/>
        </p:nvCxnSpPr>
        <p:spPr>
          <a:xfrm flipH="1" flipV="1">
            <a:off x="2274570" y="8731885"/>
            <a:ext cx="2273935" cy="3289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28800" y="3129280"/>
            <a:ext cx="14630400" cy="6880860"/>
          </a:xfrm>
          <a:prstGeom prst="rect">
            <a:avLst/>
          </a:prstGeom>
        </p:spPr>
      </p:pic>
      <p:sp>
        <p:nvSpPr>
          <p:cNvPr id="74" name="Google Shape;74;p9"/>
          <p:cNvSpPr txBox="1">
            <a:spLocks noGrp="1"/>
          </p:cNvSpPr>
          <p:nvPr>
            <p:ph type="title" idx="4294967295"/>
          </p:nvPr>
        </p:nvSpPr>
        <p:spPr>
          <a:xfrm>
            <a:off x="1824355" y="500380"/>
            <a:ext cx="6703060" cy="5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dirty="0">
                <a:solidFill>
                  <a:srgbClr val="0087BB"/>
                </a:solidFill>
                <a:uFillTx/>
                <a:latin typeface="Source Han Sans CN Medium" charset="0"/>
                <a:ea typeface="Source Han Sans CN Medium" panose="020B0500000000000000" pitchFamily="34" charset="-128"/>
                <a:sym typeface="Trebuchet MS" panose="020B0603020202020204"/>
              </a:rPr>
              <a:t>领用人员：提交领用申请</a:t>
            </a:r>
          </a:p>
        </p:txBody>
      </p:sp>
      <p:sp>
        <p:nvSpPr>
          <p:cNvPr id="6" name="矩形 5"/>
          <p:cNvSpPr/>
          <p:nvPr/>
        </p:nvSpPr>
        <p:spPr>
          <a:xfrm>
            <a:off x="391886" y="568561"/>
            <a:ext cx="108000" cy="374400"/>
          </a:xfrm>
          <a:prstGeom prst="rect">
            <a:avLst/>
          </a:prstGeom>
          <a:solidFill>
            <a:srgbClr val="00A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Google Shape;80;p9"/>
          <p:cNvSpPr txBox="1"/>
          <p:nvPr/>
        </p:nvSpPr>
        <p:spPr>
          <a:xfrm>
            <a:off x="1025525" y="1251585"/>
            <a:ext cx="15607030" cy="7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504825" marR="5080" lvl="0" indent="-49276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rgbClr val="002A62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Trebuchet MS" panose="020B0603020202020204"/>
                <a:sym typeface="Trebuchet MS" panose="020B0603020202020204"/>
              </a:rPr>
              <a:t>接上页。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025235" y="496678"/>
            <a:ext cx="518981" cy="518981"/>
          </a:xfrm>
          <a:prstGeom prst="roundRect">
            <a:avLst>
              <a:gd name="adj" fmla="val 23110"/>
            </a:avLst>
          </a:prstGeom>
          <a:gradFill>
            <a:gsLst>
              <a:gs pos="0">
                <a:srgbClr val="00A7EA"/>
              </a:gs>
              <a:gs pos="100000">
                <a:srgbClr val="045A7C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Bahnschrift SemiBold" panose="020B0502040204020203" pitchFamily="34" charset="0"/>
              </a:rPr>
              <a:t>2</a:t>
            </a:r>
            <a:endParaRPr kumimoji="1" lang="zh-CN" altLang="en-US" sz="2400" b="1" dirty="0">
              <a:latin typeface="Bahnschrift SemiBold" panose="020B0502040204020203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48505" y="6717030"/>
            <a:ext cx="6619240" cy="159766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2475210" y="4636135"/>
            <a:ext cx="286194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000" b="1">
                <a:solidFill>
                  <a:srgbClr val="FF0000"/>
                </a:solidFill>
                <a:sym typeface="+mn-ea"/>
              </a:rPr>
              <a:t>显示当前的申请需要经过的审核流程。</a:t>
            </a:r>
          </a:p>
          <a:p>
            <a:pPr algn="l"/>
            <a:r>
              <a:rPr lang="zh-CN" altLang="en-US" sz="2000" b="1">
                <a:solidFill>
                  <a:srgbClr val="FF0000"/>
                </a:solidFill>
                <a:sym typeface="+mn-ea"/>
              </a:rPr>
              <a:t>例如：指导老师需要选择一位指导老师进行审批，指导老师审批后，还需要经过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“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审核人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02”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进行审批，两个流程均审核通过后，该申请为审核通过。</a:t>
            </a:r>
          </a:p>
        </p:txBody>
      </p:sp>
      <p:cxnSp>
        <p:nvCxnSpPr>
          <p:cNvPr id="14" name="直接箭头连接符 13"/>
          <p:cNvCxnSpPr>
            <a:endCxn id="13" idx="1"/>
          </p:cNvCxnSpPr>
          <p:nvPr/>
        </p:nvCxnSpPr>
        <p:spPr>
          <a:xfrm flipV="1">
            <a:off x="11167745" y="6066790"/>
            <a:ext cx="1307465" cy="23577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548505" y="8467090"/>
            <a:ext cx="7592695" cy="118745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1795" y="7606665"/>
            <a:ext cx="45472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000" b="1">
                <a:solidFill>
                  <a:srgbClr val="FF0000"/>
                </a:solidFill>
                <a:sym typeface="+mn-ea"/>
              </a:rPr>
              <a:t>勾选承诺，才可以提交申请。</a:t>
            </a:r>
          </a:p>
        </p:txBody>
      </p:sp>
      <p:cxnSp>
        <p:nvCxnSpPr>
          <p:cNvPr id="10" name="直接箭头连接符 9"/>
          <p:cNvCxnSpPr>
            <a:stCxn id="3" idx="1"/>
            <a:endCxn id="8" idx="2"/>
          </p:cNvCxnSpPr>
          <p:nvPr/>
        </p:nvCxnSpPr>
        <p:spPr>
          <a:xfrm flipH="1" flipV="1">
            <a:off x="2665730" y="8005445"/>
            <a:ext cx="1882775" cy="10553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4805025" y="3937000"/>
            <a:ext cx="1178560" cy="699135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1728450" y="1725295"/>
            <a:ext cx="286194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000" b="1">
                <a:solidFill>
                  <a:srgbClr val="FF0000"/>
                </a:solidFill>
                <a:sym typeface="+mn-ea"/>
              </a:rPr>
              <a:t>点击提交申请后，将会将样本领用信息提交到审核人出进行审核。提交后，回到列表。</a:t>
            </a:r>
          </a:p>
        </p:txBody>
      </p:sp>
      <p:cxnSp>
        <p:nvCxnSpPr>
          <p:cNvPr id="18" name="直接箭头连接符 17"/>
          <p:cNvCxnSpPr>
            <a:stCxn id="16" idx="0"/>
            <a:endCxn id="17" idx="2"/>
          </p:cNvCxnSpPr>
          <p:nvPr/>
        </p:nvCxnSpPr>
        <p:spPr>
          <a:xfrm flipH="1" flipV="1">
            <a:off x="13159740" y="3047365"/>
            <a:ext cx="2234565" cy="8896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bfb1a3b-cc8b-4ba6-a384-210ef24bc53a"/>
  <p:tag name="COMMONDATA" val="eyJoZGlkIjoiNmEwZWMzNWYwYjRiMzUyMmNjYTJmMjUyOTVhNmNhNW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1255</Words>
  <Application>Microsoft Office PowerPoint</Application>
  <PresentationFormat>自定义</PresentationFormat>
  <Paragraphs>118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DingTalk JinBuTi</vt:lpstr>
      <vt:lpstr>Source Han Sans CN Medium</vt:lpstr>
      <vt:lpstr>Source Han Sans CN Regular</vt:lpstr>
      <vt:lpstr>宋体</vt:lpstr>
      <vt:lpstr>Arial</vt:lpstr>
      <vt:lpstr>Bahnschrift SemiBold</vt:lpstr>
      <vt:lpstr>Trebuchet MS</vt:lpstr>
      <vt:lpstr>Office Theme</vt:lpstr>
      <vt:lpstr>PowerPoint 演示文稿</vt:lpstr>
      <vt:lpstr>操作说明</vt:lpstr>
      <vt:lpstr>系统管理员：审核流程设置</vt:lpstr>
      <vt:lpstr>系统管理员：审核流程设置</vt:lpstr>
      <vt:lpstr>操作说明</vt:lpstr>
      <vt:lpstr>领用人员：提交领用申请</vt:lpstr>
      <vt:lpstr>领用人员：提交领用申请</vt:lpstr>
      <vt:lpstr>领用人员：提交领用申请</vt:lpstr>
      <vt:lpstr>领用人员：提交领用申请</vt:lpstr>
      <vt:lpstr>领用人员：提交领用申请</vt:lpstr>
      <vt:lpstr>操作说明</vt:lpstr>
      <vt:lpstr>审核人员：审核领用申请</vt:lpstr>
      <vt:lpstr>审核人员：审核领用申请</vt:lpstr>
      <vt:lpstr>操作说明</vt:lpstr>
      <vt:lpstr>审核人员：审核领用申请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mybrand.</dc:title>
  <dc:creator>chenzhihao</dc:creator>
  <cp:lastModifiedBy>c23906</cp:lastModifiedBy>
  <cp:revision>92</cp:revision>
  <dcterms:created xsi:type="dcterms:W3CDTF">2023-06-14T06:33:00Z</dcterms:created>
  <dcterms:modified xsi:type="dcterms:W3CDTF">2024-04-08T06:23:58Z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1981E2DFE4D944079BAC730B69A0ABD3_12</vt:lpwstr>
  </property>
  <property fmtid="{D5CDD505-2E9C-101B-9397-08002B2CF9AE}" pid="3" name="KSOProductBuildVer">
    <vt:lpwstr>2052-11.1.0.14309</vt:lpwstr>
  </property>
</Properties>
</file>